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74" r:id="rId2"/>
    <p:sldId id="397" r:id="rId3"/>
    <p:sldId id="407" r:id="rId4"/>
    <p:sldId id="406" r:id="rId5"/>
    <p:sldId id="408" r:id="rId6"/>
    <p:sldId id="409" r:id="rId7"/>
    <p:sldId id="41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005400"/>
    <a:srgbClr val="09840A"/>
    <a:srgbClr val="FF0000"/>
    <a:srgbClr val="660000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94660"/>
  </p:normalViewPr>
  <p:slideViewPr>
    <p:cSldViewPr>
      <p:cViewPr varScale="1">
        <p:scale>
          <a:sx n="74" d="100"/>
          <a:sy n="74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10/22/2009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3489E-EF7D-41A7-8262-0F1273EDF970}" type="datetime1">
              <a:rPr lang="en-US" smtClean="0"/>
              <a:pPr/>
              <a:t>10/22/2009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MWTGT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39EA1-5EE9-4187-9956-F32269C32FA9}" type="datetime1">
              <a:rPr lang="en-US" smtClean="0"/>
              <a:pPr/>
              <a:t>10/22/2009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MWTGT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2A1B0-A309-4D92-AA21-E709CD238C2E}" type="datetime1">
              <a:rPr lang="en-US" smtClean="0"/>
              <a:pPr/>
              <a:t>10/22/2009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MWTGT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A7E51-FAAC-4782-BD5C-61DCB85C9B91}" type="datetime1">
              <a:rPr lang="en-US" smtClean="0"/>
              <a:pPr/>
              <a:t>10/22/2009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MWTGT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B56B-E9C5-419A-92EA-7BBC89892C98}" type="datetime1">
              <a:rPr lang="en-US" smtClean="0"/>
              <a:pPr/>
              <a:t>10/22/2009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MWTGT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390-18B1-45DB-AF09-B459E39BA346}" type="datetime1">
              <a:rPr lang="en-US" smtClean="0"/>
              <a:pPr/>
              <a:t>10/22/2009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MWTGT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5A8E8-6409-4822-B84A-DE73FAF3698B}" type="datetime1">
              <a:rPr lang="en-US" smtClean="0"/>
              <a:pPr/>
              <a:t>10/22/2009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MWTGT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958A-C882-40FB-AE52-5CA1D0229823}" type="datetime1">
              <a:rPr lang="en-US" smtClean="0"/>
              <a:pPr/>
              <a:t>10/22/2009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MWTGT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88C1-C40C-46D4-8A0E-30D7E6991D7E}" type="datetime1">
              <a:rPr lang="en-US" smtClean="0"/>
              <a:pPr/>
              <a:t>10/22/2009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MWTGT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CFA82-B259-4A72-B7AA-961F48803719}" type="datetime1">
              <a:rPr lang="en-US" smtClean="0"/>
              <a:pPr/>
              <a:t>10/22/2009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MWTGT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80A17-4AA7-4CF1-B794-33F8D81C5032}" type="datetime1">
              <a:rPr lang="en-US" smtClean="0"/>
              <a:pPr/>
              <a:t>10/22/2009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MWTGT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6459F-E1FB-42AF-B3ED-D8178B307552}" type="datetime1">
              <a:rPr lang="en-US" smtClean="0"/>
              <a:pPr/>
              <a:t>10/22/2009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9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MWTGT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731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String Theory meets Field Theory</a:t>
            </a:r>
            <a:br>
              <a:rPr lang="en-US" dirty="0" smtClean="0"/>
            </a:br>
            <a:r>
              <a:rPr lang="en-US" dirty="0" smtClean="0"/>
              <a:t>in Heavy Ion Collisions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October 23, 2009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5257800"/>
            <a:ext cx="77926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Ulrich Heinz,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010400" cy="1143000"/>
          </a:xfrm>
        </p:spPr>
        <p:txBody>
          <a:bodyPr/>
          <a:lstStyle/>
          <a:p>
            <a:r>
              <a:rPr lang="en-US" dirty="0" smtClean="0"/>
              <a:t>Confronting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Data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0" y="1066800"/>
            <a:ext cx="4715147" cy="3200400"/>
            <a:chOff x="0" y="1066800"/>
            <a:chExt cx="4715147" cy="3200400"/>
          </a:xfrm>
        </p:grpSpPr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0" y="1066800"/>
              <a:ext cx="283527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" y="1447800"/>
              <a:ext cx="4410347" cy="2819400"/>
            </a:xfrm>
            <a:prstGeom prst="rect">
              <a:avLst/>
            </a:prstGeom>
            <a:noFill/>
          </p:spPr>
        </p:pic>
      </p:grpSp>
      <p:grpSp>
        <p:nvGrpSpPr>
          <p:cNvPr id="29" name="Group 28"/>
          <p:cNvGrpSpPr/>
          <p:nvPr/>
        </p:nvGrpSpPr>
        <p:grpSpPr>
          <a:xfrm>
            <a:off x="76200" y="4535487"/>
            <a:ext cx="4724400" cy="2250778"/>
            <a:chOff x="76200" y="4535487"/>
            <a:chExt cx="4724400" cy="2250778"/>
          </a:xfrm>
        </p:grpSpPr>
        <p:sp>
          <p:nvSpPr>
            <p:cNvPr id="12" name="Text Box 14"/>
            <p:cNvSpPr txBox="1">
              <a:spLocks noChangeArrowheads="1"/>
            </p:cNvSpPr>
            <p:nvPr/>
          </p:nvSpPr>
          <p:spPr bwMode="auto">
            <a:xfrm>
              <a:off x="457200" y="6324600"/>
              <a:ext cx="178747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aseline="0" dirty="0"/>
                <a:t>C. Vale, QM09 Plenary </a:t>
              </a:r>
              <a:endParaRPr lang="en-US" sz="1200" dirty="0" smtClean="0"/>
            </a:p>
            <a:p>
              <a:r>
                <a:rPr lang="en-US" sz="1200" baseline="0" dirty="0" smtClean="0"/>
                <a:t>(</a:t>
              </a:r>
              <a:r>
                <a:rPr lang="en-US" sz="1200" baseline="0" dirty="0"/>
                <a:t>analysis by R. Wei)</a:t>
              </a: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76200" y="4535487"/>
              <a:ext cx="4724400" cy="2170113"/>
              <a:chOff x="76200" y="4535487"/>
              <a:chExt cx="4724400" cy="2170113"/>
            </a:xfrm>
          </p:grpSpPr>
          <p:graphicFrame>
            <p:nvGraphicFramePr>
              <p:cNvPr id="13" name="Object 15"/>
              <p:cNvGraphicFramePr>
                <a:graphicFrameLocks noChangeAspect="1"/>
              </p:cNvGraphicFramePr>
              <p:nvPr/>
            </p:nvGraphicFramePr>
            <p:xfrm>
              <a:off x="76200" y="4535487"/>
              <a:ext cx="4724400" cy="2170113"/>
            </p:xfrm>
            <a:graphic>
              <a:graphicData uri="http://schemas.openxmlformats.org/presentationml/2006/ole">
                <p:oleObj spid="_x0000_s198658" name="Image" r:id="rId4" imgW="5142857" imgH="2361905" progId="">
                  <p:embed/>
                </p:oleObj>
              </a:graphicData>
            </a:graphic>
          </p:graphicFrame>
          <p:sp>
            <p:nvSpPr>
              <p:cNvPr id="14" name="Text Box 16"/>
              <p:cNvSpPr txBox="1">
                <a:spLocks noChangeArrowheads="1"/>
              </p:cNvSpPr>
              <p:nvPr/>
            </p:nvSpPr>
            <p:spPr bwMode="auto">
              <a:xfrm>
                <a:off x="1295400" y="5226050"/>
                <a:ext cx="896938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600" b="1" baseline="0" dirty="0">
                    <a:solidFill>
                      <a:srgbClr val="0000FF"/>
                    </a:solidFill>
                  </a:rPr>
                  <a:t>WHDG</a:t>
                </a:r>
              </a:p>
            </p:txBody>
          </p:sp>
        </p:grpSp>
      </p:grp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3429000" y="914400"/>
            <a:ext cx="5148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 smtClean="0">
                <a:latin typeface="Symbol" pitchFamily="18" charset="2"/>
              </a:rPr>
              <a:t>p</a:t>
            </a:r>
            <a:r>
              <a:rPr lang="en-US" sz="2800" baseline="30000" dirty="0" smtClean="0"/>
              <a:t>0</a:t>
            </a:r>
            <a:endParaRPr lang="en-US" sz="2800" baseline="-250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5370811" y="1046202"/>
            <a:ext cx="3823232" cy="3373398"/>
            <a:chOff x="5370811" y="1046202"/>
            <a:chExt cx="3823232" cy="3373398"/>
          </a:xfrm>
        </p:grpSpPr>
        <p:pic>
          <p:nvPicPr>
            <p:cNvPr id="21" name="Picture 6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70811" y="1046202"/>
              <a:ext cx="3620789" cy="3096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4142601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5257800" y="6553200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aseline="0" dirty="0"/>
              <a:t>PHENIX, Phys. Rev. </a:t>
            </a:r>
            <a:r>
              <a:rPr lang="en-US" sz="1200" baseline="0" dirty="0" err="1"/>
              <a:t>Lett</a:t>
            </a:r>
            <a:r>
              <a:rPr lang="en-US" sz="1200" baseline="0" dirty="0"/>
              <a:t>. 98, 172301 (2007)</a:t>
            </a:r>
          </a:p>
        </p:txBody>
      </p:sp>
      <p:graphicFrame>
        <p:nvGraphicFramePr>
          <p:cNvPr id="24" name="Object 11"/>
          <p:cNvGraphicFramePr>
            <a:graphicFrameLocks noChangeAspect="1"/>
          </p:cNvGraphicFramePr>
          <p:nvPr/>
        </p:nvGraphicFramePr>
        <p:xfrm>
          <a:off x="5010150" y="4724400"/>
          <a:ext cx="4133850" cy="1970087"/>
        </p:xfrm>
        <a:graphic>
          <a:graphicData uri="http://schemas.openxmlformats.org/presentationml/2006/ole">
            <p:oleObj spid="_x0000_s198660" name="Image" r:id="rId6" imgW="9803175" imgH="4673016" progId="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7924800" y="561201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Quantification?</a:t>
            </a:r>
            <a:endParaRPr lang="en-US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836215"/>
            <a:ext cx="4662083" cy="1564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990600" y="4343400"/>
            <a:ext cx="289515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Bass et al., Phys.Rev.C79:024901,2009</a:t>
            </a:r>
          </a:p>
        </p:txBody>
      </p:sp>
      <p:graphicFrame>
        <p:nvGraphicFramePr>
          <p:cNvPr id="199683" name="Object 3"/>
          <p:cNvGraphicFramePr>
            <a:graphicFrameLocks noChangeAspect="1"/>
          </p:cNvGraphicFramePr>
          <p:nvPr/>
        </p:nvGraphicFramePr>
        <p:xfrm>
          <a:off x="5105400" y="951659"/>
          <a:ext cx="3657600" cy="2629741"/>
        </p:xfrm>
        <a:graphic>
          <a:graphicData uri="http://schemas.openxmlformats.org/presentationml/2006/ole">
            <p:oleObj spid="_x0000_s203778" name="Image" r:id="rId4" imgW="8000000" imgH="5752381" progId="">
              <p:embed/>
            </p:oleObj>
          </a:graphicData>
        </a:graphic>
      </p:graphicFrame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096000" y="3657600"/>
            <a:ext cx="227337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PHENIX, PRC77:064907,2008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143488" y="1066800"/>
          <a:ext cx="4428512" cy="3124200"/>
        </p:xfrm>
        <a:graphic>
          <a:graphicData uri="http://schemas.openxmlformats.org/presentationml/2006/ole">
            <p:oleObj spid="_x0000_s203779" name="Image" r:id="rId5" imgW="14742857" imgH="10400000" progId="">
              <p:embed/>
            </p:oleObj>
          </a:graphicData>
        </a:graphic>
      </p:graphicFrame>
      <p:pic>
        <p:nvPicPr>
          <p:cNvPr id="202757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4015601"/>
            <a:ext cx="3733800" cy="276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9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2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Collinear Approximation</a:t>
            </a:r>
            <a:endParaRPr lang="en-US" baseline="300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81000" y="1066800"/>
            <a:ext cx="3352800" cy="5334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Assume small angle emission</a:t>
            </a:r>
          </a:p>
          <a:p>
            <a:pPr lvl="1"/>
            <a:r>
              <a:rPr lang="en-US" dirty="0" smtClean="0"/>
              <a:t>k</a:t>
            </a:r>
            <a:r>
              <a:rPr lang="en-US" baseline="-25000" dirty="0" smtClean="0"/>
              <a:t>T</a:t>
            </a:r>
            <a:r>
              <a:rPr lang="en-US" dirty="0" smtClean="0"/>
              <a:t> &lt;&lt; </a:t>
            </a:r>
            <a:r>
              <a:rPr lang="en-US" dirty="0" smtClean="0">
                <a:latin typeface="Symbol" pitchFamily="18" charset="2"/>
              </a:rPr>
              <a:t>w</a:t>
            </a:r>
          </a:p>
          <a:p>
            <a:pPr lvl="1"/>
            <a:r>
              <a:rPr lang="en-US" dirty="0" smtClean="0"/>
              <a:t>2 </a:t>
            </a:r>
            <a:r>
              <a:rPr lang="en-US" dirty="0" err="1" smtClean="0"/>
              <a:t>defs</a:t>
            </a:r>
            <a:r>
              <a:rPr lang="en-US" dirty="0" smtClean="0"/>
              <a:t>. of </a:t>
            </a:r>
            <a:r>
              <a:rPr lang="en-US" i="1" dirty="0" smtClean="0"/>
              <a:t>x</a:t>
            </a:r>
            <a:r>
              <a:rPr lang="en-US" dirty="0" smtClean="0"/>
              <a:t>:</a:t>
            </a:r>
          </a:p>
          <a:p>
            <a:pPr lvl="2"/>
            <a:endParaRPr lang="en-US" i="1" dirty="0" smtClean="0"/>
          </a:p>
          <a:p>
            <a:pPr lvl="2"/>
            <a:endParaRPr lang="en-US" i="1" dirty="0" smtClean="0"/>
          </a:p>
          <a:p>
            <a:pPr lvl="1"/>
            <a:endParaRPr lang="en-US" dirty="0" smtClean="0">
              <a:latin typeface="Symbol" pitchFamily="18" charset="2"/>
            </a:endParaRPr>
          </a:p>
          <a:p>
            <a:r>
              <a:rPr lang="en-US" dirty="0" smtClean="0"/>
              <a:t>Affects </a:t>
            </a:r>
            <a:r>
              <a:rPr lang="en-US" b="1" i="1" u="sng" dirty="0" smtClean="0"/>
              <a:t>ALL</a:t>
            </a:r>
            <a:r>
              <a:rPr lang="en-US" dirty="0" smtClean="0"/>
              <a:t> current </a:t>
            </a:r>
            <a:r>
              <a:rPr lang="en-US" dirty="0" err="1" smtClean="0"/>
              <a:t>pQCD</a:t>
            </a:r>
            <a:r>
              <a:rPr lang="en-US" dirty="0" smtClean="0"/>
              <a:t> models</a:t>
            </a:r>
            <a:endParaRPr lang="en-US" b="1" i="1" u="sng" dirty="0" smtClean="0"/>
          </a:p>
          <a:p>
            <a:pPr lvl="1"/>
            <a:endParaRPr lang="en-US" dirty="0" smtClean="0">
              <a:latin typeface="Symbol" pitchFamily="18" charset="2"/>
            </a:endParaRPr>
          </a:p>
          <a:p>
            <a:r>
              <a:rPr lang="en-US" dirty="0" smtClean="0"/>
              <a:t>Enforce via kinematic</a:t>
            </a:r>
            <a:r>
              <a:rPr lang="en-US" dirty="0"/>
              <a:t> </a:t>
            </a:r>
            <a:r>
              <a:rPr lang="en-US" dirty="0" smtClean="0"/>
              <a:t>cutoffs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48494" y="914400"/>
            <a:ext cx="4886062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6" name="Group 15"/>
          <p:cNvGrpSpPr/>
          <p:nvPr/>
        </p:nvGrpSpPr>
        <p:grpSpPr>
          <a:xfrm>
            <a:off x="5410200" y="1104740"/>
            <a:ext cx="2870568" cy="940855"/>
            <a:chOff x="5512884" y="1677988"/>
            <a:chExt cx="2870568" cy="940855"/>
          </a:xfrm>
        </p:grpSpPr>
        <p:cxnSp>
          <p:nvCxnSpPr>
            <p:cNvPr id="19" name="Straight Arrow Connector 18"/>
            <p:cNvCxnSpPr/>
            <p:nvPr/>
          </p:nvCxnSpPr>
          <p:spPr>
            <a:xfrm rot="5400000" flipH="1" flipV="1">
              <a:off x="7639367" y="1963421"/>
              <a:ext cx="572454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7975968" y="1777284"/>
              <a:ext cx="407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>
                  <a:solidFill>
                    <a:srgbClr val="FF0000"/>
                  </a:solidFill>
                </a:rPr>
                <a:t>k</a:t>
              </a:r>
              <a:r>
                <a:rPr lang="en-US" b="1" baseline="-25000" dirty="0" err="1" smtClean="0">
                  <a:solidFill>
                    <a:srgbClr val="FF0000"/>
                  </a:solidFill>
                </a:rPr>
                <a:t>T</a:t>
              </a:r>
              <a:endParaRPr lang="en-US" b="1" baseline="-25000" dirty="0" smtClean="0">
                <a:solidFill>
                  <a:srgbClr val="FF0000"/>
                </a:solidFill>
              </a:endParaRP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5512884" y="2249648"/>
              <a:ext cx="2411916" cy="1588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6705600" y="2249511"/>
              <a:ext cx="8194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Symbol" pitchFamily="18" charset="2"/>
                </a:rPr>
                <a:t>w</a:t>
              </a:r>
              <a:r>
                <a:rPr lang="en-US" b="1" dirty="0" smtClean="0">
                  <a:solidFill>
                    <a:srgbClr val="FF0000"/>
                  </a:solidFill>
                </a:rPr>
                <a:t> = k</a:t>
              </a:r>
              <a:r>
                <a:rPr lang="en-US" b="1" baseline="30000" dirty="0" smtClean="0">
                  <a:solidFill>
                    <a:srgbClr val="FF0000"/>
                  </a:solidFill>
                </a:rPr>
                <a:t>0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590800" y="3200400"/>
            <a:ext cx="6228270" cy="3581400"/>
            <a:chOff x="2590800" y="3200400"/>
            <a:chExt cx="6228270" cy="3581400"/>
          </a:xfrm>
        </p:grpSpPr>
        <p:pic>
          <p:nvPicPr>
            <p:cNvPr id="152577" name="Picture 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86200" y="3200400"/>
              <a:ext cx="4932870" cy="3581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3" name="TextBox 22"/>
            <p:cNvSpPr txBox="1"/>
            <p:nvPr/>
          </p:nvSpPr>
          <p:spPr>
            <a:xfrm>
              <a:off x="2590800" y="6504801"/>
              <a:ext cx="307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WAH and B Cole, 0910.1823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104363" y="2819400"/>
            <a:ext cx="1715037" cy="808218"/>
            <a:chOff x="951963" y="2819400"/>
            <a:chExt cx="1715037" cy="808218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90600" y="2819400"/>
              <a:ext cx="1676400" cy="391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51963" y="3235851"/>
              <a:ext cx="1676400" cy="391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Huge Sensitivity</a:t>
            </a:r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3845011"/>
            <a:ext cx="4191000" cy="3012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5800" y="927279"/>
            <a:ext cx="4105027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Group 7"/>
          <p:cNvGrpSpPr/>
          <p:nvPr/>
        </p:nvGrpSpPr>
        <p:grpSpPr>
          <a:xfrm>
            <a:off x="228600" y="914400"/>
            <a:ext cx="4191000" cy="3248799"/>
            <a:chOff x="228600" y="914400"/>
            <a:chExt cx="4191000" cy="3248799"/>
          </a:xfrm>
        </p:grpSpPr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" y="914400"/>
              <a:ext cx="4191000" cy="2933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TextBox 6"/>
            <p:cNvSpPr txBox="1"/>
            <p:nvPr/>
          </p:nvSpPr>
          <p:spPr>
            <a:xfrm>
              <a:off x="381000" y="3886200"/>
              <a:ext cx="2209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WAH and B Cole, 0910.1823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AdS</a:t>
            </a:r>
            <a:r>
              <a:rPr lang="en-US" dirty="0" smtClean="0"/>
              <a:t>/CFT and Heavy Quarks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28600" y="990600"/>
            <a:ext cx="4347650" cy="2639199"/>
            <a:chOff x="228600" y="1219200"/>
            <a:chExt cx="4347650" cy="2639199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304800" y="1219200"/>
            <a:ext cx="4271450" cy="2127250"/>
          </p:xfrm>
          <a:graphic>
            <a:graphicData uri="http://schemas.openxmlformats.org/presentationml/2006/ole">
              <p:oleObj spid="_x0000_s204802" name="Image" r:id="rId3" imgW="13561905" imgH="6755556" progId="">
                <p:embed/>
              </p:oleObj>
            </a:graphicData>
          </a:graphic>
        </p:graphicFrame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228600" y="3581400"/>
              <a:ext cx="274626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et al., PRD</a:t>
              </a:r>
              <a:r>
                <a:rPr lang="en-US" sz="1200" b="1" dirty="0"/>
                <a:t>75</a:t>
              </a:r>
              <a:r>
                <a:rPr lang="en-US" sz="1200" dirty="0"/>
                <a:t>:106003, 2007 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676400" y="3657600"/>
            <a:ext cx="6096000" cy="3178953"/>
            <a:chOff x="1219200" y="3657600"/>
            <a:chExt cx="6096000" cy="3178953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9200" y="3657600"/>
              <a:ext cx="5562600" cy="3178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4738341" y="6047601"/>
              <a:ext cx="2576859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 smtClean="0"/>
                <a:t>WAH</a:t>
              </a:r>
              <a:r>
                <a:rPr lang="en-US" sz="1200" dirty="0"/>
                <a:t>, M.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PLB666 (2008)</a:t>
              </a:r>
              <a:endParaRPr lang="en-US" sz="12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105400" y="799398"/>
            <a:ext cx="3853724" cy="3467802"/>
            <a:chOff x="5105400" y="799398"/>
            <a:chExt cx="3853724" cy="3467802"/>
          </a:xfrm>
        </p:grpSpPr>
        <p:graphicFrame>
          <p:nvGraphicFramePr>
            <p:cNvPr id="204803" name="Object 3"/>
            <p:cNvGraphicFramePr>
              <a:graphicFrameLocks noChangeAspect="1"/>
            </p:cNvGraphicFramePr>
            <p:nvPr/>
          </p:nvGraphicFramePr>
          <p:xfrm>
            <a:off x="5105400" y="799398"/>
            <a:ext cx="3429000" cy="3315402"/>
          </p:xfrm>
          <a:graphic>
            <a:graphicData uri="http://schemas.openxmlformats.org/presentationml/2006/ole">
              <p:oleObj spid="_x0000_s204803" name="Image" r:id="rId5" imgW="11873016" imgH="11479365" progId="">
                <p:embed/>
              </p:oleObj>
            </a:graphicData>
          </a:graphic>
        </p:graphicFrame>
        <p:sp>
          <p:nvSpPr>
            <p:cNvPr id="11" name="TextBox 10"/>
            <p:cNvSpPr txBox="1"/>
            <p:nvPr/>
          </p:nvSpPr>
          <p:spPr>
            <a:xfrm>
              <a:off x="7543800" y="3990201"/>
              <a:ext cx="14153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PhD Thesis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3048000" cy="1143000"/>
          </a:xfrm>
        </p:spPr>
        <p:txBody>
          <a:bodyPr/>
          <a:lstStyle/>
          <a:p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4267200" y="304800"/>
            <a:ext cx="4456348" cy="3172599"/>
            <a:chOff x="4267200" y="304800"/>
            <a:chExt cx="4456348" cy="3172599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67200" y="304800"/>
              <a:ext cx="4456348" cy="2959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TextBox 9"/>
            <p:cNvSpPr txBox="1"/>
            <p:nvPr/>
          </p:nvSpPr>
          <p:spPr>
            <a:xfrm>
              <a:off x="4343400" y="32004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  <a:endParaRPr lang="en-US" sz="1200" dirty="0" smtClean="0"/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4876800" y="647164"/>
              <a:ext cx="109728" cy="10972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029200" y="570963"/>
              <a:ext cx="13708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 0-5% </a:t>
              </a:r>
              <a:r>
                <a:rPr lang="en-US" sz="1200" dirty="0" smtClean="0">
                  <a:latin typeface="Symbol" pitchFamily="18" charset="2"/>
                </a:rPr>
                <a:t>p</a:t>
              </a:r>
              <a:r>
                <a:rPr lang="en-US" sz="1200" baseline="30000" dirty="0" smtClean="0"/>
                <a:t>0</a:t>
              </a:r>
            </a:p>
          </p:txBody>
        </p:sp>
      </p:grpSp>
      <p:pic>
        <p:nvPicPr>
          <p:cNvPr id="2058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3581400"/>
            <a:ext cx="4419600" cy="32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2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5800" y="3581400"/>
            <a:ext cx="4463603" cy="3288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152400" y="856890"/>
            <a:ext cx="3581400" cy="2724510"/>
            <a:chOff x="152400" y="856890"/>
            <a:chExt cx="3581400" cy="2724510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9907" y="856890"/>
              <a:ext cx="2973893" cy="2724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5" name="TextBox 24"/>
            <p:cNvSpPr txBox="1"/>
            <p:nvPr/>
          </p:nvSpPr>
          <p:spPr>
            <a:xfrm>
              <a:off x="152400" y="1905000"/>
              <a:ext cx="14762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 </a:t>
              </a:r>
              <a:r>
                <a:rPr lang="en-US" sz="1200" dirty="0" err="1" smtClean="0"/>
                <a:t>S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4473</TotalTime>
  <Words>182</Words>
  <Application>Microsoft Office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Image</vt:lpstr>
      <vt:lpstr>String Theory meets Field Theory in Heavy Ion Collisions</vt:lpstr>
      <vt:lpstr>Confronting High-pT Data</vt:lpstr>
      <vt:lpstr>pQCD Quantification?</vt:lpstr>
      <vt:lpstr>Collinear Approximation</vt:lpstr>
      <vt:lpstr>Huge Sensitivity</vt:lpstr>
      <vt:lpstr>AdS/CFT and Heavy Quarks</vt:lpstr>
      <vt:lpstr>AdS/CFT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396</cp:revision>
  <dcterms:created xsi:type="dcterms:W3CDTF">2009-09-03T22:02:25Z</dcterms:created>
  <dcterms:modified xsi:type="dcterms:W3CDTF">2009-10-23T02:57:35Z</dcterms:modified>
</cp:coreProperties>
</file>