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74" r:id="rId2"/>
    <p:sldId id="268" r:id="rId3"/>
    <p:sldId id="271" r:id="rId4"/>
    <p:sldId id="332" r:id="rId5"/>
    <p:sldId id="333" r:id="rId6"/>
    <p:sldId id="334" r:id="rId7"/>
    <p:sldId id="375" r:id="rId8"/>
    <p:sldId id="336" r:id="rId9"/>
    <p:sldId id="404" r:id="rId10"/>
    <p:sldId id="285" r:id="rId11"/>
    <p:sldId id="395" r:id="rId12"/>
    <p:sldId id="340" r:id="rId13"/>
    <p:sldId id="342" r:id="rId14"/>
    <p:sldId id="411" r:id="rId15"/>
    <p:sldId id="405" r:id="rId16"/>
    <p:sldId id="401" r:id="rId17"/>
    <p:sldId id="348" r:id="rId18"/>
    <p:sldId id="402" r:id="rId19"/>
    <p:sldId id="345" r:id="rId20"/>
    <p:sldId id="349" r:id="rId21"/>
    <p:sldId id="351" r:id="rId22"/>
    <p:sldId id="295" r:id="rId23"/>
    <p:sldId id="366" r:id="rId24"/>
    <p:sldId id="301" r:id="rId25"/>
    <p:sldId id="303" r:id="rId26"/>
    <p:sldId id="386" r:id="rId27"/>
    <p:sldId id="387" r:id="rId28"/>
    <p:sldId id="388" r:id="rId29"/>
    <p:sldId id="318" r:id="rId30"/>
    <p:sldId id="323" r:id="rId31"/>
    <p:sldId id="324" r:id="rId32"/>
    <p:sldId id="327" r:id="rId33"/>
    <p:sldId id="408" r:id="rId34"/>
    <p:sldId id="329" r:id="rId35"/>
    <p:sldId id="330" r:id="rId36"/>
    <p:sldId id="331" r:id="rId37"/>
    <p:sldId id="321" r:id="rId38"/>
    <p:sldId id="319" r:id="rId39"/>
    <p:sldId id="382" r:id="rId40"/>
    <p:sldId id="410" r:id="rId41"/>
    <p:sldId id="322" r:id="rId42"/>
    <p:sldId id="380" r:id="rId43"/>
    <p:sldId id="370" r:id="rId44"/>
    <p:sldId id="372" r:id="rId45"/>
    <p:sldId id="373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840A"/>
    <a:srgbClr val="4D4D4D"/>
    <a:srgbClr val="2D2A62"/>
    <a:srgbClr val="005400"/>
    <a:srgbClr val="FF0000"/>
    <a:srgbClr val="66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Theoretical techniques</a:t>
            </a:r>
            <a:r>
              <a:rPr lang="en-US" baseline="0" dirty="0" smtClean="0"/>
              <a:t> up next!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Anticorrelated</a:t>
            </a:r>
            <a:r>
              <a:rPr lang="en-US" dirty="0" smtClean="0"/>
              <a:t>; have e- come in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6C50-9E4C-41C5-AC97-93A972E9A7B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D6EB-7B48-4AE6-8CC1-3CF362EF5CE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89560-BB44-45D2-A4E8-8272E992F2B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6BD24-50B2-4C23-AB88-52FF6F513A3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7B10-7FEA-41C7-990D-9FCAAB4F17C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8AEF-6650-40FC-89D4-2F682D22E3C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0626-9E4D-4222-9209-8E1D5B1584C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D386-9B44-4695-85AA-02936E0A212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7D1A-D1DB-4C38-BFF4-66ADA5F8723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C8236-4BB6-4C04-8780-9427B4D4EB1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8BC7-C4BB-42F6-9D3C-FF88059908B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5461-CC38-43E1-9E1C-AEE28248103B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UW Particle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5.png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oleObject" Target="../embeddings/oleObject1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6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76.png"/><Relationship Id="rId4" Type="http://schemas.openxmlformats.org/officeDocument/2006/relationships/oleObject" Target="../embeddings/oleObject29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Heavy Ion Collisions with </a:t>
            </a:r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November 24, 2009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9E766-C4C5-4E64-B2F9-3F325E51448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of a HI Collision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-762000" y="5029200"/>
            <a:ext cx="8229600" cy="1447800"/>
          </a:xfrm>
        </p:spPr>
        <p:txBody>
          <a:bodyPr>
            <a:normAutofit/>
          </a:bodyPr>
          <a:lstStyle/>
          <a:p>
            <a:pPr lvl="2">
              <a:buFontTx/>
              <a:buChar char="•"/>
            </a:pPr>
            <a:r>
              <a:rPr lang="en-US" dirty="0" smtClean="0"/>
              <a:t>Hydro propagates IC</a:t>
            </a:r>
          </a:p>
          <a:p>
            <a:pPr lvl="3">
              <a:buFontTx/>
              <a:buChar char="–"/>
            </a:pPr>
            <a:r>
              <a:rPr lang="en-US" sz="1800" dirty="0" smtClean="0">
                <a:solidFill>
                  <a:srgbClr val="030303"/>
                </a:solidFill>
              </a:rPr>
              <a:t>Results depend strongly on initial conditions</a:t>
            </a:r>
          </a:p>
          <a:p>
            <a:pPr lvl="2">
              <a:buFontTx/>
              <a:buChar char="•"/>
            </a:pPr>
            <a:r>
              <a:rPr lang="en-US" dirty="0" smtClean="0"/>
              <a:t>Viscosity reduces momentum anisotropy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2B8AA-A7B0-49FA-9629-4B511F81749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3657600" y="1752600"/>
          <a:ext cx="5486400" cy="741363"/>
        </p:xfrm>
        <a:graphic>
          <a:graphicData uri="http://schemas.openxmlformats.org/presentationml/2006/ole">
            <p:oleObj spid="_x0000_s13314" name="Image" r:id="rId3" imgW="15873016" imgH="2146032" progId="">
              <p:embed/>
            </p:oleObj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0" y="914400"/>
            <a:ext cx="3886200" cy="3165475"/>
            <a:chOff x="0" y="914400"/>
            <a:chExt cx="3886200" cy="3165475"/>
          </a:xfrm>
        </p:grpSpPr>
        <p:pic>
          <p:nvPicPr>
            <p:cNvPr id="5" name="Picture 5" descr="CollisionGeom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14400"/>
              <a:ext cx="3886200" cy="2595563"/>
            </a:xfrm>
            <a:prstGeom prst="rect">
              <a:avLst/>
            </a:prstGeom>
            <a:noFill/>
          </p:spPr>
        </p:pic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212725" y="3622675"/>
              <a:ext cx="28209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M </a:t>
              </a:r>
              <a:r>
                <a:rPr lang="en-US" sz="1200" dirty="0" err="1"/>
                <a:t>Kaneta</a:t>
              </a:r>
              <a:r>
                <a:rPr lang="en-US" sz="1200" dirty="0"/>
                <a:t>, Results from the </a:t>
              </a:r>
            </a:p>
            <a:p>
              <a:r>
                <a:rPr lang="en-US" sz="1200" dirty="0"/>
                <a:t>Relativistic Heavy Ion Collider (Part II)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00400" y="2667000"/>
            <a:ext cx="5943600" cy="2562999"/>
            <a:chOff x="3200400" y="2667000"/>
            <a:chExt cx="5943600" cy="2562999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5310322" y="4953000"/>
              <a:ext cx="38336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T Ludlum and L </a:t>
              </a:r>
              <a:r>
                <a:rPr lang="en-US" sz="1200" dirty="0" err="1"/>
                <a:t>McLerran</a:t>
              </a:r>
              <a:r>
                <a:rPr lang="en-US" sz="1200" dirty="0"/>
                <a:t>, Phys. Today </a:t>
              </a:r>
              <a:r>
                <a:rPr lang="en-US" sz="1200" dirty="0" smtClean="0"/>
                <a:t>56N10 </a:t>
              </a:r>
              <a:r>
                <a:rPr lang="en-US" sz="1200" dirty="0"/>
                <a:t>(2003)</a:t>
              </a: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2667000"/>
              <a:ext cx="5943600" cy="2217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 (I)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90600"/>
            <a:ext cx="8229600" cy="6019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Partonic</a:t>
            </a:r>
            <a:r>
              <a:rPr lang="en-US" dirty="0" smtClean="0"/>
              <a:t> DOF at </a:t>
            </a:r>
            <a:r>
              <a:rPr lang="en-US" dirty="0" err="1" smtClean="0"/>
              <a:t>hadronization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5C9E0-0980-4B03-9B94-4510912B4B7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1066800"/>
            <a:ext cx="3614737" cy="404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876800" y="5029200"/>
            <a:ext cx="1155481" cy="3525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LRP 2008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219200" y="5715000"/>
            <a:ext cx="5029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1905000" y="5435958"/>
            <a:ext cx="5105400" cy="53340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Viscosity: why the fuss?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41FB5-680B-4503-B920-266590DAEC8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28600" y="5662613"/>
            <a:ext cx="8763000" cy="936625"/>
            <a:chOff x="228600" y="5662613"/>
            <a:chExt cx="8763000" cy="936625"/>
          </a:xfrm>
        </p:grpSpPr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228600" y="5662613"/>
            <a:ext cx="8763000" cy="814387"/>
          </p:xfrm>
          <a:graphic>
            <a:graphicData uri="http://schemas.openxmlformats.org/presentationml/2006/ole">
              <p:oleObj spid="_x0000_s96259" name="Image" r:id="rId3" imgW="13663492" imgH="1269841" progId="">
                <p:embed/>
              </p:oleObj>
            </a:graphicData>
          </a:graphic>
        </p:graphicFrame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5638800" y="6324600"/>
              <a:ext cx="209232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U Heinz, Quark Matter 2009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00438" y="2397125"/>
            <a:ext cx="5419562" cy="3290074"/>
            <a:chOff x="2200438" y="2397125"/>
            <a:chExt cx="5419562" cy="3290074"/>
          </a:xfrm>
        </p:grpSpPr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200438" y="2397125"/>
            <a:ext cx="4584700" cy="3165475"/>
          </p:xfrm>
          <a:graphic>
            <a:graphicData uri="http://schemas.openxmlformats.org/presentationml/2006/ole">
              <p:oleObj spid="_x0000_s96258" name="Image" r:id="rId4" imgW="6273016" imgH="4330159" progId="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4715038" y="5410200"/>
              <a:ext cx="2904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Luzum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Romatschke</a:t>
              </a:r>
              <a:r>
                <a:rPr lang="en-US" sz="1200" dirty="0" smtClean="0"/>
                <a:t>, PRC78 (2008)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B0E0-BC6F-45E7-9AC2-0D792060A1A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9933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65A2-225A-4883-A124-131F7D00497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E443-DE87-41DD-95DB-6BED0C17267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AB4-D4CE-454F-9A68-227E83F95E6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572000" y="2009001"/>
            <a:ext cx="4343400" cy="4086999"/>
            <a:chOff x="4572000" y="1828800"/>
            <a:chExt cx="4343400" cy="4086999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8082262" y="5638800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17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graphicFrame>
        <p:nvGraphicFramePr>
          <p:cNvPr id="648204" name="Object 12"/>
          <p:cNvGraphicFramePr>
            <a:graphicFrameLocks noChangeAspect="1"/>
          </p:cNvGraphicFramePr>
          <p:nvPr/>
        </p:nvGraphicFramePr>
        <p:xfrm>
          <a:off x="381000" y="5105400"/>
          <a:ext cx="5905500" cy="1143000"/>
        </p:xfrm>
        <a:graphic>
          <a:graphicData uri="http://schemas.openxmlformats.org/presentationml/2006/ole">
            <p:oleObj spid="_x0000_s104450" name="Bitmap Image" r:id="rId3" imgW="5904762" imgH="1142857" progId="PBrush">
              <p:embed/>
            </p:oleObj>
          </a:graphicData>
        </a:graphic>
      </p:graphicFrame>
      <p:graphicFrame>
        <p:nvGraphicFramePr>
          <p:cNvPr id="648205" name="Object 13"/>
          <p:cNvGraphicFramePr>
            <a:graphicFrameLocks noChangeAspect="1"/>
          </p:cNvGraphicFramePr>
          <p:nvPr/>
        </p:nvGraphicFramePr>
        <p:xfrm>
          <a:off x="914400" y="1066800"/>
          <a:ext cx="7437438" cy="904875"/>
        </p:xfrm>
        <a:graphic>
          <a:graphicData uri="http://schemas.openxmlformats.org/presentationml/2006/ole">
            <p:oleObj spid="_x0000_s104451" name="Bitmap Image" r:id="rId4" imgW="7438095" imgH="905001" progId="PBrush">
              <p:embed/>
            </p:oleObj>
          </a:graphicData>
        </a:graphic>
      </p:graphicFrame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graphicFrame>
        <p:nvGraphicFramePr>
          <p:cNvPr id="648210" name="Object 18"/>
          <p:cNvGraphicFramePr>
            <a:graphicFrameLocks noChangeAspect="1"/>
          </p:cNvGraphicFramePr>
          <p:nvPr/>
        </p:nvGraphicFramePr>
        <p:xfrm>
          <a:off x="1828800" y="1981200"/>
          <a:ext cx="5410200" cy="504825"/>
        </p:xfrm>
        <a:graphic>
          <a:graphicData uri="http://schemas.openxmlformats.org/presentationml/2006/ole">
            <p:oleObj spid="_x0000_s104452" name="Bitmap Image" r:id="rId5" imgW="5409524" imgH="504762" progId="PBrush">
              <p:embed/>
            </p:oleObj>
          </a:graphicData>
        </a:graphic>
      </p:graphicFrame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5536-7278-40A0-9CC6-0508CC747194}" type="datetime1">
              <a:rPr lang="en-US" smtClean="0"/>
              <a:pPr/>
              <a:t>11/16/2010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2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6" grpId="0" uiExpand="1" build="p" animBg="1"/>
      <p:bldP spid="648207" grpId="0" animBg="1"/>
      <p:bldP spid="648208" grpId="0"/>
      <p:bldP spid="64820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7B2EF-8B95-4C81-9748-CF57D32ACF5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486400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87956" y="3898005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19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685800"/>
          </a:xfrm>
          <a:noFill/>
          <a:ln/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93FD-984F-4B10-8939-46F9D7055AC5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27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2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 build="p" animBg="1"/>
      <p:bldP spid="372741" grpId="0"/>
      <p:bldP spid="3727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A390-CDEF-4E1D-912D-F8F81409996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for </a:t>
            </a:r>
            <a:r>
              <a:rPr lang="en-US" dirty="0" err="1" smtClean="0"/>
              <a:t>Rad</a:t>
            </a:r>
            <a:r>
              <a:rPr lang="en-US" dirty="0" smtClean="0"/>
              <a:t> E-Loss Picture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AD85-BC5D-4FF8-B77E-DD1C3522E56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17214" y="2286000"/>
            <a:ext cx="4126186" cy="3705999"/>
            <a:chOff x="217214" y="2286000"/>
            <a:chExt cx="4126186" cy="3705999"/>
          </a:xfrm>
        </p:grpSpPr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214" y="2286000"/>
              <a:ext cx="4126186" cy="3205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1676400" y="5715000"/>
              <a:ext cx="251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dirty="0" err="1" smtClean="0"/>
                <a:t>Acta</a:t>
              </a:r>
              <a:r>
                <a:rPr lang="en-US" sz="1200" dirty="0" smtClean="0"/>
                <a:t> Phys.Hung.A27 (2006)</a:t>
              </a:r>
            </a:p>
          </p:txBody>
        </p:sp>
      </p:grp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1816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81600" y="4309646"/>
            <a:ext cx="1066800" cy="338554"/>
            <a:chOff x="5181600" y="3991967"/>
            <a:chExt cx="1066800" cy="33855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3EC-F242-46B2-B40E-4B854F60543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22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20484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20485" name="Image" r:id="rId4" imgW="4253968" imgH="1930159" progId="">
              <p:embed/>
            </p:oleObj>
          </a:graphicData>
        </a:graphic>
      </p:graphicFrame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5287963" y="5653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1143000" y="3886200"/>
              <a:ext cx="31504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20483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280F-A0A7-4D96-AA59-0D140C6971C2}" type="datetime1">
              <a:rPr lang="en-US" smtClean="0"/>
              <a:pPr/>
              <a:t>11/16/2010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53000" y="1752600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8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19" grpId="0" build="p"/>
      <p:bldP spid="828420" grpId="0" build="p"/>
      <p:bldP spid="828424" grpId="0"/>
      <p:bldP spid="828425" grpId="0"/>
      <p:bldP spid="8284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B957-85B3-4A0B-A3C5-4FEEAA75B00A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21859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21860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876800" y="3765131"/>
            <a:ext cx="4151788" cy="3091572"/>
            <a:chOff x="4876800" y="3765131"/>
            <a:chExt cx="4151788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5421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PLB675 (2009)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" y="3581400"/>
            <a:ext cx="4315390" cy="2895600"/>
            <a:chOff x="1" y="3581400"/>
            <a:chExt cx="4315390" cy="2895600"/>
          </a:xfrm>
        </p:grpSpPr>
        <p:pic>
          <p:nvPicPr>
            <p:cNvPr id="121861" name="Picture 5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" y="3581400"/>
              <a:ext cx="4315390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Rectangle 23"/>
            <p:cNvSpPr/>
            <p:nvPr/>
          </p:nvSpPr>
          <p:spPr>
            <a:xfrm>
              <a:off x="685800" y="6200001"/>
              <a:ext cx="25146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PHENIX, PRL98, 172301 (2007)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24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4813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2AB07-66BE-4880-A758-982899F8DDF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6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6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6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6211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25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reasonable </a:t>
            </a:r>
            <a:r>
              <a:rPr lang="en-US" dirty="0" smtClean="0"/>
              <a:t>agreement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Distinguishing measurement?</a:t>
            </a:r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1677988"/>
          <a:ext cx="4191000" cy="4052158"/>
        </p:xfrm>
        <a:graphic>
          <a:graphicData uri="http://schemas.openxmlformats.org/presentationml/2006/ole">
            <p:oleObj spid="_x0000_s501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5638800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70A5C-5588-4605-B03D-59C850FB720A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2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49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26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FFB7-2410-4EC7-938D-2F59C1E901FA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27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FA05-4DD8-45E8-A979-909051AA565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7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7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  <p:bldP spid="587801" grpId="0" uiExpan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28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4679-81E9-4D3A-BEC4-C36BE578530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29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CA41-5840-42B1-9AC9-2A8DDB49F55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QCD and Phase Diagram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DC2B-0B86-410E-8CDE-76512229AE4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600200"/>
            <a:ext cx="4618330" cy="4525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0" y="61722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B0A3E-3314-4B51-8089-D64FA08AF59A}" type="slidenum">
              <a:rPr lang="en-US"/>
              <a:pPr/>
              <a:t>30</a:t>
            </a:fld>
            <a:endParaRPr lang="en-US"/>
          </a:p>
        </p:txBody>
      </p:sp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Universality and Applicability</a:t>
            </a:r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876800"/>
          </a:xfrm>
        </p:spPr>
        <p:txBody>
          <a:bodyPr/>
          <a:lstStyle/>
          <a:p>
            <a:r>
              <a:rPr lang="en-US" dirty="0"/>
              <a:t>How universal are </a:t>
            </a:r>
            <a:r>
              <a:rPr lang="en-US" dirty="0" err="1"/>
              <a:t>th</a:t>
            </a:r>
            <a:r>
              <a:rPr lang="en-US" dirty="0"/>
              <a:t>. HQ drag results?</a:t>
            </a:r>
          </a:p>
          <a:p>
            <a:pPr lvl="1"/>
            <a:r>
              <a:rPr lang="en-US" dirty="0"/>
              <a:t>Examine different theories</a:t>
            </a:r>
          </a:p>
          <a:p>
            <a:pPr lvl="1"/>
            <a:r>
              <a:rPr lang="en-US" dirty="0"/>
              <a:t>Investigate alternate geometries</a:t>
            </a:r>
          </a:p>
          <a:p>
            <a:pPr lvl="1"/>
            <a:endParaRPr lang="en-US" dirty="0"/>
          </a:p>
          <a:p>
            <a:r>
              <a:rPr lang="en-US" dirty="0"/>
              <a:t>Other </a:t>
            </a:r>
            <a:r>
              <a:rPr lang="en-US" dirty="0" err="1"/>
              <a:t>AdS</a:t>
            </a:r>
            <a:r>
              <a:rPr lang="en-US" dirty="0"/>
              <a:t> geometries</a:t>
            </a:r>
          </a:p>
          <a:p>
            <a:pPr lvl="1"/>
            <a:r>
              <a:rPr lang="en-US" dirty="0" err="1"/>
              <a:t>Bjorken</a:t>
            </a:r>
            <a:r>
              <a:rPr lang="en-US" dirty="0"/>
              <a:t> expanding hydro</a:t>
            </a:r>
          </a:p>
          <a:p>
            <a:pPr lvl="1"/>
            <a:r>
              <a:rPr lang="en-US" dirty="0"/>
              <a:t>Shock metric</a:t>
            </a:r>
          </a:p>
          <a:p>
            <a:pPr lvl="2"/>
            <a:r>
              <a:rPr lang="en-US" dirty="0"/>
              <a:t>Warm-up to </a:t>
            </a:r>
            <a:r>
              <a:rPr lang="en-US" dirty="0" err="1"/>
              <a:t>Bj</a:t>
            </a:r>
            <a:r>
              <a:rPr lang="en-US" dirty="0"/>
              <a:t>. hydro</a:t>
            </a:r>
          </a:p>
          <a:p>
            <a:pPr lvl="2"/>
            <a:r>
              <a:rPr lang="en-US" dirty="0"/>
              <a:t>Can represent both hot and cold nuclear matter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674A-9981-41C0-A781-65BE574501D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31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Geometries</a:t>
            </a:r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438400"/>
          <a:ext cx="2112963" cy="2133600"/>
        </p:xfrm>
        <a:graphic>
          <a:graphicData uri="http://schemas.openxmlformats.org/presentationml/2006/ole">
            <p:oleObj spid="_x0000_s67586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572000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1336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Shock Geometries</a:t>
            </a:r>
            <a:endParaRPr lang="en-US" sz="240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5908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4290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2971800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45977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6759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46644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6759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3691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3691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sp>
        <p:nvSpPr>
          <p:cNvPr id="950300" name="Text Box 28"/>
          <p:cNvSpPr txBox="1">
            <a:spLocks noChangeArrowheads="1"/>
          </p:cNvSpPr>
          <p:nvPr/>
        </p:nvSpPr>
        <p:spPr bwMode="auto">
          <a:xfrm>
            <a:off x="184150" y="5441950"/>
            <a:ext cx="3397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005400"/>
                </a:solidFill>
              </a:rPr>
              <a:t>Bjorken</a:t>
            </a:r>
            <a:r>
              <a:rPr lang="en-US" sz="2000" dirty="0">
                <a:solidFill>
                  <a:srgbClr val="005400"/>
                </a:solidFill>
              </a:rPr>
              <a:t>-Expanding Medium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67588" name="Image" r:id="rId6" imgW="8926984" imgH="1803175" progId="">
              <p:embed/>
            </p:oleObj>
          </a:graphicData>
        </a:graphic>
      </p:graphicFrame>
      <p:graphicFrame>
        <p:nvGraphicFramePr>
          <p:cNvPr id="950302" name="Object 30"/>
          <p:cNvGraphicFramePr>
            <a:graphicFrameLocks noChangeAspect="1"/>
          </p:cNvGraphicFramePr>
          <p:nvPr/>
        </p:nvGraphicFramePr>
        <p:xfrm>
          <a:off x="914400" y="6013450"/>
          <a:ext cx="6553200" cy="615950"/>
        </p:xfrm>
        <a:graphic>
          <a:graphicData uri="http://schemas.openxmlformats.org/presentationml/2006/ole">
            <p:oleObj spid="_x0000_s67589" name="Image" r:id="rId7" imgW="14907937" imgH="139682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2941638"/>
          <a:ext cx="5410200" cy="563562"/>
        </p:xfrm>
        <a:graphic>
          <a:graphicData uri="http://schemas.openxmlformats.org/presentationml/2006/ole">
            <p:oleObj spid="_x0000_s67590" name="Image" r:id="rId8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3803650"/>
          <a:ext cx="6172200" cy="674688"/>
        </p:xfrm>
        <a:graphic>
          <a:graphicData uri="http://schemas.openxmlformats.org/presentationml/2006/ole">
            <p:oleObj spid="_x0000_s67591" name="Image" r:id="rId9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1242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67594" name="Image" r:id="rId10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56388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2121-EF4C-465E-ADE5-F7F3161E5736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5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5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276" grpId="0"/>
      <p:bldP spid="950280" grpId="0"/>
      <p:bldP spid="950281" grpId="0"/>
      <p:bldP spid="950282" grpId="0"/>
      <p:bldP spid="950283" grpId="0"/>
      <p:bldP spid="950298" grpId="0"/>
      <p:bldP spid="950299" grpId="0"/>
      <p:bldP spid="950300" grpId="0"/>
      <p:bldP spid="95030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C9A05-AA19-4E66-A702-067D0EB82129}" type="slidenum">
              <a:rPr lang="en-US"/>
              <a:pPr/>
              <a:t>32</a:t>
            </a:fld>
            <a:endParaRPr lang="en-US"/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Shock Results</a:t>
            </a:r>
            <a:endParaRPr lang="en-US" dirty="0"/>
          </a:p>
        </p:txBody>
      </p:sp>
      <p:sp>
        <p:nvSpPr>
          <p:cNvPr id="95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562600"/>
          </a:xfrm>
        </p:spPr>
        <p:txBody>
          <a:bodyPr/>
          <a:lstStyle/>
          <a:p>
            <a:r>
              <a:rPr lang="en-US" dirty="0"/>
              <a:t>Three t-</a:t>
            </a:r>
            <a:r>
              <a:rPr lang="en-US" dirty="0" err="1"/>
              <a:t>ind</a:t>
            </a:r>
            <a:r>
              <a:rPr lang="en-US" dirty="0"/>
              <a:t>. solutions (static gauge):</a:t>
            </a:r>
          </a:p>
          <a:p>
            <a:pPr lvl="1">
              <a:buFontTx/>
              <a:buNone/>
            </a:pPr>
            <a:r>
              <a:rPr lang="en-US" sz="2400" dirty="0"/>
              <a:t>				</a:t>
            </a:r>
            <a:r>
              <a:rPr lang="en-US" sz="2400" dirty="0" err="1"/>
              <a:t>X</a:t>
            </a:r>
            <a:r>
              <a:rPr lang="en-US" i="1" baseline="50000" dirty="0" err="1">
                <a:latin typeface="Symbol" pitchFamily="18" charset="2"/>
              </a:rPr>
              <a:t>m</a:t>
            </a:r>
            <a:r>
              <a:rPr lang="en-US" dirty="0"/>
              <a:t> = (t, x(z), 0,0, z)</a:t>
            </a:r>
          </a:p>
          <a:p>
            <a:pPr lvl="1"/>
            <a:r>
              <a:rPr lang="en-US" dirty="0"/>
              <a:t>x(z) = x</a:t>
            </a:r>
            <a:r>
              <a:rPr lang="en-US" baseline="-25000" dirty="0"/>
              <a:t>0</a:t>
            </a:r>
            <a:r>
              <a:rPr lang="en-US" dirty="0"/>
              <a:t>,  x</a:t>
            </a:r>
            <a:r>
              <a:rPr lang="en-US" baseline="-25000" dirty="0"/>
              <a:t>0</a:t>
            </a:r>
            <a:r>
              <a:rPr lang="en-US" dirty="0"/>
              <a:t> ±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sz="900" i="1" dirty="0">
                <a:latin typeface="Symbol" pitchFamily="18" charset="2"/>
              </a:rPr>
              <a:t> </a:t>
            </a:r>
            <a:r>
              <a:rPr lang="en-US" baseline="30000" dirty="0"/>
              <a:t>½</a:t>
            </a:r>
            <a:r>
              <a:rPr lang="en-US" dirty="0"/>
              <a:t> z</a:t>
            </a:r>
            <a:r>
              <a:rPr lang="en-US" baseline="30000" dirty="0"/>
              <a:t>3</a:t>
            </a:r>
            <a:r>
              <a:rPr lang="en-US" dirty="0"/>
              <a:t>/3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/>
              <a:t>Constant solution unstable</a:t>
            </a:r>
          </a:p>
          <a:p>
            <a:pPr lvl="2"/>
            <a:r>
              <a:rPr lang="en-US" dirty="0"/>
              <a:t>Time-reversed negative x solution unphysical</a:t>
            </a:r>
          </a:p>
          <a:p>
            <a:pPr lvl="2"/>
            <a:r>
              <a:rPr lang="en-US" dirty="0" err="1"/>
              <a:t>Sim</a:t>
            </a:r>
            <a:r>
              <a:rPr lang="en-US" dirty="0"/>
              <a:t>. to x ~ z</a:t>
            </a:r>
            <a:r>
              <a:rPr lang="en-US" baseline="30000" dirty="0"/>
              <a:t>3</a:t>
            </a:r>
            <a:r>
              <a:rPr lang="en-US" dirty="0"/>
              <a:t>/3, z &lt;&lt; 1, for const. T BH geom.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2088" y="2462213"/>
            <a:ext cx="8494712" cy="2947987"/>
            <a:chOff x="121" y="1286"/>
            <a:chExt cx="5351" cy="1857"/>
          </a:xfrm>
        </p:grpSpPr>
        <p:graphicFrame>
          <p:nvGraphicFramePr>
            <p:cNvPr id="953349" name="Object 5"/>
            <p:cNvGraphicFramePr>
              <a:graphicFrameLocks noChangeAspect="1"/>
            </p:cNvGraphicFramePr>
            <p:nvPr/>
          </p:nvGraphicFramePr>
          <p:xfrm>
            <a:off x="481" y="1472"/>
            <a:ext cx="4799" cy="1312"/>
          </p:xfrm>
          <a:graphic>
            <a:graphicData uri="http://schemas.openxmlformats.org/presentationml/2006/ole">
              <p:oleObj spid="_x0000_s69634" name="Image" r:id="rId3" imgW="7619048" imgH="2082540" progId="">
                <p:embed/>
              </p:oleObj>
            </a:graphicData>
          </a:graphic>
        </p:graphicFrame>
        <p:sp>
          <p:nvSpPr>
            <p:cNvPr id="953350" name="Text Box 6"/>
            <p:cNvSpPr txBox="1">
              <a:spLocks noChangeArrowheads="1"/>
            </p:cNvSpPr>
            <p:nvPr/>
          </p:nvSpPr>
          <p:spPr bwMode="auto">
            <a:xfrm>
              <a:off x="1526" y="1997"/>
              <a:ext cx="96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b="1" i="1" baseline="-25000" dirty="0"/>
                <a:t> </a:t>
              </a:r>
              <a:r>
                <a:rPr lang="en-US" sz="2000" i="1" dirty="0">
                  <a:latin typeface="Symbol" pitchFamily="18" charset="2"/>
                </a:rPr>
                <a:t>- 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1" name="Text Box 7"/>
            <p:cNvSpPr txBox="1">
              <a:spLocks noChangeArrowheads="1"/>
            </p:cNvSpPr>
            <p:nvPr/>
          </p:nvSpPr>
          <p:spPr bwMode="auto">
            <a:xfrm>
              <a:off x="3409" y="1984"/>
              <a:ext cx="9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i="1" baseline="-25000" dirty="0">
                  <a:latin typeface="Arial" charset="0"/>
                </a:rPr>
                <a:t> </a:t>
              </a:r>
              <a:r>
                <a:rPr lang="en-US" sz="2000" dirty="0">
                  <a:latin typeface="Symbol" pitchFamily="18" charset="2"/>
                </a:rPr>
                <a:t>+ </a:t>
              </a:r>
              <a:r>
                <a:rPr lang="en-US" sz="2000" i="1" dirty="0">
                  <a:latin typeface="Symbol" pitchFamily="18" charset="2"/>
                </a:rPr>
                <a:t>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2" name="Text Box 8"/>
            <p:cNvSpPr txBox="1">
              <a:spLocks noChangeArrowheads="1"/>
            </p:cNvSpPr>
            <p:nvPr/>
          </p:nvSpPr>
          <p:spPr bwMode="auto">
            <a:xfrm>
              <a:off x="2870" y="2336"/>
              <a:ext cx="25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</a:p>
          </p:txBody>
        </p:sp>
        <p:sp>
          <p:nvSpPr>
            <p:cNvPr id="953353" name="Line 9"/>
            <p:cNvSpPr>
              <a:spLocks noChangeShapeType="1"/>
            </p:cNvSpPr>
            <p:nvPr/>
          </p:nvSpPr>
          <p:spPr bwMode="auto">
            <a:xfrm>
              <a:off x="4704" y="2016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4" name="Text Box 10"/>
            <p:cNvSpPr txBox="1">
              <a:spLocks noChangeArrowheads="1"/>
            </p:cNvSpPr>
            <p:nvPr/>
          </p:nvSpPr>
          <p:spPr bwMode="auto">
            <a:xfrm>
              <a:off x="4838" y="1665"/>
              <a:ext cx="5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v</a:t>
              </a:r>
              <a:r>
                <a:rPr lang="en-US" sz="2400" baseline="-25000"/>
                <a:t>shock</a:t>
              </a:r>
            </a:p>
          </p:txBody>
        </p:sp>
        <p:sp>
          <p:nvSpPr>
            <p:cNvPr id="953355" name="Text Box 11"/>
            <p:cNvSpPr txBox="1">
              <a:spLocks noChangeArrowheads="1"/>
            </p:cNvSpPr>
            <p:nvPr/>
          </p:nvSpPr>
          <p:spPr bwMode="auto">
            <a:xfrm>
              <a:off x="2862" y="1286"/>
              <a:ext cx="2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9900"/>
                  </a:solidFill>
                </a:rPr>
                <a:t>Q</a:t>
              </a:r>
            </a:p>
          </p:txBody>
        </p:sp>
        <p:sp>
          <p:nvSpPr>
            <p:cNvPr id="953356" name="Oval 12"/>
            <p:cNvSpPr>
              <a:spLocks noChangeArrowheads="1"/>
            </p:cNvSpPr>
            <p:nvPr/>
          </p:nvSpPr>
          <p:spPr bwMode="auto">
            <a:xfrm>
              <a:off x="2848" y="1520"/>
              <a:ext cx="48" cy="48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7" name="Text Box 13"/>
            <p:cNvSpPr txBox="1">
              <a:spLocks noChangeArrowheads="1"/>
            </p:cNvSpPr>
            <p:nvPr/>
          </p:nvSpPr>
          <p:spPr bwMode="auto">
            <a:xfrm>
              <a:off x="123" y="1430"/>
              <a:ext cx="4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0</a:t>
              </a:r>
            </a:p>
          </p:txBody>
        </p:sp>
        <p:sp>
          <p:nvSpPr>
            <p:cNvPr id="953358" name="Line 14"/>
            <p:cNvSpPr>
              <a:spLocks noChangeShapeType="1"/>
            </p:cNvSpPr>
            <p:nvPr/>
          </p:nvSpPr>
          <p:spPr bwMode="auto">
            <a:xfrm>
              <a:off x="336" y="259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9" name="Text Box 15"/>
            <p:cNvSpPr txBox="1">
              <a:spLocks noChangeArrowheads="1"/>
            </p:cNvSpPr>
            <p:nvPr/>
          </p:nvSpPr>
          <p:spPr bwMode="auto">
            <a:xfrm>
              <a:off x="121" y="2893"/>
              <a:ext cx="4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</a:t>
              </a:r>
              <a:r>
                <a:rPr lang="en-US" sz="2000">
                  <a:latin typeface="Symbol" pitchFamily="18" charset="2"/>
                </a:rPr>
                <a:t>¥</a:t>
              </a:r>
            </a:p>
          </p:txBody>
        </p:sp>
        <p:sp>
          <p:nvSpPr>
            <p:cNvPr id="953360" name="Text Box 16"/>
            <p:cNvSpPr txBox="1">
              <a:spLocks noChangeArrowheads="1"/>
            </p:cNvSpPr>
            <p:nvPr/>
          </p:nvSpPr>
          <p:spPr bwMode="auto">
            <a:xfrm>
              <a:off x="3878" y="2654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x</a:t>
              </a:r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DC72-6FFE-4082-A3A7-58D370981034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47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C1E40-738E-4695-B68D-0FFC3D218552}" type="slidenum">
              <a:rPr lang="en-US"/>
              <a:pPr/>
              <a:t>33</a:t>
            </a:fld>
            <a:endParaRPr lang="en-US"/>
          </a:p>
        </p:txBody>
      </p:sp>
      <p:sp>
        <p:nvSpPr>
          <p:cNvPr id="95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HQ Momentum Loss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895600"/>
            <a:ext cx="9144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    Relate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dirty="0"/>
              <a:t> to nuclear properties</a:t>
            </a:r>
          </a:p>
          <a:p>
            <a:pPr lvl="1"/>
            <a:r>
              <a:rPr lang="en-US" dirty="0"/>
              <a:t>Use </a:t>
            </a:r>
            <a:r>
              <a:rPr lang="en-US" dirty="0" err="1"/>
              <a:t>AdS</a:t>
            </a:r>
            <a:r>
              <a:rPr lang="en-US" dirty="0"/>
              <a:t> dictionary</a:t>
            </a:r>
          </a:p>
          <a:p>
            <a:pPr lvl="2"/>
            <a:r>
              <a:rPr lang="en-US" dirty="0"/>
              <a:t>Metric in </a:t>
            </a:r>
            <a:r>
              <a:rPr lang="en-US" dirty="0" err="1"/>
              <a:t>Fefferman</a:t>
            </a:r>
            <a:r>
              <a:rPr lang="en-US" dirty="0"/>
              <a:t>-Graham form: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dirty="0"/>
              <a:t> ~ T</a:t>
            </a:r>
            <a:r>
              <a:rPr lang="en-US" baseline="-25000" dirty="0"/>
              <a:t>--</a:t>
            </a:r>
            <a:r>
              <a:rPr lang="en-US" dirty="0"/>
              <a:t>/</a:t>
            </a:r>
            <a:r>
              <a:rPr lang="en-US" dirty="0" smtClean="0"/>
              <a:t>N</a:t>
            </a:r>
            <a:r>
              <a:rPr lang="en-US" baseline="-25000" dirty="0" smtClean="0"/>
              <a:t>c</a:t>
            </a:r>
            <a:r>
              <a:rPr lang="en-US" baseline="30000" dirty="0" smtClean="0"/>
              <a:t>2</a:t>
            </a:r>
            <a:endParaRPr lang="en-US" baseline="30000" dirty="0"/>
          </a:p>
          <a:p>
            <a:pPr lvl="1"/>
            <a:r>
              <a:rPr lang="en-US" dirty="0"/>
              <a:t> N</a:t>
            </a:r>
            <a:r>
              <a:rPr lang="en-US" baseline="-25000" dirty="0"/>
              <a:t>c</a:t>
            </a:r>
            <a:r>
              <a:rPr lang="en-US" baseline="30000" dirty="0"/>
              <a:t>2</a:t>
            </a:r>
            <a:r>
              <a:rPr lang="en-US" dirty="0"/>
              <a:t> gluons per nucleon in shock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dirty="0"/>
              <a:t> is typical mom. scale;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>
                <a:latin typeface="Symbol" pitchFamily="18" charset="2"/>
              </a:rPr>
              <a:t>-1</a:t>
            </a:r>
            <a:r>
              <a:rPr lang="en-US" dirty="0"/>
              <a:t> typical dist. </a:t>
            </a:r>
            <a:r>
              <a:rPr lang="en-US" dirty="0" smtClean="0"/>
              <a:t>scale</a:t>
            </a:r>
            <a:endParaRPr lang="en-US" baseline="30000" dirty="0" smtClean="0"/>
          </a:p>
          <a:p>
            <a:pPr lvl="2"/>
            <a:r>
              <a:rPr lang="en-US" dirty="0" smtClean="0"/>
              <a:t>E-M in shock rest frame: T’</a:t>
            </a:r>
            <a:r>
              <a:rPr lang="en-US" baseline="-25000" dirty="0" smtClean="0"/>
              <a:t>00</a:t>
            </a:r>
            <a:r>
              <a:rPr lang="en-US" dirty="0" smtClean="0"/>
              <a:t>  ~ N</a:t>
            </a:r>
            <a:r>
              <a:rPr lang="en-US" baseline="-25000" dirty="0" smtClean="0"/>
              <a:t>c</a:t>
            </a:r>
            <a:r>
              <a:rPr lang="en-US" baseline="30000" dirty="0" smtClean="0"/>
              <a:t>2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baseline="30000" dirty="0" smtClean="0"/>
              <a:t>4</a:t>
            </a:r>
            <a:endParaRPr lang="en-US" dirty="0"/>
          </a:p>
          <a:p>
            <a:pPr lvl="1">
              <a:buFontTx/>
              <a:buNone/>
            </a:pPr>
            <a:endParaRPr lang="en-US" baseline="30000" dirty="0"/>
          </a:p>
        </p:txBody>
      </p:sp>
      <p:sp>
        <p:nvSpPr>
          <p:cNvPr id="954372" name="Rectangle 4"/>
          <p:cNvSpPr>
            <a:spLocks noChangeArrowheads="1"/>
          </p:cNvSpPr>
          <p:nvPr/>
        </p:nvSpPr>
        <p:spPr bwMode="auto">
          <a:xfrm>
            <a:off x="4419600" y="1295400"/>
            <a:ext cx="3657600" cy="1143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4373" name="Text Box 5"/>
          <p:cNvSpPr txBox="1">
            <a:spLocks noChangeArrowheads="1"/>
          </p:cNvSpPr>
          <p:nvPr/>
        </p:nvSpPr>
        <p:spPr bwMode="auto">
          <a:xfrm>
            <a:off x="-777875" y="-18732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54374" name="Text Box 6"/>
          <p:cNvSpPr txBox="1">
            <a:spLocks noChangeArrowheads="1"/>
          </p:cNvSpPr>
          <p:nvPr/>
        </p:nvSpPr>
        <p:spPr bwMode="auto">
          <a:xfrm>
            <a:off x="663575" y="1600200"/>
            <a:ext cx="3476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660000"/>
                </a:solidFill>
              </a:rPr>
              <a:t>x(z) = </a:t>
            </a:r>
            <a:r>
              <a:rPr lang="en-US" sz="3200" i="1">
                <a:solidFill>
                  <a:srgbClr val="660000"/>
                </a:solidFill>
                <a:latin typeface="Symbol" pitchFamily="18" charset="2"/>
              </a:rPr>
              <a:t>m</a:t>
            </a:r>
            <a:r>
              <a:rPr lang="en-US" sz="1000" i="1">
                <a:solidFill>
                  <a:srgbClr val="660000"/>
                </a:solidFill>
                <a:latin typeface="Symbol" pitchFamily="18" charset="2"/>
              </a:rPr>
              <a:t> </a:t>
            </a:r>
            <a:r>
              <a:rPr lang="en-US" sz="3200" baseline="30000">
                <a:solidFill>
                  <a:srgbClr val="660000"/>
                </a:solidFill>
              </a:rPr>
              <a:t>½</a:t>
            </a:r>
            <a:r>
              <a:rPr lang="en-US" sz="3200">
                <a:solidFill>
                  <a:srgbClr val="660000"/>
                </a:solidFill>
              </a:rPr>
              <a:t> z</a:t>
            </a:r>
            <a:r>
              <a:rPr lang="en-US" sz="3200" baseline="30000">
                <a:solidFill>
                  <a:srgbClr val="660000"/>
                </a:solidFill>
              </a:rPr>
              <a:t>3</a:t>
            </a:r>
            <a:r>
              <a:rPr lang="en-US" sz="3200">
                <a:solidFill>
                  <a:srgbClr val="660000"/>
                </a:solidFill>
              </a:rPr>
              <a:t>/3   =&gt;</a:t>
            </a:r>
          </a:p>
        </p:txBody>
      </p:sp>
      <p:graphicFrame>
        <p:nvGraphicFramePr>
          <p:cNvPr id="954375" name="Object 7"/>
          <p:cNvGraphicFramePr>
            <a:graphicFrameLocks noChangeAspect="1"/>
          </p:cNvGraphicFramePr>
          <p:nvPr/>
        </p:nvGraphicFramePr>
        <p:xfrm>
          <a:off x="4356100" y="1270000"/>
          <a:ext cx="3644900" cy="1163638"/>
        </p:xfrm>
        <a:graphic>
          <a:graphicData uri="http://schemas.openxmlformats.org/presentationml/2006/ole">
            <p:oleObj spid="_x0000_s198658" name="Image" r:id="rId3" imgW="4215873" imgH="1345557" progId="">
              <p:embed/>
            </p:oleObj>
          </a:graphicData>
        </a:graphic>
      </p:graphicFrame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84FF0-6332-4CBF-A6F1-6025C130478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4953000" y="5499652"/>
            <a:ext cx="1828800" cy="381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1" grpId="0" build="p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5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14E17-BBCC-4FB3-8057-6DDA3BB85FAF}" type="slidenum">
              <a:rPr lang="en-US"/>
              <a:pPr/>
              <a:t>34</a:t>
            </a:fld>
            <a:endParaRPr lang="en-US"/>
          </a:p>
        </p:txBody>
      </p:sp>
      <p:sp>
        <p:nvSpPr>
          <p:cNvPr id="95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Dragging</a:t>
            </a:r>
          </a:p>
        </p:txBody>
      </p:sp>
      <p:sp>
        <p:nvSpPr>
          <p:cNvPr id="955395" name="Rectangle 3"/>
          <p:cNvSpPr>
            <a:spLocks noChangeArrowheads="1"/>
          </p:cNvSpPr>
          <p:nvPr/>
        </p:nvSpPr>
        <p:spPr bwMode="auto">
          <a:xfrm>
            <a:off x="685800" y="914400"/>
            <a:ext cx="381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660000"/>
                </a:solidFill>
              </a:rPr>
              <a:t>HQ Rest Frame</a:t>
            </a:r>
          </a:p>
        </p:txBody>
      </p:sp>
      <p:sp>
        <p:nvSpPr>
          <p:cNvPr id="955396" name="Rectangle 4"/>
          <p:cNvSpPr>
            <a:spLocks noChangeArrowheads="1"/>
          </p:cNvSpPr>
          <p:nvPr/>
        </p:nvSpPr>
        <p:spPr bwMode="auto">
          <a:xfrm>
            <a:off x="4648200" y="914400"/>
            <a:ext cx="381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660000"/>
                </a:solidFill>
              </a:rPr>
              <a:t>Shock Rest Frame</a:t>
            </a:r>
          </a:p>
        </p:txBody>
      </p:sp>
      <p:sp>
        <p:nvSpPr>
          <p:cNvPr id="955397" name="Oval 5"/>
          <p:cNvSpPr>
            <a:spLocks noChangeArrowheads="1"/>
          </p:cNvSpPr>
          <p:nvPr/>
        </p:nvSpPr>
        <p:spPr bwMode="auto">
          <a:xfrm>
            <a:off x="1143000" y="18446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398" name="Oval 6"/>
          <p:cNvSpPr>
            <a:spLocks noChangeArrowheads="1"/>
          </p:cNvSpPr>
          <p:nvPr/>
        </p:nvSpPr>
        <p:spPr bwMode="auto">
          <a:xfrm>
            <a:off x="1447800" y="2454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399" name="Oval 7"/>
          <p:cNvSpPr>
            <a:spLocks noChangeArrowheads="1"/>
          </p:cNvSpPr>
          <p:nvPr/>
        </p:nvSpPr>
        <p:spPr bwMode="auto">
          <a:xfrm>
            <a:off x="838200" y="2073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0" name="Oval 8"/>
          <p:cNvSpPr>
            <a:spLocks noChangeArrowheads="1"/>
          </p:cNvSpPr>
          <p:nvPr/>
        </p:nvSpPr>
        <p:spPr bwMode="auto">
          <a:xfrm>
            <a:off x="1143000" y="2149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1" name="Oval 9"/>
          <p:cNvSpPr>
            <a:spLocks noChangeArrowheads="1"/>
          </p:cNvSpPr>
          <p:nvPr/>
        </p:nvSpPr>
        <p:spPr bwMode="auto">
          <a:xfrm>
            <a:off x="1447800" y="1768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2" name="Oval 10"/>
          <p:cNvSpPr>
            <a:spLocks noChangeArrowheads="1"/>
          </p:cNvSpPr>
          <p:nvPr/>
        </p:nvSpPr>
        <p:spPr bwMode="auto">
          <a:xfrm>
            <a:off x="1371600" y="2073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3" name="Oval 11"/>
          <p:cNvSpPr>
            <a:spLocks noChangeArrowheads="1"/>
          </p:cNvSpPr>
          <p:nvPr/>
        </p:nvSpPr>
        <p:spPr bwMode="auto">
          <a:xfrm>
            <a:off x="762000" y="1768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4" name="Oval 12"/>
          <p:cNvSpPr>
            <a:spLocks noChangeArrowheads="1"/>
          </p:cNvSpPr>
          <p:nvPr/>
        </p:nvSpPr>
        <p:spPr bwMode="auto">
          <a:xfrm>
            <a:off x="762000" y="23018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5" name="Oval 13"/>
          <p:cNvSpPr>
            <a:spLocks noChangeArrowheads="1"/>
          </p:cNvSpPr>
          <p:nvPr/>
        </p:nvSpPr>
        <p:spPr bwMode="auto">
          <a:xfrm>
            <a:off x="990600" y="23780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6" name="Oval 14"/>
          <p:cNvSpPr>
            <a:spLocks noChangeArrowheads="1"/>
          </p:cNvSpPr>
          <p:nvPr/>
        </p:nvSpPr>
        <p:spPr bwMode="auto">
          <a:xfrm>
            <a:off x="5819775" y="18796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7" name="Oval 15"/>
          <p:cNvSpPr>
            <a:spLocks noChangeArrowheads="1"/>
          </p:cNvSpPr>
          <p:nvPr/>
        </p:nvSpPr>
        <p:spPr bwMode="auto">
          <a:xfrm>
            <a:off x="6124575" y="2489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8" name="Oval 16"/>
          <p:cNvSpPr>
            <a:spLocks noChangeArrowheads="1"/>
          </p:cNvSpPr>
          <p:nvPr/>
        </p:nvSpPr>
        <p:spPr bwMode="auto">
          <a:xfrm>
            <a:off x="5514975" y="2108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9" name="Oval 17"/>
          <p:cNvSpPr>
            <a:spLocks noChangeArrowheads="1"/>
          </p:cNvSpPr>
          <p:nvPr/>
        </p:nvSpPr>
        <p:spPr bwMode="auto">
          <a:xfrm>
            <a:off x="5819775" y="2184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0" name="Oval 18"/>
          <p:cNvSpPr>
            <a:spLocks noChangeArrowheads="1"/>
          </p:cNvSpPr>
          <p:nvPr/>
        </p:nvSpPr>
        <p:spPr bwMode="auto">
          <a:xfrm>
            <a:off x="6124575" y="1803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1" name="Oval 19"/>
          <p:cNvSpPr>
            <a:spLocks noChangeArrowheads="1"/>
          </p:cNvSpPr>
          <p:nvPr/>
        </p:nvSpPr>
        <p:spPr bwMode="auto">
          <a:xfrm>
            <a:off x="6048375" y="2108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2" name="Oval 20"/>
          <p:cNvSpPr>
            <a:spLocks noChangeArrowheads="1"/>
          </p:cNvSpPr>
          <p:nvPr/>
        </p:nvSpPr>
        <p:spPr bwMode="auto">
          <a:xfrm>
            <a:off x="5438775" y="1803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3" name="Oval 21"/>
          <p:cNvSpPr>
            <a:spLocks noChangeArrowheads="1"/>
          </p:cNvSpPr>
          <p:nvPr/>
        </p:nvSpPr>
        <p:spPr bwMode="auto">
          <a:xfrm>
            <a:off x="5438775" y="23368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4" name="Oval 22"/>
          <p:cNvSpPr>
            <a:spLocks noChangeArrowheads="1"/>
          </p:cNvSpPr>
          <p:nvPr/>
        </p:nvSpPr>
        <p:spPr bwMode="auto">
          <a:xfrm>
            <a:off x="5667375" y="24130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5" name="Line 23"/>
          <p:cNvSpPr>
            <a:spLocks noChangeShapeType="1"/>
          </p:cNvSpPr>
          <p:nvPr/>
        </p:nvSpPr>
        <p:spPr bwMode="auto">
          <a:xfrm>
            <a:off x="1143000" y="1997075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16" name="Text Box 24"/>
          <p:cNvSpPr txBox="1">
            <a:spLocks noChangeArrowheads="1"/>
          </p:cNvSpPr>
          <p:nvPr/>
        </p:nvSpPr>
        <p:spPr bwMode="auto">
          <a:xfrm>
            <a:off x="1736725" y="1524000"/>
            <a:ext cx="460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sh</a:t>
            </a:r>
          </a:p>
        </p:txBody>
      </p:sp>
      <p:sp>
        <p:nvSpPr>
          <p:cNvPr id="955417" name="Oval 25"/>
          <p:cNvSpPr>
            <a:spLocks noChangeArrowheads="1"/>
          </p:cNvSpPr>
          <p:nvPr/>
        </p:nvSpPr>
        <p:spPr bwMode="auto">
          <a:xfrm>
            <a:off x="3352800" y="1920875"/>
            <a:ext cx="304800" cy="304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8" name="Text Box 26"/>
          <p:cNvSpPr txBox="1">
            <a:spLocks noChangeArrowheads="1"/>
          </p:cNvSpPr>
          <p:nvPr/>
        </p:nvSpPr>
        <p:spPr bwMode="auto">
          <a:xfrm>
            <a:off x="3641725" y="1447800"/>
            <a:ext cx="43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M</a:t>
            </a:r>
            <a:r>
              <a:rPr lang="en-US" sz="1600" b="1" baseline="-25000">
                <a:latin typeface="Arial" charset="0"/>
              </a:rPr>
              <a:t>q</a:t>
            </a:r>
          </a:p>
        </p:txBody>
      </p:sp>
      <p:sp>
        <p:nvSpPr>
          <p:cNvPr id="955419" name="Line 27"/>
          <p:cNvSpPr>
            <a:spLocks noChangeShapeType="1"/>
          </p:cNvSpPr>
          <p:nvPr/>
        </p:nvSpPr>
        <p:spPr bwMode="auto">
          <a:xfrm rot="21240000">
            <a:off x="823913" y="1858963"/>
            <a:ext cx="23812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0" name="Text Box 28"/>
          <p:cNvSpPr txBox="1">
            <a:spLocks noChangeArrowheads="1"/>
          </p:cNvSpPr>
          <p:nvPr/>
        </p:nvSpPr>
        <p:spPr bwMode="auto">
          <a:xfrm>
            <a:off x="304800" y="1768475"/>
            <a:ext cx="454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Arial" charset="0"/>
              </a:rPr>
              <a:t>1/</a:t>
            </a:r>
            <a:r>
              <a:rPr lang="en-US" sz="1400" b="1">
                <a:latin typeface="Symbol" pitchFamily="18" charset="2"/>
              </a:rPr>
              <a:t>L</a:t>
            </a:r>
          </a:p>
        </p:txBody>
      </p:sp>
      <p:sp>
        <p:nvSpPr>
          <p:cNvPr id="955421" name="Line 29"/>
          <p:cNvSpPr>
            <a:spLocks noChangeShapeType="1"/>
          </p:cNvSpPr>
          <p:nvPr/>
        </p:nvSpPr>
        <p:spPr bwMode="auto">
          <a:xfrm flipV="1">
            <a:off x="5514975" y="17272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2" name="Line 30"/>
          <p:cNvSpPr>
            <a:spLocks noChangeShapeType="1"/>
          </p:cNvSpPr>
          <p:nvPr/>
        </p:nvSpPr>
        <p:spPr bwMode="auto">
          <a:xfrm flipH="1" flipV="1">
            <a:off x="5743575" y="20320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3" name="Line 31"/>
          <p:cNvSpPr>
            <a:spLocks noChangeShapeType="1"/>
          </p:cNvSpPr>
          <p:nvPr/>
        </p:nvSpPr>
        <p:spPr bwMode="auto">
          <a:xfrm flipV="1">
            <a:off x="6186488" y="2322513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4" name="Line 32"/>
          <p:cNvSpPr>
            <a:spLocks noChangeShapeType="1"/>
          </p:cNvSpPr>
          <p:nvPr/>
        </p:nvSpPr>
        <p:spPr bwMode="auto">
          <a:xfrm flipH="1">
            <a:off x="6048375" y="1879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5" name="Text Box 33"/>
          <p:cNvSpPr txBox="1">
            <a:spLocks noChangeArrowheads="1"/>
          </p:cNvSpPr>
          <p:nvPr/>
        </p:nvSpPr>
        <p:spPr bwMode="auto">
          <a:xfrm>
            <a:off x="5487988" y="1454150"/>
            <a:ext cx="306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Symbol" pitchFamily="18" charset="2"/>
              </a:rPr>
              <a:t>L</a:t>
            </a:r>
          </a:p>
        </p:txBody>
      </p:sp>
      <p:sp>
        <p:nvSpPr>
          <p:cNvPr id="955426" name="Oval 34"/>
          <p:cNvSpPr>
            <a:spLocks noChangeArrowheads="1"/>
          </p:cNvSpPr>
          <p:nvPr/>
        </p:nvSpPr>
        <p:spPr bwMode="auto">
          <a:xfrm>
            <a:off x="8054975" y="1879600"/>
            <a:ext cx="304800" cy="304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27" name="Line 35"/>
          <p:cNvSpPr>
            <a:spLocks noChangeShapeType="1"/>
          </p:cNvSpPr>
          <p:nvPr/>
        </p:nvSpPr>
        <p:spPr bwMode="auto">
          <a:xfrm flipH="1">
            <a:off x="7077075" y="2032000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8" name="Text Box 36"/>
          <p:cNvSpPr txBox="1">
            <a:spLocks noChangeArrowheads="1"/>
          </p:cNvSpPr>
          <p:nvPr/>
        </p:nvSpPr>
        <p:spPr bwMode="auto">
          <a:xfrm>
            <a:off x="6962775" y="1574800"/>
            <a:ext cx="960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q</a:t>
            </a:r>
            <a:r>
              <a:rPr lang="en-US" sz="1600" b="1">
                <a:latin typeface="Arial" charset="0"/>
              </a:rPr>
              <a:t> = -v</a:t>
            </a:r>
            <a:r>
              <a:rPr lang="en-US" sz="1600" b="1" baseline="-25000">
                <a:latin typeface="Arial" charset="0"/>
              </a:rPr>
              <a:t>sh</a:t>
            </a:r>
          </a:p>
        </p:txBody>
      </p:sp>
      <p:sp>
        <p:nvSpPr>
          <p:cNvPr id="955429" name="Text Box 37"/>
          <p:cNvSpPr txBox="1">
            <a:spLocks noChangeArrowheads="1"/>
          </p:cNvSpPr>
          <p:nvPr/>
        </p:nvSpPr>
        <p:spPr bwMode="auto">
          <a:xfrm>
            <a:off x="8323263" y="1543050"/>
            <a:ext cx="439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M</a:t>
            </a:r>
            <a:r>
              <a:rPr lang="en-US" sz="1600" b="1" baseline="-25000">
                <a:latin typeface="Arial" charset="0"/>
              </a:rPr>
              <a:t>q</a:t>
            </a:r>
          </a:p>
        </p:txBody>
      </p:sp>
      <p:sp>
        <p:nvSpPr>
          <p:cNvPr id="955430" name="Text Box 38"/>
          <p:cNvSpPr txBox="1">
            <a:spLocks noChangeArrowheads="1"/>
          </p:cNvSpPr>
          <p:nvPr/>
        </p:nvSpPr>
        <p:spPr bwMode="auto">
          <a:xfrm>
            <a:off x="1000125" y="2351088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latin typeface="Arial" charset="0"/>
              </a:rPr>
              <a:t>i</a:t>
            </a:r>
          </a:p>
        </p:txBody>
      </p:sp>
      <p:sp>
        <p:nvSpPr>
          <p:cNvPr id="955431" name="Text Box 39"/>
          <p:cNvSpPr txBox="1">
            <a:spLocks noChangeArrowheads="1"/>
          </p:cNvSpPr>
          <p:nvPr/>
        </p:nvSpPr>
        <p:spPr bwMode="auto">
          <a:xfrm>
            <a:off x="5680075" y="2413000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latin typeface="Arial" charset="0"/>
              </a:rPr>
              <a:t>i</a:t>
            </a:r>
          </a:p>
        </p:txBody>
      </p:sp>
      <p:sp>
        <p:nvSpPr>
          <p:cNvPr id="955432" name="Rectangle 40"/>
          <p:cNvSpPr>
            <a:spLocks noChangeArrowheads="1"/>
          </p:cNvSpPr>
          <p:nvPr/>
        </p:nvSpPr>
        <p:spPr bwMode="auto">
          <a:xfrm>
            <a:off x="457200" y="1524000"/>
            <a:ext cx="1252538" cy="1143000"/>
          </a:xfrm>
          <a:prstGeom prst="rect">
            <a:avLst/>
          </a:prstGeom>
          <a:solidFill>
            <a:srgbClr val="CC99FF">
              <a:alpha val="4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33" name="Rectangle 41"/>
          <p:cNvSpPr>
            <a:spLocks noChangeArrowheads="1"/>
          </p:cNvSpPr>
          <p:nvPr/>
        </p:nvSpPr>
        <p:spPr bwMode="auto">
          <a:xfrm>
            <a:off x="5133975" y="1581150"/>
            <a:ext cx="1252538" cy="1143000"/>
          </a:xfrm>
          <a:prstGeom prst="rect">
            <a:avLst/>
          </a:prstGeom>
          <a:solidFill>
            <a:srgbClr val="CC99FF">
              <a:alpha val="4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34" name="Text Box 42"/>
          <p:cNvSpPr txBox="1">
            <a:spLocks noChangeArrowheads="1"/>
          </p:cNvSpPr>
          <p:nvPr/>
        </p:nvSpPr>
        <p:spPr bwMode="auto">
          <a:xfrm>
            <a:off x="6172200" y="2495550"/>
            <a:ext cx="806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sh</a:t>
            </a:r>
            <a:r>
              <a:rPr lang="en-US" sz="1600" b="1">
                <a:latin typeface="Arial" charset="0"/>
              </a:rPr>
              <a:t> = 0</a:t>
            </a:r>
            <a:endParaRPr lang="en-US" sz="1600" b="1" baseline="-25000">
              <a:latin typeface="Arial" charset="0"/>
            </a:endParaRPr>
          </a:p>
        </p:txBody>
      </p:sp>
      <p:sp>
        <p:nvSpPr>
          <p:cNvPr id="955435" name="Text Box 43"/>
          <p:cNvSpPr txBox="1">
            <a:spLocks noChangeArrowheads="1"/>
          </p:cNvSpPr>
          <p:nvPr/>
        </p:nvSpPr>
        <p:spPr bwMode="auto">
          <a:xfrm>
            <a:off x="2895600" y="2286000"/>
            <a:ext cx="7286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q</a:t>
            </a:r>
            <a:r>
              <a:rPr lang="en-US" sz="1600" b="1">
                <a:latin typeface="Arial" charset="0"/>
              </a:rPr>
              <a:t> = 0</a:t>
            </a:r>
            <a:endParaRPr lang="en-US" sz="1600" b="1" baseline="-25000">
              <a:latin typeface="Arial" charset="0"/>
            </a:endParaRPr>
          </a:p>
        </p:txBody>
      </p:sp>
      <p:sp>
        <p:nvSpPr>
          <p:cNvPr id="955436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-457200" y="2819400"/>
            <a:ext cx="9220200" cy="3505200"/>
          </a:xfrm>
        </p:spPr>
        <p:txBody>
          <a:bodyPr/>
          <a:lstStyle/>
          <a:p>
            <a:pPr lvl="1"/>
            <a:r>
              <a:rPr lang="en-US" dirty="0"/>
              <a:t>Change </a:t>
            </a:r>
            <a:r>
              <a:rPr lang="en-US" dirty="0" err="1"/>
              <a:t>coords</a:t>
            </a:r>
            <a:r>
              <a:rPr lang="en-US" dirty="0"/>
              <a:t>, boost </a:t>
            </a:r>
            <a:r>
              <a:rPr lang="en-US" dirty="0" err="1"/>
              <a:t>T</a:t>
            </a:r>
            <a:r>
              <a:rPr lang="en-US" baseline="-25000" dirty="0" err="1">
                <a:latin typeface="Symbol" pitchFamily="18" charset="2"/>
              </a:rPr>
              <a:t>mn</a:t>
            </a:r>
            <a:r>
              <a:rPr lang="en-US" dirty="0"/>
              <a:t> into HQ rest frame:</a:t>
            </a:r>
          </a:p>
          <a:p>
            <a:pPr lvl="2"/>
            <a:r>
              <a:rPr lang="en-US" dirty="0"/>
              <a:t>T</a:t>
            </a:r>
            <a:r>
              <a:rPr lang="en-US" baseline="-25000" dirty="0"/>
              <a:t>--</a:t>
            </a:r>
            <a:r>
              <a:rPr lang="en-US" dirty="0"/>
              <a:t>  ~ 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</a:t>
            </a:r>
            <a:r>
              <a:rPr lang="en-US" dirty="0">
                <a:latin typeface="Symbol" pitchFamily="18" charset="2"/>
              </a:rPr>
              <a:t> g</a:t>
            </a:r>
            <a:r>
              <a:rPr lang="en-US" baseline="30000" dirty="0">
                <a:latin typeface="Symbol" pitchFamily="18" charset="2"/>
              </a:rPr>
              <a:t>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 smtClean="0">
                <a:latin typeface="Symbol" pitchFamily="18" charset="2"/>
              </a:rPr>
              <a:t>= </a:t>
            </a:r>
            <a:r>
              <a:rPr lang="en-US" dirty="0"/>
              <a:t>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 </a:t>
            </a:r>
            <a:r>
              <a:rPr lang="en-US" dirty="0"/>
              <a:t>(p’/M)</a:t>
            </a:r>
            <a:r>
              <a:rPr lang="en-US" baseline="30000" dirty="0"/>
              <a:t>2</a:t>
            </a:r>
            <a:endParaRPr lang="en-US" dirty="0"/>
          </a:p>
          <a:p>
            <a:pPr lvl="2"/>
            <a:r>
              <a:rPr lang="en-US" dirty="0"/>
              <a:t>p’ ~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dirty="0" err="1"/>
              <a:t>M</a:t>
            </a:r>
            <a:r>
              <a:rPr lang="en-US" dirty="0"/>
              <a:t>: HQ mom. in rest frame of shock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Boost mom. loss into shock rest </a:t>
            </a:r>
            <a:r>
              <a:rPr lang="en-US" dirty="0" smtClean="0"/>
              <a:t>frame (“lab” frame)</a:t>
            </a:r>
            <a:endParaRPr lang="en-US" dirty="0"/>
          </a:p>
        </p:txBody>
      </p:sp>
      <p:sp>
        <p:nvSpPr>
          <p:cNvPr id="955440" name="Rectangle 48"/>
          <p:cNvSpPr>
            <a:spLocks noChangeArrowheads="1"/>
          </p:cNvSpPr>
          <p:nvPr/>
        </p:nvSpPr>
        <p:spPr bwMode="auto">
          <a:xfrm>
            <a:off x="2438400" y="5791200"/>
            <a:ext cx="274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005400"/>
                </a:solidFill>
              </a:rPr>
              <a:t> </a:t>
            </a:r>
            <a:r>
              <a:rPr lang="en-US" sz="280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baseline="30000">
                <a:solidFill>
                  <a:srgbClr val="005400"/>
                </a:solidFill>
              </a:rPr>
              <a:t>0</a:t>
            </a:r>
            <a:r>
              <a:rPr lang="en-US" sz="2800" baseline="-25000">
                <a:solidFill>
                  <a:srgbClr val="005400"/>
                </a:solidFill>
              </a:rPr>
              <a:t>t</a:t>
            </a:r>
            <a:r>
              <a:rPr lang="en-US" sz="2800">
                <a:solidFill>
                  <a:srgbClr val="005400"/>
                </a:solidFill>
              </a:rPr>
              <a:t> = 0: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>
              <a:solidFill>
                <a:srgbClr val="660000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3048000" y="4216758"/>
            <a:ext cx="3105150" cy="736242"/>
            <a:chOff x="3048000" y="4216758"/>
            <a:chExt cx="3105150" cy="736242"/>
          </a:xfrm>
        </p:grpSpPr>
        <p:pic>
          <p:nvPicPr>
            <p:cNvPr id="71684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0" y="4267200"/>
              <a:ext cx="3105150" cy="682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3" name="Rectangle 46"/>
            <p:cNvSpPr>
              <a:spLocks noChangeArrowheads="1"/>
            </p:cNvSpPr>
            <p:nvPr/>
          </p:nvSpPr>
          <p:spPr bwMode="auto">
            <a:xfrm>
              <a:off x="3048000" y="4216758"/>
              <a:ext cx="3048000" cy="73624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641289"/>
            <a:ext cx="1676400" cy="8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Date Placeholder 5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B86E5-BB98-4D48-B7B2-25B9196B969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5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5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5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55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5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5436" grpId="1" uiExpand="1" build="p"/>
      <p:bldP spid="9554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35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leads to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We’ve generalized the BH solution to both cold and hot nuclear matter E-loss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72707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7812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rgbClr val="005400"/>
                </a:solidFill>
              </a:rPr>
              <a:t>Shock gives </a:t>
            </a:r>
            <a:r>
              <a:rPr lang="en-US" sz="2400" b="1" i="1">
                <a:solidFill>
                  <a:srgbClr val="005400"/>
                </a:solidFill>
              </a:rPr>
              <a:t>exactly</a:t>
            </a:r>
            <a:r>
              <a:rPr lang="en-US" sz="2400">
                <a:solidFill>
                  <a:srgbClr val="005400"/>
                </a:solidFill>
              </a:rPr>
              <a:t> the same drag as BH for </a:t>
            </a:r>
            <a:r>
              <a:rPr lang="en-US" sz="240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>
                <a:solidFill>
                  <a:srgbClr val="005400"/>
                </a:solidFill>
              </a:rPr>
              <a:t> = </a:t>
            </a:r>
            <a:r>
              <a:rPr lang="en-US" sz="240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>
                <a:solidFill>
                  <a:srgbClr val="005400"/>
                </a:solidFill>
              </a:rPr>
              <a:t> T</a:t>
            </a:r>
          </a:p>
          <a:p>
            <a:endParaRPr lang="en-US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72706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24D22-4163-4DDE-955E-904849C1B33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  <p:bldP spid="95642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16DEA-77B1-4CFA-8707-932613EF798E}" type="slidenum">
              <a:rPr lang="en-US"/>
              <a:pPr/>
              <a:t>36</a:t>
            </a:fld>
            <a:endParaRPr lang="en-US"/>
          </a:p>
        </p:txBody>
      </p:sp>
      <p:sp>
        <p:nvSpPr>
          <p:cNvPr id="95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 Metric Speed Limit</a:t>
            </a:r>
          </a:p>
        </p:txBody>
      </p:sp>
      <p:sp>
        <p:nvSpPr>
          <p:cNvPr id="95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Local speed of light (in HQ rest frame)</a:t>
            </a:r>
          </a:p>
          <a:p>
            <a:pPr lvl="1">
              <a:lnSpc>
                <a:spcPct val="90000"/>
              </a:lnSpc>
            </a:pPr>
            <a:r>
              <a:rPr lang="en-US"/>
              <a:t>Demand reality of point-particle action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Solve for v = 0 for finite mass HQ</a:t>
            </a:r>
          </a:p>
          <a:p>
            <a:pPr lvl="1">
              <a:lnSpc>
                <a:spcPct val="90000"/>
              </a:lnSpc>
            </a:pPr>
            <a:r>
              <a:rPr lang="en-US"/>
              <a:t>z = z</a:t>
            </a:r>
            <a:r>
              <a:rPr lang="en-US" baseline="-25000"/>
              <a:t>M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l</a:t>
            </a:r>
            <a:r>
              <a:rPr lang="en-US" baseline="30000"/>
              <a:t>½</a:t>
            </a:r>
            <a:r>
              <a:rPr lang="en-US"/>
              <a:t>/2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M</a:t>
            </a:r>
            <a:r>
              <a:rPr lang="en-US" baseline="-25000"/>
              <a:t>q</a:t>
            </a:r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r>
              <a:rPr lang="en-US"/>
              <a:t>Same speed limit as for BH metric when </a:t>
            </a:r>
            <a:r>
              <a:rPr lang="en-US">
                <a:latin typeface="Symbol" pitchFamily="18" charset="2"/>
              </a:rPr>
              <a:t>L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T </a:t>
            </a:r>
            <a:endParaRPr lang="en-US" sz="2400"/>
          </a:p>
        </p:txBody>
      </p:sp>
      <p:graphicFrame>
        <p:nvGraphicFramePr>
          <p:cNvPr id="957444" name="Object 4"/>
          <p:cNvGraphicFramePr>
            <a:graphicFrameLocks noChangeAspect="1"/>
          </p:cNvGraphicFramePr>
          <p:nvPr/>
        </p:nvGraphicFramePr>
        <p:xfrm>
          <a:off x="3276600" y="2286000"/>
          <a:ext cx="2501900" cy="958850"/>
        </p:xfrm>
        <a:graphic>
          <a:graphicData uri="http://schemas.openxmlformats.org/presentationml/2006/ole">
            <p:oleObj spid="_x0000_s73730" name="Image" r:id="rId3" imgW="3479365" imgH="1332863" progId="">
              <p:embed/>
            </p:oleObj>
          </a:graphicData>
        </a:graphic>
      </p:graphicFrame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0225" y="4114800"/>
            <a:ext cx="5210175" cy="136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9CCF-EC68-4C45-94DC-52521F0CF47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4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Quantitative, Falsifiable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Requires rigorous </a:t>
            </a:r>
            <a:r>
              <a:rPr lang="en-US" dirty="0" err="1" smtClean="0"/>
              <a:t>pQCD</a:t>
            </a:r>
            <a:r>
              <a:rPr lang="en-US" dirty="0" smtClean="0"/>
              <a:t> estimates, limits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FB910-A3A0-4D81-98BB-8EABB6503C1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438400"/>
            <a:ext cx="2650972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F3B4-9C94-40D4-8926-A71588E4B629}" type="slidenum">
              <a:rPr lang="en-US"/>
              <a:pPr/>
              <a:t>38</a:t>
            </a:fld>
            <a:endParaRPr lang="en-US"/>
          </a:p>
        </p:txBody>
      </p:sp>
      <p:sp>
        <p:nvSpPr>
          <p:cNvPr id="97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Multiple Models</a:t>
            </a:r>
          </a:p>
        </p:txBody>
      </p:sp>
      <p:sp>
        <p:nvSpPr>
          <p:cNvPr id="973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191000"/>
            <a:ext cx="7772400" cy="2476500"/>
          </a:xfrm>
        </p:spPr>
        <p:txBody>
          <a:bodyPr/>
          <a:lstStyle/>
          <a:p>
            <a:pPr lvl="1"/>
            <a:r>
              <a:rPr lang="en-US" dirty="0"/>
              <a:t>Inconsistent medium properties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Distinguish between </a:t>
            </a:r>
            <a:r>
              <a:rPr lang="en-US" dirty="0" smtClean="0"/>
              <a:t>models?</a:t>
            </a:r>
            <a:endParaRPr lang="en-US" dirty="0"/>
          </a:p>
        </p:txBody>
      </p:sp>
      <p:graphicFrame>
        <p:nvGraphicFramePr>
          <p:cNvPr id="973828" name="Object 4"/>
          <p:cNvGraphicFramePr>
            <a:graphicFrameLocks noChangeAspect="1"/>
          </p:cNvGraphicFramePr>
          <p:nvPr/>
        </p:nvGraphicFramePr>
        <p:xfrm>
          <a:off x="533400" y="1066800"/>
          <a:ext cx="3276600" cy="2827338"/>
        </p:xfrm>
        <a:graphic>
          <a:graphicData uri="http://schemas.openxmlformats.org/presentationml/2006/ole">
            <p:oleObj spid="_x0000_s57346" name="Image" r:id="rId3" imgW="9346032" imgH="8063492" progId="">
              <p:embed/>
            </p:oleObj>
          </a:graphicData>
        </a:graphic>
      </p:graphicFrame>
      <p:graphicFrame>
        <p:nvGraphicFramePr>
          <p:cNvPr id="973829" name="Object 5"/>
          <p:cNvGraphicFramePr>
            <a:graphicFrameLocks noChangeAspect="1"/>
          </p:cNvGraphicFramePr>
          <p:nvPr/>
        </p:nvGraphicFramePr>
        <p:xfrm>
          <a:off x="4572000" y="1066800"/>
          <a:ext cx="3886200" cy="2741613"/>
        </p:xfrm>
        <a:graphic>
          <a:graphicData uri="http://schemas.openxmlformats.org/presentationml/2006/ole">
            <p:oleObj spid="_x0000_s57347" name="Image" r:id="rId4" imgW="14742857" imgH="10400000" progId="">
              <p:embed/>
            </p:oleObj>
          </a:graphicData>
        </a:graphic>
      </p:graphicFrame>
      <p:sp>
        <p:nvSpPr>
          <p:cNvPr id="973830" name="Text Box 6"/>
          <p:cNvSpPr txBox="1">
            <a:spLocks noChangeArrowheads="1"/>
          </p:cNvSpPr>
          <p:nvPr/>
        </p:nvSpPr>
        <p:spPr bwMode="auto">
          <a:xfrm>
            <a:off x="5241925" y="3927475"/>
            <a:ext cx="289515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Bass et al., Phys.Rev.C79:024901,2009</a:t>
            </a:r>
          </a:p>
        </p:txBody>
      </p:sp>
      <p:sp>
        <p:nvSpPr>
          <p:cNvPr id="973831" name="Text Box 7"/>
          <p:cNvSpPr txBox="1">
            <a:spLocks noChangeArrowheads="1"/>
          </p:cNvSpPr>
          <p:nvPr/>
        </p:nvSpPr>
        <p:spPr bwMode="auto">
          <a:xfrm>
            <a:off x="1138238" y="3954463"/>
            <a:ext cx="2837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WHDG, Nucl.Phys.A784:426-442,2007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64395-A744-4CEE-B7D6-F158B7610232}" type="datetime1">
              <a:rPr lang="en-US" smtClean="0"/>
              <a:pPr/>
              <a:t>11/16/2010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133600" y="4607615"/>
            <a:ext cx="5166836" cy="1716985"/>
            <a:chOff x="2133600" y="4607615"/>
            <a:chExt cx="5166836" cy="1716985"/>
          </a:xfrm>
        </p:grpSpPr>
        <p:sp>
          <p:nvSpPr>
            <p:cNvPr id="973833" name="Text Box 9"/>
            <p:cNvSpPr txBox="1">
              <a:spLocks noChangeArrowheads="1"/>
            </p:cNvSpPr>
            <p:nvPr/>
          </p:nvSpPr>
          <p:spPr bwMode="auto">
            <a:xfrm>
              <a:off x="6397625" y="6047601"/>
              <a:ext cx="9028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Bass et al.</a:t>
              </a:r>
            </a:p>
          </p:txBody>
        </p:sp>
        <p:pic>
          <p:nvPicPr>
            <p:cNvPr id="57349" name="Picture 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3600" y="4607615"/>
              <a:ext cx="4662083" cy="1564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827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0A1FA-E4FF-4E6A-A950-9E8A7E90AA96}" type="slidenum">
              <a:rPr lang="en-US"/>
              <a:pPr/>
              <a:t>39</a:t>
            </a:fld>
            <a:endParaRPr lang="en-US"/>
          </a:p>
        </p:txBody>
      </p:sp>
      <p:sp>
        <p:nvSpPr>
          <p:cNvPr id="97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/>
              <a:t>Quantitative Parameter Extraction</a:t>
            </a:r>
          </a:p>
        </p:txBody>
      </p:sp>
      <p:sp>
        <p:nvSpPr>
          <p:cNvPr id="97178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r>
              <a:rPr lang="en-US"/>
              <a:t>Vary input param.</a:t>
            </a:r>
          </a:p>
        </p:txBody>
      </p:sp>
      <p:sp>
        <p:nvSpPr>
          <p:cNvPr id="971785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14400"/>
            <a:ext cx="3810000" cy="4953000"/>
          </a:xfrm>
        </p:spPr>
        <p:txBody>
          <a:bodyPr/>
          <a:lstStyle/>
          <a:p>
            <a:r>
              <a:rPr lang="en-US" dirty="0"/>
              <a:t>Find “best” value</a:t>
            </a:r>
          </a:p>
        </p:txBody>
      </p:sp>
      <p:graphicFrame>
        <p:nvGraphicFramePr>
          <p:cNvPr id="971781" name="Object 5"/>
          <p:cNvGraphicFramePr>
            <a:graphicFrameLocks noChangeAspect="1"/>
          </p:cNvGraphicFramePr>
          <p:nvPr/>
        </p:nvGraphicFramePr>
        <p:xfrm>
          <a:off x="5334000" y="1447800"/>
          <a:ext cx="2554288" cy="4724400"/>
        </p:xfrm>
        <a:graphic>
          <a:graphicData uri="http://schemas.openxmlformats.org/presentationml/2006/ole">
            <p:oleObj spid="_x0000_s159746" name="Image" r:id="rId3" imgW="6273016" imgH="11606349" progId="">
              <p:embed/>
            </p:oleObj>
          </a:graphicData>
        </a:graphic>
      </p:graphicFrame>
      <p:graphicFrame>
        <p:nvGraphicFramePr>
          <p:cNvPr id="971782" name="Object 6"/>
          <p:cNvGraphicFramePr>
            <a:graphicFrameLocks noChangeAspect="1"/>
          </p:cNvGraphicFramePr>
          <p:nvPr/>
        </p:nvGraphicFramePr>
        <p:xfrm>
          <a:off x="801688" y="1406525"/>
          <a:ext cx="3236912" cy="2327275"/>
        </p:xfrm>
        <a:graphic>
          <a:graphicData uri="http://schemas.openxmlformats.org/presentationml/2006/ole">
            <p:oleObj spid="_x0000_s159747" name="Image" r:id="rId4" imgW="8000000" imgH="5752381" progId="">
              <p:embed/>
            </p:oleObj>
          </a:graphicData>
        </a:graphic>
      </p:graphicFrame>
      <p:graphicFrame>
        <p:nvGraphicFramePr>
          <p:cNvPr id="971783" name="Object 7"/>
          <p:cNvGraphicFramePr>
            <a:graphicFrameLocks noChangeAspect="1"/>
          </p:cNvGraphicFramePr>
          <p:nvPr/>
        </p:nvGraphicFramePr>
        <p:xfrm>
          <a:off x="1295400" y="3810000"/>
          <a:ext cx="2359025" cy="2590800"/>
        </p:xfrm>
        <a:graphic>
          <a:graphicData uri="http://schemas.openxmlformats.org/presentationml/2006/ole">
            <p:oleObj spid="_x0000_s159748" name="Image" r:id="rId5" imgW="5409524" imgH="5942857" progId="">
              <p:embed/>
            </p:oleObj>
          </a:graphicData>
        </a:graphic>
      </p:graphicFrame>
      <p:sp>
        <p:nvSpPr>
          <p:cNvPr id="971786" name="Text Box 10"/>
          <p:cNvSpPr txBox="1">
            <a:spLocks noChangeArrowheads="1"/>
          </p:cNvSpPr>
          <p:nvPr/>
        </p:nvSpPr>
        <p:spPr bwMode="auto">
          <a:xfrm>
            <a:off x="3810000" y="6121400"/>
            <a:ext cx="22733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PRC77:064907,2008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63958" y="3102114"/>
            <a:ext cx="7316426" cy="707886"/>
            <a:chOff x="863958" y="3102114"/>
            <a:chExt cx="7316426" cy="707886"/>
          </a:xfrm>
        </p:grpSpPr>
        <p:sp>
          <p:nvSpPr>
            <p:cNvPr id="971788" name="Rectangle 12"/>
            <p:cNvSpPr>
              <a:spLocks noChangeArrowheads="1"/>
            </p:cNvSpPr>
            <p:nvPr/>
          </p:nvSpPr>
          <p:spPr bwMode="auto">
            <a:xfrm>
              <a:off x="914400" y="3124200"/>
              <a:ext cx="7162800" cy="6858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1787" name="Text Box 11"/>
            <p:cNvSpPr txBox="1">
              <a:spLocks noChangeArrowheads="1"/>
            </p:cNvSpPr>
            <p:nvPr/>
          </p:nvSpPr>
          <p:spPr bwMode="auto">
            <a:xfrm>
              <a:off x="863958" y="3102114"/>
              <a:ext cx="731642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Need for theoretical </a:t>
              </a:r>
              <a:r>
                <a:rPr lang="en-US" sz="4000" dirty="0" smtClean="0">
                  <a:solidFill>
                    <a:srgbClr val="FF0000"/>
                  </a:solidFill>
                </a:rPr>
                <a:t>uncertainty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8A530-4B49-41C1-8D92-1544FA7C33A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1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178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Past, Present, and Future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Bulk properties</a:t>
            </a:r>
          </a:p>
          <a:p>
            <a:pPr lvl="1"/>
            <a:r>
              <a:rPr lang="en-US" dirty="0" err="1" smtClean="0"/>
              <a:t>Deconfinement</a:t>
            </a:r>
            <a:endParaRPr lang="en-US" dirty="0" smtClean="0"/>
          </a:p>
          <a:p>
            <a:pPr lvl="1"/>
            <a:r>
              <a:rPr lang="en-US" dirty="0" err="1" smtClean="0"/>
              <a:t>Thermalization</a:t>
            </a:r>
            <a:r>
              <a:rPr lang="en-US" dirty="0" smtClean="0"/>
              <a:t>, density</a:t>
            </a:r>
          </a:p>
          <a:p>
            <a:pPr lvl="1"/>
            <a:r>
              <a:rPr lang="en-US" dirty="0" smtClean="0"/>
              <a:t>EOS,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pPr lvl="1"/>
            <a:r>
              <a:rPr lang="en-US" dirty="0" smtClean="0"/>
              <a:t>QGP DOF</a:t>
            </a:r>
          </a:p>
          <a:p>
            <a:r>
              <a:rPr lang="en-US" dirty="0" smtClean="0"/>
              <a:t>Weakly vs. Strongly coupled plasma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= U/T: &lt;&lt;1 or &gt;&gt;1?</a:t>
            </a:r>
          </a:p>
          <a:p>
            <a:r>
              <a:rPr lang="en-US" dirty="0" smtClean="0"/>
              <a:t>Weakly vs. Strongly coupled theories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~ 0.3 &lt;&lt; 1?	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√(g</a:t>
            </a:r>
            <a:r>
              <a:rPr lang="en-US" baseline="-25000" dirty="0" smtClean="0"/>
              <a:t>YM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) ~ 3.5 &gt;&gt; 1?</a:t>
            </a:r>
          </a:p>
          <a:p>
            <a:r>
              <a:rPr lang="en-US" dirty="0" smtClean="0"/>
              <a:t>New computational techniques</a:t>
            </a:r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9A5E-F305-4F51-9E7A-963CB5F8E1D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Mechanics of </a:t>
            </a:r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Calculation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>
            <a:normAutofit/>
          </a:bodyPr>
          <a:lstStyle/>
          <a:p>
            <a:r>
              <a:rPr lang="en-US" dirty="0" smtClean="0"/>
              <a:t>Derive single inclusive gluon emission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Ambiguity in literature: </a:t>
            </a:r>
            <a:r>
              <a:rPr lang="en-US" i="1" dirty="0" smtClean="0"/>
              <a:t>x</a:t>
            </a:r>
            <a:r>
              <a:rPr lang="en-US" dirty="0" smtClean="0"/>
              <a:t> from light cone vs. </a:t>
            </a:r>
            <a:r>
              <a:rPr lang="en-US" dirty="0" err="1" smtClean="0"/>
              <a:t>Minkowski</a:t>
            </a:r>
            <a:r>
              <a:rPr lang="en-US" dirty="0" smtClean="0"/>
              <a:t> </a:t>
            </a:r>
            <a:r>
              <a:rPr lang="en-US" dirty="0" err="1" smtClean="0"/>
              <a:t>coords</a:t>
            </a:r>
            <a:r>
              <a:rPr lang="en-US" dirty="0" smtClean="0"/>
              <a:t>	</a:t>
            </a:r>
          </a:p>
          <a:p>
            <a:pPr lvl="2"/>
            <a:r>
              <a:rPr lang="en-US" i="1" dirty="0" err="1" smtClean="0"/>
              <a:t>dN</a:t>
            </a:r>
            <a:r>
              <a:rPr lang="en-US" i="1" baseline="-25000" dirty="0" err="1" smtClean="0"/>
              <a:t>g</a:t>
            </a:r>
            <a:r>
              <a:rPr lang="en-US" i="1" dirty="0" smtClean="0"/>
              <a:t>/</a:t>
            </a:r>
            <a:r>
              <a:rPr lang="en-US" i="1" dirty="0" err="1" smtClean="0"/>
              <a:t>dx</a:t>
            </a:r>
            <a:r>
              <a:rPr lang="en-US" baseline="-25000" dirty="0" err="1" smtClean="0"/>
              <a:t>+</a:t>
            </a:r>
            <a:r>
              <a:rPr lang="en-US" i="1" dirty="0" err="1" smtClean="0"/>
              <a:t>dk</a:t>
            </a:r>
            <a:r>
              <a:rPr lang="en-US" i="1" baseline="-25000" dirty="0" err="1" smtClean="0"/>
              <a:t>T</a:t>
            </a:r>
            <a:r>
              <a:rPr lang="en-US" dirty="0" smtClean="0"/>
              <a:t> related to </a:t>
            </a:r>
            <a:r>
              <a:rPr lang="en-US" i="1" dirty="0" err="1" smtClean="0"/>
              <a:t>dN</a:t>
            </a:r>
            <a:r>
              <a:rPr lang="en-US" i="1" baseline="-25000" dirty="0" err="1" smtClean="0"/>
              <a:t>g</a:t>
            </a:r>
            <a:r>
              <a:rPr lang="en-US" i="1" dirty="0" smtClean="0"/>
              <a:t>/</a:t>
            </a:r>
            <a:r>
              <a:rPr lang="en-US" i="1" dirty="0" err="1" smtClean="0"/>
              <a:t>dx</a:t>
            </a:r>
            <a:r>
              <a:rPr lang="en-US" baseline="-25000" dirty="0" err="1" smtClean="0"/>
              <a:t>E</a:t>
            </a:r>
            <a:r>
              <a:rPr lang="en-US" i="1" dirty="0" err="1" smtClean="0"/>
              <a:t>dk</a:t>
            </a:r>
            <a:r>
              <a:rPr lang="en-US" i="1" baseline="-25000" dirty="0" err="1" smtClean="0"/>
              <a:t>T</a:t>
            </a:r>
            <a:r>
              <a:rPr lang="en-US" i="1" baseline="-25000" dirty="0" smtClean="0"/>
              <a:t> </a:t>
            </a:r>
            <a:r>
              <a:rPr lang="en-US" i="1" dirty="0" smtClean="0"/>
              <a:t> </a:t>
            </a:r>
            <a:r>
              <a:rPr lang="en-US" dirty="0" smtClean="0"/>
              <a:t>by </a:t>
            </a:r>
            <a:r>
              <a:rPr lang="en-US" dirty="0" err="1" smtClean="0"/>
              <a:t>Jacobian</a:t>
            </a:r>
            <a:endParaRPr lang="en-US" i="1" baseline="-25000" dirty="0" smtClean="0"/>
          </a:p>
          <a:p>
            <a:r>
              <a:rPr lang="en-US" dirty="0" smtClean="0"/>
              <a:t>Poisson convolution</a:t>
            </a:r>
          </a:p>
          <a:p>
            <a:pPr lvl="1"/>
            <a:r>
              <a:rPr lang="en-US" dirty="0" smtClean="0"/>
              <a:t>Approximate multiple gluon emission</a:t>
            </a:r>
          </a:p>
          <a:p>
            <a:pPr lvl="1"/>
            <a:r>
              <a:rPr lang="en-US" dirty="0" smtClean="0"/>
              <a:t>Single inclusive used as kernel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167C-85E9-4B52-B922-BECC74E9DFC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1" y="1783099"/>
            <a:ext cx="5410199" cy="126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070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1924050"/>
            <a:ext cx="2286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352800" y="3048000"/>
            <a:ext cx="3079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Levai</a:t>
            </a:r>
            <a:r>
              <a:rPr lang="en-US" sz="1200" dirty="0" smtClean="0"/>
              <a:t>, and </a:t>
            </a:r>
            <a:r>
              <a:rPr lang="en-US" sz="1200" dirty="0" err="1" smtClean="0"/>
              <a:t>Vitev</a:t>
            </a:r>
            <a:r>
              <a:rPr lang="en-US" sz="1200" dirty="0" smtClean="0"/>
              <a:t> NPB594 (2001)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Collinear Approximation</a:t>
            </a:r>
            <a:endParaRPr lang="en-US" baseline="30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066800"/>
            <a:ext cx="3505200" cy="5334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Assume small angle emission</a:t>
            </a:r>
          </a:p>
          <a:p>
            <a:pPr lvl="1"/>
            <a:r>
              <a:rPr lang="en-US" dirty="0" smtClean="0"/>
              <a:t>k</a:t>
            </a:r>
            <a:r>
              <a:rPr lang="en-US" baseline="-25000" dirty="0" smtClean="0"/>
              <a:t>T</a:t>
            </a:r>
            <a:r>
              <a:rPr lang="en-US" dirty="0" smtClean="0"/>
              <a:t> &lt;&lt; </a:t>
            </a:r>
            <a:r>
              <a:rPr lang="en-US" dirty="0" smtClean="0">
                <a:latin typeface="Symbol" pitchFamily="18" charset="2"/>
              </a:rPr>
              <a:t>w </a:t>
            </a:r>
            <a:r>
              <a:rPr lang="en-US" dirty="0" smtClean="0"/>
              <a:t>=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r>
              <a:rPr lang="en-US" dirty="0" err="1" smtClean="0"/>
              <a:t>E</a:t>
            </a:r>
            <a:endParaRPr lang="en-US" dirty="0" smtClean="0">
              <a:latin typeface="Symbol" pitchFamily="18" charset="2"/>
            </a:endParaRPr>
          </a:p>
          <a:p>
            <a:pPr lvl="2"/>
            <a:r>
              <a:rPr lang="en-US" i="1" dirty="0" smtClean="0"/>
              <a:t>x</a:t>
            </a:r>
            <a:r>
              <a:rPr lang="en-US" i="1" baseline="-25000" dirty="0" smtClean="0"/>
              <a:t>+</a:t>
            </a:r>
            <a:r>
              <a:rPr lang="en-US" dirty="0" smtClean="0"/>
              <a:t> =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E</a:t>
            </a:r>
            <a:r>
              <a:rPr lang="en-US" dirty="0" smtClean="0"/>
              <a:t> for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T</a:t>
            </a:r>
            <a:r>
              <a:rPr lang="en-US" dirty="0" smtClean="0"/>
              <a:t> = 0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Affects </a:t>
            </a:r>
            <a:r>
              <a:rPr lang="en-US" b="1" i="1" u="sng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pQCD</a:t>
            </a:r>
            <a:r>
              <a:rPr lang="en-US" dirty="0" smtClean="0"/>
              <a:t> models</a:t>
            </a:r>
            <a:endParaRPr lang="en-US" b="1" i="1" u="sng" dirty="0" smtClean="0"/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Enforce via kinematic</a:t>
            </a:r>
            <a:r>
              <a:rPr lang="en-US" dirty="0"/>
              <a:t> </a:t>
            </a:r>
            <a:r>
              <a:rPr lang="en-US" dirty="0" smtClean="0"/>
              <a:t>cutoffs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B242F-33ED-44A2-A331-E117F5386CB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251412" y="762000"/>
            <a:ext cx="3130588" cy="2321004"/>
            <a:chOff x="2819400" y="2209801"/>
            <a:chExt cx="3130588" cy="2321004"/>
          </a:xfrm>
        </p:grpSpPr>
        <p:pic>
          <p:nvPicPr>
            <p:cNvPr id="66562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19400" y="2209801"/>
              <a:ext cx="3124200" cy="2321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2" name="Straight Arrow Connector 11"/>
            <p:cNvCxnSpPr/>
            <p:nvPr/>
          </p:nvCxnSpPr>
          <p:spPr>
            <a:xfrm rot="5400000" flipH="1" flipV="1">
              <a:off x="5068094" y="3009900"/>
              <a:ext cx="837406" cy="794"/>
            </a:xfrm>
            <a:prstGeom prst="straightConnector1">
              <a:avLst/>
            </a:prstGeom>
            <a:ln w="31750" cap="flat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486400" y="2891135"/>
              <a:ext cx="4635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k</a:t>
              </a:r>
              <a:r>
                <a:rPr lang="en-US" sz="2400" baseline="-25000" dirty="0" smtClean="0">
                  <a:solidFill>
                    <a:srgbClr val="FF0000"/>
                  </a:solidFill>
                </a:rPr>
                <a:t>T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4648200" y="3427412"/>
              <a:ext cx="838200" cy="1588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800600" y="3348335"/>
              <a:ext cx="396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Symbol" pitchFamily="18" charset="2"/>
                </a:rPr>
                <a:t>w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600200" y="3075140"/>
            <a:ext cx="7315200" cy="3706660"/>
            <a:chOff x="1600200" y="3075140"/>
            <a:chExt cx="7315200" cy="3706660"/>
          </a:xfrm>
        </p:grpSpPr>
        <p:sp>
          <p:nvSpPr>
            <p:cNvPr id="14" name="TextBox 13"/>
            <p:cNvSpPr txBox="1"/>
            <p:nvPr/>
          </p:nvSpPr>
          <p:spPr>
            <a:xfrm>
              <a:off x="1600200" y="6276201"/>
              <a:ext cx="25417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arXiv:0910.1823</a:t>
              </a:r>
              <a:endParaRPr lang="en-US" sz="1200" i="1" dirty="0" smtClean="0"/>
            </a:p>
          </p:txBody>
        </p:sp>
        <p:pic>
          <p:nvPicPr>
            <p:cNvPr id="152577" name="Picture 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1" y="3075140"/>
              <a:ext cx="5105399" cy="3706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smtClean="0"/>
              <a:t>Larger </a:t>
            </a:r>
            <a:r>
              <a:rPr lang="en-US" i="1" dirty="0" smtClean="0"/>
              <a:t>x</a:t>
            </a:r>
            <a:r>
              <a:rPr lang="en-US" dirty="0" smtClean="0"/>
              <a:t>, smaller collinear effects</a:t>
            </a:r>
          </a:p>
          <a:p>
            <a:r>
              <a:rPr lang="en-US" dirty="0" smtClean="0"/>
              <a:t>Thermal gluon mass alters coherence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D7436-2FBD-4770-A7F6-2DF1DA5C017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15872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2350" y="2286000"/>
            <a:ext cx="2076450" cy="71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 12"/>
          <p:cNvGrpSpPr/>
          <p:nvPr/>
        </p:nvGrpSpPr>
        <p:grpSpPr>
          <a:xfrm>
            <a:off x="3429000" y="3124200"/>
            <a:ext cx="5486450" cy="3429000"/>
            <a:chOff x="1371550" y="3124200"/>
            <a:chExt cx="5486450" cy="3429000"/>
          </a:xfrm>
        </p:grpSpPr>
        <p:pic>
          <p:nvPicPr>
            <p:cNvPr id="158726" name="Picture 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3600" y="3124200"/>
              <a:ext cx="4724400" cy="3366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1371550" y="6276201"/>
              <a:ext cx="25850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arXiv:0910.1823</a:t>
              </a:r>
              <a:endParaRPr lang="en-US" sz="1200" i="1" dirty="0" smtClean="0"/>
            </a:p>
          </p:txBody>
        </p:sp>
      </p:grpSp>
      <p:pic>
        <p:nvPicPr>
          <p:cNvPr id="158730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238813"/>
            <a:ext cx="3505200" cy="28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Group 21"/>
          <p:cNvGrpSpPr/>
          <p:nvPr/>
        </p:nvGrpSpPr>
        <p:grpSpPr>
          <a:xfrm>
            <a:off x="5410200" y="2514600"/>
            <a:ext cx="2047782" cy="591147"/>
            <a:chOff x="5410200" y="2514600"/>
            <a:chExt cx="2047782" cy="591147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5410200" y="2514600"/>
              <a:ext cx="1524000" cy="38100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6951112" y="2705637"/>
              <a:ext cx="5068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m</a:t>
              </a:r>
              <a:r>
                <a:rPr lang="en-US" sz="2000" b="1" baseline="30000" dirty="0" smtClean="0">
                  <a:solidFill>
                    <a:srgbClr val="FF0000"/>
                  </a:solidFill>
                </a:rPr>
                <a:t>2</a:t>
              </a:r>
              <a:endParaRPr lang="en-US" sz="2000" b="1" baseline="-25000" dirty="0" smtClean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Huge Sensitivity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1D658-429E-416E-8657-EDA3D47A524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387" y="914400"/>
            <a:ext cx="41406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93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845011"/>
            <a:ext cx="4191000" cy="301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387958" y="3657600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  <p:pic>
        <p:nvPicPr>
          <p:cNvPr id="151553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914400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7716" y="3847564"/>
            <a:ext cx="3996999" cy="281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QCD is a theory with rich structure</a:t>
            </a:r>
          </a:p>
          <a:p>
            <a:pPr lvl="1"/>
            <a:r>
              <a:rPr lang="en-US" dirty="0" smtClean="0"/>
              <a:t>Traditional techniques (Lattice, </a:t>
            </a:r>
            <a:r>
              <a:rPr lang="en-US" dirty="0" err="1" smtClean="0"/>
              <a:t>pQCD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Qualitatively </a:t>
            </a:r>
            <a:r>
              <a:rPr lang="en-US" dirty="0" err="1" smtClean="0"/>
              <a:t>successeful</a:t>
            </a:r>
            <a:endParaRPr lang="en-US" dirty="0" smtClean="0"/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/CFT exciting new tool</a:t>
            </a:r>
          </a:p>
          <a:p>
            <a:pPr lvl="2"/>
            <a:r>
              <a:rPr lang="en-US" dirty="0" smtClean="0"/>
              <a:t>Also qualitatively successful</a:t>
            </a:r>
          </a:p>
          <a:p>
            <a:r>
              <a:rPr lang="en-US" dirty="0" smtClean="0"/>
              <a:t>Jet observables to disambiguate</a:t>
            </a:r>
          </a:p>
          <a:p>
            <a:pPr lvl="1"/>
            <a:r>
              <a:rPr lang="en-US" dirty="0" smtClean="0"/>
              <a:t>Examine mass, momentum dependence</a:t>
            </a:r>
          </a:p>
          <a:p>
            <a:pPr lvl="2"/>
            <a:r>
              <a:rPr lang="en-US" dirty="0" smtClean="0"/>
              <a:t>Charm and bottom R</a:t>
            </a:r>
            <a:r>
              <a:rPr lang="en-US" baseline="-25000" dirty="0" smtClean="0"/>
              <a:t>AA</a:t>
            </a:r>
          </a:p>
          <a:p>
            <a:pPr lvl="2"/>
            <a:r>
              <a:rPr lang="en-US" dirty="0" smtClean="0"/>
              <a:t>Double ratio: </a:t>
            </a:r>
            <a:r>
              <a:rPr lang="en-US" dirty="0" err="1" smtClean="0"/>
              <a:t>R</a:t>
            </a:r>
            <a:r>
              <a:rPr lang="en-US" baseline="30000" dirty="0" err="1" smtClean="0"/>
              <a:t>c</a:t>
            </a:r>
            <a:r>
              <a:rPr lang="en-US" baseline="-25000" dirty="0" err="1" smtClean="0"/>
              <a:t>AA</a:t>
            </a:r>
            <a:r>
              <a:rPr lang="en-US" dirty="0" smtClean="0"/>
              <a:t>/</a:t>
            </a:r>
            <a:r>
              <a:rPr lang="en-US" dirty="0" err="1" smtClean="0"/>
              <a:t>R</a:t>
            </a:r>
            <a:r>
              <a:rPr lang="en-US" baseline="30000" dirty="0" err="1" smtClean="0"/>
              <a:t>b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7867-29F9-4065-9E99-35429DDD552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Generalize </a:t>
            </a:r>
            <a:r>
              <a:rPr lang="en-US" dirty="0" err="1" smtClean="0"/>
              <a:t>AdS</a:t>
            </a:r>
            <a:r>
              <a:rPr lang="en-US" dirty="0" smtClean="0"/>
              <a:t>/CFT HQ Drag</a:t>
            </a:r>
          </a:p>
          <a:p>
            <a:pPr lvl="1"/>
            <a:r>
              <a:rPr lang="en-US" dirty="0" smtClean="0"/>
              <a:t>Hot and cold nuclear matter</a:t>
            </a:r>
          </a:p>
          <a:p>
            <a:pPr lvl="1"/>
            <a:r>
              <a:rPr lang="en-US" dirty="0" smtClean="0"/>
              <a:t>Gain confidence in universality</a:t>
            </a:r>
          </a:p>
          <a:p>
            <a:r>
              <a:rPr lang="en-US" dirty="0" smtClean="0"/>
              <a:t>Systematic theoretical uncertainty for </a:t>
            </a:r>
            <a:r>
              <a:rPr lang="en-US" dirty="0" err="1" smtClean="0"/>
              <a:t>pQCD</a:t>
            </a:r>
            <a:endParaRPr lang="en-US" dirty="0" smtClean="0"/>
          </a:p>
          <a:p>
            <a:pPr lvl="1"/>
            <a:r>
              <a:rPr lang="en-US" dirty="0" smtClean="0"/>
              <a:t>Collinear approximation badly violated</a:t>
            </a:r>
          </a:p>
          <a:p>
            <a:pPr lvl="2"/>
            <a:r>
              <a:rPr lang="en-US" dirty="0" smtClean="0"/>
              <a:t>Some effects persist to LHC energies</a:t>
            </a:r>
          </a:p>
          <a:p>
            <a:pPr lvl="3"/>
            <a:r>
              <a:rPr lang="en-US" dirty="0" smtClean="0"/>
              <a:t>Single particle more interesting than full jet reconstruction?</a:t>
            </a:r>
          </a:p>
          <a:p>
            <a:pPr lvl="2"/>
            <a:r>
              <a:rPr lang="en-US" dirty="0" smtClean="0"/>
              <a:t>Extracted medium properties likely consistent w/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unc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Effects of running coupling not yet rigorously investigated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C009-25D5-4228-9DD1-99ADC1020A9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C734-9D46-4265-BDD7-0E02D65175D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4E12-0B7E-4B2E-BD04-C86A655DF67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III: </a:t>
            </a:r>
            <a:r>
              <a:rPr lang="en-US" dirty="0" err="1" smtClean="0"/>
              <a:t>AdS</a:t>
            </a:r>
            <a:r>
              <a:rPr lang="en-US" dirty="0" smtClean="0"/>
              <a:t>(?)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AA00-1B34-4A38-8B06-DA75A43F5B6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→ ∞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Present and Future QGP Experiments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525963"/>
          </a:xfrm>
        </p:spPr>
        <p:txBody>
          <a:bodyPr/>
          <a:lstStyle/>
          <a:p>
            <a:r>
              <a:rPr lang="en-US" dirty="0" smtClean="0"/>
              <a:t>RHIC</a:t>
            </a:r>
          </a:p>
          <a:p>
            <a:pPr lvl="1"/>
            <a:r>
              <a:rPr lang="en-US" dirty="0" smtClean="0"/>
              <a:t>BRAHMS</a:t>
            </a:r>
          </a:p>
          <a:p>
            <a:pPr lvl="1"/>
            <a:r>
              <a:rPr lang="en-US" b="1" dirty="0" smtClean="0"/>
              <a:t>PHENIX</a:t>
            </a:r>
            <a:endParaRPr lang="en-US" dirty="0" smtClean="0"/>
          </a:p>
          <a:p>
            <a:pPr lvl="1"/>
            <a:r>
              <a:rPr lang="en-US" dirty="0" smtClean="0"/>
              <a:t>PHOBOS</a:t>
            </a:r>
          </a:p>
          <a:p>
            <a:pPr lvl="1"/>
            <a:r>
              <a:rPr lang="en-US" b="1" dirty="0" smtClean="0"/>
              <a:t>STAR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4525963"/>
          </a:xfrm>
        </p:spPr>
        <p:txBody>
          <a:bodyPr/>
          <a:lstStyle/>
          <a:p>
            <a:r>
              <a:rPr lang="en-US" dirty="0" smtClean="0"/>
              <a:t>LHC</a:t>
            </a:r>
          </a:p>
          <a:p>
            <a:pPr lvl="1"/>
            <a:r>
              <a:rPr lang="en-US" b="1" dirty="0" smtClean="0"/>
              <a:t>ALICE</a:t>
            </a:r>
          </a:p>
          <a:p>
            <a:pPr lvl="1"/>
            <a:r>
              <a:rPr lang="en-US" b="1" dirty="0" smtClean="0"/>
              <a:t>ATLAS</a:t>
            </a:r>
          </a:p>
          <a:p>
            <a:pPr lvl="1"/>
            <a:r>
              <a:rPr lang="en-US" b="1" dirty="0" smtClean="0"/>
              <a:t>CMS</a:t>
            </a:r>
          </a:p>
          <a:p>
            <a:pPr lvl="1"/>
            <a:r>
              <a:rPr lang="en-US" dirty="0" err="1" smtClean="0"/>
              <a:t>LHCb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724B-2FFA-48A1-81C2-41FE692A615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429000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562350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080125" y="6003925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828800" y="6096000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/>
              <a:t>PHENIX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uiExpand="1" build="p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9744-C0A5-4BD4-9157-CD3948E13CA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495800" y="1905000"/>
            <a:ext cx="4419600" cy="3705999"/>
            <a:chOff x="4495800" y="1905000"/>
            <a:chExt cx="4419600" cy="3705999"/>
          </a:xfrm>
        </p:grpSpPr>
        <p:sp>
          <p:nvSpPr>
            <p:cNvPr id="9" name="TextBox 8"/>
            <p:cNvSpPr txBox="1"/>
            <p:nvPr/>
          </p:nvSpPr>
          <p:spPr>
            <a:xfrm>
              <a:off x="8179379" y="53340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  <a:endParaRPr lang="en-US" sz="1200" dirty="0"/>
            </a:p>
          </p:txBody>
        </p:sp>
        <p:pic>
          <p:nvPicPr>
            <p:cNvPr id="19763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95800" y="1905000"/>
              <a:ext cx="4419600" cy="341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5974</TotalTime>
  <Words>1969</Words>
  <Application>Microsoft Office PowerPoint</Application>
  <PresentationFormat>On-screen Show (4:3)</PresentationFormat>
  <Paragraphs>545</Paragraphs>
  <Slides>45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Office Theme</vt:lpstr>
      <vt:lpstr>Image</vt:lpstr>
      <vt:lpstr>Bitmap Image</vt:lpstr>
      <vt:lpstr>Heavy Ion Collisions with pQCD and AdS/CFT</vt:lpstr>
      <vt:lpstr>QCD: Theory of the Strong Force</vt:lpstr>
      <vt:lpstr>Bulk QCD and Phase Diagram</vt:lpstr>
      <vt:lpstr>Past, Present, and Future Questions</vt:lpstr>
      <vt:lpstr>Methods of QCD Calculation I: Lattice</vt:lpstr>
      <vt:lpstr>Methods of QCD Calculation II: pQCD</vt:lpstr>
      <vt:lpstr>Methods of QCD Calculation III: AdS(?)</vt:lpstr>
      <vt:lpstr>Present and Future QGP Experiments</vt:lpstr>
      <vt:lpstr>Evolution of a HI Collision</vt:lpstr>
      <vt:lpstr>Geometry of a HI Collision</vt:lpstr>
      <vt:lpstr>Low-pT Measurements (I)</vt:lpstr>
      <vt:lpstr>Low-pT Measurements (II)</vt:lpstr>
      <vt:lpstr>Why High-pT Jets?</vt:lpstr>
      <vt:lpstr>Tomography in QGP</vt:lpstr>
      <vt:lpstr>QGP Energy Loss</vt:lpstr>
      <vt:lpstr>Jets in Heavy Ion Collisions</vt:lpstr>
      <vt:lpstr>High-pT Observables</vt:lpstr>
      <vt:lpstr>pQCD Rad Picture</vt:lpstr>
      <vt:lpstr>pQCD Success at RHIC:</vt:lpstr>
      <vt:lpstr>Trouble for Rad E-Loss Picture</vt:lpstr>
      <vt:lpstr>What About Elastic Loss?</vt:lpstr>
      <vt:lpstr>Quantitative Disagreement Remains</vt:lpstr>
      <vt:lpstr>Strongly Coupled Qualitative Successes</vt:lpstr>
      <vt:lpstr>Jets in AdS/CFT</vt:lpstr>
      <vt:lpstr>Compared to Data</vt:lpstr>
      <vt:lpstr>pQCD vs. AdS/CFT at LHC</vt:lpstr>
      <vt:lpstr>Not So Fast!</vt:lpstr>
      <vt:lpstr>LHC RcAA(pT)/RbAA(pT) Prediction (with speed limits)</vt:lpstr>
      <vt:lpstr>RHIC Rcb Ratio</vt:lpstr>
      <vt:lpstr>Universality and Applicability</vt:lpstr>
      <vt:lpstr>New Geometries</vt:lpstr>
      <vt:lpstr>Asymptotic Shock Results</vt:lpstr>
      <vt:lpstr>HQ Momentum Loss</vt:lpstr>
      <vt:lpstr>Frame Dragging</vt:lpstr>
      <vt:lpstr>Putting It All Together</vt:lpstr>
      <vt:lpstr>Shock Metric Speed Limit</vt:lpstr>
      <vt:lpstr>Quantitative, Falsifiable pQCD</vt:lpstr>
      <vt:lpstr>Multiple Models</vt:lpstr>
      <vt:lpstr>Quantitative Parameter Extraction</vt:lpstr>
      <vt:lpstr>Mechanics of pQCD Rad Calculation</vt:lpstr>
      <vt:lpstr>Collinear Approximation</vt:lpstr>
      <vt:lpstr>Collinearity and Gluon Mass</vt:lpstr>
      <vt:lpstr>Huge Sensitivity</vt:lpstr>
      <vt:lpstr>Conclusions I</vt:lpstr>
      <vt:lpstr>Conclusions 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423</cp:revision>
  <dcterms:created xsi:type="dcterms:W3CDTF">2009-09-03T22:02:25Z</dcterms:created>
  <dcterms:modified xsi:type="dcterms:W3CDTF">2010-11-16T13:26:50Z</dcterms:modified>
</cp:coreProperties>
</file>