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374" r:id="rId2"/>
    <p:sldId id="268" r:id="rId3"/>
    <p:sldId id="271" r:id="rId4"/>
    <p:sldId id="332" r:id="rId5"/>
    <p:sldId id="333" r:id="rId6"/>
    <p:sldId id="334" r:id="rId7"/>
    <p:sldId id="375" r:id="rId8"/>
    <p:sldId id="336" r:id="rId9"/>
    <p:sldId id="404" r:id="rId10"/>
    <p:sldId id="285" r:id="rId11"/>
    <p:sldId id="395" r:id="rId12"/>
    <p:sldId id="340" r:id="rId13"/>
    <p:sldId id="342" r:id="rId14"/>
    <p:sldId id="411" r:id="rId15"/>
    <p:sldId id="405" r:id="rId16"/>
    <p:sldId id="401" r:id="rId17"/>
    <p:sldId id="348" r:id="rId18"/>
    <p:sldId id="402" r:id="rId19"/>
    <p:sldId id="345" r:id="rId20"/>
    <p:sldId id="349" r:id="rId21"/>
    <p:sldId id="351" r:id="rId22"/>
    <p:sldId id="295" r:id="rId23"/>
    <p:sldId id="366" r:id="rId24"/>
    <p:sldId id="301" r:id="rId25"/>
    <p:sldId id="303" r:id="rId26"/>
    <p:sldId id="386" r:id="rId27"/>
    <p:sldId id="387" r:id="rId28"/>
    <p:sldId id="388" r:id="rId29"/>
    <p:sldId id="318" r:id="rId30"/>
    <p:sldId id="323" r:id="rId31"/>
    <p:sldId id="324" r:id="rId32"/>
    <p:sldId id="327" r:id="rId33"/>
    <p:sldId id="408" r:id="rId34"/>
    <p:sldId id="329" r:id="rId35"/>
    <p:sldId id="330" r:id="rId36"/>
    <p:sldId id="331" r:id="rId37"/>
    <p:sldId id="321" r:id="rId38"/>
    <p:sldId id="319" r:id="rId39"/>
    <p:sldId id="382" r:id="rId40"/>
    <p:sldId id="410" r:id="rId41"/>
    <p:sldId id="322" r:id="rId42"/>
    <p:sldId id="380" r:id="rId43"/>
    <p:sldId id="370" r:id="rId44"/>
    <p:sldId id="372" r:id="rId45"/>
    <p:sldId id="373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840A"/>
    <a:srgbClr val="4D4D4D"/>
    <a:srgbClr val="2D2A62"/>
    <a:srgbClr val="005400"/>
    <a:srgbClr val="FF0000"/>
    <a:srgbClr val="66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39" autoAdjust="0"/>
    <p:restoredTop sz="94660"/>
  </p:normalViewPr>
  <p:slideViewPr>
    <p:cSldViewPr>
      <p:cViewPr varScale="1">
        <p:scale>
          <a:sx n="74" d="100"/>
          <a:sy n="74" d="100"/>
        </p:scale>
        <p:origin x="-8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png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image" Target="../media/image69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png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image" Target="../media/image74.png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image" Target="../media/image77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image" Target="../media/image34.png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image" Target="../media/image42.png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image" Target="../media/image46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png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image" Target="../media/image58.png"/><Relationship Id="rId1" Type="http://schemas.openxmlformats.org/officeDocument/2006/relationships/image" Target="../media/image57.png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95713B-7F30-4AF5-96BF-BCA3677841D5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C2E535-840F-463B-B54A-E456A7A5BD1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Theoretical techniques</a:t>
            </a:r>
            <a:r>
              <a:rPr lang="en-US" baseline="0" dirty="0" smtClean="0"/>
              <a:t> up next!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2E535-840F-463B-B54A-E456A7A5BD15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Next up, experiments!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2E535-840F-463B-B54A-E456A7A5BD15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2E535-840F-463B-B54A-E456A7A5BD15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Anticorrelated</a:t>
            </a:r>
            <a:r>
              <a:rPr lang="en-US" dirty="0" smtClean="0"/>
              <a:t>; have e- come in later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2E535-840F-463B-B54A-E456A7A5BD15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36C50-9E4C-41C5-AC97-93A972E9A7B2}" type="datetime1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 Particle Theory Seminar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3D6EB-7B48-4AE6-8CC1-3CF362EF5CEE}" type="datetime1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 Particle Theory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89560-BB44-45D2-A4E8-8272E992F2B1}" type="datetime1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 Particle Theory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6BD24-50B2-4C23-AB88-52FF6F513A30}" type="datetime1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 Particle Theory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A7B10-7FEA-41C7-990D-9FCAAB4F17C5}" type="datetime1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 Particle Theory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28AEF-6650-40FC-89D4-2F682D22E3C6}" type="datetime1">
              <a:rPr lang="en-US" smtClean="0"/>
              <a:pPr/>
              <a:t>11/16/2010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 Particle Theory Seminar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20626-9E4D-4222-9209-8E1D5B1584C8}" type="datetime1">
              <a:rPr lang="en-US" smtClean="0"/>
              <a:pPr/>
              <a:t>11/16/2010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 Particle Theory Seminar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BD386-9B44-4695-85AA-02936E0A2121}" type="datetime1">
              <a:rPr lang="en-US" smtClean="0"/>
              <a:pPr/>
              <a:t>11/16/2010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 Particle Theory Seminar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7D1A-D1DB-4C38-BFF4-66ADA5F87239}" type="datetime1">
              <a:rPr lang="en-US" smtClean="0"/>
              <a:pPr/>
              <a:t>11/16/2010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 Particle Theory Seminar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C8236-4BB6-4C04-8780-9427B4D4EB15}" type="datetime1">
              <a:rPr lang="en-US" smtClean="0"/>
              <a:pPr/>
              <a:t>11/16/2010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 Particle Theory Seminar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18BC7-C4BB-42F6-9D3C-FF88059908BE}" type="datetime1">
              <a:rPr lang="en-US" smtClean="0"/>
              <a:pPr/>
              <a:t>11/16/2010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 Particle Theory Seminar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9CCFF"/>
            </a:gs>
            <a:gs pos="50000">
              <a:schemeClr val="bg1"/>
            </a:gs>
            <a:gs pos="100000">
              <a:srgbClr val="99CCF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929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A55461-CC38-43E1-9E1C-AEE28248103B}" type="datetime1">
              <a:rPr lang="en-US" smtClean="0"/>
              <a:pPr/>
              <a:t>11/16/2010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9292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UW Particle Theory Seminar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929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B5BCB-DCF7-4CB6-B569-5FAD0D0113E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17" descr="OSU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92075" y="6393500"/>
            <a:ext cx="365125" cy="37147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2D2A6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66000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054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4D4D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4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9.png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5.png"/><Relationship Id="rId5" Type="http://schemas.openxmlformats.org/officeDocument/2006/relationships/oleObject" Target="../embeddings/oleObject10.bin"/><Relationship Id="rId4" Type="http://schemas.openxmlformats.org/officeDocument/2006/relationships/oleObject" Target="../embeddings/oleObject9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oleObject" Target="../embeddings/oleObject12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8.bin"/><Relationship Id="rId5" Type="http://schemas.openxmlformats.org/officeDocument/2006/relationships/oleObject" Target="../embeddings/oleObject17.bin"/><Relationship Id="rId10" Type="http://schemas.openxmlformats.org/officeDocument/2006/relationships/oleObject" Target="../embeddings/oleObject22.bin"/><Relationship Id="rId4" Type="http://schemas.openxmlformats.org/officeDocument/2006/relationships/oleObject" Target="../embeddings/oleObject16.bin"/><Relationship Id="rId9" Type="http://schemas.openxmlformats.org/officeDocument/2006/relationships/oleObject" Target="../embeddings/oleObject21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oleObject" Target="../embeddings/oleObject26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72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76.png"/><Relationship Id="rId4" Type="http://schemas.openxmlformats.org/officeDocument/2006/relationships/oleObject" Target="../embeddings/oleObject29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5.vml"/><Relationship Id="rId5" Type="http://schemas.openxmlformats.org/officeDocument/2006/relationships/oleObject" Target="../embeddings/oleObject32.bin"/><Relationship Id="rId4" Type="http://schemas.openxmlformats.org/officeDocument/2006/relationships/oleObject" Target="../embeddings/oleObject31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73175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Heavy Ion Collisions with </a:t>
            </a:r>
            <a:r>
              <a:rPr lang="en-US" dirty="0" err="1" smtClean="0"/>
              <a:t>pQCD</a:t>
            </a:r>
            <a:r>
              <a:rPr lang="en-US" dirty="0" smtClean="0"/>
              <a:t> and </a:t>
            </a:r>
            <a:r>
              <a:rPr lang="en-US" dirty="0" err="1" smtClean="0"/>
              <a:t>AdS</a:t>
            </a:r>
            <a:r>
              <a:rPr lang="en-US" dirty="0" smtClean="0"/>
              <a:t>/CFT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76600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rgbClr val="660000"/>
                </a:solidFill>
              </a:rPr>
              <a:t>W. A. Horowitz</a:t>
            </a:r>
          </a:p>
          <a:p>
            <a:r>
              <a:rPr lang="en-US" sz="2000" dirty="0" smtClean="0">
                <a:solidFill>
                  <a:srgbClr val="660000"/>
                </a:solidFill>
              </a:rPr>
              <a:t>The Ohio State University</a:t>
            </a:r>
          </a:p>
          <a:p>
            <a:r>
              <a:rPr lang="en-US" sz="2000" dirty="0" smtClean="0">
                <a:solidFill>
                  <a:srgbClr val="660000"/>
                </a:solidFill>
              </a:rPr>
              <a:t>November 24, 2009</a:t>
            </a:r>
            <a:endParaRPr lang="en-US" sz="2000" dirty="0">
              <a:solidFill>
                <a:srgbClr val="66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9E766-C4C5-4E64-B2F9-3F325E514488}" type="datetime1">
              <a:rPr lang="en-US" smtClean="0"/>
              <a:pPr/>
              <a:t>11/16/2010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 Particle Theory Seminar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85800" y="5257800"/>
            <a:ext cx="77926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With many thanks to Brian Cole, </a:t>
            </a:r>
            <a:r>
              <a:rPr lang="en-US" sz="1600" dirty="0" err="1" smtClean="0"/>
              <a:t>Miklos</a:t>
            </a:r>
            <a:r>
              <a:rPr lang="en-US" sz="1600" dirty="0" smtClean="0"/>
              <a:t> </a:t>
            </a:r>
            <a:r>
              <a:rPr lang="en-US" sz="1600" dirty="0" err="1" smtClean="0"/>
              <a:t>Gyulassy</a:t>
            </a:r>
            <a:r>
              <a:rPr lang="en-US" sz="1600" dirty="0" smtClean="0"/>
              <a:t>, Ulrich Heinz, and Yuri </a:t>
            </a:r>
            <a:r>
              <a:rPr lang="en-US" sz="1600" dirty="0" err="1" smtClean="0"/>
              <a:t>Kovchegov</a:t>
            </a:r>
            <a:endParaRPr lang="en-US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Geometry of a HI Collision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-762000" y="5029200"/>
            <a:ext cx="8229600" cy="1447800"/>
          </a:xfrm>
        </p:spPr>
        <p:txBody>
          <a:bodyPr>
            <a:normAutofit/>
          </a:bodyPr>
          <a:lstStyle/>
          <a:p>
            <a:pPr lvl="2">
              <a:buFontTx/>
              <a:buChar char="•"/>
            </a:pPr>
            <a:r>
              <a:rPr lang="en-US" dirty="0" smtClean="0"/>
              <a:t>Hydro propagates IC</a:t>
            </a:r>
          </a:p>
          <a:p>
            <a:pPr lvl="3">
              <a:buFontTx/>
              <a:buChar char="–"/>
            </a:pPr>
            <a:r>
              <a:rPr lang="en-US" sz="1800" dirty="0" smtClean="0">
                <a:solidFill>
                  <a:srgbClr val="030303"/>
                </a:solidFill>
              </a:rPr>
              <a:t>Results depend strongly on initial conditions</a:t>
            </a:r>
          </a:p>
          <a:p>
            <a:pPr lvl="2">
              <a:buFontTx/>
              <a:buChar char="•"/>
            </a:pPr>
            <a:r>
              <a:rPr lang="en-US" dirty="0" smtClean="0"/>
              <a:t>Viscosity reduces momentum anisotropy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2B8AA-A7B0-49FA-9629-4B511F81749E}" type="datetime1">
              <a:rPr lang="en-US" smtClean="0"/>
              <a:pPr/>
              <a:t>11/16/2010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 Particle Theory Seminar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10</a:t>
            </a:fld>
            <a:endParaRPr lang="en-US"/>
          </a:p>
        </p:txBody>
      </p:sp>
      <p:graphicFrame>
        <p:nvGraphicFramePr>
          <p:cNvPr id="6" name="Object 8"/>
          <p:cNvGraphicFramePr>
            <a:graphicFrameLocks noChangeAspect="1"/>
          </p:cNvGraphicFramePr>
          <p:nvPr/>
        </p:nvGraphicFramePr>
        <p:xfrm>
          <a:off x="3657600" y="1752600"/>
          <a:ext cx="5486400" cy="741363"/>
        </p:xfrm>
        <a:graphic>
          <a:graphicData uri="http://schemas.openxmlformats.org/presentationml/2006/ole">
            <p:oleObj spid="_x0000_s13314" name="Image" r:id="rId3" imgW="15873016" imgH="2146032" progId="">
              <p:embed/>
            </p:oleObj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0" y="914400"/>
            <a:ext cx="3886200" cy="3165475"/>
            <a:chOff x="0" y="914400"/>
            <a:chExt cx="3886200" cy="3165475"/>
          </a:xfrm>
        </p:grpSpPr>
        <p:pic>
          <p:nvPicPr>
            <p:cNvPr id="5" name="Picture 5" descr="CollisionGeom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914400"/>
              <a:ext cx="3886200" cy="2595563"/>
            </a:xfrm>
            <a:prstGeom prst="rect">
              <a:avLst/>
            </a:prstGeom>
            <a:noFill/>
          </p:spPr>
        </p:pic>
        <p:sp>
          <p:nvSpPr>
            <p:cNvPr id="7" name="Text Box 9"/>
            <p:cNvSpPr txBox="1">
              <a:spLocks noChangeArrowheads="1"/>
            </p:cNvSpPr>
            <p:nvPr/>
          </p:nvSpPr>
          <p:spPr bwMode="auto">
            <a:xfrm>
              <a:off x="212725" y="3622675"/>
              <a:ext cx="2820988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dirty="0"/>
                <a:t>M </a:t>
              </a:r>
              <a:r>
                <a:rPr lang="en-US" sz="1200" dirty="0" err="1"/>
                <a:t>Kaneta</a:t>
              </a:r>
              <a:r>
                <a:rPr lang="en-US" sz="1200" dirty="0"/>
                <a:t>, Results from the </a:t>
              </a:r>
            </a:p>
            <a:p>
              <a:r>
                <a:rPr lang="en-US" sz="1200" dirty="0"/>
                <a:t>Relativistic Heavy Ion Collider (Part II)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200400" y="2667000"/>
            <a:ext cx="5943600" cy="2562999"/>
            <a:chOff x="3200400" y="2667000"/>
            <a:chExt cx="5943600" cy="2562999"/>
          </a:xfrm>
        </p:grpSpPr>
        <p:sp>
          <p:nvSpPr>
            <p:cNvPr id="10" name="Text Box 7"/>
            <p:cNvSpPr txBox="1">
              <a:spLocks noChangeArrowheads="1"/>
            </p:cNvSpPr>
            <p:nvPr/>
          </p:nvSpPr>
          <p:spPr bwMode="auto">
            <a:xfrm>
              <a:off x="5310322" y="4953000"/>
              <a:ext cx="383367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dirty="0"/>
                <a:t>T Ludlum and L </a:t>
              </a:r>
              <a:r>
                <a:rPr lang="en-US" sz="1200" dirty="0" err="1"/>
                <a:t>McLerran</a:t>
              </a:r>
              <a:r>
                <a:rPr lang="en-US" sz="1200" dirty="0"/>
                <a:t>, Phys. Today </a:t>
              </a:r>
              <a:r>
                <a:rPr lang="en-US" sz="1200" dirty="0" smtClean="0"/>
                <a:t>56N10 </a:t>
              </a:r>
              <a:r>
                <a:rPr lang="en-US" sz="1200" dirty="0"/>
                <a:t>(2003)</a:t>
              </a:r>
            </a:p>
          </p:txBody>
        </p:sp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200400" y="2667000"/>
              <a:ext cx="5943600" cy="22179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Low-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Measurements (I)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990600"/>
            <a:ext cx="8229600" cy="60198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/>
            <a:r>
              <a:rPr lang="en-US" dirty="0" err="1" smtClean="0"/>
              <a:t>Partonic</a:t>
            </a:r>
            <a:r>
              <a:rPr lang="en-US" dirty="0" smtClean="0"/>
              <a:t> DOF at </a:t>
            </a:r>
            <a:r>
              <a:rPr lang="en-US" dirty="0" err="1" smtClean="0"/>
              <a:t>hadronization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5C9E0-0980-4B03-9B94-4510912B4B7D}" type="datetime1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 Particle Theory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09800" y="1066800"/>
            <a:ext cx="3614737" cy="4043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4876800" y="5029200"/>
            <a:ext cx="1155481" cy="3525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LRP 2008</a:t>
            </a:r>
            <a:endParaRPr lang="en-US" sz="1200" dirty="0"/>
          </a:p>
        </p:txBody>
      </p:sp>
      <p:sp>
        <p:nvSpPr>
          <p:cNvPr id="11" name="Rectangle 10"/>
          <p:cNvSpPr/>
          <p:nvPr/>
        </p:nvSpPr>
        <p:spPr bwMode="auto">
          <a:xfrm>
            <a:off x="1219200" y="5715000"/>
            <a:ext cx="5029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 sz="1200" dirty="0"/>
          </a:p>
        </p:txBody>
      </p:sp>
      <p:sp>
        <p:nvSpPr>
          <p:cNvPr id="13" name="Rectangle 12"/>
          <p:cNvSpPr/>
          <p:nvPr/>
        </p:nvSpPr>
        <p:spPr bwMode="auto">
          <a:xfrm>
            <a:off x="1905000" y="5435958"/>
            <a:ext cx="5105400" cy="533400"/>
          </a:xfrm>
          <a:prstGeom prst="rect">
            <a:avLst/>
          </a:prstGeom>
          <a:noFill/>
          <a:ln w="508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Low-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Measurements (II)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876800"/>
          </a:xfrm>
        </p:spPr>
        <p:txBody>
          <a:bodyPr/>
          <a:lstStyle/>
          <a:p>
            <a:r>
              <a:rPr lang="en-US" dirty="0" smtClean="0"/>
              <a:t>Viscosity: why the fuss?</a:t>
            </a:r>
          </a:p>
          <a:p>
            <a:pPr lvl="1"/>
            <a:r>
              <a:rPr lang="en-US" dirty="0" smtClean="0"/>
              <a:t>Naive </a:t>
            </a:r>
            <a:r>
              <a:rPr lang="en-US" dirty="0" err="1" smtClean="0"/>
              <a:t>pQCD</a:t>
            </a:r>
            <a:r>
              <a:rPr lang="en-US" dirty="0" smtClean="0"/>
              <a:t> =&gt; </a:t>
            </a:r>
            <a:r>
              <a:rPr lang="en-US" dirty="0" smtClean="0">
                <a:latin typeface="Symbol" pitchFamily="18" charset="2"/>
              </a:rPr>
              <a:t>h</a:t>
            </a:r>
            <a:r>
              <a:rPr lang="en-US" dirty="0" smtClean="0"/>
              <a:t>/s ~ 1</a:t>
            </a:r>
          </a:p>
          <a:p>
            <a:pPr lvl="1"/>
            <a:r>
              <a:rPr lang="en-US" dirty="0" smtClean="0"/>
              <a:t>Naive </a:t>
            </a:r>
            <a:r>
              <a:rPr lang="en-US" dirty="0" err="1" smtClean="0"/>
              <a:t>AdS</a:t>
            </a:r>
            <a:r>
              <a:rPr lang="en-US" dirty="0" smtClean="0"/>
              <a:t>/CFT =&gt; </a:t>
            </a:r>
            <a:r>
              <a:rPr lang="en-US" dirty="0" smtClean="0">
                <a:latin typeface="Symbol" pitchFamily="18" charset="2"/>
              </a:rPr>
              <a:t>h</a:t>
            </a:r>
            <a:r>
              <a:rPr lang="en-US" dirty="0" smtClean="0"/>
              <a:t>/s ~ 1/4</a:t>
            </a:r>
            <a:r>
              <a:rPr lang="en-US" dirty="0" smtClean="0">
                <a:latin typeface="Symbol" pitchFamily="18" charset="2"/>
              </a:rPr>
              <a:t>p</a:t>
            </a:r>
            <a:endParaRPr lang="en-US" dirty="0">
              <a:latin typeface="Symbol" pitchFamily="18" charset="2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41FB5-680B-4503-B920-266590DAEC8D}" type="datetime1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 Particle Theory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12</a:t>
            </a:fld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228600" y="5662613"/>
            <a:ext cx="8763000" cy="936625"/>
            <a:chOff x="228600" y="5662613"/>
            <a:chExt cx="8763000" cy="936625"/>
          </a:xfrm>
        </p:grpSpPr>
        <p:graphicFrame>
          <p:nvGraphicFramePr>
            <p:cNvPr id="8" name="Object 9"/>
            <p:cNvGraphicFramePr>
              <a:graphicFrameLocks noChangeAspect="1"/>
            </p:cNvGraphicFramePr>
            <p:nvPr/>
          </p:nvGraphicFramePr>
          <p:xfrm>
            <a:off x="228600" y="5662613"/>
            <a:ext cx="8763000" cy="814387"/>
          </p:xfrm>
          <a:graphic>
            <a:graphicData uri="http://schemas.openxmlformats.org/presentationml/2006/ole">
              <p:oleObj spid="_x0000_s96259" name="Image" r:id="rId3" imgW="13663492" imgH="1269841" progId="">
                <p:embed/>
              </p:oleObj>
            </a:graphicData>
          </a:graphic>
        </p:graphicFrame>
        <p:sp>
          <p:nvSpPr>
            <p:cNvPr id="9" name="Text Box 10"/>
            <p:cNvSpPr txBox="1">
              <a:spLocks noChangeArrowheads="1"/>
            </p:cNvSpPr>
            <p:nvPr/>
          </p:nvSpPr>
          <p:spPr bwMode="auto">
            <a:xfrm>
              <a:off x="5638800" y="6324600"/>
              <a:ext cx="2092325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dirty="0"/>
                <a:t>U Heinz, Quark Matter 2009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200438" y="2397125"/>
            <a:ext cx="5419562" cy="3290074"/>
            <a:chOff x="2200438" y="2397125"/>
            <a:chExt cx="5419562" cy="3290074"/>
          </a:xfrm>
        </p:grpSpPr>
        <p:graphicFrame>
          <p:nvGraphicFramePr>
            <p:cNvPr id="7" name="Object 7"/>
            <p:cNvGraphicFramePr>
              <a:graphicFrameLocks noChangeAspect="1"/>
            </p:cNvGraphicFramePr>
            <p:nvPr/>
          </p:nvGraphicFramePr>
          <p:xfrm>
            <a:off x="2200438" y="2397125"/>
            <a:ext cx="4584700" cy="3165475"/>
          </p:xfrm>
          <a:graphic>
            <a:graphicData uri="http://schemas.openxmlformats.org/presentationml/2006/ole">
              <p:oleObj spid="_x0000_s96258" name="Image" r:id="rId4" imgW="6273016" imgH="4330159" progId="">
                <p:embed/>
              </p:oleObj>
            </a:graphicData>
          </a:graphic>
        </p:graphicFrame>
        <p:sp>
          <p:nvSpPr>
            <p:cNvPr id="11" name="TextBox 10"/>
            <p:cNvSpPr txBox="1"/>
            <p:nvPr/>
          </p:nvSpPr>
          <p:spPr>
            <a:xfrm>
              <a:off x="4715038" y="5410200"/>
              <a:ext cx="290496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 smtClean="0"/>
                <a:t>Luzum</a:t>
              </a:r>
              <a:r>
                <a:rPr lang="en-US" sz="1200" dirty="0" smtClean="0"/>
                <a:t> and </a:t>
              </a:r>
              <a:r>
                <a:rPr lang="en-US" sz="1200" dirty="0" err="1" smtClean="0"/>
                <a:t>Romatschke</a:t>
              </a:r>
              <a:r>
                <a:rPr lang="en-US" sz="1200" dirty="0" smtClean="0"/>
                <a:t>, PRC78 (2008)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High-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Jets?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876800"/>
          </a:xfrm>
        </p:spPr>
        <p:txBody>
          <a:bodyPr/>
          <a:lstStyle/>
          <a:p>
            <a:r>
              <a:rPr lang="en-US" dirty="0" smtClean="0"/>
              <a:t>Tomography in medicine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2B0E0-BC6F-45E7-9AC2-0D792060A1AF}" type="datetime1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 Particle Theory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981200"/>
            <a:ext cx="2800350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209800" y="62484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/>
              <a:t>http://www.fas.org/irp/imint/docs/rst/Intro/Part2_26d.html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52400" y="1524000"/>
            <a:ext cx="5181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4D4D4D"/>
                </a:solidFill>
              </a:rPr>
              <a:t>One can learn a lot from </a:t>
            </a:r>
            <a:r>
              <a:rPr lang="en-US" sz="2000" dirty="0" smtClean="0">
                <a:solidFill>
                  <a:srgbClr val="4D4D4D"/>
                </a:solidFill>
              </a:rPr>
              <a:t>a single probe</a:t>
            </a:r>
            <a:r>
              <a:rPr lang="en-US" sz="2000" dirty="0">
                <a:solidFill>
                  <a:srgbClr val="4D4D4D"/>
                </a:solidFill>
              </a:rPr>
              <a:t>…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524000" y="5791200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660000"/>
                </a:solidFill>
              </a:rPr>
              <a:t>PET Scan</a:t>
            </a:r>
          </a:p>
        </p:txBody>
      </p:sp>
      <p:grpSp>
        <p:nvGrpSpPr>
          <p:cNvPr id="11" name="Group 7"/>
          <p:cNvGrpSpPr>
            <a:grpSpLocks/>
          </p:cNvGrpSpPr>
          <p:nvPr/>
        </p:nvGrpSpPr>
        <p:grpSpPr bwMode="auto">
          <a:xfrm>
            <a:off x="5257800" y="2057400"/>
            <a:ext cx="3581400" cy="4070350"/>
            <a:chOff x="3312" y="1056"/>
            <a:chExt cx="2256" cy="2564"/>
          </a:xfrm>
        </p:grpSpPr>
        <p:graphicFrame>
          <p:nvGraphicFramePr>
            <p:cNvPr id="12" name="Object 8"/>
            <p:cNvGraphicFramePr>
              <a:graphicFrameLocks noChangeAspect="1"/>
            </p:cNvGraphicFramePr>
            <p:nvPr/>
          </p:nvGraphicFramePr>
          <p:xfrm>
            <a:off x="3504" y="1632"/>
            <a:ext cx="1712" cy="1528"/>
          </p:xfrm>
          <a:graphic>
            <a:graphicData uri="http://schemas.openxmlformats.org/presentationml/2006/ole">
              <p:oleObj spid="_x0000_s99330" name="Image" r:id="rId4" imgW="2717460" imgH="2425397" progId="">
                <p:embed/>
              </p:oleObj>
            </a:graphicData>
          </a:graphic>
        </p:graphicFrame>
        <p:sp>
          <p:nvSpPr>
            <p:cNvPr id="13" name="Text Box 9"/>
            <p:cNvSpPr txBox="1">
              <a:spLocks noChangeArrowheads="1"/>
            </p:cNvSpPr>
            <p:nvPr/>
          </p:nvSpPr>
          <p:spPr bwMode="auto">
            <a:xfrm>
              <a:off x="3312" y="1056"/>
              <a:ext cx="2256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/>
                <a:t>and even more with multiple probes</a:t>
              </a:r>
            </a:p>
          </p:txBody>
        </p:sp>
        <p:sp>
          <p:nvSpPr>
            <p:cNvPr id="14" name="Text Box 10"/>
            <p:cNvSpPr txBox="1">
              <a:spLocks noChangeArrowheads="1"/>
            </p:cNvSpPr>
            <p:nvPr/>
          </p:nvSpPr>
          <p:spPr bwMode="auto">
            <a:xfrm>
              <a:off x="3360" y="3216"/>
              <a:ext cx="2016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rgbClr val="660000"/>
                  </a:solidFill>
                </a:rPr>
                <a:t>SPECT-CT Scan uses internal </a:t>
              </a:r>
              <a:r>
                <a:rPr lang="en-US" sz="1800">
                  <a:solidFill>
                    <a:srgbClr val="660000"/>
                  </a:solidFill>
                  <a:latin typeface="Symbol" pitchFamily="18" charset="2"/>
                </a:rPr>
                <a:t>g</a:t>
              </a:r>
              <a:r>
                <a:rPr lang="en-US" sz="1800">
                  <a:solidFill>
                    <a:srgbClr val="660000"/>
                  </a:solidFill>
                </a:rPr>
                <a:t> photons and external X-rays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Tomography in QGP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4800600" cy="5486400"/>
          </a:xfrm>
        </p:spPr>
        <p:txBody>
          <a:bodyPr>
            <a:normAutofit/>
          </a:bodyPr>
          <a:lstStyle/>
          <a:p>
            <a:r>
              <a:rPr lang="en-US" dirty="0" smtClean="0"/>
              <a:t>Requires well-controlled theory of:</a:t>
            </a:r>
          </a:p>
          <a:p>
            <a:pPr lvl="1"/>
            <a:r>
              <a:rPr lang="en-US" dirty="0" smtClean="0"/>
              <a:t>production of rare, high-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probes</a:t>
            </a:r>
          </a:p>
          <a:p>
            <a:pPr lvl="2"/>
            <a:r>
              <a:rPr lang="en-US" dirty="0" smtClean="0"/>
              <a:t>g, u, d, s, c, b</a:t>
            </a:r>
          </a:p>
          <a:p>
            <a:pPr lvl="1"/>
            <a:r>
              <a:rPr lang="en-US" dirty="0" smtClean="0"/>
              <a:t>in-medium E-loss</a:t>
            </a:r>
          </a:p>
          <a:p>
            <a:pPr lvl="1"/>
            <a:r>
              <a:rPr lang="en-US" dirty="0" err="1" smtClean="0"/>
              <a:t>hadronization</a:t>
            </a:r>
            <a:endParaRPr lang="en-US" dirty="0" smtClean="0"/>
          </a:p>
          <a:p>
            <a:r>
              <a:rPr lang="en-US" dirty="0" smtClean="0"/>
              <a:t>Requires precision measurements of decay fragments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065A2-225A-4883-A124-131F7D004970}" type="datetime1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 Particle Theory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14</a:t>
            </a:fld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5843604" y="1447799"/>
            <a:ext cx="2843196" cy="2895601"/>
            <a:chOff x="6324601" y="3352800"/>
            <a:chExt cx="2843196" cy="2895601"/>
          </a:xfrm>
        </p:grpSpPr>
        <p:grpSp>
          <p:nvGrpSpPr>
            <p:cNvPr id="17" name="Group 3"/>
            <p:cNvGrpSpPr>
              <a:grpSpLocks/>
            </p:cNvGrpSpPr>
            <p:nvPr/>
          </p:nvGrpSpPr>
          <p:grpSpPr bwMode="auto">
            <a:xfrm>
              <a:off x="6324601" y="3352800"/>
              <a:ext cx="2749551" cy="2895601"/>
              <a:chOff x="336" y="768"/>
              <a:chExt cx="2147" cy="2208"/>
            </a:xfrm>
          </p:grpSpPr>
          <p:pic>
            <p:nvPicPr>
              <p:cNvPr id="19" name="Picture 4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36" y="912"/>
                <a:ext cx="1894" cy="2064"/>
              </a:xfrm>
              <a:prstGeom prst="rect">
                <a:avLst/>
              </a:prstGeom>
              <a:noFill/>
            </p:spPr>
          </p:pic>
          <p:sp>
            <p:nvSpPr>
              <p:cNvPr id="20" name="Line 5"/>
              <p:cNvSpPr>
                <a:spLocks noChangeShapeType="1"/>
              </p:cNvSpPr>
              <p:nvPr/>
            </p:nvSpPr>
            <p:spPr bwMode="auto">
              <a:xfrm>
                <a:off x="912" y="768"/>
                <a:ext cx="0" cy="12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stealth" w="lg" len="lg"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Line 6"/>
              <p:cNvSpPr>
                <a:spLocks noChangeShapeType="1"/>
              </p:cNvSpPr>
              <p:nvPr/>
            </p:nvSpPr>
            <p:spPr bwMode="auto">
              <a:xfrm>
                <a:off x="912" y="2064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Line 7"/>
              <p:cNvSpPr>
                <a:spLocks noChangeShapeType="1"/>
              </p:cNvSpPr>
              <p:nvPr/>
            </p:nvSpPr>
            <p:spPr bwMode="auto">
              <a:xfrm>
                <a:off x="912" y="2064"/>
                <a:ext cx="12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Line 8"/>
              <p:cNvSpPr>
                <a:spLocks noChangeShapeType="1"/>
              </p:cNvSpPr>
              <p:nvPr/>
            </p:nvSpPr>
            <p:spPr bwMode="auto">
              <a:xfrm>
                <a:off x="912" y="2064"/>
                <a:ext cx="13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lg" len="lg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Text Box 9"/>
              <p:cNvSpPr txBox="1">
                <a:spLocks noChangeArrowheads="1"/>
              </p:cNvSpPr>
              <p:nvPr/>
            </p:nvSpPr>
            <p:spPr bwMode="auto">
              <a:xfrm>
                <a:off x="2150" y="919"/>
                <a:ext cx="333" cy="3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 i="1">
                    <a:latin typeface="Arial" charset="0"/>
                  </a:rPr>
                  <a:t>p</a:t>
                </a:r>
                <a:r>
                  <a:rPr lang="en-US" sz="2000" i="1" baseline="-25000">
                    <a:latin typeface="Arial" charset="0"/>
                  </a:rPr>
                  <a:t>T</a:t>
                </a:r>
              </a:p>
            </p:txBody>
          </p:sp>
          <p:sp>
            <p:nvSpPr>
              <p:cNvPr id="25" name="Freeform 10"/>
              <p:cNvSpPr>
                <a:spLocks/>
              </p:cNvSpPr>
              <p:nvPr/>
            </p:nvSpPr>
            <p:spPr bwMode="auto">
              <a:xfrm>
                <a:off x="1248" y="1872"/>
                <a:ext cx="64" cy="192"/>
              </a:xfrm>
              <a:custGeom>
                <a:avLst/>
                <a:gdLst/>
                <a:ahLst/>
                <a:cxnLst>
                  <a:cxn ang="0">
                    <a:pos x="48" y="192"/>
                  </a:cxn>
                  <a:cxn ang="0">
                    <a:pos x="0" y="0"/>
                  </a:cxn>
                </a:cxnLst>
                <a:rect l="0" t="0" r="r" b="b"/>
                <a:pathLst>
                  <a:path w="64" h="192">
                    <a:moveTo>
                      <a:pt x="48" y="192"/>
                    </a:moveTo>
                    <a:cubicBezTo>
                      <a:pt x="56" y="132"/>
                      <a:pt x="64" y="72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Text Box 11"/>
              <p:cNvSpPr txBox="1">
                <a:spLocks noChangeArrowheads="1"/>
              </p:cNvSpPr>
              <p:nvPr/>
            </p:nvSpPr>
            <p:spPr bwMode="auto">
              <a:xfrm>
                <a:off x="1298" y="1738"/>
                <a:ext cx="268" cy="3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400" i="1">
                    <a:latin typeface="Symbol" pitchFamily="18" charset="2"/>
                  </a:rPr>
                  <a:t>f</a:t>
                </a: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8508642" y="4462046"/>
              <a:ext cx="65915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09840A"/>
                  </a:solidFill>
                </a:rPr>
                <a:t>, </a:t>
              </a:r>
              <a:r>
                <a:rPr lang="en-US" sz="1600" b="1" dirty="0" smtClean="0">
                  <a:solidFill>
                    <a:srgbClr val="09840A"/>
                  </a:solidFill>
                  <a:latin typeface="Symbol" pitchFamily="18" charset="2"/>
                </a:rPr>
                <a:t>g</a:t>
              </a:r>
              <a:r>
                <a:rPr lang="en-US" sz="1600" b="1" dirty="0" smtClean="0">
                  <a:solidFill>
                    <a:srgbClr val="09840A"/>
                  </a:solidFill>
                </a:rPr>
                <a:t>, </a:t>
              </a:r>
              <a:r>
                <a:rPr lang="en-US" sz="1600" b="1" i="1" dirty="0" smtClean="0">
                  <a:solidFill>
                    <a:srgbClr val="09840A"/>
                  </a:solidFill>
                </a:rPr>
                <a:t>e</a:t>
              </a:r>
              <a:r>
                <a:rPr lang="en-US" sz="1600" b="1" baseline="30000" dirty="0" smtClean="0">
                  <a:solidFill>
                    <a:srgbClr val="09840A"/>
                  </a:solidFill>
                </a:rPr>
                <a:t>-</a:t>
              </a: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5410201" y="4590871"/>
            <a:ext cx="350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Invert attenuation pattern =&gt; measure medium properties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QGP Energy Loss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Learn about E-loss mechanism</a:t>
            </a:r>
          </a:p>
          <a:p>
            <a:pPr lvl="1"/>
            <a:r>
              <a:rPr lang="en-US" dirty="0" smtClean="0"/>
              <a:t>Most direct probe of DOF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5E443-DE87-41DD-95DB-6BED0C172671}" type="datetime1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 Particle Theory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7" name="Content Placeholder 6" descr="FOOFig1String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931" y="2959795"/>
            <a:ext cx="8229600" cy="3592220"/>
          </a:xfrm>
          <a:prstGeom prst="rect">
            <a:avLst/>
          </a:prstGeom>
        </p:spPr>
      </p:pic>
      <p:pic>
        <p:nvPicPr>
          <p:cNvPr id="8" name="Content Placeholder 6" descr="FOOFig1pQCD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9105" y="2960980"/>
            <a:ext cx="8229600" cy="35922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95600" y="2524780"/>
            <a:ext cx="24016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pQCD</a:t>
            </a:r>
            <a:r>
              <a:rPr lang="en-US" sz="2800" dirty="0" smtClean="0"/>
              <a:t> Picture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89762" y="2527479"/>
            <a:ext cx="28728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AdS</a:t>
            </a:r>
            <a:r>
              <a:rPr lang="en-US" sz="2800" dirty="0" smtClean="0"/>
              <a:t>/CFT Picture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Jets in Heavy Ion Collisions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4525963"/>
          </a:xfrm>
        </p:spPr>
        <p:txBody>
          <a:bodyPr/>
          <a:lstStyle/>
          <a:p>
            <a:r>
              <a:rPr lang="en-US" dirty="0" err="1" smtClean="0"/>
              <a:t>p+p</a:t>
            </a:r>
            <a:endParaRPr lang="en-US" dirty="0" smtClean="0"/>
          </a:p>
        </p:txBody>
      </p:sp>
      <p:sp>
        <p:nvSpPr>
          <p:cNvPr id="14" name="Content Placeholder 1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4525963"/>
          </a:xfrm>
        </p:spPr>
        <p:txBody>
          <a:bodyPr/>
          <a:lstStyle/>
          <a:p>
            <a:r>
              <a:rPr lang="en-US" dirty="0" err="1" smtClean="0"/>
              <a:t>Au+Au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88AB4-D4CE-454F-9A68-227E83F95E64}" type="datetime1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 Particle Theory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198660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" y="1895326"/>
            <a:ext cx="3352800" cy="384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066800" y="5819001"/>
            <a:ext cx="31283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Y-S Lai, RHIC &amp; AGS Users’ Meeting, 2009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4572000" y="2009001"/>
            <a:ext cx="4343400" cy="4086999"/>
            <a:chOff x="4572000" y="1828800"/>
            <a:chExt cx="4343400" cy="4086999"/>
          </a:xfrm>
        </p:grpSpPr>
        <p:pic>
          <p:nvPicPr>
            <p:cNvPr id="198659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72000" y="1828800"/>
              <a:ext cx="4343400" cy="3749496"/>
            </a:xfrm>
            <a:prstGeom prst="rect">
              <a:avLst/>
            </a:prstGeom>
            <a:noFill/>
          </p:spPr>
        </p:pic>
        <p:sp>
          <p:nvSpPr>
            <p:cNvPr id="10" name="TextBox 9"/>
            <p:cNvSpPr txBox="1"/>
            <p:nvPr/>
          </p:nvSpPr>
          <p:spPr>
            <a:xfrm>
              <a:off x="8082262" y="5638800"/>
              <a:ext cx="75693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PHENIX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 Particle Theory Seminar</a:t>
            </a:r>
            <a:endParaRPr lang="en-US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3337D-5F07-49A2-9B71-5FAE03C03B6D}" type="slidenum">
              <a:rPr lang="en-US"/>
              <a:pPr/>
              <a:t>17</a:t>
            </a:fld>
            <a:endParaRPr lang="en-US"/>
          </a:p>
        </p:txBody>
      </p:sp>
      <p:sp>
        <p:nvSpPr>
          <p:cNvPr id="64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High-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Observables</a:t>
            </a:r>
            <a:endParaRPr lang="en-US" dirty="0"/>
          </a:p>
        </p:txBody>
      </p:sp>
      <p:graphicFrame>
        <p:nvGraphicFramePr>
          <p:cNvPr id="648204" name="Object 12"/>
          <p:cNvGraphicFramePr>
            <a:graphicFrameLocks noChangeAspect="1"/>
          </p:cNvGraphicFramePr>
          <p:nvPr/>
        </p:nvGraphicFramePr>
        <p:xfrm>
          <a:off x="381000" y="5105400"/>
          <a:ext cx="5905500" cy="1143000"/>
        </p:xfrm>
        <a:graphic>
          <a:graphicData uri="http://schemas.openxmlformats.org/presentationml/2006/ole">
            <p:oleObj spid="_x0000_s104450" name="Bitmap Image" r:id="rId3" imgW="5904762" imgH="1142857" progId="PBrush">
              <p:embed/>
            </p:oleObj>
          </a:graphicData>
        </a:graphic>
      </p:graphicFrame>
      <p:graphicFrame>
        <p:nvGraphicFramePr>
          <p:cNvPr id="648205" name="Object 13"/>
          <p:cNvGraphicFramePr>
            <a:graphicFrameLocks noChangeAspect="1"/>
          </p:cNvGraphicFramePr>
          <p:nvPr/>
        </p:nvGraphicFramePr>
        <p:xfrm>
          <a:off x="914400" y="1066800"/>
          <a:ext cx="7437438" cy="904875"/>
        </p:xfrm>
        <a:graphic>
          <a:graphicData uri="http://schemas.openxmlformats.org/presentationml/2006/ole">
            <p:oleObj spid="_x0000_s104451" name="Bitmap Image" r:id="rId4" imgW="7438095" imgH="905001" progId="PBrush">
              <p:embed/>
            </p:oleObj>
          </a:graphicData>
        </a:graphic>
      </p:graphicFrame>
      <p:sp>
        <p:nvSpPr>
          <p:cNvPr id="648206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381000" y="2667000"/>
            <a:ext cx="7772400" cy="533400"/>
          </a:xfrm>
          <a:noFill/>
          <a:ln/>
        </p:spPr>
        <p:txBody>
          <a:bodyPr/>
          <a:lstStyle/>
          <a:p>
            <a:pPr lvl="2">
              <a:buFontTx/>
              <a:buNone/>
            </a:pPr>
            <a:r>
              <a:rPr lang="en-US" dirty="0" smtClean="0">
                <a:solidFill>
                  <a:srgbClr val="005400"/>
                </a:solidFill>
              </a:rPr>
              <a:t>Naively</a:t>
            </a:r>
            <a:r>
              <a:rPr lang="en-US" dirty="0">
                <a:solidFill>
                  <a:srgbClr val="005400"/>
                </a:solidFill>
              </a:rPr>
              <a:t>: if medium has no effect, then </a:t>
            </a:r>
            <a:r>
              <a:rPr lang="en-US" b="1" i="1" dirty="0">
                <a:solidFill>
                  <a:srgbClr val="005400"/>
                </a:solidFill>
              </a:rPr>
              <a:t>R</a:t>
            </a:r>
            <a:r>
              <a:rPr lang="en-US" b="1" i="1" baseline="-25000" dirty="0">
                <a:solidFill>
                  <a:srgbClr val="005400"/>
                </a:solidFill>
              </a:rPr>
              <a:t>AA</a:t>
            </a:r>
            <a:r>
              <a:rPr lang="en-US" dirty="0">
                <a:solidFill>
                  <a:srgbClr val="005400"/>
                </a:solidFill>
              </a:rPr>
              <a:t> = 1</a:t>
            </a:r>
          </a:p>
        </p:txBody>
      </p:sp>
      <p:sp>
        <p:nvSpPr>
          <p:cNvPr id="648207" name="Rectangle 15"/>
          <p:cNvSpPr>
            <a:spLocks noChangeArrowheads="1"/>
          </p:cNvSpPr>
          <p:nvPr/>
        </p:nvSpPr>
        <p:spPr bwMode="auto">
          <a:xfrm>
            <a:off x="1193800" y="2667000"/>
            <a:ext cx="66294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8208" name="Rectangle 16"/>
          <p:cNvSpPr>
            <a:spLocks noChangeArrowheads="1"/>
          </p:cNvSpPr>
          <p:nvPr/>
        </p:nvSpPr>
        <p:spPr bwMode="auto">
          <a:xfrm>
            <a:off x="-838200" y="3276600"/>
            <a:ext cx="7772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143000" lvl="2" indent="-228600">
              <a:spcBef>
                <a:spcPct val="20000"/>
              </a:spcBef>
            </a:pPr>
            <a:r>
              <a:rPr lang="en-US" sz="2400" dirty="0">
                <a:solidFill>
                  <a:srgbClr val="660000"/>
                </a:solidFill>
              </a:rPr>
              <a:t>	Common variables used are transverse momentum, </a:t>
            </a:r>
            <a:r>
              <a:rPr lang="en-US" sz="2400" b="1" i="1" dirty="0" err="1">
                <a:solidFill>
                  <a:srgbClr val="660000"/>
                </a:solidFill>
              </a:rPr>
              <a:t>p</a:t>
            </a:r>
            <a:r>
              <a:rPr lang="en-US" sz="2400" b="1" i="1" baseline="-25000" dirty="0" err="1">
                <a:solidFill>
                  <a:srgbClr val="660000"/>
                </a:solidFill>
              </a:rPr>
              <a:t>T</a:t>
            </a:r>
            <a:r>
              <a:rPr lang="en-US" sz="2400" dirty="0">
                <a:solidFill>
                  <a:srgbClr val="660000"/>
                </a:solidFill>
              </a:rPr>
              <a:t>, and angle with respect to the reaction plane, </a:t>
            </a:r>
            <a:r>
              <a:rPr lang="en-US" sz="2400" i="1" dirty="0">
                <a:solidFill>
                  <a:srgbClr val="660000"/>
                </a:solidFill>
                <a:latin typeface="Symbol" pitchFamily="18" charset="2"/>
              </a:rPr>
              <a:t>f</a:t>
            </a:r>
          </a:p>
        </p:txBody>
      </p:sp>
      <p:sp>
        <p:nvSpPr>
          <p:cNvPr id="648209" name="Rectangle 17"/>
          <p:cNvSpPr>
            <a:spLocks noChangeArrowheads="1"/>
          </p:cNvSpPr>
          <p:nvPr/>
        </p:nvSpPr>
        <p:spPr bwMode="auto">
          <a:xfrm>
            <a:off x="-838200" y="4648200"/>
            <a:ext cx="7772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143000" lvl="2" indent="-228600">
              <a:spcBef>
                <a:spcPct val="20000"/>
              </a:spcBef>
            </a:pPr>
            <a:r>
              <a:rPr lang="en-US" sz="2400" dirty="0">
                <a:solidFill>
                  <a:srgbClr val="4D4D4D"/>
                </a:solidFill>
              </a:rPr>
              <a:t>	</a:t>
            </a:r>
            <a:r>
              <a:rPr lang="en-US" sz="2400" dirty="0" smtClean="0">
                <a:solidFill>
                  <a:srgbClr val="4D4D4D"/>
                </a:solidFill>
              </a:rPr>
              <a:t>Fourier </a:t>
            </a:r>
            <a:r>
              <a:rPr lang="en-US" sz="2400" dirty="0">
                <a:solidFill>
                  <a:srgbClr val="4D4D4D"/>
                </a:solidFill>
              </a:rPr>
              <a:t>expand </a:t>
            </a:r>
            <a:r>
              <a:rPr lang="en-US" sz="2400" b="1" i="1" dirty="0">
                <a:solidFill>
                  <a:srgbClr val="4D4D4D"/>
                </a:solidFill>
              </a:rPr>
              <a:t>R</a:t>
            </a:r>
            <a:r>
              <a:rPr lang="en-US" sz="2400" b="1" i="1" baseline="-25000" dirty="0">
                <a:solidFill>
                  <a:srgbClr val="4D4D4D"/>
                </a:solidFill>
              </a:rPr>
              <a:t>AA</a:t>
            </a:r>
            <a:r>
              <a:rPr lang="en-US" sz="2400" dirty="0">
                <a:solidFill>
                  <a:srgbClr val="4D4D4D"/>
                </a:solidFill>
              </a:rPr>
              <a:t>:</a:t>
            </a:r>
            <a:endParaRPr lang="en-US" sz="2400" baseline="-25000" dirty="0">
              <a:solidFill>
                <a:srgbClr val="4D4D4D"/>
              </a:solidFill>
              <a:latin typeface="Symbol" pitchFamily="18" charset="2"/>
            </a:endParaRPr>
          </a:p>
        </p:txBody>
      </p:sp>
      <p:graphicFrame>
        <p:nvGraphicFramePr>
          <p:cNvPr id="648210" name="Object 18"/>
          <p:cNvGraphicFramePr>
            <a:graphicFrameLocks noChangeAspect="1"/>
          </p:cNvGraphicFramePr>
          <p:nvPr/>
        </p:nvGraphicFramePr>
        <p:xfrm>
          <a:off x="1828800" y="1981200"/>
          <a:ext cx="5410200" cy="504825"/>
        </p:xfrm>
        <a:graphic>
          <a:graphicData uri="http://schemas.openxmlformats.org/presentationml/2006/ole">
            <p:oleObj spid="_x0000_s104452" name="Bitmap Image" r:id="rId5" imgW="5409524" imgH="504762" progId="PBrush">
              <p:embed/>
            </p:oleObj>
          </a:graphicData>
        </a:graphic>
      </p:graphicFrame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55536-7278-40A0-9CC6-0508CC747194}" type="datetime1">
              <a:rPr lang="en-US" smtClean="0"/>
              <a:pPr/>
              <a:t>11/16/2010</a:t>
            </a:fld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6324601" y="3352800"/>
            <a:ext cx="2843196" cy="2895601"/>
            <a:chOff x="6324601" y="3352800"/>
            <a:chExt cx="2843196" cy="2895601"/>
          </a:xfrm>
        </p:grpSpPr>
        <p:grpSp>
          <p:nvGrpSpPr>
            <p:cNvPr id="2" name="Group 3"/>
            <p:cNvGrpSpPr>
              <a:grpSpLocks/>
            </p:cNvGrpSpPr>
            <p:nvPr/>
          </p:nvGrpSpPr>
          <p:grpSpPr bwMode="auto">
            <a:xfrm>
              <a:off x="6324601" y="3352800"/>
              <a:ext cx="2749551" cy="2895601"/>
              <a:chOff x="336" y="768"/>
              <a:chExt cx="2147" cy="2208"/>
            </a:xfrm>
          </p:grpSpPr>
          <p:pic>
            <p:nvPicPr>
              <p:cNvPr id="648196" name="Picture 4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36" y="912"/>
                <a:ext cx="1894" cy="2064"/>
              </a:xfrm>
              <a:prstGeom prst="rect">
                <a:avLst/>
              </a:prstGeom>
              <a:noFill/>
            </p:spPr>
          </p:pic>
          <p:sp>
            <p:nvSpPr>
              <p:cNvPr id="648197" name="Line 5"/>
              <p:cNvSpPr>
                <a:spLocks noChangeShapeType="1"/>
              </p:cNvSpPr>
              <p:nvPr/>
            </p:nvSpPr>
            <p:spPr bwMode="auto">
              <a:xfrm>
                <a:off x="912" y="768"/>
                <a:ext cx="0" cy="12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stealth" w="lg" len="lg"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8198" name="Line 6"/>
              <p:cNvSpPr>
                <a:spLocks noChangeShapeType="1"/>
              </p:cNvSpPr>
              <p:nvPr/>
            </p:nvSpPr>
            <p:spPr bwMode="auto">
              <a:xfrm>
                <a:off x="912" y="2064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8199" name="Line 7"/>
              <p:cNvSpPr>
                <a:spLocks noChangeShapeType="1"/>
              </p:cNvSpPr>
              <p:nvPr/>
            </p:nvSpPr>
            <p:spPr bwMode="auto">
              <a:xfrm>
                <a:off x="912" y="2064"/>
                <a:ext cx="12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8200" name="Line 8"/>
              <p:cNvSpPr>
                <a:spLocks noChangeShapeType="1"/>
              </p:cNvSpPr>
              <p:nvPr/>
            </p:nvSpPr>
            <p:spPr bwMode="auto">
              <a:xfrm>
                <a:off x="912" y="2064"/>
                <a:ext cx="13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lg" len="lg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8201" name="Text Box 9"/>
              <p:cNvSpPr txBox="1">
                <a:spLocks noChangeArrowheads="1"/>
              </p:cNvSpPr>
              <p:nvPr/>
            </p:nvSpPr>
            <p:spPr bwMode="auto">
              <a:xfrm>
                <a:off x="2150" y="919"/>
                <a:ext cx="333" cy="3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 i="1">
                    <a:latin typeface="Arial" charset="0"/>
                  </a:rPr>
                  <a:t>p</a:t>
                </a:r>
                <a:r>
                  <a:rPr lang="en-US" sz="2000" i="1" baseline="-25000">
                    <a:latin typeface="Arial" charset="0"/>
                  </a:rPr>
                  <a:t>T</a:t>
                </a:r>
              </a:p>
            </p:txBody>
          </p:sp>
          <p:sp>
            <p:nvSpPr>
              <p:cNvPr id="648202" name="Freeform 10"/>
              <p:cNvSpPr>
                <a:spLocks/>
              </p:cNvSpPr>
              <p:nvPr/>
            </p:nvSpPr>
            <p:spPr bwMode="auto">
              <a:xfrm>
                <a:off x="1248" y="1872"/>
                <a:ext cx="64" cy="192"/>
              </a:xfrm>
              <a:custGeom>
                <a:avLst/>
                <a:gdLst/>
                <a:ahLst/>
                <a:cxnLst>
                  <a:cxn ang="0">
                    <a:pos x="48" y="192"/>
                  </a:cxn>
                  <a:cxn ang="0">
                    <a:pos x="0" y="0"/>
                  </a:cxn>
                </a:cxnLst>
                <a:rect l="0" t="0" r="r" b="b"/>
                <a:pathLst>
                  <a:path w="64" h="192">
                    <a:moveTo>
                      <a:pt x="48" y="192"/>
                    </a:moveTo>
                    <a:cubicBezTo>
                      <a:pt x="56" y="132"/>
                      <a:pt x="64" y="72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8203" name="Text Box 11"/>
              <p:cNvSpPr txBox="1">
                <a:spLocks noChangeArrowheads="1"/>
              </p:cNvSpPr>
              <p:nvPr/>
            </p:nvSpPr>
            <p:spPr bwMode="auto">
              <a:xfrm>
                <a:off x="1298" y="1738"/>
                <a:ext cx="268" cy="3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400" i="1">
                    <a:latin typeface="Symbol" pitchFamily="18" charset="2"/>
                  </a:rPr>
                  <a:t>f</a:t>
                </a:r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8508642" y="4462046"/>
              <a:ext cx="65915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09840A"/>
                  </a:solidFill>
                </a:rPr>
                <a:t>, </a:t>
              </a:r>
              <a:r>
                <a:rPr lang="en-US" sz="1600" b="1" dirty="0" smtClean="0">
                  <a:solidFill>
                    <a:srgbClr val="09840A"/>
                  </a:solidFill>
                  <a:latin typeface="Symbol" pitchFamily="18" charset="2"/>
                </a:rPr>
                <a:t>g</a:t>
              </a:r>
              <a:r>
                <a:rPr lang="en-US" sz="1600" b="1" dirty="0" smtClean="0">
                  <a:solidFill>
                    <a:srgbClr val="09840A"/>
                  </a:solidFill>
                </a:rPr>
                <a:t>, </a:t>
              </a:r>
              <a:r>
                <a:rPr lang="en-US" sz="1600" b="1" i="1" dirty="0" smtClean="0">
                  <a:solidFill>
                    <a:srgbClr val="09840A"/>
                  </a:solidFill>
                </a:rPr>
                <a:t>e</a:t>
              </a:r>
              <a:r>
                <a:rPr lang="en-US" sz="1600" b="1" baseline="30000" dirty="0" smtClean="0">
                  <a:solidFill>
                    <a:srgbClr val="09840A"/>
                  </a:solidFill>
                </a:rPr>
                <a:t>-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4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48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4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4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20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4820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4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4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8206" grpId="0" uiExpand="1" build="p" animBg="1"/>
      <p:bldP spid="648207" grpId="0" animBg="1"/>
      <p:bldP spid="648208" grpId="0"/>
      <p:bldP spid="64820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pQCD</a:t>
            </a:r>
            <a:r>
              <a:rPr lang="en-US" dirty="0" smtClean="0"/>
              <a:t> </a:t>
            </a:r>
            <a:r>
              <a:rPr lang="en-US" dirty="0" err="1" smtClean="0"/>
              <a:t>Rad</a:t>
            </a:r>
            <a:r>
              <a:rPr lang="en-US" dirty="0" smtClean="0"/>
              <a:t> Picture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Bremsstrahlung</a:t>
            </a:r>
            <a:r>
              <a:rPr lang="en-US" dirty="0" smtClean="0"/>
              <a:t> Radiation</a:t>
            </a:r>
          </a:p>
          <a:p>
            <a:pPr lvl="1"/>
            <a:r>
              <a:rPr lang="en-US" dirty="0" smtClean="0"/>
              <a:t>Weakly-coupled plasma</a:t>
            </a:r>
          </a:p>
          <a:p>
            <a:pPr lvl="2"/>
            <a:r>
              <a:rPr lang="en-US" dirty="0" smtClean="0"/>
              <a:t>Medium organizes into Debye-screened centers</a:t>
            </a:r>
          </a:p>
          <a:p>
            <a:pPr lvl="1"/>
            <a:r>
              <a:rPr lang="en-US" dirty="0" smtClean="0"/>
              <a:t>T ~ 250 </a:t>
            </a:r>
            <a:r>
              <a:rPr lang="en-US" dirty="0" err="1" smtClean="0"/>
              <a:t>MeV</a:t>
            </a:r>
            <a:r>
              <a:rPr lang="en-US" dirty="0" smtClean="0"/>
              <a:t>, g ~ 2</a:t>
            </a:r>
          </a:p>
          <a:p>
            <a:pPr lvl="2"/>
            <a:r>
              <a:rPr lang="en-US" dirty="0" smtClean="0">
                <a:latin typeface="Symbol" pitchFamily="18" charset="2"/>
              </a:rPr>
              <a:t>m</a:t>
            </a:r>
            <a:r>
              <a:rPr lang="en-US" dirty="0" smtClean="0"/>
              <a:t> ~ </a:t>
            </a:r>
            <a:r>
              <a:rPr lang="en-US" dirty="0" err="1" smtClean="0"/>
              <a:t>gT</a:t>
            </a:r>
            <a:r>
              <a:rPr lang="en-US" dirty="0" smtClean="0"/>
              <a:t> ~ 0.5 </a:t>
            </a:r>
            <a:r>
              <a:rPr lang="en-US" dirty="0" err="1" smtClean="0"/>
              <a:t>GeV</a:t>
            </a:r>
            <a:endParaRPr lang="en-US" dirty="0" smtClean="0"/>
          </a:p>
          <a:p>
            <a:pPr lvl="2"/>
            <a:r>
              <a:rPr lang="en-US" dirty="0" err="1" smtClean="0">
                <a:latin typeface="Symbol" pitchFamily="18" charset="2"/>
              </a:rPr>
              <a:t>l</a:t>
            </a:r>
            <a:r>
              <a:rPr lang="en-US" baseline="-25000" dirty="0" err="1" smtClean="0"/>
              <a:t>mfp</a:t>
            </a:r>
            <a:r>
              <a:rPr lang="en-US" dirty="0" smtClean="0"/>
              <a:t> ~ 1/g</a:t>
            </a:r>
            <a:r>
              <a:rPr lang="en-US" baseline="30000" dirty="0" smtClean="0"/>
              <a:t>2</a:t>
            </a:r>
            <a:r>
              <a:rPr lang="en-US" dirty="0" smtClean="0"/>
              <a:t>T ~ 1 fm</a:t>
            </a:r>
          </a:p>
          <a:p>
            <a:pPr lvl="2"/>
            <a:r>
              <a:rPr lang="en-US" dirty="0" err="1" smtClean="0"/>
              <a:t>R</a:t>
            </a:r>
            <a:r>
              <a:rPr lang="en-US" baseline="-25000" dirty="0" err="1" smtClean="0"/>
              <a:t>Au</a:t>
            </a:r>
            <a:r>
              <a:rPr lang="en-US" baseline="-25000" dirty="0" smtClean="0"/>
              <a:t> </a:t>
            </a:r>
            <a:r>
              <a:rPr lang="en-US" dirty="0" smtClean="0"/>
              <a:t> ~ 6 fm</a:t>
            </a:r>
          </a:p>
          <a:p>
            <a:pPr lvl="1"/>
            <a:r>
              <a:rPr lang="en-US" dirty="0" smtClean="0"/>
              <a:t>1/</a:t>
            </a:r>
            <a:r>
              <a:rPr lang="en-US" dirty="0" smtClean="0">
                <a:latin typeface="Symbol" pitchFamily="18" charset="2"/>
              </a:rPr>
              <a:t>m</a:t>
            </a:r>
            <a:r>
              <a:rPr lang="en-US" dirty="0" smtClean="0"/>
              <a:t> &lt;&lt; </a:t>
            </a:r>
            <a:r>
              <a:rPr lang="en-US" dirty="0" err="1" smtClean="0">
                <a:latin typeface="Symbol" pitchFamily="18" charset="2"/>
              </a:rPr>
              <a:t>l</a:t>
            </a:r>
            <a:r>
              <a:rPr lang="en-US" baseline="-25000" dirty="0" err="1" smtClean="0"/>
              <a:t>mfp</a:t>
            </a:r>
            <a:r>
              <a:rPr lang="en-US" dirty="0" smtClean="0"/>
              <a:t> &lt;&lt; L</a:t>
            </a:r>
          </a:p>
          <a:p>
            <a:pPr lvl="2"/>
            <a:r>
              <a:rPr lang="en-US" dirty="0" err="1" smtClean="0"/>
              <a:t>mult</a:t>
            </a:r>
            <a:r>
              <a:rPr lang="en-US" dirty="0" smtClean="0"/>
              <a:t>. </a:t>
            </a:r>
            <a:r>
              <a:rPr lang="en-US" dirty="0" err="1" smtClean="0"/>
              <a:t>coh</a:t>
            </a:r>
            <a:r>
              <a:rPr lang="en-US" dirty="0" smtClean="0"/>
              <a:t>. </a:t>
            </a:r>
            <a:r>
              <a:rPr lang="en-US" dirty="0" err="1" smtClean="0"/>
              <a:t>em</a:t>
            </a:r>
            <a:r>
              <a:rPr lang="en-US" dirty="0" smtClean="0"/>
              <a:t>.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7B2EF-8B95-4C81-9748-CF57D32ACF50}" type="datetime1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 Particle Theory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4724400" y="5486400"/>
            <a:ext cx="4038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 smtClean="0">
                <a:solidFill>
                  <a:srgbClr val="005400"/>
                </a:solidFill>
              </a:rPr>
              <a:t>Bethe-</a:t>
            </a:r>
            <a:r>
              <a:rPr lang="en-US" sz="2800" dirty="0" err="1" smtClean="0">
                <a:solidFill>
                  <a:srgbClr val="005400"/>
                </a:solidFill>
              </a:rPr>
              <a:t>Heitler</a:t>
            </a:r>
            <a:endParaRPr lang="en-US" sz="2800" dirty="0">
              <a:solidFill>
                <a:srgbClr val="005400"/>
              </a:solidFill>
            </a:endParaRPr>
          </a:p>
          <a:p>
            <a:pPr marL="1143000" lvl="2" indent="-228600">
              <a:spcBef>
                <a:spcPct val="20000"/>
              </a:spcBef>
            </a:pPr>
            <a:r>
              <a:rPr lang="en-US" sz="2400" dirty="0" err="1">
                <a:solidFill>
                  <a:srgbClr val="4D4D4D"/>
                </a:solidFill>
              </a:rPr>
              <a:t>dp</a:t>
            </a:r>
            <a:r>
              <a:rPr lang="en-US" sz="2400" baseline="-25000" dirty="0" err="1">
                <a:solidFill>
                  <a:srgbClr val="4D4D4D"/>
                </a:solidFill>
              </a:rPr>
              <a:t>T</a:t>
            </a:r>
            <a:r>
              <a:rPr lang="en-US" sz="2400" dirty="0">
                <a:solidFill>
                  <a:srgbClr val="4D4D4D"/>
                </a:solidFill>
              </a:rPr>
              <a:t>/</a:t>
            </a:r>
            <a:r>
              <a:rPr lang="en-US" sz="2400" dirty="0" err="1">
                <a:solidFill>
                  <a:srgbClr val="4D4D4D"/>
                </a:solidFill>
              </a:rPr>
              <a:t>dt</a:t>
            </a:r>
            <a:r>
              <a:rPr lang="en-US" sz="2400" dirty="0">
                <a:solidFill>
                  <a:srgbClr val="4D4D4D"/>
                </a:solidFill>
              </a:rPr>
              <a:t> ~ -(T</a:t>
            </a:r>
            <a:r>
              <a:rPr lang="en-US" sz="2400" baseline="30000" dirty="0">
                <a:solidFill>
                  <a:srgbClr val="4D4D4D"/>
                </a:solidFill>
              </a:rPr>
              <a:t>3</a:t>
            </a:r>
            <a:r>
              <a:rPr lang="en-US" sz="2400" dirty="0">
                <a:solidFill>
                  <a:srgbClr val="4D4D4D"/>
                </a:solidFill>
              </a:rPr>
              <a:t>/M</a:t>
            </a:r>
            <a:r>
              <a:rPr lang="en-US" sz="2400" baseline="-25000" dirty="0">
                <a:solidFill>
                  <a:srgbClr val="4D4D4D"/>
                </a:solidFill>
              </a:rPr>
              <a:t>q</a:t>
            </a:r>
            <a:r>
              <a:rPr lang="en-US" sz="2400" baseline="30000" dirty="0">
                <a:solidFill>
                  <a:srgbClr val="4D4D4D"/>
                </a:solidFill>
              </a:rPr>
              <a:t>2</a:t>
            </a:r>
            <a:r>
              <a:rPr lang="en-US" sz="2400" dirty="0">
                <a:solidFill>
                  <a:srgbClr val="4D4D4D"/>
                </a:solidFill>
              </a:rPr>
              <a:t>) </a:t>
            </a:r>
            <a:r>
              <a:rPr lang="en-US" sz="2400" dirty="0" err="1" smtClean="0">
                <a:solidFill>
                  <a:srgbClr val="4D4D4D"/>
                </a:solidFill>
              </a:rPr>
              <a:t>p</a:t>
            </a:r>
            <a:r>
              <a:rPr lang="en-US" sz="2400" baseline="-25000" dirty="0" err="1" smtClean="0">
                <a:solidFill>
                  <a:srgbClr val="4D4D4D"/>
                </a:solidFill>
              </a:rPr>
              <a:t>T</a:t>
            </a:r>
            <a:endParaRPr lang="en-US" sz="2400" dirty="0">
              <a:solidFill>
                <a:srgbClr val="4D4D4D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687956" y="3898005"/>
            <a:ext cx="5334000" cy="1283595"/>
            <a:chOff x="4419600" y="5193405"/>
            <a:chExt cx="5334000" cy="1283595"/>
          </a:xfrm>
        </p:grpSpPr>
        <p:sp>
          <p:nvSpPr>
            <p:cNvPr id="12" name="Rectangle 4"/>
            <p:cNvSpPr>
              <a:spLocks noChangeArrowheads="1"/>
            </p:cNvSpPr>
            <p:nvPr/>
          </p:nvSpPr>
          <p:spPr bwMode="auto">
            <a:xfrm>
              <a:off x="4419600" y="5257800"/>
              <a:ext cx="5334000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742950" lvl="1" indent="-285750">
                <a:spcBef>
                  <a:spcPct val="20000"/>
                </a:spcBef>
                <a:buFontTx/>
                <a:buChar char="–"/>
              </a:pPr>
              <a:r>
                <a:rPr lang="en-US" sz="2800" dirty="0" smtClean="0">
                  <a:solidFill>
                    <a:srgbClr val="005400"/>
                  </a:solidFill>
                </a:rPr>
                <a:t>LPM</a:t>
              </a:r>
              <a:endParaRPr lang="en-US" sz="2800" dirty="0">
                <a:solidFill>
                  <a:srgbClr val="005400"/>
                </a:solidFill>
              </a:endParaRPr>
            </a:p>
            <a:p>
              <a:pPr marL="1143000" lvl="2" indent="-228600">
                <a:spcBef>
                  <a:spcPct val="20000"/>
                </a:spcBef>
              </a:pPr>
              <a:r>
                <a:rPr lang="en-US" sz="2400" dirty="0" err="1">
                  <a:solidFill>
                    <a:srgbClr val="4D4D4D"/>
                  </a:solidFill>
                </a:rPr>
                <a:t>dp</a:t>
              </a:r>
              <a:r>
                <a:rPr lang="en-US" sz="2400" baseline="-25000" dirty="0" err="1">
                  <a:solidFill>
                    <a:srgbClr val="4D4D4D"/>
                  </a:solidFill>
                </a:rPr>
                <a:t>T</a:t>
              </a:r>
              <a:r>
                <a:rPr lang="en-US" sz="2400" dirty="0">
                  <a:solidFill>
                    <a:srgbClr val="4D4D4D"/>
                  </a:solidFill>
                </a:rPr>
                <a:t>/</a:t>
              </a:r>
              <a:r>
                <a:rPr lang="en-US" sz="2400" dirty="0" err="1">
                  <a:solidFill>
                    <a:srgbClr val="4D4D4D"/>
                  </a:solidFill>
                </a:rPr>
                <a:t>dt</a:t>
              </a:r>
              <a:r>
                <a:rPr lang="en-US" sz="2400" dirty="0">
                  <a:solidFill>
                    <a:srgbClr val="4D4D4D"/>
                  </a:solidFill>
                </a:rPr>
                <a:t> ~ -LT</a:t>
              </a:r>
              <a:r>
                <a:rPr lang="en-US" sz="2400" baseline="30000" dirty="0">
                  <a:solidFill>
                    <a:srgbClr val="4D4D4D"/>
                  </a:solidFill>
                </a:rPr>
                <a:t>3</a:t>
              </a:r>
              <a:r>
                <a:rPr lang="en-US" sz="2400" dirty="0">
                  <a:solidFill>
                    <a:srgbClr val="4D4D4D"/>
                  </a:solidFill>
                </a:rPr>
                <a:t> log(</a:t>
              </a:r>
              <a:r>
                <a:rPr lang="en-US" sz="2400" dirty="0" err="1">
                  <a:solidFill>
                    <a:srgbClr val="4D4D4D"/>
                  </a:solidFill>
                </a:rPr>
                <a:t>p</a:t>
              </a:r>
              <a:r>
                <a:rPr lang="en-US" sz="2400" baseline="-25000" dirty="0" err="1">
                  <a:solidFill>
                    <a:srgbClr val="4D4D4D"/>
                  </a:solidFill>
                </a:rPr>
                <a:t>T</a:t>
              </a:r>
              <a:r>
                <a:rPr lang="en-US" sz="2400" dirty="0">
                  <a:solidFill>
                    <a:srgbClr val="4D4D4D"/>
                  </a:solidFill>
                </a:rPr>
                <a:t>/</a:t>
              </a:r>
              <a:r>
                <a:rPr lang="en-US" sz="2400" dirty="0" err="1">
                  <a:solidFill>
                    <a:srgbClr val="4D4D4D"/>
                  </a:solidFill>
                </a:rPr>
                <a:t>M</a:t>
              </a:r>
              <a:r>
                <a:rPr lang="en-US" sz="2400" baseline="-25000" dirty="0" err="1">
                  <a:solidFill>
                    <a:srgbClr val="4D4D4D"/>
                  </a:solidFill>
                </a:rPr>
                <a:t>q</a:t>
              </a:r>
              <a:r>
                <a:rPr lang="en-US" sz="2400" dirty="0" smtClean="0">
                  <a:solidFill>
                    <a:srgbClr val="4D4D4D"/>
                  </a:solidFill>
                </a:rPr>
                <a:t>)</a:t>
              </a:r>
              <a:endParaRPr lang="en-US" sz="2400" dirty="0">
                <a:solidFill>
                  <a:srgbClr val="4D4D4D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4800600" y="5193405"/>
              <a:ext cx="3962400" cy="1143000"/>
            </a:xfrm>
            <a:prstGeom prst="rect">
              <a:avLst/>
            </a:prstGeom>
            <a:noFill/>
            <a:ln w="4445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 sz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 Particle Theory Seminar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CA8A3-5C68-4163-9A01-2EBC296A9D14}" type="slidenum">
              <a:rPr lang="en-US"/>
              <a:pPr/>
              <a:t>19</a:t>
            </a:fld>
            <a:endParaRPr lang="en-US"/>
          </a:p>
        </p:txBody>
      </p:sp>
      <p:sp>
        <p:nvSpPr>
          <p:cNvPr id="3727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l"/>
            <a:r>
              <a:rPr lang="en-US" dirty="0" err="1"/>
              <a:t>pQCD</a:t>
            </a:r>
            <a:r>
              <a:rPr lang="en-US" dirty="0"/>
              <a:t> Success at RHIC:</a:t>
            </a:r>
          </a:p>
        </p:txBody>
      </p:sp>
      <p:sp>
        <p:nvSpPr>
          <p:cNvPr id="372739" name="Text Box 3"/>
          <p:cNvSpPr txBox="1">
            <a:spLocks noChangeArrowheads="1"/>
          </p:cNvSpPr>
          <p:nvPr/>
        </p:nvSpPr>
        <p:spPr bwMode="auto">
          <a:xfrm>
            <a:off x="746125" y="43846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2400">
              <a:solidFill>
                <a:srgbClr val="008000"/>
              </a:solidFill>
              <a:latin typeface="Times New Roman" pitchFamily="18" charset="0"/>
            </a:endParaRPr>
          </a:p>
        </p:txBody>
      </p:sp>
      <p:sp>
        <p:nvSpPr>
          <p:cNvPr id="37274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-381000" y="2895600"/>
            <a:ext cx="4648200" cy="685800"/>
          </a:xfrm>
          <a:noFill/>
          <a:ln/>
        </p:spPr>
        <p:txBody>
          <a:bodyPr>
            <a:normAutofit fontScale="85000" lnSpcReduction="20000"/>
          </a:bodyPr>
          <a:lstStyle/>
          <a:p>
            <a:pPr lvl="1"/>
            <a:r>
              <a:rPr lang="en-US" dirty="0"/>
              <a:t>Consistency: R</a:t>
            </a:r>
            <a:r>
              <a:rPr lang="en-US" baseline="-25000" dirty="0"/>
              <a:t>AA</a:t>
            </a:r>
            <a:r>
              <a:rPr lang="en-US" dirty="0"/>
              <a:t>(</a:t>
            </a:r>
            <a:r>
              <a:rPr lang="en-US" dirty="0">
                <a:latin typeface="Symbol" pitchFamily="18" charset="2"/>
              </a:rPr>
              <a:t>h</a:t>
            </a:r>
            <a:r>
              <a:rPr lang="en-US" dirty="0"/>
              <a:t>)~R</a:t>
            </a:r>
            <a:r>
              <a:rPr lang="en-US" baseline="-25000" dirty="0"/>
              <a:t>AA</a:t>
            </a:r>
            <a:r>
              <a:rPr lang="en-US" dirty="0"/>
              <a:t>(</a:t>
            </a:r>
            <a:r>
              <a:rPr lang="en-US" dirty="0">
                <a:latin typeface="Symbol" pitchFamily="18" charset="2"/>
              </a:rPr>
              <a:t>p</a:t>
            </a:r>
            <a:r>
              <a:rPr lang="en-US" dirty="0"/>
              <a:t>)</a:t>
            </a:r>
          </a:p>
        </p:txBody>
      </p:sp>
      <p:sp>
        <p:nvSpPr>
          <p:cNvPr id="372741" name="Rectangle 5"/>
          <p:cNvSpPr>
            <a:spLocks noChangeArrowheads="1"/>
          </p:cNvSpPr>
          <p:nvPr/>
        </p:nvSpPr>
        <p:spPr bwMode="auto">
          <a:xfrm>
            <a:off x="-381000" y="3886200"/>
            <a:ext cx="4343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>
                <a:solidFill>
                  <a:srgbClr val="005400"/>
                </a:solidFill>
              </a:rPr>
              <a:t>Null Control: R</a:t>
            </a:r>
            <a:r>
              <a:rPr lang="en-US" sz="2800" baseline="-25000" dirty="0">
                <a:solidFill>
                  <a:srgbClr val="005400"/>
                </a:solidFill>
              </a:rPr>
              <a:t>AA</a:t>
            </a:r>
            <a:r>
              <a:rPr lang="en-US" sz="2800" dirty="0">
                <a:solidFill>
                  <a:srgbClr val="005400"/>
                </a:solidFill>
              </a:rPr>
              <a:t>(</a:t>
            </a:r>
            <a:r>
              <a:rPr lang="en-US" sz="2800" dirty="0">
                <a:solidFill>
                  <a:srgbClr val="005400"/>
                </a:solidFill>
                <a:latin typeface="Symbol" pitchFamily="18" charset="2"/>
              </a:rPr>
              <a:t>g</a:t>
            </a:r>
            <a:r>
              <a:rPr lang="en-US" sz="2800" dirty="0">
                <a:solidFill>
                  <a:srgbClr val="005400"/>
                </a:solidFill>
              </a:rPr>
              <a:t>)~1</a:t>
            </a:r>
          </a:p>
        </p:txBody>
      </p:sp>
      <p:sp>
        <p:nvSpPr>
          <p:cNvPr id="372742" name="Rectangle 6"/>
          <p:cNvSpPr>
            <a:spLocks noChangeArrowheads="1"/>
          </p:cNvSpPr>
          <p:nvPr/>
        </p:nvSpPr>
        <p:spPr bwMode="auto">
          <a:xfrm>
            <a:off x="-381000" y="4953000"/>
            <a:ext cx="8153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>
                <a:solidFill>
                  <a:srgbClr val="005400"/>
                </a:solidFill>
              </a:rPr>
              <a:t>GLV Prediction: </a:t>
            </a:r>
            <a:r>
              <a:rPr lang="en-US" sz="2800" dirty="0" err="1">
                <a:solidFill>
                  <a:srgbClr val="005400"/>
                </a:solidFill>
              </a:rPr>
              <a:t>Theory~Data</a:t>
            </a:r>
            <a:r>
              <a:rPr lang="en-US" sz="2800" dirty="0">
                <a:solidFill>
                  <a:srgbClr val="005400"/>
                </a:solidFill>
              </a:rPr>
              <a:t> for reasonable fixed L~5 fm and </a:t>
            </a:r>
            <a:r>
              <a:rPr lang="en-US" sz="2800" dirty="0" err="1">
                <a:solidFill>
                  <a:srgbClr val="005400"/>
                </a:solidFill>
              </a:rPr>
              <a:t>dN</a:t>
            </a:r>
            <a:r>
              <a:rPr lang="en-US" sz="2800" baseline="-25000" dirty="0" err="1">
                <a:solidFill>
                  <a:srgbClr val="005400"/>
                </a:solidFill>
              </a:rPr>
              <a:t>g</a:t>
            </a:r>
            <a:r>
              <a:rPr lang="en-US" sz="2800" dirty="0">
                <a:solidFill>
                  <a:srgbClr val="005400"/>
                </a:solidFill>
              </a:rPr>
              <a:t>/</a:t>
            </a:r>
            <a:r>
              <a:rPr lang="en-US" sz="2800" dirty="0" err="1">
                <a:solidFill>
                  <a:srgbClr val="005400"/>
                </a:solidFill>
              </a:rPr>
              <a:t>dy~dN</a:t>
            </a:r>
            <a:r>
              <a:rPr lang="en-US" sz="2800" baseline="-25000" dirty="0" err="1">
                <a:solidFill>
                  <a:srgbClr val="005400"/>
                </a:solidFill>
                <a:latin typeface="Symbol" pitchFamily="18" charset="2"/>
              </a:rPr>
              <a:t>p</a:t>
            </a:r>
            <a:r>
              <a:rPr lang="en-US" sz="2800" dirty="0">
                <a:solidFill>
                  <a:srgbClr val="005400"/>
                </a:solidFill>
              </a:rPr>
              <a:t>/</a:t>
            </a:r>
            <a:r>
              <a:rPr lang="en-US" sz="2800" dirty="0" err="1">
                <a:solidFill>
                  <a:srgbClr val="005400"/>
                </a:solidFill>
              </a:rPr>
              <a:t>dy</a:t>
            </a:r>
            <a:endParaRPr lang="en-US" sz="2800" dirty="0">
              <a:solidFill>
                <a:srgbClr val="005400"/>
              </a:solidFill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838200" y="1092200"/>
            <a:ext cx="8001000" cy="3556000"/>
            <a:chOff x="528" y="624"/>
            <a:chExt cx="5040" cy="2240"/>
          </a:xfrm>
        </p:grpSpPr>
        <p:sp>
          <p:nvSpPr>
            <p:cNvPr id="372743" name="Text Box 7"/>
            <p:cNvSpPr txBox="1">
              <a:spLocks noChangeArrowheads="1"/>
            </p:cNvSpPr>
            <p:nvPr/>
          </p:nvSpPr>
          <p:spPr bwMode="auto">
            <a:xfrm>
              <a:off x="528" y="1104"/>
              <a:ext cx="178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200" dirty="0"/>
                <a:t>Y. </a:t>
              </a:r>
              <a:r>
                <a:rPr lang="en-US" sz="1200" dirty="0" err="1"/>
                <a:t>Akiba</a:t>
              </a:r>
              <a:r>
                <a:rPr lang="en-US" sz="1200" dirty="0"/>
                <a:t> </a:t>
              </a:r>
              <a:r>
                <a:rPr lang="en-US" sz="1200" i="1" dirty="0"/>
                <a:t>for the PHENIX collaboration</a:t>
              </a:r>
              <a:r>
                <a:rPr lang="en-US" sz="1200" dirty="0"/>
                <a:t>, </a:t>
              </a:r>
              <a:r>
                <a:rPr lang="en-US" sz="1200" dirty="0" err="1"/>
                <a:t>hep</a:t>
              </a:r>
              <a:r>
                <a:rPr lang="en-US" sz="1200" dirty="0"/>
                <a:t>-ex/0510008</a:t>
              </a:r>
              <a:endParaRPr lang="en-US" sz="1200" i="1" dirty="0"/>
            </a:p>
          </p:txBody>
        </p:sp>
        <p:pic>
          <p:nvPicPr>
            <p:cNvPr id="372744" name="Picture 8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064" y="624"/>
              <a:ext cx="3504" cy="2240"/>
            </a:xfrm>
            <a:prstGeom prst="rect">
              <a:avLst/>
            </a:prstGeom>
            <a:noFill/>
          </p:spPr>
        </p:pic>
      </p:grpSp>
      <p:sp>
        <p:nvSpPr>
          <p:cNvPr id="372745" name="Text Box 9"/>
          <p:cNvSpPr txBox="1">
            <a:spLocks noChangeArrowheads="1"/>
          </p:cNvSpPr>
          <p:nvPr/>
        </p:nvSpPr>
        <p:spPr bwMode="auto">
          <a:xfrm>
            <a:off x="457200" y="914400"/>
            <a:ext cx="24669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>
                <a:solidFill>
                  <a:srgbClr val="2D2A62"/>
                </a:solidFill>
              </a:rPr>
              <a:t>(circa 2005)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893FD-984F-4B10-8939-46F9D7055AC5}" type="datetime1">
              <a:rPr lang="en-US" smtClean="0"/>
              <a:pPr/>
              <a:t>11/16/2010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4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274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27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72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72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2740" grpId="0" build="p" animBg="1"/>
      <p:bldP spid="372741" grpId="0"/>
      <p:bldP spid="37274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QCD: Theory of the Strong Force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28600" y="1318592"/>
            <a:ext cx="8229600" cy="4525963"/>
          </a:xfrm>
        </p:spPr>
        <p:txBody>
          <a:bodyPr/>
          <a:lstStyle/>
          <a:p>
            <a:pPr lvl="2"/>
            <a:r>
              <a:rPr lang="en-US" dirty="0" smtClean="0"/>
              <a:t>Running </a:t>
            </a:r>
            <a:r>
              <a:rPr lang="en-US" dirty="0" smtClean="0">
                <a:latin typeface="Symbol" pitchFamily="18" charset="2"/>
              </a:rPr>
              <a:t>a</a:t>
            </a:r>
            <a:r>
              <a:rPr lang="en-US" baseline="-25000" dirty="0" smtClean="0"/>
              <a:t>s</a:t>
            </a:r>
          </a:p>
          <a:p>
            <a:pPr lvl="3"/>
            <a:r>
              <a:rPr lang="en-US" dirty="0" smtClean="0"/>
              <a:t> -</a:t>
            </a:r>
            <a:r>
              <a:rPr lang="en-US" dirty="0" smtClean="0">
                <a:latin typeface="Symbol" pitchFamily="18" charset="2"/>
              </a:rPr>
              <a:t>b</a:t>
            </a:r>
            <a:r>
              <a:rPr lang="en-US" dirty="0" smtClean="0"/>
              <a:t>-</a:t>
            </a:r>
            <a:r>
              <a:rPr lang="en-US" dirty="0" err="1" smtClean="0"/>
              <a:t>fcn</a:t>
            </a:r>
            <a:endParaRPr lang="en-US" dirty="0" smtClean="0"/>
          </a:p>
          <a:p>
            <a:pPr lvl="3"/>
            <a:endParaRPr lang="en-US" dirty="0" smtClean="0">
              <a:latin typeface="Symbol" pitchFamily="18" charset="2"/>
            </a:endParaRPr>
          </a:p>
          <a:p>
            <a:pPr lvl="2"/>
            <a:r>
              <a:rPr lang="en-US" dirty="0" smtClean="0"/>
              <a:t>SU(</a:t>
            </a:r>
            <a:r>
              <a:rPr lang="en-US" dirty="0" err="1" smtClean="0"/>
              <a:t>N</a:t>
            </a:r>
            <a:r>
              <a:rPr lang="en-US" baseline="-25000" dirty="0" err="1" smtClean="0"/>
              <a:t>c</a:t>
            </a:r>
            <a:r>
              <a:rPr lang="en-US" dirty="0" smtClean="0"/>
              <a:t> = 3)</a:t>
            </a:r>
          </a:p>
          <a:p>
            <a:pPr lvl="2"/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2"/>
            <a:endParaRPr lang="en-US" dirty="0" smtClean="0"/>
          </a:p>
          <a:p>
            <a:pPr lvl="2"/>
            <a:r>
              <a:rPr lang="en-US" dirty="0" err="1" smtClean="0"/>
              <a:t>N</a:t>
            </a:r>
            <a:r>
              <a:rPr lang="en-US" baseline="-25000" dirty="0" err="1" smtClean="0"/>
              <a:t>f</a:t>
            </a:r>
            <a:r>
              <a:rPr lang="en-US" dirty="0" smtClean="0"/>
              <a:t>(E)</a:t>
            </a:r>
          </a:p>
          <a:p>
            <a:pPr lvl="3"/>
            <a:r>
              <a:rPr lang="en-US" dirty="0" err="1" smtClean="0"/>
              <a:t>N</a:t>
            </a:r>
            <a:r>
              <a:rPr lang="en-US" baseline="-25000" dirty="0" err="1" smtClean="0"/>
              <a:t>f</a:t>
            </a:r>
            <a:r>
              <a:rPr lang="en-US" dirty="0" smtClean="0"/>
              <a:t>(RHIC)  ≈ 2.5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6A390-CDEF-4E1D-912D-F8F814099960}" type="datetime1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 Particle Theory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2</a:t>
            </a:fld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324600" y="1066800"/>
            <a:ext cx="2590800" cy="2662391"/>
            <a:chOff x="6324600" y="1196008"/>
            <a:chExt cx="2590800" cy="2662391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324600" y="1196008"/>
              <a:ext cx="2590800" cy="2497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TextBox 7"/>
            <p:cNvSpPr txBox="1"/>
            <p:nvPr/>
          </p:nvSpPr>
          <p:spPr>
            <a:xfrm>
              <a:off x="6553200" y="3581400"/>
              <a:ext cx="184858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ALEPH, PLB284, (1992)</a:t>
              </a:r>
              <a:endParaRPr lang="en-US" sz="1200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756543" y="3939244"/>
            <a:ext cx="5082657" cy="2537756"/>
            <a:chOff x="3756543" y="4010835"/>
            <a:chExt cx="5082657" cy="2537756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962400" y="4037339"/>
              <a:ext cx="4876800" cy="23010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56543" y="4010835"/>
              <a:ext cx="192719" cy="2276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3" name="Picture 4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943600" y="6323339"/>
              <a:ext cx="453835" cy="1536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4" name="TextBox 13"/>
            <p:cNvSpPr txBox="1"/>
            <p:nvPr/>
          </p:nvSpPr>
          <p:spPr>
            <a:xfrm>
              <a:off x="6801676" y="6271592"/>
              <a:ext cx="18394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Griffiths Particle Physics</a:t>
              </a:r>
              <a:endParaRPr lang="en-US" sz="1200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200400" y="1159447"/>
            <a:ext cx="2971800" cy="2493544"/>
            <a:chOff x="3200400" y="1288655"/>
            <a:chExt cx="2971800" cy="2493544"/>
          </a:xfrm>
        </p:grpSpPr>
        <p:sp>
          <p:nvSpPr>
            <p:cNvPr id="10" name="TextBox 9"/>
            <p:cNvSpPr txBox="1"/>
            <p:nvPr/>
          </p:nvSpPr>
          <p:spPr>
            <a:xfrm>
              <a:off x="4267200" y="3505200"/>
              <a:ext cx="51809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PDG</a:t>
              </a:r>
              <a:endParaRPr lang="en-US" sz="1200" dirty="0"/>
            </a:p>
          </p:txBody>
        </p:sp>
        <p:pic>
          <p:nvPicPr>
            <p:cNvPr id="7171" name="Picture 3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200400" y="1288655"/>
              <a:ext cx="2971800" cy="23689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Trouble for </a:t>
            </a:r>
            <a:r>
              <a:rPr lang="en-US" dirty="0" err="1" smtClean="0"/>
              <a:t>Rad</a:t>
            </a:r>
            <a:r>
              <a:rPr lang="en-US" dirty="0" smtClean="0"/>
              <a:t> E-Loss Picture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525963"/>
          </a:xfrm>
        </p:spPr>
        <p:txBody>
          <a:bodyPr/>
          <a:lstStyle/>
          <a:p>
            <a:r>
              <a:rPr lang="en-US" dirty="0" smtClean="0"/>
              <a:t>v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525963"/>
          </a:xfrm>
        </p:spPr>
        <p:txBody>
          <a:bodyPr/>
          <a:lstStyle/>
          <a:p>
            <a:r>
              <a:rPr lang="en-US" i="1" dirty="0" smtClean="0"/>
              <a:t>e</a:t>
            </a:r>
            <a:r>
              <a:rPr lang="en-US" baseline="30000" dirty="0" smtClean="0"/>
              <a:t>-</a:t>
            </a:r>
            <a:endParaRPr lang="en-US" baseline="30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FAD85-BC5D-4FF8-B77E-DD1C3522E56B}" type="datetime1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 Particle Theory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20</a:t>
            </a:fld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217214" y="2286000"/>
            <a:ext cx="4126186" cy="3705999"/>
            <a:chOff x="217214" y="2286000"/>
            <a:chExt cx="4126186" cy="3705999"/>
          </a:xfrm>
        </p:grpSpPr>
        <p:pic>
          <p:nvPicPr>
            <p:cNvPr id="106499" name="Picture 3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17214" y="2286000"/>
              <a:ext cx="4126186" cy="3205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" name="TextBox 9"/>
            <p:cNvSpPr txBox="1"/>
            <p:nvPr/>
          </p:nvSpPr>
          <p:spPr>
            <a:xfrm>
              <a:off x="1676400" y="5715000"/>
              <a:ext cx="251889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WAH, </a:t>
              </a:r>
              <a:r>
                <a:rPr lang="en-US" sz="1200" dirty="0" err="1" smtClean="0"/>
                <a:t>Acta</a:t>
              </a:r>
              <a:r>
                <a:rPr lang="en-US" sz="1200" dirty="0" smtClean="0"/>
                <a:t> Phys.Hung.A27 (2006)</a:t>
              </a:r>
            </a:p>
          </p:txBody>
        </p:sp>
      </p:grpSp>
      <p:pic>
        <p:nvPicPr>
          <p:cNvPr id="106500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19600" y="1905000"/>
            <a:ext cx="4043362" cy="3942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5181600" y="5867400"/>
            <a:ext cx="38693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Djordjevic</a:t>
            </a:r>
            <a:r>
              <a:rPr lang="en-US" sz="1200" dirty="0" smtClean="0"/>
              <a:t>, </a:t>
            </a:r>
            <a:r>
              <a:rPr lang="en-US" sz="1200" dirty="0" err="1" smtClean="0"/>
              <a:t>Gyulassy</a:t>
            </a:r>
            <a:r>
              <a:rPr lang="en-US" sz="1200" dirty="0" smtClean="0"/>
              <a:t>, Vogt, and Wicks, PLB632 (2006)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5181600" y="4309646"/>
            <a:ext cx="1066800" cy="338554"/>
            <a:chOff x="5181600" y="3991967"/>
            <a:chExt cx="1066800" cy="338554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5181600" y="4038600"/>
              <a:ext cx="1066800" cy="1588"/>
            </a:xfrm>
            <a:prstGeom prst="line">
              <a:avLst/>
            </a:prstGeom>
            <a:ln w="349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5257800" y="3991967"/>
              <a:ext cx="34336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i="1" dirty="0" smtClean="0">
                  <a:solidFill>
                    <a:schemeClr val="accent2"/>
                  </a:solidFill>
                </a:rPr>
                <a:t>e</a:t>
              </a:r>
              <a:r>
                <a:rPr lang="en-US" sz="1600" b="1" baseline="30000" dirty="0" smtClean="0">
                  <a:solidFill>
                    <a:schemeClr val="accent2"/>
                  </a:solidFill>
                </a:rPr>
                <a:t>-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6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build="p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Elastic Loss?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12837"/>
            <a:ext cx="4038600" cy="4525963"/>
          </a:xfrm>
        </p:spPr>
        <p:txBody>
          <a:bodyPr>
            <a:normAutofit/>
          </a:bodyPr>
          <a:lstStyle/>
          <a:p>
            <a:r>
              <a:rPr lang="en-US" sz="2600" dirty="0" smtClean="0"/>
              <a:t>Appreciable!</a:t>
            </a:r>
            <a:endParaRPr lang="en-US" sz="2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12837"/>
            <a:ext cx="4038600" cy="4525963"/>
          </a:xfrm>
        </p:spPr>
        <p:txBody>
          <a:bodyPr>
            <a:normAutofit/>
          </a:bodyPr>
          <a:lstStyle/>
          <a:p>
            <a:r>
              <a:rPr lang="en-US" sz="2600" dirty="0" smtClean="0"/>
              <a:t>Finite time effects small</a:t>
            </a:r>
            <a:endParaRPr lang="en-US" sz="26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8D3EC-F242-46B2-B40E-4B854F605437}" type="datetime1">
              <a:rPr lang="en-US" smtClean="0"/>
              <a:pPr/>
              <a:t>11/16/2010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 Particle Theory Seminar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21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23853" y="1676400"/>
            <a:ext cx="4200673" cy="4724400"/>
            <a:chOff x="123853" y="1676400"/>
            <a:chExt cx="4200673" cy="4724400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23853" y="1676400"/>
              <a:ext cx="4200673" cy="441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" name="TextBox 8"/>
            <p:cNvSpPr txBox="1"/>
            <p:nvPr/>
          </p:nvSpPr>
          <p:spPr>
            <a:xfrm>
              <a:off x="2241313" y="6123801"/>
              <a:ext cx="179728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Mustafa, PRC72 (2005)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714466" y="1600200"/>
            <a:ext cx="4429534" cy="4724400"/>
            <a:chOff x="4714466" y="1600200"/>
            <a:chExt cx="4429534" cy="4724400"/>
          </a:xfrm>
        </p:grpSpPr>
        <p:pic>
          <p:nvPicPr>
            <p:cNvPr id="116740" name="Picture 4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AED5FF"/>
                </a:clrFrom>
                <a:clrTo>
                  <a:srgbClr val="AED5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714466" y="1600200"/>
              <a:ext cx="3972334" cy="441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3" name="TextBox 12"/>
            <p:cNvSpPr txBox="1"/>
            <p:nvPr/>
          </p:nvSpPr>
          <p:spPr>
            <a:xfrm>
              <a:off x="5994868" y="6047601"/>
              <a:ext cx="31491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 smtClean="0"/>
                <a:t>Adil</a:t>
              </a:r>
              <a:r>
                <a:rPr lang="en-US" sz="1200" dirty="0" smtClean="0"/>
                <a:t>, </a:t>
              </a:r>
              <a:r>
                <a:rPr lang="en-US" sz="1200" dirty="0" err="1" smtClean="0"/>
                <a:t>Gyulassy</a:t>
              </a:r>
              <a:r>
                <a:rPr lang="en-US" sz="1200" dirty="0" smtClean="0"/>
                <a:t>, WAH, Wicks, PRC75 (2007)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 Particle Theory Seminar</a:t>
            </a:r>
            <a:endParaRPr lang="en-US"/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A2126-275E-45C1-9C77-1FB1894110D1}" type="slidenum">
              <a:rPr lang="en-US"/>
              <a:pPr/>
              <a:t>22</a:t>
            </a:fld>
            <a:endParaRPr lang="en-US"/>
          </a:p>
        </p:txBody>
      </p:sp>
      <p:sp>
        <p:nvSpPr>
          <p:cNvPr id="8284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Quantitative Disagreement Remains</a:t>
            </a:r>
            <a:endParaRPr lang="en-US" dirty="0"/>
          </a:p>
        </p:txBody>
      </p:sp>
      <p:sp>
        <p:nvSpPr>
          <p:cNvPr id="8284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914400"/>
            <a:ext cx="3810000" cy="4953000"/>
          </a:xfrm>
        </p:spPr>
        <p:txBody>
          <a:bodyPr/>
          <a:lstStyle/>
          <a:p>
            <a:pPr lvl="1"/>
            <a:r>
              <a:rPr lang="en-US" sz="2800" dirty="0"/>
              <a:t>v</a:t>
            </a:r>
            <a:r>
              <a:rPr lang="en-US" sz="2800" baseline="-25000" dirty="0"/>
              <a:t>2</a:t>
            </a:r>
            <a:r>
              <a:rPr lang="en-US" sz="2800" dirty="0"/>
              <a:t> too small</a:t>
            </a:r>
          </a:p>
        </p:txBody>
      </p:sp>
      <p:sp>
        <p:nvSpPr>
          <p:cNvPr id="82842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951948"/>
            <a:ext cx="4495800" cy="4953000"/>
          </a:xfrm>
        </p:spPr>
        <p:txBody>
          <a:bodyPr/>
          <a:lstStyle/>
          <a:p>
            <a:pPr lvl="1"/>
            <a:r>
              <a:rPr lang="en-US" sz="2800" dirty="0"/>
              <a:t>NPE supp. too large</a:t>
            </a:r>
          </a:p>
        </p:txBody>
      </p:sp>
      <p:sp>
        <p:nvSpPr>
          <p:cNvPr id="828424" name="Text Box 8"/>
          <p:cNvSpPr txBox="1">
            <a:spLocks noChangeArrowheads="1"/>
          </p:cNvSpPr>
          <p:nvPr/>
        </p:nvSpPr>
        <p:spPr bwMode="auto">
          <a:xfrm>
            <a:off x="595850" y="6276201"/>
            <a:ext cx="32141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aseline="0" dirty="0"/>
              <a:t>PHENIX, Phys. Rev. </a:t>
            </a:r>
            <a:r>
              <a:rPr lang="en-US" sz="1200" baseline="0" dirty="0" err="1"/>
              <a:t>Lett</a:t>
            </a:r>
            <a:r>
              <a:rPr lang="en-US" sz="1200" baseline="0" dirty="0"/>
              <a:t>. 98, 172301 (2007)</a:t>
            </a:r>
          </a:p>
        </p:txBody>
      </p:sp>
      <p:sp>
        <p:nvSpPr>
          <p:cNvPr id="828425" name="Text Box 9"/>
          <p:cNvSpPr txBox="1">
            <a:spLocks noChangeArrowheads="1"/>
          </p:cNvSpPr>
          <p:nvPr/>
        </p:nvSpPr>
        <p:spPr bwMode="auto">
          <a:xfrm>
            <a:off x="0" y="4114800"/>
            <a:ext cx="11705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aseline="0" dirty="0"/>
              <a:t>NPE v</a:t>
            </a:r>
            <a:r>
              <a:rPr lang="en-US" sz="2400" baseline="-25000" dirty="0"/>
              <a:t>2</a:t>
            </a:r>
          </a:p>
        </p:txBody>
      </p:sp>
      <p:graphicFrame>
        <p:nvGraphicFramePr>
          <p:cNvPr id="828427" name="Object 11"/>
          <p:cNvGraphicFramePr>
            <a:graphicFrameLocks noChangeAspect="1"/>
          </p:cNvGraphicFramePr>
          <p:nvPr/>
        </p:nvGraphicFramePr>
        <p:xfrm>
          <a:off x="990600" y="4495800"/>
          <a:ext cx="4133850" cy="1970087"/>
        </p:xfrm>
        <a:graphic>
          <a:graphicData uri="http://schemas.openxmlformats.org/presentationml/2006/ole">
            <p:oleObj spid="_x0000_s20484" name="Image" r:id="rId3" imgW="9803175" imgH="4673016" progId="">
              <p:embed/>
            </p:oleObj>
          </a:graphicData>
        </a:graphic>
      </p:graphicFrame>
      <p:graphicFrame>
        <p:nvGraphicFramePr>
          <p:cNvPr id="828428" name="Object 12"/>
          <p:cNvGraphicFramePr>
            <a:graphicFrameLocks noChangeAspect="1"/>
          </p:cNvGraphicFramePr>
          <p:nvPr/>
        </p:nvGraphicFramePr>
        <p:xfrm>
          <a:off x="3581400" y="5442666"/>
          <a:ext cx="1219200" cy="552450"/>
        </p:xfrm>
        <a:graphic>
          <a:graphicData uri="http://schemas.openxmlformats.org/presentationml/2006/ole">
            <p:oleObj spid="_x0000_s20485" name="Image" r:id="rId4" imgW="4253968" imgH="1930159" progId="">
              <p:embed/>
            </p:oleObj>
          </a:graphicData>
        </a:graphic>
      </p:graphicFrame>
      <p:sp>
        <p:nvSpPr>
          <p:cNvPr id="828429" name="Text Box 13"/>
          <p:cNvSpPr txBox="1">
            <a:spLocks noChangeArrowheads="1"/>
          </p:cNvSpPr>
          <p:nvPr/>
        </p:nvSpPr>
        <p:spPr bwMode="auto">
          <a:xfrm>
            <a:off x="5287963" y="5653088"/>
            <a:ext cx="37036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aseline="0" dirty="0">
                <a:solidFill>
                  <a:srgbClr val="CC0000"/>
                </a:solidFill>
              </a:rPr>
              <a:t>Pert. at LHC energies?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152400" y="1329551"/>
            <a:ext cx="4724400" cy="2937649"/>
            <a:chOff x="152400" y="1225550"/>
            <a:chExt cx="4724400" cy="2937649"/>
          </a:xfrm>
        </p:grpSpPr>
        <p:sp>
          <p:nvSpPr>
            <p:cNvPr id="828423" name="Text Box 7"/>
            <p:cNvSpPr txBox="1">
              <a:spLocks noChangeArrowheads="1"/>
            </p:cNvSpPr>
            <p:nvPr/>
          </p:nvSpPr>
          <p:spPr bwMode="auto">
            <a:xfrm>
              <a:off x="152400" y="1225550"/>
              <a:ext cx="867545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 baseline="0" dirty="0">
                  <a:latin typeface="Symbol" pitchFamily="18" charset="2"/>
                </a:rPr>
                <a:t>p</a:t>
              </a:r>
              <a:r>
                <a:rPr lang="en-US" sz="2800" baseline="30000" dirty="0"/>
                <a:t>0</a:t>
              </a:r>
              <a:r>
                <a:rPr lang="en-US" sz="2400" baseline="0" dirty="0"/>
                <a:t> v</a:t>
              </a:r>
              <a:r>
                <a:rPr lang="en-US" sz="2400" baseline="-25000" dirty="0"/>
                <a:t>2</a:t>
              </a:r>
              <a:endParaRPr lang="en-US" sz="2800" baseline="-25000" dirty="0"/>
            </a:p>
          </p:txBody>
        </p:sp>
        <p:sp>
          <p:nvSpPr>
            <p:cNvPr id="828430" name="Text Box 14"/>
            <p:cNvSpPr txBox="1">
              <a:spLocks noChangeArrowheads="1"/>
            </p:cNvSpPr>
            <p:nvPr/>
          </p:nvSpPr>
          <p:spPr bwMode="auto">
            <a:xfrm>
              <a:off x="1143000" y="3886200"/>
              <a:ext cx="315047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baseline="0" dirty="0"/>
                <a:t>C. Vale, QM09 Plenary (analysis by R. Wei)</a:t>
              </a:r>
            </a:p>
          </p:txBody>
        </p:sp>
        <p:graphicFrame>
          <p:nvGraphicFramePr>
            <p:cNvPr id="828431" name="Object 15"/>
            <p:cNvGraphicFramePr>
              <a:graphicFrameLocks noChangeAspect="1"/>
            </p:cNvGraphicFramePr>
            <p:nvPr/>
          </p:nvGraphicFramePr>
          <p:xfrm>
            <a:off x="152400" y="1752600"/>
            <a:ext cx="4724400" cy="2170113"/>
          </p:xfrm>
          <a:graphic>
            <a:graphicData uri="http://schemas.openxmlformats.org/presentationml/2006/ole">
              <p:oleObj spid="_x0000_s20483" name="Image" r:id="rId5" imgW="5142857" imgH="2361905" progId="">
                <p:embed/>
              </p:oleObj>
            </a:graphicData>
          </a:graphic>
        </p:graphicFrame>
        <p:sp>
          <p:nvSpPr>
            <p:cNvPr id="828432" name="Text Box 16"/>
            <p:cNvSpPr txBox="1">
              <a:spLocks noChangeArrowheads="1"/>
            </p:cNvSpPr>
            <p:nvPr/>
          </p:nvSpPr>
          <p:spPr bwMode="auto">
            <a:xfrm>
              <a:off x="1676400" y="2676525"/>
              <a:ext cx="896938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b="1" baseline="0">
                  <a:solidFill>
                    <a:srgbClr val="0000FF"/>
                  </a:solidFill>
                </a:rPr>
                <a:t>WHDG</a:t>
              </a:r>
            </a:p>
          </p:txBody>
        </p:sp>
      </p:grp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7280F-A0A7-4D96-AA59-0D140C6971C2}" type="datetime1">
              <a:rPr lang="en-US" smtClean="0"/>
              <a:pPr/>
              <a:t>11/16/2010</a:t>
            </a:fld>
            <a:endParaRPr lang="en-US" dirty="0"/>
          </a:p>
        </p:txBody>
      </p:sp>
      <p:grpSp>
        <p:nvGrpSpPr>
          <p:cNvPr id="24" name="Group 23"/>
          <p:cNvGrpSpPr/>
          <p:nvPr/>
        </p:nvGrpSpPr>
        <p:grpSpPr>
          <a:xfrm>
            <a:off x="4953000" y="1752600"/>
            <a:ext cx="4241043" cy="3629799"/>
            <a:chOff x="4953000" y="1752600"/>
            <a:chExt cx="4241043" cy="3629799"/>
          </a:xfrm>
        </p:grpSpPr>
        <p:pic>
          <p:nvPicPr>
            <p:cNvPr id="20486" name="Picture 6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953000" y="1752600"/>
              <a:ext cx="3920613" cy="3352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2" name="TextBox 21"/>
            <p:cNvSpPr txBox="1"/>
            <p:nvPr/>
          </p:nvSpPr>
          <p:spPr>
            <a:xfrm>
              <a:off x="5562600" y="5105400"/>
              <a:ext cx="363144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Wicks, WAH, </a:t>
              </a:r>
              <a:r>
                <a:rPr lang="en-US" sz="1200" dirty="0" err="1" smtClean="0"/>
                <a:t>Gyulassy</a:t>
              </a:r>
              <a:r>
                <a:rPr lang="en-US" sz="1200" dirty="0" smtClean="0"/>
                <a:t>, </a:t>
              </a:r>
              <a:r>
                <a:rPr lang="en-US" sz="1200" dirty="0" err="1" smtClean="0"/>
                <a:t>Djordjevic</a:t>
              </a:r>
              <a:r>
                <a:rPr lang="en-US" sz="1200" dirty="0" smtClean="0"/>
                <a:t>, NPA784 (2007)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8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28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28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28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28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28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28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8419" grpId="0" build="p"/>
      <p:bldP spid="828420" grpId="0" build="p"/>
      <p:bldP spid="828424" grpId="0"/>
      <p:bldP spid="828425" grpId="0"/>
      <p:bldP spid="82842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Strongly Coupled Qualitative Successes</a:t>
            </a:r>
            <a:endParaRPr lang="en-US" sz="36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7B957-85B3-4A0B-A3C5-4FEEAA75B00A}" type="datetime1">
              <a:rPr lang="en-US" smtClean="0"/>
              <a:pPr/>
              <a:t>11/16/2010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 Particle Theory Seminar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23</a:t>
            </a:fld>
            <a:endParaRPr lang="en-US"/>
          </a:p>
        </p:txBody>
      </p:sp>
      <p:grpSp>
        <p:nvGrpSpPr>
          <p:cNvPr id="3" name="Group 15"/>
          <p:cNvGrpSpPr/>
          <p:nvPr/>
        </p:nvGrpSpPr>
        <p:grpSpPr>
          <a:xfrm>
            <a:off x="5029200" y="838200"/>
            <a:ext cx="4572000" cy="2865438"/>
            <a:chOff x="4572000" y="1600200"/>
            <a:chExt cx="4572000" cy="2865438"/>
          </a:xfrm>
        </p:grpSpPr>
        <p:graphicFrame>
          <p:nvGraphicFramePr>
            <p:cNvPr id="14" name="Object 6"/>
            <p:cNvGraphicFramePr>
              <a:graphicFrameLocks noChangeAspect="1"/>
            </p:cNvGraphicFramePr>
            <p:nvPr/>
          </p:nvGraphicFramePr>
          <p:xfrm>
            <a:off x="4724400" y="1600200"/>
            <a:ext cx="3963229" cy="2590800"/>
          </p:xfrm>
          <a:graphic>
            <a:graphicData uri="http://schemas.openxmlformats.org/presentationml/2006/ole">
              <p:oleObj spid="_x0000_s121859" name="Bitmap Image" r:id="rId3" imgW="6744641" imgH="4409524" progId="PBrush">
                <p:embed/>
              </p:oleObj>
            </a:graphicData>
          </a:graphic>
        </p:graphicFrame>
        <p:sp>
          <p:nvSpPr>
            <p:cNvPr id="15" name="Rectangle 7"/>
            <p:cNvSpPr>
              <a:spLocks noChangeArrowheads="1"/>
            </p:cNvSpPr>
            <p:nvPr/>
          </p:nvSpPr>
          <p:spPr bwMode="auto">
            <a:xfrm>
              <a:off x="4572000" y="4191000"/>
              <a:ext cx="457200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200" dirty="0"/>
                <a:t>T. Hirano and M. </a:t>
              </a:r>
              <a:r>
                <a:rPr lang="en-US" sz="1200" dirty="0" err="1"/>
                <a:t>Gyulassy</a:t>
              </a:r>
              <a:r>
                <a:rPr lang="en-US" sz="1200" dirty="0"/>
                <a:t>, </a:t>
              </a:r>
              <a:r>
                <a:rPr lang="en-US" sz="1200" dirty="0" err="1"/>
                <a:t>Nucl</a:t>
              </a:r>
              <a:r>
                <a:rPr lang="en-US" sz="1200" dirty="0"/>
                <a:t>. Phys. </a:t>
              </a:r>
              <a:r>
                <a:rPr lang="en-US" sz="1200" b="1" dirty="0"/>
                <a:t>A69</a:t>
              </a:r>
              <a:r>
                <a:rPr lang="en-US" sz="1200" dirty="0"/>
                <a:t>:71-94 (2006)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0" y="990600"/>
            <a:ext cx="4419600" cy="2590800"/>
            <a:chOff x="-191452" y="1524000"/>
            <a:chExt cx="5935027" cy="3933196"/>
          </a:xfrm>
        </p:grpSpPr>
        <p:graphicFrame>
          <p:nvGraphicFramePr>
            <p:cNvPr id="17" name="Object 13"/>
            <p:cNvGraphicFramePr>
              <a:graphicFrameLocks noChangeAspect="1"/>
            </p:cNvGraphicFramePr>
            <p:nvPr/>
          </p:nvGraphicFramePr>
          <p:xfrm>
            <a:off x="0" y="1524000"/>
            <a:ext cx="5743575" cy="3743325"/>
          </p:xfrm>
          <a:graphic>
            <a:graphicData uri="http://schemas.openxmlformats.org/presentationml/2006/ole">
              <p:oleObj spid="_x0000_s121860" name="Bitmap Image" r:id="rId4" imgW="5742857" imgH="3742857" progId="PBrush">
                <p:embed/>
              </p:oleObj>
            </a:graphicData>
          </a:graphic>
        </p:graphicFrame>
        <p:sp>
          <p:nvSpPr>
            <p:cNvPr id="18" name="Text Box 14"/>
            <p:cNvSpPr txBox="1">
              <a:spLocks noChangeArrowheads="1"/>
            </p:cNvSpPr>
            <p:nvPr/>
          </p:nvSpPr>
          <p:spPr bwMode="auto">
            <a:xfrm>
              <a:off x="-191452" y="5087124"/>
              <a:ext cx="2312214" cy="370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dirty="0" err="1" smtClean="0"/>
                <a:t>Blaizot</a:t>
              </a:r>
              <a:r>
                <a:rPr lang="en-US" sz="1200" dirty="0" smtClean="0"/>
                <a:t> et al., JHEP0706</a:t>
              </a:r>
              <a:endParaRPr lang="en-US" sz="1200" dirty="0"/>
            </a:p>
          </p:txBody>
        </p:sp>
        <p:sp>
          <p:nvSpPr>
            <p:cNvPr id="19" name="Line 15"/>
            <p:cNvSpPr>
              <a:spLocks noChangeShapeType="1"/>
            </p:cNvSpPr>
            <p:nvPr/>
          </p:nvSpPr>
          <p:spPr bwMode="auto">
            <a:xfrm>
              <a:off x="762000" y="4356100"/>
              <a:ext cx="4724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 Box 16"/>
            <p:cNvSpPr txBox="1">
              <a:spLocks noChangeArrowheads="1"/>
            </p:cNvSpPr>
            <p:nvPr/>
          </p:nvSpPr>
          <p:spPr bwMode="auto">
            <a:xfrm>
              <a:off x="4116229" y="3763678"/>
              <a:ext cx="1182487" cy="411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b="1" dirty="0" err="1">
                  <a:latin typeface="Arial" charset="0"/>
                </a:rPr>
                <a:t>AdS</a:t>
              </a:r>
              <a:r>
                <a:rPr lang="en-US" sz="1400" b="1" dirty="0">
                  <a:latin typeface="Arial" charset="0"/>
                </a:rPr>
                <a:t>/CFT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4876800" y="3765131"/>
            <a:ext cx="4151788" cy="3091572"/>
            <a:chOff x="4876800" y="3765131"/>
            <a:chExt cx="4151788" cy="3091572"/>
          </a:xfrm>
        </p:grpSpPr>
        <p:pic>
          <p:nvPicPr>
            <p:cNvPr id="121864" name="Picture 8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AED5FF"/>
                </a:clrFrom>
                <a:clrTo>
                  <a:srgbClr val="AED5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876800" y="3765131"/>
              <a:ext cx="3200400" cy="29404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6" name="TextBox 25"/>
            <p:cNvSpPr txBox="1"/>
            <p:nvPr/>
          </p:nvSpPr>
          <p:spPr>
            <a:xfrm>
              <a:off x="5486400" y="6579704"/>
              <a:ext cx="354218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Betz, </a:t>
              </a:r>
              <a:r>
                <a:rPr lang="en-US" sz="1200" dirty="0" err="1" smtClean="0"/>
                <a:t>Gyulassy</a:t>
              </a:r>
              <a:r>
                <a:rPr lang="en-US" sz="1200" dirty="0" smtClean="0"/>
                <a:t>, Noronha, </a:t>
              </a:r>
              <a:r>
                <a:rPr lang="en-US" sz="1200" dirty="0" err="1" smtClean="0"/>
                <a:t>Torrieri</a:t>
              </a:r>
              <a:r>
                <a:rPr lang="en-US" sz="1200" dirty="0" smtClean="0"/>
                <a:t>, PLB675 (2009)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" y="3581400"/>
            <a:ext cx="4315390" cy="2895600"/>
            <a:chOff x="1" y="3581400"/>
            <a:chExt cx="4315390" cy="2895600"/>
          </a:xfrm>
        </p:grpSpPr>
        <p:pic>
          <p:nvPicPr>
            <p:cNvPr id="121861" name="Picture 5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" y="3581400"/>
              <a:ext cx="4315390" cy="2819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4" name="Rectangle 23"/>
            <p:cNvSpPr/>
            <p:nvPr/>
          </p:nvSpPr>
          <p:spPr>
            <a:xfrm>
              <a:off x="685800" y="6200001"/>
              <a:ext cx="251460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 smtClean="0"/>
                <a:t>PHENIX, PRL98, 172301 (2007)</a:t>
              </a:r>
              <a:endParaRPr lang="en-US" sz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 Particle Theory Seminar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096E2-C52C-45A4-B9DB-D2A6DDE0618F}" type="slidenum">
              <a:rPr lang="en-US"/>
              <a:pPr/>
              <a:t>24</a:t>
            </a:fld>
            <a:endParaRPr lang="en-US"/>
          </a:p>
        </p:txBody>
      </p:sp>
      <p:sp>
        <p:nvSpPr>
          <p:cNvPr id="606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Jets in </a:t>
            </a:r>
            <a:r>
              <a:rPr lang="en-US" dirty="0" err="1" smtClean="0"/>
              <a:t>AdS</a:t>
            </a:r>
            <a:r>
              <a:rPr lang="en-US" dirty="0" smtClean="0"/>
              <a:t>/CFT</a:t>
            </a:r>
            <a:endParaRPr lang="en-US" dirty="0"/>
          </a:p>
        </p:txBody>
      </p:sp>
      <p:sp>
        <p:nvSpPr>
          <p:cNvPr id="606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7772400" cy="5410200"/>
          </a:xfrm>
        </p:spPr>
        <p:txBody>
          <a:bodyPr/>
          <a:lstStyle/>
          <a:p>
            <a:r>
              <a:rPr lang="en-US" dirty="0"/>
              <a:t>Model heavy quark jet energy loss by embedding string in </a:t>
            </a:r>
            <a:r>
              <a:rPr lang="en-US" dirty="0" err="1"/>
              <a:t>AdS</a:t>
            </a:r>
            <a:r>
              <a:rPr lang="en-US" dirty="0"/>
              <a:t> space</a:t>
            </a:r>
          </a:p>
          <a:p>
            <a:pPr lvl="1">
              <a:buNone/>
            </a:pPr>
            <a:endParaRPr lang="en-US" dirty="0"/>
          </a:p>
          <a:p>
            <a:pPr lvl="1">
              <a:buFontTx/>
              <a:buNone/>
            </a:pPr>
            <a:r>
              <a:rPr lang="en-US" dirty="0" err="1"/>
              <a:t>dp</a:t>
            </a:r>
            <a:r>
              <a:rPr lang="en-US" baseline="-25000" dirty="0" err="1"/>
              <a:t>T</a:t>
            </a:r>
            <a:r>
              <a:rPr lang="en-US" dirty="0"/>
              <a:t>/</a:t>
            </a:r>
            <a:r>
              <a:rPr lang="en-US" dirty="0" err="1"/>
              <a:t>dt</a:t>
            </a:r>
            <a:r>
              <a:rPr lang="en-US" dirty="0"/>
              <a:t> = - </a:t>
            </a:r>
            <a:r>
              <a:rPr lang="en-US" dirty="0">
                <a:latin typeface="Symbol" pitchFamily="18" charset="2"/>
              </a:rPr>
              <a:t>m</a:t>
            </a:r>
            <a:r>
              <a:rPr lang="en-US" dirty="0"/>
              <a:t> </a:t>
            </a:r>
            <a:r>
              <a:rPr lang="en-US" dirty="0" err="1"/>
              <a:t>p</a:t>
            </a:r>
            <a:r>
              <a:rPr lang="en-US" baseline="-25000" dirty="0" err="1"/>
              <a:t>T</a:t>
            </a:r>
            <a:endParaRPr lang="en-US" baseline="-25000" dirty="0"/>
          </a:p>
          <a:p>
            <a:pPr lvl="1">
              <a:buNone/>
            </a:pPr>
            <a:endParaRPr lang="en-US" baseline="-25000" dirty="0"/>
          </a:p>
          <a:p>
            <a:pPr lvl="1">
              <a:buFontTx/>
              <a:buNone/>
            </a:pPr>
            <a:r>
              <a:rPr lang="en-US" dirty="0">
                <a:latin typeface="Symbol" pitchFamily="18" charset="2"/>
              </a:rPr>
              <a:t>m</a:t>
            </a:r>
            <a:r>
              <a:rPr lang="en-US" dirty="0"/>
              <a:t> = </a:t>
            </a:r>
            <a:r>
              <a:rPr lang="en-US" dirty="0">
                <a:latin typeface="Symbol" pitchFamily="18" charset="2"/>
              </a:rPr>
              <a:t>pl</a:t>
            </a:r>
            <a:r>
              <a:rPr lang="en-US" baseline="30000" dirty="0">
                <a:latin typeface="Symbol" pitchFamily="18" charset="2"/>
              </a:rPr>
              <a:t>1/2</a:t>
            </a:r>
            <a:r>
              <a:rPr lang="en-US" dirty="0">
                <a:latin typeface="Symbol" pitchFamily="18" charset="2"/>
              </a:rPr>
              <a:t> </a:t>
            </a:r>
            <a:r>
              <a:rPr lang="en-US" dirty="0"/>
              <a:t>T</a:t>
            </a:r>
            <a:r>
              <a:rPr lang="en-US" baseline="30000" dirty="0"/>
              <a:t>2</a:t>
            </a:r>
            <a:r>
              <a:rPr lang="en-US" dirty="0"/>
              <a:t>/2M</a:t>
            </a:r>
            <a:r>
              <a:rPr lang="en-US" baseline="-25000" dirty="0"/>
              <a:t>q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3962400" y="2438400"/>
            <a:ext cx="5181600" cy="2943999"/>
            <a:chOff x="3962400" y="2438400"/>
            <a:chExt cx="5181600" cy="2943999"/>
          </a:xfrm>
        </p:grpSpPr>
        <p:graphicFrame>
          <p:nvGraphicFramePr>
            <p:cNvPr id="606212" name="Object 4"/>
            <p:cNvGraphicFramePr>
              <a:graphicFrameLocks noChangeAspect="1"/>
            </p:cNvGraphicFramePr>
            <p:nvPr/>
          </p:nvGraphicFramePr>
          <p:xfrm>
            <a:off x="3962400" y="2438400"/>
            <a:ext cx="5105400" cy="2543175"/>
          </p:xfrm>
          <a:graphic>
            <a:graphicData uri="http://schemas.openxmlformats.org/presentationml/2006/ole">
              <p:oleObj spid="_x0000_s48130" name="Image" r:id="rId3" imgW="13561905" imgH="6755556" progId="">
                <p:embed/>
              </p:oleObj>
            </a:graphicData>
          </a:graphic>
        </p:graphicFrame>
        <p:sp>
          <p:nvSpPr>
            <p:cNvPr id="606214" name="Rectangle 6"/>
            <p:cNvSpPr>
              <a:spLocks noChangeArrowheads="1"/>
            </p:cNvSpPr>
            <p:nvPr/>
          </p:nvSpPr>
          <p:spPr bwMode="auto">
            <a:xfrm>
              <a:off x="4158789" y="5105400"/>
              <a:ext cx="4985211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dirty="0"/>
                <a:t>J </a:t>
              </a:r>
              <a:r>
                <a:rPr lang="en-US" sz="1200" dirty="0" err="1"/>
                <a:t>Friess</a:t>
              </a:r>
              <a:r>
                <a:rPr lang="en-US" sz="1200" dirty="0"/>
                <a:t>, S </a:t>
              </a:r>
              <a:r>
                <a:rPr lang="en-US" sz="1200" dirty="0" err="1"/>
                <a:t>Gubser</a:t>
              </a:r>
              <a:r>
                <a:rPr lang="en-US" sz="1200" dirty="0"/>
                <a:t>, G </a:t>
              </a:r>
              <a:r>
                <a:rPr lang="en-US" sz="1200" dirty="0" err="1"/>
                <a:t>Michalogiorgakis</a:t>
              </a:r>
              <a:r>
                <a:rPr lang="en-US" sz="1200" dirty="0"/>
                <a:t>, S </a:t>
              </a:r>
              <a:r>
                <a:rPr lang="en-US" sz="1200" dirty="0" err="1"/>
                <a:t>Pufu</a:t>
              </a:r>
              <a:r>
                <a:rPr lang="en-US" sz="1200" dirty="0"/>
                <a:t>, Phys Rev </a:t>
              </a:r>
              <a:r>
                <a:rPr lang="en-US" sz="1200" b="1" dirty="0" smtClean="0"/>
                <a:t>D75</a:t>
              </a:r>
              <a:r>
                <a:rPr lang="en-US" sz="1200" dirty="0" smtClean="0"/>
                <a:t> (2007)</a:t>
              </a:r>
              <a:endParaRPr lang="en-US" sz="1200" dirty="0"/>
            </a:p>
          </p:txBody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2AB07-66BE-4880-A758-982899F8DDF1}" type="datetime1">
              <a:rPr lang="en-US" smtClean="0"/>
              <a:pPr/>
              <a:t>11/16/2010</a:t>
            </a:fld>
            <a:endParaRPr lang="en-US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-304800" y="4343400"/>
            <a:ext cx="5334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dirty="0">
                <a:solidFill>
                  <a:srgbClr val="005400"/>
                </a:solidFill>
              </a:rPr>
              <a:t>Similar to Bethe-</a:t>
            </a:r>
            <a:r>
              <a:rPr lang="en-US" sz="2400" dirty="0" err="1">
                <a:solidFill>
                  <a:srgbClr val="005400"/>
                </a:solidFill>
              </a:rPr>
              <a:t>Heitler</a:t>
            </a:r>
            <a:endParaRPr lang="en-US" sz="2400" dirty="0">
              <a:solidFill>
                <a:srgbClr val="005400"/>
              </a:solidFill>
            </a:endParaRPr>
          </a:p>
          <a:p>
            <a:pPr marL="1143000" lvl="2" indent="-228600">
              <a:spcBef>
                <a:spcPct val="20000"/>
              </a:spcBef>
            </a:pPr>
            <a:r>
              <a:rPr lang="en-US" sz="2000" dirty="0" err="1">
                <a:solidFill>
                  <a:srgbClr val="4D4D4D"/>
                </a:solidFill>
              </a:rPr>
              <a:t>dp</a:t>
            </a:r>
            <a:r>
              <a:rPr lang="en-US" sz="2000" baseline="-25000" dirty="0" err="1">
                <a:solidFill>
                  <a:srgbClr val="4D4D4D"/>
                </a:solidFill>
              </a:rPr>
              <a:t>T</a:t>
            </a:r>
            <a:r>
              <a:rPr lang="en-US" sz="2000" dirty="0">
                <a:solidFill>
                  <a:srgbClr val="4D4D4D"/>
                </a:solidFill>
              </a:rPr>
              <a:t>/</a:t>
            </a:r>
            <a:r>
              <a:rPr lang="en-US" sz="2000" dirty="0" err="1">
                <a:solidFill>
                  <a:srgbClr val="4D4D4D"/>
                </a:solidFill>
              </a:rPr>
              <a:t>dt</a:t>
            </a:r>
            <a:r>
              <a:rPr lang="en-US" sz="2000" dirty="0">
                <a:solidFill>
                  <a:srgbClr val="4D4D4D"/>
                </a:solidFill>
              </a:rPr>
              <a:t> ~ -(T</a:t>
            </a:r>
            <a:r>
              <a:rPr lang="en-US" sz="2000" baseline="30000" dirty="0">
                <a:solidFill>
                  <a:srgbClr val="4D4D4D"/>
                </a:solidFill>
              </a:rPr>
              <a:t>3</a:t>
            </a:r>
            <a:r>
              <a:rPr lang="en-US" sz="2000" dirty="0">
                <a:solidFill>
                  <a:srgbClr val="4D4D4D"/>
                </a:solidFill>
              </a:rPr>
              <a:t>/M</a:t>
            </a:r>
            <a:r>
              <a:rPr lang="en-US" sz="2000" baseline="-25000" dirty="0">
                <a:solidFill>
                  <a:srgbClr val="4D4D4D"/>
                </a:solidFill>
              </a:rPr>
              <a:t>q</a:t>
            </a:r>
            <a:r>
              <a:rPr lang="en-US" sz="2000" baseline="30000" dirty="0">
                <a:solidFill>
                  <a:srgbClr val="4D4D4D"/>
                </a:solidFill>
              </a:rPr>
              <a:t>2</a:t>
            </a:r>
            <a:r>
              <a:rPr lang="en-US" sz="2000" dirty="0">
                <a:solidFill>
                  <a:srgbClr val="4D4D4D"/>
                </a:solidFill>
              </a:rPr>
              <a:t>) </a:t>
            </a:r>
            <a:r>
              <a:rPr lang="en-US" sz="2000" dirty="0" err="1">
                <a:solidFill>
                  <a:srgbClr val="4D4D4D"/>
                </a:solidFill>
              </a:rPr>
              <a:t>p</a:t>
            </a:r>
            <a:r>
              <a:rPr lang="en-US" sz="2000" baseline="-25000" dirty="0" err="1">
                <a:solidFill>
                  <a:srgbClr val="4D4D4D"/>
                </a:solidFill>
              </a:rPr>
              <a:t>T</a:t>
            </a:r>
            <a:endParaRPr lang="en-US" sz="2000" baseline="-25000" dirty="0">
              <a:solidFill>
                <a:srgbClr val="4D4D4D"/>
              </a:solidFill>
            </a:endParaRPr>
          </a:p>
          <a:p>
            <a:pPr marL="1143000" lvl="2" indent="-228600">
              <a:spcBef>
                <a:spcPct val="20000"/>
              </a:spcBef>
            </a:pPr>
            <a:endParaRPr lang="en-US" sz="2400" baseline="-25000" dirty="0">
              <a:solidFill>
                <a:srgbClr val="4D4D4D"/>
              </a:solidFill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dirty="0">
                <a:solidFill>
                  <a:srgbClr val="005400"/>
                </a:solidFill>
              </a:rPr>
              <a:t>Very different from LPM</a:t>
            </a:r>
          </a:p>
          <a:p>
            <a:pPr marL="1143000" lvl="2" indent="-228600">
              <a:spcBef>
                <a:spcPct val="20000"/>
              </a:spcBef>
            </a:pPr>
            <a:r>
              <a:rPr lang="en-US" sz="2000" dirty="0" err="1">
                <a:solidFill>
                  <a:srgbClr val="4D4D4D"/>
                </a:solidFill>
              </a:rPr>
              <a:t>dp</a:t>
            </a:r>
            <a:r>
              <a:rPr lang="en-US" sz="2000" baseline="-25000" dirty="0" err="1">
                <a:solidFill>
                  <a:srgbClr val="4D4D4D"/>
                </a:solidFill>
              </a:rPr>
              <a:t>T</a:t>
            </a:r>
            <a:r>
              <a:rPr lang="en-US" sz="2000" dirty="0">
                <a:solidFill>
                  <a:srgbClr val="4D4D4D"/>
                </a:solidFill>
              </a:rPr>
              <a:t>/</a:t>
            </a:r>
            <a:r>
              <a:rPr lang="en-US" sz="2000" dirty="0" err="1">
                <a:solidFill>
                  <a:srgbClr val="4D4D4D"/>
                </a:solidFill>
              </a:rPr>
              <a:t>dt</a:t>
            </a:r>
            <a:r>
              <a:rPr lang="en-US" sz="2000" dirty="0">
                <a:solidFill>
                  <a:srgbClr val="4D4D4D"/>
                </a:solidFill>
              </a:rPr>
              <a:t> ~ -LT</a:t>
            </a:r>
            <a:r>
              <a:rPr lang="en-US" sz="2000" baseline="30000" dirty="0">
                <a:solidFill>
                  <a:srgbClr val="4D4D4D"/>
                </a:solidFill>
              </a:rPr>
              <a:t>3</a:t>
            </a:r>
            <a:r>
              <a:rPr lang="en-US" sz="2000" dirty="0">
                <a:solidFill>
                  <a:srgbClr val="4D4D4D"/>
                </a:solidFill>
              </a:rPr>
              <a:t> log(</a:t>
            </a:r>
            <a:r>
              <a:rPr lang="en-US" sz="2000" dirty="0" err="1">
                <a:solidFill>
                  <a:srgbClr val="4D4D4D"/>
                </a:solidFill>
              </a:rPr>
              <a:t>p</a:t>
            </a:r>
            <a:r>
              <a:rPr lang="en-US" sz="2000" baseline="-25000" dirty="0" err="1">
                <a:solidFill>
                  <a:srgbClr val="4D4D4D"/>
                </a:solidFill>
              </a:rPr>
              <a:t>T</a:t>
            </a:r>
            <a:r>
              <a:rPr lang="en-US" sz="2000" dirty="0">
                <a:solidFill>
                  <a:srgbClr val="4D4D4D"/>
                </a:solidFill>
              </a:rPr>
              <a:t>/</a:t>
            </a:r>
            <a:r>
              <a:rPr lang="en-US" sz="2000" dirty="0" err="1">
                <a:solidFill>
                  <a:srgbClr val="4D4D4D"/>
                </a:solidFill>
              </a:rPr>
              <a:t>M</a:t>
            </a:r>
            <a:r>
              <a:rPr lang="en-US" sz="2000" baseline="-25000" dirty="0" err="1">
                <a:solidFill>
                  <a:srgbClr val="4D4D4D"/>
                </a:solidFill>
              </a:rPr>
              <a:t>q</a:t>
            </a:r>
            <a:r>
              <a:rPr lang="en-US" sz="2000" dirty="0">
                <a:solidFill>
                  <a:srgbClr val="4D4D4D"/>
                </a:solidFill>
              </a:rPr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6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06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06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6211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 Particle Theory Seminar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8C363-D587-46D0-ADC7-FA6C97A3387D}" type="slidenum">
              <a:rPr lang="en-US"/>
              <a:pPr/>
              <a:t>25</a:t>
            </a:fld>
            <a:endParaRPr lang="en-US"/>
          </a:p>
        </p:txBody>
      </p:sp>
      <p:sp>
        <p:nvSpPr>
          <p:cNvPr id="1002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Compared to Data</a:t>
            </a:r>
          </a:p>
        </p:txBody>
      </p:sp>
      <p:sp>
        <p:nvSpPr>
          <p:cNvPr id="1002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6172200"/>
          </a:xfrm>
        </p:spPr>
        <p:txBody>
          <a:bodyPr>
            <a:normAutofit/>
          </a:bodyPr>
          <a:lstStyle/>
          <a:p>
            <a:r>
              <a:rPr lang="en-US" dirty="0"/>
              <a:t>String drag: reasonable </a:t>
            </a:r>
            <a:r>
              <a:rPr lang="en-US" dirty="0" smtClean="0"/>
              <a:t>agreement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r>
              <a:rPr lang="en-US" dirty="0" smtClean="0"/>
              <a:t>Distinguishing measurement?</a:t>
            </a:r>
          </a:p>
        </p:txBody>
      </p:sp>
      <p:graphicFrame>
        <p:nvGraphicFramePr>
          <p:cNvPr id="1002500" name="Object 4"/>
          <p:cNvGraphicFramePr>
            <a:graphicFrameLocks noChangeAspect="1"/>
          </p:cNvGraphicFramePr>
          <p:nvPr/>
        </p:nvGraphicFramePr>
        <p:xfrm>
          <a:off x="2242276" y="1677988"/>
          <a:ext cx="4191000" cy="4052158"/>
        </p:xfrm>
        <a:graphic>
          <a:graphicData uri="http://schemas.openxmlformats.org/presentationml/2006/ole">
            <p:oleObj spid="_x0000_s50178" name="Image" r:id="rId3" imgW="11873016" imgH="11479365" progId="">
              <p:embed/>
            </p:oleObj>
          </a:graphicData>
        </a:graphic>
      </p:graphicFrame>
      <p:sp>
        <p:nvSpPr>
          <p:cNvPr id="1002501" name="Text Box 5"/>
          <p:cNvSpPr txBox="1">
            <a:spLocks noChangeArrowheads="1"/>
          </p:cNvSpPr>
          <p:nvPr/>
        </p:nvSpPr>
        <p:spPr bwMode="auto">
          <a:xfrm>
            <a:off x="5290276" y="5638800"/>
            <a:ext cx="141532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dirty="0" smtClean="0"/>
              <a:t>WAH</a:t>
            </a:r>
            <a:r>
              <a:rPr lang="en-US" sz="1200" dirty="0"/>
              <a:t>, </a:t>
            </a:r>
            <a:r>
              <a:rPr lang="en-US" sz="1200" dirty="0" smtClean="0"/>
              <a:t>PhD Thesis</a:t>
            </a:r>
            <a:endParaRPr lang="en-US" sz="1200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70A5C-5588-4605-B03D-59C850FB720A}" type="datetime1">
              <a:rPr lang="en-US" smtClean="0"/>
              <a:pPr/>
              <a:t>11/16/2010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4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024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2499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 Particle Theory Seminar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61765-F50B-43F1-A245-867502E31EBE}" type="slidenum">
              <a:rPr lang="en-US"/>
              <a:pPr/>
              <a:t>26</a:t>
            </a:fld>
            <a:endParaRPr lang="en-US"/>
          </a:p>
        </p:txBody>
      </p:sp>
      <p:pic>
        <p:nvPicPr>
          <p:cNvPr id="586754" name="Picture 2" descr="071015Rationosl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914400"/>
            <a:ext cx="7162800" cy="4010025"/>
          </a:xfrm>
          <a:prstGeom prst="rect">
            <a:avLst/>
          </a:prstGeom>
          <a:noFill/>
        </p:spPr>
      </p:pic>
      <p:pic>
        <p:nvPicPr>
          <p:cNvPr id="586755" name="Picture 3" descr="zoo1dnew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1600200"/>
            <a:ext cx="8382000" cy="4191000"/>
          </a:xfrm>
          <a:prstGeom prst="rect">
            <a:avLst/>
          </a:prstGeom>
          <a:noFill/>
        </p:spPr>
      </p:pic>
      <p:sp>
        <p:nvSpPr>
          <p:cNvPr id="58675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pQCD</a:t>
            </a:r>
            <a:r>
              <a:rPr lang="en-US" dirty="0" smtClean="0"/>
              <a:t> vs. </a:t>
            </a:r>
            <a:r>
              <a:rPr lang="en-US" dirty="0" err="1" smtClean="0"/>
              <a:t>AdS</a:t>
            </a:r>
            <a:r>
              <a:rPr lang="en-US" dirty="0" smtClean="0"/>
              <a:t>/CFT at LHC</a:t>
            </a:r>
            <a:endParaRPr lang="en-US" dirty="0"/>
          </a:p>
        </p:txBody>
      </p:sp>
      <p:sp>
        <p:nvSpPr>
          <p:cNvPr id="58675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Plethora of Predictions:</a:t>
            </a:r>
            <a:endParaRPr lang="en-US" dirty="0"/>
          </a:p>
        </p:txBody>
      </p:sp>
      <p:sp>
        <p:nvSpPr>
          <p:cNvPr id="586758" name="Rectangle 6"/>
          <p:cNvSpPr>
            <a:spLocks noChangeArrowheads="1"/>
          </p:cNvSpPr>
          <p:nvPr/>
        </p:nvSpPr>
        <p:spPr bwMode="auto">
          <a:xfrm>
            <a:off x="-977900" y="4953000"/>
            <a:ext cx="10058400" cy="157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600200" lvl="3" indent="-228600">
              <a:spcBef>
                <a:spcPct val="20000"/>
              </a:spcBef>
              <a:buFontTx/>
              <a:buChar char="–"/>
            </a:pPr>
            <a:r>
              <a:rPr lang="en-US" sz="1800" dirty="0">
                <a:solidFill>
                  <a:srgbClr val="030303"/>
                </a:solidFill>
              </a:rPr>
              <a:t>Taking the ratio cancels most normalization </a:t>
            </a:r>
            <a:r>
              <a:rPr lang="en-US" sz="1800" dirty="0" smtClean="0">
                <a:solidFill>
                  <a:srgbClr val="030303"/>
                </a:solidFill>
              </a:rPr>
              <a:t>differences</a:t>
            </a:r>
            <a:endParaRPr lang="en-US" sz="1800" dirty="0">
              <a:solidFill>
                <a:srgbClr val="030303"/>
              </a:solidFill>
            </a:endParaRPr>
          </a:p>
          <a:p>
            <a:pPr marL="1600200" lvl="3" indent="-228600">
              <a:spcBef>
                <a:spcPct val="20000"/>
              </a:spcBef>
              <a:buFontTx/>
              <a:buChar char="–"/>
            </a:pPr>
            <a:r>
              <a:rPr lang="en-US" sz="1800" dirty="0" err="1">
                <a:solidFill>
                  <a:srgbClr val="030303"/>
                </a:solidFill>
              </a:rPr>
              <a:t>pQCD</a:t>
            </a:r>
            <a:r>
              <a:rPr lang="en-US" sz="1800" dirty="0">
                <a:solidFill>
                  <a:srgbClr val="030303"/>
                </a:solidFill>
              </a:rPr>
              <a:t> ratio asymptotically approaches 1, and more slowly so for increased quenching (until quenching saturates)</a:t>
            </a:r>
          </a:p>
          <a:p>
            <a:pPr marL="1600200" lvl="3" indent="-228600">
              <a:spcBef>
                <a:spcPct val="20000"/>
              </a:spcBef>
              <a:buFontTx/>
              <a:buChar char="–"/>
            </a:pPr>
            <a:r>
              <a:rPr lang="en-US" sz="1800" dirty="0" err="1">
                <a:solidFill>
                  <a:srgbClr val="030303"/>
                </a:solidFill>
              </a:rPr>
              <a:t>AdS</a:t>
            </a:r>
            <a:r>
              <a:rPr lang="en-US" sz="1800" dirty="0">
                <a:solidFill>
                  <a:srgbClr val="030303"/>
                </a:solidFill>
              </a:rPr>
              <a:t>/CFT ratio is flat and many times smaller than </a:t>
            </a:r>
            <a:r>
              <a:rPr lang="en-US" sz="1800" dirty="0" err="1">
                <a:solidFill>
                  <a:srgbClr val="030303"/>
                </a:solidFill>
              </a:rPr>
              <a:t>pQCD</a:t>
            </a:r>
            <a:r>
              <a:rPr lang="en-US" sz="1800" dirty="0">
                <a:solidFill>
                  <a:srgbClr val="030303"/>
                </a:solidFill>
              </a:rPr>
              <a:t> at only moderate </a:t>
            </a:r>
            <a:r>
              <a:rPr lang="en-US" sz="1800" dirty="0" err="1">
                <a:solidFill>
                  <a:srgbClr val="030303"/>
                </a:solidFill>
              </a:rPr>
              <a:t>p</a:t>
            </a:r>
            <a:r>
              <a:rPr lang="en-US" sz="1800" baseline="-25000" dirty="0" err="1">
                <a:solidFill>
                  <a:srgbClr val="030303"/>
                </a:solidFill>
              </a:rPr>
              <a:t>T</a:t>
            </a:r>
            <a:endParaRPr lang="en-US" sz="1800" baseline="-25000" dirty="0">
              <a:solidFill>
                <a:srgbClr val="030303"/>
              </a:solidFill>
            </a:endParaRPr>
          </a:p>
        </p:txBody>
      </p:sp>
      <p:sp>
        <p:nvSpPr>
          <p:cNvPr id="586759" name="Text Box 7"/>
          <p:cNvSpPr txBox="1">
            <a:spLocks noChangeArrowheads="1"/>
          </p:cNvSpPr>
          <p:nvPr/>
        </p:nvSpPr>
        <p:spPr bwMode="auto">
          <a:xfrm>
            <a:off x="3359150" y="5745163"/>
            <a:ext cx="257685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dirty="0" smtClean="0"/>
              <a:t>WAH</a:t>
            </a:r>
            <a:r>
              <a:rPr lang="en-US" sz="1200" dirty="0"/>
              <a:t>, M. </a:t>
            </a:r>
            <a:r>
              <a:rPr lang="en-US" sz="1200" dirty="0" err="1"/>
              <a:t>Gyulassy</a:t>
            </a:r>
            <a:r>
              <a:rPr lang="en-US" sz="1200" dirty="0"/>
              <a:t>, </a:t>
            </a:r>
            <a:r>
              <a:rPr lang="en-US" sz="1200" dirty="0" smtClean="0"/>
              <a:t>PLB666 (2008)</a:t>
            </a:r>
            <a:endParaRPr lang="en-US" sz="1200" dirty="0"/>
          </a:p>
        </p:txBody>
      </p:sp>
      <p:sp>
        <p:nvSpPr>
          <p:cNvPr id="586760" name="Text Box 8"/>
          <p:cNvSpPr txBox="1">
            <a:spLocks noChangeArrowheads="1"/>
          </p:cNvSpPr>
          <p:nvPr/>
        </p:nvSpPr>
        <p:spPr bwMode="auto">
          <a:xfrm>
            <a:off x="5257800" y="3962400"/>
            <a:ext cx="257685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dirty="0" smtClean="0"/>
              <a:t>WAH</a:t>
            </a:r>
            <a:r>
              <a:rPr lang="en-US" sz="1200" dirty="0"/>
              <a:t>, M. </a:t>
            </a:r>
            <a:r>
              <a:rPr lang="en-US" sz="1200" dirty="0" err="1"/>
              <a:t>Gyulassy</a:t>
            </a:r>
            <a:r>
              <a:rPr lang="en-US" sz="1200" dirty="0"/>
              <a:t>, </a:t>
            </a:r>
            <a:r>
              <a:rPr lang="en-US" sz="1200" dirty="0" smtClean="0"/>
              <a:t>PLB666 (2008)</a:t>
            </a:r>
            <a:endParaRPr lang="en-US" sz="1200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FB7-2410-4EC7-938D-2F59C1E901FA}" type="datetime1">
              <a:rPr lang="en-US" smtClean="0"/>
              <a:pPr/>
              <a:t>11/16/2010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867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67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867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867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867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86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867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6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867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6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86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6757" grpId="0" build="p"/>
      <p:bldP spid="586759" grpId="0"/>
      <p:bldP spid="58676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 Particle Theory Seminar</a:t>
            </a:r>
            <a:endParaRPr lang="en-US"/>
          </a:p>
        </p:txBody>
      </p:sp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D2FCC-1E49-4F15-B3E8-2FA60ECB4CD9}" type="slidenum">
              <a:rPr lang="en-US"/>
              <a:pPr/>
              <a:t>27</a:t>
            </a:fld>
            <a:endParaRPr lang="en-US"/>
          </a:p>
        </p:txBody>
      </p:sp>
      <p:sp>
        <p:nvSpPr>
          <p:cNvPr id="5877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-152400" y="1219200"/>
            <a:ext cx="6096000" cy="5486400"/>
          </a:xfrm>
        </p:spPr>
        <p:txBody>
          <a:bodyPr/>
          <a:lstStyle/>
          <a:p>
            <a:pPr lvl="1"/>
            <a:r>
              <a:rPr lang="en-US" dirty="0"/>
              <a:t>Speed limit estimate for applicability of </a:t>
            </a:r>
            <a:r>
              <a:rPr lang="en-US" dirty="0" err="1"/>
              <a:t>AdS</a:t>
            </a:r>
            <a:r>
              <a:rPr lang="en-US" dirty="0"/>
              <a:t> drag</a:t>
            </a:r>
          </a:p>
          <a:p>
            <a:pPr lvl="2"/>
            <a:r>
              <a:rPr lang="en-US" dirty="0"/>
              <a:t> </a:t>
            </a:r>
            <a:r>
              <a:rPr lang="en-US" dirty="0">
                <a:latin typeface="Symbol" pitchFamily="18" charset="2"/>
              </a:rPr>
              <a:t>g</a:t>
            </a:r>
            <a:r>
              <a:rPr lang="en-US" dirty="0"/>
              <a:t> &lt; </a:t>
            </a:r>
            <a:r>
              <a:rPr lang="en-US" dirty="0" err="1">
                <a:latin typeface="Symbol" pitchFamily="18" charset="2"/>
              </a:rPr>
              <a:t>g</a:t>
            </a:r>
            <a:r>
              <a:rPr lang="en-US" baseline="-25000" dirty="0" err="1"/>
              <a:t>crit</a:t>
            </a:r>
            <a:r>
              <a:rPr lang="en-US" dirty="0"/>
              <a:t> = (1 + 2M</a:t>
            </a:r>
            <a:r>
              <a:rPr lang="en-US" baseline="-25000" dirty="0"/>
              <a:t>q</a:t>
            </a:r>
            <a:r>
              <a:rPr lang="en-US" dirty="0"/>
              <a:t>/</a:t>
            </a:r>
            <a:r>
              <a:rPr lang="en-US" dirty="0">
                <a:latin typeface="Symbol" pitchFamily="18" charset="2"/>
              </a:rPr>
              <a:t>l</a:t>
            </a:r>
            <a:r>
              <a:rPr lang="en-US" baseline="30000" dirty="0"/>
              <a:t>1/2 </a:t>
            </a:r>
            <a:r>
              <a:rPr lang="en-US" dirty="0"/>
              <a:t>T)</a:t>
            </a:r>
            <a:r>
              <a:rPr lang="en-US" baseline="30000" dirty="0"/>
              <a:t>2</a:t>
            </a:r>
            <a:endParaRPr lang="en-US" dirty="0"/>
          </a:p>
          <a:p>
            <a:pPr lvl="2">
              <a:buFontTx/>
              <a:buNone/>
            </a:pPr>
            <a:r>
              <a:rPr lang="en-US" dirty="0"/>
              <a:t>                 ~ 4M</a:t>
            </a:r>
            <a:r>
              <a:rPr lang="en-US" baseline="-25000" dirty="0"/>
              <a:t>q</a:t>
            </a:r>
            <a:r>
              <a:rPr lang="en-US" baseline="30000" dirty="0"/>
              <a:t>2</a:t>
            </a:r>
            <a:r>
              <a:rPr lang="en-US" dirty="0"/>
              <a:t>/(</a:t>
            </a:r>
            <a:r>
              <a:rPr lang="en-US" dirty="0">
                <a:latin typeface="Symbol" pitchFamily="18" charset="2"/>
              </a:rPr>
              <a:t>l </a:t>
            </a:r>
            <a:r>
              <a:rPr lang="en-US" dirty="0"/>
              <a:t>T</a:t>
            </a:r>
            <a:r>
              <a:rPr lang="en-US" baseline="30000" dirty="0"/>
              <a:t>2</a:t>
            </a:r>
            <a:r>
              <a:rPr lang="en-US" dirty="0"/>
              <a:t>)</a:t>
            </a:r>
          </a:p>
          <a:p>
            <a:pPr lvl="3"/>
            <a:r>
              <a:rPr lang="en-US" dirty="0"/>
              <a:t>Limited by </a:t>
            </a:r>
            <a:r>
              <a:rPr lang="en-US" dirty="0" err="1"/>
              <a:t>M</a:t>
            </a:r>
            <a:r>
              <a:rPr lang="en-US" baseline="-25000" dirty="0" err="1"/>
              <a:t>charm</a:t>
            </a:r>
            <a:r>
              <a:rPr lang="en-US" dirty="0"/>
              <a:t> ~ 1.2 </a:t>
            </a:r>
            <a:r>
              <a:rPr lang="en-US" dirty="0" err="1"/>
              <a:t>GeV</a:t>
            </a:r>
            <a:endParaRPr lang="en-US" dirty="0"/>
          </a:p>
          <a:p>
            <a:pPr lvl="2"/>
            <a:r>
              <a:rPr lang="en-US" dirty="0"/>
              <a:t>Similar to BH    LPM</a:t>
            </a:r>
          </a:p>
          <a:p>
            <a:pPr lvl="3"/>
            <a:r>
              <a:rPr lang="en-US" dirty="0"/>
              <a:t> </a:t>
            </a:r>
            <a:r>
              <a:rPr lang="en-US" dirty="0" err="1">
                <a:latin typeface="Symbol" pitchFamily="18" charset="2"/>
              </a:rPr>
              <a:t>g</a:t>
            </a:r>
            <a:r>
              <a:rPr lang="en-US" baseline="-25000" dirty="0" err="1"/>
              <a:t>crit</a:t>
            </a:r>
            <a:r>
              <a:rPr lang="en-US" dirty="0"/>
              <a:t> ~ </a:t>
            </a:r>
            <a:r>
              <a:rPr lang="en-US" dirty="0" err="1"/>
              <a:t>M</a:t>
            </a:r>
            <a:r>
              <a:rPr lang="en-US" baseline="-25000" dirty="0" err="1"/>
              <a:t>q</a:t>
            </a:r>
            <a:r>
              <a:rPr lang="en-US" dirty="0"/>
              <a:t>/(</a:t>
            </a:r>
            <a:r>
              <a:rPr lang="en-US" dirty="0" err="1">
                <a:latin typeface="Symbol" pitchFamily="18" charset="2"/>
              </a:rPr>
              <a:t>l</a:t>
            </a:r>
            <a:r>
              <a:rPr lang="en-US" dirty="0" err="1"/>
              <a:t>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No Single T for QGP</a:t>
            </a:r>
          </a:p>
          <a:p>
            <a:pPr lvl="2"/>
            <a:r>
              <a:rPr lang="en-US" dirty="0"/>
              <a:t> smallest </a:t>
            </a:r>
            <a:r>
              <a:rPr lang="en-US" dirty="0" err="1">
                <a:latin typeface="Symbol" pitchFamily="18" charset="2"/>
              </a:rPr>
              <a:t>g</a:t>
            </a:r>
            <a:r>
              <a:rPr lang="en-US" baseline="-25000" dirty="0" err="1"/>
              <a:t>crit</a:t>
            </a:r>
            <a:r>
              <a:rPr lang="en-US" dirty="0"/>
              <a:t> for largest T </a:t>
            </a:r>
          </a:p>
          <a:p>
            <a:pPr lvl="2">
              <a:buFontTx/>
              <a:buNone/>
            </a:pPr>
            <a:r>
              <a:rPr lang="en-US" dirty="0"/>
              <a:t>         T = T(</a:t>
            </a:r>
            <a:r>
              <a:rPr lang="en-US" dirty="0">
                <a:latin typeface="Symbol" pitchFamily="18" charset="2"/>
              </a:rPr>
              <a:t>t</a:t>
            </a:r>
            <a:r>
              <a:rPr lang="en-US" baseline="-25000" dirty="0"/>
              <a:t>0</a:t>
            </a:r>
            <a:r>
              <a:rPr lang="en-US" dirty="0"/>
              <a:t>, x=y=0): “(”</a:t>
            </a:r>
          </a:p>
          <a:p>
            <a:pPr lvl="2"/>
            <a:r>
              <a:rPr lang="en-US" dirty="0"/>
              <a:t> largest </a:t>
            </a:r>
            <a:r>
              <a:rPr lang="en-US" dirty="0" err="1">
                <a:latin typeface="Symbol" pitchFamily="18" charset="2"/>
              </a:rPr>
              <a:t>g</a:t>
            </a:r>
            <a:r>
              <a:rPr lang="en-US" baseline="-25000" dirty="0" err="1"/>
              <a:t>crit</a:t>
            </a:r>
            <a:r>
              <a:rPr lang="en-US" dirty="0"/>
              <a:t> for smallest T </a:t>
            </a:r>
          </a:p>
          <a:p>
            <a:pPr lvl="2">
              <a:buFontTx/>
              <a:buNone/>
            </a:pPr>
            <a:r>
              <a:rPr lang="en-US" dirty="0"/>
              <a:t>         T = </a:t>
            </a:r>
            <a:r>
              <a:rPr lang="en-US" dirty="0" err="1"/>
              <a:t>T</a:t>
            </a:r>
            <a:r>
              <a:rPr lang="en-US" baseline="-25000" dirty="0" err="1"/>
              <a:t>c</a:t>
            </a:r>
            <a:r>
              <a:rPr lang="en-US" dirty="0"/>
              <a:t>: “]”</a:t>
            </a:r>
          </a:p>
        </p:txBody>
      </p:sp>
      <p:sp>
        <p:nvSpPr>
          <p:cNvPr id="58777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 So Fast!</a:t>
            </a:r>
          </a:p>
        </p:txBody>
      </p:sp>
      <p:grpSp>
        <p:nvGrpSpPr>
          <p:cNvPr id="2" name="Group 29"/>
          <p:cNvGrpSpPr/>
          <p:nvPr/>
        </p:nvGrpSpPr>
        <p:grpSpPr>
          <a:xfrm>
            <a:off x="5181600" y="1295400"/>
            <a:ext cx="3886200" cy="4329113"/>
            <a:chOff x="5181600" y="1295400"/>
            <a:chExt cx="3886200" cy="4329113"/>
          </a:xfrm>
        </p:grpSpPr>
        <p:sp>
          <p:nvSpPr>
            <p:cNvPr id="587780" name="Text Box 4"/>
            <p:cNvSpPr txBox="1">
              <a:spLocks noChangeArrowheads="1"/>
            </p:cNvSpPr>
            <p:nvPr/>
          </p:nvSpPr>
          <p:spPr bwMode="auto">
            <a:xfrm>
              <a:off x="6096000" y="5257800"/>
              <a:ext cx="17716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latin typeface="Arial" charset="0"/>
                </a:rPr>
                <a:t>D3 Black Brane</a:t>
              </a:r>
            </a:p>
          </p:txBody>
        </p:sp>
        <p:sp>
          <p:nvSpPr>
            <p:cNvPr id="587781" name="Text Box 5"/>
            <p:cNvSpPr txBox="1">
              <a:spLocks noChangeArrowheads="1"/>
            </p:cNvSpPr>
            <p:nvPr/>
          </p:nvSpPr>
          <p:spPr bwMode="auto">
            <a:xfrm>
              <a:off x="5943600" y="1295400"/>
              <a:ext cx="18224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latin typeface="Arial" charset="0"/>
                </a:rPr>
                <a:t>D7 Probe Brane</a:t>
              </a:r>
            </a:p>
          </p:txBody>
        </p:sp>
        <p:sp>
          <p:nvSpPr>
            <p:cNvPr id="587782" name="AutoShape 6"/>
            <p:cNvSpPr>
              <a:spLocks noChangeArrowheads="1"/>
            </p:cNvSpPr>
            <p:nvPr/>
          </p:nvSpPr>
          <p:spPr bwMode="auto">
            <a:xfrm>
              <a:off x="5181600" y="1676400"/>
              <a:ext cx="3810000" cy="381000"/>
            </a:xfrm>
            <a:prstGeom prst="parallelogram">
              <a:avLst>
                <a:gd name="adj" fmla="val 2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7783" name="Text Box 7"/>
            <p:cNvSpPr txBox="1">
              <a:spLocks noChangeArrowheads="1"/>
            </p:cNvSpPr>
            <p:nvPr/>
          </p:nvSpPr>
          <p:spPr bwMode="auto">
            <a:xfrm>
              <a:off x="7848600" y="1371600"/>
              <a:ext cx="3619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CC00CC"/>
                  </a:solidFill>
                  <a:latin typeface="Arial" charset="0"/>
                </a:rPr>
                <a:t>Q</a:t>
              </a:r>
            </a:p>
          </p:txBody>
        </p:sp>
        <p:sp>
          <p:nvSpPr>
            <p:cNvPr id="587784" name="Oval 8"/>
            <p:cNvSpPr>
              <a:spLocks noChangeArrowheads="1"/>
            </p:cNvSpPr>
            <p:nvPr/>
          </p:nvSpPr>
          <p:spPr bwMode="auto">
            <a:xfrm>
              <a:off x="8001000" y="1752600"/>
              <a:ext cx="152400" cy="152400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7785" name="Text Box 9"/>
            <p:cNvSpPr txBox="1">
              <a:spLocks noChangeArrowheads="1"/>
            </p:cNvSpPr>
            <p:nvPr/>
          </p:nvSpPr>
          <p:spPr bwMode="auto">
            <a:xfrm>
              <a:off x="5594350" y="2587625"/>
              <a:ext cx="2406650" cy="650875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1800">
                  <a:latin typeface="Arial" charset="0"/>
                </a:rPr>
                <a:t>Worldsheet boundary Spacelike</a:t>
              </a:r>
              <a:r>
                <a:rPr lang="en-US" sz="1800">
                  <a:latin typeface="Symbol" pitchFamily="18" charset="2"/>
                </a:rPr>
                <a:t>  </a:t>
              </a:r>
              <a:r>
                <a:rPr lang="en-US" sz="1800">
                  <a:latin typeface="Arial" charset="0"/>
                </a:rPr>
                <a:t>if </a:t>
              </a:r>
              <a:r>
                <a:rPr lang="en-US" sz="1800">
                  <a:latin typeface="Symbol" pitchFamily="18" charset="2"/>
                </a:rPr>
                <a:t> g</a:t>
              </a:r>
              <a:r>
                <a:rPr lang="en-US" sz="1800">
                  <a:latin typeface="Arial" charset="0"/>
                </a:rPr>
                <a:t> &gt; </a:t>
              </a:r>
              <a:r>
                <a:rPr lang="en-US" sz="1800">
                  <a:latin typeface="Symbol" pitchFamily="18" charset="2"/>
                </a:rPr>
                <a:t>g</a:t>
              </a:r>
              <a:r>
                <a:rPr lang="en-US" sz="1800" baseline="-25000">
                  <a:latin typeface="Arial" charset="0"/>
                </a:rPr>
                <a:t>crit</a:t>
              </a:r>
            </a:p>
          </p:txBody>
        </p:sp>
        <p:sp>
          <p:nvSpPr>
            <p:cNvPr id="587786" name="Line 10"/>
            <p:cNvSpPr>
              <a:spLocks noChangeShapeType="1"/>
            </p:cNvSpPr>
            <p:nvPr/>
          </p:nvSpPr>
          <p:spPr bwMode="auto">
            <a:xfrm flipH="1">
              <a:off x="7543800" y="1905000"/>
              <a:ext cx="3810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7787" name="Line 11"/>
            <p:cNvSpPr>
              <a:spLocks noChangeShapeType="1"/>
            </p:cNvSpPr>
            <p:nvPr/>
          </p:nvSpPr>
          <p:spPr bwMode="auto">
            <a:xfrm flipH="1">
              <a:off x="7162800" y="1905000"/>
              <a:ext cx="3810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7788" name="Line 12"/>
            <p:cNvSpPr>
              <a:spLocks noChangeShapeType="1"/>
            </p:cNvSpPr>
            <p:nvPr/>
          </p:nvSpPr>
          <p:spPr bwMode="auto">
            <a:xfrm flipH="1">
              <a:off x="6781800" y="1905000"/>
              <a:ext cx="3810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7789" name="Line 13"/>
            <p:cNvSpPr>
              <a:spLocks noChangeShapeType="1"/>
            </p:cNvSpPr>
            <p:nvPr/>
          </p:nvSpPr>
          <p:spPr bwMode="auto">
            <a:xfrm flipH="1" flipV="1">
              <a:off x="7696200" y="1752600"/>
              <a:ext cx="2286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7790" name="Line 14"/>
            <p:cNvSpPr>
              <a:spLocks noChangeShapeType="1"/>
            </p:cNvSpPr>
            <p:nvPr/>
          </p:nvSpPr>
          <p:spPr bwMode="auto">
            <a:xfrm flipH="1" flipV="1">
              <a:off x="7315200" y="1752600"/>
              <a:ext cx="2286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7791" name="Line 15"/>
            <p:cNvSpPr>
              <a:spLocks noChangeShapeType="1"/>
            </p:cNvSpPr>
            <p:nvPr/>
          </p:nvSpPr>
          <p:spPr bwMode="auto">
            <a:xfrm flipH="1" flipV="1">
              <a:off x="6934200" y="1752600"/>
              <a:ext cx="2286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7792" name="AutoShape 16"/>
            <p:cNvSpPr>
              <a:spLocks noChangeArrowheads="1"/>
            </p:cNvSpPr>
            <p:nvPr/>
          </p:nvSpPr>
          <p:spPr bwMode="auto">
            <a:xfrm>
              <a:off x="5257800" y="4876800"/>
              <a:ext cx="3810000" cy="381000"/>
            </a:xfrm>
            <a:prstGeom prst="parallelogram">
              <a:avLst>
                <a:gd name="adj" fmla="val 250000"/>
              </a:avLst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7793" name="Line 17"/>
            <p:cNvSpPr>
              <a:spLocks noChangeShapeType="1"/>
            </p:cNvSpPr>
            <p:nvPr/>
          </p:nvSpPr>
          <p:spPr bwMode="auto">
            <a:xfrm>
              <a:off x="8229600" y="1828800"/>
              <a:ext cx="6858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7794" name="Text Box 18"/>
            <p:cNvSpPr txBox="1">
              <a:spLocks noChangeArrowheads="1"/>
            </p:cNvSpPr>
            <p:nvPr/>
          </p:nvSpPr>
          <p:spPr bwMode="auto">
            <a:xfrm>
              <a:off x="5791200" y="3581400"/>
              <a:ext cx="1987550" cy="915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latin typeface="Arial" charset="0"/>
                </a:rPr>
                <a:t>Trailing</a:t>
              </a:r>
            </a:p>
            <a:p>
              <a:pPr algn="ctr"/>
              <a:r>
                <a:rPr lang="en-US" sz="1800">
                  <a:latin typeface="Arial" charset="0"/>
                </a:rPr>
                <a:t>String</a:t>
              </a:r>
            </a:p>
            <a:p>
              <a:pPr algn="ctr"/>
              <a:r>
                <a:rPr lang="en-US" sz="1800">
                  <a:latin typeface="Arial" charset="0"/>
                </a:rPr>
                <a:t>“Brachistochrone”</a:t>
              </a:r>
            </a:p>
          </p:txBody>
        </p:sp>
        <p:grpSp>
          <p:nvGrpSpPr>
            <p:cNvPr id="3" name="Group 19"/>
            <p:cNvGrpSpPr>
              <a:grpSpLocks/>
            </p:cNvGrpSpPr>
            <p:nvPr/>
          </p:nvGrpSpPr>
          <p:grpSpPr bwMode="auto">
            <a:xfrm>
              <a:off x="5486400" y="1676400"/>
              <a:ext cx="3581400" cy="3795713"/>
              <a:chOff x="3504" y="1056"/>
              <a:chExt cx="2256" cy="2391"/>
            </a:xfrm>
          </p:grpSpPr>
          <p:pic>
            <p:nvPicPr>
              <p:cNvPr id="587796" name="Picture 20" descr="070520Dangle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504" y="1056"/>
                <a:ext cx="2256" cy="2256"/>
              </a:xfrm>
              <a:prstGeom prst="rect">
                <a:avLst/>
              </a:prstGeom>
              <a:noFill/>
            </p:spPr>
          </p:pic>
          <p:sp>
            <p:nvSpPr>
              <p:cNvPr id="587797" name="Text Box 21"/>
              <p:cNvSpPr txBox="1">
                <a:spLocks noChangeArrowheads="1"/>
              </p:cNvSpPr>
              <p:nvPr/>
            </p:nvSpPr>
            <p:spPr bwMode="auto">
              <a:xfrm>
                <a:off x="5476" y="3216"/>
                <a:ext cx="28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latin typeface="Arial" charset="0"/>
                  </a:rPr>
                  <a:t>“z”</a:t>
                </a:r>
              </a:p>
            </p:txBody>
          </p:sp>
          <p:sp>
            <p:nvSpPr>
              <p:cNvPr id="587798" name="Text Box 22"/>
              <p:cNvSpPr txBox="1">
                <a:spLocks noChangeArrowheads="1"/>
              </p:cNvSpPr>
              <p:nvPr/>
            </p:nvSpPr>
            <p:spPr bwMode="auto">
              <a:xfrm>
                <a:off x="3648" y="2160"/>
                <a:ext cx="241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latin typeface="Arial" charset="0"/>
                  </a:rPr>
                  <a:t>x</a:t>
                </a:r>
                <a:r>
                  <a:rPr lang="en-US" sz="1800" baseline="-25000">
                    <a:latin typeface="Arial" charset="0"/>
                  </a:rPr>
                  <a:t>5</a:t>
                </a:r>
                <a:endParaRPr lang="en-US" sz="1800">
                  <a:latin typeface="Arial" charset="0"/>
                </a:endParaRPr>
              </a:p>
            </p:txBody>
          </p:sp>
        </p:grpSp>
        <p:sp>
          <p:nvSpPr>
            <p:cNvPr id="587799" name="AutoShape 23"/>
            <p:cNvSpPr>
              <a:spLocks noChangeArrowheads="1"/>
            </p:cNvSpPr>
            <p:nvPr/>
          </p:nvSpPr>
          <p:spPr bwMode="auto">
            <a:xfrm>
              <a:off x="5257800" y="2209800"/>
              <a:ext cx="3810000" cy="381000"/>
            </a:xfrm>
            <a:prstGeom prst="parallelogram">
              <a:avLst>
                <a:gd name="adj" fmla="val 250000"/>
              </a:avLst>
            </a:prstGeom>
            <a:solidFill>
              <a:srgbClr val="FF0000">
                <a:alpha val="34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7800" name="Freeform 24"/>
            <p:cNvSpPr>
              <a:spLocks/>
            </p:cNvSpPr>
            <p:nvPr/>
          </p:nvSpPr>
          <p:spPr bwMode="auto">
            <a:xfrm>
              <a:off x="7431088" y="2235200"/>
              <a:ext cx="919162" cy="276225"/>
            </a:xfrm>
            <a:custGeom>
              <a:avLst/>
              <a:gdLst/>
              <a:ahLst/>
              <a:cxnLst>
                <a:cxn ang="0">
                  <a:pos x="435" y="124"/>
                </a:cxn>
                <a:cxn ang="0">
                  <a:pos x="407" y="96"/>
                </a:cxn>
                <a:cxn ang="0">
                  <a:pos x="395" y="88"/>
                </a:cxn>
                <a:cxn ang="0">
                  <a:pos x="367" y="96"/>
                </a:cxn>
                <a:cxn ang="0">
                  <a:pos x="359" y="108"/>
                </a:cxn>
                <a:cxn ang="0">
                  <a:pos x="355" y="120"/>
                </a:cxn>
                <a:cxn ang="0">
                  <a:pos x="331" y="136"/>
                </a:cxn>
                <a:cxn ang="0">
                  <a:pos x="259" y="128"/>
                </a:cxn>
                <a:cxn ang="0">
                  <a:pos x="239" y="112"/>
                </a:cxn>
                <a:cxn ang="0">
                  <a:pos x="219" y="92"/>
                </a:cxn>
                <a:cxn ang="0">
                  <a:pos x="195" y="84"/>
                </a:cxn>
                <a:cxn ang="0">
                  <a:pos x="143" y="92"/>
                </a:cxn>
                <a:cxn ang="0">
                  <a:pos x="135" y="116"/>
                </a:cxn>
                <a:cxn ang="0">
                  <a:pos x="83" y="168"/>
                </a:cxn>
                <a:cxn ang="0">
                  <a:pos x="47" y="160"/>
                </a:cxn>
                <a:cxn ang="0">
                  <a:pos x="7" y="112"/>
                </a:cxn>
                <a:cxn ang="0">
                  <a:pos x="3" y="96"/>
                </a:cxn>
                <a:cxn ang="0">
                  <a:pos x="7" y="44"/>
                </a:cxn>
                <a:cxn ang="0">
                  <a:pos x="23" y="48"/>
                </a:cxn>
                <a:cxn ang="0">
                  <a:pos x="71" y="72"/>
                </a:cxn>
                <a:cxn ang="0">
                  <a:pos x="79" y="84"/>
                </a:cxn>
                <a:cxn ang="0">
                  <a:pos x="103" y="92"/>
                </a:cxn>
                <a:cxn ang="0">
                  <a:pos x="167" y="128"/>
                </a:cxn>
                <a:cxn ang="0">
                  <a:pos x="191" y="136"/>
                </a:cxn>
                <a:cxn ang="0">
                  <a:pos x="247" y="92"/>
                </a:cxn>
                <a:cxn ang="0">
                  <a:pos x="299" y="56"/>
                </a:cxn>
                <a:cxn ang="0">
                  <a:pos x="387" y="76"/>
                </a:cxn>
                <a:cxn ang="0">
                  <a:pos x="447" y="60"/>
                </a:cxn>
                <a:cxn ang="0">
                  <a:pos x="527" y="12"/>
                </a:cxn>
                <a:cxn ang="0">
                  <a:pos x="551" y="4"/>
                </a:cxn>
                <a:cxn ang="0">
                  <a:pos x="563" y="0"/>
                </a:cxn>
                <a:cxn ang="0">
                  <a:pos x="579" y="48"/>
                </a:cxn>
                <a:cxn ang="0">
                  <a:pos x="535" y="56"/>
                </a:cxn>
              </a:cxnLst>
              <a:rect l="0" t="0" r="r" b="b"/>
              <a:pathLst>
                <a:path w="579" h="174">
                  <a:moveTo>
                    <a:pt x="435" y="124"/>
                  </a:moveTo>
                  <a:cubicBezTo>
                    <a:pt x="428" y="103"/>
                    <a:pt x="435" y="114"/>
                    <a:pt x="407" y="96"/>
                  </a:cubicBezTo>
                  <a:cubicBezTo>
                    <a:pt x="403" y="93"/>
                    <a:pt x="395" y="88"/>
                    <a:pt x="395" y="88"/>
                  </a:cubicBezTo>
                  <a:cubicBezTo>
                    <a:pt x="394" y="88"/>
                    <a:pt x="370" y="94"/>
                    <a:pt x="367" y="96"/>
                  </a:cubicBezTo>
                  <a:cubicBezTo>
                    <a:pt x="363" y="99"/>
                    <a:pt x="361" y="104"/>
                    <a:pt x="359" y="108"/>
                  </a:cubicBezTo>
                  <a:cubicBezTo>
                    <a:pt x="357" y="112"/>
                    <a:pt x="358" y="117"/>
                    <a:pt x="355" y="120"/>
                  </a:cubicBezTo>
                  <a:cubicBezTo>
                    <a:pt x="348" y="127"/>
                    <a:pt x="331" y="136"/>
                    <a:pt x="331" y="136"/>
                  </a:cubicBezTo>
                  <a:cubicBezTo>
                    <a:pt x="307" y="134"/>
                    <a:pt x="278" y="143"/>
                    <a:pt x="259" y="128"/>
                  </a:cubicBezTo>
                  <a:cubicBezTo>
                    <a:pt x="233" y="107"/>
                    <a:pt x="269" y="122"/>
                    <a:pt x="239" y="112"/>
                  </a:cubicBezTo>
                  <a:cubicBezTo>
                    <a:pt x="232" y="101"/>
                    <a:pt x="232" y="98"/>
                    <a:pt x="219" y="92"/>
                  </a:cubicBezTo>
                  <a:cubicBezTo>
                    <a:pt x="211" y="89"/>
                    <a:pt x="195" y="84"/>
                    <a:pt x="195" y="84"/>
                  </a:cubicBezTo>
                  <a:cubicBezTo>
                    <a:pt x="178" y="86"/>
                    <a:pt x="153" y="78"/>
                    <a:pt x="143" y="92"/>
                  </a:cubicBezTo>
                  <a:cubicBezTo>
                    <a:pt x="138" y="99"/>
                    <a:pt x="135" y="116"/>
                    <a:pt x="135" y="116"/>
                  </a:cubicBezTo>
                  <a:cubicBezTo>
                    <a:pt x="130" y="174"/>
                    <a:pt x="137" y="174"/>
                    <a:pt x="83" y="168"/>
                  </a:cubicBezTo>
                  <a:cubicBezTo>
                    <a:pt x="71" y="164"/>
                    <a:pt x="58" y="165"/>
                    <a:pt x="47" y="160"/>
                  </a:cubicBezTo>
                  <a:cubicBezTo>
                    <a:pt x="30" y="153"/>
                    <a:pt x="20" y="125"/>
                    <a:pt x="7" y="112"/>
                  </a:cubicBezTo>
                  <a:cubicBezTo>
                    <a:pt x="6" y="107"/>
                    <a:pt x="3" y="101"/>
                    <a:pt x="3" y="96"/>
                  </a:cubicBezTo>
                  <a:cubicBezTo>
                    <a:pt x="3" y="79"/>
                    <a:pt x="0" y="60"/>
                    <a:pt x="7" y="44"/>
                  </a:cubicBezTo>
                  <a:cubicBezTo>
                    <a:pt x="9" y="39"/>
                    <a:pt x="18" y="46"/>
                    <a:pt x="23" y="48"/>
                  </a:cubicBezTo>
                  <a:cubicBezTo>
                    <a:pt x="41" y="53"/>
                    <a:pt x="53" y="66"/>
                    <a:pt x="71" y="72"/>
                  </a:cubicBezTo>
                  <a:cubicBezTo>
                    <a:pt x="74" y="76"/>
                    <a:pt x="75" y="81"/>
                    <a:pt x="79" y="84"/>
                  </a:cubicBezTo>
                  <a:cubicBezTo>
                    <a:pt x="86" y="88"/>
                    <a:pt x="103" y="92"/>
                    <a:pt x="103" y="92"/>
                  </a:cubicBezTo>
                  <a:cubicBezTo>
                    <a:pt x="131" y="120"/>
                    <a:pt x="131" y="116"/>
                    <a:pt x="167" y="128"/>
                  </a:cubicBezTo>
                  <a:cubicBezTo>
                    <a:pt x="175" y="131"/>
                    <a:pt x="191" y="136"/>
                    <a:pt x="191" y="136"/>
                  </a:cubicBezTo>
                  <a:cubicBezTo>
                    <a:pt x="233" y="128"/>
                    <a:pt x="217" y="112"/>
                    <a:pt x="247" y="92"/>
                  </a:cubicBezTo>
                  <a:cubicBezTo>
                    <a:pt x="254" y="72"/>
                    <a:pt x="279" y="63"/>
                    <a:pt x="299" y="56"/>
                  </a:cubicBezTo>
                  <a:cubicBezTo>
                    <a:pt x="351" y="60"/>
                    <a:pt x="347" y="66"/>
                    <a:pt x="387" y="76"/>
                  </a:cubicBezTo>
                  <a:cubicBezTo>
                    <a:pt x="411" y="73"/>
                    <a:pt x="427" y="73"/>
                    <a:pt x="447" y="60"/>
                  </a:cubicBezTo>
                  <a:cubicBezTo>
                    <a:pt x="467" y="30"/>
                    <a:pt x="492" y="17"/>
                    <a:pt x="527" y="12"/>
                  </a:cubicBezTo>
                  <a:cubicBezTo>
                    <a:pt x="535" y="9"/>
                    <a:pt x="543" y="7"/>
                    <a:pt x="551" y="4"/>
                  </a:cubicBezTo>
                  <a:cubicBezTo>
                    <a:pt x="555" y="3"/>
                    <a:pt x="563" y="0"/>
                    <a:pt x="563" y="0"/>
                  </a:cubicBezTo>
                  <a:cubicBezTo>
                    <a:pt x="573" y="15"/>
                    <a:pt x="575" y="30"/>
                    <a:pt x="579" y="48"/>
                  </a:cubicBezTo>
                  <a:cubicBezTo>
                    <a:pt x="558" y="62"/>
                    <a:pt x="572" y="56"/>
                    <a:pt x="535" y="56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87801" name="Line 25"/>
          <p:cNvSpPr>
            <a:spLocks noChangeShapeType="1"/>
          </p:cNvSpPr>
          <p:nvPr/>
        </p:nvSpPr>
        <p:spPr bwMode="auto">
          <a:xfrm>
            <a:off x="2895600" y="3620037"/>
            <a:ext cx="254000" cy="0"/>
          </a:xfrm>
          <a:prstGeom prst="line">
            <a:avLst/>
          </a:prstGeom>
          <a:noFill/>
          <a:ln w="25400">
            <a:solidFill>
              <a:srgbClr val="4D4D4D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" name="Date Placeholder 2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8FA05-4DD8-45E8-A979-909051AA565F}" type="datetime1">
              <a:rPr lang="en-US" smtClean="0"/>
              <a:pPr/>
              <a:t>11/16/2010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77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877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877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877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87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877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877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877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877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877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7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8777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7778" grpId="0" uiExpand="1" build="p"/>
      <p:bldP spid="587801" grpId="0" uiExpan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 Particle Theory Seminar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C3467-40D7-40D2-AB4A-51E2FAF21160}" type="slidenum">
              <a:rPr lang="en-US"/>
              <a:pPr/>
              <a:t>28</a:t>
            </a:fld>
            <a:endParaRPr lang="en-US"/>
          </a:p>
        </p:txBody>
      </p:sp>
      <p:pic>
        <p:nvPicPr>
          <p:cNvPr id="58880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1104900"/>
            <a:ext cx="7772400" cy="444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8803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sz="4000"/>
              <a:t>LHC R</a:t>
            </a:r>
            <a:r>
              <a:rPr lang="en-US" sz="4000" i="1" baseline="30000"/>
              <a:t>c</a:t>
            </a:r>
            <a:r>
              <a:rPr lang="en-US" sz="4000" baseline="-25000"/>
              <a:t>AA</a:t>
            </a:r>
            <a:r>
              <a:rPr lang="en-US" sz="4000"/>
              <a:t>(p</a:t>
            </a:r>
            <a:r>
              <a:rPr lang="en-US" sz="4000" baseline="-25000"/>
              <a:t>T</a:t>
            </a:r>
            <a:r>
              <a:rPr lang="en-US" sz="4000"/>
              <a:t>)/R</a:t>
            </a:r>
            <a:r>
              <a:rPr lang="en-US" sz="4000" i="1" baseline="30000"/>
              <a:t>b</a:t>
            </a:r>
            <a:r>
              <a:rPr lang="en-US" sz="4000" baseline="-25000"/>
              <a:t>AA</a:t>
            </a:r>
            <a:r>
              <a:rPr lang="en-US" sz="4000"/>
              <a:t>(p</a:t>
            </a:r>
            <a:r>
              <a:rPr lang="en-US" sz="4000" baseline="-25000"/>
              <a:t>T</a:t>
            </a:r>
            <a:r>
              <a:rPr lang="en-US" sz="4000"/>
              <a:t>) Prediction</a:t>
            </a:r>
            <a:br>
              <a:rPr lang="en-US" sz="4000"/>
            </a:br>
            <a:r>
              <a:rPr lang="en-US" sz="4000"/>
              <a:t>(with speed limits)</a:t>
            </a:r>
          </a:p>
        </p:txBody>
      </p:sp>
      <p:sp>
        <p:nvSpPr>
          <p:cNvPr id="588804" name="Rectangle 4"/>
          <p:cNvSpPr>
            <a:spLocks noChangeArrowheads="1"/>
          </p:cNvSpPr>
          <p:nvPr/>
        </p:nvSpPr>
        <p:spPr bwMode="auto">
          <a:xfrm>
            <a:off x="-1143000" y="5499100"/>
            <a:ext cx="102235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600200" lvl="3" indent="-228600">
              <a:spcBef>
                <a:spcPct val="20000"/>
              </a:spcBef>
              <a:buFontTx/>
              <a:buChar char="–"/>
            </a:pPr>
            <a:r>
              <a:rPr lang="en-US" sz="1800" dirty="0">
                <a:solidFill>
                  <a:srgbClr val="030303"/>
                </a:solidFill>
              </a:rPr>
              <a:t>T(</a:t>
            </a:r>
            <a:r>
              <a:rPr lang="en-US" sz="1800" dirty="0">
                <a:solidFill>
                  <a:srgbClr val="030303"/>
                </a:solidFill>
                <a:latin typeface="Symbol" pitchFamily="18" charset="2"/>
              </a:rPr>
              <a:t>t</a:t>
            </a:r>
            <a:r>
              <a:rPr lang="en-US" sz="1800" baseline="-25000" dirty="0">
                <a:solidFill>
                  <a:srgbClr val="030303"/>
                </a:solidFill>
              </a:rPr>
              <a:t>0</a:t>
            </a:r>
            <a:r>
              <a:rPr lang="en-US" sz="1800" dirty="0">
                <a:solidFill>
                  <a:srgbClr val="030303"/>
                </a:solidFill>
              </a:rPr>
              <a:t>): </a:t>
            </a:r>
            <a:r>
              <a:rPr lang="en-US" dirty="0" smtClean="0">
                <a:solidFill>
                  <a:srgbClr val="030303"/>
                </a:solidFill>
              </a:rPr>
              <a:t>“(”</a:t>
            </a:r>
            <a:r>
              <a:rPr lang="en-US" sz="1800" dirty="0" smtClean="0">
                <a:solidFill>
                  <a:srgbClr val="030303"/>
                </a:solidFill>
              </a:rPr>
              <a:t>, </a:t>
            </a:r>
            <a:r>
              <a:rPr lang="en-US" sz="1800" dirty="0">
                <a:solidFill>
                  <a:srgbClr val="030303"/>
                </a:solidFill>
              </a:rPr>
              <a:t>corrections </a:t>
            </a:r>
            <a:r>
              <a:rPr lang="en-US" sz="1800" dirty="0" smtClean="0">
                <a:solidFill>
                  <a:srgbClr val="030303"/>
                </a:solidFill>
              </a:rPr>
              <a:t>likely small for </a:t>
            </a:r>
            <a:r>
              <a:rPr lang="en-US" sz="1800" dirty="0">
                <a:solidFill>
                  <a:srgbClr val="030303"/>
                </a:solidFill>
              </a:rPr>
              <a:t>smaller </a:t>
            </a:r>
            <a:r>
              <a:rPr lang="en-US" sz="1800" dirty="0" err="1">
                <a:solidFill>
                  <a:srgbClr val="030303"/>
                </a:solidFill>
              </a:rPr>
              <a:t>momenta</a:t>
            </a:r>
            <a:endParaRPr lang="en-US" sz="1800" dirty="0">
              <a:solidFill>
                <a:srgbClr val="030303"/>
              </a:solidFill>
            </a:endParaRPr>
          </a:p>
          <a:p>
            <a:pPr marL="1600200" lvl="3" indent="-228600">
              <a:spcBef>
                <a:spcPct val="20000"/>
              </a:spcBef>
              <a:buFontTx/>
              <a:buChar char="–"/>
            </a:pPr>
            <a:r>
              <a:rPr lang="en-US" sz="1800" dirty="0" err="1">
                <a:solidFill>
                  <a:srgbClr val="030303"/>
                </a:solidFill>
              </a:rPr>
              <a:t>T</a:t>
            </a:r>
            <a:r>
              <a:rPr lang="en-US" sz="1800" baseline="-25000" dirty="0" err="1">
                <a:solidFill>
                  <a:srgbClr val="030303"/>
                </a:solidFill>
              </a:rPr>
              <a:t>c</a:t>
            </a:r>
            <a:r>
              <a:rPr lang="en-US" sz="1800" dirty="0">
                <a:solidFill>
                  <a:srgbClr val="030303"/>
                </a:solidFill>
              </a:rPr>
              <a:t>: </a:t>
            </a:r>
            <a:r>
              <a:rPr lang="en-US" sz="1800" dirty="0" smtClean="0">
                <a:solidFill>
                  <a:srgbClr val="030303"/>
                </a:solidFill>
              </a:rPr>
              <a:t>“]”, </a:t>
            </a:r>
            <a:r>
              <a:rPr lang="en-US" sz="1800" dirty="0">
                <a:solidFill>
                  <a:srgbClr val="030303"/>
                </a:solidFill>
              </a:rPr>
              <a:t>corrections likely </a:t>
            </a:r>
            <a:r>
              <a:rPr lang="en-US" sz="1800" dirty="0" smtClean="0">
                <a:solidFill>
                  <a:srgbClr val="030303"/>
                </a:solidFill>
              </a:rPr>
              <a:t>large for </a:t>
            </a:r>
            <a:r>
              <a:rPr lang="en-US" sz="1800" dirty="0">
                <a:solidFill>
                  <a:srgbClr val="030303"/>
                </a:solidFill>
              </a:rPr>
              <a:t>higher </a:t>
            </a:r>
            <a:r>
              <a:rPr lang="en-US" sz="1800" dirty="0" err="1">
                <a:solidFill>
                  <a:srgbClr val="030303"/>
                </a:solidFill>
              </a:rPr>
              <a:t>momenta</a:t>
            </a:r>
            <a:endParaRPr lang="en-US" sz="1800" dirty="0">
              <a:solidFill>
                <a:srgbClr val="030303"/>
              </a:solidFill>
            </a:endParaRPr>
          </a:p>
        </p:txBody>
      </p:sp>
      <p:sp>
        <p:nvSpPr>
          <p:cNvPr id="588805" name="Text Box 5"/>
          <p:cNvSpPr txBox="1">
            <a:spLocks noChangeArrowheads="1"/>
          </p:cNvSpPr>
          <p:nvPr/>
        </p:nvSpPr>
        <p:spPr bwMode="auto">
          <a:xfrm>
            <a:off x="5581650" y="4495800"/>
            <a:ext cx="257685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dirty="0" smtClean="0"/>
              <a:t>WAH</a:t>
            </a:r>
            <a:r>
              <a:rPr lang="en-US" sz="1200" dirty="0"/>
              <a:t>, M. </a:t>
            </a:r>
            <a:r>
              <a:rPr lang="en-US" sz="1200" dirty="0" err="1" smtClean="0"/>
              <a:t>Gyulassy</a:t>
            </a:r>
            <a:r>
              <a:rPr lang="en-US" sz="1200" dirty="0" smtClean="0"/>
              <a:t>, PLB666 (2008)</a:t>
            </a:r>
            <a:endParaRPr lang="en-US" sz="1200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04679-81E9-4D3A-BEC4-C36BE578530F}" type="datetime1">
              <a:rPr lang="en-US" smtClean="0"/>
              <a:pPr/>
              <a:t>11/16/2010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 Particle Theory Seminar</a:t>
            </a: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D5B6F-3C1D-4202-8C40-E8FD6ED08399}" type="slidenum">
              <a:rPr lang="en-US"/>
              <a:pPr/>
              <a:t>29</a:t>
            </a:fld>
            <a:endParaRPr lang="en-US"/>
          </a:p>
        </p:txBody>
      </p:sp>
      <p:sp>
        <p:nvSpPr>
          <p:cNvPr id="590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RHIC </a:t>
            </a:r>
            <a:r>
              <a:rPr lang="en-US" dirty="0" err="1"/>
              <a:t>R</a:t>
            </a:r>
            <a:r>
              <a:rPr lang="en-US" baseline="30000" dirty="0" err="1"/>
              <a:t>cb</a:t>
            </a:r>
            <a:r>
              <a:rPr lang="en-US" dirty="0"/>
              <a:t> Ratio</a:t>
            </a:r>
          </a:p>
        </p:txBody>
      </p:sp>
      <p:sp>
        <p:nvSpPr>
          <p:cNvPr id="590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5334000"/>
            <a:ext cx="7924800" cy="1066800"/>
          </a:xfrm>
        </p:spPr>
        <p:txBody>
          <a:bodyPr/>
          <a:lstStyle/>
          <a:p>
            <a:pPr lvl="2"/>
            <a:r>
              <a:rPr lang="en-US" sz="2000"/>
              <a:t>Wider distribution of AdS/CFT curves due to large </a:t>
            </a:r>
            <a:r>
              <a:rPr lang="en-US" sz="2000" i="1"/>
              <a:t>n</a:t>
            </a:r>
            <a:r>
              <a:rPr lang="en-US" sz="2000"/>
              <a:t>: increased sensitivity to input parameters</a:t>
            </a:r>
          </a:p>
          <a:p>
            <a:pPr lvl="2"/>
            <a:r>
              <a:rPr lang="en-US" sz="2000"/>
              <a:t>Advantage of RHIC: lower T =&gt; higher AdS speed limits</a:t>
            </a:r>
          </a:p>
        </p:txBody>
      </p:sp>
      <p:sp>
        <p:nvSpPr>
          <p:cNvPr id="590852" name="Text Box 4"/>
          <p:cNvSpPr txBox="1">
            <a:spLocks noChangeArrowheads="1"/>
          </p:cNvSpPr>
          <p:nvPr/>
        </p:nvSpPr>
        <p:spPr bwMode="auto">
          <a:xfrm>
            <a:off x="3352800" y="5105400"/>
            <a:ext cx="274036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dirty="0" smtClean="0"/>
              <a:t>WAH</a:t>
            </a:r>
            <a:r>
              <a:rPr lang="en-US" sz="1200" dirty="0"/>
              <a:t>, M. </a:t>
            </a:r>
            <a:r>
              <a:rPr lang="en-US" sz="1200" dirty="0" err="1"/>
              <a:t>Gyulassy</a:t>
            </a:r>
            <a:r>
              <a:rPr lang="en-US" sz="1200" dirty="0"/>
              <a:t>, </a:t>
            </a:r>
            <a:r>
              <a:rPr lang="en-US" sz="1200" dirty="0" smtClean="0"/>
              <a:t>JPhysG35 (2008)</a:t>
            </a:r>
            <a:endParaRPr lang="en-US" sz="1200" dirty="0"/>
          </a:p>
        </p:txBody>
      </p:sp>
      <p:pic>
        <p:nvPicPr>
          <p:cNvPr id="590853" name="Picture 5" descr="071025RHICLHCRatioslb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990600"/>
            <a:ext cx="8763000" cy="4254500"/>
          </a:xfrm>
          <a:prstGeom prst="rect">
            <a:avLst/>
          </a:prstGeom>
          <a:noFill/>
        </p:spPr>
      </p:pic>
      <p:sp>
        <p:nvSpPr>
          <p:cNvPr id="590854" name="Text Box 6"/>
          <p:cNvSpPr txBox="1">
            <a:spLocks noChangeArrowheads="1"/>
          </p:cNvSpPr>
          <p:nvPr/>
        </p:nvSpPr>
        <p:spPr bwMode="auto">
          <a:xfrm>
            <a:off x="6003925" y="2613025"/>
            <a:ext cx="9128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pQCD</a:t>
            </a:r>
          </a:p>
        </p:txBody>
      </p:sp>
      <p:sp>
        <p:nvSpPr>
          <p:cNvPr id="590855" name="Text Box 7"/>
          <p:cNvSpPr txBox="1">
            <a:spLocks noChangeArrowheads="1"/>
          </p:cNvSpPr>
          <p:nvPr/>
        </p:nvSpPr>
        <p:spPr bwMode="auto">
          <a:xfrm>
            <a:off x="7158038" y="4267200"/>
            <a:ext cx="13001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AdS/CFT</a:t>
            </a:r>
          </a:p>
        </p:txBody>
      </p:sp>
      <p:sp>
        <p:nvSpPr>
          <p:cNvPr id="590856" name="Text Box 8"/>
          <p:cNvSpPr txBox="1">
            <a:spLocks noChangeArrowheads="1"/>
          </p:cNvSpPr>
          <p:nvPr/>
        </p:nvSpPr>
        <p:spPr bwMode="auto">
          <a:xfrm>
            <a:off x="1752600" y="2879725"/>
            <a:ext cx="9128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pQCD</a:t>
            </a:r>
          </a:p>
        </p:txBody>
      </p:sp>
      <p:sp>
        <p:nvSpPr>
          <p:cNvPr id="590857" name="Text Box 9"/>
          <p:cNvSpPr txBox="1">
            <a:spLocks noChangeArrowheads="1"/>
          </p:cNvSpPr>
          <p:nvPr/>
        </p:nvSpPr>
        <p:spPr bwMode="auto">
          <a:xfrm>
            <a:off x="2890838" y="4251325"/>
            <a:ext cx="13001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AdS/CFT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1CA41-5840-42B1-9AC9-2A8DDB49F559}" type="datetime1">
              <a:rPr lang="en-US" smtClean="0"/>
              <a:pPr/>
              <a:t>11/16/2010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Bulk QCD and Phase Diagram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3DC2B-0B86-410E-8CDE-76512229AE41}" type="datetime1">
              <a:rPr lang="en-US" smtClean="0"/>
              <a:pPr/>
              <a:t>11/16/2010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 Particle Theory Seminar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9" name="Content Placeholder 6" descr="PhaseDiagramLRP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2835" y="1600200"/>
            <a:ext cx="4618330" cy="452596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029200" y="6172200"/>
            <a:ext cx="17940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Long Range Plan, 2008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 Particle Theory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B0A3E-3314-4B51-8089-D64FA08AF59A}" type="slidenum">
              <a:rPr lang="en-US"/>
              <a:pPr/>
              <a:t>30</a:t>
            </a:fld>
            <a:endParaRPr lang="en-US"/>
          </a:p>
        </p:txBody>
      </p:sp>
      <p:sp>
        <p:nvSpPr>
          <p:cNvPr id="949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Universality and Applicability</a:t>
            </a:r>
          </a:p>
        </p:txBody>
      </p:sp>
      <p:sp>
        <p:nvSpPr>
          <p:cNvPr id="949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143000"/>
            <a:ext cx="7772400" cy="4876800"/>
          </a:xfrm>
        </p:spPr>
        <p:txBody>
          <a:bodyPr/>
          <a:lstStyle/>
          <a:p>
            <a:r>
              <a:rPr lang="en-US" dirty="0"/>
              <a:t>How universal are </a:t>
            </a:r>
            <a:r>
              <a:rPr lang="en-US" dirty="0" err="1"/>
              <a:t>th</a:t>
            </a:r>
            <a:r>
              <a:rPr lang="en-US" dirty="0"/>
              <a:t>. HQ drag results?</a:t>
            </a:r>
          </a:p>
          <a:p>
            <a:pPr lvl="1"/>
            <a:r>
              <a:rPr lang="en-US" dirty="0"/>
              <a:t>Examine different theories</a:t>
            </a:r>
          </a:p>
          <a:p>
            <a:pPr lvl="1"/>
            <a:r>
              <a:rPr lang="en-US" dirty="0"/>
              <a:t>Investigate alternate geometries</a:t>
            </a:r>
          </a:p>
          <a:p>
            <a:pPr lvl="1"/>
            <a:endParaRPr lang="en-US" dirty="0"/>
          </a:p>
          <a:p>
            <a:r>
              <a:rPr lang="en-US" dirty="0"/>
              <a:t>Other </a:t>
            </a:r>
            <a:r>
              <a:rPr lang="en-US" dirty="0" err="1"/>
              <a:t>AdS</a:t>
            </a:r>
            <a:r>
              <a:rPr lang="en-US" dirty="0"/>
              <a:t> geometries</a:t>
            </a:r>
          </a:p>
          <a:p>
            <a:pPr lvl="1"/>
            <a:r>
              <a:rPr lang="en-US" dirty="0" err="1"/>
              <a:t>Bjorken</a:t>
            </a:r>
            <a:r>
              <a:rPr lang="en-US" dirty="0"/>
              <a:t> expanding hydro</a:t>
            </a:r>
          </a:p>
          <a:p>
            <a:pPr lvl="1"/>
            <a:r>
              <a:rPr lang="en-US" dirty="0"/>
              <a:t>Shock metric</a:t>
            </a:r>
          </a:p>
          <a:p>
            <a:pPr lvl="2"/>
            <a:r>
              <a:rPr lang="en-US" dirty="0"/>
              <a:t>Warm-up to </a:t>
            </a:r>
            <a:r>
              <a:rPr lang="en-US" dirty="0" err="1"/>
              <a:t>Bj</a:t>
            </a:r>
            <a:r>
              <a:rPr lang="en-US" dirty="0"/>
              <a:t>. hydro</a:t>
            </a:r>
          </a:p>
          <a:p>
            <a:pPr lvl="2"/>
            <a:r>
              <a:rPr lang="en-US" dirty="0"/>
              <a:t>Can represent both hot and cold nuclear matter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E674A-9981-41C0-A781-65BE574501D9}" type="datetime1">
              <a:rPr lang="en-US" smtClean="0"/>
              <a:pPr/>
              <a:t>11/16/2010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9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49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49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49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49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9251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 Particle Theory Seminar</a:t>
            </a:r>
            <a:endParaRPr lang="en-US"/>
          </a:p>
        </p:txBody>
      </p:sp>
      <p:sp>
        <p:nvSpPr>
          <p:cNvPr id="3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0CBD6-03FC-4F99-B36F-CAF0AEC35CC4}" type="slidenum">
              <a:rPr lang="en-US"/>
              <a:pPr/>
              <a:t>31</a:t>
            </a:fld>
            <a:endParaRPr lang="en-US"/>
          </a:p>
        </p:txBody>
      </p:sp>
      <p:sp>
        <p:nvSpPr>
          <p:cNvPr id="950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Geometries</a:t>
            </a:r>
          </a:p>
        </p:txBody>
      </p:sp>
      <p:graphicFrame>
        <p:nvGraphicFramePr>
          <p:cNvPr id="950275" name="Object 3"/>
          <p:cNvGraphicFramePr>
            <a:graphicFrameLocks noChangeAspect="1"/>
          </p:cNvGraphicFramePr>
          <p:nvPr/>
        </p:nvGraphicFramePr>
        <p:xfrm>
          <a:off x="152400" y="2438400"/>
          <a:ext cx="2112963" cy="2133600"/>
        </p:xfrm>
        <a:graphic>
          <a:graphicData uri="http://schemas.openxmlformats.org/presentationml/2006/ole">
            <p:oleObj spid="_x0000_s67586" name="Image" r:id="rId3" imgW="4939683" imgH="4990476" progId="">
              <p:embed/>
            </p:oleObj>
          </a:graphicData>
        </a:graphic>
      </p:graphicFrame>
      <p:sp>
        <p:nvSpPr>
          <p:cNvPr id="950276" name="Text Box 4"/>
          <p:cNvSpPr txBox="1">
            <a:spLocks noChangeArrowheads="1"/>
          </p:cNvSpPr>
          <p:nvPr/>
        </p:nvSpPr>
        <p:spPr bwMode="auto">
          <a:xfrm>
            <a:off x="0" y="4572000"/>
            <a:ext cx="2286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 dirty="0"/>
              <a:t>Albacete, </a:t>
            </a:r>
            <a:r>
              <a:rPr lang="en-US" sz="1200" dirty="0" err="1"/>
              <a:t>Kovchegov</a:t>
            </a:r>
            <a:r>
              <a:rPr lang="en-US" sz="1200" dirty="0"/>
              <a:t>, </a:t>
            </a:r>
            <a:r>
              <a:rPr lang="en-US" sz="1200" dirty="0" err="1"/>
              <a:t>Taliotis</a:t>
            </a:r>
            <a:r>
              <a:rPr lang="en-US" sz="1200" dirty="0"/>
              <a:t>,</a:t>
            </a:r>
          </a:p>
          <a:p>
            <a:r>
              <a:rPr lang="en-US" sz="1200" dirty="0"/>
              <a:t>JHEP </a:t>
            </a:r>
            <a:r>
              <a:rPr lang="en-US" sz="1200" b="1" dirty="0"/>
              <a:t>0807</a:t>
            </a:r>
            <a:r>
              <a:rPr lang="en-US" sz="1200" dirty="0"/>
              <a:t>, 074 (2008)</a:t>
            </a:r>
          </a:p>
        </p:txBody>
      </p:sp>
      <p:sp>
        <p:nvSpPr>
          <p:cNvPr id="950279" name="Text Box 7"/>
          <p:cNvSpPr txBox="1">
            <a:spLocks noChangeArrowheads="1"/>
          </p:cNvSpPr>
          <p:nvPr/>
        </p:nvSpPr>
        <p:spPr bwMode="auto">
          <a:xfrm>
            <a:off x="365125" y="914400"/>
            <a:ext cx="4552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660000"/>
                </a:solidFill>
              </a:rPr>
              <a:t>Constant T Thermal Black Brane</a:t>
            </a:r>
          </a:p>
        </p:txBody>
      </p:sp>
      <p:sp>
        <p:nvSpPr>
          <p:cNvPr id="950280" name="Text Box 8"/>
          <p:cNvSpPr txBox="1">
            <a:spLocks noChangeArrowheads="1"/>
          </p:cNvSpPr>
          <p:nvPr/>
        </p:nvSpPr>
        <p:spPr bwMode="auto">
          <a:xfrm>
            <a:off x="2870200" y="2133600"/>
            <a:ext cx="261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660000"/>
                </a:solidFill>
              </a:rPr>
              <a:t>Shock Geometries</a:t>
            </a:r>
            <a:endParaRPr lang="en-US" sz="2400">
              <a:solidFill>
                <a:srgbClr val="005400"/>
              </a:solidFill>
            </a:endParaRPr>
          </a:p>
        </p:txBody>
      </p:sp>
      <p:sp>
        <p:nvSpPr>
          <p:cNvPr id="950281" name="Text Box 9"/>
          <p:cNvSpPr txBox="1">
            <a:spLocks noChangeArrowheads="1"/>
          </p:cNvSpPr>
          <p:nvPr/>
        </p:nvSpPr>
        <p:spPr bwMode="auto">
          <a:xfrm>
            <a:off x="3505200" y="2590800"/>
            <a:ext cx="2152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5400"/>
                </a:solidFill>
              </a:rPr>
              <a:t>Nucleus as Shock</a:t>
            </a:r>
          </a:p>
        </p:txBody>
      </p:sp>
      <p:sp>
        <p:nvSpPr>
          <p:cNvPr id="950282" name="Text Box 10"/>
          <p:cNvSpPr txBox="1">
            <a:spLocks noChangeArrowheads="1"/>
          </p:cNvSpPr>
          <p:nvPr/>
        </p:nvSpPr>
        <p:spPr bwMode="auto">
          <a:xfrm>
            <a:off x="3505200" y="3429000"/>
            <a:ext cx="3181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5400"/>
                </a:solidFill>
              </a:rPr>
              <a:t>Embedded String in Shock</a:t>
            </a:r>
          </a:p>
        </p:txBody>
      </p:sp>
      <p:sp>
        <p:nvSpPr>
          <p:cNvPr id="950283" name="Text Box 11"/>
          <p:cNvSpPr txBox="1">
            <a:spLocks noChangeArrowheads="1"/>
          </p:cNvSpPr>
          <p:nvPr/>
        </p:nvSpPr>
        <p:spPr bwMode="auto">
          <a:xfrm>
            <a:off x="2057400" y="2971800"/>
            <a:ext cx="649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/>
              <a:t>DIS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3806825" y="4597758"/>
            <a:ext cx="1831975" cy="960438"/>
            <a:chOff x="2236" y="2926"/>
            <a:chExt cx="1154" cy="605"/>
          </a:xfrm>
        </p:grpSpPr>
        <p:graphicFrame>
          <p:nvGraphicFramePr>
            <p:cNvPr id="950285" name="Object 13"/>
            <p:cNvGraphicFramePr>
              <a:graphicFrameLocks noChangeAspect="1"/>
            </p:cNvGraphicFramePr>
            <p:nvPr/>
          </p:nvGraphicFramePr>
          <p:xfrm>
            <a:off x="2408" y="3034"/>
            <a:ext cx="904" cy="488"/>
          </p:xfrm>
          <a:graphic>
            <a:graphicData uri="http://schemas.openxmlformats.org/presentationml/2006/ole">
              <p:oleObj spid="_x0000_s67593" name="Image" r:id="rId4" imgW="1434415" imgH="774330" progId="">
                <p:embed/>
              </p:oleObj>
            </a:graphicData>
          </a:graphic>
        </p:graphicFrame>
        <p:sp>
          <p:nvSpPr>
            <p:cNvPr id="950286" name="Text Box 14"/>
            <p:cNvSpPr txBox="1">
              <a:spLocks noChangeArrowheads="1"/>
            </p:cNvSpPr>
            <p:nvPr/>
          </p:nvSpPr>
          <p:spPr bwMode="auto">
            <a:xfrm>
              <a:off x="3199" y="3113"/>
              <a:ext cx="19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b="1" dirty="0">
                  <a:latin typeface="Arial" charset="0"/>
                </a:rPr>
                <a:t>Q</a:t>
              </a:r>
            </a:p>
          </p:txBody>
        </p:sp>
        <p:sp>
          <p:nvSpPr>
            <p:cNvPr id="950287" name="Line 15"/>
            <p:cNvSpPr>
              <a:spLocks noChangeShapeType="1"/>
            </p:cNvSpPr>
            <p:nvPr/>
          </p:nvSpPr>
          <p:spPr bwMode="auto">
            <a:xfrm>
              <a:off x="2650" y="3118"/>
              <a:ext cx="192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50288" name="Text Box 16"/>
            <p:cNvSpPr txBox="1">
              <a:spLocks noChangeArrowheads="1"/>
            </p:cNvSpPr>
            <p:nvPr/>
          </p:nvSpPr>
          <p:spPr bwMode="auto">
            <a:xfrm>
              <a:off x="2679" y="2926"/>
              <a:ext cx="35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b="1" dirty="0" err="1">
                  <a:latin typeface="Arial" charset="0"/>
                </a:rPr>
                <a:t>v</a:t>
              </a:r>
              <a:r>
                <a:rPr lang="en-US" sz="1200" b="1" baseline="-25000" dirty="0" err="1">
                  <a:latin typeface="Arial" charset="0"/>
                </a:rPr>
                <a:t>shock</a:t>
              </a:r>
              <a:endParaRPr lang="en-US" sz="1200" b="1" baseline="-25000" dirty="0">
                <a:latin typeface="Arial" charset="0"/>
              </a:endParaRPr>
            </a:p>
          </p:txBody>
        </p:sp>
        <p:sp>
          <p:nvSpPr>
            <p:cNvPr id="950289" name="Text Box 17"/>
            <p:cNvSpPr txBox="1">
              <a:spLocks noChangeArrowheads="1"/>
            </p:cNvSpPr>
            <p:nvPr/>
          </p:nvSpPr>
          <p:spPr bwMode="auto">
            <a:xfrm>
              <a:off x="2375" y="3358"/>
              <a:ext cx="16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b="1" dirty="0">
                  <a:latin typeface="Arial" charset="0"/>
                </a:rPr>
                <a:t>x</a:t>
              </a:r>
            </a:p>
          </p:txBody>
        </p:sp>
        <p:sp>
          <p:nvSpPr>
            <p:cNvPr id="950290" name="Text Box 18"/>
            <p:cNvSpPr txBox="1">
              <a:spLocks noChangeArrowheads="1"/>
            </p:cNvSpPr>
            <p:nvPr/>
          </p:nvSpPr>
          <p:spPr bwMode="auto">
            <a:xfrm>
              <a:off x="2236" y="3139"/>
              <a:ext cx="16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b="1" dirty="0">
                  <a:latin typeface="Arial" charset="0"/>
                </a:rPr>
                <a:t>z</a:t>
              </a:r>
            </a:p>
          </p:txBody>
        </p:sp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5962650" y="4664433"/>
            <a:ext cx="2952750" cy="1003300"/>
            <a:chOff x="3756" y="2968"/>
            <a:chExt cx="1860" cy="632"/>
          </a:xfrm>
        </p:grpSpPr>
        <p:graphicFrame>
          <p:nvGraphicFramePr>
            <p:cNvPr id="950292" name="Object 20"/>
            <p:cNvGraphicFramePr>
              <a:graphicFrameLocks noChangeAspect="1"/>
            </p:cNvGraphicFramePr>
            <p:nvPr/>
          </p:nvGraphicFramePr>
          <p:xfrm>
            <a:off x="3924" y="2968"/>
            <a:ext cx="1464" cy="632"/>
          </p:xfrm>
          <a:graphic>
            <a:graphicData uri="http://schemas.openxmlformats.org/presentationml/2006/ole">
              <p:oleObj spid="_x0000_s67592" name="Image" r:id="rId5" imgW="2323810" imgH="1002821" progId="">
                <p:embed/>
              </p:oleObj>
            </a:graphicData>
          </a:graphic>
        </p:graphicFrame>
        <p:sp>
          <p:nvSpPr>
            <p:cNvPr id="950293" name="Line 21"/>
            <p:cNvSpPr>
              <a:spLocks noChangeShapeType="1"/>
            </p:cNvSpPr>
            <p:nvPr/>
          </p:nvSpPr>
          <p:spPr bwMode="auto">
            <a:xfrm>
              <a:off x="5232" y="3252"/>
              <a:ext cx="192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50294" name="Text Box 22"/>
            <p:cNvSpPr txBox="1">
              <a:spLocks noChangeArrowheads="1"/>
            </p:cNvSpPr>
            <p:nvPr/>
          </p:nvSpPr>
          <p:spPr bwMode="auto">
            <a:xfrm>
              <a:off x="5261" y="3030"/>
              <a:ext cx="35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b="1" dirty="0" err="1">
                  <a:latin typeface="Arial" charset="0"/>
                </a:rPr>
                <a:t>v</a:t>
              </a:r>
              <a:r>
                <a:rPr lang="en-US" sz="1200" b="1" baseline="-25000" dirty="0" err="1">
                  <a:latin typeface="Arial" charset="0"/>
                </a:rPr>
                <a:t>shock</a:t>
              </a:r>
              <a:endParaRPr lang="en-US" sz="1200" b="1" baseline="-25000" dirty="0">
                <a:latin typeface="Arial" charset="0"/>
              </a:endParaRPr>
            </a:p>
          </p:txBody>
        </p:sp>
        <p:sp>
          <p:nvSpPr>
            <p:cNvPr id="950295" name="Text Box 23"/>
            <p:cNvSpPr txBox="1">
              <a:spLocks noChangeArrowheads="1"/>
            </p:cNvSpPr>
            <p:nvPr/>
          </p:nvSpPr>
          <p:spPr bwMode="auto">
            <a:xfrm>
              <a:off x="4247" y="3385"/>
              <a:ext cx="16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b="1" dirty="0">
                  <a:latin typeface="Arial" charset="0"/>
                </a:rPr>
                <a:t>x</a:t>
              </a:r>
            </a:p>
          </p:txBody>
        </p:sp>
        <p:sp>
          <p:nvSpPr>
            <p:cNvPr id="950296" name="Text Box 24"/>
            <p:cNvSpPr txBox="1">
              <a:spLocks noChangeArrowheads="1"/>
            </p:cNvSpPr>
            <p:nvPr/>
          </p:nvSpPr>
          <p:spPr bwMode="auto">
            <a:xfrm>
              <a:off x="3756" y="3088"/>
              <a:ext cx="16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b="1" dirty="0">
                  <a:latin typeface="Arial" charset="0"/>
                </a:rPr>
                <a:t>z</a:t>
              </a:r>
            </a:p>
          </p:txBody>
        </p:sp>
        <p:sp>
          <p:nvSpPr>
            <p:cNvPr id="950297" name="Text Box 25"/>
            <p:cNvSpPr txBox="1">
              <a:spLocks noChangeArrowheads="1"/>
            </p:cNvSpPr>
            <p:nvPr/>
          </p:nvSpPr>
          <p:spPr bwMode="auto">
            <a:xfrm>
              <a:off x="4759" y="3025"/>
              <a:ext cx="19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b="1" dirty="0">
                  <a:latin typeface="Arial" charset="0"/>
                </a:rPr>
                <a:t>Q</a:t>
              </a:r>
            </a:p>
          </p:txBody>
        </p:sp>
      </p:grpSp>
      <p:sp>
        <p:nvSpPr>
          <p:cNvPr id="950298" name="Text Box 26"/>
          <p:cNvSpPr txBox="1">
            <a:spLocks noChangeArrowheads="1"/>
          </p:cNvSpPr>
          <p:nvPr/>
        </p:nvSpPr>
        <p:spPr bwMode="auto">
          <a:xfrm>
            <a:off x="3457575" y="4369158"/>
            <a:ext cx="76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/>
              <a:t>Before</a:t>
            </a:r>
          </a:p>
        </p:txBody>
      </p:sp>
      <p:sp>
        <p:nvSpPr>
          <p:cNvPr id="950299" name="Text Box 27"/>
          <p:cNvSpPr txBox="1">
            <a:spLocks noChangeArrowheads="1"/>
          </p:cNvSpPr>
          <p:nvPr/>
        </p:nvSpPr>
        <p:spPr bwMode="auto">
          <a:xfrm>
            <a:off x="5638800" y="4369158"/>
            <a:ext cx="6556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/>
              <a:t>After</a:t>
            </a:r>
          </a:p>
        </p:txBody>
      </p:sp>
      <p:sp>
        <p:nvSpPr>
          <p:cNvPr id="950300" name="Text Box 28"/>
          <p:cNvSpPr txBox="1">
            <a:spLocks noChangeArrowheads="1"/>
          </p:cNvSpPr>
          <p:nvPr/>
        </p:nvSpPr>
        <p:spPr bwMode="auto">
          <a:xfrm>
            <a:off x="184150" y="5441950"/>
            <a:ext cx="3397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 err="1">
                <a:solidFill>
                  <a:srgbClr val="005400"/>
                </a:solidFill>
              </a:rPr>
              <a:t>Bjorken</a:t>
            </a:r>
            <a:r>
              <a:rPr lang="en-US" sz="2000" dirty="0">
                <a:solidFill>
                  <a:srgbClr val="005400"/>
                </a:solidFill>
              </a:rPr>
              <a:t>-Expanding Medium</a:t>
            </a:r>
          </a:p>
        </p:txBody>
      </p:sp>
      <p:graphicFrame>
        <p:nvGraphicFramePr>
          <p:cNvPr id="950301" name="Object 29"/>
          <p:cNvGraphicFramePr>
            <a:graphicFrameLocks noChangeAspect="1"/>
          </p:cNvGraphicFramePr>
          <p:nvPr/>
        </p:nvGraphicFramePr>
        <p:xfrm>
          <a:off x="533400" y="1303338"/>
          <a:ext cx="4114800" cy="830262"/>
        </p:xfrm>
        <a:graphic>
          <a:graphicData uri="http://schemas.openxmlformats.org/presentationml/2006/ole">
            <p:oleObj spid="_x0000_s67588" name="Image" r:id="rId6" imgW="8926984" imgH="1803175" progId="">
              <p:embed/>
            </p:oleObj>
          </a:graphicData>
        </a:graphic>
      </p:graphicFrame>
      <p:graphicFrame>
        <p:nvGraphicFramePr>
          <p:cNvPr id="950302" name="Object 30"/>
          <p:cNvGraphicFramePr>
            <a:graphicFrameLocks noChangeAspect="1"/>
          </p:cNvGraphicFramePr>
          <p:nvPr/>
        </p:nvGraphicFramePr>
        <p:xfrm>
          <a:off x="914400" y="6013450"/>
          <a:ext cx="6553200" cy="615950"/>
        </p:xfrm>
        <a:graphic>
          <a:graphicData uri="http://schemas.openxmlformats.org/presentationml/2006/ole">
            <p:oleObj spid="_x0000_s67589" name="Image" r:id="rId7" imgW="14907937" imgH="1396825" progId="">
              <p:embed/>
            </p:oleObj>
          </a:graphicData>
        </a:graphic>
      </p:graphicFrame>
      <p:graphicFrame>
        <p:nvGraphicFramePr>
          <p:cNvPr id="950303" name="Object 31"/>
          <p:cNvGraphicFramePr>
            <a:graphicFrameLocks noChangeAspect="1"/>
          </p:cNvGraphicFramePr>
          <p:nvPr/>
        </p:nvGraphicFramePr>
        <p:xfrm>
          <a:off x="2895600" y="2941638"/>
          <a:ext cx="5410200" cy="563562"/>
        </p:xfrm>
        <a:graphic>
          <a:graphicData uri="http://schemas.openxmlformats.org/presentationml/2006/ole">
            <p:oleObj spid="_x0000_s67590" name="Image" r:id="rId8" imgW="7200000" imgH="749206" progId="">
              <p:embed/>
            </p:oleObj>
          </a:graphicData>
        </a:graphic>
      </p:graphicFrame>
      <p:graphicFrame>
        <p:nvGraphicFramePr>
          <p:cNvPr id="950304" name="Object 32"/>
          <p:cNvGraphicFramePr>
            <a:graphicFrameLocks noChangeAspect="1"/>
          </p:cNvGraphicFramePr>
          <p:nvPr/>
        </p:nvGraphicFramePr>
        <p:xfrm>
          <a:off x="2743200" y="3803650"/>
          <a:ext cx="6172200" cy="674688"/>
        </p:xfrm>
        <a:graphic>
          <a:graphicData uri="http://schemas.openxmlformats.org/presentationml/2006/ole">
            <p:oleObj spid="_x0000_s67591" name="Image" r:id="rId9" imgW="9752381" imgH="1066291" progId="">
              <p:embed/>
            </p:oleObj>
          </a:graphicData>
        </a:graphic>
      </p:graphicFrame>
      <p:sp>
        <p:nvSpPr>
          <p:cNvPr id="950305" name="Oval 33"/>
          <p:cNvSpPr>
            <a:spLocks noChangeArrowheads="1"/>
          </p:cNvSpPr>
          <p:nvPr/>
        </p:nvSpPr>
        <p:spPr bwMode="auto">
          <a:xfrm>
            <a:off x="2438400" y="3124200"/>
            <a:ext cx="6705600" cy="2819400"/>
          </a:xfrm>
          <a:prstGeom prst="ellipse">
            <a:avLst/>
          </a:prstGeom>
          <a:noFill/>
          <a:ln w="28575">
            <a:solidFill>
              <a:srgbClr val="3399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7" name="Object 39"/>
          <p:cNvGraphicFramePr>
            <a:graphicFrameLocks noChangeAspect="1"/>
          </p:cNvGraphicFramePr>
          <p:nvPr/>
        </p:nvGraphicFramePr>
        <p:xfrm>
          <a:off x="5715000" y="838200"/>
          <a:ext cx="2743200" cy="1982129"/>
        </p:xfrm>
        <a:graphic>
          <a:graphicData uri="http://schemas.openxmlformats.org/presentationml/2006/ole">
            <p:oleObj spid="_x0000_s67594" name="Image" r:id="rId10" imgW="15149206" imgH="10946032" progId="">
              <p:embed/>
            </p:oleObj>
          </a:graphicData>
        </a:graphic>
      </p:graphicFrame>
      <p:sp>
        <p:nvSpPr>
          <p:cNvPr id="38" name="Text Box 40"/>
          <p:cNvSpPr txBox="1">
            <a:spLocks noChangeArrowheads="1"/>
          </p:cNvSpPr>
          <p:nvPr/>
        </p:nvSpPr>
        <p:spPr bwMode="auto">
          <a:xfrm>
            <a:off x="7620000" y="2433935"/>
            <a:ext cx="14654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dirty="0"/>
              <a:t>P </a:t>
            </a:r>
            <a:r>
              <a:rPr lang="en-US" sz="1200" dirty="0" err="1" smtClean="0"/>
              <a:t>Chesler</a:t>
            </a:r>
            <a:r>
              <a:rPr lang="en-US" sz="1200" dirty="0" smtClean="0"/>
              <a:t>,</a:t>
            </a:r>
          </a:p>
          <a:p>
            <a:r>
              <a:rPr lang="en-US" sz="1200" dirty="0" smtClean="0"/>
              <a:t>Quark </a:t>
            </a:r>
            <a:r>
              <a:rPr lang="en-US" sz="1200" dirty="0"/>
              <a:t>Matter 2009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095628" y="5638800"/>
            <a:ext cx="27435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WAH and </a:t>
            </a:r>
            <a:r>
              <a:rPr lang="en-US" sz="1200" dirty="0" err="1" smtClean="0"/>
              <a:t>Kovchegov</a:t>
            </a:r>
            <a:r>
              <a:rPr lang="en-US" sz="1200" dirty="0" smtClean="0"/>
              <a:t>, PLB680 (2009)</a:t>
            </a:r>
          </a:p>
        </p:txBody>
      </p:sp>
      <p:sp>
        <p:nvSpPr>
          <p:cNvPr id="40" name="Date Placeholder 3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42121-EF4C-465E-ADE5-F7F3161E5736}" type="datetime1">
              <a:rPr lang="en-US" smtClean="0"/>
              <a:pPr/>
              <a:t>11/16/2010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50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50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50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50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50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50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50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50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50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50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50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50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50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0276" grpId="0"/>
      <p:bldP spid="950280" grpId="0"/>
      <p:bldP spid="950281" grpId="0"/>
      <p:bldP spid="950282" grpId="0"/>
      <p:bldP spid="950283" grpId="0"/>
      <p:bldP spid="950298" grpId="0"/>
      <p:bldP spid="950299" grpId="0"/>
      <p:bldP spid="950300" grpId="0"/>
      <p:bldP spid="95030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 Particle Theory Seminar</a:t>
            </a:r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C9A05-AA19-4E66-A702-067D0EB82129}" type="slidenum">
              <a:rPr lang="en-US"/>
              <a:pPr/>
              <a:t>32</a:t>
            </a:fld>
            <a:endParaRPr lang="en-US"/>
          </a:p>
        </p:txBody>
      </p:sp>
      <p:sp>
        <p:nvSpPr>
          <p:cNvPr id="953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Asymptotic Shock Results</a:t>
            </a:r>
            <a:endParaRPr lang="en-US" dirty="0"/>
          </a:p>
        </p:txBody>
      </p:sp>
      <p:sp>
        <p:nvSpPr>
          <p:cNvPr id="953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8458200" cy="5562600"/>
          </a:xfrm>
        </p:spPr>
        <p:txBody>
          <a:bodyPr/>
          <a:lstStyle/>
          <a:p>
            <a:r>
              <a:rPr lang="en-US" dirty="0"/>
              <a:t>Three t-</a:t>
            </a:r>
            <a:r>
              <a:rPr lang="en-US" dirty="0" err="1"/>
              <a:t>ind</a:t>
            </a:r>
            <a:r>
              <a:rPr lang="en-US" dirty="0"/>
              <a:t>. solutions (static gauge):</a:t>
            </a:r>
          </a:p>
          <a:p>
            <a:pPr lvl="1">
              <a:buFontTx/>
              <a:buNone/>
            </a:pPr>
            <a:r>
              <a:rPr lang="en-US" sz="2400" dirty="0"/>
              <a:t>				</a:t>
            </a:r>
            <a:r>
              <a:rPr lang="en-US" sz="2400" dirty="0" err="1"/>
              <a:t>X</a:t>
            </a:r>
            <a:r>
              <a:rPr lang="en-US" i="1" baseline="50000" dirty="0" err="1">
                <a:latin typeface="Symbol" pitchFamily="18" charset="2"/>
              </a:rPr>
              <a:t>m</a:t>
            </a:r>
            <a:r>
              <a:rPr lang="en-US" dirty="0"/>
              <a:t> = (t, x(z), 0,0, z)</a:t>
            </a:r>
          </a:p>
          <a:p>
            <a:pPr lvl="1"/>
            <a:r>
              <a:rPr lang="en-US" dirty="0"/>
              <a:t>x(z) = x</a:t>
            </a:r>
            <a:r>
              <a:rPr lang="en-US" baseline="-25000" dirty="0"/>
              <a:t>0</a:t>
            </a:r>
            <a:r>
              <a:rPr lang="en-US" dirty="0"/>
              <a:t>,  x</a:t>
            </a:r>
            <a:r>
              <a:rPr lang="en-US" baseline="-25000" dirty="0"/>
              <a:t>0</a:t>
            </a:r>
            <a:r>
              <a:rPr lang="en-US" dirty="0"/>
              <a:t> ± </a:t>
            </a:r>
            <a:r>
              <a:rPr lang="en-US" i="1" dirty="0">
                <a:latin typeface="Symbol" pitchFamily="18" charset="2"/>
              </a:rPr>
              <a:t>m</a:t>
            </a:r>
            <a:r>
              <a:rPr lang="en-US" sz="900" i="1" dirty="0">
                <a:latin typeface="Symbol" pitchFamily="18" charset="2"/>
              </a:rPr>
              <a:t> </a:t>
            </a:r>
            <a:r>
              <a:rPr lang="en-US" baseline="30000" dirty="0"/>
              <a:t>½</a:t>
            </a:r>
            <a:r>
              <a:rPr lang="en-US" dirty="0"/>
              <a:t> z</a:t>
            </a:r>
            <a:r>
              <a:rPr lang="en-US" baseline="30000" dirty="0"/>
              <a:t>3</a:t>
            </a:r>
            <a:r>
              <a:rPr lang="en-US" dirty="0"/>
              <a:t>/3</a:t>
            </a:r>
          </a:p>
          <a:p>
            <a:pPr lvl="1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2"/>
            <a:endParaRPr lang="en-US" dirty="0"/>
          </a:p>
          <a:p>
            <a:pPr lvl="2"/>
            <a:r>
              <a:rPr lang="en-US" dirty="0"/>
              <a:t>Constant solution unstable</a:t>
            </a:r>
          </a:p>
          <a:p>
            <a:pPr lvl="2"/>
            <a:r>
              <a:rPr lang="en-US" dirty="0"/>
              <a:t>Time-reversed negative x solution unphysical</a:t>
            </a:r>
          </a:p>
          <a:p>
            <a:pPr lvl="2"/>
            <a:r>
              <a:rPr lang="en-US" dirty="0" err="1"/>
              <a:t>Sim</a:t>
            </a:r>
            <a:r>
              <a:rPr lang="en-US" dirty="0"/>
              <a:t>. to x ~ z</a:t>
            </a:r>
            <a:r>
              <a:rPr lang="en-US" baseline="30000" dirty="0"/>
              <a:t>3</a:t>
            </a:r>
            <a:r>
              <a:rPr lang="en-US" dirty="0"/>
              <a:t>/3, z &lt;&lt; 1, for const. T BH geom.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92088" y="2462213"/>
            <a:ext cx="8494712" cy="2947987"/>
            <a:chOff x="121" y="1286"/>
            <a:chExt cx="5351" cy="1857"/>
          </a:xfrm>
        </p:grpSpPr>
        <p:graphicFrame>
          <p:nvGraphicFramePr>
            <p:cNvPr id="953349" name="Object 5"/>
            <p:cNvGraphicFramePr>
              <a:graphicFrameLocks noChangeAspect="1"/>
            </p:cNvGraphicFramePr>
            <p:nvPr/>
          </p:nvGraphicFramePr>
          <p:xfrm>
            <a:off x="481" y="1472"/>
            <a:ext cx="4799" cy="1312"/>
          </p:xfrm>
          <a:graphic>
            <a:graphicData uri="http://schemas.openxmlformats.org/presentationml/2006/ole">
              <p:oleObj spid="_x0000_s69634" name="Image" r:id="rId3" imgW="7619048" imgH="2082540" progId="">
                <p:embed/>
              </p:oleObj>
            </a:graphicData>
          </a:graphic>
        </p:graphicFrame>
        <p:sp>
          <p:nvSpPr>
            <p:cNvPr id="953350" name="Text Box 6"/>
            <p:cNvSpPr txBox="1">
              <a:spLocks noChangeArrowheads="1"/>
            </p:cNvSpPr>
            <p:nvPr/>
          </p:nvSpPr>
          <p:spPr bwMode="auto">
            <a:xfrm>
              <a:off x="1526" y="1997"/>
              <a:ext cx="96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i="1" dirty="0"/>
                <a:t>x</a:t>
              </a:r>
              <a:r>
                <a:rPr lang="en-US" sz="2000" i="1" baseline="-25000" dirty="0"/>
                <a:t>0</a:t>
              </a:r>
              <a:r>
                <a:rPr lang="en-US" sz="2000" b="1" i="1" baseline="-25000" dirty="0"/>
                <a:t> </a:t>
              </a:r>
              <a:r>
                <a:rPr lang="en-US" sz="2000" i="1" dirty="0">
                  <a:latin typeface="Symbol" pitchFamily="18" charset="2"/>
                </a:rPr>
                <a:t>- m </a:t>
              </a:r>
              <a:r>
                <a:rPr lang="en-US" sz="2000" baseline="30000" dirty="0"/>
                <a:t>½</a:t>
              </a:r>
              <a:r>
                <a:rPr lang="en-US" sz="2000" dirty="0"/>
                <a:t> </a:t>
              </a:r>
              <a:r>
                <a:rPr lang="en-US" sz="2000" i="1" dirty="0"/>
                <a:t>z</a:t>
              </a:r>
              <a:r>
                <a:rPr lang="en-US" sz="2000" baseline="30000" dirty="0"/>
                <a:t>3</a:t>
              </a:r>
              <a:r>
                <a:rPr lang="en-US" sz="2000" dirty="0"/>
                <a:t>/3</a:t>
              </a:r>
            </a:p>
          </p:txBody>
        </p:sp>
        <p:sp>
          <p:nvSpPr>
            <p:cNvPr id="953351" name="Text Box 7"/>
            <p:cNvSpPr txBox="1">
              <a:spLocks noChangeArrowheads="1"/>
            </p:cNvSpPr>
            <p:nvPr/>
          </p:nvSpPr>
          <p:spPr bwMode="auto">
            <a:xfrm>
              <a:off x="3409" y="1984"/>
              <a:ext cx="96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i="1" dirty="0"/>
                <a:t>x</a:t>
              </a:r>
              <a:r>
                <a:rPr lang="en-US" sz="2000" i="1" baseline="-25000" dirty="0"/>
                <a:t>0</a:t>
              </a:r>
              <a:r>
                <a:rPr lang="en-US" sz="2000" i="1" baseline="-25000" dirty="0">
                  <a:latin typeface="Arial" charset="0"/>
                </a:rPr>
                <a:t> </a:t>
              </a:r>
              <a:r>
                <a:rPr lang="en-US" sz="2000" dirty="0">
                  <a:latin typeface="Symbol" pitchFamily="18" charset="2"/>
                </a:rPr>
                <a:t>+ </a:t>
              </a:r>
              <a:r>
                <a:rPr lang="en-US" sz="2000" i="1" dirty="0">
                  <a:latin typeface="Symbol" pitchFamily="18" charset="2"/>
                </a:rPr>
                <a:t>m </a:t>
              </a:r>
              <a:r>
                <a:rPr lang="en-US" sz="2000" baseline="30000" dirty="0"/>
                <a:t>½</a:t>
              </a:r>
              <a:r>
                <a:rPr lang="en-US" sz="2000" dirty="0"/>
                <a:t> </a:t>
              </a:r>
              <a:r>
                <a:rPr lang="en-US" sz="2000" i="1" dirty="0"/>
                <a:t>z</a:t>
              </a:r>
              <a:r>
                <a:rPr lang="en-US" sz="2000" baseline="30000" dirty="0"/>
                <a:t>3</a:t>
              </a:r>
              <a:r>
                <a:rPr lang="en-US" sz="2000" dirty="0"/>
                <a:t>/3</a:t>
              </a:r>
            </a:p>
          </p:txBody>
        </p:sp>
        <p:sp>
          <p:nvSpPr>
            <p:cNvPr id="953352" name="Text Box 8"/>
            <p:cNvSpPr txBox="1">
              <a:spLocks noChangeArrowheads="1"/>
            </p:cNvSpPr>
            <p:nvPr/>
          </p:nvSpPr>
          <p:spPr bwMode="auto">
            <a:xfrm>
              <a:off x="2870" y="2336"/>
              <a:ext cx="257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i="1" dirty="0"/>
                <a:t>x</a:t>
              </a:r>
              <a:r>
                <a:rPr lang="en-US" sz="2000" i="1" baseline="-25000" dirty="0"/>
                <a:t>0</a:t>
              </a:r>
            </a:p>
          </p:txBody>
        </p:sp>
        <p:sp>
          <p:nvSpPr>
            <p:cNvPr id="953353" name="Line 9"/>
            <p:cNvSpPr>
              <a:spLocks noChangeShapeType="1"/>
            </p:cNvSpPr>
            <p:nvPr/>
          </p:nvSpPr>
          <p:spPr bwMode="auto">
            <a:xfrm>
              <a:off x="4704" y="2016"/>
              <a:ext cx="76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53354" name="Text Box 10"/>
            <p:cNvSpPr txBox="1">
              <a:spLocks noChangeArrowheads="1"/>
            </p:cNvSpPr>
            <p:nvPr/>
          </p:nvSpPr>
          <p:spPr bwMode="auto">
            <a:xfrm>
              <a:off x="4838" y="1665"/>
              <a:ext cx="55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/>
                <a:t>v</a:t>
              </a:r>
              <a:r>
                <a:rPr lang="en-US" sz="2400" baseline="-25000"/>
                <a:t>shock</a:t>
              </a:r>
            </a:p>
          </p:txBody>
        </p:sp>
        <p:sp>
          <p:nvSpPr>
            <p:cNvPr id="953355" name="Text Box 11"/>
            <p:cNvSpPr txBox="1">
              <a:spLocks noChangeArrowheads="1"/>
            </p:cNvSpPr>
            <p:nvPr/>
          </p:nvSpPr>
          <p:spPr bwMode="auto">
            <a:xfrm>
              <a:off x="2862" y="1286"/>
              <a:ext cx="24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FF9900"/>
                  </a:solidFill>
                </a:rPr>
                <a:t>Q</a:t>
              </a:r>
            </a:p>
          </p:txBody>
        </p:sp>
        <p:sp>
          <p:nvSpPr>
            <p:cNvPr id="953356" name="Oval 12"/>
            <p:cNvSpPr>
              <a:spLocks noChangeArrowheads="1"/>
            </p:cNvSpPr>
            <p:nvPr/>
          </p:nvSpPr>
          <p:spPr bwMode="auto">
            <a:xfrm>
              <a:off x="2848" y="1520"/>
              <a:ext cx="48" cy="48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3357" name="Text Box 13"/>
            <p:cNvSpPr txBox="1">
              <a:spLocks noChangeArrowheads="1"/>
            </p:cNvSpPr>
            <p:nvPr/>
          </p:nvSpPr>
          <p:spPr bwMode="auto">
            <a:xfrm>
              <a:off x="123" y="1430"/>
              <a:ext cx="45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/>
                <a:t>z = 0</a:t>
              </a:r>
            </a:p>
          </p:txBody>
        </p:sp>
        <p:sp>
          <p:nvSpPr>
            <p:cNvPr id="953358" name="Line 14"/>
            <p:cNvSpPr>
              <a:spLocks noChangeShapeType="1"/>
            </p:cNvSpPr>
            <p:nvPr/>
          </p:nvSpPr>
          <p:spPr bwMode="auto">
            <a:xfrm>
              <a:off x="336" y="2592"/>
              <a:ext cx="0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53359" name="Text Box 15"/>
            <p:cNvSpPr txBox="1">
              <a:spLocks noChangeArrowheads="1"/>
            </p:cNvSpPr>
            <p:nvPr/>
          </p:nvSpPr>
          <p:spPr bwMode="auto">
            <a:xfrm>
              <a:off x="121" y="2893"/>
              <a:ext cx="48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/>
                <a:t>z = </a:t>
              </a:r>
              <a:r>
                <a:rPr lang="en-US" sz="2000">
                  <a:latin typeface="Symbol" pitchFamily="18" charset="2"/>
                </a:rPr>
                <a:t>¥</a:t>
              </a:r>
            </a:p>
          </p:txBody>
        </p:sp>
        <p:sp>
          <p:nvSpPr>
            <p:cNvPr id="953360" name="Text Box 16"/>
            <p:cNvSpPr txBox="1">
              <a:spLocks noChangeArrowheads="1"/>
            </p:cNvSpPr>
            <p:nvPr/>
          </p:nvSpPr>
          <p:spPr bwMode="auto">
            <a:xfrm>
              <a:off x="3878" y="2654"/>
              <a:ext cx="19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/>
                <a:t>x</a:t>
              </a:r>
            </a:p>
          </p:txBody>
        </p:sp>
      </p:grp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DC72-6FFE-4082-A3A7-58D370981034}" type="datetime1">
              <a:rPr lang="en-US" smtClean="0"/>
              <a:pPr/>
              <a:t>11/16/2010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53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53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533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3347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 Particle Theory Seminar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C1E40-738E-4695-B68D-0FFC3D218552}" type="slidenum">
              <a:rPr lang="en-US"/>
              <a:pPr/>
              <a:t>33</a:t>
            </a:fld>
            <a:endParaRPr lang="en-US"/>
          </a:p>
        </p:txBody>
      </p:sp>
      <p:sp>
        <p:nvSpPr>
          <p:cNvPr id="9543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/>
              <a:t>HQ Momentum Loss</a:t>
            </a:r>
          </a:p>
        </p:txBody>
      </p:sp>
      <p:sp>
        <p:nvSpPr>
          <p:cNvPr id="954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895600"/>
            <a:ext cx="91440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dirty="0"/>
              <a:t>    Relate </a:t>
            </a:r>
            <a:r>
              <a:rPr lang="en-US" i="1" dirty="0">
                <a:latin typeface="Symbol" pitchFamily="18" charset="2"/>
              </a:rPr>
              <a:t>m</a:t>
            </a:r>
            <a:r>
              <a:rPr lang="en-US" dirty="0"/>
              <a:t> to nuclear properties</a:t>
            </a:r>
          </a:p>
          <a:p>
            <a:pPr lvl="1"/>
            <a:r>
              <a:rPr lang="en-US" dirty="0"/>
              <a:t>Use </a:t>
            </a:r>
            <a:r>
              <a:rPr lang="en-US" dirty="0" err="1"/>
              <a:t>AdS</a:t>
            </a:r>
            <a:r>
              <a:rPr lang="en-US" dirty="0"/>
              <a:t> dictionary</a:t>
            </a:r>
          </a:p>
          <a:p>
            <a:pPr lvl="2"/>
            <a:r>
              <a:rPr lang="en-US" dirty="0"/>
              <a:t>Metric in </a:t>
            </a:r>
            <a:r>
              <a:rPr lang="en-US" dirty="0" err="1"/>
              <a:t>Fefferman</a:t>
            </a:r>
            <a:r>
              <a:rPr lang="en-US" dirty="0"/>
              <a:t>-Graham form: </a:t>
            </a:r>
            <a:r>
              <a:rPr lang="en-US" i="1" dirty="0">
                <a:latin typeface="Symbol" pitchFamily="18" charset="2"/>
              </a:rPr>
              <a:t>m</a:t>
            </a:r>
            <a:r>
              <a:rPr lang="en-US" dirty="0"/>
              <a:t> ~ T</a:t>
            </a:r>
            <a:r>
              <a:rPr lang="en-US" baseline="-25000" dirty="0"/>
              <a:t>--</a:t>
            </a:r>
            <a:r>
              <a:rPr lang="en-US" dirty="0"/>
              <a:t>/</a:t>
            </a:r>
            <a:r>
              <a:rPr lang="en-US" dirty="0" smtClean="0"/>
              <a:t>N</a:t>
            </a:r>
            <a:r>
              <a:rPr lang="en-US" baseline="-25000" dirty="0" smtClean="0"/>
              <a:t>c</a:t>
            </a:r>
            <a:r>
              <a:rPr lang="en-US" baseline="30000" dirty="0" smtClean="0"/>
              <a:t>2</a:t>
            </a:r>
            <a:endParaRPr lang="en-US" baseline="30000" dirty="0"/>
          </a:p>
          <a:p>
            <a:pPr lvl="1"/>
            <a:r>
              <a:rPr lang="en-US" dirty="0"/>
              <a:t> N</a:t>
            </a:r>
            <a:r>
              <a:rPr lang="en-US" baseline="-25000" dirty="0"/>
              <a:t>c</a:t>
            </a:r>
            <a:r>
              <a:rPr lang="en-US" baseline="30000" dirty="0"/>
              <a:t>2</a:t>
            </a:r>
            <a:r>
              <a:rPr lang="en-US" dirty="0"/>
              <a:t> gluons per nucleon in shock</a:t>
            </a:r>
          </a:p>
          <a:p>
            <a:pPr lvl="1"/>
            <a:r>
              <a:rPr lang="en-US" dirty="0"/>
              <a:t> </a:t>
            </a:r>
            <a:r>
              <a:rPr lang="en-US" dirty="0">
                <a:latin typeface="Symbol" pitchFamily="18" charset="2"/>
              </a:rPr>
              <a:t>L</a:t>
            </a:r>
            <a:r>
              <a:rPr lang="en-US" dirty="0"/>
              <a:t> is typical mom. scale; </a:t>
            </a:r>
            <a:r>
              <a:rPr lang="en-US" dirty="0">
                <a:latin typeface="Symbol" pitchFamily="18" charset="2"/>
              </a:rPr>
              <a:t>L</a:t>
            </a:r>
            <a:r>
              <a:rPr lang="en-US" baseline="30000" dirty="0">
                <a:latin typeface="Symbol" pitchFamily="18" charset="2"/>
              </a:rPr>
              <a:t>-1</a:t>
            </a:r>
            <a:r>
              <a:rPr lang="en-US" dirty="0"/>
              <a:t> typical dist. </a:t>
            </a:r>
            <a:r>
              <a:rPr lang="en-US" dirty="0" smtClean="0"/>
              <a:t>scale</a:t>
            </a:r>
            <a:endParaRPr lang="en-US" baseline="30000" dirty="0" smtClean="0"/>
          </a:p>
          <a:p>
            <a:pPr lvl="2"/>
            <a:r>
              <a:rPr lang="en-US" dirty="0" smtClean="0"/>
              <a:t>E-M in shock rest frame: T’</a:t>
            </a:r>
            <a:r>
              <a:rPr lang="en-US" baseline="-25000" dirty="0" smtClean="0"/>
              <a:t>00</a:t>
            </a:r>
            <a:r>
              <a:rPr lang="en-US" dirty="0" smtClean="0"/>
              <a:t>  ~ N</a:t>
            </a:r>
            <a:r>
              <a:rPr lang="en-US" baseline="-25000" dirty="0" smtClean="0"/>
              <a:t>c</a:t>
            </a:r>
            <a:r>
              <a:rPr lang="en-US" baseline="30000" dirty="0" smtClean="0"/>
              <a:t>2 </a:t>
            </a:r>
            <a:r>
              <a:rPr lang="en-US" dirty="0" smtClean="0">
                <a:latin typeface="Symbol" pitchFamily="18" charset="2"/>
              </a:rPr>
              <a:t>L</a:t>
            </a:r>
            <a:r>
              <a:rPr lang="en-US" baseline="30000" dirty="0" smtClean="0"/>
              <a:t>4</a:t>
            </a:r>
            <a:endParaRPr lang="en-US" dirty="0"/>
          </a:p>
          <a:p>
            <a:pPr lvl="1">
              <a:buFontTx/>
              <a:buNone/>
            </a:pPr>
            <a:endParaRPr lang="en-US" baseline="30000" dirty="0"/>
          </a:p>
        </p:txBody>
      </p:sp>
      <p:sp>
        <p:nvSpPr>
          <p:cNvPr id="954372" name="Rectangle 4"/>
          <p:cNvSpPr>
            <a:spLocks noChangeArrowheads="1"/>
          </p:cNvSpPr>
          <p:nvPr/>
        </p:nvSpPr>
        <p:spPr bwMode="auto">
          <a:xfrm>
            <a:off x="4419600" y="1295400"/>
            <a:ext cx="3657600" cy="1143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4373" name="Text Box 5"/>
          <p:cNvSpPr txBox="1">
            <a:spLocks noChangeArrowheads="1"/>
          </p:cNvSpPr>
          <p:nvPr/>
        </p:nvSpPr>
        <p:spPr bwMode="auto">
          <a:xfrm>
            <a:off x="-777875" y="-187325"/>
            <a:ext cx="1841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954374" name="Text Box 6"/>
          <p:cNvSpPr txBox="1">
            <a:spLocks noChangeArrowheads="1"/>
          </p:cNvSpPr>
          <p:nvPr/>
        </p:nvSpPr>
        <p:spPr bwMode="auto">
          <a:xfrm>
            <a:off x="663575" y="1600200"/>
            <a:ext cx="34766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660000"/>
                </a:solidFill>
              </a:rPr>
              <a:t>x(z) = </a:t>
            </a:r>
            <a:r>
              <a:rPr lang="en-US" sz="3200" i="1">
                <a:solidFill>
                  <a:srgbClr val="660000"/>
                </a:solidFill>
                <a:latin typeface="Symbol" pitchFamily="18" charset="2"/>
              </a:rPr>
              <a:t>m</a:t>
            </a:r>
            <a:r>
              <a:rPr lang="en-US" sz="1000" i="1">
                <a:solidFill>
                  <a:srgbClr val="660000"/>
                </a:solidFill>
                <a:latin typeface="Symbol" pitchFamily="18" charset="2"/>
              </a:rPr>
              <a:t> </a:t>
            </a:r>
            <a:r>
              <a:rPr lang="en-US" sz="3200" baseline="30000">
                <a:solidFill>
                  <a:srgbClr val="660000"/>
                </a:solidFill>
              </a:rPr>
              <a:t>½</a:t>
            </a:r>
            <a:r>
              <a:rPr lang="en-US" sz="3200">
                <a:solidFill>
                  <a:srgbClr val="660000"/>
                </a:solidFill>
              </a:rPr>
              <a:t> z</a:t>
            </a:r>
            <a:r>
              <a:rPr lang="en-US" sz="3200" baseline="30000">
                <a:solidFill>
                  <a:srgbClr val="660000"/>
                </a:solidFill>
              </a:rPr>
              <a:t>3</a:t>
            </a:r>
            <a:r>
              <a:rPr lang="en-US" sz="3200">
                <a:solidFill>
                  <a:srgbClr val="660000"/>
                </a:solidFill>
              </a:rPr>
              <a:t>/3   =&gt;</a:t>
            </a:r>
          </a:p>
        </p:txBody>
      </p:sp>
      <p:graphicFrame>
        <p:nvGraphicFramePr>
          <p:cNvPr id="954375" name="Object 7"/>
          <p:cNvGraphicFramePr>
            <a:graphicFrameLocks noChangeAspect="1"/>
          </p:cNvGraphicFramePr>
          <p:nvPr/>
        </p:nvGraphicFramePr>
        <p:xfrm>
          <a:off x="4356100" y="1270000"/>
          <a:ext cx="3644900" cy="1163638"/>
        </p:xfrm>
        <a:graphic>
          <a:graphicData uri="http://schemas.openxmlformats.org/presentationml/2006/ole">
            <p:oleObj spid="_x0000_s198658" name="Image" r:id="rId3" imgW="4215873" imgH="1345557" progId="">
              <p:embed/>
            </p:oleObj>
          </a:graphicData>
        </a:graphic>
      </p:graphicFrame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84FF0-6332-4CBF-A6F1-6025C1304781}" type="datetime1">
              <a:rPr lang="en-US" smtClean="0"/>
              <a:pPr/>
              <a:t>11/16/2010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4953000" y="5499652"/>
            <a:ext cx="1828800" cy="381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 sz="1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54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54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54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54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54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54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4371" grpId="0" build="p"/>
      <p:bldP spid="1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 Particle Theory Seminar</a:t>
            </a:r>
            <a:endParaRPr lang="en-US"/>
          </a:p>
        </p:txBody>
      </p:sp>
      <p:sp>
        <p:nvSpPr>
          <p:cNvPr id="5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14E17-BBCC-4FB3-8057-6DDA3BB85FAF}" type="slidenum">
              <a:rPr lang="en-US"/>
              <a:pPr/>
              <a:t>34</a:t>
            </a:fld>
            <a:endParaRPr lang="en-US"/>
          </a:p>
        </p:txBody>
      </p:sp>
      <p:sp>
        <p:nvSpPr>
          <p:cNvPr id="955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Frame Dragging</a:t>
            </a:r>
          </a:p>
        </p:txBody>
      </p:sp>
      <p:sp>
        <p:nvSpPr>
          <p:cNvPr id="955395" name="Rectangle 3"/>
          <p:cNvSpPr>
            <a:spLocks noChangeArrowheads="1"/>
          </p:cNvSpPr>
          <p:nvPr/>
        </p:nvSpPr>
        <p:spPr bwMode="auto">
          <a:xfrm>
            <a:off x="685800" y="914400"/>
            <a:ext cx="3810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rgbClr val="660000"/>
                </a:solidFill>
              </a:rPr>
              <a:t>HQ Rest Frame</a:t>
            </a:r>
          </a:p>
        </p:txBody>
      </p:sp>
      <p:sp>
        <p:nvSpPr>
          <p:cNvPr id="955396" name="Rectangle 4"/>
          <p:cNvSpPr>
            <a:spLocks noChangeArrowheads="1"/>
          </p:cNvSpPr>
          <p:nvPr/>
        </p:nvSpPr>
        <p:spPr bwMode="auto">
          <a:xfrm>
            <a:off x="4648200" y="914400"/>
            <a:ext cx="3810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rgbClr val="660000"/>
                </a:solidFill>
              </a:rPr>
              <a:t>Shock Rest Frame</a:t>
            </a:r>
          </a:p>
        </p:txBody>
      </p:sp>
      <p:sp>
        <p:nvSpPr>
          <p:cNvPr id="955397" name="Oval 5"/>
          <p:cNvSpPr>
            <a:spLocks noChangeArrowheads="1"/>
          </p:cNvSpPr>
          <p:nvPr/>
        </p:nvSpPr>
        <p:spPr bwMode="auto">
          <a:xfrm>
            <a:off x="1143000" y="1844675"/>
            <a:ext cx="76200" cy="76200"/>
          </a:xfrm>
          <a:prstGeom prst="ellipse">
            <a:avLst/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5398" name="Oval 6"/>
          <p:cNvSpPr>
            <a:spLocks noChangeArrowheads="1"/>
          </p:cNvSpPr>
          <p:nvPr/>
        </p:nvSpPr>
        <p:spPr bwMode="auto">
          <a:xfrm>
            <a:off x="1447800" y="2454275"/>
            <a:ext cx="76200" cy="76200"/>
          </a:xfrm>
          <a:prstGeom prst="ellipse">
            <a:avLst/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5399" name="Oval 7"/>
          <p:cNvSpPr>
            <a:spLocks noChangeArrowheads="1"/>
          </p:cNvSpPr>
          <p:nvPr/>
        </p:nvSpPr>
        <p:spPr bwMode="auto">
          <a:xfrm>
            <a:off x="838200" y="2073275"/>
            <a:ext cx="76200" cy="76200"/>
          </a:xfrm>
          <a:prstGeom prst="ellipse">
            <a:avLst/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5400" name="Oval 8"/>
          <p:cNvSpPr>
            <a:spLocks noChangeArrowheads="1"/>
          </p:cNvSpPr>
          <p:nvPr/>
        </p:nvSpPr>
        <p:spPr bwMode="auto">
          <a:xfrm>
            <a:off x="1143000" y="2149475"/>
            <a:ext cx="76200" cy="76200"/>
          </a:xfrm>
          <a:prstGeom prst="ellipse">
            <a:avLst/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5401" name="Oval 9"/>
          <p:cNvSpPr>
            <a:spLocks noChangeArrowheads="1"/>
          </p:cNvSpPr>
          <p:nvPr/>
        </p:nvSpPr>
        <p:spPr bwMode="auto">
          <a:xfrm>
            <a:off x="1447800" y="1768475"/>
            <a:ext cx="76200" cy="76200"/>
          </a:xfrm>
          <a:prstGeom prst="ellipse">
            <a:avLst/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5402" name="Oval 10"/>
          <p:cNvSpPr>
            <a:spLocks noChangeArrowheads="1"/>
          </p:cNvSpPr>
          <p:nvPr/>
        </p:nvSpPr>
        <p:spPr bwMode="auto">
          <a:xfrm>
            <a:off x="1371600" y="2073275"/>
            <a:ext cx="76200" cy="76200"/>
          </a:xfrm>
          <a:prstGeom prst="ellipse">
            <a:avLst/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5403" name="Oval 11"/>
          <p:cNvSpPr>
            <a:spLocks noChangeArrowheads="1"/>
          </p:cNvSpPr>
          <p:nvPr/>
        </p:nvSpPr>
        <p:spPr bwMode="auto">
          <a:xfrm>
            <a:off x="762000" y="1768475"/>
            <a:ext cx="76200" cy="76200"/>
          </a:xfrm>
          <a:prstGeom prst="ellipse">
            <a:avLst/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5404" name="Oval 12"/>
          <p:cNvSpPr>
            <a:spLocks noChangeArrowheads="1"/>
          </p:cNvSpPr>
          <p:nvPr/>
        </p:nvSpPr>
        <p:spPr bwMode="auto">
          <a:xfrm>
            <a:off x="762000" y="2301875"/>
            <a:ext cx="76200" cy="76200"/>
          </a:xfrm>
          <a:prstGeom prst="ellipse">
            <a:avLst/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5405" name="Oval 13"/>
          <p:cNvSpPr>
            <a:spLocks noChangeArrowheads="1"/>
          </p:cNvSpPr>
          <p:nvPr/>
        </p:nvSpPr>
        <p:spPr bwMode="auto">
          <a:xfrm>
            <a:off x="990600" y="2378075"/>
            <a:ext cx="76200" cy="76200"/>
          </a:xfrm>
          <a:prstGeom prst="ellipse">
            <a:avLst/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5406" name="Oval 14"/>
          <p:cNvSpPr>
            <a:spLocks noChangeArrowheads="1"/>
          </p:cNvSpPr>
          <p:nvPr/>
        </p:nvSpPr>
        <p:spPr bwMode="auto">
          <a:xfrm>
            <a:off x="5819775" y="1879600"/>
            <a:ext cx="76200" cy="76200"/>
          </a:xfrm>
          <a:prstGeom prst="ellipse">
            <a:avLst/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5407" name="Oval 15"/>
          <p:cNvSpPr>
            <a:spLocks noChangeArrowheads="1"/>
          </p:cNvSpPr>
          <p:nvPr/>
        </p:nvSpPr>
        <p:spPr bwMode="auto">
          <a:xfrm>
            <a:off x="6124575" y="2489200"/>
            <a:ext cx="76200" cy="76200"/>
          </a:xfrm>
          <a:prstGeom prst="ellipse">
            <a:avLst/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5408" name="Oval 16"/>
          <p:cNvSpPr>
            <a:spLocks noChangeArrowheads="1"/>
          </p:cNvSpPr>
          <p:nvPr/>
        </p:nvSpPr>
        <p:spPr bwMode="auto">
          <a:xfrm>
            <a:off x="5514975" y="2108200"/>
            <a:ext cx="76200" cy="76200"/>
          </a:xfrm>
          <a:prstGeom prst="ellipse">
            <a:avLst/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5409" name="Oval 17"/>
          <p:cNvSpPr>
            <a:spLocks noChangeArrowheads="1"/>
          </p:cNvSpPr>
          <p:nvPr/>
        </p:nvSpPr>
        <p:spPr bwMode="auto">
          <a:xfrm>
            <a:off x="5819775" y="2184400"/>
            <a:ext cx="76200" cy="76200"/>
          </a:xfrm>
          <a:prstGeom prst="ellipse">
            <a:avLst/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5410" name="Oval 18"/>
          <p:cNvSpPr>
            <a:spLocks noChangeArrowheads="1"/>
          </p:cNvSpPr>
          <p:nvPr/>
        </p:nvSpPr>
        <p:spPr bwMode="auto">
          <a:xfrm>
            <a:off x="6124575" y="1803400"/>
            <a:ext cx="76200" cy="76200"/>
          </a:xfrm>
          <a:prstGeom prst="ellipse">
            <a:avLst/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5411" name="Oval 19"/>
          <p:cNvSpPr>
            <a:spLocks noChangeArrowheads="1"/>
          </p:cNvSpPr>
          <p:nvPr/>
        </p:nvSpPr>
        <p:spPr bwMode="auto">
          <a:xfrm>
            <a:off x="6048375" y="2108200"/>
            <a:ext cx="76200" cy="76200"/>
          </a:xfrm>
          <a:prstGeom prst="ellipse">
            <a:avLst/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5412" name="Oval 20"/>
          <p:cNvSpPr>
            <a:spLocks noChangeArrowheads="1"/>
          </p:cNvSpPr>
          <p:nvPr/>
        </p:nvSpPr>
        <p:spPr bwMode="auto">
          <a:xfrm>
            <a:off x="5438775" y="1803400"/>
            <a:ext cx="76200" cy="76200"/>
          </a:xfrm>
          <a:prstGeom prst="ellipse">
            <a:avLst/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5413" name="Oval 21"/>
          <p:cNvSpPr>
            <a:spLocks noChangeArrowheads="1"/>
          </p:cNvSpPr>
          <p:nvPr/>
        </p:nvSpPr>
        <p:spPr bwMode="auto">
          <a:xfrm>
            <a:off x="5438775" y="2336800"/>
            <a:ext cx="76200" cy="76200"/>
          </a:xfrm>
          <a:prstGeom prst="ellipse">
            <a:avLst/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5414" name="Oval 22"/>
          <p:cNvSpPr>
            <a:spLocks noChangeArrowheads="1"/>
          </p:cNvSpPr>
          <p:nvPr/>
        </p:nvSpPr>
        <p:spPr bwMode="auto">
          <a:xfrm>
            <a:off x="5667375" y="2413000"/>
            <a:ext cx="76200" cy="76200"/>
          </a:xfrm>
          <a:prstGeom prst="ellipse">
            <a:avLst/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5415" name="Line 23"/>
          <p:cNvSpPr>
            <a:spLocks noChangeShapeType="1"/>
          </p:cNvSpPr>
          <p:nvPr/>
        </p:nvSpPr>
        <p:spPr bwMode="auto">
          <a:xfrm>
            <a:off x="1143000" y="1997075"/>
            <a:ext cx="914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55416" name="Text Box 24"/>
          <p:cNvSpPr txBox="1">
            <a:spLocks noChangeArrowheads="1"/>
          </p:cNvSpPr>
          <p:nvPr/>
        </p:nvSpPr>
        <p:spPr bwMode="auto">
          <a:xfrm>
            <a:off x="1736725" y="1524000"/>
            <a:ext cx="4603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>
                <a:latin typeface="Arial" charset="0"/>
              </a:rPr>
              <a:t>v</a:t>
            </a:r>
            <a:r>
              <a:rPr lang="en-US" sz="1600" b="1" baseline="-25000">
                <a:latin typeface="Arial" charset="0"/>
              </a:rPr>
              <a:t>sh</a:t>
            </a:r>
          </a:p>
        </p:txBody>
      </p:sp>
      <p:sp>
        <p:nvSpPr>
          <p:cNvPr id="955417" name="Oval 25"/>
          <p:cNvSpPr>
            <a:spLocks noChangeArrowheads="1"/>
          </p:cNvSpPr>
          <p:nvPr/>
        </p:nvSpPr>
        <p:spPr bwMode="auto">
          <a:xfrm>
            <a:off x="3352800" y="1920875"/>
            <a:ext cx="304800" cy="3048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5418" name="Text Box 26"/>
          <p:cNvSpPr txBox="1">
            <a:spLocks noChangeArrowheads="1"/>
          </p:cNvSpPr>
          <p:nvPr/>
        </p:nvSpPr>
        <p:spPr bwMode="auto">
          <a:xfrm>
            <a:off x="3641725" y="1447800"/>
            <a:ext cx="4397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>
                <a:latin typeface="Arial" charset="0"/>
              </a:rPr>
              <a:t>M</a:t>
            </a:r>
            <a:r>
              <a:rPr lang="en-US" sz="1600" b="1" baseline="-25000">
                <a:latin typeface="Arial" charset="0"/>
              </a:rPr>
              <a:t>q</a:t>
            </a:r>
          </a:p>
        </p:txBody>
      </p:sp>
      <p:sp>
        <p:nvSpPr>
          <p:cNvPr id="955419" name="Line 27"/>
          <p:cNvSpPr>
            <a:spLocks noChangeShapeType="1"/>
          </p:cNvSpPr>
          <p:nvPr/>
        </p:nvSpPr>
        <p:spPr bwMode="auto">
          <a:xfrm rot="21240000">
            <a:off x="823913" y="1858963"/>
            <a:ext cx="23812" cy="214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55420" name="Text Box 28"/>
          <p:cNvSpPr txBox="1">
            <a:spLocks noChangeArrowheads="1"/>
          </p:cNvSpPr>
          <p:nvPr/>
        </p:nvSpPr>
        <p:spPr bwMode="auto">
          <a:xfrm>
            <a:off x="304800" y="1768475"/>
            <a:ext cx="4540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>
                <a:latin typeface="Arial" charset="0"/>
              </a:rPr>
              <a:t>1/</a:t>
            </a:r>
            <a:r>
              <a:rPr lang="en-US" sz="1400" b="1">
                <a:latin typeface="Symbol" pitchFamily="18" charset="2"/>
              </a:rPr>
              <a:t>L</a:t>
            </a:r>
          </a:p>
        </p:txBody>
      </p:sp>
      <p:sp>
        <p:nvSpPr>
          <p:cNvPr id="955421" name="Line 29"/>
          <p:cNvSpPr>
            <a:spLocks noChangeShapeType="1"/>
          </p:cNvSpPr>
          <p:nvPr/>
        </p:nvSpPr>
        <p:spPr bwMode="auto">
          <a:xfrm flipV="1">
            <a:off x="5514975" y="1727200"/>
            <a:ext cx="152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55422" name="Line 30"/>
          <p:cNvSpPr>
            <a:spLocks noChangeShapeType="1"/>
          </p:cNvSpPr>
          <p:nvPr/>
        </p:nvSpPr>
        <p:spPr bwMode="auto">
          <a:xfrm flipH="1" flipV="1">
            <a:off x="5743575" y="2032000"/>
            <a:ext cx="76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55423" name="Line 31"/>
          <p:cNvSpPr>
            <a:spLocks noChangeShapeType="1"/>
          </p:cNvSpPr>
          <p:nvPr/>
        </p:nvSpPr>
        <p:spPr bwMode="auto">
          <a:xfrm flipV="1">
            <a:off x="6186488" y="2322513"/>
            <a:ext cx="76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55424" name="Line 32"/>
          <p:cNvSpPr>
            <a:spLocks noChangeShapeType="1"/>
          </p:cNvSpPr>
          <p:nvPr/>
        </p:nvSpPr>
        <p:spPr bwMode="auto">
          <a:xfrm flipH="1">
            <a:off x="6048375" y="1879600"/>
            <a:ext cx="76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55425" name="Text Box 33"/>
          <p:cNvSpPr txBox="1">
            <a:spLocks noChangeArrowheads="1"/>
          </p:cNvSpPr>
          <p:nvPr/>
        </p:nvSpPr>
        <p:spPr bwMode="auto">
          <a:xfrm>
            <a:off x="5487988" y="1454150"/>
            <a:ext cx="3063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>
                <a:latin typeface="Symbol" pitchFamily="18" charset="2"/>
              </a:rPr>
              <a:t>L</a:t>
            </a:r>
          </a:p>
        </p:txBody>
      </p:sp>
      <p:sp>
        <p:nvSpPr>
          <p:cNvPr id="955426" name="Oval 34"/>
          <p:cNvSpPr>
            <a:spLocks noChangeArrowheads="1"/>
          </p:cNvSpPr>
          <p:nvPr/>
        </p:nvSpPr>
        <p:spPr bwMode="auto">
          <a:xfrm>
            <a:off x="8054975" y="1879600"/>
            <a:ext cx="304800" cy="3048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5427" name="Line 35"/>
          <p:cNvSpPr>
            <a:spLocks noChangeShapeType="1"/>
          </p:cNvSpPr>
          <p:nvPr/>
        </p:nvSpPr>
        <p:spPr bwMode="auto">
          <a:xfrm flipH="1">
            <a:off x="7077075" y="2032000"/>
            <a:ext cx="914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55428" name="Text Box 36"/>
          <p:cNvSpPr txBox="1">
            <a:spLocks noChangeArrowheads="1"/>
          </p:cNvSpPr>
          <p:nvPr/>
        </p:nvSpPr>
        <p:spPr bwMode="auto">
          <a:xfrm>
            <a:off x="6962775" y="1574800"/>
            <a:ext cx="9604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>
                <a:latin typeface="Arial" charset="0"/>
              </a:rPr>
              <a:t>v</a:t>
            </a:r>
            <a:r>
              <a:rPr lang="en-US" sz="1600" b="1" baseline="-25000">
                <a:latin typeface="Arial" charset="0"/>
              </a:rPr>
              <a:t>q</a:t>
            </a:r>
            <a:r>
              <a:rPr lang="en-US" sz="1600" b="1">
                <a:latin typeface="Arial" charset="0"/>
              </a:rPr>
              <a:t> = -v</a:t>
            </a:r>
            <a:r>
              <a:rPr lang="en-US" sz="1600" b="1" baseline="-25000">
                <a:latin typeface="Arial" charset="0"/>
              </a:rPr>
              <a:t>sh</a:t>
            </a:r>
          </a:p>
        </p:txBody>
      </p:sp>
      <p:sp>
        <p:nvSpPr>
          <p:cNvPr id="955429" name="Text Box 37"/>
          <p:cNvSpPr txBox="1">
            <a:spLocks noChangeArrowheads="1"/>
          </p:cNvSpPr>
          <p:nvPr/>
        </p:nvSpPr>
        <p:spPr bwMode="auto">
          <a:xfrm>
            <a:off x="8323263" y="1543050"/>
            <a:ext cx="4397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>
                <a:latin typeface="Arial" charset="0"/>
              </a:rPr>
              <a:t>M</a:t>
            </a:r>
            <a:r>
              <a:rPr lang="en-US" sz="1600" b="1" baseline="-25000">
                <a:latin typeface="Arial" charset="0"/>
              </a:rPr>
              <a:t>q</a:t>
            </a:r>
          </a:p>
        </p:txBody>
      </p:sp>
      <p:sp>
        <p:nvSpPr>
          <p:cNvPr id="955430" name="Text Box 38"/>
          <p:cNvSpPr txBox="1">
            <a:spLocks noChangeArrowheads="1"/>
          </p:cNvSpPr>
          <p:nvPr/>
        </p:nvSpPr>
        <p:spPr bwMode="auto">
          <a:xfrm>
            <a:off x="1000125" y="2351088"/>
            <a:ext cx="2333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 i="1">
                <a:latin typeface="Arial" charset="0"/>
              </a:rPr>
              <a:t>i</a:t>
            </a:r>
          </a:p>
        </p:txBody>
      </p:sp>
      <p:sp>
        <p:nvSpPr>
          <p:cNvPr id="955431" name="Text Box 39"/>
          <p:cNvSpPr txBox="1">
            <a:spLocks noChangeArrowheads="1"/>
          </p:cNvSpPr>
          <p:nvPr/>
        </p:nvSpPr>
        <p:spPr bwMode="auto">
          <a:xfrm>
            <a:off x="5680075" y="2413000"/>
            <a:ext cx="2333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 i="1">
                <a:latin typeface="Arial" charset="0"/>
              </a:rPr>
              <a:t>i</a:t>
            </a:r>
          </a:p>
        </p:txBody>
      </p:sp>
      <p:sp>
        <p:nvSpPr>
          <p:cNvPr id="955432" name="Rectangle 40"/>
          <p:cNvSpPr>
            <a:spLocks noChangeArrowheads="1"/>
          </p:cNvSpPr>
          <p:nvPr/>
        </p:nvSpPr>
        <p:spPr bwMode="auto">
          <a:xfrm>
            <a:off x="457200" y="1524000"/>
            <a:ext cx="1252538" cy="1143000"/>
          </a:xfrm>
          <a:prstGeom prst="rect">
            <a:avLst/>
          </a:prstGeom>
          <a:solidFill>
            <a:srgbClr val="CC99FF">
              <a:alpha val="42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5433" name="Rectangle 41"/>
          <p:cNvSpPr>
            <a:spLocks noChangeArrowheads="1"/>
          </p:cNvSpPr>
          <p:nvPr/>
        </p:nvSpPr>
        <p:spPr bwMode="auto">
          <a:xfrm>
            <a:off x="5133975" y="1581150"/>
            <a:ext cx="1252538" cy="1143000"/>
          </a:xfrm>
          <a:prstGeom prst="rect">
            <a:avLst/>
          </a:prstGeom>
          <a:solidFill>
            <a:srgbClr val="CC99FF">
              <a:alpha val="42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5434" name="Text Box 42"/>
          <p:cNvSpPr txBox="1">
            <a:spLocks noChangeArrowheads="1"/>
          </p:cNvSpPr>
          <p:nvPr/>
        </p:nvSpPr>
        <p:spPr bwMode="auto">
          <a:xfrm>
            <a:off x="6172200" y="2495550"/>
            <a:ext cx="8064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>
                <a:latin typeface="Arial" charset="0"/>
              </a:rPr>
              <a:t>v</a:t>
            </a:r>
            <a:r>
              <a:rPr lang="en-US" sz="1600" b="1" baseline="-25000">
                <a:latin typeface="Arial" charset="0"/>
              </a:rPr>
              <a:t>sh</a:t>
            </a:r>
            <a:r>
              <a:rPr lang="en-US" sz="1600" b="1">
                <a:latin typeface="Arial" charset="0"/>
              </a:rPr>
              <a:t> = 0</a:t>
            </a:r>
            <a:endParaRPr lang="en-US" sz="1600" b="1" baseline="-25000">
              <a:latin typeface="Arial" charset="0"/>
            </a:endParaRPr>
          </a:p>
        </p:txBody>
      </p:sp>
      <p:sp>
        <p:nvSpPr>
          <p:cNvPr id="955435" name="Text Box 43"/>
          <p:cNvSpPr txBox="1">
            <a:spLocks noChangeArrowheads="1"/>
          </p:cNvSpPr>
          <p:nvPr/>
        </p:nvSpPr>
        <p:spPr bwMode="auto">
          <a:xfrm>
            <a:off x="2895600" y="2286000"/>
            <a:ext cx="7286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>
                <a:latin typeface="Arial" charset="0"/>
              </a:rPr>
              <a:t>v</a:t>
            </a:r>
            <a:r>
              <a:rPr lang="en-US" sz="1600" b="1" baseline="-25000">
                <a:latin typeface="Arial" charset="0"/>
              </a:rPr>
              <a:t>q</a:t>
            </a:r>
            <a:r>
              <a:rPr lang="en-US" sz="1600" b="1">
                <a:latin typeface="Arial" charset="0"/>
              </a:rPr>
              <a:t> = 0</a:t>
            </a:r>
            <a:endParaRPr lang="en-US" sz="1600" b="1" baseline="-25000">
              <a:latin typeface="Arial" charset="0"/>
            </a:endParaRPr>
          </a:p>
        </p:txBody>
      </p:sp>
      <p:sp>
        <p:nvSpPr>
          <p:cNvPr id="955436" name="Rectangle 44"/>
          <p:cNvSpPr>
            <a:spLocks noGrp="1" noChangeArrowheads="1"/>
          </p:cNvSpPr>
          <p:nvPr>
            <p:ph type="body" idx="1"/>
          </p:nvPr>
        </p:nvSpPr>
        <p:spPr>
          <a:xfrm>
            <a:off x="-457200" y="2819400"/>
            <a:ext cx="9220200" cy="3505200"/>
          </a:xfrm>
        </p:spPr>
        <p:txBody>
          <a:bodyPr/>
          <a:lstStyle/>
          <a:p>
            <a:pPr lvl="1"/>
            <a:r>
              <a:rPr lang="en-US" dirty="0"/>
              <a:t>Change </a:t>
            </a:r>
            <a:r>
              <a:rPr lang="en-US" dirty="0" err="1"/>
              <a:t>coords</a:t>
            </a:r>
            <a:r>
              <a:rPr lang="en-US" dirty="0"/>
              <a:t>, boost </a:t>
            </a:r>
            <a:r>
              <a:rPr lang="en-US" dirty="0" err="1"/>
              <a:t>T</a:t>
            </a:r>
            <a:r>
              <a:rPr lang="en-US" baseline="-25000" dirty="0" err="1">
                <a:latin typeface="Symbol" pitchFamily="18" charset="2"/>
              </a:rPr>
              <a:t>mn</a:t>
            </a:r>
            <a:r>
              <a:rPr lang="en-US" dirty="0"/>
              <a:t> into HQ rest frame:</a:t>
            </a:r>
          </a:p>
          <a:p>
            <a:pPr lvl="2"/>
            <a:r>
              <a:rPr lang="en-US" dirty="0"/>
              <a:t>T</a:t>
            </a:r>
            <a:r>
              <a:rPr lang="en-US" baseline="-25000" dirty="0"/>
              <a:t>--</a:t>
            </a:r>
            <a:r>
              <a:rPr lang="en-US" dirty="0"/>
              <a:t>  ~ N</a:t>
            </a:r>
            <a:r>
              <a:rPr lang="en-US" baseline="-25000" dirty="0"/>
              <a:t>c</a:t>
            </a:r>
            <a:r>
              <a:rPr lang="en-US" baseline="30000" dirty="0"/>
              <a:t>2 </a:t>
            </a:r>
            <a:r>
              <a:rPr lang="en-US" dirty="0">
                <a:latin typeface="Symbol" pitchFamily="18" charset="2"/>
              </a:rPr>
              <a:t>L</a:t>
            </a:r>
            <a:r>
              <a:rPr lang="en-US" baseline="30000" dirty="0"/>
              <a:t>4</a:t>
            </a:r>
            <a:r>
              <a:rPr lang="en-US" dirty="0">
                <a:latin typeface="Symbol" pitchFamily="18" charset="2"/>
              </a:rPr>
              <a:t> g</a:t>
            </a:r>
            <a:r>
              <a:rPr lang="en-US" baseline="30000" dirty="0">
                <a:latin typeface="Symbol" pitchFamily="18" charset="2"/>
              </a:rPr>
              <a:t>2</a:t>
            </a:r>
            <a:r>
              <a:rPr lang="en-US" dirty="0">
                <a:latin typeface="Symbol" pitchFamily="18" charset="2"/>
              </a:rPr>
              <a:t> </a:t>
            </a:r>
            <a:r>
              <a:rPr lang="en-US" dirty="0" smtClean="0">
                <a:latin typeface="Symbol" pitchFamily="18" charset="2"/>
              </a:rPr>
              <a:t>= </a:t>
            </a:r>
            <a:r>
              <a:rPr lang="en-US" dirty="0"/>
              <a:t>N</a:t>
            </a:r>
            <a:r>
              <a:rPr lang="en-US" baseline="-25000" dirty="0"/>
              <a:t>c</a:t>
            </a:r>
            <a:r>
              <a:rPr lang="en-US" baseline="30000" dirty="0"/>
              <a:t>2 </a:t>
            </a:r>
            <a:r>
              <a:rPr lang="en-US" dirty="0">
                <a:latin typeface="Symbol" pitchFamily="18" charset="2"/>
              </a:rPr>
              <a:t>L</a:t>
            </a:r>
            <a:r>
              <a:rPr lang="en-US" baseline="30000" dirty="0"/>
              <a:t>4 </a:t>
            </a:r>
            <a:r>
              <a:rPr lang="en-US" dirty="0"/>
              <a:t>(p’/M)</a:t>
            </a:r>
            <a:r>
              <a:rPr lang="en-US" baseline="30000" dirty="0"/>
              <a:t>2</a:t>
            </a:r>
            <a:endParaRPr lang="en-US" dirty="0"/>
          </a:p>
          <a:p>
            <a:pPr lvl="2"/>
            <a:r>
              <a:rPr lang="en-US" dirty="0"/>
              <a:t>p’ ~ </a:t>
            </a:r>
            <a:r>
              <a:rPr lang="en-US" dirty="0" err="1">
                <a:latin typeface="Symbol" pitchFamily="18" charset="2"/>
              </a:rPr>
              <a:t>g</a:t>
            </a:r>
            <a:r>
              <a:rPr lang="en-US" dirty="0" err="1"/>
              <a:t>M</a:t>
            </a:r>
            <a:r>
              <a:rPr lang="en-US" dirty="0"/>
              <a:t>: HQ mom. in rest frame of shock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1"/>
            <a:r>
              <a:rPr lang="en-US" dirty="0"/>
              <a:t>Boost mom. loss into shock rest </a:t>
            </a:r>
            <a:r>
              <a:rPr lang="en-US" dirty="0" smtClean="0"/>
              <a:t>frame (“lab” frame)</a:t>
            </a:r>
            <a:endParaRPr lang="en-US" dirty="0"/>
          </a:p>
        </p:txBody>
      </p:sp>
      <p:sp>
        <p:nvSpPr>
          <p:cNvPr id="955440" name="Rectangle 48"/>
          <p:cNvSpPr>
            <a:spLocks noChangeArrowheads="1"/>
          </p:cNvSpPr>
          <p:nvPr/>
        </p:nvSpPr>
        <p:spPr bwMode="auto">
          <a:xfrm>
            <a:off x="2438400" y="5791200"/>
            <a:ext cx="2743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>
                <a:solidFill>
                  <a:srgbClr val="005400"/>
                </a:solidFill>
              </a:rPr>
              <a:t> </a:t>
            </a:r>
            <a:r>
              <a:rPr lang="en-US" sz="2800">
                <a:solidFill>
                  <a:srgbClr val="005400"/>
                </a:solidFill>
                <a:latin typeface="Symbol" pitchFamily="18" charset="2"/>
              </a:rPr>
              <a:t>p</a:t>
            </a:r>
            <a:r>
              <a:rPr lang="en-US" sz="2800" baseline="30000">
                <a:solidFill>
                  <a:srgbClr val="005400"/>
                </a:solidFill>
              </a:rPr>
              <a:t>0</a:t>
            </a:r>
            <a:r>
              <a:rPr lang="en-US" sz="2800" baseline="-25000">
                <a:solidFill>
                  <a:srgbClr val="005400"/>
                </a:solidFill>
              </a:rPr>
              <a:t>t</a:t>
            </a:r>
            <a:r>
              <a:rPr lang="en-US" sz="2800">
                <a:solidFill>
                  <a:srgbClr val="005400"/>
                </a:solidFill>
              </a:rPr>
              <a:t> = 0: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solidFill>
                <a:srgbClr val="660000"/>
              </a:solidFill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3048000" y="4216758"/>
            <a:ext cx="3105150" cy="736242"/>
            <a:chOff x="3048000" y="4216758"/>
            <a:chExt cx="3105150" cy="736242"/>
          </a:xfrm>
        </p:grpSpPr>
        <p:pic>
          <p:nvPicPr>
            <p:cNvPr id="71684" name="Picture 4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AED5FF"/>
                </a:clrFrom>
                <a:clrTo>
                  <a:srgbClr val="AED5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048000" y="4267200"/>
              <a:ext cx="3105150" cy="682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3" name="Rectangle 46"/>
            <p:cNvSpPr>
              <a:spLocks noChangeArrowheads="1"/>
            </p:cNvSpPr>
            <p:nvPr/>
          </p:nvSpPr>
          <p:spPr bwMode="auto">
            <a:xfrm>
              <a:off x="3048000" y="4216758"/>
              <a:ext cx="3048000" cy="736242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71685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AED5FF"/>
              </a:clrFrom>
              <a:clrTo>
                <a:srgbClr val="AED5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5641289"/>
            <a:ext cx="1676400" cy="82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5" name="Date Placeholder 5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B86E5-BB98-4D48-B7B2-25B9196B9699}" type="datetime1">
              <a:rPr lang="en-US" smtClean="0"/>
              <a:pPr/>
              <a:t>11/16/2010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55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55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55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4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554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55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1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5436" grpId="1" uiExpand="1" build="p"/>
      <p:bldP spid="95544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 Particle Theory Seminar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31619-5215-4E71-8FF7-4F35B3535B82}" type="slidenum">
              <a:rPr lang="en-US"/>
              <a:pPr/>
              <a:t>35</a:t>
            </a:fld>
            <a:endParaRPr lang="en-US"/>
          </a:p>
        </p:txBody>
      </p:sp>
      <p:sp>
        <p:nvSpPr>
          <p:cNvPr id="956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Putting It All Together</a:t>
            </a:r>
          </a:p>
        </p:txBody>
      </p:sp>
      <p:sp>
        <p:nvSpPr>
          <p:cNvPr id="956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This leads to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We’ve generalized the BH solution to both cold and hot nuclear matter E-loss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971800" y="1917700"/>
            <a:ext cx="3149600" cy="1206500"/>
            <a:chOff x="1872" y="1208"/>
            <a:chExt cx="1984" cy="760"/>
          </a:xfrm>
        </p:grpSpPr>
        <p:graphicFrame>
          <p:nvGraphicFramePr>
            <p:cNvPr id="956421" name="Object 5"/>
            <p:cNvGraphicFramePr>
              <a:graphicFrameLocks noChangeAspect="1"/>
            </p:cNvGraphicFramePr>
            <p:nvPr/>
          </p:nvGraphicFramePr>
          <p:xfrm>
            <a:off x="1872" y="1208"/>
            <a:ext cx="1976" cy="760"/>
          </p:xfrm>
          <a:graphic>
            <a:graphicData uri="http://schemas.openxmlformats.org/presentationml/2006/ole">
              <p:oleObj spid="_x0000_s72707" name="Image" r:id="rId3" imgW="3136508" imgH="1205924" progId="">
                <p:embed/>
              </p:oleObj>
            </a:graphicData>
          </a:graphic>
        </p:graphicFrame>
        <p:sp>
          <p:nvSpPr>
            <p:cNvPr id="956422" name="Rectangle 6"/>
            <p:cNvSpPr>
              <a:spLocks noChangeArrowheads="1"/>
            </p:cNvSpPr>
            <p:nvPr/>
          </p:nvSpPr>
          <p:spPr bwMode="auto">
            <a:xfrm>
              <a:off x="1888" y="1256"/>
              <a:ext cx="1968" cy="67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56423" name="Text Box 7"/>
          <p:cNvSpPr txBox="1">
            <a:spLocks noChangeArrowheads="1"/>
          </p:cNvSpPr>
          <p:nvPr/>
        </p:nvSpPr>
        <p:spPr bwMode="auto">
          <a:xfrm>
            <a:off x="898525" y="3417888"/>
            <a:ext cx="7812088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lvl="1">
              <a:spcBef>
                <a:spcPct val="20000"/>
              </a:spcBef>
              <a:buFontTx/>
              <a:buChar char="–"/>
            </a:pPr>
            <a:r>
              <a:rPr lang="en-US" sz="2400">
                <a:solidFill>
                  <a:srgbClr val="005400"/>
                </a:solidFill>
              </a:rPr>
              <a:t>Recall for BH:</a:t>
            </a:r>
          </a:p>
          <a:p>
            <a:pPr lvl="1">
              <a:spcBef>
                <a:spcPct val="20000"/>
              </a:spcBef>
              <a:buFontTx/>
              <a:buChar char="–"/>
            </a:pPr>
            <a:r>
              <a:rPr lang="en-US" sz="2400">
                <a:solidFill>
                  <a:srgbClr val="005400"/>
                </a:solidFill>
              </a:rPr>
              <a:t>Shock gives </a:t>
            </a:r>
            <a:r>
              <a:rPr lang="en-US" sz="2400" b="1" i="1">
                <a:solidFill>
                  <a:srgbClr val="005400"/>
                </a:solidFill>
              </a:rPr>
              <a:t>exactly</a:t>
            </a:r>
            <a:r>
              <a:rPr lang="en-US" sz="2400">
                <a:solidFill>
                  <a:srgbClr val="005400"/>
                </a:solidFill>
              </a:rPr>
              <a:t> the same drag as BH for </a:t>
            </a:r>
            <a:r>
              <a:rPr lang="en-US" sz="2400">
                <a:solidFill>
                  <a:srgbClr val="005400"/>
                </a:solidFill>
                <a:latin typeface="Symbol" pitchFamily="18" charset="2"/>
              </a:rPr>
              <a:t>L</a:t>
            </a:r>
            <a:r>
              <a:rPr lang="en-US" sz="2400">
                <a:solidFill>
                  <a:srgbClr val="005400"/>
                </a:solidFill>
              </a:rPr>
              <a:t> = </a:t>
            </a:r>
            <a:r>
              <a:rPr lang="en-US" sz="2400">
                <a:solidFill>
                  <a:srgbClr val="005400"/>
                </a:solidFill>
                <a:latin typeface="Symbol" pitchFamily="18" charset="2"/>
              </a:rPr>
              <a:t>p</a:t>
            </a:r>
            <a:r>
              <a:rPr lang="en-US" sz="2400">
                <a:solidFill>
                  <a:srgbClr val="005400"/>
                </a:solidFill>
              </a:rPr>
              <a:t> T</a:t>
            </a:r>
          </a:p>
          <a:p>
            <a:endParaRPr lang="en-US"/>
          </a:p>
        </p:txBody>
      </p:sp>
      <p:graphicFrame>
        <p:nvGraphicFramePr>
          <p:cNvPr id="956424" name="Object 8"/>
          <p:cNvGraphicFramePr>
            <a:graphicFrameLocks noChangeAspect="1"/>
          </p:cNvGraphicFramePr>
          <p:nvPr/>
        </p:nvGraphicFramePr>
        <p:xfrm>
          <a:off x="3505200" y="3363913"/>
          <a:ext cx="4622800" cy="558800"/>
        </p:xfrm>
        <a:graphic>
          <a:graphicData uri="http://schemas.openxmlformats.org/presentationml/2006/ole">
            <p:oleObj spid="_x0000_s72706" name="Image" r:id="rId4" imgW="4622222" imgH="558730" progId="">
              <p:embed/>
            </p:oleObj>
          </a:graphicData>
        </a:graphic>
      </p:graphicFrame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24D22-4163-4DDE-955E-904849C1B33B}" type="datetime1">
              <a:rPr lang="en-US" smtClean="0"/>
              <a:pPr/>
              <a:t>11/16/2010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56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56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56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6419" grpId="0" build="p"/>
      <p:bldP spid="95642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 Particle Theory Seminar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16DEA-77B1-4CFA-8707-932613EF798E}" type="slidenum">
              <a:rPr lang="en-US"/>
              <a:pPr/>
              <a:t>36</a:t>
            </a:fld>
            <a:endParaRPr lang="en-US"/>
          </a:p>
        </p:txBody>
      </p:sp>
      <p:sp>
        <p:nvSpPr>
          <p:cNvPr id="957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Shock Metric Speed Limit</a:t>
            </a:r>
          </a:p>
        </p:txBody>
      </p:sp>
      <p:sp>
        <p:nvSpPr>
          <p:cNvPr id="957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45820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Local speed of light (in HQ rest frame)</a:t>
            </a:r>
          </a:p>
          <a:p>
            <a:pPr lvl="1">
              <a:lnSpc>
                <a:spcPct val="90000"/>
              </a:lnSpc>
            </a:pPr>
            <a:r>
              <a:rPr lang="en-US"/>
              <a:t>Demand reality of point-particle action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Solve for v = 0 for finite mass HQ</a:t>
            </a:r>
          </a:p>
          <a:p>
            <a:pPr lvl="1">
              <a:lnSpc>
                <a:spcPct val="90000"/>
              </a:lnSpc>
            </a:pPr>
            <a:r>
              <a:rPr lang="en-US"/>
              <a:t>z = z</a:t>
            </a:r>
            <a:r>
              <a:rPr lang="en-US" baseline="-25000"/>
              <a:t>M</a:t>
            </a:r>
            <a:r>
              <a:rPr lang="en-US"/>
              <a:t> = </a:t>
            </a:r>
            <a:r>
              <a:rPr lang="en-US">
                <a:latin typeface="Symbol" pitchFamily="18" charset="2"/>
              </a:rPr>
              <a:t>l</a:t>
            </a:r>
            <a:r>
              <a:rPr lang="en-US" baseline="30000"/>
              <a:t>½</a:t>
            </a:r>
            <a:r>
              <a:rPr lang="en-US"/>
              <a:t>/2</a:t>
            </a:r>
            <a:r>
              <a:rPr lang="en-US">
                <a:latin typeface="Symbol" pitchFamily="18" charset="2"/>
              </a:rPr>
              <a:t>p</a:t>
            </a:r>
            <a:r>
              <a:rPr lang="en-US"/>
              <a:t>M</a:t>
            </a:r>
            <a:r>
              <a:rPr lang="en-US" baseline="-25000"/>
              <a:t>q</a:t>
            </a:r>
          </a:p>
          <a:p>
            <a:pPr lvl="1">
              <a:lnSpc>
                <a:spcPct val="90000"/>
              </a:lnSpc>
            </a:pPr>
            <a:endParaRPr lang="en-US" baseline="-25000"/>
          </a:p>
          <a:p>
            <a:pPr lvl="1">
              <a:lnSpc>
                <a:spcPct val="90000"/>
              </a:lnSpc>
            </a:pPr>
            <a:endParaRPr lang="en-US" baseline="-25000"/>
          </a:p>
          <a:p>
            <a:pPr lvl="1">
              <a:lnSpc>
                <a:spcPct val="90000"/>
              </a:lnSpc>
            </a:pPr>
            <a:endParaRPr lang="en-US" baseline="-25000"/>
          </a:p>
          <a:p>
            <a:pPr lvl="1">
              <a:lnSpc>
                <a:spcPct val="90000"/>
              </a:lnSpc>
            </a:pPr>
            <a:endParaRPr lang="en-US" baseline="-25000"/>
          </a:p>
          <a:p>
            <a:pPr lvl="1">
              <a:lnSpc>
                <a:spcPct val="90000"/>
              </a:lnSpc>
            </a:pPr>
            <a:r>
              <a:rPr lang="en-US"/>
              <a:t>Same speed limit as for BH metric when </a:t>
            </a:r>
            <a:r>
              <a:rPr lang="en-US">
                <a:latin typeface="Symbol" pitchFamily="18" charset="2"/>
              </a:rPr>
              <a:t>L</a:t>
            </a:r>
            <a:r>
              <a:rPr lang="en-US"/>
              <a:t> = </a:t>
            </a:r>
            <a:r>
              <a:rPr lang="en-US">
                <a:latin typeface="Symbol" pitchFamily="18" charset="2"/>
              </a:rPr>
              <a:t>p</a:t>
            </a:r>
            <a:r>
              <a:rPr lang="en-US"/>
              <a:t>T </a:t>
            </a:r>
            <a:endParaRPr lang="en-US" sz="2400"/>
          </a:p>
        </p:txBody>
      </p:sp>
      <p:graphicFrame>
        <p:nvGraphicFramePr>
          <p:cNvPr id="957444" name="Object 4"/>
          <p:cNvGraphicFramePr>
            <a:graphicFrameLocks noChangeAspect="1"/>
          </p:cNvGraphicFramePr>
          <p:nvPr/>
        </p:nvGraphicFramePr>
        <p:xfrm>
          <a:off x="3276600" y="2286000"/>
          <a:ext cx="2501900" cy="958850"/>
        </p:xfrm>
        <a:graphic>
          <a:graphicData uri="http://schemas.openxmlformats.org/presentationml/2006/ole">
            <p:oleObj spid="_x0000_s73730" name="Image" r:id="rId3" imgW="3479365" imgH="1332863" progId="">
              <p:embed/>
            </p:oleObj>
          </a:graphicData>
        </a:graphic>
      </p:graphicFrame>
      <p:pic>
        <p:nvPicPr>
          <p:cNvPr id="73732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AED5FF"/>
              </a:clrFrom>
              <a:clrTo>
                <a:srgbClr val="AED5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00225" y="4114800"/>
            <a:ext cx="5210175" cy="1362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D9CCF-EC68-4C45-94DC-52521F0CF47B}" type="datetime1">
              <a:rPr lang="en-US" smtClean="0"/>
              <a:pPr/>
              <a:t>11/16/2010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57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57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4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574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3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744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Quantitative, Falsifiable </a:t>
            </a:r>
            <a:r>
              <a:rPr lang="en-US" dirty="0" err="1" smtClean="0"/>
              <a:t>pQCD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Requires rigorous </a:t>
            </a:r>
            <a:r>
              <a:rPr lang="en-US" dirty="0" err="1" smtClean="0"/>
              <a:t>pQCD</a:t>
            </a:r>
            <a:r>
              <a:rPr lang="en-US" dirty="0" smtClean="0"/>
              <a:t> estimates, limits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FB910-A3A0-4D81-98BB-8EABB6503C14}" type="datetime1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 Particle Theory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60420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0400" y="2438400"/>
            <a:ext cx="2650972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 Particle Theory Seminar</a:t>
            </a: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0F3B4-9C94-40D4-8926-A71588E4B629}" type="slidenum">
              <a:rPr lang="en-US"/>
              <a:pPr/>
              <a:t>38</a:t>
            </a:fld>
            <a:endParaRPr lang="en-US"/>
          </a:p>
        </p:txBody>
      </p:sp>
      <p:sp>
        <p:nvSpPr>
          <p:cNvPr id="973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Multiple Models</a:t>
            </a:r>
          </a:p>
        </p:txBody>
      </p:sp>
      <p:sp>
        <p:nvSpPr>
          <p:cNvPr id="973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4191000"/>
            <a:ext cx="7772400" cy="2476500"/>
          </a:xfrm>
        </p:spPr>
        <p:txBody>
          <a:bodyPr/>
          <a:lstStyle/>
          <a:p>
            <a:pPr lvl="1"/>
            <a:r>
              <a:rPr lang="en-US" dirty="0"/>
              <a:t>Inconsistent medium properties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1"/>
            <a:r>
              <a:rPr lang="en-US" dirty="0"/>
              <a:t>Distinguish between </a:t>
            </a:r>
            <a:r>
              <a:rPr lang="en-US" dirty="0" smtClean="0"/>
              <a:t>models?</a:t>
            </a:r>
            <a:endParaRPr lang="en-US" dirty="0"/>
          </a:p>
        </p:txBody>
      </p:sp>
      <p:graphicFrame>
        <p:nvGraphicFramePr>
          <p:cNvPr id="973828" name="Object 4"/>
          <p:cNvGraphicFramePr>
            <a:graphicFrameLocks noChangeAspect="1"/>
          </p:cNvGraphicFramePr>
          <p:nvPr/>
        </p:nvGraphicFramePr>
        <p:xfrm>
          <a:off x="533400" y="1066800"/>
          <a:ext cx="3276600" cy="2827338"/>
        </p:xfrm>
        <a:graphic>
          <a:graphicData uri="http://schemas.openxmlformats.org/presentationml/2006/ole">
            <p:oleObj spid="_x0000_s57346" name="Image" r:id="rId3" imgW="9346032" imgH="8063492" progId="">
              <p:embed/>
            </p:oleObj>
          </a:graphicData>
        </a:graphic>
      </p:graphicFrame>
      <p:graphicFrame>
        <p:nvGraphicFramePr>
          <p:cNvPr id="973829" name="Object 5"/>
          <p:cNvGraphicFramePr>
            <a:graphicFrameLocks noChangeAspect="1"/>
          </p:cNvGraphicFramePr>
          <p:nvPr/>
        </p:nvGraphicFramePr>
        <p:xfrm>
          <a:off x="4572000" y="1066800"/>
          <a:ext cx="3886200" cy="2741613"/>
        </p:xfrm>
        <a:graphic>
          <a:graphicData uri="http://schemas.openxmlformats.org/presentationml/2006/ole">
            <p:oleObj spid="_x0000_s57347" name="Image" r:id="rId4" imgW="14742857" imgH="10400000" progId="">
              <p:embed/>
            </p:oleObj>
          </a:graphicData>
        </a:graphic>
      </p:graphicFrame>
      <p:sp>
        <p:nvSpPr>
          <p:cNvPr id="973830" name="Text Box 6"/>
          <p:cNvSpPr txBox="1">
            <a:spLocks noChangeArrowheads="1"/>
          </p:cNvSpPr>
          <p:nvPr/>
        </p:nvSpPr>
        <p:spPr bwMode="auto">
          <a:xfrm>
            <a:off x="5241925" y="3927475"/>
            <a:ext cx="289515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dirty="0"/>
              <a:t>Bass et al., Phys.Rev.C79:024901,2009</a:t>
            </a:r>
          </a:p>
        </p:txBody>
      </p:sp>
      <p:sp>
        <p:nvSpPr>
          <p:cNvPr id="973831" name="Text Box 7"/>
          <p:cNvSpPr txBox="1">
            <a:spLocks noChangeArrowheads="1"/>
          </p:cNvSpPr>
          <p:nvPr/>
        </p:nvSpPr>
        <p:spPr bwMode="auto">
          <a:xfrm>
            <a:off x="1138238" y="3954463"/>
            <a:ext cx="28376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dirty="0"/>
              <a:t>WHDG, Nucl.Phys.A784:426-442,2007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64395-A744-4CEE-B7D6-F158B7610232}" type="datetime1">
              <a:rPr lang="en-US" smtClean="0"/>
              <a:pPr/>
              <a:t>11/16/2010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2133600" y="4607615"/>
            <a:ext cx="5166836" cy="1716985"/>
            <a:chOff x="2133600" y="4607615"/>
            <a:chExt cx="5166836" cy="1716985"/>
          </a:xfrm>
        </p:grpSpPr>
        <p:sp>
          <p:nvSpPr>
            <p:cNvPr id="973833" name="Text Box 9"/>
            <p:cNvSpPr txBox="1">
              <a:spLocks noChangeArrowheads="1"/>
            </p:cNvSpPr>
            <p:nvPr/>
          </p:nvSpPr>
          <p:spPr bwMode="auto">
            <a:xfrm>
              <a:off x="6397625" y="6047601"/>
              <a:ext cx="902811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dirty="0"/>
                <a:t>Bass et al.</a:t>
              </a:r>
            </a:p>
          </p:txBody>
        </p:sp>
        <p:pic>
          <p:nvPicPr>
            <p:cNvPr id="57349" name="Picture 5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AED5FF"/>
                </a:clrFrom>
                <a:clrTo>
                  <a:srgbClr val="AED5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133600" y="4607615"/>
              <a:ext cx="4662083" cy="15645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3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73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3827" grpId="0" uiExpand="1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 Particle Theory Seminar</a:t>
            </a:r>
            <a:endParaRPr lang="en-US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0A1FA-E4FF-4E6A-A950-9E8A7E90AA96}" type="slidenum">
              <a:rPr lang="en-US"/>
              <a:pPr/>
              <a:t>39</a:t>
            </a:fld>
            <a:endParaRPr lang="en-US"/>
          </a:p>
        </p:txBody>
      </p:sp>
      <p:sp>
        <p:nvSpPr>
          <p:cNvPr id="9717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000"/>
              <a:t>Quantitative Parameter Extraction</a:t>
            </a:r>
          </a:p>
        </p:txBody>
      </p:sp>
      <p:sp>
        <p:nvSpPr>
          <p:cNvPr id="971784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914400"/>
            <a:ext cx="3810000" cy="4953000"/>
          </a:xfrm>
        </p:spPr>
        <p:txBody>
          <a:bodyPr/>
          <a:lstStyle/>
          <a:p>
            <a:r>
              <a:rPr lang="en-US"/>
              <a:t>Vary input param.</a:t>
            </a:r>
          </a:p>
        </p:txBody>
      </p:sp>
      <p:sp>
        <p:nvSpPr>
          <p:cNvPr id="971785" name="Rectangle 9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914400"/>
            <a:ext cx="3810000" cy="4953000"/>
          </a:xfrm>
        </p:spPr>
        <p:txBody>
          <a:bodyPr/>
          <a:lstStyle/>
          <a:p>
            <a:r>
              <a:rPr lang="en-US" dirty="0"/>
              <a:t>Find “best” value</a:t>
            </a:r>
          </a:p>
        </p:txBody>
      </p:sp>
      <p:graphicFrame>
        <p:nvGraphicFramePr>
          <p:cNvPr id="971781" name="Object 5"/>
          <p:cNvGraphicFramePr>
            <a:graphicFrameLocks noChangeAspect="1"/>
          </p:cNvGraphicFramePr>
          <p:nvPr/>
        </p:nvGraphicFramePr>
        <p:xfrm>
          <a:off x="5334000" y="1447800"/>
          <a:ext cx="2554288" cy="4724400"/>
        </p:xfrm>
        <a:graphic>
          <a:graphicData uri="http://schemas.openxmlformats.org/presentationml/2006/ole">
            <p:oleObj spid="_x0000_s159746" name="Image" r:id="rId3" imgW="6273016" imgH="11606349" progId="">
              <p:embed/>
            </p:oleObj>
          </a:graphicData>
        </a:graphic>
      </p:graphicFrame>
      <p:graphicFrame>
        <p:nvGraphicFramePr>
          <p:cNvPr id="971782" name="Object 6"/>
          <p:cNvGraphicFramePr>
            <a:graphicFrameLocks noChangeAspect="1"/>
          </p:cNvGraphicFramePr>
          <p:nvPr/>
        </p:nvGraphicFramePr>
        <p:xfrm>
          <a:off x="801688" y="1406525"/>
          <a:ext cx="3236912" cy="2327275"/>
        </p:xfrm>
        <a:graphic>
          <a:graphicData uri="http://schemas.openxmlformats.org/presentationml/2006/ole">
            <p:oleObj spid="_x0000_s159747" name="Image" r:id="rId4" imgW="8000000" imgH="5752381" progId="">
              <p:embed/>
            </p:oleObj>
          </a:graphicData>
        </a:graphic>
      </p:graphicFrame>
      <p:graphicFrame>
        <p:nvGraphicFramePr>
          <p:cNvPr id="971783" name="Object 7"/>
          <p:cNvGraphicFramePr>
            <a:graphicFrameLocks noChangeAspect="1"/>
          </p:cNvGraphicFramePr>
          <p:nvPr/>
        </p:nvGraphicFramePr>
        <p:xfrm>
          <a:off x="1295400" y="3810000"/>
          <a:ext cx="2359025" cy="2590800"/>
        </p:xfrm>
        <a:graphic>
          <a:graphicData uri="http://schemas.openxmlformats.org/presentationml/2006/ole">
            <p:oleObj spid="_x0000_s159748" name="Image" r:id="rId5" imgW="5409524" imgH="5942857" progId="">
              <p:embed/>
            </p:oleObj>
          </a:graphicData>
        </a:graphic>
      </p:graphicFrame>
      <p:sp>
        <p:nvSpPr>
          <p:cNvPr id="971786" name="Text Box 10"/>
          <p:cNvSpPr txBox="1">
            <a:spLocks noChangeArrowheads="1"/>
          </p:cNvSpPr>
          <p:nvPr/>
        </p:nvSpPr>
        <p:spPr bwMode="auto">
          <a:xfrm>
            <a:off x="3810000" y="6121400"/>
            <a:ext cx="227337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dirty="0"/>
              <a:t>PHENIX, PRC77:064907,2008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863958" y="3102114"/>
            <a:ext cx="7316426" cy="707886"/>
            <a:chOff x="863958" y="3102114"/>
            <a:chExt cx="7316426" cy="707886"/>
          </a:xfrm>
        </p:grpSpPr>
        <p:sp>
          <p:nvSpPr>
            <p:cNvPr id="971788" name="Rectangle 12"/>
            <p:cNvSpPr>
              <a:spLocks noChangeArrowheads="1"/>
            </p:cNvSpPr>
            <p:nvPr/>
          </p:nvSpPr>
          <p:spPr bwMode="auto">
            <a:xfrm>
              <a:off x="914400" y="3124200"/>
              <a:ext cx="7162800" cy="68580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1787" name="Text Box 11"/>
            <p:cNvSpPr txBox="1">
              <a:spLocks noChangeArrowheads="1"/>
            </p:cNvSpPr>
            <p:nvPr/>
          </p:nvSpPr>
          <p:spPr bwMode="auto">
            <a:xfrm>
              <a:off x="863958" y="3102114"/>
              <a:ext cx="7316426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4000" dirty="0">
                  <a:solidFill>
                    <a:srgbClr val="FF0000"/>
                  </a:solidFill>
                </a:rPr>
                <a:t>Need for theoretical </a:t>
              </a:r>
              <a:r>
                <a:rPr lang="en-US" sz="4000" dirty="0" smtClean="0">
                  <a:solidFill>
                    <a:srgbClr val="FF0000"/>
                  </a:solidFill>
                </a:rPr>
                <a:t>uncertainty</a:t>
              </a:r>
              <a:endParaRPr lang="en-US" sz="40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8A530-4B49-41C1-8D92-1544FA7C33AB}" type="datetime1">
              <a:rPr lang="en-US" smtClean="0"/>
              <a:pPr/>
              <a:t>11/16/2010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17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71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178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Past, Present, and Future Questions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105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Bulk properties</a:t>
            </a:r>
          </a:p>
          <a:p>
            <a:pPr lvl="1"/>
            <a:r>
              <a:rPr lang="en-US" dirty="0" err="1" smtClean="0"/>
              <a:t>Deconfinement</a:t>
            </a:r>
            <a:endParaRPr lang="en-US" dirty="0" smtClean="0"/>
          </a:p>
          <a:p>
            <a:pPr lvl="1"/>
            <a:r>
              <a:rPr lang="en-US" dirty="0" err="1" smtClean="0"/>
              <a:t>Thermalization</a:t>
            </a:r>
            <a:r>
              <a:rPr lang="en-US" dirty="0" smtClean="0"/>
              <a:t>, density</a:t>
            </a:r>
          </a:p>
          <a:p>
            <a:pPr lvl="1"/>
            <a:r>
              <a:rPr lang="en-US" dirty="0" smtClean="0"/>
              <a:t>EOS, </a:t>
            </a:r>
            <a:r>
              <a:rPr lang="en-US" dirty="0" smtClean="0">
                <a:latin typeface="Symbol" pitchFamily="18" charset="2"/>
              </a:rPr>
              <a:t>h</a:t>
            </a:r>
            <a:r>
              <a:rPr lang="en-US" dirty="0" smtClean="0"/>
              <a:t>/s</a:t>
            </a:r>
          </a:p>
          <a:p>
            <a:pPr lvl="1"/>
            <a:r>
              <a:rPr lang="en-US" dirty="0" smtClean="0"/>
              <a:t>QGP DOF</a:t>
            </a:r>
          </a:p>
          <a:p>
            <a:r>
              <a:rPr lang="en-US" dirty="0" smtClean="0"/>
              <a:t>Weakly vs. Strongly coupled plasma</a:t>
            </a:r>
          </a:p>
          <a:p>
            <a:pPr lvl="1"/>
            <a:r>
              <a:rPr lang="en-US" dirty="0" smtClean="0">
                <a:latin typeface="Symbol" pitchFamily="18" charset="2"/>
              </a:rPr>
              <a:t>G</a:t>
            </a:r>
            <a:r>
              <a:rPr lang="en-US" dirty="0" smtClean="0"/>
              <a:t> = U/T: &lt;&lt;1 or &gt;&gt;1?</a:t>
            </a:r>
          </a:p>
          <a:p>
            <a:r>
              <a:rPr lang="en-US" dirty="0" smtClean="0"/>
              <a:t>Weakly vs. Strongly coupled theories</a:t>
            </a:r>
          </a:p>
          <a:p>
            <a:pPr lvl="1"/>
            <a:r>
              <a:rPr lang="en-US" dirty="0" smtClean="0">
                <a:latin typeface="Symbol" pitchFamily="18" charset="2"/>
              </a:rPr>
              <a:t>a</a:t>
            </a:r>
            <a:r>
              <a:rPr lang="en-US" baseline="-25000" dirty="0" smtClean="0"/>
              <a:t>s</a:t>
            </a:r>
            <a:r>
              <a:rPr lang="en-US" dirty="0" smtClean="0"/>
              <a:t> ~ 0.3 &lt;&lt; 1?	</a:t>
            </a:r>
            <a:r>
              <a:rPr lang="en-US" dirty="0" smtClean="0">
                <a:latin typeface="Symbol" pitchFamily="18" charset="2"/>
              </a:rPr>
              <a:t>l</a:t>
            </a:r>
            <a:r>
              <a:rPr lang="en-US" dirty="0" smtClean="0"/>
              <a:t> = √(g</a:t>
            </a:r>
            <a:r>
              <a:rPr lang="en-US" baseline="-25000" dirty="0" smtClean="0"/>
              <a:t>YM</a:t>
            </a:r>
            <a:r>
              <a:rPr lang="en-US" baseline="30000" dirty="0" smtClean="0"/>
              <a:t>2</a:t>
            </a:r>
            <a:r>
              <a:rPr lang="en-US" dirty="0" smtClean="0"/>
              <a:t> </a:t>
            </a:r>
            <a:r>
              <a:rPr lang="en-US" dirty="0" err="1" smtClean="0"/>
              <a:t>N</a:t>
            </a:r>
            <a:r>
              <a:rPr lang="en-US" baseline="-25000" dirty="0" err="1" smtClean="0"/>
              <a:t>c</a:t>
            </a:r>
            <a:r>
              <a:rPr lang="en-US" dirty="0" smtClean="0"/>
              <a:t>) ~ 3.5 &gt;&gt; 1?</a:t>
            </a:r>
          </a:p>
          <a:p>
            <a:r>
              <a:rPr lang="en-US" dirty="0" smtClean="0"/>
              <a:t>New computational techniques</a:t>
            </a:r>
          </a:p>
          <a:p>
            <a:pPr lvl="1"/>
            <a:r>
              <a:rPr lang="en-US" dirty="0" err="1" smtClean="0"/>
              <a:t>AdS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29A5E-F305-4F51-9E7A-963CB5F8E1D3}" type="datetime1">
              <a:rPr lang="en-US" smtClean="0"/>
              <a:pPr/>
              <a:t>11/16/2010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 Particle Theory Seminar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Mechanics of </a:t>
            </a:r>
            <a:r>
              <a:rPr lang="en-US" dirty="0" err="1" smtClean="0"/>
              <a:t>pQCD</a:t>
            </a:r>
            <a:r>
              <a:rPr lang="en-US" dirty="0" smtClean="0"/>
              <a:t> </a:t>
            </a:r>
            <a:r>
              <a:rPr lang="en-US" dirty="0" err="1" smtClean="0"/>
              <a:t>Rad</a:t>
            </a:r>
            <a:r>
              <a:rPr lang="en-US" dirty="0" smtClean="0"/>
              <a:t> Calculation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791200"/>
          </a:xfrm>
        </p:spPr>
        <p:txBody>
          <a:bodyPr>
            <a:normAutofit/>
          </a:bodyPr>
          <a:lstStyle/>
          <a:p>
            <a:r>
              <a:rPr lang="en-US" dirty="0" smtClean="0"/>
              <a:t>Derive single inclusive gluon emission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r>
              <a:rPr lang="en-US" dirty="0" smtClean="0"/>
              <a:t>Ambiguity in literature: </a:t>
            </a:r>
            <a:r>
              <a:rPr lang="en-US" i="1" dirty="0" smtClean="0"/>
              <a:t>x</a:t>
            </a:r>
            <a:r>
              <a:rPr lang="en-US" dirty="0" smtClean="0"/>
              <a:t> from light cone vs. </a:t>
            </a:r>
            <a:r>
              <a:rPr lang="en-US" dirty="0" err="1" smtClean="0"/>
              <a:t>Minkowski</a:t>
            </a:r>
            <a:r>
              <a:rPr lang="en-US" dirty="0" smtClean="0"/>
              <a:t> </a:t>
            </a:r>
            <a:r>
              <a:rPr lang="en-US" dirty="0" err="1" smtClean="0"/>
              <a:t>coords</a:t>
            </a:r>
            <a:r>
              <a:rPr lang="en-US" dirty="0" smtClean="0"/>
              <a:t>	</a:t>
            </a:r>
          </a:p>
          <a:p>
            <a:pPr lvl="2"/>
            <a:r>
              <a:rPr lang="en-US" i="1" dirty="0" err="1" smtClean="0"/>
              <a:t>dN</a:t>
            </a:r>
            <a:r>
              <a:rPr lang="en-US" i="1" baseline="-25000" dirty="0" err="1" smtClean="0"/>
              <a:t>g</a:t>
            </a:r>
            <a:r>
              <a:rPr lang="en-US" i="1" dirty="0" smtClean="0"/>
              <a:t>/</a:t>
            </a:r>
            <a:r>
              <a:rPr lang="en-US" i="1" dirty="0" err="1" smtClean="0"/>
              <a:t>dx</a:t>
            </a:r>
            <a:r>
              <a:rPr lang="en-US" baseline="-25000" dirty="0" err="1" smtClean="0"/>
              <a:t>+</a:t>
            </a:r>
            <a:r>
              <a:rPr lang="en-US" i="1" dirty="0" err="1" smtClean="0"/>
              <a:t>dk</a:t>
            </a:r>
            <a:r>
              <a:rPr lang="en-US" i="1" baseline="-25000" dirty="0" err="1" smtClean="0"/>
              <a:t>T</a:t>
            </a:r>
            <a:r>
              <a:rPr lang="en-US" dirty="0" smtClean="0"/>
              <a:t> related to </a:t>
            </a:r>
            <a:r>
              <a:rPr lang="en-US" i="1" dirty="0" err="1" smtClean="0"/>
              <a:t>dN</a:t>
            </a:r>
            <a:r>
              <a:rPr lang="en-US" i="1" baseline="-25000" dirty="0" err="1" smtClean="0"/>
              <a:t>g</a:t>
            </a:r>
            <a:r>
              <a:rPr lang="en-US" i="1" dirty="0" smtClean="0"/>
              <a:t>/</a:t>
            </a:r>
            <a:r>
              <a:rPr lang="en-US" i="1" dirty="0" err="1" smtClean="0"/>
              <a:t>dx</a:t>
            </a:r>
            <a:r>
              <a:rPr lang="en-US" baseline="-25000" dirty="0" err="1" smtClean="0"/>
              <a:t>E</a:t>
            </a:r>
            <a:r>
              <a:rPr lang="en-US" i="1" dirty="0" err="1" smtClean="0"/>
              <a:t>dk</a:t>
            </a:r>
            <a:r>
              <a:rPr lang="en-US" i="1" baseline="-25000" dirty="0" err="1" smtClean="0"/>
              <a:t>T</a:t>
            </a:r>
            <a:r>
              <a:rPr lang="en-US" i="1" baseline="-25000" dirty="0" smtClean="0"/>
              <a:t> </a:t>
            </a:r>
            <a:r>
              <a:rPr lang="en-US" i="1" dirty="0" smtClean="0"/>
              <a:t> </a:t>
            </a:r>
            <a:r>
              <a:rPr lang="en-US" dirty="0" smtClean="0"/>
              <a:t>by </a:t>
            </a:r>
            <a:r>
              <a:rPr lang="en-US" dirty="0" err="1" smtClean="0"/>
              <a:t>Jacobian</a:t>
            </a:r>
            <a:endParaRPr lang="en-US" i="1" baseline="-25000" dirty="0" smtClean="0"/>
          </a:p>
          <a:p>
            <a:r>
              <a:rPr lang="en-US" dirty="0" smtClean="0"/>
              <a:t>Poisson convolution</a:t>
            </a:r>
          </a:p>
          <a:p>
            <a:pPr lvl="1"/>
            <a:r>
              <a:rPr lang="en-US" dirty="0" smtClean="0"/>
              <a:t>Approximate multiple gluon emission</a:t>
            </a:r>
          </a:p>
          <a:p>
            <a:pPr lvl="1"/>
            <a:r>
              <a:rPr lang="en-US" dirty="0" smtClean="0"/>
              <a:t>Single inclusive used as kernel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9167C-85E9-4B52-B922-BECC74E9DFC0}" type="datetime1">
              <a:rPr lang="en-US" smtClean="0"/>
              <a:pPr/>
              <a:t>11/16/2010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 Particle Theory Seminar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20070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1" y="1783099"/>
            <a:ext cx="5410199" cy="1264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070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48400" y="1924050"/>
            <a:ext cx="228600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3352800" y="3048000"/>
            <a:ext cx="30799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Gyulassy</a:t>
            </a:r>
            <a:r>
              <a:rPr lang="en-US" sz="1200" dirty="0" smtClean="0"/>
              <a:t>, </a:t>
            </a:r>
            <a:r>
              <a:rPr lang="en-US" sz="1200" dirty="0" err="1" smtClean="0"/>
              <a:t>Levai</a:t>
            </a:r>
            <a:r>
              <a:rPr lang="en-US" sz="1200" dirty="0" smtClean="0"/>
              <a:t>, and </a:t>
            </a:r>
            <a:r>
              <a:rPr lang="en-US" sz="1200" dirty="0" err="1" smtClean="0"/>
              <a:t>Vitev</a:t>
            </a:r>
            <a:r>
              <a:rPr lang="en-US" sz="1200" dirty="0" smtClean="0"/>
              <a:t> NPB594 (2001)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Collinear Approximation</a:t>
            </a:r>
            <a:endParaRPr lang="en-US" baseline="30000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066800"/>
            <a:ext cx="3505200" cy="53340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Assume small angle emission</a:t>
            </a:r>
          </a:p>
          <a:p>
            <a:pPr lvl="1"/>
            <a:r>
              <a:rPr lang="en-US" dirty="0" smtClean="0"/>
              <a:t>k</a:t>
            </a:r>
            <a:r>
              <a:rPr lang="en-US" baseline="-25000" dirty="0" smtClean="0"/>
              <a:t>T</a:t>
            </a:r>
            <a:r>
              <a:rPr lang="en-US" dirty="0" smtClean="0"/>
              <a:t> &lt;&lt; </a:t>
            </a:r>
            <a:r>
              <a:rPr lang="en-US" dirty="0" smtClean="0">
                <a:latin typeface="Symbol" pitchFamily="18" charset="2"/>
              </a:rPr>
              <a:t>w </a:t>
            </a:r>
            <a:r>
              <a:rPr lang="en-US" dirty="0" smtClean="0"/>
              <a:t>= </a:t>
            </a:r>
            <a:r>
              <a:rPr lang="en-US" dirty="0" err="1" smtClean="0"/>
              <a:t>x</a:t>
            </a:r>
            <a:r>
              <a:rPr lang="en-US" baseline="-25000" dirty="0" err="1" smtClean="0"/>
              <a:t>E</a:t>
            </a:r>
            <a:r>
              <a:rPr lang="en-US" dirty="0" err="1" smtClean="0"/>
              <a:t>E</a:t>
            </a:r>
            <a:endParaRPr lang="en-US" dirty="0" smtClean="0">
              <a:latin typeface="Symbol" pitchFamily="18" charset="2"/>
            </a:endParaRPr>
          </a:p>
          <a:p>
            <a:pPr lvl="2"/>
            <a:r>
              <a:rPr lang="en-US" i="1" dirty="0" smtClean="0"/>
              <a:t>x</a:t>
            </a:r>
            <a:r>
              <a:rPr lang="en-US" i="1" baseline="-25000" dirty="0" smtClean="0"/>
              <a:t>+</a:t>
            </a:r>
            <a:r>
              <a:rPr lang="en-US" dirty="0" smtClean="0"/>
              <a:t> = </a:t>
            </a:r>
            <a:r>
              <a:rPr lang="en-US" i="1" dirty="0" err="1" smtClean="0"/>
              <a:t>x</a:t>
            </a:r>
            <a:r>
              <a:rPr lang="en-US" i="1" baseline="-25000" dirty="0" err="1" smtClean="0"/>
              <a:t>E</a:t>
            </a:r>
            <a:r>
              <a:rPr lang="en-US" dirty="0" smtClean="0"/>
              <a:t> for </a:t>
            </a:r>
            <a:r>
              <a:rPr lang="en-US" i="1" dirty="0" err="1" smtClean="0"/>
              <a:t>k</a:t>
            </a:r>
            <a:r>
              <a:rPr lang="en-US" i="1" baseline="-25000" dirty="0" err="1" smtClean="0"/>
              <a:t>T</a:t>
            </a:r>
            <a:r>
              <a:rPr lang="en-US" dirty="0" smtClean="0"/>
              <a:t> = 0</a:t>
            </a:r>
          </a:p>
          <a:p>
            <a:pPr lvl="1"/>
            <a:endParaRPr lang="en-US" dirty="0" smtClean="0">
              <a:latin typeface="Symbol" pitchFamily="18" charset="2"/>
            </a:endParaRPr>
          </a:p>
          <a:p>
            <a:r>
              <a:rPr lang="en-US" dirty="0" smtClean="0"/>
              <a:t>Affects </a:t>
            </a:r>
            <a:r>
              <a:rPr lang="en-US" b="1" i="1" u="sng" dirty="0" smtClean="0"/>
              <a:t>ALL</a:t>
            </a:r>
            <a:r>
              <a:rPr lang="en-US" dirty="0" smtClean="0"/>
              <a:t> current </a:t>
            </a:r>
            <a:r>
              <a:rPr lang="en-US" dirty="0" err="1" smtClean="0"/>
              <a:t>pQCD</a:t>
            </a:r>
            <a:r>
              <a:rPr lang="en-US" dirty="0" smtClean="0"/>
              <a:t> models</a:t>
            </a:r>
            <a:endParaRPr lang="en-US" b="1" i="1" u="sng" dirty="0" smtClean="0"/>
          </a:p>
          <a:p>
            <a:pPr lvl="1"/>
            <a:endParaRPr lang="en-US" dirty="0" smtClean="0">
              <a:latin typeface="Symbol" pitchFamily="18" charset="2"/>
            </a:endParaRPr>
          </a:p>
          <a:p>
            <a:r>
              <a:rPr lang="en-US" dirty="0" smtClean="0"/>
              <a:t>Enforce via kinematic</a:t>
            </a:r>
            <a:r>
              <a:rPr lang="en-US" dirty="0"/>
              <a:t> </a:t>
            </a:r>
            <a:r>
              <a:rPr lang="en-US" dirty="0" smtClean="0"/>
              <a:t>cutoffs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B242F-33ED-44A2-A331-E117F5386CBB}" type="datetime1">
              <a:rPr lang="en-US" smtClean="0"/>
              <a:pPr/>
              <a:t>11/16/2010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 Particle Theory Seminar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41</a:t>
            </a:fld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5251412" y="762000"/>
            <a:ext cx="3130588" cy="2321004"/>
            <a:chOff x="2819400" y="2209801"/>
            <a:chExt cx="3130588" cy="2321004"/>
          </a:xfrm>
        </p:grpSpPr>
        <p:pic>
          <p:nvPicPr>
            <p:cNvPr id="66562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819400" y="2209801"/>
              <a:ext cx="3124200" cy="23210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12" name="Straight Arrow Connector 11"/>
            <p:cNvCxnSpPr/>
            <p:nvPr/>
          </p:nvCxnSpPr>
          <p:spPr>
            <a:xfrm rot="5400000" flipH="1" flipV="1">
              <a:off x="5068094" y="3009900"/>
              <a:ext cx="837406" cy="794"/>
            </a:xfrm>
            <a:prstGeom prst="straightConnector1">
              <a:avLst/>
            </a:prstGeom>
            <a:ln w="31750" cap="flat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5486400" y="2891135"/>
              <a:ext cx="4635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</a:rPr>
                <a:t>k</a:t>
              </a:r>
              <a:r>
                <a:rPr lang="en-US" sz="2400" baseline="-25000" dirty="0" smtClean="0">
                  <a:solidFill>
                    <a:srgbClr val="FF0000"/>
                  </a:solidFill>
                </a:rPr>
                <a:t>T</a:t>
              </a: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>
              <a:off x="4648200" y="3427412"/>
              <a:ext cx="838200" cy="1588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4800600" y="3348335"/>
              <a:ext cx="39626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  <a:latin typeface="Symbol" pitchFamily="18" charset="2"/>
                </a:rPr>
                <a:t>w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600200" y="3075140"/>
            <a:ext cx="7315200" cy="3706660"/>
            <a:chOff x="1600200" y="3075140"/>
            <a:chExt cx="7315200" cy="3706660"/>
          </a:xfrm>
        </p:grpSpPr>
        <p:sp>
          <p:nvSpPr>
            <p:cNvPr id="14" name="TextBox 13"/>
            <p:cNvSpPr txBox="1"/>
            <p:nvPr/>
          </p:nvSpPr>
          <p:spPr>
            <a:xfrm>
              <a:off x="1600200" y="6276201"/>
              <a:ext cx="254178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WAH and B Cole, arXiv:0910.1823</a:t>
              </a:r>
              <a:endParaRPr lang="en-US" sz="1200" i="1" dirty="0" smtClean="0"/>
            </a:p>
          </p:txBody>
        </p:sp>
        <p:pic>
          <p:nvPicPr>
            <p:cNvPr id="152577" name="Picture 1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10001" y="3075140"/>
              <a:ext cx="5105399" cy="37066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Collinearity</a:t>
            </a:r>
            <a:r>
              <a:rPr lang="en-US" dirty="0" smtClean="0"/>
              <a:t> and Gluon Mass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876800"/>
          </a:xfrm>
        </p:spPr>
        <p:txBody>
          <a:bodyPr/>
          <a:lstStyle/>
          <a:p>
            <a:r>
              <a:rPr lang="en-US" dirty="0" smtClean="0"/>
              <a:t>Larger </a:t>
            </a:r>
            <a:r>
              <a:rPr lang="en-US" i="1" dirty="0" smtClean="0"/>
              <a:t>x</a:t>
            </a:r>
            <a:r>
              <a:rPr lang="en-US" dirty="0" smtClean="0"/>
              <a:t>, smaller collinear effects</a:t>
            </a:r>
          </a:p>
          <a:p>
            <a:r>
              <a:rPr lang="en-US" dirty="0" smtClean="0"/>
              <a:t>Thermal gluon mass alters coherence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D7436-2FBD-4770-A7F6-2DF1DA5C0175}" type="datetime1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 Particle Theory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42</a:t>
            </a:fld>
            <a:endParaRPr lang="en-US"/>
          </a:p>
        </p:txBody>
      </p:sp>
      <p:pic>
        <p:nvPicPr>
          <p:cNvPr id="158723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62350" y="2286000"/>
            <a:ext cx="2076450" cy="719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3" name="Group 12"/>
          <p:cNvGrpSpPr/>
          <p:nvPr/>
        </p:nvGrpSpPr>
        <p:grpSpPr>
          <a:xfrm>
            <a:off x="3429000" y="3124200"/>
            <a:ext cx="5486450" cy="3429000"/>
            <a:chOff x="1371550" y="3124200"/>
            <a:chExt cx="5486450" cy="3429000"/>
          </a:xfrm>
        </p:grpSpPr>
        <p:pic>
          <p:nvPicPr>
            <p:cNvPr id="158726" name="Picture 6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133600" y="3124200"/>
              <a:ext cx="4724400" cy="3366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2" name="TextBox 11"/>
            <p:cNvSpPr txBox="1"/>
            <p:nvPr/>
          </p:nvSpPr>
          <p:spPr>
            <a:xfrm>
              <a:off x="1371550" y="6276201"/>
              <a:ext cx="258506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WAH and B Cole, arXiv:0910.1823</a:t>
              </a:r>
              <a:endParaRPr lang="en-US" sz="1200" i="1" dirty="0" smtClean="0"/>
            </a:p>
          </p:txBody>
        </p:sp>
      </p:grpSp>
      <p:pic>
        <p:nvPicPr>
          <p:cNvPr id="158730" name="Picture 1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3238813"/>
            <a:ext cx="3505200" cy="28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2" name="Group 21"/>
          <p:cNvGrpSpPr/>
          <p:nvPr/>
        </p:nvGrpSpPr>
        <p:grpSpPr>
          <a:xfrm>
            <a:off x="5410200" y="2514600"/>
            <a:ext cx="2047782" cy="591147"/>
            <a:chOff x="5410200" y="2514600"/>
            <a:chExt cx="2047782" cy="591147"/>
          </a:xfrm>
        </p:grpSpPr>
        <p:cxnSp>
          <p:nvCxnSpPr>
            <p:cNvPr id="19" name="Straight Arrow Connector 18"/>
            <p:cNvCxnSpPr/>
            <p:nvPr/>
          </p:nvCxnSpPr>
          <p:spPr>
            <a:xfrm>
              <a:off x="5410200" y="2514600"/>
              <a:ext cx="1524000" cy="38100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stealth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6951112" y="2705637"/>
              <a:ext cx="50687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FF0000"/>
                  </a:solidFill>
                </a:rPr>
                <a:t>m</a:t>
              </a:r>
              <a:r>
                <a:rPr lang="en-US" sz="2000" b="1" baseline="30000" dirty="0" smtClean="0">
                  <a:solidFill>
                    <a:srgbClr val="FF0000"/>
                  </a:solidFill>
                </a:rPr>
                <a:t>2</a:t>
              </a:r>
              <a:endParaRPr lang="en-US" sz="2000" b="1" baseline="-25000" dirty="0" smtClean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8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8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Huge Sensitivity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1D658-429E-416E-8657-EDA3D47A5249}" type="datetime1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 Particle Theory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43</a:t>
            </a:fld>
            <a:endParaRPr lang="en-US"/>
          </a:p>
        </p:txBody>
      </p:sp>
      <p:pic>
        <p:nvPicPr>
          <p:cNvPr id="12493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387" y="914400"/>
            <a:ext cx="4140613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4933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3845011"/>
            <a:ext cx="4191000" cy="3012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2387958" y="3657600"/>
            <a:ext cx="25417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WAH and B Cole, arXiv:0910.1823</a:t>
            </a:r>
          </a:p>
        </p:txBody>
      </p:sp>
      <p:pic>
        <p:nvPicPr>
          <p:cNvPr id="151553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914400"/>
            <a:ext cx="4191000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1554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7716" y="3847564"/>
            <a:ext cx="3996999" cy="2819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1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1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4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QCD is a theory with rich structure</a:t>
            </a:r>
          </a:p>
          <a:p>
            <a:pPr lvl="1"/>
            <a:r>
              <a:rPr lang="en-US" dirty="0" smtClean="0"/>
              <a:t>Traditional techniques (Lattice, </a:t>
            </a:r>
            <a:r>
              <a:rPr lang="en-US" dirty="0" err="1" smtClean="0"/>
              <a:t>pQCD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Qualitatively </a:t>
            </a:r>
            <a:r>
              <a:rPr lang="en-US" dirty="0" err="1" smtClean="0"/>
              <a:t>successeful</a:t>
            </a:r>
            <a:endParaRPr lang="en-US" dirty="0" smtClean="0"/>
          </a:p>
          <a:p>
            <a:pPr lvl="1"/>
            <a:r>
              <a:rPr lang="en-US" dirty="0" err="1" smtClean="0"/>
              <a:t>AdS</a:t>
            </a:r>
            <a:r>
              <a:rPr lang="en-US" dirty="0" smtClean="0"/>
              <a:t>/CFT exciting new tool</a:t>
            </a:r>
          </a:p>
          <a:p>
            <a:pPr lvl="2"/>
            <a:r>
              <a:rPr lang="en-US" dirty="0" smtClean="0"/>
              <a:t>Also qualitatively successful</a:t>
            </a:r>
          </a:p>
          <a:p>
            <a:r>
              <a:rPr lang="en-US" dirty="0" smtClean="0"/>
              <a:t>Jet observables to disambiguate</a:t>
            </a:r>
          </a:p>
          <a:p>
            <a:pPr lvl="1"/>
            <a:r>
              <a:rPr lang="en-US" dirty="0" smtClean="0"/>
              <a:t>Examine mass, momentum dependence</a:t>
            </a:r>
          </a:p>
          <a:p>
            <a:pPr lvl="2"/>
            <a:r>
              <a:rPr lang="en-US" dirty="0" smtClean="0"/>
              <a:t>Charm and bottom R</a:t>
            </a:r>
            <a:r>
              <a:rPr lang="en-US" baseline="-25000" dirty="0" smtClean="0"/>
              <a:t>AA</a:t>
            </a:r>
          </a:p>
          <a:p>
            <a:pPr lvl="2"/>
            <a:r>
              <a:rPr lang="en-US" dirty="0" smtClean="0"/>
              <a:t>Double ratio: </a:t>
            </a:r>
            <a:r>
              <a:rPr lang="en-US" dirty="0" err="1" smtClean="0"/>
              <a:t>R</a:t>
            </a:r>
            <a:r>
              <a:rPr lang="en-US" baseline="30000" dirty="0" err="1" smtClean="0"/>
              <a:t>c</a:t>
            </a:r>
            <a:r>
              <a:rPr lang="en-US" baseline="-25000" dirty="0" err="1" smtClean="0"/>
              <a:t>AA</a:t>
            </a:r>
            <a:r>
              <a:rPr lang="en-US" dirty="0" smtClean="0"/>
              <a:t>/</a:t>
            </a:r>
            <a:r>
              <a:rPr lang="en-US" dirty="0" err="1" smtClean="0"/>
              <a:t>R</a:t>
            </a:r>
            <a:r>
              <a:rPr lang="en-US" baseline="30000" dirty="0" err="1" smtClean="0"/>
              <a:t>b</a:t>
            </a:r>
            <a:r>
              <a:rPr lang="en-US" baseline="-25000" dirty="0" err="1" smtClean="0"/>
              <a:t>AA</a:t>
            </a:r>
            <a:r>
              <a:rPr lang="en-US" dirty="0" smtClean="0"/>
              <a:t>(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67867-29F9-4065-9E99-35429DDD552B}" type="datetime1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 Particle Theory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686800" cy="5181600"/>
          </a:xfrm>
        </p:spPr>
        <p:txBody>
          <a:bodyPr>
            <a:normAutofit/>
          </a:bodyPr>
          <a:lstStyle/>
          <a:p>
            <a:r>
              <a:rPr lang="en-US" dirty="0" smtClean="0"/>
              <a:t>Generalize </a:t>
            </a:r>
            <a:r>
              <a:rPr lang="en-US" dirty="0" err="1" smtClean="0"/>
              <a:t>AdS</a:t>
            </a:r>
            <a:r>
              <a:rPr lang="en-US" dirty="0" smtClean="0"/>
              <a:t>/CFT HQ Drag</a:t>
            </a:r>
          </a:p>
          <a:p>
            <a:pPr lvl="1"/>
            <a:r>
              <a:rPr lang="en-US" dirty="0" smtClean="0"/>
              <a:t>Hot and cold nuclear matter</a:t>
            </a:r>
          </a:p>
          <a:p>
            <a:pPr lvl="1"/>
            <a:r>
              <a:rPr lang="en-US" dirty="0" smtClean="0"/>
              <a:t>Gain confidence in universality</a:t>
            </a:r>
          </a:p>
          <a:p>
            <a:r>
              <a:rPr lang="en-US" dirty="0" smtClean="0"/>
              <a:t>Systematic theoretical uncertainty for </a:t>
            </a:r>
            <a:r>
              <a:rPr lang="en-US" dirty="0" err="1" smtClean="0"/>
              <a:t>pQCD</a:t>
            </a:r>
            <a:endParaRPr lang="en-US" dirty="0" smtClean="0"/>
          </a:p>
          <a:p>
            <a:pPr lvl="1"/>
            <a:r>
              <a:rPr lang="en-US" dirty="0" smtClean="0"/>
              <a:t>Collinear approximation badly violated</a:t>
            </a:r>
          </a:p>
          <a:p>
            <a:pPr lvl="2"/>
            <a:r>
              <a:rPr lang="en-US" dirty="0" smtClean="0"/>
              <a:t>Some effects persist to LHC energies</a:t>
            </a:r>
          </a:p>
          <a:p>
            <a:pPr lvl="3"/>
            <a:r>
              <a:rPr lang="en-US" dirty="0" smtClean="0"/>
              <a:t>Single particle more interesting than full jet reconstruction?</a:t>
            </a:r>
          </a:p>
          <a:p>
            <a:pPr lvl="2"/>
            <a:r>
              <a:rPr lang="en-US" dirty="0" smtClean="0"/>
              <a:t>Extracted medium properties likely consistent w/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unc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Effects of running coupling not yet rigorously investigated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9C009-25D5-4228-9DD1-99ADC1020A9B}" type="datetime1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 Particle Theory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Methods of QCD Calculation I: Lattice</a:t>
            </a:r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>
          <a:xfrm>
            <a:off x="4876800" y="4343400"/>
            <a:ext cx="4495800" cy="1143000"/>
          </a:xfrm>
        </p:spPr>
        <p:txBody>
          <a:bodyPr/>
          <a:lstStyle/>
          <a:p>
            <a:pPr lvl="2"/>
            <a:r>
              <a:rPr lang="en-US" dirty="0" smtClean="0"/>
              <a:t>All </a:t>
            </a:r>
            <a:r>
              <a:rPr lang="en-US" dirty="0" err="1" smtClean="0"/>
              <a:t>momenta</a:t>
            </a:r>
            <a:endParaRPr lang="en-US" dirty="0" smtClean="0"/>
          </a:p>
          <a:p>
            <a:pPr lvl="2"/>
            <a:r>
              <a:rPr lang="en-US" dirty="0" smtClean="0"/>
              <a:t>Euclidean </a:t>
            </a:r>
            <a:r>
              <a:rPr lang="en-US" dirty="0" err="1" smtClean="0"/>
              <a:t>correlators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CC734-9D46-4265-BDD7-0E02D65175DA}" type="datetime1">
              <a:rPr lang="en-US" smtClean="0"/>
              <a:pPr/>
              <a:t>11/16/2010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 Particle Theory Seminar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5</a:t>
            </a:fld>
            <a:endParaRPr lang="en-US"/>
          </a:p>
        </p:txBody>
      </p:sp>
      <p:grpSp>
        <p:nvGrpSpPr>
          <p:cNvPr id="3" name="Group 8"/>
          <p:cNvGrpSpPr/>
          <p:nvPr/>
        </p:nvGrpSpPr>
        <p:grpSpPr>
          <a:xfrm>
            <a:off x="1524000" y="1066800"/>
            <a:ext cx="2396296" cy="2362200"/>
            <a:chOff x="152400" y="1447800"/>
            <a:chExt cx="2396296" cy="2362200"/>
          </a:xfrm>
        </p:grpSpPr>
        <p:pic>
          <p:nvPicPr>
            <p:cNvPr id="10" name="Content Placeholder 6" descr="LatticeIllustration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2400" y="1447800"/>
              <a:ext cx="2396296" cy="2133600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609600" y="3533001"/>
              <a:ext cx="179408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Long Range Plan, 2008</a:t>
              </a:r>
              <a:endParaRPr lang="en-US" sz="1200" dirty="0"/>
            </a:p>
          </p:txBody>
        </p:sp>
      </p:grpSp>
      <p:grpSp>
        <p:nvGrpSpPr>
          <p:cNvPr id="4" name="Group 11"/>
          <p:cNvGrpSpPr/>
          <p:nvPr/>
        </p:nvGrpSpPr>
        <p:grpSpPr>
          <a:xfrm>
            <a:off x="228600" y="3657600"/>
            <a:ext cx="5638800" cy="2639199"/>
            <a:chOff x="0" y="3810000"/>
            <a:chExt cx="5638800" cy="2639199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6200" y="3810000"/>
              <a:ext cx="5181600" cy="2441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4" name="TextBox 13"/>
            <p:cNvSpPr txBox="1"/>
            <p:nvPr/>
          </p:nvSpPr>
          <p:spPr>
            <a:xfrm>
              <a:off x="0" y="6172200"/>
              <a:ext cx="285482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 smtClean="0"/>
                <a:t>Kaczmarek</a:t>
              </a:r>
              <a:r>
                <a:rPr lang="en-US" sz="1200" dirty="0" smtClean="0"/>
                <a:t> and </a:t>
              </a:r>
              <a:r>
                <a:rPr lang="en-US" sz="1200" dirty="0" err="1" smtClean="0"/>
                <a:t>Zantow</a:t>
              </a:r>
              <a:r>
                <a:rPr lang="en-US" sz="1200" dirty="0" smtClean="0"/>
                <a:t>, PRD71 (2005)</a:t>
              </a:r>
              <a:endParaRPr lang="en-US" sz="12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868490" y="6172200"/>
              <a:ext cx="27703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Davies et al. (HPQCD), PRL92 (2004)</a:t>
              </a:r>
              <a:endParaRPr lang="en-US" sz="1200" dirty="0"/>
            </a:p>
          </p:txBody>
        </p:sp>
      </p:grpSp>
      <p:pic>
        <p:nvPicPr>
          <p:cNvPr id="1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56435" y="1066800"/>
            <a:ext cx="294469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Methods of QCD Calculation II: </a:t>
            </a:r>
            <a:r>
              <a:rPr lang="en-US" dirty="0" err="1" smtClean="0"/>
              <a:t>pQCD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2057400" y="5486400"/>
            <a:ext cx="5867400" cy="1066800"/>
          </a:xfrm>
        </p:spPr>
        <p:txBody>
          <a:bodyPr>
            <a:normAutofit fontScale="92500"/>
          </a:bodyPr>
          <a:lstStyle/>
          <a:p>
            <a:pPr lvl="2"/>
            <a:r>
              <a:rPr lang="en-US" dirty="0" smtClean="0"/>
              <a:t>Any quantity</a:t>
            </a:r>
          </a:p>
          <a:p>
            <a:pPr lvl="2"/>
            <a:r>
              <a:rPr lang="en-US" dirty="0" smtClean="0"/>
              <a:t>Small coupling (large </a:t>
            </a:r>
            <a:r>
              <a:rPr lang="en-US" dirty="0" err="1" smtClean="0"/>
              <a:t>momenta</a:t>
            </a:r>
            <a:r>
              <a:rPr lang="en-US" dirty="0" smtClean="0"/>
              <a:t> only)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D4E12-0B7E-4B2E-BD04-C86A655DF67C}" type="datetime1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 Particle Theory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6</a:t>
            </a:fld>
            <a:endParaRPr lang="en-US"/>
          </a:p>
        </p:txBody>
      </p:sp>
      <p:grpSp>
        <p:nvGrpSpPr>
          <p:cNvPr id="3" name="Group 17"/>
          <p:cNvGrpSpPr/>
          <p:nvPr/>
        </p:nvGrpSpPr>
        <p:grpSpPr>
          <a:xfrm>
            <a:off x="163881" y="838200"/>
            <a:ext cx="3798519" cy="4772799"/>
            <a:chOff x="163881" y="1219200"/>
            <a:chExt cx="3798519" cy="4772799"/>
          </a:xfrm>
        </p:grpSpPr>
        <p:sp>
          <p:nvSpPr>
            <p:cNvPr id="9" name="TextBox 8"/>
            <p:cNvSpPr txBox="1"/>
            <p:nvPr/>
          </p:nvSpPr>
          <p:spPr>
            <a:xfrm>
              <a:off x="457200" y="5715000"/>
              <a:ext cx="201048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 smtClean="0"/>
                <a:t>Jäger</a:t>
              </a:r>
              <a:r>
                <a:rPr lang="en-US" sz="1200" dirty="0" smtClean="0"/>
                <a:t> et al., PRD67 (2003)</a:t>
              </a:r>
              <a:endParaRPr lang="en-US" sz="1200" dirty="0"/>
            </a:p>
          </p:txBody>
        </p:sp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3881" y="1219200"/>
              <a:ext cx="3798519" cy="449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7" name="Group 16"/>
          <p:cNvGrpSpPr/>
          <p:nvPr/>
        </p:nvGrpSpPr>
        <p:grpSpPr>
          <a:xfrm>
            <a:off x="4078061" y="1295400"/>
            <a:ext cx="5065939" cy="4163199"/>
            <a:chOff x="4078061" y="1752600"/>
            <a:chExt cx="5065939" cy="4163199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78061" y="1752600"/>
              <a:ext cx="5065939" cy="3886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5" name="TextBox 14"/>
            <p:cNvSpPr txBox="1"/>
            <p:nvPr/>
          </p:nvSpPr>
          <p:spPr>
            <a:xfrm>
              <a:off x="6019800" y="5638800"/>
              <a:ext cx="163839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 smtClean="0"/>
                <a:t>d’Enterria</a:t>
              </a:r>
              <a:r>
                <a:rPr lang="en-US" sz="1200" dirty="0" smtClean="0"/>
                <a:t>, 0902.2011</a:t>
              </a:r>
              <a:endParaRPr lang="en-US" sz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Methods of QCD Calculation III: </a:t>
            </a:r>
            <a:r>
              <a:rPr lang="en-US" dirty="0" err="1" smtClean="0"/>
              <a:t>AdS</a:t>
            </a:r>
            <a:r>
              <a:rPr lang="en-US" dirty="0" smtClean="0"/>
              <a:t>(?)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121" y="990600"/>
            <a:ext cx="9144000" cy="685800"/>
          </a:xfrm>
        </p:spPr>
        <p:txBody>
          <a:bodyPr/>
          <a:lstStyle/>
          <a:p>
            <a:pPr>
              <a:buNone/>
            </a:pPr>
            <a:r>
              <a:rPr lang="en-US" dirty="0" err="1" smtClean="0"/>
              <a:t>Maldacena</a:t>
            </a:r>
            <a:r>
              <a:rPr lang="en-US" dirty="0" smtClean="0"/>
              <a:t> conjecture: SYM in </a:t>
            </a:r>
            <a:r>
              <a:rPr lang="en-US" i="1" dirty="0" smtClean="0"/>
              <a:t>d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 IIB in </a:t>
            </a:r>
            <a:r>
              <a:rPr lang="en-US" i="1" dirty="0" smtClean="0">
                <a:sym typeface="Wingdings" pitchFamily="2" charset="2"/>
              </a:rPr>
              <a:t>d</a:t>
            </a:r>
            <a:r>
              <a:rPr lang="en-US" dirty="0" smtClean="0">
                <a:sym typeface="Wingdings" pitchFamily="2" charset="2"/>
              </a:rPr>
              <a:t>+1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2AA00-1B34-4A38-8B06-DA75A43F5B69}" type="datetime1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 Particle Theory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-304800" y="4800600"/>
            <a:ext cx="8839200" cy="182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 quantities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</a:t>
            </a:r>
            <a:r>
              <a:rPr kumimoji="0" lang="en-US" sz="24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→ ∞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SYM, not QCD: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b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0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Probably not good approx. for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p+p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; maybe A+A?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7" name="Group 13"/>
          <p:cNvGrpSpPr/>
          <p:nvPr/>
        </p:nvGrpSpPr>
        <p:grpSpPr>
          <a:xfrm>
            <a:off x="152400" y="1802451"/>
            <a:ext cx="4156291" cy="2895600"/>
            <a:chOff x="152400" y="1802451"/>
            <a:chExt cx="4156291" cy="2895600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63891" y="2335851"/>
              <a:ext cx="3698509" cy="2362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199" name="Picture 7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AFD6FF"/>
                </a:clrFrom>
                <a:clrTo>
                  <a:srgbClr val="AFD6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52400" y="1802451"/>
              <a:ext cx="3886200" cy="481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6" name="TextBox 15"/>
            <p:cNvSpPr txBox="1"/>
            <p:nvPr/>
          </p:nvSpPr>
          <p:spPr>
            <a:xfrm>
              <a:off x="3124200" y="4393251"/>
              <a:ext cx="118449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 smtClean="0"/>
                <a:t>Gubser</a:t>
              </a:r>
              <a:r>
                <a:rPr lang="en-US" sz="1200" dirty="0" smtClean="0"/>
                <a:t>, QM09</a:t>
              </a:r>
              <a:endParaRPr lang="en-US" sz="1200" dirty="0"/>
            </a:p>
          </p:txBody>
        </p:sp>
      </p:grpSp>
      <p:grpSp>
        <p:nvGrpSpPr>
          <p:cNvPr id="8" name="Group 17"/>
          <p:cNvGrpSpPr/>
          <p:nvPr/>
        </p:nvGrpSpPr>
        <p:grpSpPr>
          <a:xfrm>
            <a:off x="4572000" y="1752600"/>
            <a:ext cx="4267200" cy="3707451"/>
            <a:chOff x="4572000" y="1752600"/>
            <a:chExt cx="4267200" cy="3707451"/>
          </a:xfrm>
        </p:grpSpPr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572000" y="2564451"/>
              <a:ext cx="4251609" cy="289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200" name="Picture 8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AFD6FF"/>
                </a:clrFrom>
                <a:clrTo>
                  <a:srgbClr val="AFD6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648200" y="1752600"/>
              <a:ext cx="4191000" cy="5188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Present and Future QGP Experiments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4525963"/>
          </a:xfrm>
        </p:spPr>
        <p:txBody>
          <a:bodyPr/>
          <a:lstStyle/>
          <a:p>
            <a:r>
              <a:rPr lang="en-US" dirty="0" smtClean="0"/>
              <a:t>RHIC</a:t>
            </a:r>
          </a:p>
          <a:p>
            <a:pPr lvl="1"/>
            <a:r>
              <a:rPr lang="en-US" dirty="0" smtClean="0"/>
              <a:t>BRAHMS</a:t>
            </a:r>
          </a:p>
          <a:p>
            <a:pPr lvl="1"/>
            <a:r>
              <a:rPr lang="en-US" b="1" dirty="0" smtClean="0"/>
              <a:t>PHENIX</a:t>
            </a:r>
            <a:endParaRPr lang="en-US" dirty="0" smtClean="0"/>
          </a:p>
          <a:p>
            <a:pPr lvl="1"/>
            <a:r>
              <a:rPr lang="en-US" dirty="0" smtClean="0"/>
              <a:t>PHOBOS</a:t>
            </a:r>
          </a:p>
          <a:p>
            <a:pPr lvl="1"/>
            <a:r>
              <a:rPr lang="en-US" b="1" dirty="0" smtClean="0"/>
              <a:t>STAR</a:t>
            </a:r>
            <a:endParaRPr lang="en-US" b="1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4525963"/>
          </a:xfrm>
        </p:spPr>
        <p:txBody>
          <a:bodyPr/>
          <a:lstStyle/>
          <a:p>
            <a:r>
              <a:rPr lang="en-US" dirty="0" smtClean="0"/>
              <a:t>LHC</a:t>
            </a:r>
          </a:p>
          <a:p>
            <a:pPr lvl="1"/>
            <a:r>
              <a:rPr lang="en-US" b="1" dirty="0" smtClean="0"/>
              <a:t>ALICE</a:t>
            </a:r>
          </a:p>
          <a:p>
            <a:pPr lvl="1"/>
            <a:r>
              <a:rPr lang="en-US" b="1" dirty="0" smtClean="0"/>
              <a:t>ATLAS</a:t>
            </a:r>
          </a:p>
          <a:p>
            <a:pPr lvl="1"/>
            <a:r>
              <a:rPr lang="en-US" b="1" dirty="0" smtClean="0"/>
              <a:t>CMS</a:t>
            </a:r>
          </a:p>
          <a:p>
            <a:pPr lvl="1"/>
            <a:r>
              <a:rPr lang="en-US" dirty="0" err="1" smtClean="0"/>
              <a:t>LHCb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D724B-2FFA-48A1-81C2-41FE692A6154}" type="datetime1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 Particle Theory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429000"/>
            <a:ext cx="34671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562350"/>
            <a:ext cx="36576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6080125" y="6003925"/>
            <a:ext cx="1022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ATLAS</a:t>
            </a: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1828800" y="6096000"/>
            <a:ext cx="1171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/>
              <a:t>PHENIX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uiExpand="1" build="p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Evolution of a HI Collision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09744-C0A5-4BD4-9157-CD3948E13CA6}" type="datetime1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 Particle Theory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9</a:t>
            </a:fld>
            <a:endParaRPr lang="en-US"/>
          </a:p>
        </p:txBody>
      </p:sp>
      <p:grpSp>
        <p:nvGrpSpPr>
          <p:cNvPr id="7" name="Group 11"/>
          <p:cNvGrpSpPr/>
          <p:nvPr/>
        </p:nvGrpSpPr>
        <p:grpSpPr>
          <a:xfrm>
            <a:off x="345831" y="1905000"/>
            <a:ext cx="3692769" cy="3782199"/>
            <a:chOff x="345831" y="1905000"/>
            <a:chExt cx="3692769" cy="3782199"/>
          </a:xfrm>
        </p:grpSpPr>
        <p:pic>
          <p:nvPicPr>
            <p:cNvPr id="1024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45831" y="1905000"/>
              <a:ext cx="3692769" cy="3429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" name="Rectangle 9"/>
            <p:cNvSpPr/>
            <p:nvPr/>
          </p:nvSpPr>
          <p:spPr>
            <a:xfrm>
              <a:off x="457200" y="5410200"/>
              <a:ext cx="335280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 smtClean="0"/>
                <a:t>T Hirano, Colliding Nuclei from </a:t>
              </a:r>
              <a:r>
                <a:rPr lang="en-US" sz="1200" dirty="0" err="1" smtClean="0"/>
                <a:t>AMeV</a:t>
              </a:r>
              <a:r>
                <a:rPr lang="en-US" sz="1200" dirty="0" smtClean="0"/>
                <a:t> to </a:t>
              </a:r>
              <a:r>
                <a:rPr lang="en-US" sz="1200" dirty="0" err="1" smtClean="0"/>
                <a:t>ATeV</a:t>
              </a:r>
              <a:endParaRPr lang="en-US" sz="12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495800" y="1905000"/>
            <a:ext cx="4419600" cy="3705999"/>
            <a:chOff x="4495800" y="1905000"/>
            <a:chExt cx="4419600" cy="3705999"/>
          </a:xfrm>
        </p:grpSpPr>
        <p:sp>
          <p:nvSpPr>
            <p:cNvPr id="9" name="TextBox 8"/>
            <p:cNvSpPr txBox="1"/>
            <p:nvPr/>
          </p:nvSpPr>
          <p:spPr>
            <a:xfrm>
              <a:off x="8179379" y="5334000"/>
              <a:ext cx="58362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STAR</a:t>
              </a:r>
              <a:endParaRPr lang="en-US" sz="1200" dirty="0"/>
            </a:p>
          </p:txBody>
        </p:sp>
        <p:pic>
          <p:nvPicPr>
            <p:cNvPr id="19763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95800" y="1905000"/>
              <a:ext cx="4419600" cy="34185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>
          <a:noFill/>
          <a:miter lim="800000"/>
          <a:headEnd/>
          <a:tailEnd/>
        </a:ln>
        <a:effectLst/>
      </a:spPr>
      <a:bodyPr wrap="none">
        <a:spAutoFit/>
      </a:bodyPr>
      <a:lstStyle>
        <a:defPPr>
          <a:defRPr sz="1200" dirty="0"/>
        </a:defPPr>
      </a:lstStyle>
    </a:spDef>
    <a:txDef>
      <a:spPr>
        <a:noFill/>
      </a:spPr>
      <a:bodyPr wrap="none" rtlCol="0">
        <a:spAutoFit/>
      </a:bodyPr>
      <a:lstStyle>
        <a:defPPr>
          <a:defRPr sz="12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5974</TotalTime>
  <Words>1969</Words>
  <Application>Microsoft Office PowerPoint</Application>
  <PresentationFormat>On-screen Show (4:3)</PresentationFormat>
  <Paragraphs>545</Paragraphs>
  <Slides>45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45</vt:i4>
      </vt:variant>
    </vt:vector>
  </HeadingPairs>
  <TitlesOfParts>
    <vt:vector size="48" baseType="lpstr">
      <vt:lpstr>Office Theme</vt:lpstr>
      <vt:lpstr>Image</vt:lpstr>
      <vt:lpstr>Bitmap Image</vt:lpstr>
      <vt:lpstr>Heavy Ion Collisions with pQCD and AdS/CFT</vt:lpstr>
      <vt:lpstr>QCD: Theory of the Strong Force</vt:lpstr>
      <vt:lpstr>Bulk QCD and Phase Diagram</vt:lpstr>
      <vt:lpstr>Past, Present, and Future Questions</vt:lpstr>
      <vt:lpstr>Methods of QCD Calculation I: Lattice</vt:lpstr>
      <vt:lpstr>Methods of QCD Calculation II: pQCD</vt:lpstr>
      <vt:lpstr>Methods of QCD Calculation III: AdS(?)</vt:lpstr>
      <vt:lpstr>Present and Future QGP Experiments</vt:lpstr>
      <vt:lpstr>Evolution of a HI Collision</vt:lpstr>
      <vt:lpstr>Geometry of a HI Collision</vt:lpstr>
      <vt:lpstr>Low-pT Measurements (I)</vt:lpstr>
      <vt:lpstr>Low-pT Measurements (II)</vt:lpstr>
      <vt:lpstr>Why High-pT Jets?</vt:lpstr>
      <vt:lpstr>Tomography in QGP</vt:lpstr>
      <vt:lpstr>QGP Energy Loss</vt:lpstr>
      <vt:lpstr>Jets in Heavy Ion Collisions</vt:lpstr>
      <vt:lpstr>High-pT Observables</vt:lpstr>
      <vt:lpstr>pQCD Rad Picture</vt:lpstr>
      <vt:lpstr>pQCD Success at RHIC:</vt:lpstr>
      <vt:lpstr>Trouble for Rad E-Loss Picture</vt:lpstr>
      <vt:lpstr>What About Elastic Loss?</vt:lpstr>
      <vt:lpstr>Quantitative Disagreement Remains</vt:lpstr>
      <vt:lpstr>Strongly Coupled Qualitative Successes</vt:lpstr>
      <vt:lpstr>Jets in AdS/CFT</vt:lpstr>
      <vt:lpstr>Compared to Data</vt:lpstr>
      <vt:lpstr>pQCD vs. AdS/CFT at LHC</vt:lpstr>
      <vt:lpstr>Not So Fast!</vt:lpstr>
      <vt:lpstr>LHC RcAA(pT)/RbAA(pT) Prediction (with speed limits)</vt:lpstr>
      <vt:lpstr>RHIC Rcb Ratio</vt:lpstr>
      <vt:lpstr>Universality and Applicability</vt:lpstr>
      <vt:lpstr>New Geometries</vt:lpstr>
      <vt:lpstr>Asymptotic Shock Results</vt:lpstr>
      <vt:lpstr>HQ Momentum Loss</vt:lpstr>
      <vt:lpstr>Frame Dragging</vt:lpstr>
      <vt:lpstr>Putting It All Together</vt:lpstr>
      <vt:lpstr>Shock Metric Speed Limit</vt:lpstr>
      <vt:lpstr>Quantitative, Falsifiable pQCD</vt:lpstr>
      <vt:lpstr>Multiple Models</vt:lpstr>
      <vt:lpstr>Quantitative Parameter Extraction</vt:lpstr>
      <vt:lpstr>Mechanics of pQCD Rad Calculation</vt:lpstr>
      <vt:lpstr>Collinear Approximation</vt:lpstr>
      <vt:lpstr>Collinearity and Gluon Mass</vt:lpstr>
      <vt:lpstr>Huge Sensitivity</vt:lpstr>
      <vt:lpstr>Conclusions I</vt:lpstr>
      <vt:lpstr>Conclusions II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William A Horowitz</dc:creator>
  <cp:lastModifiedBy>William A Horowitz</cp:lastModifiedBy>
  <cp:revision>423</cp:revision>
  <dcterms:created xsi:type="dcterms:W3CDTF">2009-09-03T22:02:25Z</dcterms:created>
  <dcterms:modified xsi:type="dcterms:W3CDTF">2010-11-16T13:26:50Z</dcterms:modified>
</cp:coreProperties>
</file>