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4" r:id="rId2"/>
    <p:sldId id="412" r:id="rId3"/>
    <p:sldId id="413" r:id="rId4"/>
    <p:sldId id="501" r:id="rId5"/>
    <p:sldId id="449" r:id="rId6"/>
    <p:sldId id="437" r:id="rId7"/>
    <p:sldId id="438" r:id="rId8"/>
    <p:sldId id="441" r:id="rId9"/>
    <p:sldId id="442" r:id="rId10"/>
    <p:sldId id="464" r:id="rId11"/>
    <p:sldId id="465" r:id="rId12"/>
    <p:sldId id="456" r:id="rId13"/>
    <p:sldId id="457" r:id="rId14"/>
    <p:sldId id="463" r:id="rId15"/>
    <p:sldId id="502" r:id="rId16"/>
    <p:sldId id="469" r:id="rId17"/>
    <p:sldId id="466" r:id="rId18"/>
    <p:sldId id="468" r:id="rId19"/>
    <p:sldId id="489" r:id="rId20"/>
    <p:sldId id="4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5400"/>
    <a:srgbClr val="09840A"/>
    <a:srgbClr val="2D2A62"/>
    <a:srgbClr val="FF0000"/>
    <a:srgbClr val="6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9808-422D-4770-A13F-CBA23707959E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B56-60CE-44D3-BA67-E5EF595BC7D2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6A25-99BE-49D3-8433-C6031744EBD9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926-2322-412B-9DA4-DA4D84DE5B0C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C69-9CA7-4BE0-A812-5F04BD907997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A0F8-CF33-47CD-9F87-ACD36948F8E9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A5C-4B37-4DB1-A167-6FD05718A9DC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2321-5D48-4946-8BF2-E5A504120C7A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647A-7887-4AAF-876F-2F1D13A170B1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3FC4-49DA-482C-8D00-8BC45A4C81BC}" type="datetime1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D255-B100-42A1-B3B7-43F244EFDB04}" type="datetime1">
              <a:rPr lang="en-US" smtClean="0"/>
              <a:pPr/>
              <a:t>12/14/2009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Joint TECHQM/CATHIE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Energy Loss in the </a:t>
            </a:r>
            <a:br>
              <a:rPr lang="en-US" dirty="0" smtClean="0"/>
            </a:br>
            <a:r>
              <a:rPr lang="en-US" dirty="0" smtClean="0"/>
              <a:t>Hot QCD Brick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December 16, 2009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55B-00A4-47FB-A89C-7D7B3A728AA1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824" y="5257800"/>
            <a:ext cx="8198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  <a:r>
              <a:rPr lang="en-US" sz="1600" dirty="0" smtClean="0"/>
              <a:t>Yuri </a:t>
            </a:r>
            <a:r>
              <a:rPr lang="en-US" sz="1600" dirty="0" err="1" smtClean="0"/>
              <a:t>Kovchegov</a:t>
            </a:r>
            <a:r>
              <a:rPr lang="en-US" sz="1600" dirty="0" smtClean="0"/>
              <a:t>, and TECHQM </a:t>
            </a:r>
            <a:r>
              <a:rPr lang="en-US" sz="1600" dirty="0" err="1" smtClean="0"/>
              <a:t>Collab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Expansion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Want to find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Make approximations to simplify derivation</a:t>
            </a:r>
          </a:p>
          <a:p>
            <a:pPr lvl="2"/>
            <a:r>
              <a:rPr lang="en-US" dirty="0" smtClean="0"/>
              <a:t>Small angle emission: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  <a:p>
            <a:pPr lvl="3"/>
            <a:r>
              <a:rPr lang="en-US" dirty="0" smtClean="0"/>
              <a:t>Note: ALL current formalisms use collinear approximation</a:t>
            </a:r>
          </a:p>
          <a:p>
            <a:pPr lvl="1"/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violates collinear approx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Both IR and UV safe</a:t>
            </a:r>
          </a:p>
          <a:p>
            <a:pPr lvl="2"/>
            <a:r>
              <a:rPr lang="en-US" dirty="0" smtClean="0"/>
              <a:t>Enforce small angle emission through UV cutoff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686175"/>
            <a:ext cx="6905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534437"/>
            <a:ext cx="220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from Collinear Approx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maximally violates collinear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28600" y="2590800"/>
            <a:ext cx="5029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sensitively 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cutoff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Despite UV safety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effect on extracted prop., must </a:t>
            </a:r>
            <a:r>
              <a:rPr lang="en-US" sz="2800" dirty="0" smtClean="0">
                <a:solidFill>
                  <a:srgbClr val="005400"/>
                </a:solidFill>
              </a:rPr>
              <a:t>understand x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rgbClr val="4D4D4D"/>
                </a:solidFill>
              </a:rPr>
              <a:t>Discovered through TECHQM Brick Problem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724400" y="2438400"/>
            <a:ext cx="4419600" cy="3513739"/>
            <a:chOff x="3544747" y="2541087"/>
            <a:chExt cx="5370653" cy="4104371"/>
          </a:xfrm>
        </p:grpSpPr>
        <p:sp>
          <p:nvSpPr>
            <p:cNvPr id="9" name="TextBox 8"/>
            <p:cNvSpPr txBox="1"/>
            <p:nvPr/>
          </p:nvSpPr>
          <p:spPr>
            <a:xfrm>
              <a:off x="4748514" y="6368459"/>
              <a:ext cx="2541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 and B Cole, arXiv:0910.1823</a:t>
              </a:r>
              <a:endParaRPr lang="en-US" sz="1200" i="1" dirty="0" smtClean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4747" y="2541087"/>
              <a:ext cx="5370653" cy="389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ASW-SH Definition of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ASW-SH: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lvl="1"/>
            <a:r>
              <a:rPr lang="en-US" dirty="0" err="1" smtClean="0"/>
              <a:t>Minkowski</a:t>
            </a:r>
            <a:r>
              <a:rPr lang="en-US" dirty="0" smtClean="0"/>
              <a:t> </a:t>
            </a:r>
            <a:r>
              <a:rPr lang="en-US" dirty="0" err="1" smtClean="0"/>
              <a:t>coords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Always on-shell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19800" y="1447800"/>
            <a:ext cx="2667000" cy="1905000"/>
            <a:chOff x="7035212" y="936721"/>
            <a:chExt cx="2032588" cy="157787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936721"/>
              <a:ext cx="1905000" cy="157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35212" y="1374829"/>
              <a:ext cx="297115" cy="38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 smtClean="0"/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9849" y="2895600"/>
            <a:ext cx="665115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GLV Definition of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GLV: x</a:t>
            </a:r>
            <a:r>
              <a:rPr lang="en-US" baseline="-25000" dirty="0" smtClean="0"/>
              <a:t>+</a:t>
            </a:r>
            <a:endParaRPr lang="en-US" baseline="-25000" dirty="0" smtClean="0"/>
          </a:p>
          <a:p>
            <a:pPr lvl="1"/>
            <a:r>
              <a:rPr lang="en-US" dirty="0" smtClean="0"/>
              <a:t>Light-cone </a:t>
            </a:r>
            <a:r>
              <a:rPr lang="en-US" dirty="0" err="1" smtClean="0"/>
              <a:t>coords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Always on-shell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019800" y="1447800"/>
            <a:ext cx="2667000" cy="1905000"/>
            <a:chOff x="7035212" y="936721"/>
            <a:chExt cx="2032588" cy="157787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936721"/>
              <a:ext cx="1905000" cy="157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35212" y="1374829"/>
              <a:ext cx="297115" cy="38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 smtClean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4920" y="2438400"/>
            <a:ext cx="3053233" cy="39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869844"/>
            <a:ext cx="4648200" cy="141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9687" y="4864100"/>
            <a:ext cx="7453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Same in the limit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smtClean="0"/>
              <a:t>→ </a:t>
            </a:r>
            <a:r>
              <a:rPr lang="en-US" dirty="0" smtClean="0"/>
              <a:t>0!</a:t>
            </a:r>
          </a:p>
          <a:p>
            <a:r>
              <a:rPr lang="en-US" dirty="0" smtClean="0"/>
              <a:t>UV cutoff given by restricting maximum angle of emission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Previous comparisons with data took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/>
              <a:t>Vary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to estimate systematic theoretical uncertainty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TECHQM/CATHIE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657600"/>
            <a:ext cx="467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039026"/>
            <a:ext cx="3238500" cy="9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8765" y="1057275"/>
            <a:ext cx="3227035" cy="9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6019800" y="3048000"/>
            <a:ext cx="2667000" cy="1905000"/>
            <a:chOff x="6019800" y="3048000"/>
            <a:chExt cx="2667000" cy="1905000"/>
          </a:xfrm>
        </p:grpSpPr>
        <p:grpSp>
          <p:nvGrpSpPr>
            <p:cNvPr id="13" name="Group 12"/>
            <p:cNvGrpSpPr/>
            <p:nvPr/>
          </p:nvGrpSpPr>
          <p:grpSpPr>
            <a:xfrm>
              <a:off x="6019800" y="3048000"/>
              <a:ext cx="2667000" cy="1905000"/>
              <a:chOff x="7035212" y="936721"/>
              <a:chExt cx="2032588" cy="1577879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2800" y="936721"/>
                <a:ext cx="1905000" cy="157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035212" y="1374829"/>
                <a:ext cx="297115" cy="382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endParaRPr lang="en-US" sz="2400" dirty="0" smtClean="0"/>
              </a:p>
            </p:txBody>
          </p:sp>
        </p:grpSp>
        <p:sp>
          <p:nvSpPr>
            <p:cNvPr id="16" name="Arc 15"/>
            <p:cNvSpPr/>
            <p:nvPr/>
          </p:nvSpPr>
          <p:spPr>
            <a:xfrm rot="359913">
              <a:off x="7200947" y="3636925"/>
              <a:ext cx="609600" cy="762000"/>
            </a:xfrm>
            <a:prstGeom prst="arc">
              <a:avLst>
                <a:gd name="adj1" fmla="val 16200000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3429000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endParaRPr lang="en-US" sz="2800" dirty="0" smtClean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 is fraction of longitudinal momentum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baseline="-25000" dirty="0" err="1" smtClean="0"/>
              <a:t>E</a:t>
            </a:r>
            <a:r>
              <a:rPr lang="en-US" dirty="0" smtClean="0"/>
              <a:t> to find P(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Jacobian</a:t>
            </a:r>
            <a:r>
              <a:rPr lang="en-US" dirty="0" smtClean="0"/>
              <a:t> is required for x = x</a:t>
            </a:r>
            <a:r>
              <a:rPr lang="en-US" baseline="-25000" dirty="0" smtClean="0"/>
              <a:t>+</a:t>
            </a:r>
            <a:r>
              <a:rPr lang="en-US" dirty="0" smtClean="0"/>
              <a:t> interpretation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TECHQM/CATHIE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0149" y="3581400"/>
            <a:ext cx="58112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Rad. Gluon Kin.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IR?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828800"/>
            <a:ext cx="4972566" cy="34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8214" y="5133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Collinearity</a:t>
            </a:r>
            <a:r>
              <a:rPr lang="en-US" dirty="0" smtClean="0"/>
              <a:t> and Gluon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gluons:</a:t>
            </a:r>
          </a:p>
          <a:p>
            <a:pPr lvl="1"/>
            <a:r>
              <a:rPr lang="en-US" dirty="0" smtClean="0"/>
              <a:t>Large IR cutoff sensitivity</a:t>
            </a:r>
          </a:p>
          <a:p>
            <a:r>
              <a:rPr lang="en-US" dirty="0" smtClean="0"/>
              <a:t>Gluons with thermal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5081" y="990600"/>
            <a:ext cx="325651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41333" y="4191000"/>
            <a:ext cx="1974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BDMS, JHEP 0109 (2001)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95400" y="6581001"/>
            <a:ext cx="258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  <a:endParaRPr lang="en-US" sz="1200" i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962401"/>
            <a:ext cx="3810000" cy="26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1447800" y="2895600"/>
            <a:ext cx="5334000" cy="2438400"/>
            <a:chOff x="1447800" y="2895600"/>
            <a:chExt cx="5334000" cy="24384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895600"/>
              <a:ext cx="2286000" cy="98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Elbow Connector 15"/>
            <p:cNvCxnSpPr/>
            <p:nvPr/>
          </p:nvCxnSpPr>
          <p:spPr>
            <a:xfrm>
              <a:off x="3733800" y="3657600"/>
              <a:ext cx="2286000" cy="1371600"/>
            </a:xfrm>
            <a:prstGeom prst="bentConnector3">
              <a:avLst>
                <a:gd name="adj1" fmla="val 70290"/>
              </a:avLst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9411" y="4724400"/>
              <a:ext cx="62238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4807508" y="5715000"/>
            <a:ext cx="355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x better </a:t>
            </a:r>
            <a:r>
              <a:rPr lang="en-US" dirty="0" smtClean="0"/>
              <a:t>respects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 compare to PHENIX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Assumed infinite Elastic precision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47101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047101"/>
            <a:ext cx="4191000" cy="29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Energy Dependence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Dependence on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486400"/>
          </a:xfrm>
        </p:spPr>
        <p:txBody>
          <a:bodyPr/>
          <a:lstStyle/>
          <a:p>
            <a:r>
              <a:rPr lang="en-US" dirty="0" smtClean="0"/>
              <a:t>Uncertainty on </a:t>
            </a:r>
            <a:r>
              <a:rPr lang="en-US" dirty="0" err="1" smtClean="0"/>
              <a:t>qhat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 all formalisms equally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38" y="2542401"/>
            <a:ext cx="423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514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838" y="2514600"/>
            <a:ext cx="4299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motivation</a:t>
            </a:r>
          </a:p>
          <a:p>
            <a:r>
              <a:rPr lang="en-US" dirty="0" smtClean="0"/>
              <a:t>Differences seen in parameters OK</a:t>
            </a:r>
          </a:p>
          <a:p>
            <a:r>
              <a:rPr lang="en-US" dirty="0" smtClean="0"/>
              <a:t>Collinear approximation leads to large systematic theoretical uncertainty</a:t>
            </a:r>
          </a:p>
          <a:p>
            <a:r>
              <a:rPr lang="en-US" dirty="0" smtClean="0"/>
              <a:t>Thermal gluon mass effects (surprisingly!) small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 different physics, expect different parameters</a:t>
            </a:r>
          </a:p>
          <a:p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drastically violates collinear approx.</a:t>
            </a:r>
          </a:p>
          <a:p>
            <a:pPr lvl="1"/>
            <a:r>
              <a:rPr lang="en-US" dirty="0" smtClean="0"/>
              <a:t>Large angle radiation is important</a:t>
            </a:r>
          </a:p>
          <a:p>
            <a:pPr lvl="2"/>
            <a:r>
              <a:rPr lang="en-US" dirty="0" smtClean="0"/>
              <a:t>Not under theoretical control</a:t>
            </a:r>
          </a:p>
          <a:p>
            <a:pPr lvl="1"/>
            <a:r>
              <a:rPr lang="en-US" dirty="0" smtClean="0"/>
              <a:t>Leads to ~200% systematic theoretical uncertainty in extracted medium density at RHIC</a:t>
            </a:r>
          </a:p>
          <a:p>
            <a:pPr lvl="1"/>
            <a:r>
              <a:rPr lang="en-US" dirty="0" smtClean="0"/>
              <a:t>Extracted parameters from </a:t>
            </a:r>
            <a:r>
              <a:rPr lang="en-US" dirty="0" err="1" smtClean="0"/>
              <a:t>pQCD</a:t>
            </a:r>
            <a:r>
              <a:rPr lang="en-US" dirty="0" smtClean="0"/>
              <a:t> formalisms likely consistent within uncertainty</a:t>
            </a:r>
          </a:p>
          <a:p>
            <a:r>
              <a:rPr lang="en-US" dirty="0" smtClean="0"/>
              <a:t>Thermal gluon mass effects small</a:t>
            </a:r>
          </a:p>
          <a:p>
            <a:r>
              <a:rPr lang="en-US" dirty="0" smtClean="0"/>
              <a:t>LHC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insensitive to collinear approx. at ultra-high-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&lt;N</a:t>
            </a:r>
            <a:r>
              <a:rPr lang="en-US" baseline="-25000" dirty="0" smtClean="0"/>
              <a:t>g</a:t>
            </a:r>
            <a:r>
              <a:rPr lang="en-US" dirty="0" smtClean="0"/>
              <a:t>&gt; uncertainty E-independent</a:t>
            </a:r>
          </a:p>
          <a:p>
            <a:pPr lvl="2"/>
            <a:r>
              <a:rPr lang="en-US" dirty="0" smtClean="0"/>
              <a:t>Large cone jets not under theoretical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7"/>
            <a:ext cx="4038600" cy="4525963"/>
          </a:xfrm>
        </p:spPr>
        <p:txBody>
          <a:bodyPr/>
          <a:lstStyle/>
          <a:p>
            <a:r>
              <a:rPr lang="en-US" dirty="0" smtClean="0"/>
              <a:t>Learn about QGP </a:t>
            </a:r>
            <a:r>
              <a:rPr lang="en-US" dirty="0" smtClean="0"/>
              <a:t>medium</a:t>
            </a:r>
            <a:endParaRPr lang="en-US" dirty="0" smtClean="0"/>
          </a:p>
          <a:p>
            <a:pPr lvl="1"/>
            <a:r>
              <a:rPr lang="en-US" dirty="0" smtClean="0"/>
              <a:t>Measure suppression, use theory to invert</a:t>
            </a:r>
          </a:p>
          <a:p>
            <a:pPr lvl="2"/>
            <a:r>
              <a:rPr lang="en-US" dirty="0" smtClean="0"/>
              <a:t>density profile and evolution</a:t>
            </a:r>
          </a:p>
          <a:p>
            <a:pPr lvl="2"/>
            <a:r>
              <a:rPr lang="en-US" dirty="0" smtClean="0"/>
              <a:t>transport coefficients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181600" y="2514600"/>
            <a:ext cx="3200400" cy="3155950"/>
            <a:chOff x="3360" y="1632"/>
            <a:chExt cx="2016" cy="1988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242690" name="Image" r:id="rId3" imgW="2717460" imgH="2425397" progId="">
                <p:embed/>
              </p:oleObj>
            </a:graphicData>
          </a:graphic>
        </p:graphicFrame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Acronyms, Acronyms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r>
              <a:rPr lang="en-US" dirty="0" smtClean="0"/>
              <a:t>Four major </a:t>
            </a:r>
            <a:r>
              <a:rPr lang="en-US" dirty="0" err="1" smtClean="0"/>
              <a:t>pQCD</a:t>
            </a:r>
            <a:r>
              <a:rPr lang="en-US" dirty="0" smtClean="0"/>
              <a:t> formalisms for </a:t>
            </a:r>
            <a:r>
              <a:rPr lang="en-US" dirty="0" err="1" smtClean="0"/>
              <a:t>Rad</a:t>
            </a:r>
            <a:r>
              <a:rPr lang="en-US" dirty="0" smtClean="0"/>
              <a:t> E-loss</a:t>
            </a:r>
          </a:p>
          <a:p>
            <a:pPr lvl="1"/>
            <a:r>
              <a:rPr lang="en-US" dirty="0" smtClean="0"/>
              <a:t>Opacity </a:t>
            </a:r>
            <a:r>
              <a:rPr lang="en-US" dirty="0" smtClean="0"/>
              <a:t>expansion: GLV (DGLV), ASW-SH</a:t>
            </a:r>
          </a:p>
          <a:p>
            <a:pPr lvl="1"/>
            <a:r>
              <a:rPr lang="en-US" dirty="0" smtClean="0"/>
              <a:t>Multiple soft scattering: BDMPS (ASW-MS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Higher Twist: HT</a:t>
            </a:r>
          </a:p>
          <a:p>
            <a:pPr lvl="1"/>
            <a:r>
              <a:rPr lang="en-US" dirty="0" smtClean="0"/>
              <a:t>Thermal field theory: AMY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C69-9CA7-4BE0-A812-5F04BD907997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Formalisms, Different 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C69-9CA7-4BE0-A812-5F04BD907997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724399" y="1066800"/>
          <a:ext cx="4104475" cy="2895600"/>
        </p:xfrm>
        <a:graphic>
          <a:graphicData uri="http://schemas.openxmlformats.org/presentationml/2006/ole">
            <p:oleObj spid="_x0000_s403459" name="Image" r:id="rId3" imgW="14742857" imgH="10400000" progId="">
              <p:embed/>
            </p:oleObj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41721" y="3810000"/>
            <a:ext cx="200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Bass et al., </a:t>
            </a:r>
            <a:r>
              <a:rPr lang="en-US" sz="1200" dirty="0" smtClean="0"/>
              <a:t>Phys.Rev.C79:</a:t>
            </a:r>
          </a:p>
          <a:p>
            <a:r>
              <a:rPr lang="en-US" sz="1200" dirty="0" smtClean="0"/>
              <a:t>024901,2009</a:t>
            </a:r>
            <a:endParaRPr lang="en-US" sz="1200" dirty="0"/>
          </a:p>
        </p:txBody>
      </p:sp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799" y="4110678"/>
            <a:ext cx="3815725" cy="274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152400" y="914400"/>
            <a:ext cx="4495800" cy="3276600"/>
            <a:chOff x="96" y="576"/>
            <a:chExt cx="2832" cy="2064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44" y="2352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" y="576"/>
              <a:ext cx="2832" cy="18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Do, 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Expectation of theorists: settle on single value of extracted parameter</a:t>
            </a:r>
          </a:p>
          <a:p>
            <a:pPr lvl="1"/>
            <a:r>
              <a:rPr lang="en-US" dirty="0" smtClean="0"/>
              <a:t>Within </a:t>
            </a:r>
            <a:r>
              <a:rPr lang="en-US" dirty="0" err="1" smtClean="0"/>
              <a:t>pQCD</a:t>
            </a:r>
            <a:r>
              <a:rPr lang="en-US" dirty="0" smtClean="0"/>
              <a:t>: very diff. assumptions about the relevant </a:t>
            </a:r>
            <a:r>
              <a:rPr lang="en-US" dirty="0" smtClean="0"/>
              <a:t>physics</a:t>
            </a:r>
          </a:p>
          <a:p>
            <a:pPr lvl="2"/>
            <a:r>
              <a:rPr lang="en-US" i="1" dirty="0" smtClean="0"/>
              <a:t>Shouldn’t</a:t>
            </a:r>
            <a:r>
              <a:rPr lang="en-US" dirty="0" smtClean="0"/>
              <a:t> expect a single density, </a:t>
            </a:r>
            <a:r>
              <a:rPr lang="en-US" dirty="0" err="1" smtClean="0"/>
              <a:t>qhat</a:t>
            </a:r>
            <a:r>
              <a:rPr lang="en-US" dirty="0" smtClean="0"/>
              <a:t>, etc. from different </a:t>
            </a:r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Treat all theories as equal?</a:t>
            </a:r>
          </a:p>
          <a:p>
            <a:pPr lvl="2"/>
            <a:r>
              <a:rPr lang="en-US" dirty="0" smtClean="0"/>
              <a:t>Ex: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r>
              <a:rPr lang="en-US" dirty="0" smtClean="0"/>
              <a:t>Need experimental observables to determine the relevant physics</a:t>
            </a:r>
          </a:p>
          <a:p>
            <a:pPr lvl="1"/>
            <a:r>
              <a:rPr lang="en-US" dirty="0" smtClean="0"/>
              <a:t>Use suppression to learn about QCD, QGP</a:t>
            </a:r>
          </a:p>
          <a:p>
            <a:pPr lvl="1"/>
            <a:r>
              <a:rPr lang="en-US" dirty="0" smtClean="0"/>
              <a:t>Brick problem: see Marta’s talk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Theoretical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Want to rigorously: </a:t>
            </a:r>
          </a:p>
          <a:p>
            <a:pPr lvl="1"/>
            <a:r>
              <a:rPr lang="en-US" dirty="0" smtClean="0"/>
              <a:t>falsify theories</a:t>
            </a:r>
          </a:p>
          <a:p>
            <a:pPr lvl="1"/>
            <a:r>
              <a:rPr lang="en-US" dirty="0" smtClean="0"/>
              <a:t>quantify medium</a:t>
            </a:r>
          </a:p>
          <a:p>
            <a:r>
              <a:rPr lang="en-US" dirty="0" smtClean="0"/>
              <a:t>Therefore need:</a:t>
            </a:r>
          </a:p>
          <a:p>
            <a:pPr lvl="1"/>
            <a:r>
              <a:rPr lang="en-US" dirty="0" smtClean="0"/>
              <a:t>Precise observables</a:t>
            </a:r>
          </a:p>
          <a:p>
            <a:pPr lvl="1"/>
            <a:r>
              <a:rPr lang="en-US" dirty="0" smtClean="0"/>
              <a:t>Precise theory</a:t>
            </a:r>
          </a:p>
          <a:p>
            <a:r>
              <a:rPr lang="en-US" dirty="0" smtClean="0"/>
              <a:t>Distinguish between systematic uncertainties:</a:t>
            </a:r>
          </a:p>
          <a:p>
            <a:pPr lvl="1"/>
            <a:r>
              <a:rPr lang="en-US" dirty="0" smtClean="0"/>
              <a:t>between formalisms</a:t>
            </a:r>
          </a:p>
          <a:p>
            <a:pPr lvl="2"/>
            <a:r>
              <a:rPr lang="en-US" dirty="0" smtClean="0"/>
              <a:t>Due to diff. physics assumptions</a:t>
            </a:r>
          </a:p>
          <a:p>
            <a:pPr lvl="1"/>
            <a:r>
              <a:rPr lang="en-US" dirty="0" smtClean="0"/>
              <a:t>within formalisms</a:t>
            </a:r>
          </a:p>
          <a:p>
            <a:pPr lvl="2"/>
            <a:r>
              <a:rPr lang="en-US" dirty="0" smtClean="0"/>
              <a:t>Due to simplifying approximations</a:t>
            </a:r>
          </a:p>
          <a:p>
            <a:r>
              <a:rPr lang="en-US" dirty="0" smtClean="0"/>
              <a:t>Focus specifically on opacity expansion</a:t>
            </a:r>
          </a:p>
          <a:p>
            <a:pPr lvl="1"/>
            <a:r>
              <a:rPr lang="en-US" dirty="0" smtClean="0"/>
              <a:t>GLV; ASW-SH (never been compared with data)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514600"/>
          </a:xfrm>
        </p:spPr>
        <p:txBody>
          <a:bodyPr/>
          <a:lstStyle/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~ </a:t>
            </a:r>
            <a:r>
              <a:rPr lang="en-US" dirty="0" smtClean="0">
                <a:latin typeface="Arial"/>
                <a:cs typeface="Arial"/>
              </a:rPr>
              <a:t>∫</a:t>
            </a:r>
            <a:r>
              <a:rPr lang="en-US" dirty="0" smtClean="0"/>
              <a:t>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r>
              <a:rPr lang="en-US" dirty="0" smtClean="0"/>
              <a:t> P(</a:t>
            </a:r>
            <a:r>
              <a:rPr lang="el-GR" dirty="0" smtClean="0"/>
              <a:t>ϵ</a:t>
            </a:r>
            <a:r>
              <a:rPr lang="en-US" dirty="0" smtClean="0"/>
              <a:t>) d</a:t>
            </a:r>
            <a:r>
              <a:rPr lang="el-GR" dirty="0" smtClean="0"/>
              <a:t>ϵ</a:t>
            </a:r>
            <a:endParaRPr lang="en-US" dirty="0" smtClean="0"/>
          </a:p>
          <a:p>
            <a:pPr lvl="2"/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= 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30000" dirty="0" smtClean="0"/>
          </a:p>
          <a:p>
            <a:pPr lvl="1"/>
            <a:r>
              <a:rPr lang="en-US" dirty="0" smtClean="0"/>
              <a:t>Opacity expansions finds single inclusive gluon emission spectrum</a:t>
            </a:r>
          </a:p>
          <a:p>
            <a:pPr lvl="2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err="1" smtClean="0"/>
              <a:t>dq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 descr="FOOFig1pQC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011" y="990600"/>
            <a:ext cx="715738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P(</a:t>
            </a:r>
            <a:r>
              <a:rPr lang="el-GR" dirty="0" smtClean="0"/>
              <a:t>ϵ</a:t>
            </a:r>
            <a:r>
              <a:rPr lang="en-US" dirty="0" smtClean="0"/>
              <a:t>) by convolving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Approximates probabilistic multiple gluon emission</a:t>
            </a:r>
          </a:p>
          <a:p>
            <a:pPr lvl="2"/>
            <a:r>
              <a:rPr lang="en-US" dirty="0" smtClean="0"/>
              <a:t>assume independent emissions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F3C5-7FF0-498C-B2EE-C56185AF2D99}" type="datetime1">
              <a:rPr lang="en-US" smtClean="0"/>
              <a:pPr/>
              <a:t>12/16/2009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TECHQM/CATHIE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75801"/>
            <a:ext cx="307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Levai</a:t>
            </a:r>
            <a:r>
              <a:rPr lang="en-US" sz="1200" dirty="0" smtClean="0"/>
              <a:t>, and </a:t>
            </a:r>
            <a:r>
              <a:rPr lang="en-US" sz="1200" dirty="0" err="1" smtClean="0"/>
              <a:t>Vitev</a:t>
            </a:r>
            <a:r>
              <a:rPr lang="en-US" sz="1200" dirty="0" smtClean="0"/>
              <a:t> NPB594 (2001)</a:t>
            </a:r>
          </a:p>
        </p:txBody>
      </p:sp>
      <p:pic>
        <p:nvPicPr>
          <p:cNvPr id="9" name="Picture 8" descr="TalkFig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28001"/>
            <a:ext cx="2895600" cy="10960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10000" y="2161401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399401"/>
            <a:ext cx="1905000" cy="15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10429</TotalTime>
  <Words>758</Words>
  <Application>Microsoft Office PowerPoint</Application>
  <PresentationFormat>On-screen Show (4:3)</PresentationFormat>
  <Paragraphs>233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Image</vt:lpstr>
      <vt:lpstr>Energy Loss in the  Hot QCD Brick I</vt:lpstr>
      <vt:lpstr>Outline</vt:lpstr>
      <vt:lpstr>Why Study High-pT Particles?</vt:lpstr>
      <vt:lpstr>Acronyms, Acronyms</vt:lpstr>
      <vt:lpstr>Different Formalisms, Different Results</vt:lpstr>
      <vt:lpstr>What to Do, What to Do?</vt:lpstr>
      <vt:lpstr>Need for Theoretical Uncertainty</vt:lpstr>
      <vt:lpstr>Energy Loss</vt:lpstr>
      <vt:lpstr>Poisson Convolution</vt:lpstr>
      <vt:lpstr>Opacity Expansion Calculation</vt:lpstr>
      <vt:lpstr>Uncertainty from Collinear Approx</vt:lpstr>
      <vt:lpstr>ASW-SH Definition of x</vt:lpstr>
      <vt:lpstr>GLV Definition of x</vt:lpstr>
      <vt:lpstr>Coordinate Transformations</vt:lpstr>
      <vt:lpstr>Jacobians</vt:lpstr>
      <vt:lpstr>Rad. Gluon Kin. Sensitivities</vt:lpstr>
      <vt:lpstr>Collinearity and Gluon Mass</vt:lpstr>
      <vt:lpstr>Results</vt:lpstr>
      <vt:lpstr>Parton Energy Dependence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676</cp:revision>
  <dcterms:created xsi:type="dcterms:W3CDTF">2009-09-03T22:02:25Z</dcterms:created>
  <dcterms:modified xsi:type="dcterms:W3CDTF">2009-12-17T01:31:50Z</dcterms:modified>
</cp:coreProperties>
</file>