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74" r:id="rId2"/>
    <p:sldId id="493" r:id="rId3"/>
    <p:sldId id="490" r:id="rId4"/>
    <p:sldId id="506" r:id="rId5"/>
    <p:sldId id="491" r:id="rId6"/>
    <p:sldId id="492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17" r:id="rId19"/>
    <p:sldId id="512" r:id="rId20"/>
    <p:sldId id="507" r:id="rId21"/>
    <p:sldId id="508" r:id="rId22"/>
    <p:sldId id="509" r:id="rId23"/>
    <p:sldId id="510" r:id="rId24"/>
    <p:sldId id="511" r:id="rId25"/>
    <p:sldId id="513" r:id="rId26"/>
    <p:sldId id="514" r:id="rId27"/>
    <p:sldId id="515" r:id="rId28"/>
    <p:sldId id="51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4D4D4D"/>
    <a:srgbClr val="660000"/>
    <a:srgbClr val="09840A"/>
    <a:srgbClr val="2D2A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0B5D-8D8E-41A9-A9FD-FD69A29D98F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E08-D087-43E5-848B-B906D12B2C8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62C2-C510-47B5-9D20-156E3A9317B5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3D0-0E4B-4A72-9385-ACF9017837B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0769-151C-4EBB-91E7-572768446E06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3401-771B-49C9-A289-AE0545293787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7BA-C65E-42E7-9712-50101E3811E1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C8F3-4A48-42D1-8E34-BBE0630EEE9C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D24C-D446-4D64-80B0-50F5E63B8B46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38B7-2269-4662-A89F-AB725D159D2A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C4D2-1085-4F01-A73D-BA5C7C1EFA1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DE25-8262-46C3-A28C-02EC1BD8D1BA}" type="datetime1">
              <a:rPr lang="en-US" smtClean="0"/>
              <a:pPr/>
              <a:t>3/17/2010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Columbia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Uncertainties and Consistency (?) in </a:t>
            </a:r>
            <a:r>
              <a:rPr lang="en-US" dirty="0" err="1" smtClean="0"/>
              <a:t>pQCD</a:t>
            </a:r>
            <a:r>
              <a:rPr lang="en-US" dirty="0" smtClean="0"/>
              <a:t> and </a:t>
            </a:r>
            <a:r>
              <a:rPr lang="en-US" dirty="0" err="1" smtClean="0"/>
              <a:t>AdS</a:t>
            </a:r>
            <a:r>
              <a:rPr lang="en-US" dirty="0" smtClean="0"/>
              <a:t>/CFT Jet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March 17,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246C-5E08-4415-B101-5BCA035674DE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from Collinear 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maximally violates collinear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3A82-2FBB-42E6-88C8-5D2139FC694A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28600" y="2895600"/>
            <a:ext cx="5029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sensitively 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Despite UV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effect on extracted prop., must </a:t>
            </a:r>
            <a:r>
              <a:rPr lang="en-US" sz="2800" dirty="0" smtClean="0">
                <a:solidFill>
                  <a:srgbClr val="005400"/>
                </a:solidFill>
              </a:rPr>
              <a:t>understand </a:t>
            </a:r>
            <a:r>
              <a:rPr lang="en-US" sz="2800" dirty="0" smtClean="0">
                <a:solidFill>
                  <a:srgbClr val="005400"/>
                </a:solidFill>
              </a:rPr>
              <a:t>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724400" y="2438400"/>
            <a:ext cx="4419600" cy="3553600"/>
            <a:chOff x="3544747" y="2541087"/>
            <a:chExt cx="5370653" cy="4150932"/>
          </a:xfrm>
        </p:grpSpPr>
        <p:sp>
          <p:nvSpPr>
            <p:cNvPr id="9" name="TextBox 8"/>
            <p:cNvSpPr txBox="1"/>
            <p:nvPr/>
          </p:nvSpPr>
          <p:spPr>
            <a:xfrm>
              <a:off x="4748514" y="6368459"/>
              <a:ext cx="2851103" cy="323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PRC81, 2010</a:t>
              </a:r>
              <a:endParaRPr lang="en-US" sz="1200" i="1" dirty="0" smtClean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747" y="2541087"/>
              <a:ext cx="5370653" cy="38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Standard x Definitions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105400" y="1219200"/>
            <a:ext cx="4038600" cy="3200400"/>
          </a:xfrm>
        </p:spPr>
        <p:txBody>
          <a:bodyPr/>
          <a:lstStyle/>
          <a:p>
            <a:r>
              <a:rPr lang="en-US" dirty="0" smtClean="0"/>
              <a:t>ASW-SH: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 smtClean="0"/>
              <a:t>Energy fraction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GLV: x</a:t>
            </a:r>
            <a:r>
              <a:rPr lang="en-US" baseline="-25000" dirty="0" smtClean="0"/>
              <a:t>+</a:t>
            </a:r>
          </a:p>
          <a:p>
            <a:pPr lvl="1"/>
            <a:r>
              <a:rPr lang="en-US" dirty="0" smtClean="0"/>
              <a:t>Plus momentum fraction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F6B0-3954-45DE-B686-1FD6C56B73BF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44483"/>
            <a:ext cx="3810000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3100" y="2209800"/>
            <a:ext cx="4660900" cy="7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419600"/>
            <a:ext cx="3587750" cy="9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/>
        </p:nvGrpSpPr>
        <p:grpSpPr>
          <a:xfrm>
            <a:off x="533400" y="1725083"/>
            <a:ext cx="3200400" cy="2326582"/>
            <a:chOff x="381000" y="1295400"/>
            <a:chExt cx="3200400" cy="2326582"/>
          </a:xfrm>
        </p:grpSpPr>
        <p:pic>
          <p:nvPicPr>
            <p:cNvPr id="2621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295400"/>
              <a:ext cx="3200400" cy="232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9294" y="188291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23227" y="5558135"/>
            <a:ext cx="419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 smtClean="0">
                <a:solidFill>
                  <a:srgbClr val="4D4D4D"/>
                </a:solidFill>
              </a:rPr>
              <a:t>NB: gluon always on-shell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in the limit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 → 0!</a:t>
            </a:r>
          </a:p>
          <a:p>
            <a:r>
              <a:rPr lang="en-US" dirty="0" smtClean="0"/>
              <a:t>UV cutoff given by restricting maximum angle of emission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Previous comparisons with data took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to estimate systematic theoretical uncertainty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807F-F396-4C50-A0D4-9E5235E2FC5B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657600"/>
            <a:ext cx="467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39026"/>
            <a:ext cx="3238500" cy="9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765" y="1057275"/>
            <a:ext cx="3227035" cy="9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6019800" y="3048000"/>
            <a:ext cx="2667000" cy="1905000"/>
            <a:chOff x="6019800" y="3048000"/>
            <a:chExt cx="2667000" cy="1905000"/>
          </a:xfrm>
        </p:grpSpPr>
        <p:grpSp>
          <p:nvGrpSpPr>
            <p:cNvPr id="8" name="Group 12"/>
            <p:cNvGrpSpPr/>
            <p:nvPr/>
          </p:nvGrpSpPr>
          <p:grpSpPr>
            <a:xfrm>
              <a:off x="6019800" y="3048000"/>
              <a:ext cx="2667000" cy="1905000"/>
              <a:chOff x="7035212" y="936721"/>
              <a:chExt cx="2032588" cy="15778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2800" y="936721"/>
                <a:ext cx="1905000" cy="157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35212" y="1374829"/>
                <a:ext cx="297115" cy="382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</a:p>
            </p:txBody>
          </p:sp>
        </p:grpSp>
        <p:sp>
          <p:nvSpPr>
            <p:cNvPr id="16" name="Arc 15"/>
            <p:cNvSpPr/>
            <p:nvPr/>
          </p:nvSpPr>
          <p:spPr>
            <a:xfrm rot="359913">
              <a:off x="7200947" y="3636925"/>
              <a:ext cx="609600" cy="762000"/>
            </a:xfrm>
            <a:prstGeom prst="arc">
              <a:avLst>
                <a:gd name="adj1" fmla="val 1620000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4290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 is fraction of longitudinal momentum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dirty="0" smtClean="0"/>
              <a:t> to find P(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Jacobian</a:t>
            </a:r>
            <a:r>
              <a:rPr lang="en-US" dirty="0" smtClean="0"/>
              <a:t> is required for x = x</a:t>
            </a:r>
            <a:r>
              <a:rPr lang="en-US" baseline="-25000" dirty="0" smtClean="0"/>
              <a:t>+</a:t>
            </a:r>
            <a:r>
              <a:rPr lang="en-US" dirty="0" smtClean="0"/>
              <a:t> interpretation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2DF8-5BF9-443D-A52D-BD49E3FEEFDE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149" y="3581400"/>
            <a:ext cx="58112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Rad. Gluon Kin.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2E14-9B14-4F6B-AD97-88839F9EC714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4972566" cy="3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8214" y="51332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gluons:</a:t>
            </a:r>
          </a:p>
          <a:p>
            <a:pPr lvl="1"/>
            <a:r>
              <a:rPr lang="en-US" dirty="0" smtClean="0"/>
              <a:t>Large IR cutoff sensitivity</a:t>
            </a:r>
          </a:p>
          <a:p>
            <a:r>
              <a:rPr lang="en-US" dirty="0" smtClean="0"/>
              <a:t>Gluons with thermal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429E-A419-42DF-A51B-A1B14FCA2F9B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1333" y="4191000"/>
            <a:ext cx="19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BDMS, JHEP 0109 (2001)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5810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1"/>
            <a:ext cx="3810000" cy="26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807508" y="5715000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x better respects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</p:txBody>
      </p:sp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009650"/>
            <a:ext cx="3278124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1447800" y="2895600"/>
            <a:ext cx="5575389" cy="2438400"/>
            <a:chOff x="1447800" y="2895600"/>
            <a:chExt cx="5575389" cy="24384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95600"/>
              <a:ext cx="2286000" cy="98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Elbow Connector 15"/>
            <p:cNvCxnSpPr/>
            <p:nvPr/>
          </p:nvCxnSpPr>
          <p:spPr>
            <a:xfrm>
              <a:off x="3733800" y="3657600"/>
              <a:ext cx="2286000" cy="1371600"/>
            </a:xfrm>
            <a:prstGeom prst="bentConnector3">
              <a:avLst>
                <a:gd name="adj1" fmla="val 70290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4724400"/>
              <a:ext cx="6223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096000" y="472440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compare to PHENIX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Assumed infinite Elastic precision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3429-233A-48BC-9BEF-7E20560B5BBF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47101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47101"/>
            <a:ext cx="4191000" cy="29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Energy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86400"/>
          </a:xfrm>
        </p:spPr>
        <p:txBody>
          <a:bodyPr/>
          <a:lstStyle/>
          <a:p>
            <a:r>
              <a:rPr lang="en-US" dirty="0" smtClean="0"/>
              <a:t>Uncertainty on </a:t>
            </a:r>
            <a:r>
              <a:rPr lang="en-US" dirty="0" err="1" smtClean="0"/>
              <a:t>qhat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all formalisms equally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3FC2-D0F9-4C1A-90D8-277466812E4D}" type="datetime1">
              <a:rPr lang="en-US" smtClean="0"/>
              <a:pPr/>
              <a:t>3/17/2010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Columbia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38" y="2542401"/>
            <a:ext cx="423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5142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838" y="2514600"/>
            <a:ext cx="429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8"/>
          <p:cNvSpPr txBox="1">
            <a:spLocks/>
          </p:cNvSpPr>
          <p:nvPr/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calculate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 larger 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smaller opening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400" dirty="0" smtClean="0">
              <a:solidFill>
                <a:srgbClr val="0054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400" dirty="0" smtClean="0">
              <a:solidFill>
                <a:srgbClr val="0054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400" dirty="0" smtClean="0">
              <a:solidFill>
                <a:srgbClr val="0054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400" dirty="0" smtClean="0">
              <a:solidFill>
                <a:srgbClr val="0054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5837"/>
            <a:ext cx="4038600" cy="4525963"/>
          </a:xfrm>
        </p:spPr>
        <p:txBody>
          <a:bodyPr>
            <a:normAutofit/>
          </a:bodyPr>
          <a:lstStyle/>
          <a:p>
            <a:pPr lvl="2"/>
            <a:r>
              <a:rPr lang="en-US" sz="2800" dirty="0" err="1" smtClean="0"/>
              <a:t>Rad</a:t>
            </a:r>
            <a:r>
              <a:rPr lang="en-US" sz="2800" dirty="0" smtClean="0"/>
              <a:t> Only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5837"/>
            <a:ext cx="4038600" cy="4525963"/>
          </a:xfrm>
        </p:spPr>
        <p:txBody>
          <a:bodyPr>
            <a:normAutofit/>
          </a:bodyPr>
          <a:lstStyle/>
          <a:p>
            <a:pPr lvl="2"/>
            <a:r>
              <a:rPr lang="en-US" sz="2800" dirty="0" err="1" smtClean="0"/>
              <a:t>Rad</a:t>
            </a:r>
            <a:r>
              <a:rPr lang="en-US" sz="2800" dirty="0" smtClean="0"/>
              <a:t> + El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3401-771B-49C9-A289-AE0545293787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57150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2844800"/>
            <a:ext cx="4419600" cy="2858532"/>
            <a:chOff x="0" y="2844800"/>
            <a:chExt cx="4419600" cy="2858532"/>
          </a:xfrm>
        </p:grpSpPr>
        <p:pic>
          <p:nvPicPr>
            <p:cNvPr id="31949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0" y="2895600"/>
            <a:ext cx="4495800" cy="2807732"/>
            <a:chOff x="4572000" y="2895600"/>
            <a:chExt cx="4495800" cy="2807732"/>
          </a:xfrm>
        </p:grpSpPr>
        <p:pic>
          <p:nvPicPr>
            <p:cNvPr id="3194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19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Quark Probes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</a:t>
            </a:r>
            <a:r>
              <a:rPr lang="en-US" dirty="0" smtClean="0"/>
              <a:t>energy </a:t>
            </a:r>
            <a:r>
              <a:rPr lang="en-US" dirty="0"/>
              <a:t>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318466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626E-FE2B-49AA-B9F9-0971B4D976C7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D098-21E5-42FE-ABFF-6B9324EF088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315394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20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317442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AFD-1ED1-4807-A128-51995A5E2D0A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21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B87B-9B6F-44A1-B547-8878AC5DF1E9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22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638C-018F-447C-9D6E-B39E9C3A7ED4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23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80E-94BE-4A20-8196-B05601C7DDA5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24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B4FB-5C3A-45AB-B517-05678DB8F92F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018-0EC7-4977-A590-F1DCCA562E11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001852" y="1676400"/>
            <a:ext cx="5142148" cy="3471049"/>
            <a:chOff x="4001852" y="1676400"/>
            <a:chExt cx="5142148" cy="347104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5029200" cy="334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583252" y="487045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6002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7800" y="5105400"/>
            <a:ext cx="202811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to Meson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6018-0EC7-4977-A590-F1DCCA562E11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HEP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16"/>
          <p:cNvGrpSpPr/>
          <p:nvPr/>
        </p:nvGrpSpPr>
        <p:grpSpPr>
          <a:xfrm>
            <a:off x="4572000" y="1905000"/>
            <a:ext cx="4622800" cy="3262502"/>
            <a:chOff x="4572000" y="1905000"/>
            <a:chExt cx="4622800" cy="3262502"/>
          </a:xfrm>
        </p:grpSpPr>
        <p:pic>
          <p:nvPicPr>
            <p:cNvPr id="1566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1905000"/>
              <a:ext cx="4622800" cy="326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8001000" y="3674288"/>
              <a:ext cx="1026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AdS</a:t>
              </a:r>
              <a:r>
                <a:rPr lang="en-US" sz="1600" dirty="0" smtClean="0"/>
                <a:t>/CFT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200" y="4004846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pQCD</a:t>
              </a:r>
              <a:endParaRPr lang="en-US" sz="1600" dirty="0" smtClean="0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0" y="1981200"/>
            <a:ext cx="4495800" cy="3195810"/>
            <a:chOff x="0" y="1981200"/>
            <a:chExt cx="4495800" cy="3195810"/>
          </a:xfrm>
        </p:grpSpPr>
        <p:pic>
          <p:nvPicPr>
            <p:cNvPr id="1566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981200"/>
              <a:ext cx="4495800" cy="3195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352800" y="3581400"/>
              <a:ext cx="1026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AdS</a:t>
              </a:r>
              <a:r>
                <a:rPr lang="en-US" sz="1600" dirty="0" smtClean="0"/>
                <a:t>/CFT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3886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pQCD</a:t>
              </a:r>
              <a:endParaRPr lang="en-US" sz="1600" dirty="0" smtClean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62400" y="5181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g, q from </a:t>
            </a:r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sensitive to 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5BFE-D6EF-41ED-A732-3CFBCE40FCD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4171950" cy="33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5257800"/>
            <a:ext cx="308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Phys.Rev.D79:125015,2009</a:t>
            </a:r>
          </a:p>
        </p:txBody>
      </p:sp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2768" y="2147887"/>
            <a:ext cx="466123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i="1" dirty="0" smtClean="0">
                <a:solidFill>
                  <a:srgbClr val="660000"/>
                </a:solidFill>
              </a:rPr>
              <a:t>Quantitative</a:t>
            </a:r>
            <a:r>
              <a:rPr lang="en-US" sz="3200" dirty="0" smtClean="0">
                <a:solidFill>
                  <a:srgbClr val="660000"/>
                </a:solidFill>
              </a:rPr>
              <a:t> comparisons with rigorous </a:t>
            </a:r>
            <a:r>
              <a:rPr lang="en-US" sz="3200" b="1" dirty="0" smtClean="0">
                <a:solidFill>
                  <a:srgbClr val="660000"/>
                </a:solidFill>
              </a:rPr>
              <a:t>theoretical uncertainty </a:t>
            </a:r>
            <a:r>
              <a:rPr lang="en-US" sz="3200" dirty="0" smtClean="0">
                <a:solidFill>
                  <a:srgbClr val="660000"/>
                </a:solidFill>
              </a:rPr>
              <a:t>estimates needed for </a:t>
            </a:r>
            <a:r>
              <a:rPr lang="en-US" sz="3200" b="1" i="1" dirty="0" smtClean="0">
                <a:solidFill>
                  <a:srgbClr val="660000"/>
                </a:solidFill>
              </a:rPr>
              <a:t>falsification/verification</a:t>
            </a:r>
            <a:endParaRPr lang="en-US" sz="2800" dirty="0" smtClean="0">
              <a:solidFill>
                <a:srgbClr val="005400"/>
              </a:solidFill>
            </a:endParaRPr>
          </a:p>
          <a:p>
            <a:pPr lvl="2"/>
            <a:r>
              <a:rPr lang="en-US" sz="2800" dirty="0" smtClean="0">
                <a:solidFill>
                  <a:srgbClr val="005400"/>
                </a:solidFill>
              </a:rPr>
              <a:t>Consistency within current uncertainty estimates</a:t>
            </a:r>
          </a:p>
          <a:p>
            <a:pPr lvl="2"/>
            <a:r>
              <a:rPr lang="en-US" sz="2800" dirty="0" smtClean="0">
                <a:solidFill>
                  <a:srgbClr val="005400"/>
                </a:solidFill>
              </a:rPr>
              <a:t>Theoretical work needed in </a:t>
            </a:r>
            <a:r>
              <a:rPr lang="en-US" sz="2800" i="1" dirty="0" smtClean="0">
                <a:solidFill>
                  <a:srgbClr val="005400"/>
                </a:solidFill>
              </a:rPr>
              <a:t>both</a:t>
            </a:r>
            <a:r>
              <a:rPr lang="en-US" sz="2800" dirty="0" smtClean="0">
                <a:solidFill>
                  <a:srgbClr val="005400"/>
                </a:solidFill>
              </a:rPr>
              <a:t> in </a:t>
            </a:r>
            <a:r>
              <a:rPr lang="en-US" sz="2800" dirty="0" err="1" smtClean="0">
                <a:solidFill>
                  <a:srgbClr val="005400"/>
                </a:solidFill>
              </a:rPr>
              <a:t>pQCD</a:t>
            </a:r>
            <a:r>
              <a:rPr lang="en-US" sz="2800" dirty="0" smtClean="0">
                <a:solidFill>
                  <a:srgbClr val="005400"/>
                </a:solidFill>
              </a:rPr>
              <a:t> and </a:t>
            </a:r>
            <a:r>
              <a:rPr lang="en-US" sz="2800" dirty="0" err="1" smtClean="0">
                <a:solidFill>
                  <a:srgbClr val="005400"/>
                </a:solidFill>
              </a:rPr>
              <a:t>AdS</a:t>
            </a:r>
            <a:endParaRPr lang="en-US" sz="2800" dirty="0" smtClean="0">
              <a:solidFill>
                <a:srgbClr val="005400"/>
              </a:solidFill>
            </a:endParaRPr>
          </a:p>
          <a:p>
            <a:pPr lvl="3"/>
            <a:r>
              <a:rPr lang="en-US" sz="2400" dirty="0" smtClean="0">
                <a:solidFill>
                  <a:srgbClr val="4D4D4D"/>
                </a:solidFill>
              </a:rPr>
              <a:t>In </a:t>
            </a:r>
            <a:r>
              <a:rPr lang="en-US" sz="2400" dirty="0" err="1" smtClean="0">
                <a:solidFill>
                  <a:srgbClr val="4D4D4D"/>
                </a:solidFill>
              </a:rPr>
              <a:t>AdS</a:t>
            </a:r>
            <a:r>
              <a:rPr lang="en-US" sz="2400" dirty="0" smtClean="0">
                <a:solidFill>
                  <a:srgbClr val="4D4D4D"/>
                </a:solidFill>
              </a:rPr>
              <a:t>, control of jet IC, large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 required</a:t>
            </a:r>
          </a:p>
          <a:p>
            <a:pPr lvl="3"/>
            <a:r>
              <a:rPr lang="en-US" sz="2400" dirty="0" smtClean="0">
                <a:solidFill>
                  <a:srgbClr val="4D4D4D"/>
                </a:solidFill>
              </a:rPr>
              <a:t>In </a:t>
            </a:r>
            <a:r>
              <a:rPr lang="en-US" sz="2400" dirty="0" err="1" smtClean="0">
                <a:solidFill>
                  <a:srgbClr val="4D4D4D"/>
                </a:solidFill>
              </a:rPr>
              <a:t>pQCD</a:t>
            </a:r>
            <a:r>
              <a:rPr lang="en-US" sz="2400" dirty="0" smtClean="0">
                <a:solidFill>
                  <a:srgbClr val="4D4D4D"/>
                </a:solidFill>
              </a:rPr>
              <a:t>, wide angle radiation very important, </a:t>
            </a:r>
            <a:r>
              <a:rPr lang="en-US" sz="2400" b="1" i="1" dirty="0" smtClean="0"/>
              <a:t>not</a:t>
            </a:r>
            <a:r>
              <a:rPr lang="en-US" sz="2400" dirty="0" smtClean="0">
                <a:solidFill>
                  <a:srgbClr val="4D4D4D"/>
                </a:solidFill>
              </a:rPr>
              <a:t> under theoretical control</a:t>
            </a:r>
          </a:p>
          <a:p>
            <a:pPr lvl="4"/>
            <a:r>
              <a:rPr lang="en-US" dirty="0" smtClean="0"/>
              <a:t>Better estimation of phase space</a:t>
            </a:r>
          </a:p>
          <a:p>
            <a:pPr lvl="4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3D0-0E4B-4A72-9385-ACF9017837B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8A0-67D2-4A88-AE14-5F440C92A1DD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Formalisms, Different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Very diff. ideas about relevant physics</a:t>
            </a:r>
          </a:p>
          <a:p>
            <a:pPr lvl="1"/>
            <a:r>
              <a:rPr lang="en-US" dirty="0" err="1" smtClean="0"/>
              <a:t>pQCD</a:t>
            </a:r>
            <a:endParaRPr lang="en-US" dirty="0" smtClean="0"/>
          </a:p>
          <a:p>
            <a:pPr lvl="2"/>
            <a:r>
              <a:rPr lang="en-US" dirty="0" smtClean="0"/>
              <a:t>AMY, BDMPS, GLV, HT</a:t>
            </a:r>
          </a:p>
          <a:p>
            <a:r>
              <a:rPr lang="en-US" dirty="0" smtClean="0"/>
              <a:t>Is this a systematic </a:t>
            </a:r>
            <a:r>
              <a:rPr lang="en-US" dirty="0" err="1" smtClean="0"/>
              <a:t>th</a:t>
            </a:r>
            <a:r>
              <a:rPr lang="en-US" dirty="0" smtClean="0"/>
              <a:t>. </a:t>
            </a:r>
            <a:r>
              <a:rPr lang="en-US" dirty="0" err="1" smtClean="0"/>
              <a:t>unc</a:t>
            </a:r>
            <a:r>
              <a:rPr lang="en-US" dirty="0" smtClean="0"/>
              <a:t>.?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3D0-0E4B-4A72-9385-ACF9017837B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04799" y="3124200"/>
          <a:ext cx="4104475" cy="2895600"/>
        </p:xfrm>
        <a:graphic>
          <a:graphicData uri="http://schemas.openxmlformats.org/presentationml/2006/ole">
            <p:oleObj spid="_x0000_s316418" name="Image" r:id="rId3" imgW="14742857" imgH="10400000" progId="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6721" y="6015335"/>
            <a:ext cx="200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Bass et al., </a:t>
            </a:r>
            <a:r>
              <a:rPr lang="en-US" sz="1200" dirty="0" smtClean="0">
                <a:solidFill>
                  <a:srgbClr val="4D4D4D"/>
                </a:solidFill>
              </a:rPr>
              <a:t>Phys.Rev.C79:</a:t>
            </a:r>
          </a:p>
          <a:p>
            <a:r>
              <a:rPr lang="en-US" sz="1200" dirty="0" smtClean="0">
                <a:solidFill>
                  <a:srgbClr val="4D4D4D"/>
                </a:solidFill>
              </a:rPr>
              <a:t>024901,2009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675" y="3276600"/>
            <a:ext cx="3815725" cy="27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5200" y="6019800"/>
            <a:ext cx="3779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5400"/>
                </a:solidFill>
              </a:rPr>
              <a:t>What about </a:t>
            </a:r>
            <a:r>
              <a:rPr lang="en-US" sz="2800" dirty="0" err="1" smtClean="0">
                <a:solidFill>
                  <a:srgbClr val="005400"/>
                </a:solidFill>
              </a:rPr>
              <a:t>AdS</a:t>
            </a:r>
            <a:r>
              <a:rPr lang="en-US" sz="2800" dirty="0" smtClean="0">
                <a:solidFill>
                  <a:srgbClr val="005400"/>
                </a:solidFill>
              </a:rPr>
              <a:t>/CFT?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70C4-1804-402C-B2F1-E2ECB2CFF8AF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Theoretical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Want to rigorously: </a:t>
            </a:r>
          </a:p>
          <a:p>
            <a:pPr lvl="1"/>
            <a:r>
              <a:rPr lang="en-US" dirty="0" smtClean="0"/>
              <a:t>falsify theories</a:t>
            </a:r>
          </a:p>
          <a:p>
            <a:pPr lvl="1"/>
            <a:r>
              <a:rPr lang="en-US" dirty="0" smtClean="0"/>
              <a:t>quantify medium</a:t>
            </a:r>
          </a:p>
          <a:p>
            <a:r>
              <a:rPr lang="en-US" dirty="0" smtClean="0"/>
              <a:t>Therefore need:</a:t>
            </a:r>
          </a:p>
          <a:p>
            <a:pPr lvl="1"/>
            <a:r>
              <a:rPr lang="en-US" dirty="0" smtClean="0"/>
              <a:t>Precise observables</a:t>
            </a:r>
          </a:p>
          <a:p>
            <a:pPr lvl="1"/>
            <a:r>
              <a:rPr lang="en-US" dirty="0" smtClean="0"/>
              <a:t>Precise theory</a:t>
            </a:r>
          </a:p>
          <a:p>
            <a:r>
              <a:rPr lang="en-US" dirty="0" smtClean="0"/>
              <a:t>Distinguish between systematic uncertainties:</a:t>
            </a:r>
          </a:p>
          <a:p>
            <a:pPr lvl="1"/>
            <a:r>
              <a:rPr lang="en-US" dirty="0" smtClean="0"/>
              <a:t>between formalisms</a:t>
            </a:r>
          </a:p>
          <a:p>
            <a:pPr lvl="2"/>
            <a:r>
              <a:rPr lang="en-US" dirty="0" smtClean="0"/>
              <a:t>Due to diff. physics assumptions (</a:t>
            </a:r>
            <a:r>
              <a:rPr lang="en-US" dirty="0" err="1" smtClean="0"/>
              <a:t>AdS</a:t>
            </a:r>
            <a:r>
              <a:rPr lang="en-US" dirty="0" smtClean="0"/>
              <a:t>, </a:t>
            </a:r>
            <a:r>
              <a:rPr lang="en-US" dirty="0" err="1" smtClean="0"/>
              <a:t>pQCD</a:t>
            </a:r>
            <a:r>
              <a:rPr lang="en-US" dirty="0" smtClean="0"/>
              <a:t>: ASW, etc.)</a:t>
            </a:r>
          </a:p>
          <a:p>
            <a:pPr lvl="1"/>
            <a:r>
              <a:rPr lang="en-US" dirty="0" smtClean="0"/>
              <a:t>within formalisms</a:t>
            </a:r>
          </a:p>
          <a:p>
            <a:pPr lvl="2"/>
            <a:r>
              <a:rPr lang="en-US" dirty="0" smtClean="0"/>
              <a:t>Due to simplifying approximations</a:t>
            </a:r>
          </a:p>
          <a:p>
            <a:r>
              <a:rPr lang="en-US" dirty="0" smtClean="0"/>
              <a:t>Focus specifically on opacity expansion</a:t>
            </a:r>
          </a:p>
          <a:p>
            <a:pPr lvl="1"/>
            <a:r>
              <a:rPr lang="en-US" dirty="0" smtClean="0"/>
              <a:t>GLV; ASW-SH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7AF-C289-4E8B-BD79-6A98AB31390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of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14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Arial"/>
                <a:cs typeface="Arial"/>
              </a:rPr>
              <a:t>∫</a:t>
            </a:r>
            <a:r>
              <a:rPr lang="en-US" dirty="0" smtClean="0"/>
              <a:t>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P(</a:t>
            </a:r>
            <a:r>
              <a:rPr lang="el-GR" dirty="0" smtClean="0"/>
              <a:t>ϵ</a:t>
            </a:r>
            <a:r>
              <a:rPr lang="en-US" dirty="0" smtClean="0"/>
              <a:t>) d</a:t>
            </a:r>
            <a:r>
              <a:rPr lang="el-GR" dirty="0" smtClean="0"/>
              <a:t>ϵ</a:t>
            </a:r>
            <a:endParaRPr lang="en-US" dirty="0" smtClean="0"/>
          </a:p>
          <a:p>
            <a:pPr lvl="2"/>
            <a:r>
              <a:rPr lang="en-US" dirty="0" err="1" smtClean="0"/>
              <a:t>p</a:t>
            </a:r>
            <a:r>
              <a:rPr lang="en-US" baseline="-25000" dirty="0" err="1" smtClean="0"/>
              <a:t>f</a:t>
            </a:r>
            <a:r>
              <a:rPr lang="en-US" dirty="0" smtClean="0"/>
              <a:t> = (1-</a:t>
            </a:r>
            <a:r>
              <a:rPr lang="el-GR" dirty="0" smtClean="0"/>
              <a:t>ϵ</a:t>
            </a:r>
            <a:r>
              <a:rPr lang="en-US" dirty="0" smtClean="0"/>
              <a:t>)p</a:t>
            </a:r>
            <a:r>
              <a:rPr lang="en-US" baseline="-25000" dirty="0" smtClean="0"/>
              <a:t>i</a:t>
            </a:r>
            <a:endParaRPr lang="en-US" baseline="30000" dirty="0" smtClean="0"/>
          </a:p>
          <a:p>
            <a:pPr lvl="1"/>
            <a:r>
              <a:rPr lang="en-US" dirty="0" smtClean="0"/>
              <a:t>Opacity expansions finds single inclusive gluon emission spectrum</a:t>
            </a:r>
          </a:p>
          <a:p>
            <a:pPr lvl="2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2146-9D1B-45C2-A7BA-586CA003711C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FOOFig1pQC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011" y="990600"/>
            <a:ext cx="715738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P(</a:t>
            </a:r>
            <a:r>
              <a:rPr lang="el-GR" dirty="0" smtClean="0"/>
              <a:t>ϵ</a:t>
            </a:r>
            <a:r>
              <a:rPr lang="en-US" dirty="0" smtClean="0"/>
              <a:t>) by convolving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Approximates probabilistic multiple gluon emission, </a:t>
            </a:r>
            <a:r>
              <a:rPr lang="en-US" dirty="0" err="1" smtClean="0"/>
              <a:t>Sudakov</a:t>
            </a:r>
            <a:endParaRPr lang="en-US" dirty="0" smtClean="0"/>
          </a:p>
          <a:p>
            <a:pPr lvl="2"/>
            <a:r>
              <a:rPr lang="en-US" dirty="0" smtClean="0"/>
              <a:t>assume independent emissions</a:t>
            </a:r>
          </a:p>
          <a:p>
            <a:pPr lvl="1"/>
            <a:r>
              <a:rPr lang="en-US" dirty="0" smtClean="0"/>
              <a:t>NB: </a:t>
            </a:r>
            <a:r>
              <a:rPr lang="el-GR" dirty="0" smtClean="0"/>
              <a:t>ϵ</a:t>
            </a:r>
            <a:r>
              <a:rPr lang="en-US" dirty="0" smtClean="0"/>
              <a:t> is a </a:t>
            </a:r>
            <a:r>
              <a:rPr lang="en-US" i="1" dirty="0" smtClean="0"/>
              <a:t>momentum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0899-CF36-43DD-A46F-274F726D68D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75801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  <p:pic>
        <p:nvPicPr>
          <p:cNvPr id="9" name="Picture 8" descr="TalkFig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28001"/>
            <a:ext cx="2895600" cy="10960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10000" y="2161401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95400"/>
            <a:ext cx="2070100" cy="15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Expansion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Want to find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Make approximations to simplify derivation</a:t>
            </a:r>
          </a:p>
          <a:p>
            <a:pPr lvl="2"/>
            <a:r>
              <a:rPr lang="en-US" dirty="0" smtClean="0"/>
              <a:t>Small angle emission: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3"/>
            <a:r>
              <a:rPr lang="en-US" dirty="0" smtClean="0"/>
              <a:t>Note: ALL current formalisms use collinear approximation</a:t>
            </a:r>
          </a:p>
          <a:p>
            <a:pPr lvl="1"/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violates collinear approx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IR and UV safe</a:t>
            </a:r>
          </a:p>
          <a:p>
            <a:pPr lvl="2"/>
            <a:r>
              <a:rPr lang="en-US" dirty="0" smtClean="0"/>
              <a:t>Enforce small angle emission through UV cutoff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AB71-E03D-4E3A-BE1F-F9421DF7F6DD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Columbia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686175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534437"/>
            <a:ext cx="220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8187</TotalTime>
  <Words>1155</Words>
  <Application>Microsoft Office PowerPoint</Application>
  <PresentationFormat>On-screen Show (4:3)</PresentationFormat>
  <Paragraphs>335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Image</vt:lpstr>
      <vt:lpstr>Uncertainties and Consistency (?) in pQCD and AdS/CFT Jet Physics</vt:lpstr>
      <vt:lpstr>Why High-pT Particles?</vt:lpstr>
      <vt:lpstr>Tomography in QGP</vt:lpstr>
      <vt:lpstr>Different Formalisms, Different Results</vt:lpstr>
      <vt:lpstr>QGP Energy Loss</vt:lpstr>
      <vt:lpstr>Need for Theoretical Uncertainty</vt:lpstr>
      <vt:lpstr>Mechanics of Energy Loss</vt:lpstr>
      <vt:lpstr>Poisson Convolution</vt:lpstr>
      <vt:lpstr>Opacity Expansion Calculation</vt:lpstr>
      <vt:lpstr>Uncertainty from Collinear Approx</vt:lpstr>
      <vt:lpstr>Two Standard x Definitions</vt:lpstr>
      <vt:lpstr>Coordinate Transformations</vt:lpstr>
      <vt:lpstr>Jacobians</vt:lpstr>
      <vt:lpstr>Rad. Gluon Kin. Sensitivities</vt:lpstr>
      <vt:lpstr>Collinearity and Gluon Mass</vt:lpstr>
      <vt:lpstr>Results</vt:lpstr>
      <vt:lpstr>Parton Energy Dependence</vt:lpstr>
      <vt:lpstr>v2 Variation</vt:lpstr>
      <vt:lpstr>Heavy Quark Probes in AdS/CFT</vt:lpstr>
      <vt:lpstr>Compared to Data</vt:lpstr>
      <vt:lpstr>pQCD vs. AdS/CFT at LHC</vt:lpstr>
      <vt:lpstr>Not So Fast!</vt:lpstr>
      <vt:lpstr>LHC RcAA(pT)/RbAA(pT) Prediction (with speed limits)</vt:lpstr>
      <vt:lpstr>RHIC Rcb Ratio</vt:lpstr>
      <vt:lpstr>Light Quark and Gluon E-Loss</vt:lpstr>
      <vt:lpstr>Baryon to Meson Ratios</vt:lpstr>
      <vt:lpstr>Quantitative g, q from AdS?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525</cp:revision>
  <dcterms:created xsi:type="dcterms:W3CDTF">2009-09-03T22:02:25Z</dcterms:created>
  <dcterms:modified xsi:type="dcterms:W3CDTF">2010-03-18T03:04:00Z</dcterms:modified>
</cp:coreProperties>
</file>