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374" r:id="rId2"/>
    <p:sldId id="493" r:id="rId3"/>
    <p:sldId id="490" r:id="rId4"/>
    <p:sldId id="506" r:id="rId5"/>
    <p:sldId id="491" r:id="rId6"/>
    <p:sldId id="492" r:id="rId7"/>
    <p:sldId id="494" r:id="rId8"/>
    <p:sldId id="495" r:id="rId9"/>
    <p:sldId id="496" r:id="rId10"/>
    <p:sldId id="497" r:id="rId11"/>
    <p:sldId id="498" r:id="rId12"/>
    <p:sldId id="499" r:id="rId13"/>
    <p:sldId id="500" r:id="rId14"/>
    <p:sldId id="501" r:id="rId15"/>
    <p:sldId id="502" r:id="rId16"/>
    <p:sldId id="503" r:id="rId17"/>
    <p:sldId id="504" r:id="rId18"/>
    <p:sldId id="517" r:id="rId19"/>
    <p:sldId id="512" r:id="rId20"/>
    <p:sldId id="507" r:id="rId21"/>
    <p:sldId id="508" r:id="rId22"/>
    <p:sldId id="509" r:id="rId23"/>
    <p:sldId id="510" r:id="rId24"/>
    <p:sldId id="511" r:id="rId25"/>
    <p:sldId id="513" r:id="rId26"/>
    <p:sldId id="514" r:id="rId27"/>
    <p:sldId id="515" r:id="rId28"/>
    <p:sldId id="519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400"/>
    <a:srgbClr val="4D4D4D"/>
    <a:srgbClr val="660000"/>
    <a:srgbClr val="09840A"/>
    <a:srgbClr val="2D2A62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94660"/>
  </p:normalViewPr>
  <p:slideViewPr>
    <p:cSldViewPr>
      <p:cViewPr varScale="1">
        <p:scale>
          <a:sx n="74" d="100"/>
          <a:sy n="74" d="100"/>
        </p:scale>
        <p:origin x="-3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3/17/2010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30B5D-8D8E-41A9-A9FD-FD69A29D98F8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DE08-D087-43E5-848B-B906D12B2C89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D62C2-C510-47B5-9D20-156E3A9317B5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03D0-0E4B-4A72-9385-ACF9017837B9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10769-151C-4EBB-91E7-572768446E06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3401-771B-49C9-A289-AE0545293787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D57BA-C65E-42E7-9712-50101E3811E1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DC8F3-4A48-42D1-8E34-BBE0630EEE9C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7D24C-D446-4D64-80B0-50F5E63B8B46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638B7-2269-4662-A89F-AB725D159D2A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23C4D2-1085-4F01-A73D-BA5C7C1EFA19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9DE25-8262-46C3-A28C-02EC1BD8D1BA}" type="datetime1">
              <a:rPr lang="en-US" smtClean="0"/>
              <a:pPr/>
              <a:t>3/17/2010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9292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Columbia University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73175"/>
            <a:ext cx="91440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Uncertainties and Consistency (?) in </a:t>
            </a:r>
            <a:r>
              <a:rPr lang="en-US" dirty="0" err="1" smtClean="0"/>
              <a:t>pQCD</a:t>
            </a:r>
            <a:r>
              <a:rPr lang="en-US" dirty="0" smtClean="0"/>
              <a:t> and </a:t>
            </a:r>
            <a:r>
              <a:rPr lang="en-US" dirty="0" err="1" smtClean="0"/>
              <a:t>AdS</a:t>
            </a:r>
            <a:r>
              <a:rPr lang="en-US" dirty="0" smtClean="0"/>
              <a:t>/CFT Jet Physics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March 17, 2010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C246C-5E08-4415-B101-5BCA035674DE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257800"/>
            <a:ext cx="77926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Ulrich Heinz,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Uncertainty from Collinear Approx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22960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Derived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smtClean="0"/>
              <a:t> maximally violates collinear approximation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23A82-2FBB-42E6-88C8-5D2139FC694A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-228600" y="2895600"/>
            <a:ext cx="5029200" cy="274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dN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depends sensitively on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cutoff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Despite UV safety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effect on extracted prop., must </a:t>
            </a:r>
            <a:r>
              <a:rPr lang="en-US" sz="2800" dirty="0" smtClean="0">
                <a:solidFill>
                  <a:srgbClr val="005400"/>
                </a:solidFill>
              </a:rPr>
              <a:t>understand </a:t>
            </a:r>
            <a:r>
              <a:rPr lang="en-US" sz="2800" dirty="0" smtClean="0">
                <a:solidFill>
                  <a:srgbClr val="005400"/>
                </a:solidFill>
              </a:rPr>
              <a:t>x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15"/>
          <p:cNvGrpSpPr/>
          <p:nvPr/>
        </p:nvGrpSpPr>
        <p:grpSpPr>
          <a:xfrm>
            <a:off x="4724400" y="2438400"/>
            <a:ext cx="4419600" cy="3553600"/>
            <a:chOff x="3544747" y="2541087"/>
            <a:chExt cx="5370653" cy="4150932"/>
          </a:xfrm>
        </p:grpSpPr>
        <p:sp>
          <p:nvSpPr>
            <p:cNvPr id="9" name="TextBox 8"/>
            <p:cNvSpPr txBox="1"/>
            <p:nvPr/>
          </p:nvSpPr>
          <p:spPr>
            <a:xfrm>
              <a:off x="4748514" y="6368459"/>
              <a:ext cx="2851103" cy="3235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 and B Cole, PRC81, 2010</a:t>
              </a:r>
              <a:endParaRPr lang="en-US" sz="1200" i="1" dirty="0" smtClean="0"/>
            </a:p>
          </p:txBody>
        </p:sp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44747" y="2541087"/>
              <a:ext cx="5370653" cy="3899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Standard x Definitions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5105400" y="1219200"/>
            <a:ext cx="4038600" cy="3200400"/>
          </a:xfrm>
        </p:spPr>
        <p:txBody>
          <a:bodyPr/>
          <a:lstStyle/>
          <a:p>
            <a:r>
              <a:rPr lang="en-US" dirty="0" smtClean="0"/>
              <a:t>ASW-SH: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E</a:t>
            </a:r>
            <a:endParaRPr lang="en-US" baseline="-25000" dirty="0" smtClean="0"/>
          </a:p>
          <a:p>
            <a:pPr lvl="1"/>
            <a:r>
              <a:rPr lang="en-US" dirty="0" smtClean="0"/>
              <a:t>Energy fraction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GLV: x</a:t>
            </a:r>
            <a:r>
              <a:rPr lang="en-US" baseline="-25000" dirty="0" smtClean="0"/>
              <a:t>+</a:t>
            </a:r>
          </a:p>
          <a:p>
            <a:pPr lvl="1"/>
            <a:r>
              <a:rPr lang="en-US" dirty="0" smtClean="0"/>
              <a:t>Plus momentum fraction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5F6B0-3954-45DE-B686-1FD6C56B73BF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4544483"/>
            <a:ext cx="3810000" cy="560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3100" y="2209800"/>
            <a:ext cx="4660900" cy="751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29200" y="4419600"/>
            <a:ext cx="3587750" cy="927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5"/>
          <p:cNvGrpSpPr/>
          <p:nvPr/>
        </p:nvGrpSpPr>
        <p:grpSpPr>
          <a:xfrm>
            <a:off x="533400" y="1725083"/>
            <a:ext cx="3200400" cy="2326582"/>
            <a:chOff x="381000" y="1295400"/>
            <a:chExt cx="3200400" cy="2326582"/>
          </a:xfrm>
        </p:grpSpPr>
        <p:pic>
          <p:nvPicPr>
            <p:cNvPr id="262146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1000" y="1295400"/>
              <a:ext cx="3200400" cy="2326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Box 12"/>
            <p:cNvSpPr txBox="1"/>
            <p:nvPr/>
          </p:nvSpPr>
          <p:spPr>
            <a:xfrm>
              <a:off x="769294" y="1882914"/>
              <a:ext cx="4924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 smtClean="0"/>
                <a:t>P</a:t>
              </a:r>
            </a:p>
          </p:txBody>
        </p:sp>
      </p:grpSp>
      <p:sp>
        <p:nvSpPr>
          <p:cNvPr id="14" name="Rectangle 13"/>
          <p:cNvSpPr/>
          <p:nvPr/>
        </p:nvSpPr>
        <p:spPr>
          <a:xfrm>
            <a:off x="4723227" y="5558135"/>
            <a:ext cx="41921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2400" dirty="0" smtClean="0">
                <a:solidFill>
                  <a:srgbClr val="4D4D4D"/>
                </a:solidFill>
              </a:rPr>
              <a:t>NB: gluon always on-shell</a:t>
            </a:r>
            <a:endParaRPr lang="en-US" sz="2400" dirty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Coordinate Transformations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Same in the limit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 → 0!</a:t>
            </a:r>
          </a:p>
          <a:p>
            <a:r>
              <a:rPr lang="en-US" dirty="0" smtClean="0"/>
              <a:t>UV cutoff given by restricting maximum angle of emission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Previous comparisons with data took </a:t>
            </a:r>
            <a:r>
              <a:rPr lang="en-US" dirty="0" err="1" smtClean="0">
                <a:latin typeface="Symbol" pitchFamily="18" charset="2"/>
              </a:rPr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=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/>
              <a:t>/2</a:t>
            </a:r>
          </a:p>
          <a:p>
            <a:pPr lvl="1"/>
            <a:r>
              <a:rPr lang="en-US" dirty="0" smtClean="0"/>
              <a:t>Vary </a:t>
            </a:r>
            <a:r>
              <a:rPr lang="en-US" dirty="0" err="1" smtClean="0">
                <a:latin typeface="Symbol" pitchFamily="18" charset="2"/>
              </a:rPr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 to estimate systematic theoretical uncertainty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E807F-F396-4C50-A0D4-9E5235E2FC5B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3657600"/>
            <a:ext cx="4673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0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1039026"/>
            <a:ext cx="3238500" cy="942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0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8765" y="1057275"/>
            <a:ext cx="3227035" cy="963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17"/>
          <p:cNvGrpSpPr/>
          <p:nvPr/>
        </p:nvGrpSpPr>
        <p:grpSpPr>
          <a:xfrm>
            <a:off x="6019800" y="3048000"/>
            <a:ext cx="2667000" cy="1905000"/>
            <a:chOff x="6019800" y="3048000"/>
            <a:chExt cx="2667000" cy="1905000"/>
          </a:xfrm>
        </p:grpSpPr>
        <p:grpSp>
          <p:nvGrpSpPr>
            <p:cNvPr id="8" name="Group 12"/>
            <p:cNvGrpSpPr/>
            <p:nvPr/>
          </p:nvGrpSpPr>
          <p:grpSpPr>
            <a:xfrm>
              <a:off x="6019800" y="3048000"/>
              <a:ext cx="2667000" cy="1905000"/>
              <a:chOff x="7035212" y="936721"/>
              <a:chExt cx="2032588" cy="1577879"/>
            </a:xfrm>
          </p:grpSpPr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162800" y="936721"/>
                <a:ext cx="1905000" cy="15778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7035212" y="1374829"/>
                <a:ext cx="297115" cy="3823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</a:p>
            </p:txBody>
          </p:sp>
        </p:grpSp>
        <p:sp>
          <p:nvSpPr>
            <p:cNvPr id="16" name="Arc 15"/>
            <p:cNvSpPr/>
            <p:nvPr/>
          </p:nvSpPr>
          <p:spPr>
            <a:xfrm rot="359913">
              <a:off x="7200947" y="3636925"/>
              <a:ext cx="609600" cy="762000"/>
            </a:xfrm>
            <a:prstGeom prst="arc">
              <a:avLst>
                <a:gd name="adj1" fmla="val 16200000"/>
                <a:gd name="adj2" fmla="val 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772400" y="3429000"/>
              <a:ext cx="37221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Symbol" pitchFamily="18" charset="2"/>
                </a:rPr>
                <a:t>q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Jacobians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267200"/>
          </a:xfrm>
        </p:spPr>
        <p:txBody>
          <a:bodyPr>
            <a:normAutofit/>
          </a:bodyPr>
          <a:lstStyle/>
          <a:p>
            <a:r>
              <a:rPr lang="el-GR" dirty="0" smtClean="0"/>
              <a:t>ϵ</a:t>
            </a:r>
            <a:r>
              <a:rPr lang="en-US" dirty="0" smtClean="0"/>
              <a:t> is fraction of longitudinal momentum</a:t>
            </a:r>
          </a:p>
          <a:p>
            <a:pPr lvl="1"/>
            <a:r>
              <a:rPr lang="en-US" dirty="0" smtClean="0"/>
              <a:t>Need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r>
              <a:rPr lang="en-US" baseline="-25000" dirty="0" err="1" smtClean="0"/>
              <a:t>E</a:t>
            </a:r>
            <a:r>
              <a:rPr lang="en-US" dirty="0" smtClean="0"/>
              <a:t> to find P(</a:t>
            </a:r>
            <a:r>
              <a:rPr lang="el-GR" dirty="0" smtClean="0"/>
              <a:t>ϵ</a:t>
            </a:r>
            <a:r>
              <a:rPr lang="en-US" dirty="0" smtClean="0"/>
              <a:t>)</a:t>
            </a:r>
            <a:endParaRPr lang="en-US" baseline="-25000" dirty="0" smtClean="0"/>
          </a:p>
          <a:p>
            <a:pPr lvl="1"/>
            <a:r>
              <a:rPr lang="en-US" dirty="0" smtClean="0"/>
              <a:t>A </a:t>
            </a:r>
            <a:r>
              <a:rPr lang="en-US" dirty="0" err="1" smtClean="0"/>
              <a:t>Jacobian</a:t>
            </a:r>
            <a:r>
              <a:rPr lang="en-US" dirty="0" smtClean="0"/>
              <a:t> is required for x = x</a:t>
            </a:r>
            <a:r>
              <a:rPr lang="en-US" baseline="-25000" dirty="0" smtClean="0"/>
              <a:t>+</a:t>
            </a:r>
            <a:r>
              <a:rPr lang="en-US" dirty="0" smtClean="0"/>
              <a:t> interpretation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62DF8-5BF9-443D-A52D-BD49E3FEEFDE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4096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80149" y="3581400"/>
            <a:ext cx="5811251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Rad. Gluon Kin. Sensitivities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UV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about IR?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E2E14-9B14-4F6B-AD97-88839F9EC714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1828800"/>
            <a:ext cx="4972566" cy="347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078214" y="5133201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Collinearity</a:t>
            </a:r>
            <a:r>
              <a:rPr lang="en-US" dirty="0" smtClean="0"/>
              <a:t> and Gluon Mass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r>
              <a:rPr lang="en-US" dirty="0" err="1" smtClean="0"/>
              <a:t>Massless</a:t>
            </a:r>
            <a:r>
              <a:rPr lang="en-US" dirty="0" smtClean="0"/>
              <a:t> gluons:</a:t>
            </a:r>
          </a:p>
          <a:p>
            <a:pPr lvl="1"/>
            <a:r>
              <a:rPr lang="en-US" dirty="0" smtClean="0"/>
              <a:t>Large IR cutoff sensitivity</a:t>
            </a:r>
          </a:p>
          <a:p>
            <a:r>
              <a:rPr lang="en-US" dirty="0" smtClean="0"/>
              <a:t>Gluons with thermal mass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2429E-A419-42DF-A51B-A1B14FCA2F9B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941333" y="4191000"/>
            <a:ext cx="1974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BDMS, JHEP 0109 (2001)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5400" y="6581001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  <a:endParaRPr lang="en-US" sz="1200" i="1" dirty="0" smtClean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962401"/>
            <a:ext cx="3810000" cy="26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4807508" y="5715000"/>
            <a:ext cx="355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Larger x better respects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endParaRPr lang="en-US" dirty="0" smtClean="0"/>
          </a:p>
        </p:txBody>
      </p:sp>
      <p:pic>
        <p:nvPicPr>
          <p:cNvPr id="22118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1009650"/>
            <a:ext cx="3278124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17"/>
          <p:cNvGrpSpPr/>
          <p:nvPr/>
        </p:nvGrpSpPr>
        <p:grpSpPr>
          <a:xfrm>
            <a:off x="1447800" y="2895600"/>
            <a:ext cx="5575389" cy="2438400"/>
            <a:chOff x="1447800" y="2895600"/>
            <a:chExt cx="5575389" cy="2438400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895600"/>
              <a:ext cx="2286000" cy="982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6" name="Elbow Connector 15"/>
            <p:cNvCxnSpPr/>
            <p:nvPr/>
          </p:nvCxnSpPr>
          <p:spPr>
            <a:xfrm>
              <a:off x="3733800" y="3657600"/>
              <a:ext cx="2286000" cy="1371600"/>
            </a:xfrm>
            <a:prstGeom prst="bentConnector3">
              <a:avLst>
                <a:gd name="adj1" fmla="val 70290"/>
              </a:avLst>
            </a:prstGeom>
            <a:ln w="38100">
              <a:solidFill>
                <a:srgbClr val="FF000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Picture 4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400800" y="4724400"/>
              <a:ext cx="622389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6"/>
            <p:cNvSpPr txBox="1"/>
            <p:nvPr/>
          </p:nvSpPr>
          <p:spPr>
            <a:xfrm>
              <a:off x="6096000" y="4724400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solidFill>
                    <a:srgbClr val="FF0000"/>
                  </a:solidFill>
                </a:rPr>
                <a:t>~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Quantitatively compare to PHENIX data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Assumed infinite Elastic precision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93429-233A-48BC-9BEF-7E20560B5BBF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047101"/>
            <a:ext cx="41910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2047101"/>
            <a:ext cx="4191000" cy="2956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4953000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Parton Energy Dependence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25963"/>
          </a:xfrm>
        </p:spPr>
        <p:txBody>
          <a:bodyPr/>
          <a:lstStyle/>
          <a:p>
            <a:r>
              <a:rPr lang="en-US" dirty="0" smtClean="0"/>
              <a:t>Dependence on </a:t>
            </a:r>
            <a:r>
              <a:rPr lang="en-US" dirty="0" err="1" smtClean="0"/>
              <a:t>parton</a:t>
            </a:r>
            <a:r>
              <a:rPr lang="en-US" dirty="0" smtClean="0"/>
              <a:t> energy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5486400"/>
          </a:xfrm>
        </p:spPr>
        <p:txBody>
          <a:bodyPr/>
          <a:lstStyle/>
          <a:p>
            <a:r>
              <a:rPr lang="en-US" dirty="0" smtClean="0"/>
              <a:t>Uncertainty on </a:t>
            </a:r>
            <a:r>
              <a:rPr lang="en-US" dirty="0" err="1" smtClean="0"/>
              <a:t>qhat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pPr lvl="3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Assume all formalisms equally affected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F3FC2-D0F9-4C1A-90D8-277466812E4D}" type="datetime1">
              <a:rPr lang="en-US" smtClean="0"/>
              <a:pPr/>
              <a:t>3/17/2010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Columbia University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38" y="2542401"/>
            <a:ext cx="4239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5514201"/>
            <a:ext cx="23462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PRC81, 2010</a:t>
            </a:r>
          </a:p>
        </p:txBody>
      </p:sp>
      <p:pic>
        <p:nvPicPr>
          <p:cNvPr id="4147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7838" y="2514600"/>
            <a:ext cx="42999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4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8"/>
          <p:cNvSpPr txBox="1">
            <a:spLocks/>
          </p:cNvSpPr>
          <p:nvPr/>
        </p:nvSpPr>
        <p:spPr>
          <a:xfrm>
            <a:off x="457200" y="11430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Fix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dN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dy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from R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calculate v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66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Expect larger v</a:t>
            </a:r>
            <a:r>
              <a:rPr kumimoji="0" lang="en-US" sz="2400" b="0" i="0" u="none" strike="noStrike" kern="1200" cap="none" spc="0" normalizeH="0" baseline="-2500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smaller opening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angle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lang="en-US" sz="2400" dirty="0" smtClean="0">
              <a:solidFill>
                <a:srgbClr val="005400"/>
              </a:solidFill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lang="en-US" sz="2400" dirty="0" smtClean="0">
              <a:solidFill>
                <a:srgbClr val="005400"/>
              </a:solidFill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lang="en-US" sz="2400" dirty="0" smtClean="0">
              <a:solidFill>
                <a:srgbClr val="005400"/>
              </a:solidFill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lang="en-US" sz="2400" dirty="0" smtClean="0">
              <a:solidFill>
                <a:srgbClr val="005400"/>
              </a:solidFill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r>
              <a:rPr lang="en-US" dirty="0" smtClean="0"/>
              <a:t> Variation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55837"/>
            <a:ext cx="4038600" cy="4525963"/>
          </a:xfrm>
        </p:spPr>
        <p:txBody>
          <a:bodyPr>
            <a:normAutofit/>
          </a:bodyPr>
          <a:lstStyle/>
          <a:p>
            <a:pPr lvl="2"/>
            <a:r>
              <a:rPr lang="en-US" sz="2800" dirty="0" err="1" smtClean="0"/>
              <a:t>Rad</a:t>
            </a:r>
            <a:r>
              <a:rPr lang="en-US" sz="2800" dirty="0" smtClean="0"/>
              <a:t> Only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55837"/>
            <a:ext cx="4038600" cy="4525963"/>
          </a:xfrm>
        </p:spPr>
        <p:txBody>
          <a:bodyPr>
            <a:normAutofit/>
          </a:bodyPr>
          <a:lstStyle/>
          <a:p>
            <a:pPr lvl="2"/>
            <a:r>
              <a:rPr lang="en-US" sz="2800" dirty="0" err="1" smtClean="0"/>
              <a:t>Rad</a:t>
            </a:r>
            <a:r>
              <a:rPr lang="en-US" sz="2800" dirty="0" smtClean="0"/>
              <a:t> + El</a:t>
            </a:r>
            <a:endParaRPr lang="en-US" sz="28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AF3401-771B-49C9-A289-AE0545293787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886200" y="5715000"/>
            <a:ext cx="15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i="1" dirty="0" smtClean="0"/>
              <a:t>in preparation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0" y="2844800"/>
            <a:ext cx="4419600" cy="2858532"/>
            <a:chOff x="0" y="2844800"/>
            <a:chExt cx="4419600" cy="2858532"/>
          </a:xfrm>
        </p:grpSpPr>
        <p:pic>
          <p:nvPicPr>
            <p:cNvPr id="319490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" y="2844800"/>
              <a:ext cx="4114800" cy="25593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438400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819400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572000" y="2895600"/>
            <a:ext cx="4495800" cy="2807732"/>
            <a:chOff x="4572000" y="2895600"/>
            <a:chExt cx="4495800" cy="2807732"/>
          </a:xfrm>
        </p:grpSpPr>
        <p:pic>
          <p:nvPicPr>
            <p:cNvPr id="319491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2895600"/>
              <a:ext cx="4191000" cy="26067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Box 15"/>
            <p:cNvSpPr txBox="1"/>
            <p:nvPr/>
          </p:nvSpPr>
          <p:spPr>
            <a:xfrm>
              <a:off x="7507528" y="3124200"/>
              <a:ext cx="12554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20-30% </a:t>
              </a:r>
              <a:r>
                <a:rPr lang="en-US" b="1" dirty="0" smtClean="0">
                  <a:latin typeface="Symbol" pitchFamily="18" charset="2"/>
                </a:rPr>
                <a:t>p</a:t>
              </a:r>
              <a:r>
                <a:rPr lang="en-US" b="1" baseline="30000" dirty="0" smtClean="0"/>
                <a:t>0</a:t>
              </a: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572000" y="3962400"/>
              <a:ext cx="3978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v</a:t>
              </a:r>
              <a:r>
                <a:rPr lang="en-US" b="1" baseline="-25000" dirty="0" smtClean="0"/>
                <a:t>2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7047292" y="5334000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err="1" smtClean="0"/>
                <a:t>p</a:t>
              </a:r>
              <a:r>
                <a:rPr lang="en-US" b="1" baseline="-25000" dirty="0" err="1" smtClean="0"/>
                <a:t>T</a:t>
              </a:r>
              <a:endParaRPr lang="en-US" b="1" baseline="-25000" dirty="0" smtClean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19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Heavy Quark Probes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</a:t>
            </a:r>
            <a:r>
              <a:rPr lang="en-US" dirty="0" smtClean="0"/>
              <a:t>energy </a:t>
            </a:r>
            <a:r>
              <a:rPr lang="en-US" dirty="0"/>
              <a:t>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318466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2626E-FE2B-49AA-B9F9-0971B4D976C7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533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LPM</a:t>
            </a: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Particles?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9D098-21E5-42FE-ABFF-6B9324EF0889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315394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20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</a:t>
            </a:r>
            <a:r>
              <a:rPr lang="en-US" dirty="0" smtClean="0"/>
              <a:t>qualitative agreement</a:t>
            </a:r>
          </a:p>
          <a:p>
            <a:pPr lvl="1"/>
            <a:endParaRPr lang="en-US" dirty="0" smtClean="0"/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2086789"/>
          <a:ext cx="4191000" cy="4052158"/>
        </p:xfrm>
        <a:graphic>
          <a:graphicData uri="http://schemas.openxmlformats.org/presentationml/2006/ole">
            <p:oleObj spid="_x0000_s317442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6047601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10AFD-1ED1-4807-A128-51995A5E2D0A}" type="datetime1">
              <a:rPr lang="en-US" smtClean="0"/>
              <a:pPr/>
              <a:t>3/17/2010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61765-F50B-43F1-A245-867502E31EBE}" type="slidenum">
              <a:rPr lang="en-US"/>
              <a:pPr/>
              <a:t>21</a:t>
            </a:fld>
            <a:endParaRPr lang="en-US"/>
          </a:p>
        </p:txBody>
      </p:sp>
      <p:pic>
        <p:nvPicPr>
          <p:cNvPr id="586754" name="Picture 2" descr="071015Rationos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914400"/>
            <a:ext cx="7162800" cy="4010025"/>
          </a:xfrm>
          <a:prstGeom prst="rect">
            <a:avLst/>
          </a:prstGeom>
          <a:noFill/>
        </p:spPr>
      </p:pic>
      <p:pic>
        <p:nvPicPr>
          <p:cNvPr id="586755" name="Picture 3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8382000" cy="4191000"/>
          </a:xfrm>
          <a:prstGeom prst="rect">
            <a:avLst/>
          </a:prstGeom>
          <a:noFill/>
        </p:spPr>
      </p:pic>
      <p:sp>
        <p:nvSpPr>
          <p:cNvPr id="58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vs. </a:t>
            </a:r>
            <a:r>
              <a:rPr lang="en-US" dirty="0" err="1" smtClean="0"/>
              <a:t>AdS</a:t>
            </a:r>
            <a:r>
              <a:rPr lang="en-US" dirty="0" smtClean="0"/>
              <a:t>/CFT at LHC</a:t>
            </a:r>
            <a:endParaRPr lang="en-US" dirty="0"/>
          </a:p>
        </p:txBody>
      </p:sp>
      <p:sp>
        <p:nvSpPr>
          <p:cNvPr id="5867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Plethora of Predictions:</a:t>
            </a:r>
            <a:endParaRPr lang="en-US" dirty="0"/>
          </a:p>
        </p:txBody>
      </p:sp>
      <p:sp>
        <p:nvSpPr>
          <p:cNvPr id="586758" name="Rectangle 6"/>
          <p:cNvSpPr>
            <a:spLocks noChangeArrowheads="1"/>
          </p:cNvSpPr>
          <p:nvPr/>
        </p:nvSpPr>
        <p:spPr bwMode="auto">
          <a:xfrm>
            <a:off x="-977900" y="4953000"/>
            <a:ext cx="10058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Taking the ratio cancels most normalization </a:t>
            </a:r>
            <a:r>
              <a:rPr lang="en-US" sz="1800" dirty="0" smtClean="0">
                <a:solidFill>
                  <a:srgbClr val="030303"/>
                </a:solidFill>
              </a:rPr>
              <a:t>differences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ratio asymptotically approaches 1, and more slowly so for increased quenching (until quenching saturates)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AdS</a:t>
            </a:r>
            <a:r>
              <a:rPr lang="en-US" sz="1800" dirty="0">
                <a:solidFill>
                  <a:srgbClr val="030303"/>
                </a:solidFill>
              </a:rPr>
              <a:t>/CFT ratio is flat and many times smaller than </a:t>
            </a: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at only moderate </a:t>
            </a:r>
            <a:r>
              <a:rPr lang="en-US" sz="1800" dirty="0" err="1">
                <a:solidFill>
                  <a:srgbClr val="030303"/>
                </a:solidFill>
              </a:rPr>
              <a:t>p</a:t>
            </a:r>
            <a:r>
              <a:rPr lang="en-US" sz="1800" baseline="-25000" dirty="0" err="1">
                <a:solidFill>
                  <a:srgbClr val="030303"/>
                </a:solidFill>
              </a:rPr>
              <a:t>T</a:t>
            </a:r>
            <a:endParaRPr lang="en-US" sz="1800" baseline="-25000" dirty="0">
              <a:solidFill>
                <a:srgbClr val="030303"/>
              </a:solidFill>
            </a:endParaRPr>
          </a:p>
        </p:txBody>
      </p:sp>
      <p:sp>
        <p:nvSpPr>
          <p:cNvPr id="586759" name="Text Box 7"/>
          <p:cNvSpPr txBox="1">
            <a:spLocks noChangeArrowheads="1"/>
          </p:cNvSpPr>
          <p:nvPr/>
        </p:nvSpPr>
        <p:spPr bwMode="auto">
          <a:xfrm>
            <a:off x="3359150" y="5745163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586760" name="Text Box 8"/>
          <p:cNvSpPr txBox="1">
            <a:spLocks noChangeArrowheads="1"/>
          </p:cNvSpPr>
          <p:nvPr/>
        </p:nvSpPr>
        <p:spPr bwMode="auto">
          <a:xfrm>
            <a:off x="5257800" y="39624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2B87B-9B6F-44A1-B547-8878AC5DF1E9}" type="datetime1">
              <a:rPr lang="en-US" smtClean="0"/>
              <a:pPr/>
              <a:t>3/17/2010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6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7" grpId="0" build="p"/>
      <p:bldP spid="586759" grpId="0"/>
      <p:bldP spid="58676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22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B638C-018F-447C-9D6E-B39E9C3A7ED4}" type="datetime1">
              <a:rPr lang="en-US" smtClean="0"/>
              <a:pPr/>
              <a:t>3/17/2010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23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-1143000" y="54991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T(</a:t>
            </a:r>
            <a:r>
              <a:rPr lang="en-US" sz="1800" dirty="0">
                <a:solidFill>
                  <a:srgbClr val="030303"/>
                </a:solidFill>
                <a:latin typeface="Symbol" pitchFamily="18" charset="2"/>
              </a:rPr>
              <a:t>t</a:t>
            </a:r>
            <a:r>
              <a:rPr lang="en-US" sz="1800" baseline="-25000" dirty="0">
                <a:solidFill>
                  <a:srgbClr val="030303"/>
                </a:solidFill>
              </a:rPr>
              <a:t>0</a:t>
            </a:r>
            <a:r>
              <a:rPr lang="en-US" sz="1800" dirty="0">
                <a:solidFill>
                  <a:srgbClr val="030303"/>
                </a:solidFill>
              </a:rPr>
              <a:t>): </a:t>
            </a:r>
            <a:r>
              <a:rPr lang="en-US" dirty="0" smtClean="0">
                <a:solidFill>
                  <a:srgbClr val="030303"/>
                </a:solidFill>
              </a:rPr>
              <a:t>“(”</a:t>
            </a:r>
            <a:r>
              <a:rPr lang="en-US" sz="1800" dirty="0" smtClean="0">
                <a:solidFill>
                  <a:srgbClr val="030303"/>
                </a:solidFill>
              </a:rPr>
              <a:t>, </a:t>
            </a:r>
            <a:r>
              <a:rPr lang="en-US" sz="1800" dirty="0">
                <a:solidFill>
                  <a:srgbClr val="030303"/>
                </a:solidFill>
              </a:rPr>
              <a:t>corrections </a:t>
            </a:r>
            <a:r>
              <a:rPr lang="en-US" sz="1800" dirty="0" smtClean="0">
                <a:solidFill>
                  <a:srgbClr val="030303"/>
                </a:solidFill>
              </a:rPr>
              <a:t>likely small for </a:t>
            </a:r>
            <a:r>
              <a:rPr lang="en-US" sz="1800" dirty="0">
                <a:solidFill>
                  <a:srgbClr val="030303"/>
                </a:solidFill>
              </a:rPr>
              <a:t>smaller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T</a:t>
            </a:r>
            <a:r>
              <a:rPr lang="en-US" sz="1800" baseline="-25000" dirty="0" err="1">
                <a:solidFill>
                  <a:srgbClr val="030303"/>
                </a:solidFill>
              </a:rPr>
              <a:t>c</a:t>
            </a:r>
            <a:r>
              <a:rPr lang="en-US" sz="1800" dirty="0">
                <a:solidFill>
                  <a:srgbClr val="030303"/>
                </a:solidFill>
              </a:rPr>
              <a:t>: </a:t>
            </a:r>
            <a:r>
              <a:rPr lang="en-US" sz="1800" dirty="0" smtClean="0">
                <a:solidFill>
                  <a:srgbClr val="030303"/>
                </a:solidFill>
              </a:rPr>
              <a:t>“]”, </a:t>
            </a:r>
            <a:r>
              <a:rPr lang="en-US" sz="1800" dirty="0">
                <a:solidFill>
                  <a:srgbClr val="030303"/>
                </a:solidFill>
              </a:rPr>
              <a:t>corrections likely </a:t>
            </a:r>
            <a:r>
              <a:rPr lang="en-US" sz="1800" dirty="0" smtClean="0">
                <a:solidFill>
                  <a:srgbClr val="030303"/>
                </a:solidFill>
              </a:rPr>
              <a:t>large for </a:t>
            </a:r>
            <a:r>
              <a:rPr lang="en-US" sz="1800" dirty="0">
                <a:solidFill>
                  <a:srgbClr val="030303"/>
                </a:solidFill>
              </a:rPr>
              <a:t>higher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2E80E-94BE-4A20-8196-B05601C7DDA5}" type="datetime1">
              <a:rPr lang="en-US" smtClean="0"/>
              <a:pPr/>
              <a:t>3/17/2010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B6F-3C1D-4202-8C40-E8FD6ED08399}" type="slidenum">
              <a:rPr lang="en-US"/>
              <a:pPr/>
              <a:t>24</a:t>
            </a:fld>
            <a:endParaRPr lang="en-US"/>
          </a:p>
        </p:txBody>
      </p:sp>
      <p:sp>
        <p:nvSpPr>
          <p:cNvPr id="590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RHIC </a:t>
            </a:r>
            <a:r>
              <a:rPr lang="en-US" dirty="0" err="1"/>
              <a:t>R</a:t>
            </a:r>
            <a:r>
              <a:rPr lang="en-US" baseline="30000" dirty="0" err="1"/>
              <a:t>cb</a:t>
            </a:r>
            <a:r>
              <a:rPr lang="en-US" dirty="0"/>
              <a:t> Ratio</a:t>
            </a:r>
          </a:p>
        </p:txBody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0"/>
            <a:ext cx="7924800" cy="1066800"/>
          </a:xfrm>
        </p:spPr>
        <p:txBody>
          <a:bodyPr/>
          <a:lstStyle/>
          <a:p>
            <a:pPr lvl="2"/>
            <a:r>
              <a:rPr lang="en-US" sz="2000"/>
              <a:t>Wider distribution of AdS/CFT curves due to large </a:t>
            </a:r>
            <a:r>
              <a:rPr lang="en-US" sz="2000" i="1"/>
              <a:t>n</a:t>
            </a:r>
            <a:r>
              <a:rPr lang="en-US" sz="2000"/>
              <a:t>: increased sensitivity to input parameters</a:t>
            </a:r>
          </a:p>
          <a:p>
            <a:pPr lvl="2"/>
            <a:r>
              <a:rPr lang="en-US" sz="2000"/>
              <a:t>Advantage of RHIC: lower T =&gt; higher AdS speed limits</a:t>
            </a:r>
          </a:p>
        </p:txBody>
      </p:sp>
      <p:sp>
        <p:nvSpPr>
          <p:cNvPr id="590852" name="Text Box 4"/>
          <p:cNvSpPr txBox="1">
            <a:spLocks noChangeArrowheads="1"/>
          </p:cNvSpPr>
          <p:nvPr/>
        </p:nvSpPr>
        <p:spPr bwMode="auto">
          <a:xfrm>
            <a:off x="3352800" y="5105400"/>
            <a:ext cx="27403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JPhysG35 (2008)</a:t>
            </a:r>
            <a:endParaRPr lang="en-US" sz="1200" dirty="0"/>
          </a:p>
        </p:txBody>
      </p:sp>
      <p:pic>
        <p:nvPicPr>
          <p:cNvPr id="590853" name="Picture 5" descr="071025RHICLHCRatioslb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990600"/>
            <a:ext cx="8763000" cy="4254500"/>
          </a:xfrm>
          <a:prstGeom prst="rect">
            <a:avLst/>
          </a:prstGeom>
          <a:noFill/>
        </p:spPr>
      </p:pic>
      <p:sp>
        <p:nvSpPr>
          <p:cNvPr id="590854" name="Text Box 6"/>
          <p:cNvSpPr txBox="1">
            <a:spLocks noChangeArrowheads="1"/>
          </p:cNvSpPr>
          <p:nvPr/>
        </p:nvSpPr>
        <p:spPr bwMode="auto">
          <a:xfrm>
            <a:off x="6003925" y="26130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5" name="Text Box 7"/>
          <p:cNvSpPr txBox="1">
            <a:spLocks noChangeArrowheads="1"/>
          </p:cNvSpPr>
          <p:nvPr/>
        </p:nvSpPr>
        <p:spPr bwMode="auto">
          <a:xfrm>
            <a:off x="7158038" y="4267200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590856" name="Text Box 8"/>
          <p:cNvSpPr txBox="1">
            <a:spLocks noChangeArrowheads="1"/>
          </p:cNvSpPr>
          <p:nvPr/>
        </p:nvSpPr>
        <p:spPr bwMode="auto">
          <a:xfrm>
            <a:off x="1752600" y="28797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7" name="Text Box 9"/>
          <p:cNvSpPr txBox="1">
            <a:spLocks noChangeArrowheads="1"/>
          </p:cNvSpPr>
          <p:nvPr/>
        </p:nvSpPr>
        <p:spPr bwMode="auto">
          <a:xfrm>
            <a:off x="2890838" y="4251325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8B4FB-5C3A-45AB-B517-05678DB8F92F}" type="datetime1">
              <a:rPr lang="en-US" smtClean="0"/>
              <a:pPr/>
              <a:t>3/17/2010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 Quark and Gluon E-Loss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6018-0EC7-4977-A590-F1DCCA562E11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Purdue HEP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25</a:t>
            </a:fld>
            <a:endParaRPr lang="en-US"/>
          </a:p>
        </p:txBody>
      </p:sp>
      <p:grpSp>
        <p:nvGrpSpPr>
          <p:cNvPr id="7" name="Group 11"/>
          <p:cNvGrpSpPr/>
          <p:nvPr/>
        </p:nvGrpSpPr>
        <p:grpSpPr>
          <a:xfrm>
            <a:off x="4001852" y="1676400"/>
            <a:ext cx="5142148" cy="3471049"/>
            <a:chOff x="4001852" y="1676400"/>
            <a:chExt cx="5142148" cy="3471049"/>
          </a:xfrm>
        </p:grpSpPr>
        <p:pic>
          <p:nvPicPr>
            <p:cNvPr id="15769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01852" y="1676400"/>
              <a:ext cx="5029200" cy="3340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7583252" y="4870450"/>
              <a:ext cx="15607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i="1" dirty="0" smtClean="0"/>
                <a:t>in preparation</a:t>
              </a:r>
              <a:endParaRPr lang="en-US" sz="1200" dirty="0" smtClean="0"/>
            </a:p>
          </p:txBody>
        </p:sp>
      </p:grpSp>
      <p:pic>
        <p:nvPicPr>
          <p:cNvPr id="1576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707" y="1600200"/>
            <a:ext cx="3659693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1447800" y="5105400"/>
            <a:ext cx="2028119" cy="9130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E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</a:p>
          <a:p>
            <a:endParaRPr lang="en-US" sz="2000" baseline="30000" dirty="0" smtClean="0">
              <a:solidFill>
                <a:srgbClr val="4D4D4D"/>
              </a:solidFill>
            </a:endParaRPr>
          </a:p>
          <a:p>
            <a:r>
              <a:rPr lang="en-US" sz="2000" dirty="0" err="1" smtClean="0">
                <a:solidFill>
                  <a:srgbClr val="4D4D4D"/>
                </a:solidFill>
                <a:latin typeface="Symbol" pitchFamily="18" charset="2"/>
              </a:rPr>
              <a:t>D</a:t>
            </a:r>
            <a:r>
              <a:rPr lang="en-US" sz="2000" dirty="0" err="1" smtClean="0">
                <a:solidFill>
                  <a:srgbClr val="4D4D4D"/>
                </a:solidFill>
              </a:rPr>
              <a:t>L</a:t>
            </a:r>
            <a:r>
              <a:rPr lang="en-US" sz="2000" baseline="30000" dirty="0" err="1" smtClean="0">
                <a:solidFill>
                  <a:srgbClr val="4D4D4D"/>
                </a:solidFill>
              </a:rPr>
              <a:t>q</a:t>
            </a:r>
            <a:r>
              <a:rPr lang="en-US" sz="2000" baseline="-25000" dirty="0" err="1" smtClean="0">
                <a:solidFill>
                  <a:srgbClr val="4D4D4D"/>
                </a:solidFill>
              </a:rPr>
              <a:t>therm</a:t>
            </a:r>
            <a:r>
              <a:rPr lang="en-US" sz="2000" dirty="0" smtClean="0">
                <a:solidFill>
                  <a:srgbClr val="4D4D4D"/>
                </a:solidFill>
              </a:rPr>
              <a:t> ~ (2E)</a:t>
            </a:r>
            <a:r>
              <a:rPr lang="en-US" sz="2000" baseline="30000" dirty="0" smtClean="0">
                <a:solidFill>
                  <a:srgbClr val="4D4D4D"/>
                </a:solidFill>
              </a:rPr>
              <a:t>1/3</a:t>
            </a:r>
            <a:endParaRPr lang="en-US" sz="2000" dirty="0" smtClean="0">
              <a:solidFill>
                <a:srgbClr val="4D4D4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Baryon to Meson Ratios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F6018-0EC7-4977-A590-F1DCCA562E11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Purdue HEP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26</a:t>
            </a:fld>
            <a:endParaRPr lang="en-US"/>
          </a:p>
        </p:txBody>
      </p:sp>
      <p:grpSp>
        <p:nvGrpSpPr>
          <p:cNvPr id="7" name="Group 16"/>
          <p:cNvGrpSpPr/>
          <p:nvPr/>
        </p:nvGrpSpPr>
        <p:grpSpPr>
          <a:xfrm>
            <a:off x="4572000" y="1905000"/>
            <a:ext cx="4622800" cy="3262502"/>
            <a:chOff x="4572000" y="1905000"/>
            <a:chExt cx="4622800" cy="3262502"/>
          </a:xfrm>
        </p:grpSpPr>
        <p:pic>
          <p:nvPicPr>
            <p:cNvPr id="156674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1905000"/>
              <a:ext cx="4622800" cy="3262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8001000" y="3674288"/>
              <a:ext cx="10262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AdS</a:t>
              </a:r>
              <a:r>
                <a:rPr lang="en-US" sz="1600" dirty="0" smtClean="0"/>
                <a:t>/CFT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696200" y="4004846"/>
              <a:ext cx="7537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pQCD</a:t>
              </a:r>
              <a:endParaRPr lang="en-US" sz="1600" dirty="0" smtClean="0"/>
            </a:p>
          </p:txBody>
        </p:sp>
      </p:grpSp>
      <p:grpSp>
        <p:nvGrpSpPr>
          <p:cNvPr id="10" name="Group 13"/>
          <p:cNvGrpSpPr/>
          <p:nvPr/>
        </p:nvGrpSpPr>
        <p:grpSpPr>
          <a:xfrm>
            <a:off x="0" y="1981200"/>
            <a:ext cx="4495800" cy="3195810"/>
            <a:chOff x="0" y="1981200"/>
            <a:chExt cx="4495800" cy="3195810"/>
          </a:xfrm>
        </p:grpSpPr>
        <p:pic>
          <p:nvPicPr>
            <p:cNvPr id="156675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1981200"/>
              <a:ext cx="4495800" cy="3195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1" name="TextBox 10"/>
            <p:cNvSpPr txBox="1"/>
            <p:nvPr/>
          </p:nvSpPr>
          <p:spPr>
            <a:xfrm>
              <a:off x="3352800" y="3581400"/>
              <a:ext cx="10262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AdS</a:t>
              </a:r>
              <a:r>
                <a:rPr lang="en-US" sz="1600" dirty="0" smtClean="0"/>
                <a:t>/CFT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971800" y="3886200"/>
              <a:ext cx="7537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pQCD</a:t>
              </a:r>
              <a:endParaRPr lang="en-US" sz="1600" dirty="0" smtClean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962400" y="5181600"/>
            <a:ext cx="15607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WAH, </a:t>
            </a:r>
            <a:r>
              <a:rPr lang="en-US" sz="1200" i="1" dirty="0" smtClean="0"/>
              <a:t>in preparation</a:t>
            </a:r>
            <a:endParaRPr lang="en-US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Quantitative g, q from </a:t>
            </a:r>
            <a:r>
              <a:rPr lang="en-US" dirty="0" err="1" smtClean="0"/>
              <a:t>AdS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Highly sensitive to IC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D5BFE-D6EF-41ED-A732-3CFBCE40FCD9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HIP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2580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905000"/>
            <a:ext cx="4171950" cy="3369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124200" y="5257800"/>
            <a:ext cx="30811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Chesler</a:t>
            </a:r>
            <a:r>
              <a:rPr lang="en-US" sz="1200" dirty="0" smtClean="0"/>
              <a:t> et al., Phys.Rev.D79:125015,2009</a:t>
            </a:r>
          </a:p>
        </p:txBody>
      </p:sp>
      <p:pic>
        <p:nvPicPr>
          <p:cNvPr id="258051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82768" y="2147887"/>
            <a:ext cx="4661232" cy="295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686800" cy="5105400"/>
          </a:xfrm>
        </p:spPr>
        <p:txBody>
          <a:bodyPr>
            <a:normAutofit lnSpcReduction="10000"/>
          </a:bodyPr>
          <a:lstStyle/>
          <a:p>
            <a:pPr lvl="1"/>
            <a:r>
              <a:rPr lang="en-US" sz="3200" i="1" dirty="0" smtClean="0">
                <a:solidFill>
                  <a:srgbClr val="660000"/>
                </a:solidFill>
              </a:rPr>
              <a:t>Quantitative</a:t>
            </a:r>
            <a:r>
              <a:rPr lang="en-US" sz="3200" dirty="0" smtClean="0">
                <a:solidFill>
                  <a:srgbClr val="660000"/>
                </a:solidFill>
              </a:rPr>
              <a:t> comparisons with rigorous </a:t>
            </a:r>
            <a:r>
              <a:rPr lang="en-US" sz="3200" b="1" dirty="0" smtClean="0">
                <a:solidFill>
                  <a:srgbClr val="660000"/>
                </a:solidFill>
              </a:rPr>
              <a:t>theoretical uncertainty </a:t>
            </a:r>
            <a:r>
              <a:rPr lang="en-US" sz="3200" dirty="0" smtClean="0">
                <a:solidFill>
                  <a:srgbClr val="660000"/>
                </a:solidFill>
              </a:rPr>
              <a:t>estimates needed for </a:t>
            </a:r>
            <a:r>
              <a:rPr lang="en-US" sz="3200" b="1" i="1" dirty="0" smtClean="0">
                <a:solidFill>
                  <a:srgbClr val="660000"/>
                </a:solidFill>
              </a:rPr>
              <a:t>falsification/verification</a:t>
            </a:r>
            <a:endParaRPr lang="en-US" sz="2800" dirty="0" smtClean="0">
              <a:solidFill>
                <a:srgbClr val="005400"/>
              </a:solidFill>
            </a:endParaRPr>
          </a:p>
          <a:p>
            <a:pPr lvl="2"/>
            <a:r>
              <a:rPr lang="en-US" sz="2800" dirty="0" smtClean="0">
                <a:solidFill>
                  <a:srgbClr val="005400"/>
                </a:solidFill>
              </a:rPr>
              <a:t>Consistency within current uncertainty estimates</a:t>
            </a:r>
          </a:p>
          <a:p>
            <a:pPr lvl="2"/>
            <a:r>
              <a:rPr lang="en-US" sz="2800" dirty="0" smtClean="0">
                <a:solidFill>
                  <a:srgbClr val="005400"/>
                </a:solidFill>
              </a:rPr>
              <a:t>Theoretical work needed in </a:t>
            </a:r>
            <a:r>
              <a:rPr lang="en-US" sz="2800" i="1" dirty="0" smtClean="0">
                <a:solidFill>
                  <a:srgbClr val="005400"/>
                </a:solidFill>
              </a:rPr>
              <a:t>both</a:t>
            </a:r>
            <a:r>
              <a:rPr lang="en-US" sz="2800" dirty="0" smtClean="0">
                <a:solidFill>
                  <a:srgbClr val="005400"/>
                </a:solidFill>
              </a:rPr>
              <a:t> in </a:t>
            </a:r>
            <a:r>
              <a:rPr lang="en-US" sz="2800" dirty="0" err="1" smtClean="0">
                <a:solidFill>
                  <a:srgbClr val="005400"/>
                </a:solidFill>
              </a:rPr>
              <a:t>pQCD</a:t>
            </a:r>
            <a:r>
              <a:rPr lang="en-US" sz="2800" dirty="0" smtClean="0">
                <a:solidFill>
                  <a:srgbClr val="005400"/>
                </a:solidFill>
              </a:rPr>
              <a:t> and </a:t>
            </a:r>
            <a:r>
              <a:rPr lang="en-US" sz="2800" dirty="0" err="1" smtClean="0">
                <a:solidFill>
                  <a:srgbClr val="005400"/>
                </a:solidFill>
              </a:rPr>
              <a:t>AdS</a:t>
            </a:r>
            <a:endParaRPr lang="en-US" sz="2800" dirty="0" smtClean="0">
              <a:solidFill>
                <a:srgbClr val="005400"/>
              </a:solidFill>
            </a:endParaRPr>
          </a:p>
          <a:p>
            <a:pPr lvl="3"/>
            <a:r>
              <a:rPr lang="en-US" sz="2400" dirty="0" smtClean="0">
                <a:solidFill>
                  <a:srgbClr val="4D4D4D"/>
                </a:solidFill>
              </a:rPr>
              <a:t>In </a:t>
            </a:r>
            <a:r>
              <a:rPr lang="en-US" sz="2400" dirty="0" err="1" smtClean="0">
                <a:solidFill>
                  <a:srgbClr val="4D4D4D"/>
                </a:solidFill>
              </a:rPr>
              <a:t>AdS</a:t>
            </a:r>
            <a:r>
              <a:rPr lang="en-US" sz="2400" dirty="0" smtClean="0">
                <a:solidFill>
                  <a:srgbClr val="4D4D4D"/>
                </a:solidFill>
              </a:rPr>
              <a:t>, control of jet IC, large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r>
              <a:rPr lang="en-US" sz="2400" dirty="0" smtClean="0">
                <a:solidFill>
                  <a:srgbClr val="4D4D4D"/>
                </a:solidFill>
              </a:rPr>
              <a:t> required</a:t>
            </a:r>
          </a:p>
          <a:p>
            <a:pPr lvl="3"/>
            <a:r>
              <a:rPr lang="en-US" sz="2400" dirty="0" smtClean="0">
                <a:solidFill>
                  <a:srgbClr val="4D4D4D"/>
                </a:solidFill>
              </a:rPr>
              <a:t>In </a:t>
            </a:r>
            <a:r>
              <a:rPr lang="en-US" sz="2400" dirty="0" err="1" smtClean="0">
                <a:solidFill>
                  <a:srgbClr val="4D4D4D"/>
                </a:solidFill>
              </a:rPr>
              <a:t>pQCD</a:t>
            </a:r>
            <a:r>
              <a:rPr lang="en-US" sz="2400" dirty="0" smtClean="0">
                <a:solidFill>
                  <a:srgbClr val="4D4D4D"/>
                </a:solidFill>
              </a:rPr>
              <a:t>, wide angle radiation very important, </a:t>
            </a:r>
            <a:r>
              <a:rPr lang="en-US" sz="2400" b="1" i="1" dirty="0" smtClean="0"/>
              <a:t>not</a:t>
            </a:r>
            <a:r>
              <a:rPr lang="en-US" sz="2400" dirty="0" smtClean="0">
                <a:solidFill>
                  <a:srgbClr val="4D4D4D"/>
                </a:solidFill>
              </a:rPr>
              <a:t> under theoretical control</a:t>
            </a:r>
          </a:p>
          <a:p>
            <a:pPr lvl="4"/>
            <a:r>
              <a:rPr lang="en-US" dirty="0" smtClean="0"/>
              <a:t>Better estimation of phase space</a:t>
            </a:r>
          </a:p>
          <a:p>
            <a:pPr lvl="4"/>
            <a:r>
              <a:rPr lang="en-US" dirty="0" smtClean="0"/>
              <a:t>Running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03D0-0E4B-4A72-9385-ACF9017837B9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Tomography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800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Requires well-controlled theory of:</a:t>
            </a:r>
          </a:p>
          <a:p>
            <a:pPr lvl="1"/>
            <a:r>
              <a:rPr lang="en-US" dirty="0" smtClean="0"/>
              <a:t>production of rare,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2"/>
            <a:r>
              <a:rPr lang="en-US" dirty="0" smtClean="0"/>
              <a:t>g, u, d, s, c, b</a:t>
            </a:r>
          </a:p>
          <a:p>
            <a:pPr lvl="1"/>
            <a:r>
              <a:rPr lang="en-US" dirty="0" smtClean="0"/>
              <a:t>in-medium E-loss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r>
              <a:rPr lang="en-US" dirty="0" smtClean="0"/>
              <a:t>Requires precision measurements of decay fragments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4698A0-67D2-4A88-AE14-5F440C92A1DD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7" name="Group 15"/>
          <p:cNvGrpSpPr/>
          <p:nvPr/>
        </p:nvGrpSpPr>
        <p:grpSpPr>
          <a:xfrm>
            <a:off x="5843604" y="1447799"/>
            <a:ext cx="2843196" cy="2895601"/>
            <a:chOff x="6324601" y="3352800"/>
            <a:chExt cx="2843196" cy="2895601"/>
          </a:xfrm>
        </p:grpSpPr>
        <p:grpSp>
          <p:nvGrpSpPr>
            <p:cNvPr id="8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0201" y="4590871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Invert attenuation pattern =&gt; measure medium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Different Formalisms, Different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4876800"/>
          </a:xfrm>
        </p:spPr>
        <p:txBody>
          <a:bodyPr/>
          <a:lstStyle/>
          <a:p>
            <a:r>
              <a:rPr lang="en-US" dirty="0" smtClean="0"/>
              <a:t>Very diff. ideas about relevant physics</a:t>
            </a:r>
          </a:p>
          <a:p>
            <a:pPr lvl="1"/>
            <a:r>
              <a:rPr lang="en-US" dirty="0" err="1" smtClean="0"/>
              <a:t>pQCD</a:t>
            </a:r>
            <a:endParaRPr lang="en-US" dirty="0" smtClean="0"/>
          </a:p>
          <a:p>
            <a:pPr lvl="2"/>
            <a:r>
              <a:rPr lang="en-US" dirty="0" smtClean="0"/>
              <a:t>AMY, BDMPS, GLV, HT</a:t>
            </a:r>
          </a:p>
          <a:p>
            <a:r>
              <a:rPr lang="en-US" dirty="0" smtClean="0"/>
              <a:t>Is this a systematic </a:t>
            </a:r>
            <a:r>
              <a:rPr lang="en-US" dirty="0" err="1" smtClean="0"/>
              <a:t>th</a:t>
            </a:r>
            <a:r>
              <a:rPr lang="en-US" dirty="0" smtClean="0"/>
              <a:t>. </a:t>
            </a:r>
            <a:r>
              <a:rPr lang="en-US" dirty="0" err="1" smtClean="0"/>
              <a:t>unc</a:t>
            </a:r>
            <a:r>
              <a:rPr lang="en-US" dirty="0" smtClean="0"/>
              <a:t>.?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203D0-0E4B-4A72-9385-ACF9017837B9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7" name="Object 5"/>
          <p:cNvGraphicFramePr>
            <a:graphicFrameLocks noChangeAspect="1"/>
          </p:cNvGraphicFramePr>
          <p:nvPr/>
        </p:nvGraphicFramePr>
        <p:xfrm>
          <a:off x="304799" y="3124200"/>
          <a:ext cx="4104475" cy="2895600"/>
        </p:xfrm>
        <a:graphic>
          <a:graphicData uri="http://schemas.openxmlformats.org/presentationml/2006/ole">
            <p:oleObj spid="_x0000_s316418" name="Image" r:id="rId3" imgW="14742857" imgH="10400000" progId="">
              <p:embed/>
            </p:oleObj>
          </a:graphicData>
        </a:graphic>
      </p:graphicFrame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1426721" y="6015335"/>
            <a:ext cx="20022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4D4D4D"/>
                </a:solidFill>
              </a:rPr>
              <a:t>Bass et al., </a:t>
            </a:r>
            <a:r>
              <a:rPr lang="en-US" sz="1200" dirty="0" smtClean="0">
                <a:solidFill>
                  <a:srgbClr val="4D4D4D"/>
                </a:solidFill>
              </a:rPr>
              <a:t>Phys.Rev.C79:</a:t>
            </a:r>
          </a:p>
          <a:p>
            <a:r>
              <a:rPr lang="en-US" sz="1200" dirty="0" smtClean="0">
                <a:solidFill>
                  <a:srgbClr val="4D4D4D"/>
                </a:solidFill>
              </a:rPr>
              <a:t>024901,2009</a:t>
            </a:r>
            <a:endParaRPr lang="en-US" sz="1200" dirty="0">
              <a:solidFill>
                <a:srgbClr val="4D4D4D"/>
              </a:solidFill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99675" y="3276600"/>
            <a:ext cx="3815725" cy="274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505200" y="6019800"/>
            <a:ext cx="37796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sz="2800" dirty="0" smtClean="0">
                <a:solidFill>
                  <a:srgbClr val="005400"/>
                </a:solidFill>
              </a:rPr>
              <a:t>What about </a:t>
            </a:r>
            <a:r>
              <a:rPr lang="en-US" sz="2800" dirty="0" err="1" smtClean="0">
                <a:solidFill>
                  <a:srgbClr val="005400"/>
                </a:solidFill>
              </a:rPr>
              <a:t>AdS</a:t>
            </a:r>
            <a:r>
              <a:rPr lang="en-US" sz="2800" dirty="0" smtClean="0">
                <a:solidFill>
                  <a:srgbClr val="005400"/>
                </a:solidFill>
              </a:rPr>
              <a:t>/CFT?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F70C4-1804-402C-B2F1-E2ECB2CFF8AF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pQCD</a:t>
            </a:r>
            <a:r>
              <a:rPr lang="en-US" sz="2800" dirty="0" smtClean="0"/>
              <a:t>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AdS</a:t>
            </a:r>
            <a:r>
              <a:rPr lang="en-US" sz="2800" dirty="0" smtClean="0"/>
              <a:t>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for Theoretical Uncertainty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5410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Want to rigorously: </a:t>
            </a:r>
          </a:p>
          <a:p>
            <a:pPr lvl="1"/>
            <a:r>
              <a:rPr lang="en-US" dirty="0" smtClean="0"/>
              <a:t>falsify theories</a:t>
            </a:r>
          </a:p>
          <a:p>
            <a:pPr lvl="1"/>
            <a:r>
              <a:rPr lang="en-US" dirty="0" smtClean="0"/>
              <a:t>quantify medium</a:t>
            </a:r>
          </a:p>
          <a:p>
            <a:r>
              <a:rPr lang="en-US" dirty="0" smtClean="0"/>
              <a:t>Therefore need:</a:t>
            </a:r>
          </a:p>
          <a:p>
            <a:pPr lvl="1"/>
            <a:r>
              <a:rPr lang="en-US" dirty="0" smtClean="0"/>
              <a:t>Precise observables</a:t>
            </a:r>
          </a:p>
          <a:p>
            <a:pPr lvl="1"/>
            <a:r>
              <a:rPr lang="en-US" dirty="0" smtClean="0"/>
              <a:t>Precise theory</a:t>
            </a:r>
          </a:p>
          <a:p>
            <a:r>
              <a:rPr lang="en-US" dirty="0" smtClean="0"/>
              <a:t>Distinguish between systematic uncertainties:</a:t>
            </a:r>
          </a:p>
          <a:p>
            <a:pPr lvl="1"/>
            <a:r>
              <a:rPr lang="en-US" dirty="0" smtClean="0"/>
              <a:t>between formalisms</a:t>
            </a:r>
          </a:p>
          <a:p>
            <a:pPr lvl="2"/>
            <a:r>
              <a:rPr lang="en-US" dirty="0" smtClean="0"/>
              <a:t>Due to diff. physics assumptions (</a:t>
            </a:r>
            <a:r>
              <a:rPr lang="en-US" dirty="0" err="1" smtClean="0"/>
              <a:t>AdS</a:t>
            </a:r>
            <a:r>
              <a:rPr lang="en-US" dirty="0" smtClean="0"/>
              <a:t>, </a:t>
            </a:r>
            <a:r>
              <a:rPr lang="en-US" dirty="0" err="1" smtClean="0"/>
              <a:t>pQCD</a:t>
            </a:r>
            <a:r>
              <a:rPr lang="en-US" dirty="0" smtClean="0"/>
              <a:t>: ASW, etc.)</a:t>
            </a:r>
          </a:p>
          <a:p>
            <a:pPr lvl="1"/>
            <a:r>
              <a:rPr lang="en-US" dirty="0" smtClean="0"/>
              <a:t>within formalisms</a:t>
            </a:r>
          </a:p>
          <a:p>
            <a:pPr lvl="2"/>
            <a:r>
              <a:rPr lang="en-US" dirty="0" smtClean="0"/>
              <a:t>Due to simplifying approximations</a:t>
            </a:r>
          </a:p>
          <a:p>
            <a:r>
              <a:rPr lang="en-US" dirty="0" smtClean="0"/>
              <a:t>Focus specifically on opacity expansion</a:t>
            </a:r>
          </a:p>
          <a:p>
            <a:pPr lvl="1"/>
            <a:r>
              <a:rPr lang="en-US" dirty="0" smtClean="0"/>
              <a:t>GLV; ASW-SH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57AF-C289-4E8B-BD79-6A98AB313908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Mechanics of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962400"/>
            <a:ext cx="8229600" cy="2514600"/>
          </a:xfrm>
        </p:spPr>
        <p:txBody>
          <a:bodyPr/>
          <a:lstStyle/>
          <a:p>
            <a:pPr lvl="1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 ~ </a:t>
            </a:r>
            <a:r>
              <a:rPr lang="en-US" dirty="0" smtClean="0">
                <a:latin typeface="Arial"/>
                <a:cs typeface="Arial"/>
              </a:rPr>
              <a:t>∫</a:t>
            </a:r>
            <a:r>
              <a:rPr lang="en-US" dirty="0" smtClean="0"/>
              <a:t>(1-</a:t>
            </a:r>
            <a:r>
              <a:rPr lang="el-GR" dirty="0" smtClean="0"/>
              <a:t>ϵ</a:t>
            </a:r>
            <a:r>
              <a:rPr lang="en-US" dirty="0" smtClean="0"/>
              <a:t>)</a:t>
            </a:r>
            <a:r>
              <a:rPr lang="en-US" baseline="30000" dirty="0" smtClean="0"/>
              <a:t>n</a:t>
            </a:r>
            <a:r>
              <a:rPr lang="en-US" dirty="0" smtClean="0"/>
              <a:t> P(</a:t>
            </a:r>
            <a:r>
              <a:rPr lang="el-GR" dirty="0" smtClean="0"/>
              <a:t>ϵ</a:t>
            </a:r>
            <a:r>
              <a:rPr lang="en-US" dirty="0" smtClean="0"/>
              <a:t>) d</a:t>
            </a:r>
            <a:r>
              <a:rPr lang="el-GR" dirty="0" smtClean="0"/>
              <a:t>ϵ</a:t>
            </a:r>
            <a:endParaRPr lang="en-US" dirty="0" smtClean="0"/>
          </a:p>
          <a:p>
            <a:pPr lvl="2"/>
            <a:r>
              <a:rPr lang="en-US" dirty="0" err="1" smtClean="0"/>
              <a:t>p</a:t>
            </a:r>
            <a:r>
              <a:rPr lang="en-US" baseline="-25000" dirty="0" err="1" smtClean="0"/>
              <a:t>f</a:t>
            </a:r>
            <a:r>
              <a:rPr lang="en-US" dirty="0" smtClean="0"/>
              <a:t> = (1-</a:t>
            </a:r>
            <a:r>
              <a:rPr lang="el-GR" dirty="0" smtClean="0"/>
              <a:t>ϵ</a:t>
            </a:r>
            <a:r>
              <a:rPr lang="en-US" dirty="0" smtClean="0"/>
              <a:t>)p</a:t>
            </a:r>
            <a:r>
              <a:rPr lang="en-US" baseline="-25000" dirty="0" smtClean="0"/>
              <a:t>i</a:t>
            </a:r>
            <a:endParaRPr lang="en-US" baseline="30000" dirty="0" smtClean="0"/>
          </a:p>
          <a:p>
            <a:pPr lvl="1"/>
            <a:r>
              <a:rPr lang="en-US" dirty="0" smtClean="0"/>
              <a:t>Opacity expansions finds single inclusive gluon emission spectrum</a:t>
            </a:r>
          </a:p>
          <a:p>
            <a:pPr lvl="2"/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err="1" smtClean="0"/>
              <a:t>dq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22146-9D1B-45C2-A7BA-586CA003711C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Content Placeholder 6" descr="FOOFig1pQCD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7011" y="990600"/>
            <a:ext cx="7157389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Poisson Convolution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Find P(</a:t>
            </a:r>
            <a:r>
              <a:rPr lang="el-GR" dirty="0" smtClean="0"/>
              <a:t>ϵ</a:t>
            </a:r>
            <a:r>
              <a:rPr lang="en-US" dirty="0" smtClean="0"/>
              <a:t>) by convolving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endParaRPr lang="en-US" dirty="0" smtClean="0"/>
          </a:p>
          <a:p>
            <a:pPr lvl="1"/>
            <a:r>
              <a:rPr lang="en-US" dirty="0" smtClean="0"/>
              <a:t>Approximates probabilistic multiple gluon emission, </a:t>
            </a:r>
            <a:r>
              <a:rPr lang="en-US" dirty="0" err="1" smtClean="0"/>
              <a:t>Sudakov</a:t>
            </a:r>
            <a:endParaRPr lang="en-US" dirty="0" smtClean="0"/>
          </a:p>
          <a:p>
            <a:pPr lvl="2"/>
            <a:r>
              <a:rPr lang="en-US" dirty="0" smtClean="0"/>
              <a:t>assume independent emissions</a:t>
            </a:r>
          </a:p>
          <a:p>
            <a:pPr lvl="1"/>
            <a:r>
              <a:rPr lang="en-US" dirty="0" smtClean="0"/>
              <a:t>NB: </a:t>
            </a:r>
            <a:r>
              <a:rPr lang="el-GR" dirty="0" smtClean="0"/>
              <a:t>ϵ</a:t>
            </a:r>
            <a:r>
              <a:rPr lang="en-US" dirty="0" smtClean="0"/>
              <a:t> is a </a:t>
            </a:r>
            <a:r>
              <a:rPr lang="en-US" i="1" dirty="0" smtClean="0"/>
              <a:t>momentum</a:t>
            </a:r>
            <a:r>
              <a:rPr lang="en-US" dirty="0" smtClean="0"/>
              <a:t> fraction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C0899-CF36-43DD-A46F-274F726D68D8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2400" y="3075801"/>
            <a:ext cx="30799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Gyulassy</a:t>
            </a:r>
            <a:r>
              <a:rPr lang="en-US" sz="1200" dirty="0" smtClean="0"/>
              <a:t>, </a:t>
            </a:r>
            <a:r>
              <a:rPr lang="en-US" sz="1200" dirty="0" err="1" smtClean="0"/>
              <a:t>Levai</a:t>
            </a:r>
            <a:r>
              <a:rPr lang="en-US" sz="1200" dirty="0" smtClean="0"/>
              <a:t>, and </a:t>
            </a:r>
            <a:r>
              <a:rPr lang="en-US" sz="1200" dirty="0" err="1" smtClean="0"/>
              <a:t>Vitev</a:t>
            </a:r>
            <a:r>
              <a:rPr lang="en-US" sz="1200" dirty="0" smtClean="0"/>
              <a:t> NPB594 (2001)</a:t>
            </a:r>
          </a:p>
        </p:txBody>
      </p:sp>
      <p:pic>
        <p:nvPicPr>
          <p:cNvPr id="9" name="Picture 8" descr="TalkFig1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1628001"/>
            <a:ext cx="2895600" cy="109609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3810000" y="2161401"/>
            <a:ext cx="1066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937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1295400"/>
            <a:ext cx="2070100" cy="156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Opacity Expansion Calculation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686800" cy="5638800"/>
          </a:xfrm>
        </p:spPr>
        <p:txBody>
          <a:bodyPr>
            <a:normAutofit/>
          </a:bodyPr>
          <a:lstStyle/>
          <a:p>
            <a:r>
              <a:rPr lang="en-US" dirty="0" smtClean="0"/>
              <a:t>Want to find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endParaRPr lang="en-US" dirty="0" smtClean="0"/>
          </a:p>
          <a:p>
            <a:pPr lvl="1"/>
            <a:r>
              <a:rPr lang="en-US" dirty="0" smtClean="0"/>
              <a:t>Make approximations to simplify derivation</a:t>
            </a:r>
          </a:p>
          <a:p>
            <a:pPr lvl="2"/>
            <a:r>
              <a:rPr lang="en-US" dirty="0" smtClean="0"/>
              <a:t>Small angle emission: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endParaRPr lang="en-US" dirty="0" smtClean="0"/>
          </a:p>
          <a:p>
            <a:pPr lvl="3"/>
            <a:r>
              <a:rPr lang="en-US" dirty="0" smtClean="0"/>
              <a:t>Note: ALL current formalisms use collinear approximation</a:t>
            </a:r>
          </a:p>
          <a:p>
            <a:pPr lvl="1"/>
            <a:r>
              <a:rPr lang="en-US" dirty="0" smtClean="0"/>
              <a:t>Derived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smtClean="0"/>
              <a:t> violates collinear approx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Both IR and UV safe</a:t>
            </a:r>
          </a:p>
          <a:p>
            <a:pPr lvl="2"/>
            <a:r>
              <a:rPr lang="en-US" dirty="0" smtClean="0"/>
              <a:t>Enforce small angle emission through UV cutoff in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BAB71-E03D-4E3A-BE1F-F9421DF7F6DD}" type="datetime1">
              <a:rPr lang="en-US" smtClean="0"/>
              <a:pPr/>
              <a:t>3/17/2010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Columbia University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106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3686175"/>
            <a:ext cx="69056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4534437"/>
            <a:ext cx="22098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8187</TotalTime>
  <Words>1155</Words>
  <Application>Microsoft Office PowerPoint</Application>
  <PresentationFormat>On-screen Show (4:3)</PresentationFormat>
  <Paragraphs>335</Paragraphs>
  <Slides>28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Office Theme</vt:lpstr>
      <vt:lpstr>Image</vt:lpstr>
      <vt:lpstr>Uncertainties and Consistency (?) in pQCD and AdS/CFT Jet Physics</vt:lpstr>
      <vt:lpstr>Why High-pT Particles?</vt:lpstr>
      <vt:lpstr>Tomography in QGP</vt:lpstr>
      <vt:lpstr>Different Formalisms, Different Results</vt:lpstr>
      <vt:lpstr>QGP Energy Loss</vt:lpstr>
      <vt:lpstr>Need for Theoretical Uncertainty</vt:lpstr>
      <vt:lpstr>Mechanics of Energy Loss</vt:lpstr>
      <vt:lpstr>Poisson Convolution</vt:lpstr>
      <vt:lpstr>Opacity Expansion Calculation</vt:lpstr>
      <vt:lpstr>Uncertainty from Collinear Approx</vt:lpstr>
      <vt:lpstr>Two Standard x Definitions</vt:lpstr>
      <vt:lpstr>Coordinate Transformations</vt:lpstr>
      <vt:lpstr>Jacobians</vt:lpstr>
      <vt:lpstr>Rad. Gluon Kin. Sensitivities</vt:lpstr>
      <vt:lpstr>Collinearity and Gluon Mass</vt:lpstr>
      <vt:lpstr>Results</vt:lpstr>
      <vt:lpstr>Parton Energy Dependence</vt:lpstr>
      <vt:lpstr>v2 Variation</vt:lpstr>
      <vt:lpstr>Heavy Quark Probes in AdS/CFT</vt:lpstr>
      <vt:lpstr>Compared to Data</vt:lpstr>
      <vt:lpstr>pQCD vs. AdS/CFT at LHC</vt:lpstr>
      <vt:lpstr>Not So Fast!</vt:lpstr>
      <vt:lpstr>LHC RcAA(pT)/RbAA(pT) Prediction (with speed limits)</vt:lpstr>
      <vt:lpstr>RHIC Rcb Ratio</vt:lpstr>
      <vt:lpstr>Light Quark and Gluon E-Loss</vt:lpstr>
      <vt:lpstr>Baryon to Meson Ratios</vt:lpstr>
      <vt:lpstr>Quantitative g, q from AdS?</vt:lpstr>
      <vt:lpstr>Conclusions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525</cp:revision>
  <dcterms:created xsi:type="dcterms:W3CDTF">2009-09-03T22:02:25Z</dcterms:created>
  <dcterms:modified xsi:type="dcterms:W3CDTF">2010-03-18T03:04:00Z</dcterms:modified>
</cp:coreProperties>
</file>