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668" r:id="rId2"/>
    <p:sldId id="779" r:id="rId3"/>
    <p:sldId id="675" r:id="rId4"/>
    <p:sldId id="676" r:id="rId5"/>
    <p:sldId id="806" r:id="rId6"/>
    <p:sldId id="814" r:id="rId7"/>
    <p:sldId id="815" r:id="rId8"/>
    <p:sldId id="816" r:id="rId9"/>
    <p:sldId id="805" r:id="rId10"/>
    <p:sldId id="808" r:id="rId11"/>
    <p:sldId id="809" r:id="rId12"/>
    <p:sldId id="819" r:id="rId13"/>
    <p:sldId id="802" r:id="rId14"/>
    <p:sldId id="803" r:id="rId15"/>
    <p:sldId id="788" r:id="rId16"/>
    <p:sldId id="789" r:id="rId17"/>
    <p:sldId id="790" r:id="rId18"/>
    <p:sldId id="804" r:id="rId19"/>
    <p:sldId id="791" r:id="rId20"/>
    <p:sldId id="792" r:id="rId21"/>
    <p:sldId id="825" r:id="rId22"/>
    <p:sldId id="826" r:id="rId23"/>
    <p:sldId id="827" r:id="rId24"/>
    <p:sldId id="794" r:id="rId25"/>
    <p:sldId id="795" r:id="rId26"/>
    <p:sldId id="796" r:id="rId27"/>
    <p:sldId id="811" r:id="rId28"/>
    <p:sldId id="797" r:id="rId29"/>
    <p:sldId id="798" r:id="rId30"/>
    <p:sldId id="799" r:id="rId31"/>
    <p:sldId id="800" r:id="rId32"/>
    <p:sldId id="824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4D4D4D"/>
    <a:srgbClr val="3F3D99"/>
    <a:srgbClr val="005400"/>
    <a:srgbClr val="660000"/>
    <a:srgbClr val="09840A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get to &gt;~ 10 </a:t>
            </a:r>
            <a:r>
              <a:rPr lang="en-US" dirty="0" err="1" smtClean="0"/>
              <a:t>GeV</a:t>
            </a:r>
            <a:r>
              <a:rPr lang="en-US" dirty="0" smtClean="0"/>
              <a:t> to avoid IS, </a:t>
            </a:r>
            <a:r>
              <a:rPr lang="en-US" dirty="0" err="1" smtClean="0"/>
              <a:t>hadronization</a:t>
            </a:r>
            <a:r>
              <a:rPr lang="en-US" baseline="0" dirty="0" smtClean="0"/>
              <a:t>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99C76-E5B4-4DD9-93CA-09C3C01D124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UTK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47C2B-B438-4AB3-A98D-73CFC88E42E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BB6C-B034-4893-A1A3-119BB6F13D5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9051-E5B5-4D0A-A57C-B63AEBA8230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5D9CC-6B4E-4C85-A59F-7042C22C14D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AA25D-1751-4499-A901-98B5C6C4D62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2E73-7A44-4F87-97F6-3C54B786700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9A83-6D71-4C2E-BBDF-A3F455915AD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DB3F-6E99-4FAC-9652-3468CA82F67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83E07-342C-4201-A22F-D7D2629065E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5578-67BF-4783-8A90-E445A0BA39E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64A33-E623-44F2-BE97-1C3EC7AB9A0C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UTK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Heavy Ion Physics </a:t>
            </a:r>
            <a:br>
              <a:rPr lang="en-US" dirty="0" smtClean="0"/>
            </a:br>
            <a:r>
              <a:rPr lang="en-US" dirty="0" smtClean="0"/>
              <a:t>at RHIC and LHC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July 16,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B94E-CBAA-4A4C-849F-CF007E04C0DB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UTK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51816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</a:t>
            </a:r>
            <a:r>
              <a:rPr lang="en-US" sz="1600" dirty="0" err="1" smtClean="0"/>
              <a:t>Jiangyong</a:t>
            </a:r>
            <a:r>
              <a:rPr lang="en-US" sz="1600" dirty="0" smtClean="0"/>
              <a:t> </a:t>
            </a:r>
            <a:r>
              <a:rPr lang="en-US" sz="1600" dirty="0" err="1" smtClean="0"/>
              <a:t>Jia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Lil’ Bit of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2819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Hydro</a:t>
            </a:r>
          </a:p>
          <a:p>
            <a:pPr lvl="1"/>
            <a:r>
              <a:rPr lang="en-US" dirty="0" smtClean="0"/>
              <a:t>Early therm.</a:t>
            </a:r>
          </a:p>
          <a:p>
            <a:pPr lvl="1"/>
            <a:r>
              <a:rPr lang="en-US" dirty="0" smtClean="0"/>
              <a:t>Evolution:</a:t>
            </a:r>
            <a:r>
              <a:rPr lang="en-US" dirty="0" smtClean="0">
                <a:latin typeface="Symbol" pitchFamily="18" charset="2"/>
              </a:rPr>
              <a:t> ¶</a:t>
            </a:r>
            <a:r>
              <a:rPr lang="en-US" i="1" baseline="-25000" dirty="0" err="1" smtClean="0">
                <a:latin typeface="Symbol" pitchFamily="18" charset="2"/>
              </a:rPr>
              <a:t>m</a:t>
            </a:r>
            <a:r>
              <a:rPr lang="en-US" i="1" dirty="0" err="1" smtClean="0"/>
              <a:t>T</a:t>
            </a:r>
            <a:r>
              <a:rPr lang="en-US" i="1" baseline="30000" dirty="0" err="1" smtClean="0">
                <a:latin typeface="Symbol" pitchFamily="18" charset="2"/>
              </a:rPr>
              <a:t>mn</a:t>
            </a:r>
            <a:r>
              <a:rPr lang="en-US" dirty="0" smtClean="0">
                <a:latin typeface="Symbol" pitchFamily="18" charset="2"/>
              </a:rPr>
              <a:t>  = 0</a:t>
            </a:r>
          </a:p>
          <a:p>
            <a:pPr lvl="2"/>
            <a:r>
              <a:rPr lang="en-US" dirty="0" smtClean="0"/>
              <a:t>“Ideal”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pPr lvl="2"/>
            <a:r>
              <a:rPr lang="en-US" dirty="0" smtClean="0"/>
              <a:t>Cooper-Frye freeze-out</a:t>
            </a:r>
          </a:p>
          <a:p>
            <a:pPr lvl="1"/>
            <a:r>
              <a:rPr lang="en-US" dirty="0" err="1" smtClean="0"/>
              <a:t>Hadronic</a:t>
            </a:r>
            <a:r>
              <a:rPr lang="en-US" dirty="0" smtClean="0"/>
              <a:t> </a:t>
            </a:r>
            <a:r>
              <a:rPr lang="en-US" dirty="0" err="1" smtClean="0"/>
              <a:t>rescattering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83150-F34A-4E4F-8611-BCE04800524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4137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937708"/>
            <a:ext cx="3548128" cy="404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724400" y="5257800"/>
            <a:ext cx="31825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Phys.Rev.C77:044909,2008</a:t>
            </a:r>
          </a:p>
        </p:txBody>
      </p:sp>
      <p:pic>
        <p:nvPicPr>
          <p:cNvPr id="9" name="Picture 3" descr="v2pt_b7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582987"/>
            <a:ext cx="4210050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>
              <a:buNone/>
            </a:pPr>
            <a:r>
              <a:rPr lang="en-US" dirty="0" smtClean="0"/>
              <a:t>=&gt; Strongly coupled medium?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27DCA-C113-4BF0-9FE3-2FC0BFA9BE2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742405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Matters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/>
          <a:lstStyle/>
          <a:p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100% uncertainty in viscosity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Fluctuations in IC additional </a:t>
            </a:r>
            <a:r>
              <a:rPr lang="en-US" dirty="0" err="1" smtClean="0"/>
              <a:t>uncon</a:t>
            </a:r>
            <a:r>
              <a:rPr lang="en-US" dirty="0" smtClean="0"/>
              <a:t>. effect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4B7B5-DEDF-4AA0-B681-AEE86B27A70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2009001"/>
          <a:ext cx="4176713" cy="3303587"/>
        </p:xfrm>
        <a:graphic>
          <a:graphicData uri="http://schemas.openxmlformats.org/presentationml/2006/ole">
            <p:oleObj spid="_x0000_s744450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2085201"/>
          <a:ext cx="4411663" cy="3251200"/>
        </p:xfrm>
        <a:graphic>
          <a:graphicData uri="http://schemas.openxmlformats.org/presentationml/2006/ole">
            <p:oleObj spid="_x0000_s744451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895600" y="5742801"/>
            <a:ext cx="33061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Phys.Lett.B636:299-304,2006</a:t>
            </a: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5103038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84797-E36C-42AC-BE7C-E956587C50B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73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8240E-E44A-4478-BA81-39F5C6E731D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E37F1-D4BB-4378-AD81-D2190CB8644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4D30-CC84-4018-BC33-CF8BA49E208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038600" cy="1752600"/>
            <a:chOff x="1066800" y="1905000"/>
            <a:chExt cx="4038600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0268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17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7D6DF-56F9-4167-8AF4-686B6D1EB222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18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D741-CE5E-45CE-A039-31281BDE2168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9DA0A-782C-4B96-97F8-68735BD1F74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3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9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C9F0-064F-4E2D-8EA9-24358D2E34B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9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5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6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E48A-ACB4-4D48-A562-BFC3351CBB5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Still Inadequate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Lack of even qualitative understanding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 well described, BUT</a:t>
            </a:r>
          </a:p>
          <a:p>
            <a:pPr lvl="1"/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 is not, even with elastic loss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NB: M</a:t>
            </a:r>
            <a:r>
              <a:rPr lang="en-US" baseline="-25000" dirty="0" smtClean="0"/>
              <a:t>Q</a:t>
            </a:r>
            <a:r>
              <a:rPr lang="en-US" dirty="0" smtClean="0"/>
              <a:t>/E &lt;&lt; 1 assumed, not well controlled for 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F2E04-446D-46FC-858F-C64A2D60E6A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592733"/>
            <a:ext cx="3962400" cy="335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4724400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PHENIX, Phys. Rev. </a:t>
            </a:r>
            <a:r>
              <a:rPr lang="en-US" sz="1200" dirty="0" err="1"/>
              <a:t>Lett</a:t>
            </a:r>
            <a:r>
              <a:rPr lang="en-US" sz="1200" dirty="0"/>
              <a:t>. 98, 172301 (2007)</a:t>
            </a: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4149886" y="2971844"/>
            <a:ext cx="4994114" cy="1893845"/>
            <a:chOff x="2657" y="1586"/>
            <a:chExt cx="3103" cy="1479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657" y="1586"/>
            <a:ext cx="3103" cy="1479"/>
          </p:xfrm>
          <a:graphic>
            <a:graphicData uri="http://schemas.openxmlformats.org/presentationml/2006/ole">
              <p:oleObj spid="_x0000_s745474" name="Image" r:id="rId4" imgW="9803175" imgH="4673016" progId="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4606" y="2241"/>
            <a:ext cx="962" cy="436"/>
          </p:xfrm>
          <a:graphic>
            <a:graphicData uri="http://schemas.openxmlformats.org/presentationml/2006/ole">
              <p:oleObj spid="_x0000_s745475" name="Image" r:id="rId5" imgW="4253968" imgH="1930159" progId="">
                <p:embed/>
              </p:oleObj>
            </a:graphicData>
          </a:graphic>
        </p:graphicFrame>
      </p:grpSp>
      <p:sp>
        <p:nvSpPr>
          <p:cNvPr id="14" name="TextBox 13"/>
          <p:cNvSpPr txBox="1"/>
          <p:nvPr/>
        </p:nvSpPr>
        <p:spPr>
          <a:xfrm>
            <a:off x="4038600" y="5257800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</a:t>
            </a:r>
            <a:endParaRPr lang="en-US" sz="12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Reasons for 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81600"/>
          </a:xfrm>
        </p:spPr>
        <p:txBody>
          <a:bodyPr/>
          <a:lstStyle/>
          <a:p>
            <a:r>
              <a:rPr lang="en-US" dirty="0" smtClean="0"/>
              <a:t>I</a:t>
            </a:r>
            <a:r>
              <a:rPr lang="en-US" baseline="-25000" dirty="0" smtClean="0"/>
              <a:t>AA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WHDG soon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smtClean="0"/>
              <a:t>Baryon/Meson Ratio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7D7A9-2EE9-48E8-B219-60805849CEB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4894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752600"/>
            <a:ext cx="292044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5514201"/>
            <a:ext cx="1540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Jamie Nagle, QM09</a:t>
            </a:r>
          </a:p>
        </p:txBody>
      </p:sp>
      <p:grpSp>
        <p:nvGrpSpPr>
          <p:cNvPr id="8" name="Group 16"/>
          <p:cNvGrpSpPr/>
          <p:nvPr/>
        </p:nvGrpSpPr>
        <p:grpSpPr>
          <a:xfrm>
            <a:off x="4648200" y="2209800"/>
            <a:ext cx="4303948" cy="3020199"/>
            <a:chOff x="4648200" y="2209800"/>
            <a:chExt cx="4303948" cy="3020199"/>
          </a:xfrm>
        </p:grpSpPr>
        <p:pic>
          <p:nvPicPr>
            <p:cNvPr id="4894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2209800"/>
              <a:ext cx="4004972" cy="28015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5943600" y="25146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600" y="4800600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i="1" dirty="0" err="1" smtClean="0"/>
                <a:t>p</a:t>
              </a:r>
              <a:r>
                <a:rPr lang="en-US" sz="1200" b="1" i="1" baseline="-25000" dirty="0" err="1" smtClean="0"/>
                <a:t>T</a:t>
              </a:r>
              <a:endParaRPr lang="en-US" sz="1200" b="1" i="1" baseline="-25000" dirty="0" smtClean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1600" y="4267200"/>
              <a:ext cx="1159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KKP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67093" y="4012842"/>
              <a:ext cx="11673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pQCD</a:t>
              </a:r>
              <a:r>
                <a:rPr lang="en-US" sz="1200" dirty="0" smtClean="0"/>
                <a:t> w/ DSS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1400" y="49530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</a:p>
          </p:txBody>
        </p:sp>
      </p:grp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287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Death of </a:t>
            </a:r>
            <a:r>
              <a:rPr lang="en-US" dirty="0" err="1" smtClean="0"/>
              <a:t>pQCD</a:t>
            </a:r>
            <a:r>
              <a:rPr lang="en-US" dirty="0" smtClean="0"/>
              <a:t> at RHIC?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2514600" y="1000125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Failure at &gt; 9 </a:t>
            </a:r>
            <a:r>
              <a:rPr lang="en-US" sz="3200" dirty="0" err="1" smtClean="0"/>
              <a:t>GeV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78BC7-1134-42CD-8D79-BF46EF3E71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4623" y="1676400"/>
            <a:ext cx="427317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572000" y="5791200"/>
            <a:ext cx="1959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arXiv:1006.3740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2209800"/>
            <a:ext cx="509140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8600" y="5486400"/>
            <a:ext cx="210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Rui</a:t>
            </a:r>
            <a:r>
              <a:rPr lang="en-US" sz="1200" dirty="0" smtClean="0"/>
              <a:t> Wei, for PHENIX, QM09</a:t>
            </a:r>
          </a:p>
        </p:txBody>
      </p:sp>
      <p:pic>
        <p:nvPicPr>
          <p:cNvPr id="678913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28800"/>
            <a:ext cx="711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35FDD-B47A-455B-8450-BE3C22842002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736258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736259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9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25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737282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9814-72BF-4829-8C9D-FAA50A68996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26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738306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35FA5-628A-49E2-946C-549D24EC6692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A1CF1-8ED6-4C02-B7BD-BCA661B9BA5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5029200" cy="334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583252" y="487045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28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33816-AB0A-4756-872B-E5AC1E5EDC4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29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38-39FE-445A-84A8-B73FC56C4B3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2C87F-63F4-4889-8D8B-19261E4668F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30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B367C-517F-4650-8109-15CF0D427A9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31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A0F6-84A9-4E9F-A484-B3618A7E480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RHIC at 10 Years</a:t>
            </a:r>
          </a:p>
          <a:p>
            <a:pPr lvl="1"/>
            <a:r>
              <a:rPr lang="en-US" dirty="0" smtClean="0"/>
              <a:t>Fascinating discoveries</a:t>
            </a:r>
          </a:p>
          <a:p>
            <a:pPr lvl="2"/>
            <a:r>
              <a:rPr lang="en-US" dirty="0" smtClean="0"/>
              <a:t>Perfect (?) Fluidity</a:t>
            </a:r>
          </a:p>
          <a:p>
            <a:pPr lvl="2"/>
            <a:r>
              <a:rPr lang="en-US" dirty="0" smtClean="0"/>
              <a:t>“Jet” Suppression</a:t>
            </a:r>
          </a:p>
          <a:p>
            <a:r>
              <a:rPr lang="en-US" dirty="0" smtClean="0"/>
              <a:t>Full Picture Lacking</a:t>
            </a:r>
          </a:p>
          <a:p>
            <a:pPr lvl="1"/>
            <a:r>
              <a:rPr lang="en-US" dirty="0" smtClean="0"/>
              <a:t>Little constrains many aspects of HIC</a:t>
            </a:r>
          </a:p>
          <a:p>
            <a:pPr lvl="2"/>
            <a:r>
              <a:rPr lang="en-US" dirty="0" smtClean="0"/>
              <a:t>Initial geometry</a:t>
            </a:r>
          </a:p>
          <a:p>
            <a:pPr lvl="2"/>
            <a:r>
              <a:rPr lang="en-US" dirty="0" err="1" smtClean="0"/>
              <a:t>Thermalization</a:t>
            </a:r>
            <a:endParaRPr lang="en-US" dirty="0" smtClean="0"/>
          </a:p>
          <a:p>
            <a:pPr lvl="2"/>
            <a:r>
              <a:rPr lang="en-US" dirty="0" smtClean="0"/>
              <a:t>Energy loss mechanism</a:t>
            </a:r>
          </a:p>
          <a:p>
            <a:r>
              <a:rPr lang="en-US" dirty="0" smtClean="0"/>
              <a:t>Exciting Days Ahead</a:t>
            </a:r>
          </a:p>
          <a:p>
            <a:pPr lvl="1"/>
            <a:r>
              <a:rPr lang="en-US" dirty="0" smtClean="0"/>
              <a:t>New Energy Regime at LHC</a:t>
            </a:r>
          </a:p>
          <a:p>
            <a:pPr lvl="2"/>
            <a:r>
              <a:rPr lang="en-US" dirty="0" smtClean="0"/>
              <a:t>Hydro confirmation?</a:t>
            </a:r>
          </a:p>
          <a:p>
            <a:pPr lvl="2"/>
            <a:r>
              <a:rPr lang="en-US" dirty="0" smtClean="0"/>
              <a:t>New tests for E-loss</a:t>
            </a:r>
          </a:p>
          <a:p>
            <a:pPr lvl="1"/>
            <a:r>
              <a:rPr lang="en-US" dirty="0" smtClean="0"/>
              <a:t>HF Separation at RHIC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68947-2C99-4BE3-9CA4-E3CE2E7241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 Collisions Tool for Strong Force Physics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209800"/>
          </a:xfrm>
        </p:spPr>
        <p:txBody>
          <a:bodyPr/>
          <a:lstStyle/>
          <a:p>
            <a:r>
              <a:rPr lang="en-US" dirty="0" smtClean="0"/>
              <a:t>Want a </a:t>
            </a:r>
            <a:r>
              <a:rPr lang="en-US" b="1" i="1" dirty="0" smtClean="0"/>
              <a:t>consistent</a:t>
            </a:r>
            <a:r>
              <a:rPr lang="en-US" dirty="0" smtClean="0"/>
              <a:t> picture of matter produced in HI collisions</a:t>
            </a:r>
          </a:p>
          <a:p>
            <a:pPr lvl="1"/>
            <a:r>
              <a:rPr lang="en-US" dirty="0" smtClean="0"/>
              <a:t>Then, want to quantify the properties of the produced matter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9B1CC-B440-4EC8-8859-CD3F826DE50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164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7160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871" y="13716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Spacetime</a:t>
            </a:r>
            <a:r>
              <a:rPr lang="en-US" dirty="0" smtClean="0"/>
              <a:t> Evolution of a HI Collision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BC570-54CF-4B3F-816E-5C1B5E5CB90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331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0" y="2559050"/>
            <a:ext cx="89773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0"/>
          <p:cNvGrpSpPr/>
          <p:nvPr/>
        </p:nvGrpSpPr>
        <p:grpSpPr>
          <a:xfrm>
            <a:off x="2438400" y="2819400"/>
            <a:ext cx="1219200" cy="990600"/>
            <a:chOff x="2362200" y="4572000"/>
            <a:chExt cx="1219200" cy="990600"/>
          </a:xfrm>
        </p:grpSpPr>
        <p:sp>
          <p:nvSpPr>
            <p:cNvPr id="8" name="Oval 7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Oval 32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2" name="TextBox 51"/>
          <p:cNvSpPr txBox="1"/>
          <p:nvPr/>
        </p:nvSpPr>
        <p:spPr>
          <a:xfrm>
            <a:off x="401347" y="22976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646081" y="22860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76600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559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003944" y="22976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403744" y="2286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4800" y="41426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71600" y="41426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458977" y="41426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61" name="TextBox 60"/>
          <p:cNvSpPr txBox="1"/>
          <p:nvPr/>
        </p:nvSpPr>
        <p:spPr>
          <a:xfrm>
            <a:off x="4349091" y="41426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62600" y="41418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63" name="TextBox 62"/>
          <p:cNvSpPr txBox="1"/>
          <p:nvPr/>
        </p:nvSpPr>
        <p:spPr>
          <a:xfrm>
            <a:off x="7467600" y="41418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sp>
        <p:nvSpPr>
          <p:cNvPr id="6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At RHIC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Nontrivial to learn about QGP through HIC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6A92F-463F-4D82-8627-137A70B7B29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BDF81-9DB5-46FE-BBA3-ABDE48E42F7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4924-2E9E-44F3-878B-3C6501FC04B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Probes of the 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79E0C-6706-4476-8DDF-28D5B28B411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1295400"/>
            <a:ext cx="4267200" cy="2849563"/>
          </a:xfrm>
          <a:prstGeom prst="rect">
            <a:avLst/>
          </a:prstGeom>
          <a:noFill/>
        </p:spPr>
      </p:pic>
      <p:pic>
        <p:nvPicPr>
          <p:cNvPr id="74035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419600"/>
            <a:ext cx="4724400" cy="179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715000" y="2438400"/>
            <a:ext cx="3200400" cy="2327275"/>
            <a:chOff x="2928" y="1200"/>
            <a:chExt cx="2208" cy="1788"/>
          </a:xfrm>
        </p:grpSpPr>
        <p:grpSp>
          <p:nvGrpSpPr>
            <p:cNvPr id="11" name="Group 30"/>
            <p:cNvGrpSpPr>
              <a:grpSpLocks/>
            </p:cNvGrpSpPr>
            <p:nvPr/>
          </p:nvGrpSpPr>
          <p:grpSpPr bwMode="auto">
            <a:xfrm>
              <a:off x="2928" y="1200"/>
              <a:ext cx="2208" cy="1788"/>
              <a:chOff x="3552" y="2352"/>
              <a:chExt cx="2208" cy="1788"/>
            </a:xfrm>
          </p:grpSpPr>
          <p:grpSp>
            <p:nvGrpSpPr>
              <p:cNvPr id="24" name="Group 31"/>
              <p:cNvGrpSpPr>
                <a:grpSpLocks/>
              </p:cNvGrpSpPr>
              <p:nvPr/>
            </p:nvGrpSpPr>
            <p:grpSpPr bwMode="auto">
              <a:xfrm>
                <a:off x="3906" y="2892"/>
                <a:ext cx="1068" cy="497"/>
                <a:chOff x="3376" y="1656"/>
                <a:chExt cx="1968" cy="816"/>
              </a:xfrm>
            </p:grpSpPr>
            <p:sp>
              <p:nvSpPr>
                <p:cNvPr id="50" name="Rectangle 32"/>
                <p:cNvSpPr>
                  <a:spLocks noChangeArrowheads="1"/>
                </p:cNvSpPr>
                <p:nvPr/>
              </p:nvSpPr>
              <p:spPr bwMode="auto">
                <a:xfrm>
                  <a:off x="3448" y="1664"/>
                  <a:ext cx="1824" cy="792"/>
                </a:xfrm>
                <a:prstGeom prst="rect">
                  <a:avLst/>
                </a:prstGeom>
                <a:solidFill>
                  <a:srgbClr val="FF66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buFontTx/>
                    <a:buNone/>
                  </a:pPr>
                  <a:endParaRPr kumimoji="0" lang="en-US" sz="2400" b="1">
                    <a:solidFill>
                      <a:srgbClr val="FF66CC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51" name="Oval 33"/>
                <p:cNvSpPr>
                  <a:spLocks noChangeArrowheads="1"/>
                </p:cNvSpPr>
                <p:nvPr/>
              </p:nvSpPr>
              <p:spPr bwMode="auto">
                <a:xfrm>
                  <a:off x="5192" y="1656"/>
                  <a:ext cx="152" cy="808"/>
                </a:xfrm>
                <a:prstGeom prst="ellipse">
                  <a:avLst/>
                </a:prstGeom>
                <a:solidFill>
                  <a:srgbClr val="66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Oval 34"/>
                <p:cNvSpPr>
                  <a:spLocks noChangeArrowheads="1"/>
                </p:cNvSpPr>
                <p:nvPr/>
              </p:nvSpPr>
              <p:spPr bwMode="auto">
                <a:xfrm>
                  <a:off x="3376" y="1656"/>
                  <a:ext cx="152" cy="816"/>
                </a:xfrm>
                <a:prstGeom prst="ellipse">
                  <a:avLst/>
                </a:prstGeom>
                <a:solidFill>
                  <a:srgbClr val="6699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5" name="Text Box 35"/>
              <p:cNvSpPr txBox="1">
                <a:spLocks noChangeArrowheads="1"/>
              </p:cNvSpPr>
              <p:nvPr/>
            </p:nvSpPr>
            <p:spPr bwMode="auto">
              <a:xfrm>
                <a:off x="3743" y="3456"/>
                <a:ext cx="555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/>
                  <a:t>hadrons</a:t>
                </a:r>
                <a:endParaRPr kumimoji="0" lang="en-US" sz="1200" b="1">
                  <a:latin typeface="Times New Roman" pitchFamily="18" charset="0"/>
                </a:endParaRPr>
              </a:p>
            </p:txBody>
          </p:sp>
          <p:sp>
            <p:nvSpPr>
              <p:cNvPr id="26" name="Freeform 36"/>
              <p:cNvSpPr>
                <a:spLocks/>
              </p:cNvSpPr>
              <p:nvPr/>
            </p:nvSpPr>
            <p:spPr bwMode="auto">
              <a:xfrm>
                <a:off x="4082" y="2975"/>
                <a:ext cx="443" cy="125"/>
              </a:xfrm>
              <a:custGeom>
                <a:avLst/>
                <a:gdLst/>
                <a:ahLst/>
                <a:cxnLst>
                  <a:cxn ang="0">
                    <a:pos x="0" y="328"/>
                  </a:cxn>
                  <a:cxn ang="0">
                    <a:pos x="680" y="328"/>
                  </a:cxn>
                  <a:cxn ang="0">
                    <a:pos x="856" y="0"/>
                  </a:cxn>
                </a:cxnLst>
                <a:rect l="0" t="0" r="r" b="b"/>
                <a:pathLst>
                  <a:path w="856" h="328">
                    <a:moveTo>
                      <a:pt x="0" y="328"/>
                    </a:moveTo>
                    <a:lnTo>
                      <a:pt x="680" y="328"/>
                    </a:lnTo>
                    <a:lnTo>
                      <a:pt x="856" y="0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Freeform 37"/>
              <p:cNvSpPr>
                <a:spLocks/>
              </p:cNvSpPr>
              <p:nvPr/>
            </p:nvSpPr>
            <p:spPr bwMode="auto">
              <a:xfrm flipH="1" flipV="1">
                <a:off x="4409" y="3167"/>
                <a:ext cx="444" cy="126"/>
              </a:xfrm>
              <a:custGeom>
                <a:avLst/>
                <a:gdLst/>
                <a:ahLst/>
                <a:cxnLst>
                  <a:cxn ang="0">
                    <a:pos x="0" y="328"/>
                  </a:cxn>
                  <a:cxn ang="0">
                    <a:pos x="680" y="328"/>
                  </a:cxn>
                  <a:cxn ang="0">
                    <a:pos x="856" y="0"/>
                  </a:cxn>
                </a:cxnLst>
                <a:rect l="0" t="0" r="r" b="b"/>
                <a:pathLst>
                  <a:path w="856" h="328">
                    <a:moveTo>
                      <a:pt x="0" y="328"/>
                    </a:moveTo>
                    <a:lnTo>
                      <a:pt x="680" y="328"/>
                    </a:lnTo>
                    <a:lnTo>
                      <a:pt x="856" y="0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Text Box 38"/>
              <p:cNvSpPr txBox="1">
                <a:spLocks noChangeArrowheads="1"/>
              </p:cNvSpPr>
              <p:nvPr/>
            </p:nvSpPr>
            <p:spPr bwMode="auto">
              <a:xfrm>
                <a:off x="4063" y="2926"/>
                <a:ext cx="220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>
                    <a:latin typeface="Times New Roman" pitchFamily="18" charset="0"/>
                  </a:rPr>
                  <a:t>q</a:t>
                </a:r>
              </a:p>
            </p:txBody>
          </p:sp>
          <p:sp>
            <p:nvSpPr>
              <p:cNvPr id="29" name="Text Box 39"/>
              <p:cNvSpPr txBox="1">
                <a:spLocks noChangeArrowheads="1"/>
              </p:cNvSpPr>
              <p:nvPr/>
            </p:nvSpPr>
            <p:spPr bwMode="auto">
              <a:xfrm>
                <a:off x="4730" y="3194"/>
                <a:ext cx="186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>
                    <a:latin typeface="Times New Roman" pitchFamily="18" charset="0"/>
                  </a:rPr>
                  <a:t>q</a:t>
                </a:r>
              </a:p>
            </p:txBody>
          </p:sp>
          <p:sp>
            <p:nvSpPr>
              <p:cNvPr id="30" name="Line 40"/>
              <p:cNvSpPr>
                <a:spLocks noChangeShapeType="1"/>
              </p:cNvSpPr>
              <p:nvPr/>
            </p:nvSpPr>
            <p:spPr bwMode="auto">
              <a:xfrm rot="20991552" flipV="1">
                <a:off x="4495" y="2760"/>
                <a:ext cx="50" cy="1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41"/>
              <p:cNvSpPr>
                <a:spLocks noChangeShapeType="1"/>
              </p:cNvSpPr>
              <p:nvPr/>
            </p:nvSpPr>
            <p:spPr bwMode="auto">
              <a:xfrm flipV="1">
                <a:off x="4566" y="2643"/>
                <a:ext cx="100" cy="27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42"/>
              <p:cNvSpPr>
                <a:spLocks noChangeShapeType="1"/>
              </p:cNvSpPr>
              <p:nvPr/>
            </p:nvSpPr>
            <p:spPr bwMode="auto">
              <a:xfrm flipV="1">
                <a:off x="4604" y="2859"/>
                <a:ext cx="88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43"/>
              <p:cNvSpPr>
                <a:spLocks noChangeShapeType="1"/>
              </p:cNvSpPr>
              <p:nvPr/>
            </p:nvSpPr>
            <p:spPr bwMode="auto">
              <a:xfrm flipV="1">
                <a:off x="4537" y="2730"/>
                <a:ext cx="46" cy="20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44"/>
              <p:cNvSpPr>
                <a:spLocks noChangeShapeType="1"/>
              </p:cNvSpPr>
              <p:nvPr/>
            </p:nvSpPr>
            <p:spPr bwMode="auto">
              <a:xfrm flipV="1">
                <a:off x="4562" y="2400"/>
                <a:ext cx="382" cy="5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45"/>
              <p:cNvSpPr>
                <a:spLocks noChangeShapeType="1"/>
              </p:cNvSpPr>
              <p:nvPr/>
            </p:nvSpPr>
            <p:spPr bwMode="auto">
              <a:xfrm flipH="1">
                <a:off x="4272" y="3339"/>
                <a:ext cx="112" cy="453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46"/>
              <p:cNvSpPr>
                <a:spLocks noChangeShapeType="1"/>
              </p:cNvSpPr>
              <p:nvPr/>
            </p:nvSpPr>
            <p:spPr bwMode="auto">
              <a:xfrm flipH="1">
                <a:off x="4317" y="3327"/>
                <a:ext cx="54" cy="1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47"/>
              <p:cNvSpPr>
                <a:spLocks noChangeShapeType="1"/>
              </p:cNvSpPr>
              <p:nvPr/>
            </p:nvSpPr>
            <p:spPr bwMode="auto">
              <a:xfrm flipH="1">
                <a:off x="4284" y="3314"/>
                <a:ext cx="87" cy="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48"/>
              <p:cNvSpPr>
                <a:spLocks noChangeShapeType="1"/>
              </p:cNvSpPr>
              <p:nvPr/>
            </p:nvSpPr>
            <p:spPr bwMode="auto">
              <a:xfrm flipH="1">
                <a:off x="4189" y="3293"/>
                <a:ext cx="203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49"/>
              <p:cNvSpPr>
                <a:spLocks noChangeShapeType="1"/>
              </p:cNvSpPr>
              <p:nvPr/>
            </p:nvSpPr>
            <p:spPr bwMode="auto">
              <a:xfrm flipH="1">
                <a:off x="4401" y="3318"/>
                <a:ext cx="8" cy="3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50"/>
              <p:cNvSpPr>
                <a:spLocks noChangeShapeType="1"/>
              </p:cNvSpPr>
              <p:nvPr/>
            </p:nvSpPr>
            <p:spPr bwMode="auto">
              <a:xfrm>
                <a:off x="4420" y="3311"/>
                <a:ext cx="48" cy="1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Text Box 51"/>
              <p:cNvSpPr txBox="1">
                <a:spLocks noChangeArrowheads="1"/>
              </p:cNvSpPr>
              <p:nvPr/>
            </p:nvSpPr>
            <p:spPr bwMode="auto">
              <a:xfrm>
                <a:off x="3984" y="2687"/>
                <a:ext cx="662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/>
                  <a:t>hadrons</a:t>
                </a:r>
                <a:endParaRPr kumimoji="0" lang="en-US" sz="1200" b="1">
                  <a:latin typeface="Times New Roman" pitchFamily="18" charset="0"/>
                </a:endParaRPr>
              </a:p>
            </p:txBody>
          </p:sp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4999" y="2352"/>
                <a:ext cx="761" cy="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>
                    <a:solidFill>
                      <a:srgbClr val="FF0000"/>
                    </a:solidFill>
                  </a:rPr>
                  <a:t>leading</a:t>
                </a:r>
              </a:p>
              <a:p>
                <a:pPr eaLnBrk="0" hangingPunct="0">
                  <a:buFontTx/>
                  <a:buNone/>
                </a:pPr>
                <a:r>
                  <a:rPr kumimoji="0" lang="en-US" sz="1200" b="1">
                    <a:solidFill>
                      <a:srgbClr val="FF0000"/>
                    </a:solidFill>
                  </a:rPr>
                  <a:t>particle suppressed</a:t>
                </a:r>
                <a:endParaRPr kumimoji="0" lang="en-US" sz="1200" b="1">
                  <a:latin typeface="Times New Roman" pitchFamily="18" charset="0"/>
                </a:endParaRPr>
              </a:p>
            </p:txBody>
          </p:sp>
          <p:sp>
            <p:nvSpPr>
              <p:cNvPr id="43" name="Text Box 53"/>
              <p:cNvSpPr txBox="1">
                <a:spLocks noChangeArrowheads="1"/>
              </p:cNvSpPr>
              <p:nvPr/>
            </p:nvSpPr>
            <p:spPr bwMode="auto">
              <a:xfrm>
                <a:off x="4320" y="3648"/>
                <a:ext cx="814" cy="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buFontTx/>
                  <a:buNone/>
                </a:pPr>
                <a:r>
                  <a:rPr kumimoji="0" lang="en-US" sz="1200" b="1">
                    <a:solidFill>
                      <a:srgbClr val="FF0000"/>
                    </a:solidFill>
                  </a:rPr>
                  <a:t>leading particle suppressed</a:t>
                </a:r>
                <a:endParaRPr kumimoji="0" lang="en-US" sz="1200" b="1">
                  <a:latin typeface="Times New Roman" pitchFamily="18" charset="0"/>
                </a:endParaRPr>
              </a:p>
            </p:txBody>
          </p:sp>
          <p:sp>
            <p:nvSpPr>
              <p:cNvPr id="44" name="Text Box 54"/>
              <p:cNvSpPr txBox="1">
                <a:spLocks noChangeArrowheads="1"/>
              </p:cNvSpPr>
              <p:nvPr/>
            </p:nvSpPr>
            <p:spPr bwMode="auto">
              <a:xfrm>
                <a:off x="3946" y="2448"/>
                <a:ext cx="127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Tx/>
                  <a:buNone/>
                </a:pPr>
                <a:endParaRPr kumimoji="0" lang="en-US" sz="1200" b="1">
                  <a:latin typeface="Times New Roman" pitchFamily="18" charset="0"/>
                </a:endParaRPr>
              </a:p>
            </p:txBody>
          </p:sp>
          <p:sp>
            <p:nvSpPr>
              <p:cNvPr id="45" name="Freeform 55"/>
              <p:cNvSpPr>
                <a:spLocks/>
              </p:cNvSpPr>
              <p:nvPr/>
            </p:nvSpPr>
            <p:spPr bwMode="auto">
              <a:xfrm>
                <a:off x="4440" y="3100"/>
                <a:ext cx="63" cy="67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80" y="11"/>
                  </a:cxn>
                  <a:cxn ang="0">
                    <a:pos x="16" y="75"/>
                  </a:cxn>
                  <a:cxn ang="0">
                    <a:pos x="104" y="75"/>
                  </a:cxn>
                  <a:cxn ang="0">
                    <a:pos x="48" y="131"/>
                  </a:cxn>
                  <a:cxn ang="0">
                    <a:pos x="96" y="131"/>
                  </a:cxn>
                </a:cxnLst>
                <a:rect l="0" t="0" r="r" b="b"/>
                <a:pathLst>
                  <a:path w="109" h="140">
                    <a:moveTo>
                      <a:pt x="0" y="11"/>
                    </a:moveTo>
                    <a:cubicBezTo>
                      <a:pt x="38" y="5"/>
                      <a:pt x="77" y="0"/>
                      <a:pt x="80" y="11"/>
                    </a:cubicBezTo>
                    <a:cubicBezTo>
                      <a:pt x="83" y="22"/>
                      <a:pt x="12" y="64"/>
                      <a:pt x="16" y="75"/>
                    </a:cubicBezTo>
                    <a:cubicBezTo>
                      <a:pt x="20" y="86"/>
                      <a:pt x="99" y="66"/>
                      <a:pt x="104" y="75"/>
                    </a:cubicBezTo>
                    <a:cubicBezTo>
                      <a:pt x="109" y="84"/>
                      <a:pt x="49" y="122"/>
                      <a:pt x="48" y="131"/>
                    </a:cubicBezTo>
                    <a:cubicBezTo>
                      <a:pt x="47" y="140"/>
                      <a:pt x="88" y="132"/>
                      <a:pt x="96" y="13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56"/>
              <p:cNvSpPr>
                <a:spLocks noChangeShapeType="1"/>
              </p:cNvSpPr>
              <p:nvPr/>
            </p:nvSpPr>
            <p:spPr bwMode="auto">
              <a:xfrm flipH="1">
                <a:off x="3552" y="3115"/>
                <a:ext cx="242" cy="1"/>
              </a:xfrm>
              <a:prstGeom prst="line">
                <a:avLst/>
              </a:prstGeom>
              <a:noFill/>
              <a:ln w="28575">
                <a:solidFill>
                  <a:srgbClr val="6699FF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57"/>
              <p:cNvSpPr>
                <a:spLocks noChangeShapeType="1"/>
              </p:cNvSpPr>
              <p:nvPr/>
            </p:nvSpPr>
            <p:spPr bwMode="auto">
              <a:xfrm flipH="1">
                <a:off x="5126" y="3115"/>
                <a:ext cx="242" cy="1"/>
              </a:xfrm>
              <a:prstGeom prst="line">
                <a:avLst/>
              </a:prstGeom>
              <a:noFill/>
              <a:ln w="28575">
                <a:solidFill>
                  <a:srgbClr val="6699FF"/>
                </a:solidFill>
                <a:round/>
                <a:headEnd type="triangle" w="med" len="med"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58"/>
              <p:cNvSpPr>
                <a:spLocks noChangeShapeType="1"/>
              </p:cNvSpPr>
              <p:nvPr/>
            </p:nvSpPr>
            <p:spPr bwMode="auto">
              <a:xfrm flipV="1">
                <a:off x="4536" y="2592"/>
                <a:ext cx="264" cy="395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59"/>
              <p:cNvSpPr>
                <a:spLocks noChangeShapeType="1"/>
              </p:cNvSpPr>
              <p:nvPr/>
            </p:nvSpPr>
            <p:spPr bwMode="auto">
              <a:xfrm flipH="1">
                <a:off x="4224" y="3374"/>
                <a:ext cx="165" cy="658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" name="Group 60"/>
            <p:cNvGrpSpPr>
              <a:grpSpLocks/>
            </p:cNvGrpSpPr>
            <p:nvPr/>
          </p:nvGrpSpPr>
          <p:grpSpPr bwMode="auto">
            <a:xfrm rot="977138">
              <a:off x="3897" y="1742"/>
              <a:ext cx="238" cy="160"/>
              <a:chOff x="326" y="3552"/>
              <a:chExt cx="394" cy="307"/>
            </a:xfrm>
          </p:grpSpPr>
          <p:sp>
            <p:nvSpPr>
              <p:cNvPr id="22" name="Line 61"/>
              <p:cNvSpPr>
                <a:spLocks noChangeShapeType="1"/>
              </p:cNvSpPr>
              <p:nvPr/>
            </p:nvSpPr>
            <p:spPr bwMode="auto">
              <a:xfrm flipV="1">
                <a:off x="672" y="3552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Freeform 62"/>
              <p:cNvSpPr>
                <a:spLocks/>
              </p:cNvSpPr>
              <p:nvPr/>
            </p:nvSpPr>
            <p:spPr bwMode="auto">
              <a:xfrm>
                <a:off x="326" y="3600"/>
                <a:ext cx="361" cy="259"/>
              </a:xfrm>
              <a:custGeom>
                <a:avLst/>
                <a:gdLst/>
                <a:ahLst/>
                <a:cxnLst>
                  <a:cxn ang="0">
                    <a:pos x="0" y="240"/>
                  </a:cxn>
                  <a:cxn ang="0">
                    <a:pos x="49" y="225"/>
                  </a:cxn>
                  <a:cxn ang="0">
                    <a:pos x="53" y="230"/>
                  </a:cxn>
                  <a:cxn ang="0">
                    <a:pos x="82" y="259"/>
                  </a:cxn>
                  <a:cxn ang="0">
                    <a:pos x="111" y="249"/>
                  </a:cxn>
                  <a:cxn ang="0">
                    <a:pos x="121" y="220"/>
                  </a:cxn>
                  <a:cxn ang="0">
                    <a:pos x="116" y="172"/>
                  </a:cxn>
                  <a:cxn ang="0">
                    <a:pos x="73" y="148"/>
                  </a:cxn>
                  <a:cxn ang="0">
                    <a:pos x="92" y="201"/>
                  </a:cxn>
                  <a:cxn ang="0">
                    <a:pos x="121" y="211"/>
                  </a:cxn>
                  <a:cxn ang="0">
                    <a:pos x="188" y="163"/>
                  </a:cxn>
                  <a:cxn ang="0">
                    <a:pos x="145" y="100"/>
                  </a:cxn>
                  <a:cxn ang="0">
                    <a:pos x="193" y="172"/>
                  </a:cxn>
                  <a:cxn ang="0">
                    <a:pos x="246" y="105"/>
                  </a:cxn>
                  <a:cxn ang="0">
                    <a:pos x="212" y="52"/>
                  </a:cxn>
                  <a:cxn ang="0">
                    <a:pos x="270" y="129"/>
                  </a:cxn>
                  <a:cxn ang="0">
                    <a:pos x="308" y="100"/>
                  </a:cxn>
                  <a:cxn ang="0">
                    <a:pos x="274" y="14"/>
                  </a:cxn>
                  <a:cxn ang="0">
                    <a:pos x="284" y="81"/>
                  </a:cxn>
                  <a:cxn ang="0">
                    <a:pos x="313" y="91"/>
                  </a:cxn>
                  <a:cxn ang="0">
                    <a:pos x="361" y="0"/>
                  </a:cxn>
                </a:cxnLst>
                <a:rect l="0" t="0" r="r" b="b"/>
                <a:pathLst>
                  <a:path w="361" h="259">
                    <a:moveTo>
                      <a:pt x="0" y="240"/>
                    </a:moveTo>
                    <a:cubicBezTo>
                      <a:pt x="39" y="231"/>
                      <a:pt x="36" y="217"/>
                      <a:pt x="49" y="225"/>
                    </a:cubicBezTo>
                    <a:cubicBezTo>
                      <a:pt x="58" y="230"/>
                      <a:pt x="43" y="227"/>
                      <a:pt x="53" y="230"/>
                    </a:cubicBezTo>
                    <a:cubicBezTo>
                      <a:pt x="58" y="232"/>
                      <a:pt x="82" y="259"/>
                      <a:pt x="82" y="259"/>
                    </a:cubicBezTo>
                    <a:cubicBezTo>
                      <a:pt x="92" y="256"/>
                      <a:pt x="108" y="259"/>
                      <a:pt x="111" y="249"/>
                    </a:cubicBezTo>
                    <a:cubicBezTo>
                      <a:pt x="114" y="239"/>
                      <a:pt x="121" y="220"/>
                      <a:pt x="121" y="220"/>
                    </a:cubicBezTo>
                    <a:cubicBezTo>
                      <a:pt x="119" y="204"/>
                      <a:pt x="121" y="187"/>
                      <a:pt x="116" y="172"/>
                    </a:cubicBezTo>
                    <a:cubicBezTo>
                      <a:pt x="111" y="156"/>
                      <a:pt x="73" y="148"/>
                      <a:pt x="73" y="148"/>
                    </a:cubicBezTo>
                    <a:cubicBezTo>
                      <a:pt x="76" y="172"/>
                      <a:pt x="70" y="189"/>
                      <a:pt x="92" y="201"/>
                    </a:cubicBezTo>
                    <a:cubicBezTo>
                      <a:pt x="101" y="206"/>
                      <a:pt x="121" y="211"/>
                      <a:pt x="121" y="211"/>
                    </a:cubicBezTo>
                    <a:cubicBezTo>
                      <a:pt x="170" y="205"/>
                      <a:pt x="172" y="207"/>
                      <a:pt x="188" y="163"/>
                    </a:cubicBezTo>
                    <a:cubicBezTo>
                      <a:pt x="183" y="126"/>
                      <a:pt x="180" y="113"/>
                      <a:pt x="145" y="100"/>
                    </a:cubicBezTo>
                    <a:cubicBezTo>
                      <a:pt x="119" y="139"/>
                      <a:pt x="160" y="163"/>
                      <a:pt x="193" y="172"/>
                    </a:cubicBezTo>
                    <a:cubicBezTo>
                      <a:pt x="240" y="166"/>
                      <a:pt x="235" y="148"/>
                      <a:pt x="246" y="105"/>
                    </a:cubicBezTo>
                    <a:cubicBezTo>
                      <a:pt x="241" y="74"/>
                      <a:pt x="242" y="63"/>
                      <a:pt x="212" y="52"/>
                    </a:cubicBezTo>
                    <a:cubicBezTo>
                      <a:pt x="182" y="97"/>
                      <a:pt x="241" y="112"/>
                      <a:pt x="270" y="129"/>
                    </a:cubicBezTo>
                    <a:cubicBezTo>
                      <a:pt x="292" y="123"/>
                      <a:pt x="301" y="122"/>
                      <a:pt x="308" y="100"/>
                    </a:cubicBezTo>
                    <a:cubicBezTo>
                      <a:pt x="304" y="50"/>
                      <a:pt x="317" y="28"/>
                      <a:pt x="274" y="14"/>
                    </a:cubicBezTo>
                    <a:cubicBezTo>
                      <a:pt x="264" y="30"/>
                      <a:pt x="264" y="69"/>
                      <a:pt x="284" y="81"/>
                    </a:cubicBezTo>
                    <a:cubicBezTo>
                      <a:pt x="293" y="86"/>
                      <a:pt x="313" y="91"/>
                      <a:pt x="313" y="91"/>
                    </a:cubicBezTo>
                    <a:cubicBezTo>
                      <a:pt x="361" y="74"/>
                      <a:pt x="287" y="0"/>
                      <a:pt x="361" y="0"/>
                    </a:cubicBezTo>
                  </a:path>
                </a:pathLst>
              </a:custGeom>
              <a:noFill/>
              <a:ln w="9525" cap="flat" cmpd="sng">
                <a:solidFill>
                  <a:srgbClr val="FF00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" name="Group 63"/>
            <p:cNvGrpSpPr>
              <a:grpSpLocks/>
            </p:cNvGrpSpPr>
            <p:nvPr/>
          </p:nvGrpSpPr>
          <p:grpSpPr bwMode="auto">
            <a:xfrm rot="1015650" flipV="1">
              <a:off x="3806" y="2029"/>
              <a:ext cx="148" cy="243"/>
              <a:chOff x="326" y="3552"/>
              <a:chExt cx="394" cy="307"/>
            </a:xfrm>
          </p:grpSpPr>
          <p:sp>
            <p:nvSpPr>
              <p:cNvPr id="20" name="Line 64"/>
              <p:cNvSpPr>
                <a:spLocks noChangeShapeType="1"/>
              </p:cNvSpPr>
              <p:nvPr/>
            </p:nvSpPr>
            <p:spPr bwMode="auto">
              <a:xfrm flipV="1">
                <a:off x="672" y="3552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FF99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Freeform 65"/>
              <p:cNvSpPr>
                <a:spLocks/>
              </p:cNvSpPr>
              <p:nvPr/>
            </p:nvSpPr>
            <p:spPr bwMode="auto">
              <a:xfrm>
                <a:off x="326" y="3600"/>
                <a:ext cx="361" cy="259"/>
              </a:xfrm>
              <a:custGeom>
                <a:avLst/>
                <a:gdLst/>
                <a:ahLst/>
                <a:cxnLst>
                  <a:cxn ang="0">
                    <a:pos x="0" y="240"/>
                  </a:cxn>
                  <a:cxn ang="0">
                    <a:pos x="49" y="225"/>
                  </a:cxn>
                  <a:cxn ang="0">
                    <a:pos x="53" y="230"/>
                  </a:cxn>
                  <a:cxn ang="0">
                    <a:pos x="82" y="259"/>
                  </a:cxn>
                  <a:cxn ang="0">
                    <a:pos x="111" y="249"/>
                  </a:cxn>
                  <a:cxn ang="0">
                    <a:pos x="121" y="220"/>
                  </a:cxn>
                  <a:cxn ang="0">
                    <a:pos x="116" y="172"/>
                  </a:cxn>
                  <a:cxn ang="0">
                    <a:pos x="73" y="148"/>
                  </a:cxn>
                  <a:cxn ang="0">
                    <a:pos x="92" y="201"/>
                  </a:cxn>
                  <a:cxn ang="0">
                    <a:pos x="121" y="211"/>
                  </a:cxn>
                  <a:cxn ang="0">
                    <a:pos x="188" y="163"/>
                  </a:cxn>
                  <a:cxn ang="0">
                    <a:pos x="145" y="100"/>
                  </a:cxn>
                  <a:cxn ang="0">
                    <a:pos x="193" y="172"/>
                  </a:cxn>
                  <a:cxn ang="0">
                    <a:pos x="246" y="105"/>
                  </a:cxn>
                  <a:cxn ang="0">
                    <a:pos x="212" y="52"/>
                  </a:cxn>
                  <a:cxn ang="0">
                    <a:pos x="270" y="129"/>
                  </a:cxn>
                  <a:cxn ang="0">
                    <a:pos x="308" y="100"/>
                  </a:cxn>
                  <a:cxn ang="0">
                    <a:pos x="274" y="14"/>
                  </a:cxn>
                  <a:cxn ang="0">
                    <a:pos x="284" y="81"/>
                  </a:cxn>
                  <a:cxn ang="0">
                    <a:pos x="313" y="91"/>
                  </a:cxn>
                  <a:cxn ang="0">
                    <a:pos x="361" y="0"/>
                  </a:cxn>
                </a:cxnLst>
                <a:rect l="0" t="0" r="r" b="b"/>
                <a:pathLst>
                  <a:path w="361" h="259">
                    <a:moveTo>
                      <a:pt x="0" y="240"/>
                    </a:moveTo>
                    <a:cubicBezTo>
                      <a:pt x="39" y="231"/>
                      <a:pt x="36" y="217"/>
                      <a:pt x="49" y="225"/>
                    </a:cubicBezTo>
                    <a:cubicBezTo>
                      <a:pt x="58" y="230"/>
                      <a:pt x="43" y="227"/>
                      <a:pt x="53" y="230"/>
                    </a:cubicBezTo>
                    <a:cubicBezTo>
                      <a:pt x="58" y="232"/>
                      <a:pt x="82" y="259"/>
                      <a:pt x="82" y="259"/>
                    </a:cubicBezTo>
                    <a:cubicBezTo>
                      <a:pt x="92" y="256"/>
                      <a:pt x="108" y="259"/>
                      <a:pt x="111" y="249"/>
                    </a:cubicBezTo>
                    <a:cubicBezTo>
                      <a:pt x="114" y="239"/>
                      <a:pt x="121" y="220"/>
                      <a:pt x="121" y="220"/>
                    </a:cubicBezTo>
                    <a:cubicBezTo>
                      <a:pt x="119" y="204"/>
                      <a:pt x="121" y="187"/>
                      <a:pt x="116" y="172"/>
                    </a:cubicBezTo>
                    <a:cubicBezTo>
                      <a:pt x="111" y="156"/>
                      <a:pt x="73" y="148"/>
                      <a:pt x="73" y="148"/>
                    </a:cubicBezTo>
                    <a:cubicBezTo>
                      <a:pt x="76" y="172"/>
                      <a:pt x="70" y="189"/>
                      <a:pt x="92" y="201"/>
                    </a:cubicBezTo>
                    <a:cubicBezTo>
                      <a:pt x="101" y="206"/>
                      <a:pt x="121" y="211"/>
                      <a:pt x="121" y="211"/>
                    </a:cubicBezTo>
                    <a:cubicBezTo>
                      <a:pt x="170" y="205"/>
                      <a:pt x="172" y="207"/>
                      <a:pt x="188" y="163"/>
                    </a:cubicBezTo>
                    <a:cubicBezTo>
                      <a:pt x="183" y="126"/>
                      <a:pt x="180" y="113"/>
                      <a:pt x="145" y="100"/>
                    </a:cubicBezTo>
                    <a:cubicBezTo>
                      <a:pt x="119" y="139"/>
                      <a:pt x="160" y="163"/>
                      <a:pt x="193" y="172"/>
                    </a:cubicBezTo>
                    <a:cubicBezTo>
                      <a:pt x="240" y="166"/>
                      <a:pt x="235" y="148"/>
                      <a:pt x="246" y="105"/>
                    </a:cubicBezTo>
                    <a:cubicBezTo>
                      <a:pt x="241" y="74"/>
                      <a:pt x="242" y="63"/>
                      <a:pt x="212" y="52"/>
                    </a:cubicBezTo>
                    <a:cubicBezTo>
                      <a:pt x="182" y="97"/>
                      <a:pt x="241" y="112"/>
                      <a:pt x="270" y="129"/>
                    </a:cubicBezTo>
                    <a:cubicBezTo>
                      <a:pt x="292" y="123"/>
                      <a:pt x="301" y="122"/>
                      <a:pt x="308" y="100"/>
                    </a:cubicBezTo>
                    <a:cubicBezTo>
                      <a:pt x="304" y="50"/>
                      <a:pt x="317" y="28"/>
                      <a:pt x="274" y="14"/>
                    </a:cubicBezTo>
                    <a:cubicBezTo>
                      <a:pt x="264" y="30"/>
                      <a:pt x="264" y="69"/>
                      <a:pt x="284" y="81"/>
                    </a:cubicBezTo>
                    <a:cubicBezTo>
                      <a:pt x="293" y="86"/>
                      <a:pt x="313" y="91"/>
                      <a:pt x="313" y="91"/>
                    </a:cubicBezTo>
                    <a:cubicBezTo>
                      <a:pt x="361" y="74"/>
                      <a:pt x="287" y="0"/>
                      <a:pt x="361" y="0"/>
                    </a:cubicBezTo>
                  </a:path>
                </a:pathLst>
              </a:custGeom>
              <a:noFill/>
              <a:ln w="9525" cap="flat" cmpd="sng">
                <a:solidFill>
                  <a:srgbClr val="FF99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" name="Group 66"/>
            <p:cNvGrpSpPr>
              <a:grpSpLocks/>
            </p:cNvGrpSpPr>
            <p:nvPr/>
          </p:nvGrpSpPr>
          <p:grpSpPr bwMode="auto">
            <a:xfrm rot="18134788" flipH="1">
              <a:off x="3588" y="1980"/>
              <a:ext cx="238" cy="211"/>
              <a:chOff x="326" y="3552"/>
              <a:chExt cx="394" cy="307"/>
            </a:xfrm>
          </p:grpSpPr>
          <p:sp>
            <p:nvSpPr>
              <p:cNvPr id="18" name="Line 67"/>
              <p:cNvSpPr>
                <a:spLocks noChangeShapeType="1"/>
              </p:cNvSpPr>
              <p:nvPr/>
            </p:nvSpPr>
            <p:spPr bwMode="auto">
              <a:xfrm flipV="1">
                <a:off x="672" y="3552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3366FF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Freeform 68"/>
              <p:cNvSpPr>
                <a:spLocks/>
              </p:cNvSpPr>
              <p:nvPr/>
            </p:nvSpPr>
            <p:spPr bwMode="auto">
              <a:xfrm>
                <a:off x="326" y="3600"/>
                <a:ext cx="361" cy="259"/>
              </a:xfrm>
              <a:custGeom>
                <a:avLst/>
                <a:gdLst/>
                <a:ahLst/>
                <a:cxnLst>
                  <a:cxn ang="0">
                    <a:pos x="0" y="240"/>
                  </a:cxn>
                  <a:cxn ang="0">
                    <a:pos x="49" y="225"/>
                  </a:cxn>
                  <a:cxn ang="0">
                    <a:pos x="53" y="230"/>
                  </a:cxn>
                  <a:cxn ang="0">
                    <a:pos x="82" y="259"/>
                  </a:cxn>
                  <a:cxn ang="0">
                    <a:pos x="111" y="249"/>
                  </a:cxn>
                  <a:cxn ang="0">
                    <a:pos x="121" y="220"/>
                  </a:cxn>
                  <a:cxn ang="0">
                    <a:pos x="116" y="172"/>
                  </a:cxn>
                  <a:cxn ang="0">
                    <a:pos x="73" y="148"/>
                  </a:cxn>
                  <a:cxn ang="0">
                    <a:pos x="92" y="201"/>
                  </a:cxn>
                  <a:cxn ang="0">
                    <a:pos x="121" y="211"/>
                  </a:cxn>
                  <a:cxn ang="0">
                    <a:pos x="188" y="163"/>
                  </a:cxn>
                  <a:cxn ang="0">
                    <a:pos x="145" y="100"/>
                  </a:cxn>
                  <a:cxn ang="0">
                    <a:pos x="193" y="172"/>
                  </a:cxn>
                  <a:cxn ang="0">
                    <a:pos x="246" y="105"/>
                  </a:cxn>
                  <a:cxn ang="0">
                    <a:pos x="212" y="52"/>
                  </a:cxn>
                  <a:cxn ang="0">
                    <a:pos x="270" y="129"/>
                  </a:cxn>
                  <a:cxn ang="0">
                    <a:pos x="308" y="100"/>
                  </a:cxn>
                  <a:cxn ang="0">
                    <a:pos x="274" y="14"/>
                  </a:cxn>
                  <a:cxn ang="0">
                    <a:pos x="284" y="81"/>
                  </a:cxn>
                  <a:cxn ang="0">
                    <a:pos x="313" y="91"/>
                  </a:cxn>
                  <a:cxn ang="0">
                    <a:pos x="361" y="0"/>
                  </a:cxn>
                </a:cxnLst>
                <a:rect l="0" t="0" r="r" b="b"/>
                <a:pathLst>
                  <a:path w="361" h="259">
                    <a:moveTo>
                      <a:pt x="0" y="240"/>
                    </a:moveTo>
                    <a:cubicBezTo>
                      <a:pt x="39" y="231"/>
                      <a:pt x="36" y="217"/>
                      <a:pt x="49" y="225"/>
                    </a:cubicBezTo>
                    <a:cubicBezTo>
                      <a:pt x="58" y="230"/>
                      <a:pt x="43" y="227"/>
                      <a:pt x="53" y="230"/>
                    </a:cubicBezTo>
                    <a:cubicBezTo>
                      <a:pt x="58" y="232"/>
                      <a:pt x="82" y="259"/>
                      <a:pt x="82" y="259"/>
                    </a:cubicBezTo>
                    <a:cubicBezTo>
                      <a:pt x="92" y="256"/>
                      <a:pt x="108" y="259"/>
                      <a:pt x="111" y="249"/>
                    </a:cubicBezTo>
                    <a:cubicBezTo>
                      <a:pt x="114" y="239"/>
                      <a:pt x="121" y="220"/>
                      <a:pt x="121" y="220"/>
                    </a:cubicBezTo>
                    <a:cubicBezTo>
                      <a:pt x="119" y="204"/>
                      <a:pt x="121" y="187"/>
                      <a:pt x="116" y="172"/>
                    </a:cubicBezTo>
                    <a:cubicBezTo>
                      <a:pt x="111" y="156"/>
                      <a:pt x="73" y="148"/>
                      <a:pt x="73" y="148"/>
                    </a:cubicBezTo>
                    <a:cubicBezTo>
                      <a:pt x="76" y="172"/>
                      <a:pt x="70" y="189"/>
                      <a:pt x="92" y="201"/>
                    </a:cubicBezTo>
                    <a:cubicBezTo>
                      <a:pt x="101" y="206"/>
                      <a:pt x="121" y="211"/>
                      <a:pt x="121" y="211"/>
                    </a:cubicBezTo>
                    <a:cubicBezTo>
                      <a:pt x="170" y="205"/>
                      <a:pt x="172" y="207"/>
                      <a:pt x="188" y="163"/>
                    </a:cubicBezTo>
                    <a:cubicBezTo>
                      <a:pt x="183" y="126"/>
                      <a:pt x="180" y="113"/>
                      <a:pt x="145" y="100"/>
                    </a:cubicBezTo>
                    <a:cubicBezTo>
                      <a:pt x="119" y="139"/>
                      <a:pt x="160" y="163"/>
                      <a:pt x="193" y="172"/>
                    </a:cubicBezTo>
                    <a:cubicBezTo>
                      <a:pt x="240" y="166"/>
                      <a:pt x="235" y="148"/>
                      <a:pt x="246" y="105"/>
                    </a:cubicBezTo>
                    <a:cubicBezTo>
                      <a:pt x="241" y="74"/>
                      <a:pt x="242" y="63"/>
                      <a:pt x="212" y="52"/>
                    </a:cubicBezTo>
                    <a:cubicBezTo>
                      <a:pt x="182" y="97"/>
                      <a:pt x="241" y="112"/>
                      <a:pt x="270" y="129"/>
                    </a:cubicBezTo>
                    <a:cubicBezTo>
                      <a:pt x="292" y="123"/>
                      <a:pt x="301" y="122"/>
                      <a:pt x="308" y="100"/>
                    </a:cubicBezTo>
                    <a:cubicBezTo>
                      <a:pt x="304" y="50"/>
                      <a:pt x="317" y="28"/>
                      <a:pt x="274" y="14"/>
                    </a:cubicBezTo>
                    <a:cubicBezTo>
                      <a:pt x="264" y="30"/>
                      <a:pt x="264" y="69"/>
                      <a:pt x="284" y="81"/>
                    </a:cubicBezTo>
                    <a:cubicBezTo>
                      <a:pt x="293" y="86"/>
                      <a:pt x="313" y="91"/>
                      <a:pt x="313" y="91"/>
                    </a:cubicBezTo>
                    <a:cubicBezTo>
                      <a:pt x="361" y="74"/>
                      <a:pt x="287" y="0"/>
                      <a:pt x="361" y="0"/>
                    </a:cubicBezTo>
                  </a:path>
                </a:pathLst>
              </a:custGeom>
              <a:noFill/>
              <a:ln w="9525" cap="flat" cmpd="sng">
                <a:solidFill>
                  <a:srgbClr val="3366FF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" name="Group 69"/>
            <p:cNvGrpSpPr>
              <a:grpSpLocks/>
            </p:cNvGrpSpPr>
            <p:nvPr/>
          </p:nvGrpSpPr>
          <p:grpSpPr bwMode="auto">
            <a:xfrm rot="14001149" flipV="1">
              <a:off x="3738" y="1652"/>
              <a:ext cx="238" cy="160"/>
              <a:chOff x="326" y="3552"/>
              <a:chExt cx="394" cy="307"/>
            </a:xfrm>
          </p:grpSpPr>
          <p:sp>
            <p:nvSpPr>
              <p:cNvPr id="16" name="Line 70"/>
              <p:cNvSpPr>
                <a:spLocks noChangeShapeType="1"/>
              </p:cNvSpPr>
              <p:nvPr/>
            </p:nvSpPr>
            <p:spPr bwMode="auto">
              <a:xfrm flipV="1">
                <a:off x="672" y="3552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00FF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Freeform 71"/>
              <p:cNvSpPr>
                <a:spLocks/>
              </p:cNvSpPr>
              <p:nvPr/>
            </p:nvSpPr>
            <p:spPr bwMode="auto">
              <a:xfrm>
                <a:off x="326" y="3600"/>
                <a:ext cx="361" cy="259"/>
              </a:xfrm>
              <a:custGeom>
                <a:avLst/>
                <a:gdLst/>
                <a:ahLst/>
                <a:cxnLst>
                  <a:cxn ang="0">
                    <a:pos x="0" y="240"/>
                  </a:cxn>
                  <a:cxn ang="0">
                    <a:pos x="49" y="225"/>
                  </a:cxn>
                  <a:cxn ang="0">
                    <a:pos x="53" y="230"/>
                  </a:cxn>
                  <a:cxn ang="0">
                    <a:pos x="82" y="259"/>
                  </a:cxn>
                  <a:cxn ang="0">
                    <a:pos x="111" y="249"/>
                  </a:cxn>
                  <a:cxn ang="0">
                    <a:pos x="121" y="220"/>
                  </a:cxn>
                  <a:cxn ang="0">
                    <a:pos x="116" y="172"/>
                  </a:cxn>
                  <a:cxn ang="0">
                    <a:pos x="73" y="148"/>
                  </a:cxn>
                  <a:cxn ang="0">
                    <a:pos x="92" y="201"/>
                  </a:cxn>
                  <a:cxn ang="0">
                    <a:pos x="121" y="211"/>
                  </a:cxn>
                  <a:cxn ang="0">
                    <a:pos x="188" y="163"/>
                  </a:cxn>
                  <a:cxn ang="0">
                    <a:pos x="145" y="100"/>
                  </a:cxn>
                  <a:cxn ang="0">
                    <a:pos x="193" y="172"/>
                  </a:cxn>
                  <a:cxn ang="0">
                    <a:pos x="246" y="105"/>
                  </a:cxn>
                  <a:cxn ang="0">
                    <a:pos x="212" y="52"/>
                  </a:cxn>
                  <a:cxn ang="0">
                    <a:pos x="270" y="129"/>
                  </a:cxn>
                  <a:cxn ang="0">
                    <a:pos x="308" y="100"/>
                  </a:cxn>
                  <a:cxn ang="0">
                    <a:pos x="274" y="14"/>
                  </a:cxn>
                  <a:cxn ang="0">
                    <a:pos x="284" y="81"/>
                  </a:cxn>
                  <a:cxn ang="0">
                    <a:pos x="313" y="91"/>
                  </a:cxn>
                  <a:cxn ang="0">
                    <a:pos x="361" y="0"/>
                  </a:cxn>
                </a:cxnLst>
                <a:rect l="0" t="0" r="r" b="b"/>
                <a:pathLst>
                  <a:path w="361" h="259">
                    <a:moveTo>
                      <a:pt x="0" y="240"/>
                    </a:moveTo>
                    <a:cubicBezTo>
                      <a:pt x="39" y="231"/>
                      <a:pt x="36" y="217"/>
                      <a:pt x="49" y="225"/>
                    </a:cubicBezTo>
                    <a:cubicBezTo>
                      <a:pt x="58" y="230"/>
                      <a:pt x="43" y="227"/>
                      <a:pt x="53" y="230"/>
                    </a:cubicBezTo>
                    <a:cubicBezTo>
                      <a:pt x="58" y="232"/>
                      <a:pt x="82" y="259"/>
                      <a:pt x="82" y="259"/>
                    </a:cubicBezTo>
                    <a:cubicBezTo>
                      <a:pt x="92" y="256"/>
                      <a:pt x="108" y="259"/>
                      <a:pt x="111" y="249"/>
                    </a:cubicBezTo>
                    <a:cubicBezTo>
                      <a:pt x="114" y="239"/>
                      <a:pt x="121" y="220"/>
                      <a:pt x="121" y="220"/>
                    </a:cubicBezTo>
                    <a:cubicBezTo>
                      <a:pt x="119" y="204"/>
                      <a:pt x="121" y="187"/>
                      <a:pt x="116" y="172"/>
                    </a:cubicBezTo>
                    <a:cubicBezTo>
                      <a:pt x="111" y="156"/>
                      <a:pt x="73" y="148"/>
                      <a:pt x="73" y="148"/>
                    </a:cubicBezTo>
                    <a:cubicBezTo>
                      <a:pt x="76" y="172"/>
                      <a:pt x="70" y="189"/>
                      <a:pt x="92" y="201"/>
                    </a:cubicBezTo>
                    <a:cubicBezTo>
                      <a:pt x="101" y="206"/>
                      <a:pt x="121" y="211"/>
                      <a:pt x="121" y="211"/>
                    </a:cubicBezTo>
                    <a:cubicBezTo>
                      <a:pt x="170" y="205"/>
                      <a:pt x="172" y="207"/>
                      <a:pt x="188" y="163"/>
                    </a:cubicBezTo>
                    <a:cubicBezTo>
                      <a:pt x="183" y="126"/>
                      <a:pt x="180" y="113"/>
                      <a:pt x="145" y="100"/>
                    </a:cubicBezTo>
                    <a:cubicBezTo>
                      <a:pt x="119" y="139"/>
                      <a:pt x="160" y="163"/>
                      <a:pt x="193" y="172"/>
                    </a:cubicBezTo>
                    <a:cubicBezTo>
                      <a:pt x="240" y="166"/>
                      <a:pt x="235" y="148"/>
                      <a:pt x="246" y="105"/>
                    </a:cubicBezTo>
                    <a:cubicBezTo>
                      <a:pt x="241" y="74"/>
                      <a:pt x="242" y="63"/>
                      <a:pt x="212" y="52"/>
                    </a:cubicBezTo>
                    <a:cubicBezTo>
                      <a:pt x="182" y="97"/>
                      <a:pt x="241" y="112"/>
                      <a:pt x="270" y="129"/>
                    </a:cubicBezTo>
                    <a:cubicBezTo>
                      <a:pt x="292" y="123"/>
                      <a:pt x="301" y="122"/>
                      <a:pt x="308" y="100"/>
                    </a:cubicBezTo>
                    <a:cubicBezTo>
                      <a:pt x="304" y="50"/>
                      <a:pt x="317" y="28"/>
                      <a:pt x="274" y="14"/>
                    </a:cubicBezTo>
                    <a:cubicBezTo>
                      <a:pt x="264" y="30"/>
                      <a:pt x="264" y="69"/>
                      <a:pt x="284" y="81"/>
                    </a:cubicBezTo>
                    <a:cubicBezTo>
                      <a:pt x="293" y="86"/>
                      <a:pt x="313" y="91"/>
                      <a:pt x="313" y="91"/>
                    </a:cubicBezTo>
                    <a:cubicBezTo>
                      <a:pt x="361" y="74"/>
                      <a:pt x="287" y="0"/>
                      <a:pt x="361" y="0"/>
                    </a:cubicBezTo>
                  </a:path>
                </a:pathLst>
              </a:custGeom>
              <a:noFill/>
              <a:ln w="9525" cap="flat" cmpd="sng">
                <a:solidFill>
                  <a:srgbClr val="00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3" name="Content Placeholder 2"/>
          <p:cNvSpPr txBox="1">
            <a:spLocks/>
          </p:cNvSpPr>
          <p:nvPr/>
        </p:nvSpPr>
        <p:spPr>
          <a:xfrm>
            <a:off x="6248400" y="5105400"/>
            <a:ext cx="2286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High-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32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endParaRPr kumimoji="0" lang="en-US" sz="3200" b="0" i="0" u="none" strike="noStrike" kern="1200" cap="none" spc="0" normalizeH="0" baseline="-2500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17116</TotalTime>
  <Words>1348</Words>
  <Application>Microsoft Office PowerPoint</Application>
  <PresentationFormat>On-screen Show (4:3)</PresentationFormat>
  <Paragraphs>395</Paragraphs>
  <Slides>32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Image</vt:lpstr>
      <vt:lpstr>Bitmap Image</vt:lpstr>
      <vt:lpstr>Heavy Ion Physics  at RHIC and LHC</vt:lpstr>
      <vt:lpstr>QCD: Theory of the Strong Force</vt:lpstr>
      <vt:lpstr>What are We Interested In?</vt:lpstr>
      <vt:lpstr>HI Collisions Tool for Strong Force Physics Study</vt:lpstr>
      <vt:lpstr>Spacetime Evolution of a HI Collision</vt:lpstr>
      <vt:lpstr>Methods of QCD Calculation I: Lattice</vt:lpstr>
      <vt:lpstr>Methods of QCD Calculation II: pQCD</vt:lpstr>
      <vt:lpstr>Methods III: AdS/CFT</vt:lpstr>
      <vt:lpstr>Some Probes of the Evolution</vt:lpstr>
      <vt:lpstr>A Lil’ Bit of Low-pT</vt:lpstr>
      <vt:lpstr>Viscous Hydrodynamics</vt:lpstr>
      <vt:lpstr>Geometry Matters</vt:lpstr>
      <vt:lpstr>Why High-pT Particles?</vt:lpstr>
      <vt:lpstr>Tomography in QGP</vt:lpstr>
      <vt:lpstr>QGP Energy Loss</vt:lpstr>
      <vt:lpstr>pQCD Rad Picture</vt:lpstr>
      <vt:lpstr>High-pT Observables</vt:lpstr>
      <vt:lpstr>pQCD Success at RHIC:</vt:lpstr>
      <vt:lpstr>Trouble for Rad E-Loss Picture</vt:lpstr>
      <vt:lpstr>What About Elastic Loss?</vt:lpstr>
      <vt:lpstr>pQCD Still Inadequate</vt:lpstr>
      <vt:lpstr>More Reasons for Concern</vt:lpstr>
      <vt:lpstr>Death of pQCD at RHIC?</vt:lpstr>
      <vt:lpstr>Strongly Coupled Qualitative Successes</vt:lpstr>
      <vt:lpstr>Jets in AdS/CFT</vt:lpstr>
      <vt:lpstr>Compared to Data</vt:lpstr>
      <vt:lpstr>Light Quark and Gluon E-Loss</vt:lpstr>
      <vt:lpstr>pQCD vs. AdS/CFT at LHC</vt:lpstr>
      <vt:lpstr>Not So Fast!</vt:lpstr>
      <vt:lpstr>LHC RcAA(pT)/RbAA(pT) Prediction (with speed limits)</vt:lpstr>
      <vt:lpstr>RHIC Rcb Ratio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773</cp:revision>
  <dcterms:created xsi:type="dcterms:W3CDTF">2009-09-03T22:02:25Z</dcterms:created>
  <dcterms:modified xsi:type="dcterms:W3CDTF">2010-11-16T12:28:22Z</dcterms:modified>
</cp:coreProperties>
</file>