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668" r:id="rId2"/>
    <p:sldId id="779" r:id="rId3"/>
    <p:sldId id="675" r:id="rId4"/>
    <p:sldId id="676" r:id="rId5"/>
    <p:sldId id="806" r:id="rId6"/>
    <p:sldId id="814" r:id="rId7"/>
    <p:sldId id="815" r:id="rId8"/>
    <p:sldId id="816" r:id="rId9"/>
    <p:sldId id="805" r:id="rId10"/>
    <p:sldId id="808" r:id="rId11"/>
    <p:sldId id="809" r:id="rId12"/>
    <p:sldId id="819" r:id="rId13"/>
    <p:sldId id="802" r:id="rId14"/>
    <p:sldId id="803" r:id="rId15"/>
    <p:sldId id="788" r:id="rId16"/>
    <p:sldId id="789" r:id="rId17"/>
    <p:sldId id="790" r:id="rId18"/>
    <p:sldId id="804" r:id="rId19"/>
    <p:sldId id="791" r:id="rId20"/>
    <p:sldId id="792" r:id="rId21"/>
    <p:sldId id="825" r:id="rId22"/>
    <p:sldId id="826" r:id="rId23"/>
    <p:sldId id="827" r:id="rId24"/>
    <p:sldId id="794" r:id="rId25"/>
    <p:sldId id="795" r:id="rId26"/>
    <p:sldId id="796" r:id="rId27"/>
    <p:sldId id="811" r:id="rId28"/>
    <p:sldId id="797" r:id="rId29"/>
    <p:sldId id="798" r:id="rId30"/>
    <p:sldId id="799" r:id="rId31"/>
    <p:sldId id="800" r:id="rId32"/>
    <p:sldId id="82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4D4D4D"/>
    <a:srgbClr val="3F3D99"/>
    <a:srgbClr val="005400"/>
    <a:srgbClr val="660000"/>
    <a:srgbClr val="09840A"/>
    <a:srgbClr val="2D2A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9" autoAdjust="0"/>
    <p:restoredTop sz="85216" autoAdjust="0"/>
  </p:normalViewPr>
  <p:slideViewPr>
    <p:cSldViewPr>
      <p:cViewPr varScale="1">
        <p:scale>
          <a:sx n="67" d="100"/>
          <a:sy n="6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 as compared to strongly</a:t>
            </a:r>
            <a:r>
              <a:rPr lang="en-US" baseline="0" dirty="0" smtClean="0"/>
              <a:t> coupled </a:t>
            </a:r>
            <a:r>
              <a:rPr lang="en-US" baseline="0" dirty="0" err="1" smtClean="0"/>
              <a:t>Abelian</a:t>
            </a:r>
            <a:r>
              <a:rPr lang="en-US" baseline="0" dirty="0" smtClean="0"/>
              <a:t>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up, experiments!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Anticorrelated</a:t>
            </a:r>
            <a:r>
              <a:rPr lang="en-US" dirty="0" smtClean="0"/>
              <a:t>; have e- come in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to get to &gt;~ 10 </a:t>
            </a:r>
            <a:r>
              <a:rPr lang="en-US" dirty="0" err="1" smtClean="0"/>
              <a:t>GeV</a:t>
            </a:r>
            <a:r>
              <a:rPr lang="en-US" dirty="0" smtClean="0"/>
              <a:t> to avoid IS, </a:t>
            </a:r>
            <a:r>
              <a:rPr lang="en-US" dirty="0" err="1" smtClean="0"/>
              <a:t>hadronization</a:t>
            </a:r>
            <a:r>
              <a:rPr lang="en-US" baseline="0" dirty="0" smtClean="0"/>
              <a:t>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9C76-E5B4-4DD9-93CA-09C3C01D1245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92925"/>
            <a:ext cx="3124200" cy="365125"/>
          </a:xfrm>
        </p:spPr>
        <p:txBody>
          <a:bodyPr/>
          <a:lstStyle/>
          <a:p>
            <a:r>
              <a:rPr lang="en-US" smtClean="0"/>
              <a:t>UTK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7C2B-B438-4AB3-A98D-73CFC88E42E1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BB6C-B034-4893-A1A3-119BB6F13D5A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9051-E5B5-4D0A-A57C-B63AEBA82308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D9CC-6B4E-4C85-A59F-7042C22C14DC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A25D-1751-4499-A901-98B5C6C4D62A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2E73-7A44-4F87-97F6-3C54B7867004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9A83-6D71-4C2E-BBDF-A3F455915AD7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B3F-6E99-4FAC-9652-3468CA82F678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3E07-342C-4201-A22F-D7D2629065E8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5578-67BF-4783-8A90-E445A0BA39EC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64A33-E623-44F2-BE97-1C3EC7AB9A0C}" type="datetime1">
              <a:rPr lang="en-US" smtClean="0"/>
              <a:pPr/>
              <a:t>11/16/2010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92925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UTK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7" descr="OSU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075" y="6393500"/>
            <a:ext cx="365125" cy="371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3175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Heavy Ion Physics </a:t>
            </a:r>
            <a:br>
              <a:rPr lang="en-US" dirty="0" smtClean="0"/>
            </a:br>
            <a:r>
              <a:rPr lang="en-US" dirty="0" smtClean="0"/>
              <a:t>at RHIC and LHC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The Ohio State University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July 16, 2010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CB94E-CBAA-4A4C-849F-CF007E04C0DB}" type="datetime1">
              <a:rPr lang="en-US" smtClean="0"/>
              <a:pPr/>
              <a:t>11/16/2010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UTK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51816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With many thanks to Brian Cole, </a:t>
            </a:r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</a:t>
            </a:r>
          </a:p>
          <a:p>
            <a:pPr algn="ctr"/>
            <a:r>
              <a:rPr lang="en-US" sz="1600" dirty="0" smtClean="0"/>
              <a:t>Ulrich Heinz, </a:t>
            </a:r>
            <a:r>
              <a:rPr lang="en-US" sz="1600" dirty="0" err="1" smtClean="0"/>
              <a:t>Jiangyong</a:t>
            </a:r>
            <a:r>
              <a:rPr lang="en-US" sz="1600" dirty="0" smtClean="0"/>
              <a:t> </a:t>
            </a:r>
            <a:r>
              <a:rPr lang="en-US" sz="1600" dirty="0" err="1" smtClean="0"/>
              <a:t>Jia</a:t>
            </a:r>
            <a:r>
              <a:rPr lang="en-US" sz="1600" dirty="0" smtClean="0"/>
              <a:t>,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Lil’ Bit of Low-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819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Hydro</a:t>
            </a:r>
          </a:p>
          <a:p>
            <a:pPr lvl="1"/>
            <a:r>
              <a:rPr lang="en-US" dirty="0" smtClean="0"/>
              <a:t>Early therm.</a:t>
            </a:r>
          </a:p>
          <a:p>
            <a:pPr lvl="1"/>
            <a:r>
              <a:rPr lang="en-US" dirty="0" smtClean="0"/>
              <a:t>Evolution:</a:t>
            </a:r>
            <a:r>
              <a:rPr lang="en-US" dirty="0" smtClean="0">
                <a:latin typeface="Symbol" pitchFamily="18" charset="2"/>
              </a:rPr>
              <a:t> ¶</a:t>
            </a:r>
            <a:r>
              <a:rPr lang="en-US" i="1" baseline="-25000" dirty="0" err="1" smtClean="0">
                <a:latin typeface="Symbol" pitchFamily="18" charset="2"/>
              </a:rPr>
              <a:t>m</a:t>
            </a:r>
            <a:r>
              <a:rPr lang="en-US" i="1" dirty="0" err="1" smtClean="0"/>
              <a:t>T</a:t>
            </a:r>
            <a:r>
              <a:rPr lang="en-US" i="1" baseline="30000" dirty="0" err="1" smtClean="0">
                <a:latin typeface="Symbol" pitchFamily="18" charset="2"/>
              </a:rPr>
              <a:t>mn</a:t>
            </a:r>
            <a:r>
              <a:rPr lang="en-US" dirty="0" smtClean="0">
                <a:latin typeface="Symbol" pitchFamily="18" charset="2"/>
              </a:rPr>
              <a:t>  = 0</a:t>
            </a:r>
          </a:p>
          <a:p>
            <a:pPr lvl="2"/>
            <a:r>
              <a:rPr lang="en-US" dirty="0" smtClean="0"/>
              <a:t>“Ideal”</a:t>
            </a:r>
          </a:p>
          <a:p>
            <a:pPr lvl="1"/>
            <a:r>
              <a:rPr lang="en-US" dirty="0" err="1" smtClean="0"/>
              <a:t>Hadronization</a:t>
            </a:r>
            <a:endParaRPr lang="en-US" dirty="0" smtClean="0"/>
          </a:p>
          <a:p>
            <a:pPr lvl="2"/>
            <a:r>
              <a:rPr lang="en-US" dirty="0" smtClean="0"/>
              <a:t>Cooper-Frye freeze-out</a:t>
            </a:r>
          </a:p>
          <a:p>
            <a:pPr lvl="1"/>
            <a:r>
              <a:rPr lang="en-US" dirty="0" err="1" smtClean="0"/>
              <a:t>Hadronic</a:t>
            </a:r>
            <a:r>
              <a:rPr lang="en-US" dirty="0" smtClean="0"/>
              <a:t> </a:t>
            </a:r>
            <a:r>
              <a:rPr lang="en-US" dirty="0" err="1" smtClean="0"/>
              <a:t>rescattering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3150-F34A-4E4F-8611-BCE048005245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4137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937708"/>
            <a:ext cx="3548128" cy="404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24400" y="5257800"/>
            <a:ext cx="31825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T Hirano, et al., Phys.Rev.C77:044909,2008</a:t>
            </a:r>
          </a:p>
        </p:txBody>
      </p:sp>
      <p:pic>
        <p:nvPicPr>
          <p:cNvPr id="9" name="Picture 3" descr="v2pt_b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2987"/>
            <a:ext cx="421005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Viscous Hydrodynamics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r>
              <a:rPr lang="en-US" dirty="0" smtClean="0"/>
              <a:t>Viscosity reduces elliptic flow</a:t>
            </a:r>
          </a:p>
          <a:p>
            <a:pPr lvl="1"/>
            <a:r>
              <a:rPr lang="en-US" dirty="0" smtClean="0"/>
              <a:t>Naive </a:t>
            </a:r>
            <a:r>
              <a:rPr lang="en-US" dirty="0" err="1" smtClean="0"/>
              <a:t>pQCD</a:t>
            </a:r>
            <a:r>
              <a:rPr lang="en-US" dirty="0" smtClean="0"/>
              <a:t> =&gt;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 ~ 1</a:t>
            </a:r>
          </a:p>
          <a:p>
            <a:pPr lvl="1"/>
            <a:r>
              <a:rPr lang="en-US" dirty="0" smtClean="0"/>
              <a:t>Naive </a:t>
            </a:r>
            <a:r>
              <a:rPr lang="en-US" dirty="0" err="1" smtClean="0"/>
              <a:t>AdS</a:t>
            </a:r>
            <a:r>
              <a:rPr lang="en-US" dirty="0" smtClean="0"/>
              <a:t>/CFT =&gt;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 ~ 1/4</a:t>
            </a:r>
            <a:r>
              <a:rPr lang="en-US" dirty="0" smtClean="0">
                <a:latin typeface="Symbol" pitchFamily="18" charset="2"/>
              </a:rPr>
              <a:t>p</a:t>
            </a:r>
          </a:p>
          <a:p>
            <a:pPr lvl="1"/>
            <a:endParaRPr lang="en-US" dirty="0" smtClean="0">
              <a:latin typeface="Symbol" pitchFamily="18" charset="2"/>
            </a:endParaRPr>
          </a:p>
          <a:p>
            <a:pPr lvl="1"/>
            <a:endParaRPr lang="en-US" dirty="0" smtClean="0">
              <a:latin typeface="Symbol" pitchFamily="18" charset="2"/>
            </a:endParaRPr>
          </a:p>
          <a:p>
            <a:pPr lvl="1"/>
            <a:endParaRPr lang="en-US" dirty="0" smtClean="0">
              <a:latin typeface="Symbol" pitchFamily="18" charset="2"/>
            </a:endParaRPr>
          </a:p>
          <a:p>
            <a:pPr lvl="1"/>
            <a:endParaRPr lang="en-US" dirty="0" smtClean="0">
              <a:latin typeface="Symbol" pitchFamily="18" charset="2"/>
            </a:endParaRPr>
          </a:p>
          <a:p>
            <a:pPr lvl="1"/>
            <a:endParaRPr lang="en-US" dirty="0" smtClean="0">
              <a:latin typeface="Symbol" pitchFamily="18" charset="2"/>
            </a:endParaRPr>
          </a:p>
          <a:p>
            <a:pPr lvl="1"/>
            <a:endParaRPr lang="en-US" dirty="0" smtClean="0">
              <a:latin typeface="Symbol" pitchFamily="18" charset="2"/>
            </a:endParaRPr>
          </a:p>
          <a:p>
            <a:pPr lvl="2">
              <a:buNone/>
            </a:pPr>
            <a:r>
              <a:rPr lang="en-US" dirty="0" smtClean="0"/>
              <a:t>=&gt; Strongly coupled medium?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7DCA-C113-4BF0-9FE3-2FC0BFA9BE28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4240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895600"/>
            <a:ext cx="421860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4419601" y="2870789"/>
          <a:ext cx="4660900" cy="3218087"/>
        </p:xfrm>
        <a:graphic>
          <a:graphicData uri="http://schemas.openxmlformats.org/presentationml/2006/ole">
            <p:oleObj spid="_x0000_s742405" name="Image" r:id="rId4" imgW="6273016" imgH="4330159" progId="">
              <p:embed/>
            </p:oleObj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748756" y="6015335"/>
            <a:ext cx="20904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/>
              <a:t>Luzum</a:t>
            </a:r>
            <a:r>
              <a:rPr lang="en-US" sz="1200" dirty="0"/>
              <a:t> and </a:t>
            </a:r>
            <a:r>
              <a:rPr lang="en-US" sz="1200" dirty="0" err="1"/>
              <a:t>Romatschke</a:t>
            </a:r>
            <a:r>
              <a:rPr lang="en-US" sz="1200" dirty="0"/>
              <a:t>, </a:t>
            </a:r>
            <a:endParaRPr lang="en-US" sz="1200" dirty="0" smtClean="0"/>
          </a:p>
          <a:p>
            <a:r>
              <a:rPr lang="en-US" sz="1200" dirty="0" smtClean="0"/>
              <a:t>Phys.Rev.C78:034915,2008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Matters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r>
              <a:rPr lang="en-US" dirty="0" smtClean="0"/>
              <a:t>Poorly constrained initial </a:t>
            </a:r>
            <a:r>
              <a:rPr lang="en-US" dirty="0" err="1" smtClean="0"/>
              <a:t>geom</a:t>
            </a:r>
            <a:r>
              <a:rPr lang="en-US" dirty="0" smtClean="0"/>
              <a:t> =&gt; 100% uncertainty in viscosity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Fluctuations in IC additional </a:t>
            </a:r>
            <a:r>
              <a:rPr lang="en-US" dirty="0" err="1" smtClean="0"/>
              <a:t>uncon</a:t>
            </a:r>
            <a:r>
              <a:rPr lang="en-US" dirty="0" smtClean="0"/>
              <a:t>. effect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B7B5-DEDF-4AA0-B681-AEE86B27A70D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28600" y="2009001"/>
          <a:ext cx="4176713" cy="3303587"/>
        </p:xfrm>
        <a:graphic>
          <a:graphicData uri="http://schemas.openxmlformats.org/presentationml/2006/ole">
            <p:oleObj spid="_x0000_s744450" name="Image" r:id="rId3" imgW="6679365" imgH="5282540" progId="">
              <p:embed/>
            </p:oleObj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4572000" y="2085201"/>
          <a:ext cx="4411663" cy="3251200"/>
        </p:xfrm>
        <a:graphic>
          <a:graphicData uri="http://schemas.openxmlformats.org/presentationml/2006/ole">
            <p:oleObj spid="_x0000_s744451" name="Image" r:id="rId4" imgW="6996825" imgH="5155556" progId="">
              <p:embed/>
            </p:oleObj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95600" y="5742801"/>
            <a:ext cx="33061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T Hirano, et al., Phys.Lett.B636:299-304,2006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609600" y="5103038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723900" y="5103038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8115300" y="5103038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8229600" y="5103038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3276600" y="5103038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3657600" y="5103038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4953000" y="5103038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5334000" y="5103038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Particles?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/>
          <a:lstStyle/>
          <a:p>
            <a:r>
              <a:rPr lang="en-US" dirty="0" smtClean="0"/>
              <a:t>Tomography in medicine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4797-E36C-42AC-BE7C-E956587C50B2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28003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098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http://www.fas.org/irp/imint/docs/rst/Intro/Part2_26d.html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2400" y="152400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4D4D4D"/>
                </a:solidFill>
              </a:rPr>
              <a:t>One can learn a lot from </a:t>
            </a:r>
            <a:r>
              <a:rPr lang="en-US" sz="2000" dirty="0" smtClean="0">
                <a:solidFill>
                  <a:srgbClr val="4D4D4D"/>
                </a:solidFill>
              </a:rPr>
              <a:t>a single probe</a:t>
            </a:r>
            <a:r>
              <a:rPr lang="en-US" sz="2000" dirty="0">
                <a:solidFill>
                  <a:srgbClr val="4D4D4D"/>
                </a:solidFill>
              </a:rPr>
              <a:t>…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0" y="5791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660000"/>
                </a:solidFill>
              </a:rPr>
              <a:t>PET Scan</a:t>
            </a: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5257800" y="2057400"/>
            <a:ext cx="3581400" cy="4070350"/>
            <a:chOff x="3312" y="1056"/>
            <a:chExt cx="2256" cy="2564"/>
          </a:xfrm>
        </p:grpSpPr>
        <p:graphicFrame>
          <p:nvGraphicFramePr>
            <p:cNvPr id="12" name="Object 8"/>
            <p:cNvGraphicFramePr>
              <a:graphicFrameLocks noChangeAspect="1"/>
            </p:cNvGraphicFramePr>
            <p:nvPr/>
          </p:nvGraphicFramePr>
          <p:xfrm>
            <a:off x="3504" y="1632"/>
            <a:ext cx="1712" cy="1528"/>
          </p:xfrm>
          <a:graphic>
            <a:graphicData uri="http://schemas.openxmlformats.org/presentationml/2006/ole">
              <p:oleObj spid="_x0000_s739330" name="Image" r:id="rId4" imgW="2717460" imgH="2425397" progId="">
                <p:embed/>
              </p:oleObj>
            </a:graphicData>
          </a:graphic>
        </p:graphicFrame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312" y="1056"/>
              <a:ext cx="22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and even more with multiple probes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360" y="3216"/>
              <a:ext cx="20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660000"/>
                  </a:solidFill>
                </a:rPr>
                <a:t>SPECT-CT Scan uses internal </a:t>
              </a:r>
              <a:r>
                <a:rPr lang="en-US" sz="1800">
                  <a:solidFill>
                    <a:srgbClr val="660000"/>
                  </a:solidFill>
                  <a:latin typeface="Symbol" pitchFamily="18" charset="2"/>
                </a:rPr>
                <a:t>g</a:t>
              </a:r>
              <a:r>
                <a:rPr lang="en-US" sz="1800">
                  <a:solidFill>
                    <a:srgbClr val="660000"/>
                  </a:solidFill>
                </a:rPr>
                <a:t> photons and external X-rays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Tomography in QGP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00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Requires well-controlled theory of:</a:t>
            </a:r>
          </a:p>
          <a:p>
            <a:pPr lvl="1"/>
            <a:r>
              <a:rPr lang="en-US" dirty="0" smtClean="0"/>
              <a:t>production of rare,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probes</a:t>
            </a:r>
          </a:p>
          <a:p>
            <a:pPr lvl="2"/>
            <a:r>
              <a:rPr lang="en-US" dirty="0" smtClean="0"/>
              <a:t>g, u, d, s, c, b</a:t>
            </a:r>
          </a:p>
          <a:p>
            <a:pPr lvl="1"/>
            <a:r>
              <a:rPr lang="en-US" dirty="0" smtClean="0"/>
              <a:t>in-medium E-loss</a:t>
            </a:r>
          </a:p>
          <a:p>
            <a:pPr lvl="1"/>
            <a:r>
              <a:rPr lang="en-US" dirty="0" err="1" smtClean="0"/>
              <a:t>hadronization</a:t>
            </a:r>
            <a:endParaRPr lang="en-US" dirty="0" smtClean="0"/>
          </a:p>
          <a:p>
            <a:r>
              <a:rPr lang="en-US" dirty="0" smtClean="0"/>
              <a:t>Requires precision measurements of decay fragments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240E-E44A-4478-BA81-39F5C6E731D2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7" name="Group 15"/>
          <p:cNvGrpSpPr/>
          <p:nvPr/>
        </p:nvGrpSpPr>
        <p:grpSpPr>
          <a:xfrm>
            <a:off x="5843604" y="1447799"/>
            <a:ext cx="2843196" cy="2895601"/>
            <a:chOff x="6324601" y="3352800"/>
            <a:chExt cx="2843196" cy="2895601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6324601" y="3352800"/>
              <a:ext cx="2749551" cy="2895601"/>
              <a:chOff x="336" y="768"/>
              <a:chExt cx="2147" cy="2208"/>
            </a:xfrm>
          </p:grpSpPr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6" y="912"/>
                <a:ext cx="1894" cy="2064"/>
              </a:xfrm>
              <a:prstGeom prst="rect">
                <a:avLst/>
              </a:prstGeom>
              <a:noFill/>
            </p:spPr>
          </p:pic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912" y="76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2150" y="919"/>
                <a:ext cx="33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Arial" charset="0"/>
                  </a:rPr>
                  <a:t>p</a:t>
                </a:r>
                <a:r>
                  <a:rPr lang="en-US" sz="2000" i="1" baseline="-25000">
                    <a:latin typeface="Arial" charset="0"/>
                  </a:rPr>
                  <a:t>T</a:t>
                </a:r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248" y="1872"/>
                <a:ext cx="64" cy="192"/>
              </a:xfrm>
              <a:custGeom>
                <a:avLst/>
                <a:gdLst/>
                <a:ahLst/>
                <a:cxnLst>
                  <a:cxn ang="0">
                    <a:pos x="48" y="192"/>
                  </a:cxn>
                  <a:cxn ang="0">
                    <a:pos x="0" y="0"/>
                  </a:cxn>
                </a:cxnLst>
                <a:rect l="0" t="0" r="r" b="b"/>
                <a:pathLst>
                  <a:path w="64" h="192">
                    <a:moveTo>
                      <a:pt x="48" y="192"/>
                    </a:moveTo>
                    <a:cubicBezTo>
                      <a:pt x="56" y="132"/>
                      <a:pt x="64" y="7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1"/>
              <p:cNvSpPr txBox="1">
                <a:spLocks noChangeArrowheads="1"/>
              </p:cNvSpPr>
              <p:nvPr/>
            </p:nvSpPr>
            <p:spPr bwMode="auto">
              <a:xfrm>
                <a:off x="1298" y="1738"/>
                <a:ext cx="26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pitchFamily="18" charset="2"/>
                  </a:rPr>
                  <a:t>f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8508642" y="4462046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dirty="0" smtClean="0">
                  <a:solidFill>
                    <a:srgbClr val="09840A"/>
                  </a:solidFill>
                  <a:latin typeface="Symbol" pitchFamily="18" charset="2"/>
                </a:rPr>
                <a:t>g</a:t>
              </a:r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i="1" dirty="0" smtClean="0">
                  <a:solidFill>
                    <a:srgbClr val="09840A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rgbClr val="09840A"/>
                  </a:solidFill>
                </a:rPr>
                <a:t>-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10201" y="45908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Invert attenuation pattern =&gt; measure medium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QGP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E-loss mechanism</a:t>
            </a:r>
          </a:p>
          <a:p>
            <a:pPr lvl="1"/>
            <a:r>
              <a:rPr lang="en-US" dirty="0" smtClean="0"/>
              <a:t>Most direct probe of DOF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37F1-D4BB-4378-AD81-D2190CB86449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31" y="2959795"/>
            <a:ext cx="8229600" cy="3592220"/>
          </a:xfrm>
          <a:prstGeom prst="rect">
            <a:avLst/>
          </a:prstGeom>
        </p:spPr>
      </p:pic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05" y="2960980"/>
            <a:ext cx="8229600" cy="359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5247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pQCD</a:t>
            </a:r>
            <a:r>
              <a:rPr lang="en-US" sz="2800" dirty="0" smtClean="0"/>
              <a:t>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9762" y="2527479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AdS</a:t>
            </a:r>
            <a:r>
              <a:rPr lang="en-US" sz="2800" dirty="0" smtClean="0"/>
              <a:t>/CFT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 Radiation</a:t>
            </a:r>
          </a:p>
          <a:p>
            <a:pPr lvl="1"/>
            <a:r>
              <a:rPr lang="en-US" dirty="0" smtClean="0"/>
              <a:t>Weakly-coupled plasma</a:t>
            </a:r>
          </a:p>
          <a:p>
            <a:pPr lvl="2"/>
            <a:r>
              <a:rPr lang="en-US" dirty="0" smtClean="0"/>
              <a:t>Medium organizes into Debye-screened centers</a:t>
            </a:r>
          </a:p>
          <a:p>
            <a:pPr lvl="1"/>
            <a:r>
              <a:rPr lang="en-US" dirty="0" smtClean="0"/>
              <a:t>T ~ 250 </a:t>
            </a:r>
            <a:r>
              <a:rPr lang="en-US" dirty="0" err="1" smtClean="0"/>
              <a:t>MeV</a:t>
            </a:r>
            <a:r>
              <a:rPr lang="en-US" dirty="0" smtClean="0"/>
              <a:t>, g ~ 2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</a:t>
            </a:r>
            <a:r>
              <a:rPr lang="en-US" dirty="0" err="1" smtClean="0"/>
              <a:t>gT</a:t>
            </a:r>
            <a:r>
              <a:rPr lang="en-US" dirty="0" smtClean="0"/>
              <a:t> ~ 0.5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~ 1/g</a:t>
            </a:r>
            <a:r>
              <a:rPr lang="en-US" baseline="30000" dirty="0" smtClean="0"/>
              <a:t>2</a:t>
            </a:r>
            <a:r>
              <a:rPr lang="en-US" dirty="0" smtClean="0"/>
              <a:t>T ~ 1 fm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Au</a:t>
            </a:r>
            <a:r>
              <a:rPr lang="en-US" baseline="-25000" dirty="0" smtClean="0"/>
              <a:t> </a:t>
            </a:r>
            <a:r>
              <a:rPr lang="en-US" dirty="0" smtClean="0"/>
              <a:t> ~ 6 fm</a:t>
            </a:r>
          </a:p>
          <a:p>
            <a:pPr lvl="1"/>
            <a:r>
              <a:rPr lang="en-US" dirty="0" smtClean="0"/>
              <a:t>1/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&lt;&lt;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&lt;&lt; L</a:t>
            </a:r>
          </a:p>
          <a:p>
            <a:pPr lvl="2"/>
            <a:r>
              <a:rPr lang="en-US" dirty="0" err="1" smtClean="0"/>
              <a:t>mult</a:t>
            </a:r>
            <a:r>
              <a:rPr lang="en-US" dirty="0" smtClean="0"/>
              <a:t>. </a:t>
            </a:r>
            <a:r>
              <a:rPr lang="en-US" dirty="0" err="1" smtClean="0"/>
              <a:t>coh</a:t>
            </a:r>
            <a:r>
              <a:rPr lang="en-US" dirty="0" smtClean="0"/>
              <a:t>. </a:t>
            </a:r>
            <a:r>
              <a:rPr lang="en-US" dirty="0" err="1" smtClean="0"/>
              <a:t>em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4D30-CC84-4018-BC33-CF8BA49E2080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24400" y="5332926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5400"/>
                </a:solidFill>
              </a:rPr>
              <a:t>Bethe-</a:t>
            </a:r>
            <a:r>
              <a:rPr lang="en-US" sz="2800" dirty="0" err="1" smtClean="0">
                <a:solidFill>
                  <a:srgbClr val="005400"/>
                </a:solidFill>
              </a:rPr>
              <a:t>Heitler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dp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/</a:t>
            </a:r>
            <a:r>
              <a:rPr lang="en-US" sz="2400" dirty="0" err="1">
                <a:solidFill>
                  <a:srgbClr val="4D4D4D"/>
                </a:solidFill>
              </a:rPr>
              <a:t>dt</a:t>
            </a:r>
            <a:r>
              <a:rPr lang="en-US" sz="2400" dirty="0">
                <a:solidFill>
                  <a:srgbClr val="4D4D4D"/>
                </a:solidFill>
              </a:rPr>
              <a:t> ~ -(T</a:t>
            </a:r>
            <a:r>
              <a:rPr lang="en-US" sz="2400" baseline="30000" dirty="0">
                <a:solidFill>
                  <a:srgbClr val="4D4D4D"/>
                </a:solidFill>
              </a:rPr>
              <a:t>3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endParaRPr lang="en-US" sz="2400" dirty="0">
              <a:solidFill>
                <a:srgbClr val="4D4D4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304800" y="5282484"/>
            <a:ext cx="5334000" cy="1283595"/>
            <a:chOff x="4419600" y="5193405"/>
            <a:chExt cx="5334000" cy="128359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19600" y="5257800"/>
              <a:ext cx="533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 smtClean="0">
                  <a:solidFill>
                    <a:srgbClr val="005400"/>
                  </a:solidFill>
                </a:rPr>
                <a:t>LPM</a:t>
              </a:r>
              <a:endParaRPr lang="en-US" sz="2800" dirty="0">
                <a:solidFill>
                  <a:srgbClr val="005400"/>
                </a:solidFill>
              </a:endParaRPr>
            </a:p>
            <a:p>
              <a:pPr marL="1143000" lvl="2" indent="-228600">
                <a:spcBef>
                  <a:spcPct val="20000"/>
                </a:spcBef>
              </a:pPr>
              <a:r>
                <a:rPr lang="en-US" sz="2400" dirty="0" err="1">
                  <a:solidFill>
                    <a:srgbClr val="4D4D4D"/>
                  </a:solidFill>
                </a:rPr>
                <a:t>dp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dt</a:t>
              </a:r>
              <a:r>
                <a:rPr lang="en-US" sz="2400" dirty="0">
                  <a:solidFill>
                    <a:srgbClr val="4D4D4D"/>
                  </a:solidFill>
                </a:rPr>
                <a:t> ~ -LT</a:t>
              </a:r>
              <a:r>
                <a:rPr lang="en-US" sz="2400" baseline="30000" dirty="0">
                  <a:solidFill>
                    <a:srgbClr val="4D4D4D"/>
                  </a:solidFill>
                </a:rPr>
                <a:t>3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 smtClean="0">
                  <a:solidFill>
                    <a:srgbClr val="4D4D4D"/>
                  </a:solidFill>
                </a:rPr>
                <a:t>)</a:t>
              </a:r>
              <a:endParaRPr lang="en-US" sz="2400" dirty="0">
                <a:solidFill>
                  <a:srgbClr val="4D4D4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00600" y="5193405"/>
              <a:ext cx="3962400" cy="11430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4953000" y="2971800"/>
            <a:ext cx="4038600" cy="1752600"/>
            <a:chOff x="1066800" y="1905000"/>
            <a:chExt cx="4038600" cy="17526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1905000"/>
              <a:ext cx="4038600" cy="137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057400" y="3380601"/>
              <a:ext cx="30268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Levai</a:t>
              </a:r>
              <a:r>
                <a:rPr lang="en-US" sz="1200" dirty="0" smtClean="0"/>
                <a:t>, and </a:t>
              </a:r>
              <a:r>
                <a:rPr lang="en-US" sz="1200" dirty="0" err="1" smtClean="0"/>
                <a:t>Vitev</a:t>
              </a:r>
              <a:r>
                <a:rPr lang="en-US" sz="1200" dirty="0" smtClean="0"/>
                <a:t>, NPB571 (200)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208" name="Rectangle 16"/>
          <p:cNvSpPr>
            <a:spLocks noChangeArrowheads="1"/>
          </p:cNvSpPr>
          <p:nvPr/>
        </p:nvSpPr>
        <p:spPr bwMode="auto">
          <a:xfrm>
            <a:off x="-838200" y="32766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660000"/>
                </a:solidFill>
              </a:rPr>
              <a:t>	Common variables used are transverse momentum, </a:t>
            </a:r>
            <a:r>
              <a:rPr lang="en-US" sz="2400" b="1" i="1" dirty="0" err="1">
                <a:solidFill>
                  <a:srgbClr val="660000"/>
                </a:solidFill>
              </a:rPr>
              <a:t>p</a:t>
            </a:r>
            <a:r>
              <a:rPr lang="en-US" sz="2400" b="1" i="1" baseline="-25000" dirty="0" err="1">
                <a:solidFill>
                  <a:srgbClr val="660000"/>
                </a:solidFill>
              </a:rPr>
              <a:t>T</a:t>
            </a:r>
            <a:r>
              <a:rPr lang="en-US" sz="2400" dirty="0">
                <a:solidFill>
                  <a:srgbClr val="660000"/>
                </a:solidFill>
              </a:rPr>
              <a:t>, and angle with respect to the reaction plane, </a:t>
            </a:r>
            <a:r>
              <a:rPr lang="en-US" sz="2400" i="1" dirty="0">
                <a:solidFill>
                  <a:srgbClr val="66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337D-5F07-49A2-9B71-5FAE03C03B6D}" type="slidenum">
              <a:rPr lang="en-US"/>
              <a:pPr/>
              <a:t>17</a:t>
            </a:fld>
            <a:endParaRPr lang="en-US"/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Observables</a:t>
            </a:r>
            <a:endParaRPr lang="en-US" dirty="0"/>
          </a:p>
        </p:txBody>
      </p:sp>
      <p:sp>
        <p:nvSpPr>
          <p:cNvPr id="64820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7772400" cy="533400"/>
          </a:xfrm>
          <a:noFill/>
          <a:ln/>
        </p:spPr>
        <p:txBody>
          <a:bodyPr/>
          <a:lstStyle/>
          <a:p>
            <a:pPr lvl="2">
              <a:buFontTx/>
              <a:buNone/>
            </a:pPr>
            <a:r>
              <a:rPr lang="en-US" dirty="0" smtClean="0">
                <a:solidFill>
                  <a:srgbClr val="005400"/>
                </a:solidFill>
              </a:rPr>
              <a:t>Naively</a:t>
            </a:r>
            <a:r>
              <a:rPr lang="en-US" dirty="0">
                <a:solidFill>
                  <a:srgbClr val="005400"/>
                </a:solidFill>
              </a:rPr>
              <a:t>: if medium has no effect, then </a:t>
            </a:r>
            <a:r>
              <a:rPr lang="en-US" b="1" i="1" dirty="0">
                <a:solidFill>
                  <a:srgbClr val="005400"/>
                </a:solidFill>
              </a:rPr>
              <a:t>R</a:t>
            </a:r>
            <a:r>
              <a:rPr lang="en-US" b="1" i="1" baseline="-25000" dirty="0">
                <a:solidFill>
                  <a:srgbClr val="005400"/>
                </a:solidFill>
              </a:rPr>
              <a:t>AA</a:t>
            </a:r>
            <a:r>
              <a:rPr lang="en-US" dirty="0">
                <a:solidFill>
                  <a:srgbClr val="005400"/>
                </a:solidFill>
              </a:rPr>
              <a:t> = 1</a:t>
            </a:r>
          </a:p>
        </p:txBody>
      </p:sp>
      <p:sp>
        <p:nvSpPr>
          <p:cNvPr id="648207" name="Rectangle 15"/>
          <p:cNvSpPr>
            <a:spLocks noChangeArrowheads="1"/>
          </p:cNvSpPr>
          <p:nvPr/>
        </p:nvSpPr>
        <p:spPr bwMode="auto">
          <a:xfrm>
            <a:off x="1193800" y="2667000"/>
            <a:ext cx="6629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8209" name="Rectangle 17"/>
          <p:cNvSpPr>
            <a:spLocks noChangeArrowheads="1"/>
          </p:cNvSpPr>
          <p:nvPr/>
        </p:nvSpPr>
        <p:spPr bwMode="auto">
          <a:xfrm>
            <a:off x="-838200" y="46482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4D4D4D"/>
                </a:solidFill>
              </a:rPr>
              <a:t>	</a:t>
            </a:r>
            <a:r>
              <a:rPr lang="en-US" sz="2400" dirty="0" smtClean="0">
                <a:solidFill>
                  <a:srgbClr val="4D4D4D"/>
                </a:solidFill>
              </a:rPr>
              <a:t>Fourier </a:t>
            </a:r>
            <a:r>
              <a:rPr lang="en-US" sz="2400" dirty="0">
                <a:solidFill>
                  <a:srgbClr val="4D4D4D"/>
                </a:solidFill>
              </a:rPr>
              <a:t>expand </a:t>
            </a:r>
            <a:r>
              <a:rPr lang="en-US" sz="2400" b="1" i="1" dirty="0">
                <a:solidFill>
                  <a:srgbClr val="4D4D4D"/>
                </a:solidFill>
              </a:rPr>
              <a:t>R</a:t>
            </a:r>
            <a:r>
              <a:rPr lang="en-US" sz="2400" b="1" i="1" baseline="-25000" dirty="0">
                <a:solidFill>
                  <a:srgbClr val="4D4D4D"/>
                </a:solidFill>
              </a:rPr>
              <a:t>AA</a:t>
            </a:r>
            <a:r>
              <a:rPr lang="en-US" sz="2400" dirty="0">
                <a:solidFill>
                  <a:srgbClr val="4D4D4D"/>
                </a:solidFill>
              </a:rPr>
              <a:t>:</a:t>
            </a:r>
            <a:endParaRPr lang="en-US" sz="2400" baseline="-25000" dirty="0">
              <a:solidFill>
                <a:srgbClr val="4D4D4D"/>
              </a:solidFill>
              <a:latin typeface="Symbol" pitchFamily="18" charset="2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D6DF-56F9-4167-8AF4-686B6D1EB222}" type="datetime1">
              <a:rPr lang="en-US" smtClean="0"/>
              <a:pPr/>
              <a:t>11/16/2010</a:t>
            </a:fld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6324601" y="3352800"/>
            <a:ext cx="2843196" cy="2895601"/>
            <a:chOff x="6324601" y="3352800"/>
            <a:chExt cx="2843196" cy="289560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324601" y="3352800"/>
              <a:ext cx="2749551" cy="2895601"/>
              <a:chOff x="336" y="768"/>
              <a:chExt cx="2147" cy="2208"/>
            </a:xfrm>
          </p:grpSpPr>
          <p:pic>
            <p:nvPicPr>
              <p:cNvPr id="648196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6" y="912"/>
                <a:ext cx="1894" cy="2064"/>
              </a:xfrm>
              <a:prstGeom prst="rect">
                <a:avLst/>
              </a:prstGeom>
              <a:noFill/>
            </p:spPr>
          </p:pic>
          <p:sp>
            <p:nvSpPr>
              <p:cNvPr id="648197" name="Line 5"/>
              <p:cNvSpPr>
                <a:spLocks noChangeShapeType="1"/>
              </p:cNvSpPr>
              <p:nvPr/>
            </p:nvSpPr>
            <p:spPr bwMode="auto">
              <a:xfrm>
                <a:off x="912" y="76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8" name="Line 6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9" name="Line 7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0" name="Line 8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1" name="Text Box 9"/>
              <p:cNvSpPr txBox="1">
                <a:spLocks noChangeArrowheads="1"/>
              </p:cNvSpPr>
              <p:nvPr/>
            </p:nvSpPr>
            <p:spPr bwMode="auto">
              <a:xfrm>
                <a:off x="2150" y="919"/>
                <a:ext cx="33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Arial" charset="0"/>
                  </a:rPr>
                  <a:t>p</a:t>
                </a:r>
                <a:r>
                  <a:rPr lang="en-US" sz="2000" i="1" baseline="-25000">
                    <a:latin typeface="Arial" charset="0"/>
                  </a:rPr>
                  <a:t>T</a:t>
                </a:r>
              </a:p>
            </p:txBody>
          </p:sp>
          <p:sp>
            <p:nvSpPr>
              <p:cNvPr id="648202" name="Freeform 10"/>
              <p:cNvSpPr>
                <a:spLocks/>
              </p:cNvSpPr>
              <p:nvPr/>
            </p:nvSpPr>
            <p:spPr bwMode="auto">
              <a:xfrm>
                <a:off x="1248" y="1872"/>
                <a:ext cx="64" cy="192"/>
              </a:xfrm>
              <a:custGeom>
                <a:avLst/>
                <a:gdLst/>
                <a:ahLst/>
                <a:cxnLst>
                  <a:cxn ang="0">
                    <a:pos x="48" y="192"/>
                  </a:cxn>
                  <a:cxn ang="0">
                    <a:pos x="0" y="0"/>
                  </a:cxn>
                </a:cxnLst>
                <a:rect l="0" t="0" r="r" b="b"/>
                <a:pathLst>
                  <a:path w="64" h="192">
                    <a:moveTo>
                      <a:pt x="48" y="192"/>
                    </a:moveTo>
                    <a:cubicBezTo>
                      <a:pt x="56" y="132"/>
                      <a:pt x="64" y="7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3" name="Text Box 11"/>
              <p:cNvSpPr txBox="1">
                <a:spLocks noChangeArrowheads="1"/>
              </p:cNvSpPr>
              <p:nvPr/>
            </p:nvSpPr>
            <p:spPr bwMode="auto">
              <a:xfrm>
                <a:off x="1298" y="1738"/>
                <a:ext cx="26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pitchFamily="18" charset="2"/>
                  </a:rPr>
                  <a:t>f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508642" y="4462046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dirty="0" smtClean="0">
                  <a:solidFill>
                    <a:srgbClr val="09840A"/>
                  </a:solidFill>
                  <a:latin typeface="Symbol" pitchFamily="18" charset="2"/>
                </a:rPr>
                <a:t>g</a:t>
              </a:r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i="1" dirty="0" smtClean="0">
                  <a:solidFill>
                    <a:srgbClr val="09840A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rgbClr val="09840A"/>
                  </a:solidFill>
                </a:rPr>
                <a:t>-</a:t>
              </a:r>
            </a:p>
          </p:txBody>
        </p:sp>
      </p:grp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675" y="5257800"/>
            <a:ext cx="5876925" cy="99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066800"/>
            <a:ext cx="7686675" cy="78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057400"/>
            <a:ext cx="5181600" cy="41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8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208" grpId="0"/>
      <p:bldP spid="648206" grpId="0" build="p" animBg="1"/>
      <p:bldP spid="6482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8A3-5C68-4163-9A01-2EBC296A9D14}" type="slidenum">
              <a:rPr lang="en-US"/>
              <a:pPr/>
              <a:t>18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err="1"/>
              <a:t>pQCD</a:t>
            </a:r>
            <a:r>
              <a:rPr lang="en-US" dirty="0"/>
              <a:t> Success at RHIC: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746125" y="438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81000" y="2895600"/>
            <a:ext cx="4648200" cy="838200"/>
          </a:xfrm>
          <a:noFill/>
          <a:ln/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Consistency: 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)~R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-381000" y="38862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Null Control: R</a:t>
            </a:r>
            <a:r>
              <a:rPr lang="en-US" sz="2800" baseline="-25000" dirty="0">
                <a:solidFill>
                  <a:srgbClr val="005400"/>
                </a:solidFill>
              </a:rPr>
              <a:t>AA</a:t>
            </a:r>
            <a:r>
              <a:rPr lang="en-US" sz="2800" dirty="0">
                <a:solidFill>
                  <a:srgbClr val="005400"/>
                </a:solidFill>
              </a:rPr>
              <a:t>(</a:t>
            </a:r>
            <a:r>
              <a:rPr lang="en-US" sz="2800" dirty="0">
                <a:solidFill>
                  <a:srgbClr val="005400"/>
                </a:solidFill>
                <a:latin typeface="Symbol" pitchFamily="18" charset="2"/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)~1</a:t>
            </a:r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-381000" y="49530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GLV Prediction: </a:t>
            </a:r>
            <a:r>
              <a:rPr lang="en-US" sz="2800" dirty="0" err="1">
                <a:solidFill>
                  <a:srgbClr val="005400"/>
                </a:solidFill>
              </a:rPr>
              <a:t>Theory~Data</a:t>
            </a:r>
            <a:r>
              <a:rPr lang="en-US" sz="2800" dirty="0">
                <a:solidFill>
                  <a:srgbClr val="005400"/>
                </a:solidFill>
              </a:rPr>
              <a:t> for reasonable fixed L~5 fm and </a:t>
            </a:r>
            <a:r>
              <a:rPr lang="en-US" sz="2800" dirty="0" err="1">
                <a:solidFill>
                  <a:srgbClr val="005400"/>
                </a:solidFill>
              </a:rPr>
              <a:t>dN</a:t>
            </a:r>
            <a:r>
              <a:rPr lang="en-US" sz="2800" baseline="-25000" dirty="0" err="1">
                <a:solidFill>
                  <a:srgbClr val="005400"/>
                </a:solidFill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dy~dN</a:t>
            </a:r>
            <a:r>
              <a:rPr lang="en-US" sz="2800" baseline="-25000" dirty="0" err="1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</a:t>
            </a:r>
            <a:endParaRPr lang="en-US" sz="2800" dirty="0">
              <a:solidFill>
                <a:srgbClr val="0054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092200"/>
            <a:ext cx="8001000" cy="3556000"/>
            <a:chOff x="528" y="624"/>
            <a:chExt cx="5040" cy="2240"/>
          </a:xfrm>
        </p:grpSpPr>
        <p:sp>
          <p:nvSpPr>
            <p:cNvPr id="372743" name="Text Box 7"/>
            <p:cNvSpPr txBox="1">
              <a:spLocks noChangeArrowheads="1"/>
            </p:cNvSpPr>
            <p:nvPr/>
          </p:nvSpPr>
          <p:spPr bwMode="auto">
            <a:xfrm>
              <a:off x="528" y="1104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Y. </a:t>
              </a:r>
              <a:r>
                <a:rPr lang="en-US" sz="1200" dirty="0" err="1"/>
                <a:t>Akiba</a:t>
              </a:r>
              <a:r>
                <a:rPr lang="en-US" sz="1200" dirty="0"/>
                <a:t> </a:t>
              </a:r>
              <a:r>
                <a:rPr lang="en-US" sz="1200" i="1" dirty="0"/>
                <a:t>for the PHENIX collaboration</a:t>
              </a:r>
              <a:r>
                <a:rPr lang="en-US" sz="1200" dirty="0"/>
                <a:t>, </a:t>
              </a:r>
              <a:r>
                <a:rPr lang="en-US" sz="1200" dirty="0" err="1"/>
                <a:t>hep</a:t>
              </a:r>
              <a:r>
                <a:rPr lang="en-US" sz="1200" dirty="0"/>
                <a:t>-ex/0510008</a:t>
              </a:r>
              <a:endParaRPr lang="en-US" sz="1200" i="1" dirty="0"/>
            </a:p>
          </p:txBody>
        </p:sp>
        <p:pic>
          <p:nvPicPr>
            <p:cNvPr id="372744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624"/>
              <a:ext cx="3504" cy="2240"/>
            </a:xfrm>
            <a:prstGeom prst="rect">
              <a:avLst/>
            </a:prstGeom>
            <a:noFill/>
          </p:spPr>
        </p:pic>
      </p:grpSp>
      <p:sp>
        <p:nvSpPr>
          <p:cNvPr id="372745" name="Text Box 9"/>
          <p:cNvSpPr txBox="1">
            <a:spLocks noChangeArrowheads="1"/>
          </p:cNvSpPr>
          <p:nvPr/>
        </p:nvSpPr>
        <p:spPr bwMode="auto">
          <a:xfrm>
            <a:off x="457200" y="914400"/>
            <a:ext cx="2466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2D2A62"/>
                </a:solidFill>
              </a:rPr>
              <a:t>(circa 2005)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D741-CE5E-45CE-A039-31281BDE2168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 for </a:t>
            </a:r>
            <a:r>
              <a:rPr lang="en-US" dirty="0" err="1" smtClean="0"/>
              <a:t>Rad</a:t>
            </a:r>
            <a:r>
              <a:rPr lang="en-US" dirty="0" smtClean="0"/>
              <a:t> E-Loss Picture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i="1" dirty="0" smtClean="0"/>
              <a:t>e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DA0A-782C-4B96-97F8-68735BD1F749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3" name="Group 16"/>
          <p:cNvGrpSpPr/>
          <p:nvPr/>
        </p:nvGrpSpPr>
        <p:grpSpPr>
          <a:xfrm>
            <a:off x="217214" y="2286000"/>
            <a:ext cx="4126186" cy="3705999"/>
            <a:chOff x="217214" y="2286000"/>
            <a:chExt cx="4126186" cy="3705999"/>
          </a:xfrm>
        </p:grpSpPr>
        <p:pic>
          <p:nvPicPr>
            <p:cNvPr id="1064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7214" y="2286000"/>
              <a:ext cx="4126186" cy="3205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1676400" y="5715000"/>
              <a:ext cx="25188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WAH, </a:t>
              </a:r>
              <a:r>
                <a:rPr lang="en-US" sz="1200" dirty="0" err="1" smtClean="0"/>
                <a:t>Acta</a:t>
              </a:r>
              <a:r>
                <a:rPr lang="en-US" sz="1200" dirty="0" smtClean="0"/>
                <a:t> Phys.Hung.A27 (2006)</a:t>
              </a:r>
            </a:p>
          </p:txBody>
        </p:sp>
      </p:grp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905000"/>
            <a:ext cx="4043362" cy="394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181600" y="5867400"/>
            <a:ext cx="3869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Djordjevic</a:t>
            </a:r>
            <a:r>
              <a:rPr lang="en-US" sz="1200" dirty="0" smtClean="0"/>
              <a:t>,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Vogt, and Wicks, PLB632 (2006)</a:t>
            </a:r>
          </a:p>
        </p:txBody>
      </p:sp>
      <p:grpSp>
        <p:nvGrpSpPr>
          <p:cNvPr id="9" name="Group 15"/>
          <p:cNvGrpSpPr/>
          <p:nvPr/>
        </p:nvGrpSpPr>
        <p:grpSpPr>
          <a:xfrm>
            <a:off x="5181600" y="4309646"/>
            <a:ext cx="1066800" cy="338554"/>
            <a:chOff x="5181600" y="3991967"/>
            <a:chExt cx="1066800" cy="33855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181600" y="4038600"/>
              <a:ext cx="1066800" cy="1588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257800" y="3991967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chemeClr val="accent2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chemeClr val="accent2"/>
                  </a:solidFill>
                </a:rPr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QCD: Theory of the Strong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318592"/>
            <a:ext cx="8229600" cy="4525963"/>
          </a:xfrm>
        </p:spPr>
        <p:txBody>
          <a:bodyPr/>
          <a:lstStyle/>
          <a:p>
            <a:pPr lvl="2"/>
            <a:r>
              <a:rPr lang="en-US" dirty="0" smtClean="0"/>
              <a:t>Running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</a:p>
          <a:p>
            <a:pPr lvl="3"/>
            <a:r>
              <a:rPr lang="en-US" dirty="0" smtClean="0"/>
              <a:t> -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-</a:t>
            </a:r>
            <a:r>
              <a:rPr lang="en-US" dirty="0" err="1" smtClean="0"/>
              <a:t>fcn</a:t>
            </a:r>
            <a:endParaRPr lang="en-US" dirty="0" smtClean="0"/>
          </a:p>
          <a:p>
            <a:pPr lvl="3"/>
            <a:endParaRPr lang="en-US" dirty="0" smtClean="0">
              <a:latin typeface="Symbol" pitchFamily="18" charset="2"/>
            </a:endParaRPr>
          </a:p>
          <a:p>
            <a:pPr lvl="2"/>
            <a:r>
              <a:rPr lang="en-US" dirty="0" smtClean="0"/>
              <a:t>SU(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 = 3)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(E)</a:t>
            </a:r>
          </a:p>
          <a:p>
            <a:pPr lvl="3"/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(RHIC)  ≈ 2.5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C9F0-064F-4E2D-8EA9-24358D2E34BE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9" name="Group 15"/>
          <p:cNvGrpSpPr/>
          <p:nvPr/>
        </p:nvGrpSpPr>
        <p:grpSpPr>
          <a:xfrm>
            <a:off x="6324600" y="1066800"/>
            <a:ext cx="2590800" cy="2662391"/>
            <a:chOff x="6324600" y="1196008"/>
            <a:chExt cx="2590800" cy="266239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24600" y="1196008"/>
              <a:ext cx="2590800" cy="249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553200" y="3581400"/>
              <a:ext cx="18485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ALEPH, PLB284, (1992)</a:t>
              </a:r>
              <a:endParaRPr lang="en-US" sz="1200" dirty="0"/>
            </a:p>
          </p:txBody>
        </p:sp>
      </p:grpSp>
      <p:grpSp>
        <p:nvGrpSpPr>
          <p:cNvPr id="15" name="Group 16"/>
          <p:cNvGrpSpPr/>
          <p:nvPr/>
        </p:nvGrpSpPr>
        <p:grpSpPr>
          <a:xfrm>
            <a:off x="3756543" y="3939244"/>
            <a:ext cx="5082657" cy="2537756"/>
            <a:chOff x="3756543" y="4010835"/>
            <a:chExt cx="5082657" cy="253775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62400" y="4037339"/>
              <a:ext cx="4876800" cy="230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56543" y="4010835"/>
              <a:ext cx="192719" cy="227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6323339"/>
              <a:ext cx="453835" cy="153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6801676" y="6271592"/>
              <a:ext cx="18394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Griffiths Particle Physics</a:t>
              </a:r>
              <a:endParaRPr lang="en-US" sz="1200" dirty="0"/>
            </a:p>
          </p:txBody>
        </p:sp>
      </p:grpSp>
      <p:grpSp>
        <p:nvGrpSpPr>
          <p:cNvPr id="16" name="Group 14"/>
          <p:cNvGrpSpPr/>
          <p:nvPr/>
        </p:nvGrpSpPr>
        <p:grpSpPr>
          <a:xfrm>
            <a:off x="3200400" y="1159447"/>
            <a:ext cx="2971800" cy="2493544"/>
            <a:chOff x="3200400" y="1288655"/>
            <a:chExt cx="2971800" cy="2493544"/>
          </a:xfrm>
        </p:grpSpPr>
        <p:sp>
          <p:nvSpPr>
            <p:cNvPr id="10" name="TextBox 9"/>
            <p:cNvSpPr txBox="1"/>
            <p:nvPr/>
          </p:nvSpPr>
          <p:spPr>
            <a:xfrm>
              <a:off x="4267200" y="3505200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PDG</a:t>
              </a:r>
              <a:endParaRPr lang="en-US" sz="1200" dirty="0"/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00400" y="1288655"/>
              <a:ext cx="2971800" cy="2368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Elastic Loss?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Appreciable!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Finite time effects small</a:t>
            </a:r>
            <a:endParaRPr lang="en-US" sz="2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E48A-ACB4-4D48-A562-BFC3351CBB5E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0" name="Group 13"/>
          <p:cNvGrpSpPr/>
          <p:nvPr/>
        </p:nvGrpSpPr>
        <p:grpSpPr>
          <a:xfrm>
            <a:off x="123853" y="1676400"/>
            <a:ext cx="4200673" cy="4724400"/>
            <a:chOff x="123853" y="1676400"/>
            <a:chExt cx="4200673" cy="47244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3853" y="1676400"/>
              <a:ext cx="4200673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2241313" y="6123801"/>
              <a:ext cx="17972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Mustafa, PRC72 (2005)</a:t>
              </a:r>
            </a:p>
          </p:txBody>
        </p:sp>
      </p:grpSp>
      <p:grpSp>
        <p:nvGrpSpPr>
          <p:cNvPr id="11" name="Group 14"/>
          <p:cNvGrpSpPr/>
          <p:nvPr/>
        </p:nvGrpSpPr>
        <p:grpSpPr>
          <a:xfrm>
            <a:off x="4714466" y="1600200"/>
            <a:ext cx="4429534" cy="4724400"/>
            <a:chOff x="4714466" y="1600200"/>
            <a:chExt cx="4429534" cy="4724400"/>
          </a:xfrm>
        </p:grpSpPr>
        <p:pic>
          <p:nvPicPr>
            <p:cNvPr id="116740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AED5FF"/>
                </a:clrFrom>
                <a:clrTo>
                  <a:srgbClr val="AED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4466" y="1600200"/>
              <a:ext cx="3972334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994868" y="6047601"/>
              <a:ext cx="31491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Adil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WAH, Wicks, PRC75 (2007)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Still Inadequate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Lack of even qualitative understanding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well described, BUT</a:t>
            </a:r>
          </a:p>
          <a:p>
            <a:pPr lvl="1"/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 is not, even with elastic loss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NB: M</a:t>
            </a:r>
            <a:r>
              <a:rPr lang="en-US" baseline="-25000" dirty="0" smtClean="0"/>
              <a:t>Q</a:t>
            </a:r>
            <a:r>
              <a:rPr lang="en-US" dirty="0" smtClean="0"/>
              <a:t>/E &lt;&lt; 1 assumed, not well controlled for 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2E04-446D-46FC-858F-C64A2D60E6A2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256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592733"/>
            <a:ext cx="3962400" cy="335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876800" y="4724400"/>
            <a:ext cx="3214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PHENIX, Phys. Rev. </a:t>
            </a:r>
            <a:r>
              <a:rPr lang="en-US" sz="1200" dirty="0" err="1"/>
              <a:t>Lett</a:t>
            </a:r>
            <a:r>
              <a:rPr lang="en-US" sz="1200" dirty="0"/>
              <a:t>. 98, 172301 (2007)</a:t>
            </a: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4149886" y="2971844"/>
            <a:ext cx="4994114" cy="1893845"/>
            <a:chOff x="2657" y="1586"/>
            <a:chExt cx="3103" cy="1479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2657" y="1586"/>
            <a:ext cx="3103" cy="1479"/>
          </p:xfrm>
          <a:graphic>
            <a:graphicData uri="http://schemas.openxmlformats.org/presentationml/2006/ole">
              <p:oleObj spid="_x0000_s745474" name="Image" r:id="rId4" imgW="9803175" imgH="4673016" progId="">
                <p:embed/>
              </p:oleObj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4606" y="2241"/>
            <a:ext cx="962" cy="436"/>
          </p:xfrm>
          <a:graphic>
            <a:graphicData uri="http://schemas.openxmlformats.org/presentationml/2006/ole">
              <p:oleObj spid="_x0000_s745475" name="Image" r:id="rId5" imgW="4253968" imgH="1930159" progId="">
                <p:embed/>
              </p:oleObj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4038600" y="5257800"/>
            <a:ext cx="971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Wicks et al.</a:t>
            </a:r>
            <a:endParaRPr lang="en-US" sz="1200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Reasons for Concern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81600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en-US" baseline="-25000" dirty="0" smtClean="0"/>
              <a:t>AA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WHDG soon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r>
              <a:rPr lang="en-US" dirty="0" smtClean="0"/>
              <a:t>Baryon/Meson Ratio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D7A9-2EE9-48E8-B219-60805849CEB6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894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752600"/>
            <a:ext cx="292044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5514201"/>
            <a:ext cx="1540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Jamie Nagle, QM09</a:t>
            </a:r>
          </a:p>
        </p:txBody>
      </p:sp>
      <p:grpSp>
        <p:nvGrpSpPr>
          <p:cNvPr id="8" name="Group 16"/>
          <p:cNvGrpSpPr/>
          <p:nvPr/>
        </p:nvGrpSpPr>
        <p:grpSpPr>
          <a:xfrm>
            <a:off x="4648200" y="2209800"/>
            <a:ext cx="4303948" cy="3020199"/>
            <a:chOff x="4648200" y="2209800"/>
            <a:chExt cx="4303948" cy="3020199"/>
          </a:xfrm>
        </p:grpSpPr>
        <p:pic>
          <p:nvPicPr>
            <p:cNvPr id="4894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8200" y="2209800"/>
              <a:ext cx="4004972" cy="2801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943600" y="2514600"/>
              <a:ext cx="5836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5600" y="480060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err="1" smtClean="0"/>
                <a:t>p</a:t>
              </a:r>
              <a:r>
                <a:rPr lang="en-US" sz="1200" b="1" i="1" baseline="-25000" dirty="0" err="1" smtClean="0"/>
                <a:t>T</a:t>
              </a:r>
              <a:endParaRPr lang="en-US" sz="1200" b="1" i="1" baseline="-25000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81600" y="4267200"/>
              <a:ext cx="1159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pQCD</a:t>
              </a:r>
              <a:r>
                <a:rPr lang="en-US" sz="1200" dirty="0" smtClean="0"/>
                <a:t> w/ KKP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67093" y="4012842"/>
              <a:ext cx="11673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pQCD</a:t>
              </a:r>
              <a:r>
                <a:rPr lang="en-US" sz="1200" dirty="0" smtClean="0"/>
                <a:t> w/ DSS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91400" y="4953000"/>
              <a:ext cx="15607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WAH, </a:t>
              </a:r>
              <a:r>
                <a:rPr lang="en-US" sz="1200" i="1" dirty="0" smtClean="0"/>
                <a:t>in preparation</a:t>
              </a:r>
            </a:p>
          </p:txBody>
        </p:sp>
      </p:grp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287963" y="5638800"/>
            <a:ext cx="3703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aseline="0" dirty="0">
                <a:solidFill>
                  <a:srgbClr val="CC0000"/>
                </a:solidFill>
              </a:rPr>
              <a:t>Pert. at LHC energies?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</a:t>
            </a:r>
            <a:r>
              <a:rPr lang="en-US" dirty="0" err="1" smtClean="0"/>
              <a:t>pQCD</a:t>
            </a:r>
            <a:r>
              <a:rPr lang="en-US" dirty="0" smtClean="0"/>
              <a:t> at RHIC?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2514600" y="1000125"/>
            <a:ext cx="4038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Failure at &gt; 9 </a:t>
            </a:r>
            <a:r>
              <a:rPr lang="en-US" sz="3200" dirty="0" err="1" smtClean="0"/>
              <a:t>GeV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8BC7-1134-42CD-8D79-BF46EF3E7154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4623" y="1676400"/>
            <a:ext cx="427317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0" y="5791200"/>
            <a:ext cx="1959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arXiv:1006.3740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2209800"/>
            <a:ext cx="509140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5486400"/>
            <a:ext cx="2105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Rui</a:t>
            </a:r>
            <a:r>
              <a:rPr lang="en-US" sz="1200" dirty="0" smtClean="0"/>
              <a:t> Wei, for PHENIX, QM09</a:t>
            </a:r>
          </a:p>
        </p:txBody>
      </p:sp>
      <p:pic>
        <p:nvPicPr>
          <p:cNvPr id="67891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828800"/>
            <a:ext cx="711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Strongly Coupled Qualitative Successes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5FDD-B47A-455B-8450-BE3C22842002}" type="datetime1">
              <a:rPr lang="en-US" smtClean="0"/>
              <a:pPr/>
              <a:t>11/16/2010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5029200" y="838200"/>
            <a:ext cx="4572000" cy="2865438"/>
            <a:chOff x="4572000" y="1600200"/>
            <a:chExt cx="4572000" cy="2865438"/>
          </a:xfrm>
        </p:grpSpPr>
        <p:graphicFrame>
          <p:nvGraphicFramePr>
            <p:cNvPr id="14" name="Object 6"/>
            <p:cNvGraphicFramePr>
              <a:graphicFrameLocks noChangeAspect="1"/>
            </p:cNvGraphicFramePr>
            <p:nvPr/>
          </p:nvGraphicFramePr>
          <p:xfrm>
            <a:off x="4724400" y="1600200"/>
            <a:ext cx="3963229" cy="2590800"/>
          </p:xfrm>
          <a:graphic>
            <a:graphicData uri="http://schemas.openxmlformats.org/presentationml/2006/ole">
              <p:oleObj spid="_x0000_s736258" name="Bitmap Image" r:id="rId3" imgW="6744641" imgH="4409524" progId="PBrush">
                <p:embed/>
              </p:oleObj>
            </a:graphicData>
          </a:graphic>
        </p:graphicFrame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4572000" y="4191000"/>
              <a:ext cx="4572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T. Hirano and M. </a:t>
              </a:r>
              <a:r>
                <a:rPr lang="en-US" sz="1200" dirty="0" err="1"/>
                <a:t>Gyulassy</a:t>
              </a:r>
              <a:r>
                <a:rPr lang="en-US" sz="1200" dirty="0"/>
                <a:t>, </a:t>
              </a:r>
              <a:r>
                <a:rPr lang="en-US" sz="1200" dirty="0" err="1"/>
                <a:t>Nucl</a:t>
              </a:r>
              <a:r>
                <a:rPr lang="en-US" sz="1200" dirty="0"/>
                <a:t>. Phys. </a:t>
              </a:r>
              <a:r>
                <a:rPr lang="en-US" sz="1200" b="1" dirty="0"/>
                <a:t>A69</a:t>
              </a:r>
              <a:r>
                <a:rPr lang="en-US" sz="1200" dirty="0"/>
                <a:t>:71-94 (2006)</a:t>
              </a: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0" y="990600"/>
            <a:ext cx="4419600" cy="2590800"/>
            <a:chOff x="-191452" y="1524000"/>
            <a:chExt cx="5935027" cy="3933196"/>
          </a:xfrm>
        </p:grpSpPr>
        <p:graphicFrame>
          <p:nvGraphicFramePr>
            <p:cNvPr id="17" name="Object 13"/>
            <p:cNvGraphicFramePr>
              <a:graphicFrameLocks noChangeAspect="1"/>
            </p:cNvGraphicFramePr>
            <p:nvPr/>
          </p:nvGraphicFramePr>
          <p:xfrm>
            <a:off x="0" y="1524000"/>
            <a:ext cx="5743575" cy="3743325"/>
          </p:xfrm>
          <a:graphic>
            <a:graphicData uri="http://schemas.openxmlformats.org/presentationml/2006/ole">
              <p:oleObj spid="_x0000_s736259" name="Bitmap Image" r:id="rId4" imgW="5742857" imgH="3742857" progId="PBrush">
                <p:embed/>
              </p:oleObj>
            </a:graphicData>
          </a:graphic>
        </p:graphicFrame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-191452" y="5087124"/>
              <a:ext cx="2312214" cy="370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err="1" smtClean="0"/>
                <a:t>Blaizot</a:t>
              </a:r>
              <a:r>
                <a:rPr lang="en-US" sz="1200" dirty="0" smtClean="0"/>
                <a:t> et al., JHEP0706</a:t>
              </a:r>
              <a:endParaRPr lang="en-US" sz="1200" dirty="0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762000" y="4356100"/>
              <a:ext cx="472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116229" y="3763678"/>
              <a:ext cx="1182487" cy="411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 err="1">
                  <a:latin typeface="Arial" charset="0"/>
                </a:rPr>
                <a:t>AdS</a:t>
              </a:r>
              <a:r>
                <a:rPr lang="en-US" sz="1400" b="1" dirty="0">
                  <a:latin typeface="Arial" charset="0"/>
                </a:rPr>
                <a:t>/CFT</a:t>
              </a:r>
            </a:p>
          </p:txBody>
        </p:sp>
      </p:grpSp>
      <p:grpSp>
        <p:nvGrpSpPr>
          <p:cNvPr id="8" name="Group 30"/>
          <p:cNvGrpSpPr/>
          <p:nvPr/>
        </p:nvGrpSpPr>
        <p:grpSpPr>
          <a:xfrm>
            <a:off x="4876800" y="3765131"/>
            <a:ext cx="4151788" cy="3091572"/>
            <a:chOff x="4876800" y="3765131"/>
            <a:chExt cx="4151788" cy="3091572"/>
          </a:xfrm>
        </p:grpSpPr>
        <p:pic>
          <p:nvPicPr>
            <p:cNvPr id="121864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AED5FF"/>
                </a:clrFrom>
                <a:clrTo>
                  <a:srgbClr val="AED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800" y="3765131"/>
              <a:ext cx="3200400" cy="2940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Box 25"/>
            <p:cNvSpPr txBox="1"/>
            <p:nvPr/>
          </p:nvSpPr>
          <p:spPr>
            <a:xfrm>
              <a:off x="5486400" y="6579704"/>
              <a:ext cx="35421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Betz,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Noronha, </a:t>
              </a:r>
              <a:r>
                <a:rPr lang="en-US" sz="1200" dirty="0" err="1" smtClean="0"/>
                <a:t>Torrieri</a:t>
              </a:r>
              <a:r>
                <a:rPr lang="en-US" sz="1200" dirty="0" smtClean="0"/>
                <a:t>, PLB675 (2009)</a:t>
              </a:r>
            </a:p>
          </p:txBody>
        </p:sp>
      </p:grpSp>
      <p:grpSp>
        <p:nvGrpSpPr>
          <p:cNvPr id="9" name="Group 24"/>
          <p:cNvGrpSpPr/>
          <p:nvPr/>
        </p:nvGrpSpPr>
        <p:grpSpPr>
          <a:xfrm>
            <a:off x="1" y="3581400"/>
            <a:ext cx="4315390" cy="2895600"/>
            <a:chOff x="1" y="3581400"/>
            <a:chExt cx="4315390" cy="2895600"/>
          </a:xfrm>
        </p:grpSpPr>
        <p:pic>
          <p:nvPicPr>
            <p:cNvPr id="121861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" y="3581400"/>
              <a:ext cx="431539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Rectangle 23"/>
            <p:cNvSpPr/>
            <p:nvPr/>
          </p:nvSpPr>
          <p:spPr>
            <a:xfrm>
              <a:off x="685800" y="6200001"/>
              <a:ext cx="2514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PHENIX, PRL98, 172301 (2007)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96E2-C52C-45A4-B9DB-D2A6DDE0618F}" type="slidenum">
              <a:rPr lang="en-US"/>
              <a:pPr/>
              <a:t>25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en-US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5410200"/>
          </a:xfrm>
        </p:spPr>
        <p:txBody>
          <a:bodyPr/>
          <a:lstStyle/>
          <a:p>
            <a:r>
              <a:rPr lang="en-US" dirty="0"/>
              <a:t>Model heavy quark jet energy loss by embedding string in </a:t>
            </a:r>
            <a:r>
              <a:rPr lang="en-US" dirty="0" err="1"/>
              <a:t>AdS</a:t>
            </a:r>
            <a:r>
              <a:rPr lang="en-US" dirty="0"/>
              <a:t> space</a:t>
            </a:r>
          </a:p>
          <a:p>
            <a:pPr lvl="1"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-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>
              <a:buNone/>
            </a:pPr>
            <a:endParaRPr lang="en-US" baseline="-25000" dirty="0"/>
          </a:p>
          <a:p>
            <a:pPr lvl="1">
              <a:buFontTx/>
              <a:buNone/>
            </a:pP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pl</a:t>
            </a:r>
            <a:r>
              <a:rPr lang="en-US" baseline="30000" dirty="0">
                <a:latin typeface="Symbol" pitchFamily="18" charset="2"/>
              </a:rPr>
              <a:t>1/2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/2M</a:t>
            </a:r>
            <a:r>
              <a:rPr lang="en-US" baseline="-25000" dirty="0"/>
              <a:t>q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3962400" y="2438400"/>
            <a:ext cx="5181600" cy="2943999"/>
            <a:chOff x="3962400" y="2438400"/>
            <a:chExt cx="5181600" cy="2943999"/>
          </a:xfrm>
        </p:grpSpPr>
        <p:graphicFrame>
          <p:nvGraphicFramePr>
            <p:cNvPr id="606212" name="Object 4"/>
            <p:cNvGraphicFramePr>
              <a:graphicFrameLocks noChangeAspect="1"/>
            </p:cNvGraphicFramePr>
            <p:nvPr/>
          </p:nvGraphicFramePr>
          <p:xfrm>
            <a:off x="3962400" y="2438400"/>
            <a:ext cx="5105400" cy="2543175"/>
          </p:xfrm>
          <a:graphic>
            <a:graphicData uri="http://schemas.openxmlformats.org/presentationml/2006/ole">
              <p:oleObj spid="_x0000_s737282" name="Image" r:id="rId3" imgW="13561905" imgH="6755556" progId="">
                <p:embed/>
              </p:oleObj>
            </a:graphicData>
          </a:graphic>
        </p:graphicFrame>
        <p:sp>
          <p:nvSpPr>
            <p:cNvPr id="606214" name="Rectangle 6"/>
            <p:cNvSpPr>
              <a:spLocks noChangeArrowheads="1"/>
            </p:cNvSpPr>
            <p:nvPr/>
          </p:nvSpPr>
          <p:spPr bwMode="auto">
            <a:xfrm>
              <a:off x="4158789" y="5105400"/>
              <a:ext cx="49852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S </a:t>
              </a:r>
              <a:r>
                <a:rPr lang="en-US" sz="1200" dirty="0" err="1"/>
                <a:t>Gubser</a:t>
              </a:r>
              <a:r>
                <a:rPr lang="en-US" sz="1200" dirty="0"/>
                <a:t>, G </a:t>
              </a:r>
              <a:r>
                <a:rPr lang="en-US" sz="1200" dirty="0" err="1"/>
                <a:t>Michalogiorgakis</a:t>
              </a:r>
              <a:r>
                <a:rPr lang="en-US" sz="1200" dirty="0"/>
                <a:t>, S </a:t>
              </a:r>
              <a:r>
                <a:rPr lang="en-US" sz="1200" dirty="0" err="1"/>
                <a:t>Pufu</a:t>
              </a:r>
              <a:r>
                <a:rPr lang="en-US" sz="1200" dirty="0"/>
                <a:t>, Phys Rev </a:t>
              </a:r>
              <a:r>
                <a:rPr lang="en-US" sz="1200" b="1" dirty="0" smtClean="0"/>
                <a:t>D75</a:t>
              </a:r>
              <a:r>
                <a:rPr lang="en-US" sz="1200" dirty="0" smtClean="0"/>
                <a:t> (2007)</a:t>
              </a:r>
              <a:endParaRPr lang="en-US" sz="12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9814-72BF-4829-8C9D-FAA50A689969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04800" y="4343400"/>
            <a:ext cx="533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Similar to Bethe-</a:t>
            </a:r>
            <a:r>
              <a:rPr lang="en-US" sz="2400" dirty="0" err="1">
                <a:solidFill>
                  <a:srgbClr val="005400"/>
                </a:solidFill>
              </a:rPr>
              <a:t>Heitler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-(T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/M</a:t>
            </a:r>
            <a:r>
              <a:rPr lang="en-US" sz="2000" baseline="-25000" dirty="0">
                <a:solidFill>
                  <a:srgbClr val="4D4D4D"/>
                </a:solidFill>
              </a:rPr>
              <a:t>q</a:t>
            </a:r>
            <a:r>
              <a:rPr lang="en-US" sz="2000" baseline="30000" dirty="0">
                <a:solidFill>
                  <a:srgbClr val="4D4D4D"/>
                </a:solidFill>
              </a:rPr>
              <a:t>2</a:t>
            </a:r>
            <a:r>
              <a:rPr lang="en-US" sz="2000" dirty="0">
                <a:solidFill>
                  <a:srgbClr val="4D4D4D"/>
                </a:solidFill>
              </a:rPr>
              <a:t>) 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endParaRPr lang="en-US" sz="2000" baseline="-25000" dirty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endParaRPr lang="en-US" sz="2400" baseline="-25000" dirty="0">
              <a:solidFill>
                <a:srgbClr val="4D4D4D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Very different from LPM</a:t>
            </a: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-LT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 log(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M</a:t>
            </a:r>
            <a:r>
              <a:rPr lang="en-US" sz="2000" baseline="-25000" dirty="0" err="1">
                <a:solidFill>
                  <a:srgbClr val="4D4D4D"/>
                </a:solidFill>
              </a:rPr>
              <a:t>q</a:t>
            </a:r>
            <a:r>
              <a:rPr lang="en-US" sz="2000" dirty="0">
                <a:solidFill>
                  <a:srgbClr val="4D4D4D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63-D587-46D0-ADC7-FA6C97A3387D}" type="slidenum">
              <a:rPr lang="en-US"/>
              <a:pPr/>
              <a:t>26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Compared to Data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6172200"/>
          </a:xfrm>
        </p:spPr>
        <p:txBody>
          <a:bodyPr>
            <a:normAutofit/>
          </a:bodyPr>
          <a:lstStyle/>
          <a:p>
            <a:r>
              <a:rPr lang="en-US" dirty="0"/>
              <a:t>String drag: </a:t>
            </a:r>
            <a:r>
              <a:rPr lang="en-US" dirty="0" smtClean="0"/>
              <a:t>qualitative agreement</a:t>
            </a:r>
          </a:p>
          <a:p>
            <a:pPr lvl="1"/>
            <a:endParaRPr lang="en-US" dirty="0" smtClean="0"/>
          </a:p>
        </p:txBody>
      </p:sp>
      <p:graphicFrame>
        <p:nvGraphicFramePr>
          <p:cNvPr id="1002500" name="Object 4"/>
          <p:cNvGraphicFramePr>
            <a:graphicFrameLocks noChangeAspect="1"/>
          </p:cNvGraphicFramePr>
          <p:nvPr/>
        </p:nvGraphicFramePr>
        <p:xfrm>
          <a:off x="2242276" y="2086789"/>
          <a:ext cx="4191000" cy="4052158"/>
        </p:xfrm>
        <a:graphic>
          <a:graphicData uri="http://schemas.openxmlformats.org/presentationml/2006/ole">
            <p:oleObj spid="_x0000_s738306" name="Image" r:id="rId3" imgW="11873016" imgH="11479365" progId="">
              <p:embed/>
            </p:oleObj>
          </a:graphicData>
        </a:graphic>
      </p:graphicFrame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5290276" y="6047601"/>
            <a:ext cx="14153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</a:t>
            </a:r>
            <a:r>
              <a:rPr lang="en-US" sz="1200" dirty="0" smtClean="0"/>
              <a:t>PhD Thesis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5FA5-628A-49E2-946C-549D24EC6692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Quark and Gluon E-Loss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1CF1-8ED6-4C02-B7BD-BCA661B9BA5C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4001852" y="1676400"/>
            <a:ext cx="5142148" cy="3471049"/>
            <a:chOff x="4001852" y="1676400"/>
            <a:chExt cx="5142148" cy="3471049"/>
          </a:xfrm>
        </p:grpSpPr>
        <p:pic>
          <p:nvPicPr>
            <p:cNvPr id="1576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01852" y="1676400"/>
              <a:ext cx="5029200" cy="334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7583252" y="4870450"/>
              <a:ext cx="15607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WAH, </a:t>
              </a:r>
              <a:r>
                <a:rPr lang="en-US" sz="1200" i="1" dirty="0" smtClean="0"/>
                <a:t>in preparation</a:t>
              </a:r>
              <a:endParaRPr lang="en-US" sz="1200" dirty="0" smtClean="0"/>
            </a:p>
          </p:txBody>
        </p:sp>
      </p:grp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707" y="1600200"/>
            <a:ext cx="365969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447800" y="5105400"/>
            <a:ext cx="2028119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E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</a:p>
          <a:p>
            <a:endParaRPr lang="en-US" sz="2000" baseline="30000" dirty="0" smtClean="0">
              <a:solidFill>
                <a:srgbClr val="4D4D4D"/>
              </a:solidFill>
            </a:endParaRPr>
          </a:p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(2E)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  <a:endParaRPr lang="en-US" sz="2000" dirty="0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765-F50B-43F1-A245-867502E31EBE}" type="slidenum">
              <a:rPr lang="en-US"/>
              <a:pPr/>
              <a:t>28</a:t>
            </a:fld>
            <a:endParaRPr lang="en-US"/>
          </a:p>
        </p:txBody>
      </p:sp>
      <p:pic>
        <p:nvPicPr>
          <p:cNvPr id="586754" name="Picture 2" descr="071015Rationos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914400"/>
            <a:ext cx="7162800" cy="4010025"/>
          </a:xfrm>
          <a:prstGeom prst="rect">
            <a:avLst/>
          </a:prstGeom>
          <a:noFill/>
        </p:spPr>
      </p:pic>
      <p:pic>
        <p:nvPicPr>
          <p:cNvPr id="586755" name="Picture 3" descr="zoo1dne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00200"/>
            <a:ext cx="8382000" cy="4191000"/>
          </a:xfrm>
          <a:prstGeom prst="rect">
            <a:avLst/>
          </a:prstGeom>
          <a:noFill/>
        </p:spPr>
      </p:pic>
      <p:sp>
        <p:nvSpPr>
          <p:cNvPr id="5867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vs. </a:t>
            </a:r>
            <a:r>
              <a:rPr lang="en-US" dirty="0" err="1" smtClean="0"/>
              <a:t>AdS</a:t>
            </a:r>
            <a:r>
              <a:rPr lang="en-US" dirty="0" smtClean="0"/>
              <a:t>/CFT at LHC</a:t>
            </a:r>
            <a:endParaRPr lang="en-US" dirty="0"/>
          </a:p>
        </p:txBody>
      </p:sp>
      <p:sp>
        <p:nvSpPr>
          <p:cNvPr id="5867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Plethora of Predictions:</a:t>
            </a:r>
            <a:endParaRPr lang="en-US" dirty="0"/>
          </a:p>
        </p:txBody>
      </p:sp>
      <p:sp>
        <p:nvSpPr>
          <p:cNvPr id="586758" name="Rectangle 6"/>
          <p:cNvSpPr>
            <a:spLocks noChangeArrowheads="1"/>
          </p:cNvSpPr>
          <p:nvPr/>
        </p:nvSpPr>
        <p:spPr bwMode="auto">
          <a:xfrm>
            <a:off x="-977900" y="4953000"/>
            <a:ext cx="100584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30303"/>
                </a:solidFill>
              </a:rPr>
              <a:t>Taking the ratio cancels most normalization </a:t>
            </a:r>
            <a:r>
              <a:rPr lang="en-US" sz="1800" dirty="0" smtClean="0">
                <a:solidFill>
                  <a:srgbClr val="030303"/>
                </a:solidFill>
              </a:rPr>
              <a:t>differences</a:t>
            </a:r>
            <a:endParaRPr lang="en-US" sz="1800" dirty="0">
              <a:solidFill>
                <a:srgbClr val="030303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ratio asymptotically approaches 1, and more slowly so for increased quenching (until quenching saturates)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AdS</a:t>
            </a:r>
            <a:r>
              <a:rPr lang="en-US" sz="1800" dirty="0">
                <a:solidFill>
                  <a:srgbClr val="030303"/>
                </a:solidFill>
              </a:rPr>
              <a:t>/CFT ratio is flat and many times smaller than </a:t>
            </a: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at only moderate </a:t>
            </a:r>
            <a:r>
              <a:rPr lang="en-US" sz="1800" dirty="0" err="1">
                <a:solidFill>
                  <a:srgbClr val="030303"/>
                </a:solidFill>
              </a:rPr>
              <a:t>p</a:t>
            </a:r>
            <a:r>
              <a:rPr lang="en-US" sz="1800" baseline="-25000" dirty="0" err="1">
                <a:solidFill>
                  <a:srgbClr val="030303"/>
                </a:solidFill>
              </a:rPr>
              <a:t>T</a:t>
            </a:r>
            <a:endParaRPr lang="en-US" sz="1800" baseline="-25000" dirty="0">
              <a:solidFill>
                <a:srgbClr val="030303"/>
              </a:solidFill>
            </a:endParaRPr>
          </a:p>
        </p:txBody>
      </p:sp>
      <p:sp>
        <p:nvSpPr>
          <p:cNvPr id="586759" name="Text Box 7"/>
          <p:cNvSpPr txBox="1">
            <a:spLocks noChangeArrowheads="1"/>
          </p:cNvSpPr>
          <p:nvPr/>
        </p:nvSpPr>
        <p:spPr bwMode="auto">
          <a:xfrm>
            <a:off x="3359150" y="5745163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586760" name="Text Box 8"/>
          <p:cNvSpPr txBox="1">
            <a:spLocks noChangeArrowheads="1"/>
          </p:cNvSpPr>
          <p:nvPr/>
        </p:nvSpPr>
        <p:spPr bwMode="auto">
          <a:xfrm>
            <a:off x="5257800" y="39624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3816-AB0A-4756-872B-E5AC1E5EDC44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86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6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7" grpId="0" build="p"/>
      <p:bldP spid="586759" grpId="0"/>
      <p:bldP spid="5867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FCC-1E49-4F15-B3E8-2FA60ECB4CD9}" type="slidenum">
              <a:rPr lang="en-US"/>
              <a:pPr/>
              <a:t>29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52400" y="1219200"/>
            <a:ext cx="6096000" cy="5486400"/>
          </a:xfrm>
        </p:spPr>
        <p:txBody>
          <a:bodyPr/>
          <a:lstStyle/>
          <a:p>
            <a:pPr lvl="1"/>
            <a:r>
              <a:rPr lang="en-US" dirty="0"/>
              <a:t>Speed limit estimate for applicability of </a:t>
            </a:r>
            <a:r>
              <a:rPr lang="en-US" dirty="0" err="1"/>
              <a:t>AdS</a:t>
            </a:r>
            <a:r>
              <a:rPr lang="en-US" dirty="0"/>
              <a:t> drag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/>
              <a:t> &lt;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= (1 + 2M</a:t>
            </a:r>
            <a:r>
              <a:rPr lang="en-US" baseline="-25000" dirty="0"/>
              <a:t>q</a:t>
            </a:r>
            <a:r>
              <a:rPr lang="en-US" dirty="0"/>
              <a:t>/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1/2 </a:t>
            </a:r>
            <a:r>
              <a:rPr lang="en-US" dirty="0"/>
              <a:t>T)</a:t>
            </a:r>
            <a:r>
              <a:rPr lang="en-US" baseline="30000" dirty="0"/>
              <a:t>2</a:t>
            </a:r>
            <a:endParaRPr lang="en-US" dirty="0"/>
          </a:p>
          <a:p>
            <a:pPr lvl="2">
              <a:buFontTx/>
              <a:buNone/>
            </a:pPr>
            <a:r>
              <a:rPr lang="en-US" dirty="0"/>
              <a:t>                 ~ 4M</a:t>
            </a:r>
            <a:r>
              <a:rPr lang="en-US" baseline="-25000" dirty="0"/>
              <a:t>q</a:t>
            </a:r>
            <a:r>
              <a:rPr lang="en-US" baseline="30000" dirty="0"/>
              <a:t>2</a:t>
            </a:r>
            <a:r>
              <a:rPr lang="en-US" dirty="0"/>
              <a:t>/(</a:t>
            </a:r>
            <a:r>
              <a:rPr lang="en-US" dirty="0">
                <a:latin typeface="Symbol" pitchFamily="18" charset="2"/>
              </a:rPr>
              <a:t>l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Limited by </a:t>
            </a:r>
            <a:r>
              <a:rPr lang="en-US" dirty="0" err="1"/>
              <a:t>M</a:t>
            </a:r>
            <a:r>
              <a:rPr lang="en-US" baseline="-25000" dirty="0" err="1"/>
              <a:t>charm</a:t>
            </a:r>
            <a:r>
              <a:rPr lang="en-US" dirty="0"/>
              <a:t> ~ 1.2 </a:t>
            </a:r>
            <a:r>
              <a:rPr lang="en-US" dirty="0" err="1"/>
              <a:t>GeV</a:t>
            </a:r>
            <a:endParaRPr lang="en-US" dirty="0"/>
          </a:p>
          <a:p>
            <a:pPr lvl="2"/>
            <a:r>
              <a:rPr lang="en-US" dirty="0"/>
              <a:t>Similar to BH    LPM</a:t>
            </a:r>
          </a:p>
          <a:p>
            <a:pPr lvl="3"/>
            <a:r>
              <a:rPr lang="en-US" dirty="0"/>
              <a:t>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~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/(</a:t>
            </a:r>
            <a:r>
              <a:rPr lang="en-US" dirty="0" err="1">
                <a:latin typeface="Symbol" pitchFamily="18" charset="2"/>
              </a:rPr>
              <a:t>l</a:t>
            </a:r>
            <a:r>
              <a:rPr lang="en-US" dirty="0" err="1"/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Single T for QGP</a:t>
            </a:r>
          </a:p>
          <a:p>
            <a:pPr lvl="2"/>
            <a:r>
              <a:rPr lang="en-US" dirty="0"/>
              <a:t> smallest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largest T </a:t>
            </a:r>
          </a:p>
          <a:p>
            <a:pPr lvl="2">
              <a:buFontTx/>
              <a:buNone/>
            </a:pPr>
            <a:r>
              <a:rPr lang="en-US" dirty="0"/>
              <a:t>         T = T(</a:t>
            </a:r>
            <a:r>
              <a:rPr lang="en-US" dirty="0">
                <a:latin typeface="Symbol" pitchFamily="18" charset="2"/>
              </a:rPr>
              <a:t>t</a:t>
            </a:r>
            <a:r>
              <a:rPr lang="en-US" baseline="-25000" dirty="0"/>
              <a:t>0</a:t>
            </a:r>
            <a:r>
              <a:rPr lang="en-US" dirty="0"/>
              <a:t>, x=y=0): “(”</a:t>
            </a:r>
          </a:p>
          <a:p>
            <a:pPr lvl="2"/>
            <a:r>
              <a:rPr lang="en-US" dirty="0"/>
              <a:t> largest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smallest T </a:t>
            </a:r>
          </a:p>
          <a:p>
            <a:pPr lvl="2">
              <a:buFontTx/>
              <a:buNone/>
            </a:pPr>
            <a:r>
              <a:rPr lang="en-US" dirty="0"/>
              <a:t>         T =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: “]”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Fast!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5181600" y="1295400"/>
            <a:ext cx="3886200" cy="4329113"/>
            <a:chOff x="5181600" y="1295400"/>
            <a:chExt cx="3886200" cy="4329113"/>
          </a:xfrm>
        </p:grpSpPr>
        <p:sp>
          <p:nvSpPr>
            <p:cNvPr id="587780" name="Text Box 4"/>
            <p:cNvSpPr txBox="1">
              <a:spLocks noChangeArrowheads="1"/>
            </p:cNvSpPr>
            <p:nvPr/>
          </p:nvSpPr>
          <p:spPr bwMode="auto">
            <a:xfrm>
              <a:off x="6096000" y="5257800"/>
              <a:ext cx="1771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D3 Black Brane</a:t>
              </a:r>
            </a:p>
          </p:txBody>
        </p:sp>
        <p:sp>
          <p:nvSpPr>
            <p:cNvPr id="587781" name="Text Box 5"/>
            <p:cNvSpPr txBox="1">
              <a:spLocks noChangeArrowheads="1"/>
            </p:cNvSpPr>
            <p:nvPr/>
          </p:nvSpPr>
          <p:spPr bwMode="auto">
            <a:xfrm>
              <a:off x="5943600" y="1295400"/>
              <a:ext cx="1822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D7 Probe Brane</a:t>
              </a:r>
            </a:p>
          </p:txBody>
        </p:sp>
        <p:sp>
          <p:nvSpPr>
            <p:cNvPr id="587782" name="AutoShape 6"/>
            <p:cNvSpPr>
              <a:spLocks noChangeArrowheads="1"/>
            </p:cNvSpPr>
            <p:nvPr/>
          </p:nvSpPr>
          <p:spPr bwMode="auto">
            <a:xfrm>
              <a:off x="5181600" y="16764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3" name="Text Box 7"/>
            <p:cNvSpPr txBox="1">
              <a:spLocks noChangeArrowheads="1"/>
            </p:cNvSpPr>
            <p:nvPr/>
          </p:nvSpPr>
          <p:spPr bwMode="auto">
            <a:xfrm>
              <a:off x="7848600" y="1371600"/>
              <a:ext cx="361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00CC"/>
                  </a:solidFill>
                  <a:latin typeface="Arial" charset="0"/>
                </a:rPr>
                <a:t>Q</a:t>
              </a:r>
            </a:p>
          </p:txBody>
        </p:sp>
        <p:sp>
          <p:nvSpPr>
            <p:cNvPr id="587784" name="Oval 8"/>
            <p:cNvSpPr>
              <a:spLocks noChangeArrowheads="1"/>
            </p:cNvSpPr>
            <p:nvPr/>
          </p:nvSpPr>
          <p:spPr bwMode="auto">
            <a:xfrm>
              <a:off x="8001000" y="1752600"/>
              <a:ext cx="152400" cy="1524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5" name="Text Box 9"/>
            <p:cNvSpPr txBox="1">
              <a:spLocks noChangeArrowheads="1"/>
            </p:cNvSpPr>
            <p:nvPr/>
          </p:nvSpPr>
          <p:spPr bwMode="auto">
            <a:xfrm>
              <a:off x="5594350" y="2587625"/>
              <a:ext cx="2406650" cy="6508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Worldsheet boundary Spacelike</a:t>
              </a:r>
              <a:r>
                <a:rPr lang="en-US" sz="1800">
                  <a:latin typeface="Symbol" pitchFamily="18" charset="2"/>
                </a:rPr>
                <a:t>  </a:t>
              </a:r>
              <a:r>
                <a:rPr lang="en-US" sz="1800">
                  <a:latin typeface="Arial" charset="0"/>
                </a:rPr>
                <a:t>if </a:t>
              </a:r>
              <a:r>
                <a:rPr lang="en-US" sz="1800">
                  <a:latin typeface="Symbol" pitchFamily="18" charset="2"/>
                </a:rPr>
                <a:t> g</a:t>
              </a:r>
              <a:r>
                <a:rPr lang="en-US" sz="1800">
                  <a:latin typeface="Arial" charset="0"/>
                </a:rPr>
                <a:t> &gt; </a:t>
              </a:r>
              <a:r>
                <a:rPr lang="en-US" sz="1800">
                  <a:latin typeface="Symbol" pitchFamily="18" charset="2"/>
                </a:rPr>
                <a:t>g</a:t>
              </a:r>
              <a:r>
                <a:rPr lang="en-US" sz="1800" baseline="-25000">
                  <a:latin typeface="Arial" charset="0"/>
                </a:rPr>
                <a:t>crit</a:t>
              </a:r>
            </a:p>
          </p:txBody>
        </p:sp>
        <p:sp>
          <p:nvSpPr>
            <p:cNvPr id="587786" name="Line 10"/>
            <p:cNvSpPr>
              <a:spLocks noChangeShapeType="1"/>
            </p:cNvSpPr>
            <p:nvPr/>
          </p:nvSpPr>
          <p:spPr bwMode="auto">
            <a:xfrm flipH="1">
              <a:off x="7543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7" name="Line 11"/>
            <p:cNvSpPr>
              <a:spLocks noChangeShapeType="1"/>
            </p:cNvSpPr>
            <p:nvPr/>
          </p:nvSpPr>
          <p:spPr bwMode="auto">
            <a:xfrm flipH="1">
              <a:off x="7162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8" name="Line 12"/>
            <p:cNvSpPr>
              <a:spLocks noChangeShapeType="1"/>
            </p:cNvSpPr>
            <p:nvPr/>
          </p:nvSpPr>
          <p:spPr bwMode="auto">
            <a:xfrm flipH="1">
              <a:off x="6781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9" name="Line 13"/>
            <p:cNvSpPr>
              <a:spLocks noChangeShapeType="1"/>
            </p:cNvSpPr>
            <p:nvPr/>
          </p:nvSpPr>
          <p:spPr bwMode="auto">
            <a:xfrm flipH="1" flipV="1">
              <a:off x="7696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0" name="Line 14"/>
            <p:cNvSpPr>
              <a:spLocks noChangeShapeType="1"/>
            </p:cNvSpPr>
            <p:nvPr/>
          </p:nvSpPr>
          <p:spPr bwMode="auto">
            <a:xfrm flipH="1" flipV="1">
              <a:off x="7315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1" name="Line 15"/>
            <p:cNvSpPr>
              <a:spLocks noChangeShapeType="1"/>
            </p:cNvSpPr>
            <p:nvPr/>
          </p:nvSpPr>
          <p:spPr bwMode="auto">
            <a:xfrm flipH="1" flipV="1">
              <a:off x="6934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2" name="AutoShape 16"/>
            <p:cNvSpPr>
              <a:spLocks noChangeArrowheads="1"/>
            </p:cNvSpPr>
            <p:nvPr/>
          </p:nvSpPr>
          <p:spPr bwMode="auto">
            <a:xfrm>
              <a:off x="5257800" y="4876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93" name="Line 17"/>
            <p:cNvSpPr>
              <a:spLocks noChangeShapeType="1"/>
            </p:cNvSpPr>
            <p:nvPr/>
          </p:nvSpPr>
          <p:spPr bwMode="auto">
            <a:xfrm>
              <a:off x="8229600" y="1828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4" name="Text Box 18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198755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Trailing</a:t>
              </a:r>
            </a:p>
            <a:p>
              <a:pPr algn="ctr"/>
              <a:r>
                <a:rPr lang="en-US" sz="1800">
                  <a:latin typeface="Arial" charset="0"/>
                </a:rPr>
                <a:t>String</a:t>
              </a:r>
            </a:p>
            <a:p>
              <a:pPr algn="ctr"/>
              <a:r>
                <a:rPr lang="en-US" sz="1800">
                  <a:latin typeface="Arial" charset="0"/>
                </a:rPr>
                <a:t>“Brachistochrone”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5486400" y="1676400"/>
              <a:ext cx="3581400" cy="3795713"/>
              <a:chOff x="3504" y="1056"/>
              <a:chExt cx="2256" cy="2391"/>
            </a:xfrm>
          </p:grpSpPr>
          <p:pic>
            <p:nvPicPr>
              <p:cNvPr id="587796" name="Picture 20" descr="070520Dangle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4" y="1056"/>
                <a:ext cx="2256" cy="2256"/>
              </a:xfrm>
              <a:prstGeom prst="rect">
                <a:avLst/>
              </a:prstGeom>
              <a:noFill/>
            </p:spPr>
          </p:pic>
          <p:sp>
            <p:nvSpPr>
              <p:cNvPr id="587797" name="Text Box 21"/>
              <p:cNvSpPr txBox="1">
                <a:spLocks noChangeArrowheads="1"/>
              </p:cNvSpPr>
              <p:nvPr/>
            </p:nvSpPr>
            <p:spPr bwMode="auto">
              <a:xfrm>
                <a:off x="5476" y="32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“z”</a:t>
                </a:r>
              </a:p>
            </p:txBody>
          </p:sp>
          <p:sp>
            <p:nvSpPr>
              <p:cNvPr id="587798" name="Text Box 22"/>
              <p:cNvSpPr txBox="1">
                <a:spLocks noChangeArrowheads="1"/>
              </p:cNvSpPr>
              <p:nvPr/>
            </p:nvSpPr>
            <p:spPr bwMode="auto">
              <a:xfrm>
                <a:off x="3648" y="2160"/>
                <a:ext cx="2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x</a:t>
                </a:r>
                <a:r>
                  <a:rPr lang="en-US" sz="1800" baseline="-25000">
                    <a:latin typeface="Arial" charset="0"/>
                  </a:rPr>
                  <a:t>5</a:t>
                </a: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587799" name="AutoShape 23"/>
            <p:cNvSpPr>
              <a:spLocks noChangeArrowheads="1"/>
            </p:cNvSpPr>
            <p:nvPr/>
          </p:nvSpPr>
          <p:spPr bwMode="auto">
            <a:xfrm>
              <a:off x="5257800" y="2209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FF0000">
                <a:alpha val="3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00" name="Freeform 24"/>
            <p:cNvSpPr>
              <a:spLocks/>
            </p:cNvSpPr>
            <p:nvPr/>
          </p:nvSpPr>
          <p:spPr bwMode="auto">
            <a:xfrm>
              <a:off x="7431088" y="2235200"/>
              <a:ext cx="919162" cy="276225"/>
            </a:xfrm>
            <a:custGeom>
              <a:avLst/>
              <a:gdLst/>
              <a:ahLst/>
              <a:cxnLst>
                <a:cxn ang="0">
                  <a:pos x="435" y="124"/>
                </a:cxn>
                <a:cxn ang="0">
                  <a:pos x="407" y="96"/>
                </a:cxn>
                <a:cxn ang="0">
                  <a:pos x="395" y="88"/>
                </a:cxn>
                <a:cxn ang="0">
                  <a:pos x="367" y="96"/>
                </a:cxn>
                <a:cxn ang="0">
                  <a:pos x="359" y="108"/>
                </a:cxn>
                <a:cxn ang="0">
                  <a:pos x="355" y="120"/>
                </a:cxn>
                <a:cxn ang="0">
                  <a:pos x="331" y="136"/>
                </a:cxn>
                <a:cxn ang="0">
                  <a:pos x="259" y="128"/>
                </a:cxn>
                <a:cxn ang="0">
                  <a:pos x="239" y="112"/>
                </a:cxn>
                <a:cxn ang="0">
                  <a:pos x="219" y="92"/>
                </a:cxn>
                <a:cxn ang="0">
                  <a:pos x="195" y="84"/>
                </a:cxn>
                <a:cxn ang="0">
                  <a:pos x="143" y="92"/>
                </a:cxn>
                <a:cxn ang="0">
                  <a:pos x="135" y="116"/>
                </a:cxn>
                <a:cxn ang="0">
                  <a:pos x="83" y="168"/>
                </a:cxn>
                <a:cxn ang="0">
                  <a:pos x="47" y="160"/>
                </a:cxn>
                <a:cxn ang="0">
                  <a:pos x="7" y="112"/>
                </a:cxn>
                <a:cxn ang="0">
                  <a:pos x="3" y="96"/>
                </a:cxn>
                <a:cxn ang="0">
                  <a:pos x="7" y="44"/>
                </a:cxn>
                <a:cxn ang="0">
                  <a:pos x="23" y="48"/>
                </a:cxn>
                <a:cxn ang="0">
                  <a:pos x="71" y="72"/>
                </a:cxn>
                <a:cxn ang="0">
                  <a:pos x="79" y="84"/>
                </a:cxn>
                <a:cxn ang="0">
                  <a:pos x="103" y="92"/>
                </a:cxn>
                <a:cxn ang="0">
                  <a:pos x="167" y="128"/>
                </a:cxn>
                <a:cxn ang="0">
                  <a:pos x="191" y="136"/>
                </a:cxn>
                <a:cxn ang="0">
                  <a:pos x="247" y="92"/>
                </a:cxn>
                <a:cxn ang="0">
                  <a:pos x="299" y="56"/>
                </a:cxn>
                <a:cxn ang="0">
                  <a:pos x="387" y="76"/>
                </a:cxn>
                <a:cxn ang="0">
                  <a:pos x="447" y="60"/>
                </a:cxn>
                <a:cxn ang="0">
                  <a:pos x="527" y="12"/>
                </a:cxn>
                <a:cxn ang="0">
                  <a:pos x="551" y="4"/>
                </a:cxn>
                <a:cxn ang="0">
                  <a:pos x="563" y="0"/>
                </a:cxn>
                <a:cxn ang="0">
                  <a:pos x="579" y="48"/>
                </a:cxn>
                <a:cxn ang="0">
                  <a:pos x="535" y="56"/>
                </a:cxn>
              </a:cxnLst>
              <a:rect l="0" t="0" r="r" b="b"/>
              <a:pathLst>
                <a:path w="579" h="174">
                  <a:moveTo>
                    <a:pt x="435" y="124"/>
                  </a:moveTo>
                  <a:cubicBezTo>
                    <a:pt x="428" y="103"/>
                    <a:pt x="435" y="114"/>
                    <a:pt x="407" y="96"/>
                  </a:cubicBezTo>
                  <a:cubicBezTo>
                    <a:pt x="403" y="93"/>
                    <a:pt x="395" y="88"/>
                    <a:pt x="395" y="88"/>
                  </a:cubicBezTo>
                  <a:cubicBezTo>
                    <a:pt x="394" y="88"/>
                    <a:pt x="370" y="94"/>
                    <a:pt x="367" y="96"/>
                  </a:cubicBezTo>
                  <a:cubicBezTo>
                    <a:pt x="363" y="99"/>
                    <a:pt x="361" y="104"/>
                    <a:pt x="359" y="108"/>
                  </a:cubicBezTo>
                  <a:cubicBezTo>
                    <a:pt x="357" y="112"/>
                    <a:pt x="358" y="117"/>
                    <a:pt x="355" y="120"/>
                  </a:cubicBezTo>
                  <a:cubicBezTo>
                    <a:pt x="348" y="127"/>
                    <a:pt x="331" y="136"/>
                    <a:pt x="331" y="136"/>
                  </a:cubicBezTo>
                  <a:cubicBezTo>
                    <a:pt x="307" y="134"/>
                    <a:pt x="278" y="143"/>
                    <a:pt x="259" y="128"/>
                  </a:cubicBezTo>
                  <a:cubicBezTo>
                    <a:pt x="233" y="107"/>
                    <a:pt x="269" y="122"/>
                    <a:pt x="239" y="112"/>
                  </a:cubicBezTo>
                  <a:cubicBezTo>
                    <a:pt x="232" y="101"/>
                    <a:pt x="232" y="98"/>
                    <a:pt x="219" y="92"/>
                  </a:cubicBezTo>
                  <a:cubicBezTo>
                    <a:pt x="211" y="89"/>
                    <a:pt x="195" y="84"/>
                    <a:pt x="195" y="84"/>
                  </a:cubicBezTo>
                  <a:cubicBezTo>
                    <a:pt x="178" y="86"/>
                    <a:pt x="153" y="78"/>
                    <a:pt x="143" y="92"/>
                  </a:cubicBezTo>
                  <a:cubicBezTo>
                    <a:pt x="138" y="99"/>
                    <a:pt x="135" y="116"/>
                    <a:pt x="135" y="116"/>
                  </a:cubicBezTo>
                  <a:cubicBezTo>
                    <a:pt x="130" y="174"/>
                    <a:pt x="137" y="174"/>
                    <a:pt x="83" y="168"/>
                  </a:cubicBezTo>
                  <a:cubicBezTo>
                    <a:pt x="71" y="164"/>
                    <a:pt x="58" y="165"/>
                    <a:pt x="47" y="160"/>
                  </a:cubicBezTo>
                  <a:cubicBezTo>
                    <a:pt x="30" y="153"/>
                    <a:pt x="20" y="125"/>
                    <a:pt x="7" y="112"/>
                  </a:cubicBezTo>
                  <a:cubicBezTo>
                    <a:pt x="6" y="107"/>
                    <a:pt x="3" y="101"/>
                    <a:pt x="3" y="96"/>
                  </a:cubicBezTo>
                  <a:cubicBezTo>
                    <a:pt x="3" y="79"/>
                    <a:pt x="0" y="60"/>
                    <a:pt x="7" y="44"/>
                  </a:cubicBezTo>
                  <a:cubicBezTo>
                    <a:pt x="9" y="39"/>
                    <a:pt x="18" y="46"/>
                    <a:pt x="23" y="48"/>
                  </a:cubicBezTo>
                  <a:cubicBezTo>
                    <a:pt x="41" y="53"/>
                    <a:pt x="53" y="66"/>
                    <a:pt x="71" y="72"/>
                  </a:cubicBezTo>
                  <a:cubicBezTo>
                    <a:pt x="74" y="76"/>
                    <a:pt x="75" y="81"/>
                    <a:pt x="79" y="84"/>
                  </a:cubicBezTo>
                  <a:cubicBezTo>
                    <a:pt x="86" y="88"/>
                    <a:pt x="103" y="92"/>
                    <a:pt x="103" y="92"/>
                  </a:cubicBezTo>
                  <a:cubicBezTo>
                    <a:pt x="131" y="120"/>
                    <a:pt x="131" y="116"/>
                    <a:pt x="167" y="128"/>
                  </a:cubicBezTo>
                  <a:cubicBezTo>
                    <a:pt x="175" y="131"/>
                    <a:pt x="191" y="136"/>
                    <a:pt x="191" y="136"/>
                  </a:cubicBezTo>
                  <a:cubicBezTo>
                    <a:pt x="233" y="128"/>
                    <a:pt x="217" y="112"/>
                    <a:pt x="247" y="92"/>
                  </a:cubicBezTo>
                  <a:cubicBezTo>
                    <a:pt x="254" y="72"/>
                    <a:pt x="279" y="63"/>
                    <a:pt x="299" y="56"/>
                  </a:cubicBezTo>
                  <a:cubicBezTo>
                    <a:pt x="351" y="60"/>
                    <a:pt x="347" y="66"/>
                    <a:pt x="387" y="76"/>
                  </a:cubicBezTo>
                  <a:cubicBezTo>
                    <a:pt x="411" y="73"/>
                    <a:pt x="427" y="73"/>
                    <a:pt x="447" y="60"/>
                  </a:cubicBezTo>
                  <a:cubicBezTo>
                    <a:pt x="467" y="30"/>
                    <a:pt x="492" y="17"/>
                    <a:pt x="527" y="12"/>
                  </a:cubicBezTo>
                  <a:cubicBezTo>
                    <a:pt x="535" y="9"/>
                    <a:pt x="543" y="7"/>
                    <a:pt x="551" y="4"/>
                  </a:cubicBezTo>
                  <a:cubicBezTo>
                    <a:pt x="555" y="3"/>
                    <a:pt x="563" y="0"/>
                    <a:pt x="563" y="0"/>
                  </a:cubicBezTo>
                  <a:cubicBezTo>
                    <a:pt x="573" y="15"/>
                    <a:pt x="575" y="30"/>
                    <a:pt x="579" y="48"/>
                  </a:cubicBezTo>
                  <a:cubicBezTo>
                    <a:pt x="558" y="62"/>
                    <a:pt x="572" y="56"/>
                    <a:pt x="535" y="5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7801" name="Line 25"/>
          <p:cNvSpPr>
            <a:spLocks noChangeShapeType="1"/>
          </p:cNvSpPr>
          <p:nvPr/>
        </p:nvSpPr>
        <p:spPr bwMode="auto">
          <a:xfrm>
            <a:off x="2895600" y="3620037"/>
            <a:ext cx="254000" cy="0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6538-39FE-445A-84A8-B73FC56C4B3B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Interested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8862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Measure many-body physics of strong force</a:t>
            </a:r>
          </a:p>
          <a:p>
            <a:endParaRPr lang="en-US" dirty="0" smtClean="0"/>
          </a:p>
          <a:p>
            <a:r>
              <a:rPr lang="en-US" dirty="0" smtClean="0"/>
              <a:t>Test &amp; understand theory of many-body non-</a:t>
            </a:r>
            <a:r>
              <a:rPr lang="en-US" dirty="0" err="1" smtClean="0"/>
              <a:t>Abelian</a:t>
            </a:r>
            <a:r>
              <a:rPr lang="en-US" dirty="0" smtClean="0"/>
              <a:t> fields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C87F-63F4-4889-8D8B-19261E4668F8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Content Placeholder 6" descr="PhaseDiagramLR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3270" y="1323201"/>
            <a:ext cx="4618330" cy="4525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9635" y="5895201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Range Plan, 2008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467-40D7-40D2-AB4A-51E2FAF21160}" type="slidenum">
              <a:rPr lang="en-US"/>
              <a:pPr/>
              <a:t>30</a:t>
            </a:fld>
            <a:endParaRPr lang="en-US"/>
          </a:p>
        </p:txBody>
      </p:sp>
      <p:pic>
        <p:nvPicPr>
          <p:cNvPr id="5888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104900"/>
            <a:ext cx="77724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LHC R</a:t>
            </a:r>
            <a:r>
              <a:rPr lang="en-US" sz="4000" i="1" baseline="30000"/>
              <a:t>c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)/R</a:t>
            </a:r>
            <a:r>
              <a:rPr lang="en-US" sz="4000" i="1" baseline="30000"/>
              <a:t>b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 Prediction</a:t>
            </a:r>
            <a:br>
              <a:rPr lang="en-US" sz="4000"/>
            </a:br>
            <a:r>
              <a:rPr lang="en-US" sz="4000"/>
              <a:t>(with speed limits)</a:t>
            </a:r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-1143000" y="5499100"/>
            <a:ext cx="102235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30303"/>
                </a:solidFill>
              </a:rPr>
              <a:t>T(</a:t>
            </a:r>
            <a:r>
              <a:rPr lang="en-US" sz="1800" dirty="0">
                <a:solidFill>
                  <a:srgbClr val="030303"/>
                </a:solidFill>
                <a:latin typeface="Symbol" pitchFamily="18" charset="2"/>
              </a:rPr>
              <a:t>t</a:t>
            </a:r>
            <a:r>
              <a:rPr lang="en-US" sz="1800" baseline="-25000" dirty="0">
                <a:solidFill>
                  <a:srgbClr val="030303"/>
                </a:solidFill>
              </a:rPr>
              <a:t>0</a:t>
            </a:r>
            <a:r>
              <a:rPr lang="en-US" sz="1800" dirty="0">
                <a:solidFill>
                  <a:srgbClr val="030303"/>
                </a:solidFill>
              </a:rPr>
              <a:t>): </a:t>
            </a:r>
            <a:r>
              <a:rPr lang="en-US" dirty="0" smtClean="0">
                <a:solidFill>
                  <a:srgbClr val="030303"/>
                </a:solidFill>
              </a:rPr>
              <a:t>“(”</a:t>
            </a:r>
            <a:r>
              <a:rPr lang="en-US" sz="1800" dirty="0" smtClean="0">
                <a:solidFill>
                  <a:srgbClr val="030303"/>
                </a:solidFill>
              </a:rPr>
              <a:t>, </a:t>
            </a:r>
            <a:r>
              <a:rPr lang="en-US" sz="1800" dirty="0">
                <a:solidFill>
                  <a:srgbClr val="030303"/>
                </a:solidFill>
              </a:rPr>
              <a:t>corrections </a:t>
            </a:r>
            <a:r>
              <a:rPr lang="en-US" sz="1800" dirty="0" smtClean="0">
                <a:solidFill>
                  <a:srgbClr val="030303"/>
                </a:solidFill>
              </a:rPr>
              <a:t>likely small for </a:t>
            </a:r>
            <a:r>
              <a:rPr lang="en-US" sz="1800" dirty="0">
                <a:solidFill>
                  <a:srgbClr val="030303"/>
                </a:solidFill>
              </a:rPr>
              <a:t>smaller </a:t>
            </a:r>
            <a:r>
              <a:rPr lang="en-US" sz="1800" dirty="0" err="1">
                <a:solidFill>
                  <a:srgbClr val="030303"/>
                </a:solidFill>
              </a:rPr>
              <a:t>momenta</a:t>
            </a:r>
            <a:endParaRPr lang="en-US" sz="1800" dirty="0">
              <a:solidFill>
                <a:srgbClr val="030303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T</a:t>
            </a:r>
            <a:r>
              <a:rPr lang="en-US" sz="1800" baseline="-25000" dirty="0" err="1">
                <a:solidFill>
                  <a:srgbClr val="030303"/>
                </a:solidFill>
              </a:rPr>
              <a:t>c</a:t>
            </a:r>
            <a:r>
              <a:rPr lang="en-US" sz="1800" dirty="0">
                <a:solidFill>
                  <a:srgbClr val="030303"/>
                </a:solidFill>
              </a:rPr>
              <a:t>: </a:t>
            </a:r>
            <a:r>
              <a:rPr lang="en-US" sz="1800" dirty="0" smtClean="0">
                <a:solidFill>
                  <a:srgbClr val="030303"/>
                </a:solidFill>
              </a:rPr>
              <a:t>“]”, </a:t>
            </a:r>
            <a:r>
              <a:rPr lang="en-US" sz="1800" dirty="0">
                <a:solidFill>
                  <a:srgbClr val="030303"/>
                </a:solidFill>
              </a:rPr>
              <a:t>corrections likely </a:t>
            </a:r>
            <a:r>
              <a:rPr lang="en-US" sz="1800" dirty="0" smtClean="0">
                <a:solidFill>
                  <a:srgbClr val="030303"/>
                </a:solidFill>
              </a:rPr>
              <a:t>large for </a:t>
            </a:r>
            <a:r>
              <a:rPr lang="en-US" sz="1800" dirty="0">
                <a:solidFill>
                  <a:srgbClr val="030303"/>
                </a:solidFill>
              </a:rPr>
              <a:t>higher </a:t>
            </a:r>
            <a:r>
              <a:rPr lang="en-US" sz="1800" dirty="0" err="1">
                <a:solidFill>
                  <a:srgbClr val="030303"/>
                </a:solidFill>
              </a:rPr>
              <a:t>momenta</a:t>
            </a:r>
            <a:endParaRPr lang="en-US" sz="1800" dirty="0">
              <a:solidFill>
                <a:srgbClr val="030303"/>
              </a:solidFill>
            </a:endParaRP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5581650" y="44958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PLB666 (2008)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367C-517F-4650-8109-15CF0D427A9F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5B6F-3C1D-4202-8C40-E8FD6ED08399}" type="slidenum">
              <a:rPr lang="en-US"/>
              <a:pPr/>
              <a:t>31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</a:t>
            </a:r>
            <a:r>
              <a:rPr lang="en-US" dirty="0" err="1"/>
              <a:t>R</a:t>
            </a:r>
            <a:r>
              <a:rPr lang="en-US" baseline="30000" dirty="0" err="1"/>
              <a:t>cb</a:t>
            </a:r>
            <a:r>
              <a:rPr lang="en-US" dirty="0"/>
              <a:t> Ratio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7924800" cy="1066800"/>
          </a:xfrm>
        </p:spPr>
        <p:txBody>
          <a:bodyPr/>
          <a:lstStyle/>
          <a:p>
            <a:pPr lvl="2"/>
            <a:r>
              <a:rPr lang="en-US" sz="2000"/>
              <a:t>Wider distribution of AdS/CFT curves due to large </a:t>
            </a:r>
            <a:r>
              <a:rPr lang="en-US" sz="2000" i="1"/>
              <a:t>n</a:t>
            </a:r>
            <a:r>
              <a:rPr lang="en-US" sz="2000"/>
              <a:t>: increased sensitivity to input parameters</a:t>
            </a:r>
          </a:p>
          <a:p>
            <a:pPr lvl="2"/>
            <a:r>
              <a:rPr lang="en-US" sz="2000"/>
              <a:t>Advantage of RHIC: lower T =&gt; higher AdS speed limits</a:t>
            </a:r>
          </a:p>
        </p:txBody>
      </p:sp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3352800" y="5105400"/>
            <a:ext cx="27403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JPhysG35 (2008)</a:t>
            </a:r>
            <a:endParaRPr lang="en-US" sz="1200" dirty="0"/>
          </a:p>
        </p:txBody>
      </p:sp>
      <p:pic>
        <p:nvPicPr>
          <p:cNvPr id="590853" name="Picture 5" descr="071025RHICLHCRatioslb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990600"/>
            <a:ext cx="8763000" cy="4254500"/>
          </a:xfrm>
          <a:prstGeom prst="rect">
            <a:avLst/>
          </a:prstGeom>
          <a:noFill/>
        </p:spPr>
      </p:pic>
      <p:sp>
        <p:nvSpPr>
          <p:cNvPr id="590854" name="Text Box 6"/>
          <p:cNvSpPr txBox="1">
            <a:spLocks noChangeArrowheads="1"/>
          </p:cNvSpPr>
          <p:nvPr/>
        </p:nvSpPr>
        <p:spPr bwMode="auto">
          <a:xfrm>
            <a:off x="6003925" y="2613025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pQCD</a:t>
            </a:r>
          </a:p>
        </p:txBody>
      </p:sp>
      <p:sp>
        <p:nvSpPr>
          <p:cNvPr id="590855" name="Text Box 7"/>
          <p:cNvSpPr txBox="1">
            <a:spLocks noChangeArrowheads="1"/>
          </p:cNvSpPr>
          <p:nvPr/>
        </p:nvSpPr>
        <p:spPr bwMode="auto">
          <a:xfrm>
            <a:off x="7158038" y="4267200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AdS/CFT</a:t>
            </a:r>
          </a:p>
        </p:txBody>
      </p:sp>
      <p:sp>
        <p:nvSpPr>
          <p:cNvPr id="590856" name="Text Box 8"/>
          <p:cNvSpPr txBox="1">
            <a:spLocks noChangeArrowheads="1"/>
          </p:cNvSpPr>
          <p:nvPr/>
        </p:nvSpPr>
        <p:spPr bwMode="auto">
          <a:xfrm>
            <a:off x="1752600" y="2879725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pQCD</a:t>
            </a:r>
          </a:p>
        </p:txBody>
      </p:sp>
      <p:sp>
        <p:nvSpPr>
          <p:cNvPr id="590857" name="Text Box 9"/>
          <p:cNvSpPr txBox="1">
            <a:spLocks noChangeArrowheads="1"/>
          </p:cNvSpPr>
          <p:nvPr/>
        </p:nvSpPr>
        <p:spPr bwMode="auto">
          <a:xfrm>
            <a:off x="2890838" y="4251325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AdS/CFT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A0F6-84A9-4E9F-A484-B3618A7E480B}" type="datetime1">
              <a:rPr lang="en-US" smtClean="0"/>
              <a:pPr/>
              <a:t>11/16/2010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RHIC at 10 Years</a:t>
            </a:r>
          </a:p>
          <a:p>
            <a:pPr lvl="1"/>
            <a:r>
              <a:rPr lang="en-US" dirty="0" smtClean="0"/>
              <a:t>Fascinating discoveries</a:t>
            </a:r>
          </a:p>
          <a:p>
            <a:pPr lvl="2"/>
            <a:r>
              <a:rPr lang="en-US" dirty="0" smtClean="0"/>
              <a:t>Perfect (?) Fluidity</a:t>
            </a:r>
          </a:p>
          <a:p>
            <a:pPr lvl="2"/>
            <a:r>
              <a:rPr lang="en-US" dirty="0" smtClean="0"/>
              <a:t>“Jet” Suppression</a:t>
            </a:r>
          </a:p>
          <a:p>
            <a:r>
              <a:rPr lang="en-US" dirty="0" smtClean="0"/>
              <a:t>Full Picture Lacking</a:t>
            </a:r>
          </a:p>
          <a:p>
            <a:pPr lvl="1"/>
            <a:r>
              <a:rPr lang="en-US" dirty="0" smtClean="0"/>
              <a:t>Little constrains many aspects of HIC</a:t>
            </a:r>
          </a:p>
          <a:p>
            <a:pPr lvl="2"/>
            <a:r>
              <a:rPr lang="en-US" dirty="0" smtClean="0"/>
              <a:t>Initial geometry</a:t>
            </a:r>
          </a:p>
          <a:p>
            <a:pPr lvl="2"/>
            <a:r>
              <a:rPr lang="en-US" dirty="0" err="1" smtClean="0"/>
              <a:t>Thermalization</a:t>
            </a:r>
            <a:endParaRPr lang="en-US" dirty="0" smtClean="0"/>
          </a:p>
          <a:p>
            <a:pPr lvl="2"/>
            <a:r>
              <a:rPr lang="en-US" dirty="0" smtClean="0"/>
              <a:t>Energy loss mechanism</a:t>
            </a:r>
          </a:p>
          <a:p>
            <a:r>
              <a:rPr lang="en-US" dirty="0" smtClean="0"/>
              <a:t>Exciting Days Ahead</a:t>
            </a:r>
          </a:p>
          <a:p>
            <a:pPr lvl="1"/>
            <a:r>
              <a:rPr lang="en-US" dirty="0" smtClean="0"/>
              <a:t>New Energy Regime at LHC</a:t>
            </a:r>
          </a:p>
          <a:p>
            <a:pPr lvl="2"/>
            <a:r>
              <a:rPr lang="en-US" dirty="0" smtClean="0"/>
              <a:t>Hydro confirmation?</a:t>
            </a:r>
          </a:p>
          <a:p>
            <a:pPr lvl="2"/>
            <a:r>
              <a:rPr lang="en-US" dirty="0" smtClean="0"/>
              <a:t>New tests for E-loss</a:t>
            </a:r>
          </a:p>
          <a:p>
            <a:pPr lvl="1"/>
            <a:r>
              <a:rPr lang="en-US" dirty="0" smtClean="0"/>
              <a:t>HF Separation at RHIC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8947-2C99-4BE3-9CA4-E3CE2E72419B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 Collisions Tool for Strong Force Physics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09800"/>
          </a:xfrm>
        </p:spPr>
        <p:txBody>
          <a:bodyPr/>
          <a:lstStyle/>
          <a:p>
            <a:r>
              <a:rPr lang="en-US" dirty="0" smtClean="0"/>
              <a:t>Want a </a:t>
            </a:r>
            <a:r>
              <a:rPr lang="en-US" b="1" i="1" dirty="0" smtClean="0"/>
              <a:t>consistent</a:t>
            </a:r>
            <a:r>
              <a:rPr lang="en-US" dirty="0" smtClean="0"/>
              <a:t> picture of matter produced in HI collisions</a:t>
            </a:r>
          </a:p>
          <a:p>
            <a:pPr lvl="1"/>
            <a:r>
              <a:rPr lang="en-US" dirty="0" smtClean="0"/>
              <a:t>Then, want to quantify the properties of the produced matter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B1CC-B440-4EC8-8859-CD3F826DE507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16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3995737" cy="251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871" y="1371600"/>
            <a:ext cx="382912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Spacetime</a:t>
            </a:r>
            <a:r>
              <a:rPr lang="en-US" dirty="0" smtClean="0"/>
              <a:t> Evolution of a HI Collision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C570-54CF-4B3F-816E-5C1B5E5CB906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331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" y="2559050"/>
            <a:ext cx="89773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0"/>
          <p:cNvGrpSpPr/>
          <p:nvPr/>
        </p:nvGrpSpPr>
        <p:grpSpPr>
          <a:xfrm>
            <a:off x="2438400" y="2819400"/>
            <a:ext cx="1219200" cy="990600"/>
            <a:chOff x="2362200" y="4572000"/>
            <a:chExt cx="1219200" cy="990600"/>
          </a:xfrm>
        </p:grpSpPr>
        <p:sp>
          <p:nvSpPr>
            <p:cNvPr id="8" name="Oval 7"/>
            <p:cNvSpPr/>
            <p:nvPr/>
          </p:nvSpPr>
          <p:spPr bwMode="auto">
            <a:xfrm>
              <a:off x="2362200" y="4572000"/>
              <a:ext cx="457200" cy="9906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2628900" y="4838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2590800" y="4724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2400300" y="49149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438400" y="48006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2628900" y="50673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>
              <a:off x="2590800" y="49530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2476500" y="5219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0800000">
              <a:off x="2438400" y="5105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H="1">
              <a:off x="2552700" y="53721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2590800" y="52578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 bwMode="auto">
            <a:xfrm>
              <a:off x="3124200" y="4572000"/>
              <a:ext cx="457200" cy="9906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5400000">
              <a:off x="3390900" y="4838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>
              <a:off x="3352800" y="4724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H="1">
              <a:off x="3162300" y="49149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3200400" y="48006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>
              <a:off x="3390900" y="50673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0800000">
              <a:off x="3352800" y="49530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3238500" y="5219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0800000">
              <a:off x="3200400" y="5105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H="1">
              <a:off x="3314700" y="53721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3352800" y="52578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590800" y="4800600"/>
              <a:ext cx="838200" cy="0"/>
            </a:xfrm>
            <a:prstGeom prst="line">
              <a:avLst/>
            </a:prstGeom>
            <a:ln w="31750" cap="rnd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438400" y="4953000"/>
              <a:ext cx="838200" cy="0"/>
            </a:xfrm>
            <a:prstGeom prst="line">
              <a:avLst/>
            </a:prstGeom>
            <a:ln w="31750" cap="rnd">
              <a:solidFill>
                <a:srgbClr val="0000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667000" y="5105400"/>
              <a:ext cx="838200" cy="0"/>
            </a:xfrm>
            <a:prstGeom prst="line">
              <a:avLst/>
            </a:prstGeom>
            <a:ln w="31750" cap="rnd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514600" y="5181600"/>
              <a:ext cx="838200" cy="0"/>
            </a:xfrm>
            <a:prstGeom prst="line">
              <a:avLst/>
            </a:prstGeom>
            <a:ln w="31750" cap="rnd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667000" y="5334000"/>
              <a:ext cx="838200" cy="0"/>
            </a:xfrm>
            <a:prstGeom prst="line">
              <a:avLst/>
            </a:prstGeom>
            <a:ln w="31750" cap="rnd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401347" y="22976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- </a:t>
            </a:r>
            <a:r>
              <a:rPr lang="en-US" dirty="0" smtClean="0">
                <a:latin typeface="Symbol" pitchFamily="18" charset="2"/>
              </a:rPr>
              <a:t>¥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46081" y="228600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0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76600" y="22860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1 fm/c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55944" y="22860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3 fm/c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03944" y="229766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+ </a:t>
            </a:r>
            <a:r>
              <a:rPr lang="en-US" dirty="0" smtClean="0">
                <a:latin typeface="Symbol" pitchFamily="18" charset="2"/>
              </a:rPr>
              <a:t>¥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03744" y="22860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4 fm/c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4800" y="4142601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Initial State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371600" y="4142601"/>
            <a:ext cx="112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Initial Overlap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458977" y="4142601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Thermalization</a:t>
            </a:r>
            <a:endParaRPr lang="en-US" sz="1200" dirty="0" smtClean="0"/>
          </a:p>
        </p:txBody>
      </p:sp>
      <p:sp>
        <p:nvSpPr>
          <p:cNvPr id="61" name="TextBox 60"/>
          <p:cNvSpPr txBox="1"/>
          <p:nvPr/>
        </p:nvSpPr>
        <p:spPr>
          <a:xfrm>
            <a:off x="4349091" y="4142601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QGP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62600" y="4141826"/>
            <a:ext cx="1128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Hadronization</a:t>
            </a:r>
            <a:endParaRPr lang="en-US" sz="1200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7467600" y="4141826"/>
            <a:ext cx="1011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Hadron</a:t>
            </a:r>
            <a:r>
              <a:rPr lang="en-US" sz="1200" dirty="0" smtClean="0"/>
              <a:t> Gas</a:t>
            </a:r>
          </a:p>
        </p:txBody>
      </p:sp>
      <p:sp>
        <p:nvSpPr>
          <p:cNvPr id="6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 smtClean="0"/>
              <a:t>At RHIC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Nontrivial to learn about QGP through HIC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QCD Calculation I: Lattice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876800" y="4343400"/>
            <a:ext cx="4495800" cy="1143000"/>
          </a:xfrm>
        </p:spPr>
        <p:txBody>
          <a:bodyPr/>
          <a:lstStyle/>
          <a:p>
            <a:pPr lvl="2"/>
            <a:r>
              <a:rPr lang="en-US" dirty="0" smtClean="0"/>
              <a:t>All </a:t>
            </a:r>
            <a:r>
              <a:rPr lang="en-US" dirty="0" err="1" smtClean="0"/>
              <a:t>momenta</a:t>
            </a:r>
            <a:endParaRPr lang="en-US" dirty="0" smtClean="0"/>
          </a:p>
          <a:p>
            <a:pPr lvl="2"/>
            <a:r>
              <a:rPr lang="en-US" dirty="0" smtClean="0"/>
              <a:t>Euclidean </a:t>
            </a:r>
            <a:r>
              <a:rPr lang="en-US" dirty="0" err="1" smtClean="0"/>
              <a:t>correlators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A92F-463F-4D82-8627-137A70B7B29D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" name="Group 8"/>
          <p:cNvGrpSpPr/>
          <p:nvPr/>
        </p:nvGrpSpPr>
        <p:grpSpPr>
          <a:xfrm>
            <a:off x="1524000" y="1066800"/>
            <a:ext cx="2396296" cy="2362200"/>
            <a:chOff x="152400" y="1447800"/>
            <a:chExt cx="2396296" cy="2362200"/>
          </a:xfrm>
        </p:grpSpPr>
        <p:pic>
          <p:nvPicPr>
            <p:cNvPr id="10" name="Content Placeholder 6" descr="LatticeIllustrati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447800"/>
              <a:ext cx="2396296" cy="2133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9600" y="3533001"/>
              <a:ext cx="17940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Long Range Plan, 2008</a:t>
              </a:r>
              <a:endParaRPr lang="en-US" sz="1200" dirty="0"/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228600" y="3657600"/>
            <a:ext cx="5638800" cy="2639199"/>
            <a:chOff x="0" y="3810000"/>
            <a:chExt cx="5638800" cy="263919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" y="3810000"/>
              <a:ext cx="5181600" cy="244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0" y="6172200"/>
              <a:ext cx="2854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Kaczmarek</a:t>
              </a:r>
              <a:r>
                <a:rPr lang="en-US" sz="1200" dirty="0" smtClean="0"/>
                <a:t> and </a:t>
              </a:r>
              <a:r>
                <a:rPr lang="en-US" sz="1200" dirty="0" err="1" smtClean="0"/>
                <a:t>Zantow</a:t>
              </a:r>
              <a:r>
                <a:rPr lang="en-US" sz="1200" dirty="0" smtClean="0"/>
                <a:t>, PRD71 (2005)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68490" y="6172200"/>
              <a:ext cx="27703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Davies et al. (HPQCD), PRL92 (2004)</a:t>
              </a:r>
              <a:endParaRPr lang="en-US" sz="1200" dirty="0"/>
            </a:p>
          </p:txBody>
        </p:sp>
      </p:grp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6435" y="1066800"/>
            <a:ext cx="294469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QCD Calculation II: </a:t>
            </a:r>
            <a:r>
              <a:rPr lang="en-US" dirty="0" err="1" smtClean="0"/>
              <a:t>pQCD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057400" y="5486400"/>
            <a:ext cx="5867400" cy="1066800"/>
          </a:xfrm>
        </p:spPr>
        <p:txBody>
          <a:bodyPr>
            <a:normAutofit fontScale="92500"/>
          </a:bodyPr>
          <a:lstStyle/>
          <a:p>
            <a:pPr lvl="2"/>
            <a:r>
              <a:rPr lang="en-US" dirty="0" smtClean="0"/>
              <a:t>Any quantity</a:t>
            </a:r>
          </a:p>
          <a:p>
            <a:pPr lvl="2"/>
            <a:r>
              <a:rPr lang="en-US" dirty="0" smtClean="0"/>
              <a:t>Small coupling (large </a:t>
            </a:r>
            <a:r>
              <a:rPr lang="en-US" dirty="0" err="1" smtClean="0"/>
              <a:t>momenta</a:t>
            </a:r>
            <a:r>
              <a:rPr lang="en-US" dirty="0" smtClean="0"/>
              <a:t> only)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DF81-9DB5-46FE-BBA3-ABDE48E42F7F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>
            <a:off x="163881" y="838200"/>
            <a:ext cx="3798519" cy="4772799"/>
            <a:chOff x="163881" y="1219200"/>
            <a:chExt cx="3798519" cy="4772799"/>
          </a:xfrm>
        </p:grpSpPr>
        <p:sp>
          <p:nvSpPr>
            <p:cNvPr id="9" name="TextBox 8"/>
            <p:cNvSpPr txBox="1"/>
            <p:nvPr/>
          </p:nvSpPr>
          <p:spPr>
            <a:xfrm>
              <a:off x="457200" y="5715000"/>
              <a:ext cx="2010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Jäger</a:t>
              </a:r>
              <a:r>
                <a:rPr lang="en-US" sz="1200" dirty="0" smtClean="0"/>
                <a:t> et al., PRD67 (2003)</a:t>
              </a:r>
              <a:endParaRPr lang="en-US" sz="1200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881" y="1219200"/>
              <a:ext cx="3798519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16"/>
          <p:cNvGrpSpPr/>
          <p:nvPr/>
        </p:nvGrpSpPr>
        <p:grpSpPr>
          <a:xfrm>
            <a:off x="4078061" y="1295400"/>
            <a:ext cx="5065939" cy="4163199"/>
            <a:chOff x="4078061" y="1752600"/>
            <a:chExt cx="5065939" cy="416319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8061" y="1752600"/>
              <a:ext cx="5065939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6019800" y="5638800"/>
              <a:ext cx="16383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d’Enterria</a:t>
              </a:r>
              <a:r>
                <a:rPr lang="en-US" sz="1200" dirty="0" smtClean="0"/>
                <a:t>, 0902.2011</a:t>
              </a:r>
              <a:endParaRPr lang="en-US" sz="12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62600" y="838200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perturbative</a:t>
            </a:r>
            <a:r>
              <a:rPr lang="en-US" sz="2400" dirty="0" smtClean="0"/>
              <a:t> QCD)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Methods III: </a:t>
            </a:r>
            <a:r>
              <a:rPr lang="en-US" sz="4000" dirty="0" err="1" smtClean="0"/>
              <a:t>AdS</a:t>
            </a:r>
            <a:r>
              <a:rPr lang="en-US" sz="4000" dirty="0" smtClean="0"/>
              <a:t>/CFT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21" y="990600"/>
            <a:ext cx="9144000" cy="6858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Maldacena</a:t>
            </a:r>
            <a:r>
              <a:rPr lang="en-US" dirty="0" smtClean="0"/>
              <a:t> conjecture: SYM in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 IIB in </a:t>
            </a:r>
            <a:r>
              <a:rPr lang="en-US" i="1" dirty="0" smtClean="0">
                <a:sym typeface="Wingdings" pitchFamily="2" charset="2"/>
              </a:rPr>
              <a:t>d</a:t>
            </a:r>
            <a:r>
              <a:rPr lang="en-US" dirty="0" smtClean="0">
                <a:sym typeface="Wingdings" pitchFamily="2" charset="2"/>
              </a:rPr>
              <a:t>+1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4924-2E9E-44F3-878B-3C6501FC04B8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304800" y="4800600"/>
            <a:ext cx="8839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quantities</a:t>
            </a:r>
            <a:endParaRPr lang="en-US" sz="2200" dirty="0" smtClean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rgbClr val="4D4D4D"/>
                </a:solidFill>
              </a:rPr>
              <a:t>N</a:t>
            </a:r>
            <a:r>
              <a:rPr lang="en-US" sz="2200" baseline="-25000" dirty="0" err="1" smtClean="0">
                <a:solidFill>
                  <a:srgbClr val="4D4D4D"/>
                </a:solidFill>
              </a:rPr>
              <a:t>c</a:t>
            </a:r>
            <a:r>
              <a:rPr lang="en-US" sz="2200" dirty="0" smtClean="0">
                <a:solidFill>
                  <a:srgbClr val="4D4D4D"/>
                </a:solidFill>
              </a:rPr>
              <a:t> → ∞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SYM, not QCD</a:t>
            </a:r>
          </a:p>
          <a:p>
            <a:pPr marL="1600200" lvl="3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Probably not good approx. for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p+p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maybe A+A?</a:t>
            </a:r>
            <a:endParaRPr lang="en-US" sz="2200" dirty="0" smtClean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4D4D4D"/>
                </a:solidFill>
              </a:rPr>
              <a:t>Applicable to condensed matter systems?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152400" y="1802451"/>
            <a:ext cx="4156291" cy="2895600"/>
            <a:chOff x="152400" y="1802451"/>
            <a:chExt cx="4156291" cy="28956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3891" y="2335851"/>
              <a:ext cx="3698509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AFD6FF"/>
                </a:clrFrom>
                <a:clrTo>
                  <a:srgbClr val="AFD6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1802451"/>
              <a:ext cx="3886200" cy="48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3124200" y="4393251"/>
              <a:ext cx="11844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Gubser</a:t>
              </a:r>
              <a:r>
                <a:rPr lang="en-US" sz="1200" dirty="0" smtClean="0"/>
                <a:t>, QM09</a:t>
              </a:r>
              <a:endParaRPr lang="en-US" sz="1200" dirty="0"/>
            </a:p>
          </p:txBody>
        </p:sp>
      </p:grpSp>
      <p:grpSp>
        <p:nvGrpSpPr>
          <p:cNvPr id="8" name="Group 17"/>
          <p:cNvGrpSpPr/>
          <p:nvPr/>
        </p:nvGrpSpPr>
        <p:grpSpPr>
          <a:xfrm>
            <a:off x="4572000" y="1752600"/>
            <a:ext cx="4267200" cy="3707451"/>
            <a:chOff x="4572000" y="1752600"/>
            <a:chExt cx="4267200" cy="3707451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2564451"/>
              <a:ext cx="4251609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AFD6FF"/>
                </a:clrFrom>
                <a:clrTo>
                  <a:srgbClr val="AFD6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8200" y="1752600"/>
              <a:ext cx="4191000" cy="518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Probes of the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9E0C-6706-4476-8DDF-28D5B28B4118}" type="datetime1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UTK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4" descr="CollisionGeo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295400"/>
            <a:ext cx="4267200" cy="2849563"/>
          </a:xfrm>
          <a:prstGeom prst="rect">
            <a:avLst/>
          </a:prstGeom>
          <a:noFill/>
        </p:spPr>
      </p:pic>
      <p:pic>
        <p:nvPicPr>
          <p:cNvPr id="7403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419600"/>
            <a:ext cx="4724400" cy="179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5715000" y="2438400"/>
            <a:ext cx="3200400" cy="2327275"/>
            <a:chOff x="2928" y="1200"/>
            <a:chExt cx="2208" cy="1788"/>
          </a:xfrm>
        </p:grpSpPr>
        <p:grpSp>
          <p:nvGrpSpPr>
            <p:cNvPr id="11" name="Group 30"/>
            <p:cNvGrpSpPr>
              <a:grpSpLocks/>
            </p:cNvGrpSpPr>
            <p:nvPr/>
          </p:nvGrpSpPr>
          <p:grpSpPr bwMode="auto">
            <a:xfrm>
              <a:off x="2928" y="1200"/>
              <a:ext cx="2208" cy="1788"/>
              <a:chOff x="3552" y="2352"/>
              <a:chExt cx="2208" cy="1788"/>
            </a:xfrm>
          </p:grpSpPr>
          <p:grpSp>
            <p:nvGrpSpPr>
              <p:cNvPr id="24" name="Group 31"/>
              <p:cNvGrpSpPr>
                <a:grpSpLocks/>
              </p:cNvGrpSpPr>
              <p:nvPr/>
            </p:nvGrpSpPr>
            <p:grpSpPr bwMode="auto">
              <a:xfrm>
                <a:off x="3906" y="2892"/>
                <a:ext cx="1068" cy="497"/>
                <a:chOff x="3376" y="1656"/>
                <a:chExt cx="1968" cy="816"/>
              </a:xfrm>
            </p:grpSpPr>
            <p:sp>
              <p:nvSpPr>
                <p:cNvPr id="50" name="Rectangle 32"/>
                <p:cNvSpPr>
                  <a:spLocks noChangeArrowheads="1"/>
                </p:cNvSpPr>
                <p:nvPr/>
              </p:nvSpPr>
              <p:spPr bwMode="auto">
                <a:xfrm>
                  <a:off x="3448" y="1664"/>
                  <a:ext cx="1824" cy="792"/>
                </a:xfrm>
                <a:prstGeom prst="rect">
                  <a:avLst/>
                </a:prstGeom>
                <a:solidFill>
                  <a:srgbClr val="FF66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buFontTx/>
                    <a:buNone/>
                  </a:pPr>
                  <a:endParaRPr kumimoji="0" lang="en-US" sz="2400" b="1">
                    <a:solidFill>
                      <a:srgbClr val="FF66CC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1" name="Oval 33"/>
                <p:cNvSpPr>
                  <a:spLocks noChangeArrowheads="1"/>
                </p:cNvSpPr>
                <p:nvPr/>
              </p:nvSpPr>
              <p:spPr bwMode="auto">
                <a:xfrm>
                  <a:off x="5192" y="1656"/>
                  <a:ext cx="152" cy="808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Oval 34"/>
                <p:cNvSpPr>
                  <a:spLocks noChangeArrowheads="1"/>
                </p:cNvSpPr>
                <p:nvPr/>
              </p:nvSpPr>
              <p:spPr bwMode="auto">
                <a:xfrm>
                  <a:off x="3376" y="1656"/>
                  <a:ext cx="152" cy="816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" name="Text Box 35"/>
              <p:cNvSpPr txBox="1">
                <a:spLocks noChangeArrowheads="1"/>
              </p:cNvSpPr>
              <p:nvPr/>
            </p:nvSpPr>
            <p:spPr bwMode="auto">
              <a:xfrm>
                <a:off x="3743" y="3456"/>
                <a:ext cx="555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buFontTx/>
                  <a:buNone/>
                </a:pPr>
                <a:r>
                  <a:rPr kumimoji="0" lang="en-US" sz="1200" b="1"/>
                  <a:t>hadrons</a:t>
                </a:r>
                <a:endParaRPr kumimoji="0" lang="en-US" sz="1200" b="1">
                  <a:latin typeface="Times New Roman" pitchFamily="18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/>
            </p:nvSpPr>
            <p:spPr bwMode="auto">
              <a:xfrm>
                <a:off x="4082" y="2975"/>
                <a:ext cx="443" cy="125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680" y="328"/>
                  </a:cxn>
                  <a:cxn ang="0">
                    <a:pos x="856" y="0"/>
                  </a:cxn>
                </a:cxnLst>
                <a:rect l="0" t="0" r="r" b="b"/>
                <a:pathLst>
                  <a:path w="856" h="328">
                    <a:moveTo>
                      <a:pt x="0" y="328"/>
                    </a:moveTo>
                    <a:lnTo>
                      <a:pt x="680" y="328"/>
                    </a:lnTo>
                    <a:lnTo>
                      <a:pt x="856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Freeform 37"/>
              <p:cNvSpPr>
                <a:spLocks/>
              </p:cNvSpPr>
              <p:nvPr/>
            </p:nvSpPr>
            <p:spPr bwMode="auto">
              <a:xfrm flipH="1" flipV="1">
                <a:off x="4409" y="3167"/>
                <a:ext cx="444" cy="126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680" y="328"/>
                  </a:cxn>
                  <a:cxn ang="0">
                    <a:pos x="856" y="0"/>
                  </a:cxn>
                </a:cxnLst>
                <a:rect l="0" t="0" r="r" b="b"/>
                <a:pathLst>
                  <a:path w="856" h="328">
                    <a:moveTo>
                      <a:pt x="0" y="328"/>
                    </a:moveTo>
                    <a:lnTo>
                      <a:pt x="680" y="328"/>
                    </a:lnTo>
                    <a:lnTo>
                      <a:pt x="856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Text Box 38"/>
              <p:cNvSpPr txBox="1">
                <a:spLocks noChangeArrowheads="1"/>
              </p:cNvSpPr>
              <p:nvPr/>
            </p:nvSpPr>
            <p:spPr bwMode="auto">
              <a:xfrm>
                <a:off x="4063" y="2926"/>
                <a:ext cx="22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buFontTx/>
                  <a:buNone/>
                </a:pPr>
                <a:r>
                  <a:rPr kumimoji="0" lang="en-US" sz="1200" b="1">
                    <a:latin typeface="Times New Roman" pitchFamily="18" charset="0"/>
                  </a:rPr>
                  <a:t>q</a:t>
                </a:r>
              </a:p>
            </p:txBody>
          </p:sp>
          <p:sp>
            <p:nvSpPr>
              <p:cNvPr id="29" name="Text Box 39"/>
              <p:cNvSpPr txBox="1">
                <a:spLocks noChangeArrowheads="1"/>
              </p:cNvSpPr>
              <p:nvPr/>
            </p:nvSpPr>
            <p:spPr bwMode="auto">
              <a:xfrm>
                <a:off x="4730" y="3194"/>
                <a:ext cx="186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buFontTx/>
                  <a:buNone/>
                </a:pPr>
                <a:r>
                  <a:rPr kumimoji="0" lang="en-US" sz="1200" b="1">
                    <a:latin typeface="Times New Roman" pitchFamily="18" charset="0"/>
                  </a:rPr>
                  <a:t>q</a:t>
                </a:r>
              </a:p>
            </p:txBody>
          </p:sp>
          <p:sp>
            <p:nvSpPr>
              <p:cNvPr id="30" name="Line 40"/>
              <p:cNvSpPr>
                <a:spLocks noChangeShapeType="1"/>
              </p:cNvSpPr>
              <p:nvPr/>
            </p:nvSpPr>
            <p:spPr bwMode="auto">
              <a:xfrm rot="20991552" flipV="1">
                <a:off x="4495" y="2760"/>
                <a:ext cx="50" cy="1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41"/>
              <p:cNvSpPr>
                <a:spLocks noChangeShapeType="1"/>
              </p:cNvSpPr>
              <p:nvPr/>
            </p:nvSpPr>
            <p:spPr bwMode="auto">
              <a:xfrm flipV="1">
                <a:off x="4566" y="2643"/>
                <a:ext cx="100" cy="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42"/>
              <p:cNvSpPr>
                <a:spLocks noChangeShapeType="1"/>
              </p:cNvSpPr>
              <p:nvPr/>
            </p:nvSpPr>
            <p:spPr bwMode="auto">
              <a:xfrm flipV="1">
                <a:off x="4604" y="2859"/>
                <a:ext cx="88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43"/>
              <p:cNvSpPr>
                <a:spLocks noChangeShapeType="1"/>
              </p:cNvSpPr>
              <p:nvPr/>
            </p:nvSpPr>
            <p:spPr bwMode="auto">
              <a:xfrm flipV="1">
                <a:off x="4537" y="2730"/>
                <a:ext cx="46" cy="2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44"/>
              <p:cNvSpPr>
                <a:spLocks noChangeShapeType="1"/>
              </p:cNvSpPr>
              <p:nvPr/>
            </p:nvSpPr>
            <p:spPr bwMode="auto">
              <a:xfrm flipV="1">
                <a:off x="4562" y="2400"/>
                <a:ext cx="382" cy="55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45"/>
              <p:cNvSpPr>
                <a:spLocks noChangeShapeType="1"/>
              </p:cNvSpPr>
              <p:nvPr/>
            </p:nvSpPr>
            <p:spPr bwMode="auto">
              <a:xfrm flipH="1">
                <a:off x="4272" y="3339"/>
                <a:ext cx="112" cy="45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46"/>
              <p:cNvSpPr>
                <a:spLocks noChangeShapeType="1"/>
              </p:cNvSpPr>
              <p:nvPr/>
            </p:nvSpPr>
            <p:spPr bwMode="auto">
              <a:xfrm flipH="1">
                <a:off x="4317" y="3327"/>
                <a:ext cx="54" cy="1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47"/>
              <p:cNvSpPr>
                <a:spLocks noChangeShapeType="1"/>
              </p:cNvSpPr>
              <p:nvPr/>
            </p:nvSpPr>
            <p:spPr bwMode="auto">
              <a:xfrm flipH="1">
                <a:off x="4284" y="3314"/>
                <a:ext cx="87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48"/>
              <p:cNvSpPr>
                <a:spLocks noChangeShapeType="1"/>
              </p:cNvSpPr>
              <p:nvPr/>
            </p:nvSpPr>
            <p:spPr bwMode="auto">
              <a:xfrm flipH="1">
                <a:off x="4189" y="3293"/>
                <a:ext cx="203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49"/>
              <p:cNvSpPr>
                <a:spLocks noChangeShapeType="1"/>
              </p:cNvSpPr>
              <p:nvPr/>
            </p:nvSpPr>
            <p:spPr bwMode="auto">
              <a:xfrm flipH="1">
                <a:off x="4401" y="3318"/>
                <a:ext cx="8" cy="3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50"/>
              <p:cNvSpPr>
                <a:spLocks noChangeShapeType="1"/>
              </p:cNvSpPr>
              <p:nvPr/>
            </p:nvSpPr>
            <p:spPr bwMode="auto">
              <a:xfrm>
                <a:off x="4420" y="3311"/>
                <a:ext cx="48" cy="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51"/>
              <p:cNvSpPr txBox="1">
                <a:spLocks noChangeArrowheads="1"/>
              </p:cNvSpPr>
              <p:nvPr/>
            </p:nvSpPr>
            <p:spPr bwMode="auto">
              <a:xfrm>
                <a:off x="3984" y="2687"/>
                <a:ext cx="662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buFontTx/>
                  <a:buNone/>
                </a:pPr>
                <a:r>
                  <a:rPr kumimoji="0" lang="en-US" sz="1200" b="1"/>
                  <a:t>hadrons</a:t>
                </a:r>
                <a:endParaRPr kumimoji="0" lang="en-US" sz="1200" b="1">
                  <a:latin typeface="Times New Roman" pitchFamily="18" charset="0"/>
                </a:endParaRPr>
              </a:p>
            </p:txBody>
          </p:sp>
          <p:sp>
            <p:nvSpPr>
              <p:cNvPr id="42" name="Text Box 52"/>
              <p:cNvSpPr txBox="1">
                <a:spLocks noChangeArrowheads="1"/>
              </p:cNvSpPr>
              <p:nvPr/>
            </p:nvSpPr>
            <p:spPr bwMode="auto">
              <a:xfrm>
                <a:off x="4999" y="2352"/>
                <a:ext cx="761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buFontTx/>
                  <a:buNone/>
                </a:pPr>
                <a:r>
                  <a:rPr kumimoji="0" lang="en-US" sz="1200" b="1">
                    <a:solidFill>
                      <a:srgbClr val="FF0000"/>
                    </a:solidFill>
                  </a:rPr>
                  <a:t>leading</a:t>
                </a:r>
              </a:p>
              <a:p>
                <a:pPr eaLnBrk="0" hangingPunct="0">
                  <a:buFontTx/>
                  <a:buNone/>
                </a:pPr>
                <a:r>
                  <a:rPr kumimoji="0" lang="en-US" sz="1200" b="1">
                    <a:solidFill>
                      <a:srgbClr val="FF0000"/>
                    </a:solidFill>
                  </a:rPr>
                  <a:t>particle suppressed</a:t>
                </a:r>
                <a:endParaRPr kumimoji="0" lang="en-US" sz="1200" b="1">
                  <a:latin typeface="Times New Roman" pitchFamily="18" charset="0"/>
                </a:endParaRPr>
              </a:p>
            </p:txBody>
          </p:sp>
          <p:sp>
            <p:nvSpPr>
              <p:cNvPr id="43" name="Text Box 53"/>
              <p:cNvSpPr txBox="1">
                <a:spLocks noChangeArrowheads="1"/>
              </p:cNvSpPr>
              <p:nvPr/>
            </p:nvSpPr>
            <p:spPr bwMode="auto">
              <a:xfrm>
                <a:off x="4320" y="3648"/>
                <a:ext cx="814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buFontTx/>
                  <a:buNone/>
                </a:pPr>
                <a:r>
                  <a:rPr kumimoji="0" lang="en-US" sz="1200" b="1">
                    <a:solidFill>
                      <a:srgbClr val="FF0000"/>
                    </a:solidFill>
                  </a:rPr>
                  <a:t>leading particle suppressed</a:t>
                </a:r>
                <a:endParaRPr kumimoji="0" lang="en-US" sz="1200" b="1">
                  <a:latin typeface="Times New Roman" pitchFamily="18" charset="0"/>
                </a:endParaRPr>
              </a:p>
            </p:txBody>
          </p:sp>
          <p:sp>
            <p:nvSpPr>
              <p:cNvPr id="44" name="Text Box 54"/>
              <p:cNvSpPr txBox="1">
                <a:spLocks noChangeArrowheads="1"/>
              </p:cNvSpPr>
              <p:nvPr/>
            </p:nvSpPr>
            <p:spPr bwMode="auto">
              <a:xfrm>
                <a:off x="3946" y="2448"/>
                <a:ext cx="12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buFontTx/>
                  <a:buNone/>
                </a:pPr>
                <a:endParaRPr kumimoji="0" lang="en-US" sz="1200" b="1">
                  <a:latin typeface="Times New Roman" pitchFamily="18" charset="0"/>
                </a:endParaRPr>
              </a:p>
            </p:txBody>
          </p:sp>
          <p:sp>
            <p:nvSpPr>
              <p:cNvPr id="45" name="Freeform 55"/>
              <p:cNvSpPr>
                <a:spLocks/>
              </p:cNvSpPr>
              <p:nvPr/>
            </p:nvSpPr>
            <p:spPr bwMode="auto">
              <a:xfrm>
                <a:off x="4440" y="3100"/>
                <a:ext cx="63" cy="6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80" y="11"/>
                  </a:cxn>
                  <a:cxn ang="0">
                    <a:pos x="16" y="75"/>
                  </a:cxn>
                  <a:cxn ang="0">
                    <a:pos x="104" y="75"/>
                  </a:cxn>
                  <a:cxn ang="0">
                    <a:pos x="48" y="131"/>
                  </a:cxn>
                  <a:cxn ang="0">
                    <a:pos x="96" y="131"/>
                  </a:cxn>
                </a:cxnLst>
                <a:rect l="0" t="0" r="r" b="b"/>
                <a:pathLst>
                  <a:path w="109" h="140">
                    <a:moveTo>
                      <a:pt x="0" y="11"/>
                    </a:moveTo>
                    <a:cubicBezTo>
                      <a:pt x="38" y="5"/>
                      <a:pt x="77" y="0"/>
                      <a:pt x="80" y="11"/>
                    </a:cubicBezTo>
                    <a:cubicBezTo>
                      <a:pt x="83" y="22"/>
                      <a:pt x="12" y="64"/>
                      <a:pt x="16" y="75"/>
                    </a:cubicBezTo>
                    <a:cubicBezTo>
                      <a:pt x="20" y="86"/>
                      <a:pt x="99" y="66"/>
                      <a:pt x="104" y="75"/>
                    </a:cubicBezTo>
                    <a:cubicBezTo>
                      <a:pt x="109" y="84"/>
                      <a:pt x="49" y="122"/>
                      <a:pt x="48" y="131"/>
                    </a:cubicBezTo>
                    <a:cubicBezTo>
                      <a:pt x="47" y="140"/>
                      <a:pt x="88" y="132"/>
                      <a:pt x="96" y="13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56"/>
              <p:cNvSpPr>
                <a:spLocks noChangeShapeType="1"/>
              </p:cNvSpPr>
              <p:nvPr/>
            </p:nvSpPr>
            <p:spPr bwMode="auto">
              <a:xfrm flipH="1">
                <a:off x="3552" y="3115"/>
                <a:ext cx="242" cy="1"/>
              </a:xfrm>
              <a:prstGeom prst="line">
                <a:avLst/>
              </a:prstGeom>
              <a:noFill/>
              <a:ln w="28575">
                <a:solidFill>
                  <a:srgbClr val="6699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57"/>
              <p:cNvSpPr>
                <a:spLocks noChangeShapeType="1"/>
              </p:cNvSpPr>
              <p:nvPr/>
            </p:nvSpPr>
            <p:spPr bwMode="auto">
              <a:xfrm flipH="1">
                <a:off x="5126" y="3115"/>
                <a:ext cx="242" cy="1"/>
              </a:xfrm>
              <a:prstGeom prst="line">
                <a:avLst/>
              </a:prstGeom>
              <a:noFill/>
              <a:ln w="28575">
                <a:solidFill>
                  <a:srgbClr val="6699FF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58"/>
              <p:cNvSpPr>
                <a:spLocks noChangeShapeType="1"/>
              </p:cNvSpPr>
              <p:nvPr/>
            </p:nvSpPr>
            <p:spPr bwMode="auto">
              <a:xfrm flipV="1">
                <a:off x="4536" y="2592"/>
                <a:ext cx="264" cy="39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59"/>
              <p:cNvSpPr>
                <a:spLocks noChangeShapeType="1"/>
              </p:cNvSpPr>
              <p:nvPr/>
            </p:nvSpPr>
            <p:spPr bwMode="auto">
              <a:xfrm flipH="1">
                <a:off x="4224" y="3374"/>
                <a:ext cx="165" cy="65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60"/>
            <p:cNvGrpSpPr>
              <a:grpSpLocks/>
            </p:cNvGrpSpPr>
            <p:nvPr/>
          </p:nvGrpSpPr>
          <p:grpSpPr bwMode="auto">
            <a:xfrm rot="977138">
              <a:off x="3897" y="1742"/>
              <a:ext cx="238" cy="160"/>
              <a:chOff x="326" y="3552"/>
              <a:chExt cx="394" cy="307"/>
            </a:xfrm>
          </p:grpSpPr>
          <p:sp>
            <p:nvSpPr>
              <p:cNvPr id="22" name="Line 61"/>
              <p:cNvSpPr>
                <a:spLocks noChangeShapeType="1"/>
              </p:cNvSpPr>
              <p:nvPr/>
            </p:nvSpPr>
            <p:spPr bwMode="auto">
              <a:xfrm flipV="1">
                <a:off x="672" y="3552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62"/>
              <p:cNvSpPr>
                <a:spLocks/>
              </p:cNvSpPr>
              <p:nvPr/>
            </p:nvSpPr>
            <p:spPr bwMode="auto">
              <a:xfrm>
                <a:off x="326" y="3600"/>
                <a:ext cx="361" cy="259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49" y="225"/>
                  </a:cxn>
                  <a:cxn ang="0">
                    <a:pos x="53" y="230"/>
                  </a:cxn>
                  <a:cxn ang="0">
                    <a:pos x="82" y="259"/>
                  </a:cxn>
                  <a:cxn ang="0">
                    <a:pos x="111" y="249"/>
                  </a:cxn>
                  <a:cxn ang="0">
                    <a:pos x="121" y="220"/>
                  </a:cxn>
                  <a:cxn ang="0">
                    <a:pos x="116" y="172"/>
                  </a:cxn>
                  <a:cxn ang="0">
                    <a:pos x="73" y="148"/>
                  </a:cxn>
                  <a:cxn ang="0">
                    <a:pos x="92" y="201"/>
                  </a:cxn>
                  <a:cxn ang="0">
                    <a:pos x="121" y="211"/>
                  </a:cxn>
                  <a:cxn ang="0">
                    <a:pos x="188" y="163"/>
                  </a:cxn>
                  <a:cxn ang="0">
                    <a:pos x="145" y="100"/>
                  </a:cxn>
                  <a:cxn ang="0">
                    <a:pos x="193" y="172"/>
                  </a:cxn>
                  <a:cxn ang="0">
                    <a:pos x="246" y="105"/>
                  </a:cxn>
                  <a:cxn ang="0">
                    <a:pos x="212" y="52"/>
                  </a:cxn>
                  <a:cxn ang="0">
                    <a:pos x="270" y="129"/>
                  </a:cxn>
                  <a:cxn ang="0">
                    <a:pos x="308" y="100"/>
                  </a:cxn>
                  <a:cxn ang="0">
                    <a:pos x="274" y="14"/>
                  </a:cxn>
                  <a:cxn ang="0">
                    <a:pos x="284" y="81"/>
                  </a:cxn>
                  <a:cxn ang="0">
                    <a:pos x="313" y="91"/>
                  </a:cxn>
                  <a:cxn ang="0">
                    <a:pos x="361" y="0"/>
                  </a:cxn>
                </a:cxnLst>
                <a:rect l="0" t="0" r="r" b="b"/>
                <a:pathLst>
                  <a:path w="361" h="259">
                    <a:moveTo>
                      <a:pt x="0" y="240"/>
                    </a:moveTo>
                    <a:cubicBezTo>
                      <a:pt x="39" y="231"/>
                      <a:pt x="36" y="217"/>
                      <a:pt x="49" y="225"/>
                    </a:cubicBezTo>
                    <a:cubicBezTo>
                      <a:pt x="58" y="230"/>
                      <a:pt x="43" y="227"/>
                      <a:pt x="53" y="230"/>
                    </a:cubicBezTo>
                    <a:cubicBezTo>
                      <a:pt x="58" y="232"/>
                      <a:pt x="82" y="259"/>
                      <a:pt x="82" y="259"/>
                    </a:cubicBezTo>
                    <a:cubicBezTo>
                      <a:pt x="92" y="256"/>
                      <a:pt x="108" y="259"/>
                      <a:pt x="111" y="249"/>
                    </a:cubicBezTo>
                    <a:cubicBezTo>
                      <a:pt x="114" y="239"/>
                      <a:pt x="121" y="220"/>
                      <a:pt x="121" y="220"/>
                    </a:cubicBezTo>
                    <a:cubicBezTo>
                      <a:pt x="119" y="204"/>
                      <a:pt x="121" y="187"/>
                      <a:pt x="116" y="172"/>
                    </a:cubicBezTo>
                    <a:cubicBezTo>
                      <a:pt x="111" y="156"/>
                      <a:pt x="73" y="148"/>
                      <a:pt x="73" y="148"/>
                    </a:cubicBezTo>
                    <a:cubicBezTo>
                      <a:pt x="76" y="172"/>
                      <a:pt x="70" y="189"/>
                      <a:pt x="92" y="201"/>
                    </a:cubicBezTo>
                    <a:cubicBezTo>
                      <a:pt x="101" y="206"/>
                      <a:pt x="121" y="211"/>
                      <a:pt x="121" y="211"/>
                    </a:cubicBezTo>
                    <a:cubicBezTo>
                      <a:pt x="170" y="205"/>
                      <a:pt x="172" y="207"/>
                      <a:pt x="188" y="163"/>
                    </a:cubicBezTo>
                    <a:cubicBezTo>
                      <a:pt x="183" y="126"/>
                      <a:pt x="180" y="113"/>
                      <a:pt x="145" y="100"/>
                    </a:cubicBezTo>
                    <a:cubicBezTo>
                      <a:pt x="119" y="139"/>
                      <a:pt x="160" y="163"/>
                      <a:pt x="193" y="172"/>
                    </a:cubicBezTo>
                    <a:cubicBezTo>
                      <a:pt x="240" y="166"/>
                      <a:pt x="235" y="148"/>
                      <a:pt x="246" y="105"/>
                    </a:cubicBezTo>
                    <a:cubicBezTo>
                      <a:pt x="241" y="74"/>
                      <a:pt x="242" y="63"/>
                      <a:pt x="212" y="52"/>
                    </a:cubicBezTo>
                    <a:cubicBezTo>
                      <a:pt x="182" y="97"/>
                      <a:pt x="241" y="112"/>
                      <a:pt x="270" y="129"/>
                    </a:cubicBezTo>
                    <a:cubicBezTo>
                      <a:pt x="292" y="123"/>
                      <a:pt x="301" y="122"/>
                      <a:pt x="308" y="100"/>
                    </a:cubicBezTo>
                    <a:cubicBezTo>
                      <a:pt x="304" y="50"/>
                      <a:pt x="317" y="28"/>
                      <a:pt x="274" y="14"/>
                    </a:cubicBezTo>
                    <a:cubicBezTo>
                      <a:pt x="264" y="30"/>
                      <a:pt x="264" y="69"/>
                      <a:pt x="284" y="81"/>
                    </a:cubicBezTo>
                    <a:cubicBezTo>
                      <a:pt x="293" y="86"/>
                      <a:pt x="313" y="91"/>
                      <a:pt x="313" y="91"/>
                    </a:cubicBezTo>
                    <a:cubicBezTo>
                      <a:pt x="361" y="74"/>
                      <a:pt x="287" y="0"/>
                      <a:pt x="361" y="0"/>
                    </a:cubicBezTo>
                  </a:path>
                </a:pathLst>
              </a:custGeom>
              <a:noFill/>
              <a:ln w="9525" cap="flat" cmpd="sng">
                <a:solidFill>
                  <a:srgbClr val="FF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63"/>
            <p:cNvGrpSpPr>
              <a:grpSpLocks/>
            </p:cNvGrpSpPr>
            <p:nvPr/>
          </p:nvGrpSpPr>
          <p:grpSpPr bwMode="auto">
            <a:xfrm rot="1015650" flipV="1">
              <a:off x="3806" y="2029"/>
              <a:ext cx="148" cy="243"/>
              <a:chOff x="326" y="3552"/>
              <a:chExt cx="394" cy="307"/>
            </a:xfrm>
          </p:grpSpPr>
          <p:sp>
            <p:nvSpPr>
              <p:cNvPr id="20" name="Line 64"/>
              <p:cNvSpPr>
                <a:spLocks noChangeShapeType="1"/>
              </p:cNvSpPr>
              <p:nvPr/>
            </p:nvSpPr>
            <p:spPr bwMode="auto">
              <a:xfrm flipV="1">
                <a:off x="672" y="3552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65"/>
              <p:cNvSpPr>
                <a:spLocks/>
              </p:cNvSpPr>
              <p:nvPr/>
            </p:nvSpPr>
            <p:spPr bwMode="auto">
              <a:xfrm>
                <a:off x="326" y="3600"/>
                <a:ext cx="361" cy="259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49" y="225"/>
                  </a:cxn>
                  <a:cxn ang="0">
                    <a:pos x="53" y="230"/>
                  </a:cxn>
                  <a:cxn ang="0">
                    <a:pos x="82" y="259"/>
                  </a:cxn>
                  <a:cxn ang="0">
                    <a:pos x="111" y="249"/>
                  </a:cxn>
                  <a:cxn ang="0">
                    <a:pos x="121" y="220"/>
                  </a:cxn>
                  <a:cxn ang="0">
                    <a:pos x="116" y="172"/>
                  </a:cxn>
                  <a:cxn ang="0">
                    <a:pos x="73" y="148"/>
                  </a:cxn>
                  <a:cxn ang="0">
                    <a:pos x="92" y="201"/>
                  </a:cxn>
                  <a:cxn ang="0">
                    <a:pos x="121" y="211"/>
                  </a:cxn>
                  <a:cxn ang="0">
                    <a:pos x="188" y="163"/>
                  </a:cxn>
                  <a:cxn ang="0">
                    <a:pos x="145" y="100"/>
                  </a:cxn>
                  <a:cxn ang="0">
                    <a:pos x="193" y="172"/>
                  </a:cxn>
                  <a:cxn ang="0">
                    <a:pos x="246" y="105"/>
                  </a:cxn>
                  <a:cxn ang="0">
                    <a:pos x="212" y="52"/>
                  </a:cxn>
                  <a:cxn ang="0">
                    <a:pos x="270" y="129"/>
                  </a:cxn>
                  <a:cxn ang="0">
                    <a:pos x="308" y="100"/>
                  </a:cxn>
                  <a:cxn ang="0">
                    <a:pos x="274" y="14"/>
                  </a:cxn>
                  <a:cxn ang="0">
                    <a:pos x="284" y="81"/>
                  </a:cxn>
                  <a:cxn ang="0">
                    <a:pos x="313" y="91"/>
                  </a:cxn>
                  <a:cxn ang="0">
                    <a:pos x="361" y="0"/>
                  </a:cxn>
                </a:cxnLst>
                <a:rect l="0" t="0" r="r" b="b"/>
                <a:pathLst>
                  <a:path w="361" h="259">
                    <a:moveTo>
                      <a:pt x="0" y="240"/>
                    </a:moveTo>
                    <a:cubicBezTo>
                      <a:pt x="39" y="231"/>
                      <a:pt x="36" y="217"/>
                      <a:pt x="49" y="225"/>
                    </a:cubicBezTo>
                    <a:cubicBezTo>
                      <a:pt x="58" y="230"/>
                      <a:pt x="43" y="227"/>
                      <a:pt x="53" y="230"/>
                    </a:cubicBezTo>
                    <a:cubicBezTo>
                      <a:pt x="58" y="232"/>
                      <a:pt x="82" y="259"/>
                      <a:pt x="82" y="259"/>
                    </a:cubicBezTo>
                    <a:cubicBezTo>
                      <a:pt x="92" y="256"/>
                      <a:pt x="108" y="259"/>
                      <a:pt x="111" y="249"/>
                    </a:cubicBezTo>
                    <a:cubicBezTo>
                      <a:pt x="114" y="239"/>
                      <a:pt x="121" y="220"/>
                      <a:pt x="121" y="220"/>
                    </a:cubicBezTo>
                    <a:cubicBezTo>
                      <a:pt x="119" y="204"/>
                      <a:pt x="121" y="187"/>
                      <a:pt x="116" y="172"/>
                    </a:cubicBezTo>
                    <a:cubicBezTo>
                      <a:pt x="111" y="156"/>
                      <a:pt x="73" y="148"/>
                      <a:pt x="73" y="148"/>
                    </a:cubicBezTo>
                    <a:cubicBezTo>
                      <a:pt x="76" y="172"/>
                      <a:pt x="70" y="189"/>
                      <a:pt x="92" y="201"/>
                    </a:cubicBezTo>
                    <a:cubicBezTo>
                      <a:pt x="101" y="206"/>
                      <a:pt x="121" y="211"/>
                      <a:pt x="121" y="211"/>
                    </a:cubicBezTo>
                    <a:cubicBezTo>
                      <a:pt x="170" y="205"/>
                      <a:pt x="172" y="207"/>
                      <a:pt x="188" y="163"/>
                    </a:cubicBezTo>
                    <a:cubicBezTo>
                      <a:pt x="183" y="126"/>
                      <a:pt x="180" y="113"/>
                      <a:pt x="145" y="100"/>
                    </a:cubicBezTo>
                    <a:cubicBezTo>
                      <a:pt x="119" y="139"/>
                      <a:pt x="160" y="163"/>
                      <a:pt x="193" y="172"/>
                    </a:cubicBezTo>
                    <a:cubicBezTo>
                      <a:pt x="240" y="166"/>
                      <a:pt x="235" y="148"/>
                      <a:pt x="246" y="105"/>
                    </a:cubicBezTo>
                    <a:cubicBezTo>
                      <a:pt x="241" y="74"/>
                      <a:pt x="242" y="63"/>
                      <a:pt x="212" y="52"/>
                    </a:cubicBezTo>
                    <a:cubicBezTo>
                      <a:pt x="182" y="97"/>
                      <a:pt x="241" y="112"/>
                      <a:pt x="270" y="129"/>
                    </a:cubicBezTo>
                    <a:cubicBezTo>
                      <a:pt x="292" y="123"/>
                      <a:pt x="301" y="122"/>
                      <a:pt x="308" y="100"/>
                    </a:cubicBezTo>
                    <a:cubicBezTo>
                      <a:pt x="304" y="50"/>
                      <a:pt x="317" y="28"/>
                      <a:pt x="274" y="14"/>
                    </a:cubicBezTo>
                    <a:cubicBezTo>
                      <a:pt x="264" y="30"/>
                      <a:pt x="264" y="69"/>
                      <a:pt x="284" y="81"/>
                    </a:cubicBezTo>
                    <a:cubicBezTo>
                      <a:pt x="293" y="86"/>
                      <a:pt x="313" y="91"/>
                      <a:pt x="313" y="91"/>
                    </a:cubicBezTo>
                    <a:cubicBezTo>
                      <a:pt x="361" y="74"/>
                      <a:pt x="287" y="0"/>
                      <a:pt x="361" y="0"/>
                    </a:cubicBezTo>
                  </a:path>
                </a:pathLst>
              </a:custGeom>
              <a:noFill/>
              <a:ln w="9525" cap="flat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66"/>
            <p:cNvGrpSpPr>
              <a:grpSpLocks/>
            </p:cNvGrpSpPr>
            <p:nvPr/>
          </p:nvGrpSpPr>
          <p:grpSpPr bwMode="auto">
            <a:xfrm rot="18134788" flipH="1">
              <a:off x="3588" y="1980"/>
              <a:ext cx="238" cy="211"/>
              <a:chOff x="326" y="3552"/>
              <a:chExt cx="394" cy="307"/>
            </a:xfrm>
          </p:grpSpPr>
          <p:sp>
            <p:nvSpPr>
              <p:cNvPr id="18" name="Line 67"/>
              <p:cNvSpPr>
                <a:spLocks noChangeShapeType="1"/>
              </p:cNvSpPr>
              <p:nvPr/>
            </p:nvSpPr>
            <p:spPr bwMode="auto">
              <a:xfrm flipV="1">
                <a:off x="672" y="3552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68"/>
              <p:cNvSpPr>
                <a:spLocks/>
              </p:cNvSpPr>
              <p:nvPr/>
            </p:nvSpPr>
            <p:spPr bwMode="auto">
              <a:xfrm>
                <a:off x="326" y="3600"/>
                <a:ext cx="361" cy="259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49" y="225"/>
                  </a:cxn>
                  <a:cxn ang="0">
                    <a:pos x="53" y="230"/>
                  </a:cxn>
                  <a:cxn ang="0">
                    <a:pos x="82" y="259"/>
                  </a:cxn>
                  <a:cxn ang="0">
                    <a:pos x="111" y="249"/>
                  </a:cxn>
                  <a:cxn ang="0">
                    <a:pos x="121" y="220"/>
                  </a:cxn>
                  <a:cxn ang="0">
                    <a:pos x="116" y="172"/>
                  </a:cxn>
                  <a:cxn ang="0">
                    <a:pos x="73" y="148"/>
                  </a:cxn>
                  <a:cxn ang="0">
                    <a:pos x="92" y="201"/>
                  </a:cxn>
                  <a:cxn ang="0">
                    <a:pos x="121" y="211"/>
                  </a:cxn>
                  <a:cxn ang="0">
                    <a:pos x="188" y="163"/>
                  </a:cxn>
                  <a:cxn ang="0">
                    <a:pos x="145" y="100"/>
                  </a:cxn>
                  <a:cxn ang="0">
                    <a:pos x="193" y="172"/>
                  </a:cxn>
                  <a:cxn ang="0">
                    <a:pos x="246" y="105"/>
                  </a:cxn>
                  <a:cxn ang="0">
                    <a:pos x="212" y="52"/>
                  </a:cxn>
                  <a:cxn ang="0">
                    <a:pos x="270" y="129"/>
                  </a:cxn>
                  <a:cxn ang="0">
                    <a:pos x="308" y="100"/>
                  </a:cxn>
                  <a:cxn ang="0">
                    <a:pos x="274" y="14"/>
                  </a:cxn>
                  <a:cxn ang="0">
                    <a:pos x="284" y="81"/>
                  </a:cxn>
                  <a:cxn ang="0">
                    <a:pos x="313" y="91"/>
                  </a:cxn>
                  <a:cxn ang="0">
                    <a:pos x="361" y="0"/>
                  </a:cxn>
                </a:cxnLst>
                <a:rect l="0" t="0" r="r" b="b"/>
                <a:pathLst>
                  <a:path w="361" h="259">
                    <a:moveTo>
                      <a:pt x="0" y="240"/>
                    </a:moveTo>
                    <a:cubicBezTo>
                      <a:pt x="39" y="231"/>
                      <a:pt x="36" y="217"/>
                      <a:pt x="49" y="225"/>
                    </a:cubicBezTo>
                    <a:cubicBezTo>
                      <a:pt x="58" y="230"/>
                      <a:pt x="43" y="227"/>
                      <a:pt x="53" y="230"/>
                    </a:cubicBezTo>
                    <a:cubicBezTo>
                      <a:pt x="58" y="232"/>
                      <a:pt x="82" y="259"/>
                      <a:pt x="82" y="259"/>
                    </a:cubicBezTo>
                    <a:cubicBezTo>
                      <a:pt x="92" y="256"/>
                      <a:pt x="108" y="259"/>
                      <a:pt x="111" y="249"/>
                    </a:cubicBezTo>
                    <a:cubicBezTo>
                      <a:pt x="114" y="239"/>
                      <a:pt x="121" y="220"/>
                      <a:pt x="121" y="220"/>
                    </a:cubicBezTo>
                    <a:cubicBezTo>
                      <a:pt x="119" y="204"/>
                      <a:pt x="121" y="187"/>
                      <a:pt x="116" y="172"/>
                    </a:cubicBezTo>
                    <a:cubicBezTo>
                      <a:pt x="111" y="156"/>
                      <a:pt x="73" y="148"/>
                      <a:pt x="73" y="148"/>
                    </a:cubicBezTo>
                    <a:cubicBezTo>
                      <a:pt x="76" y="172"/>
                      <a:pt x="70" y="189"/>
                      <a:pt x="92" y="201"/>
                    </a:cubicBezTo>
                    <a:cubicBezTo>
                      <a:pt x="101" y="206"/>
                      <a:pt x="121" y="211"/>
                      <a:pt x="121" y="211"/>
                    </a:cubicBezTo>
                    <a:cubicBezTo>
                      <a:pt x="170" y="205"/>
                      <a:pt x="172" y="207"/>
                      <a:pt x="188" y="163"/>
                    </a:cubicBezTo>
                    <a:cubicBezTo>
                      <a:pt x="183" y="126"/>
                      <a:pt x="180" y="113"/>
                      <a:pt x="145" y="100"/>
                    </a:cubicBezTo>
                    <a:cubicBezTo>
                      <a:pt x="119" y="139"/>
                      <a:pt x="160" y="163"/>
                      <a:pt x="193" y="172"/>
                    </a:cubicBezTo>
                    <a:cubicBezTo>
                      <a:pt x="240" y="166"/>
                      <a:pt x="235" y="148"/>
                      <a:pt x="246" y="105"/>
                    </a:cubicBezTo>
                    <a:cubicBezTo>
                      <a:pt x="241" y="74"/>
                      <a:pt x="242" y="63"/>
                      <a:pt x="212" y="52"/>
                    </a:cubicBezTo>
                    <a:cubicBezTo>
                      <a:pt x="182" y="97"/>
                      <a:pt x="241" y="112"/>
                      <a:pt x="270" y="129"/>
                    </a:cubicBezTo>
                    <a:cubicBezTo>
                      <a:pt x="292" y="123"/>
                      <a:pt x="301" y="122"/>
                      <a:pt x="308" y="100"/>
                    </a:cubicBezTo>
                    <a:cubicBezTo>
                      <a:pt x="304" y="50"/>
                      <a:pt x="317" y="28"/>
                      <a:pt x="274" y="14"/>
                    </a:cubicBezTo>
                    <a:cubicBezTo>
                      <a:pt x="264" y="30"/>
                      <a:pt x="264" y="69"/>
                      <a:pt x="284" y="81"/>
                    </a:cubicBezTo>
                    <a:cubicBezTo>
                      <a:pt x="293" y="86"/>
                      <a:pt x="313" y="91"/>
                      <a:pt x="313" y="91"/>
                    </a:cubicBezTo>
                    <a:cubicBezTo>
                      <a:pt x="361" y="74"/>
                      <a:pt x="287" y="0"/>
                      <a:pt x="361" y="0"/>
                    </a:cubicBezTo>
                  </a:path>
                </a:pathLst>
              </a:custGeom>
              <a:noFill/>
              <a:ln w="9525" cap="flat" cmpd="sng">
                <a:solidFill>
                  <a:srgbClr val="3366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69"/>
            <p:cNvGrpSpPr>
              <a:grpSpLocks/>
            </p:cNvGrpSpPr>
            <p:nvPr/>
          </p:nvGrpSpPr>
          <p:grpSpPr bwMode="auto">
            <a:xfrm rot="14001149" flipV="1">
              <a:off x="3738" y="1652"/>
              <a:ext cx="238" cy="160"/>
              <a:chOff x="326" y="3552"/>
              <a:chExt cx="394" cy="307"/>
            </a:xfrm>
          </p:grpSpPr>
          <p:sp>
            <p:nvSpPr>
              <p:cNvPr id="16" name="Line 70"/>
              <p:cNvSpPr>
                <a:spLocks noChangeShapeType="1"/>
              </p:cNvSpPr>
              <p:nvPr/>
            </p:nvSpPr>
            <p:spPr bwMode="auto">
              <a:xfrm flipV="1">
                <a:off x="672" y="3552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71"/>
              <p:cNvSpPr>
                <a:spLocks/>
              </p:cNvSpPr>
              <p:nvPr/>
            </p:nvSpPr>
            <p:spPr bwMode="auto">
              <a:xfrm>
                <a:off x="326" y="3600"/>
                <a:ext cx="361" cy="259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49" y="225"/>
                  </a:cxn>
                  <a:cxn ang="0">
                    <a:pos x="53" y="230"/>
                  </a:cxn>
                  <a:cxn ang="0">
                    <a:pos x="82" y="259"/>
                  </a:cxn>
                  <a:cxn ang="0">
                    <a:pos x="111" y="249"/>
                  </a:cxn>
                  <a:cxn ang="0">
                    <a:pos x="121" y="220"/>
                  </a:cxn>
                  <a:cxn ang="0">
                    <a:pos x="116" y="172"/>
                  </a:cxn>
                  <a:cxn ang="0">
                    <a:pos x="73" y="148"/>
                  </a:cxn>
                  <a:cxn ang="0">
                    <a:pos x="92" y="201"/>
                  </a:cxn>
                  <a:cxn ang="0">
                    <a:pos x="121" y="211"/>
                  </a:cxn>
                  <a:cxn ang="0">
                    <a:pos x="188" y="163"/>
                  </a:cxn>
                  <a:cxn ang="0">
                    <a:pos x="145" y="100"/>
                  </a:cxn>
                  <a:cxn ang="0">
                    <a:pos x="193" y="172"/>
                  </a:cxn>
                  <a:cxn ang="0">
                    <a:pos x="246" y="105"/>
                  </a:cxn>
                  <a:cxn ang="0">
                    <a:pos x="212" y="52"/>
                  </a:cxn>
                  <a:cxn ang="0">
                    <a:pos x="270" y="129"/>
                  </a:cxn>
                  <a:cxn ang="0">
                    <a:pos x="308" y="100"/>
                  </a:cxn>
                  <a:cxn ang="0">
                    <a:pos x="274" y="14"/>
                  </a:cxn>
                  <a:cxn ang="0">
                    <a:pos x="284" y="81"/>
                  </a:cxn>
                  <a:cxn ang="0">
                    <a:pos x="313" y="91"/>
                  </a:cxn>
                  <a:cxn ang="0">
                    <a:pos x="361" y="0"/>
                  </a:cxn>
                </a:cxnLst>
                <a:rect l="0" t="0" r="r" b="b"/>
                <a:pathLst>
                  <a:path w="361" h="259">
                    <a:moveTo>
                      <a:pt x="0" y="240"/>
                    </a:moveTo>
                    <a:cubicBezTo>
                      <a:pt x="39" y="231"/>
                      <a:pt x="36" y="217"/>
                      <a:pt x="49" y="225"/>
                    </a:cubicBezTo>
                    <a:cubicBezTo>
                      <a:pt x="58" y="230"/>
                      <a:pt x="43" y="227"/>
                      <a:pt x="53" y="230"/>
                    </a:cubicBezTo>
                    <a:cubicBezTo>
                      <a:pt x="58" y="232"/>
                      <a:pt x="82" y="259"/>
                      <a:pt x="82" y="259"/>
                    </a:cubicBezTo>
                    <a:cubicBezTo>
                      <a:pt x="92" y="256"/>
                      <a:pt x="108" y="259"/>
                      <a:pt x="111" y="249"/>
                    </a:cubicBezTo>
                    <a:cubicBezTo>
                      <a:pt x="114" y="239"/>
                      <a:pt x="121" y="220"/>
                      <a:pt x="121" y="220"/>
                    </a:cubicBezTo>
                    <a:cubicBezTo>
                      <a:pt x="119" y="204"/>
                      <a:pt x="121" y="187"/>
                      <a:pt x="116" y="172"/>
                    </a:cubicBezTo>
                    <a:cubicBezTo>
                      <a:pt x="111" y="156"/>
                      <a:pt x="73" y="148"/>
                      <a:pt x="73" y="148"/>
                    </a:cubicBezTo>
                    <a:cubicBezTo>
                      <a:pt x="76" y="172"/>
                      <a:pt x="70" y="189"/>
                      <a:pt x="92" y="201"/>
                    </a:cubicBezTo>
                    <a:cubicBezTo>
                      <a:pt x="101" y="206"/>
                      <a:pt x="121" y="211"/>
                      <a:pt x="121" y="211"/>
                    </a:cubicBezTo>
                    <a:cubicBezTo>
                      <a:pt x="170" y="205"/>
                      <a:pt x="172" y="207"/>
                      <a:pt x="188" y="163"/>
                    </a:cubicBezTo>
                    <a:cubicBezTo>
                      <a:pt x="183" y="126"/>
                      <a:pt x="180" y="113"/>
                      <a:pt x="145" y="100"/>
                    </a:cubicBezTo>
                    <a:cubicBezTo>
                      <a:pt x="119" y="139"/>
                      <a:pt x="160" y="163"/>
                      <a:pt x="193" y="172"/>
                    </a:cubicBezTo>
                    <a:cubicBezTo>
                      <a:pt x="240" y="166"/>
                      <a:pt x="235" y="148"/>
                      <a:pt x="246" y="105"/>
                    </a:cubicBezTo>
                    <a:cubicBezTo>
                      <a:pt x="241" y="74"/>
                      <a:pt x="242" y="63"/>
                      <a:pt x="212" y="52"/>
                    </a:cubicBezTo>
                    <a:cubicBezTo>
                      <a:pt x="182" y="97"/>
                      <a:pt x="241" y="112"/>
                      <a:pt x="270" y="129"/>
                    </a:cubicBezTo>
                    <a:cubicBezTo>
                      <a:pt x="292" y="123"/>
                      <a:pt x="301" y="122"/>
                      <a:pt x="308" y="100"/>
                    </a:cubicBezTo>
                    <a:cubicBezTo>
                      <a:pt x="304" y="50"/>
                      <a:pt x="317" y="28"/>
                      <a:pt x="274" y="14"/>
                    </a:cubicBezTo>
                    <a:cubicBezTo>
                      <a:pt x="264" y="30"/>
                      <a:pt x="264" y="69"/>
                      <a:pt x="284" y="81"/>
                    </a:cubicBezTo>
                    <a:cubicBezTo>
                      <a:pt x="293" y="86"/>
                      <a:pt x="313" y="91"/>
                      <a:pt x="313" y="91"/>
                    </a:cubicBezTo>
                    <a:cubicBezTo>
                      <a:pt x="361" y="74"/>
                      <a:pt x="287" y="0"/>
                      <a:pt x="361" y="0"/>
                    </a:cubicBezTo>
                  </a:path>
                </a:pathLst>
              </a:custGeom>
              <a:noFill/>
              <a:ln w="952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3" name="Content Placeholder 2"/>
          <p:cNvSpPr txBox="1">
            <a:spLocks/>
          </p:cNvSpPr>
          <p:nvPr/>
        </p:nvSpPr>
        <p:spPr>
          <a:xfrm>
            <a:off x="6248400" y="5105400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17116</TotalTime>
  <Words>1348</Words>
  <Application>Microsoft Office PowerPoint</Application>
  <PresentationFormat>On-screen Show (4:3)</PresentationFormat>
  <Paragraphs>395</Paragraphs>
  <Slides>32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Image</vt:lpstr>
      <vt:lpstr>Bitmap Image</vt:lpstr>
      <vt:lpstr>Heavy Ion Physics  at RHIC and LHC</vt:lpstr>
      <vt:lpstr>QCD: Theory of the Strong Force</vt:lpstr>
      <vt:lpstr>What are We Interested In?</vt:lpstr>
      <vt:lpstr>HI Collisions Tool for Strong Force Physics Study</vt:lpstr>
      <vt:lpstr>Spacetime Evolution of a HI Collision</vt:lpstr>
      <vt:lpstr>Methods of QCD Calculation I: Lattice</vt:lpstr>
      <vt:lpstr>Methods of QCD Calculation II: pQCD</vt:lpstr>
      <vt:lpstr>Methods III: AdS/CFT</vt:lpstr>
      <vt:lpstr>Some Probes of the Evolution</vt:lpstr>
      <vt:lpstr>A Lil’ Bit of Low-pT</vt:lpstr>
      <vt:lpstr>Viscous Hydrodynamics</vt:lpstr>
      <vt:lpstr>Geometry Matters</vt:lpstr>
      <vt:lpstr>Why High-pT Particles?</vt:lpstr>
      <vt:lpstr>Tomography in QGP</vt:lpstr>
      <vt:lpstr>QGP Energy Loss</vt:lpstr>
      <vt:lpstr>pQCD Rad Picture</vt:lpstr>
      <vt:lpstr>High-pT Observables</vt:lpstr>
      <vt:lpstr>pQCD Success at RHIC:</vt:lpstr>
      <vt:lpstr>Trouble for Rad E-Loss Picture</vt:lpstr>
      <vt:lpstr>What About Elastic Loss?</vt:lpstr>
      <vt:lpstr>pQCD Still Inadequate</vt:lpstr>
      <vt:lpstr>More Reasons for Concern</vt:lpstr>
      <vt:lpstr>Death of pQCD at RHIC?</vt:lpstr>
      <vt:lpstr>Strongly Coupled Qualitative Successes</vt:lpstr>
      <vt:lpstr>Jets in AdS/CFT</vt:lpstr>
      <vt:lpstr>Compared to Data</vt:lpstr>
      <vt:lpstr>Light Quark and Gluon E-Loss</vt:lpstr>
      <vt:lpstr>pQCD vs. AdS/CFT at LHC</vt:lpstr>
      <vt:lpstr>Not So Fast!</vt:lpstr>
      <vt:lpstr>LHC RcAA(pT)/RbAA(pT) Prediction (with speed limits)</vt:lpstr>
      <vt:lpstr>RHIC Rcb Ratio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773</cp:revision>
  <dcterms:created xsi:type="dcterms:W3CDTF">2009-09-03T22:02:25Z</dcterms:created>
  <dcterms:modified xsi:type="dcterms:W3CDTF">2010-11-16T12:28:22Z</dcterms:modified>
</cp:coreProperties>
</file>