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668" r:id="rId2"/>
    <p:sldId id="918" r:id="rId3"/>
    <p:sldId id="919" r:id="rId4"/>
    <p:sldId id="930" r:id="rId5"/>
    <p:sldId id="931" r:id="rId6"/>
    <p:sldId id="932" r:id="rId7"/>
    <p:sldId id="921" r:id="rId8"/>
    <p:sldId id="922" r:id="rId9"/>
    <p:sldId id="928" r:id="rId10"/>
    <p:sldId id="927" r:id="rId11"/>
    <p:sldId id="935" r:id="rId12"/>
    <p:sldId id="936" r:id="rId13"/>
    <p:sldId id="957" r:id="rId14"/>
    <p:sldId id="959" r:id="rId15"/>
    <p:sldId id="941" r:id="rId16"/>
    <p:sldId id="944" r:id="rId17"/>
    <p:sldId id="945" r:id="rId18"/>
    <p:sldId id="946" r:id="rId19"/>
    <p:sldId id="951" r:id="rId20"/>
    <p:sldId id="947" r:id="rId21"/>
    <p:sldId id="948" r:id="rId22"/>
    <p:sldId id="949" r:id="rId23"/>
    <p:sldId id="95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005400"/>
    <a:srgbClr val="0000FF"/>
    <a:srgbClr val="FF0000"/>
    <a:srgbClr val="3F3D99"/>
    <a:srgbClr val="660000"/>
    <a:srgbClr val="09840A"/>
    <a:srgbClr val="2D2A6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23" autoAdjust="0"/>
    <p:restoredTop sz="85216" autoAdjust="0"/>
  </p:normalViewPr>
  <p:slideViewPr>
    <p:cSldViewPr>
      <p:cViewPr varScale="1">
        <p:scale>
          <a:sx n="79" d="100"/>
          <a:sy n="79" d="100"/>
        </p:scale>
        <p:origin x="-2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5713B-7F30-4AF5-96BF-BCA3677841D5}" type="datetimeFigureOut">
              <a:rPr lang="en-US" smtClean="0"/>
              <a:pPr/>
              <a:t>10/11/2010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2E535-840F-463B-B54A-E456A7A5BD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Important to get to &gt;~ 10 </a:t>
            </a:r>
            <a:r>
              <a:rPr lang="en-US" dirty="0" err="1" smtClean="0"/>
              <a:t>GeV</a:t>
            </a:r>
            <a:r>
              <a:rPr lang="en-US" dirty="0" smtClean="0"/>
              <a:t> to avoid IS, </a:t>
            </a:r>
            <a:r>
              <a:rPr lang="en-US" dirty="0" err="1" smtClean="0"/>
              <a:t>hadronization</a:t>
            </a:r>
            <a:r>
              <a:rPr lang="en-US" baseline="0" dirty="0" smtClean="0"/>
              <a:t> effects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F0C8B-3174-4589-82F5-96D32774F02E}" type="datetime1">
              <a:rPr lang="en-US" smtClean="0"/>
              <a:pPr/>
              <a:t>10/11/2010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392925"/>
            <a:ext cx="3124200" cy="365125"/>
          </a:xfrm>
        </p:spPr>
        <p:txBody>
          <a:bodyPr/>
          <a:lstStyle/>
          <a:p>
            <a:r>
              <a:rPr lang="en-US" smtClean="0"/>
              <a:t>HP2010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1FDD-ABEB-492B-9AB0-A64D1FA2A315}" type="datetime1">
              <a:rPr lang="en-US" smtClean="0"/>
              <a:pPr/>
              <a:t>10/11/2010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8221-B264-45D3-95FE-489490149964}" type="datetime1">
              <a:rPr lang="en-US" smtClean="0"/>
              <a:pPr/>
              <a:t>10/11/2010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F909-E225-4B25-8D09-783FA88F2355}" type="datetime1">
              <a:rPr lang="en-US" smtClean="0"/>
              <a:pPr/>
              <a:t>10/11/2010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67B6-EE69-46C1-A0D4-4405DF5657B6}" type="datetime1">
              <a:rPr lang="en-US" smtClean="0"/>
              <a:pPr/>
              <a:t>10/11/2010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AB18D-CDBF-4596-9F3B-6D4C07EED3C3}" type="datetime1">
              <a:rPr lang="en-US" smtClean="0"/>
              <a:pPr/>
              <a:t>10/11/2010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30A07-C5C8-417C-8EA8-9BF3AEAC354D}" type="datetime1">
              <a:rPr lang="en-US" smtClean="0"/>
              <a:pPr/>
              <a:t>10/11/2010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HP2010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D347E-AAE1-478D-B693-38B72803F5AA}" type="datetime1">
              <a:rPr lang="en-US" smtClean="0"/>
              <a:pPr/>
              <a:t>10/11/2010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2A3B-1D65-493C-A8F1-4511BFBB54C9}" type="datetime1">
              <a:rPr lang="en-US" smtClean="0"/>
              <a:pPr/>
              <a:t>10/11/2010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3F71-1CDD-401C-A1B7-7FC116B96687}" type="datetime1">
              <a:rPr lang="en-US" smtClean="0"/>
              <a:pPr/>
              <a:t>10/11/2010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DBD9-D14D-4924-8342-2FF23FF1B0A9}" type="datetime1">
              <a:rPr lang="en-US" smtClean="0"/>
              <a:pPr/>
              <a:t>10/11/2010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CCFF"/>
            </a:gs>
            <a:gs pos="50000">
              <a:schemeClr val="bg1"/>
            </a:gs>
            <a:gs pos="100000">
              <a:srgbClr val="99CC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929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EF9CD-BFF5-4AB8-9683-8C697CC3CA0F}" type="datetime1">
              <a:rPr lang="en-US" smtClean="0"/>
              <a:pPr/>
              <a:t>10/11/2010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1800" y="6392925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HP2010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929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B5BCB-DCF7-4CB6-B569-5FAD0D0113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62881" name="Picture 1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525" y="6388925"/>
            <a:ext cx="304800" cy="40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D2A6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66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54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D4D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73175"/>
            <a:ext cx="91440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Qualitative </a:t>
            </a:r>
            <a:r>
              <a:rPr lang="en-US" b="1" i="1" dirty="0" smtClean="0"/>
              <a:t>and </a:t>
            </a:r>
            <a:r>
              <a:rPr lang="en-US" dirty="0" smtClean="0"/>
              <a:t>Quantitative</a:t>
            </a:r>
            <a:br>
              <a:rPr lang="en-US" dirty="0" smtClean="0"/>
            </a:br>
            <a:r>
              <a:rPr lang="en-US" dirty="0" smtClean="0"/>
              <a:t>Energy Loss?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660000"/>
                </a:solidFill>
              </a:rPr>
              <a:t>W. A. Horowitz</a:t>
            </a:r>
          </a:p>
          <a:p>
            <a:r>
              <a:rPr lang="en-US" sz="2000" dirty="0" smtClean="0">
                <a:solidFill>
                  <a:srgbClr val="660000"/>
                </a:solidFill>
              </a:rPr>
              <a:t>University of Cape Town</a:t>
            </a:r>
          </a:p>
          <a:p>
            <a:r>
              <a:rPr lang="en-US" sz="2000" dirty="0" smtClean="0">
                <a:solidFill>
                  <a:srgbClr val="660000"/>
                </a:solidFill>
              </a:rPr>
              <a:t>October 11, 2010</a:t>
            </a:r>
            <a:endParaRPr lang="en-US" sz="2000" dirty="0">
              <a:solidFill>
                <a:srgbClr val="66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D22C7-D3C3-443D-80CE-429232986FEF}" type="datetime1">
              <a:rPr lang="en-US" smtClean="0"/>
              <a:pPr/>
              <a:t>10/11/2010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HP2010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51816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With many thanks to Brian Cole, </a:t>
            </a:r>
            <a:r>
              <a:rPr lang="en-US" sz="1600" dirty="0" err="1" smtClean="0"/>
              <a:t>Miklos</a:t>
            </a:r>
            <a:r>
              <a:rPr lang="en-US" sz="1600" dirty="0" smtClean="0"/>
              <a:t> </a:t>
            </a:r>
            <a:r>
              <a:rPr lang="en-US" sz="1600" dirty="0" err="1" smtClean="0"/>
              <a:t>Gyulassy</a:t>
            </a:r>
            <a:r>
              <a:rPr lang="en-US" sz="1600" dirty="0" smtClean="0"/>
              <a:t>, </a:t>
            </a:r>
          </a:p>
          <a:p>
            <a:pPr algn="ctr"/>
            <a:r>
              <a:rPr lang="en-US" sz="1600" dirty="0" smtClean="0"/>
              <a:t>Ulrich Heinz, </a:t>
            </a:r>
            <a:r>
              <a:rPr lang="en-US" sz="1600" dirty="0" err="1" smtClean="0"/>
              <a:t>Jiangyong</a:t>
            </a:r>
            <a:r>
              <a:rPr lang="en-US" sz="1600" dirty="0" smtClean="0"/>
              <a:t> </a:t>
            </a:r>
            <a:r>
              <a:rPr lang="en-US" sz="1600" dirty="0" err="1" smtClean="0"/>
              <a:t>Jia</a:t>
            </a:r>
            <a:r>
              <a:rPr lang="en-US" sz="1600" dirty="0" smtClean="0"/>
              <a:t>, and Yuri </a:t>
            </a:r>
            <a:r>
              <a:rPr lang="en-US" sz="1600" dirty="0" err="1" smtClean="0"/>
              <a:t>Kovchegov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Quantification of Collinear Uncertainty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525963"/>
          </a:xfrm>
        </p:spPr>
        <p:txBody>
          <a:bodyPr/>
          <a:lstStyle/>
          <a:p>
            <a:r>
              <a:rPr lang="en-US" dirty="0" smtClean="0"/>
              <a:t>Factor ~ 3 uncertainty in extracted medium density!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525963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qhat</a:t>
            </a:r>
            <a:r>
              <a:rPr lang="en-US" dirty="0" smtClean="0"/>
              <a:t>” values from </a:t>
            </a:r>
            <a:r>
              <a:rPr lang="en-US" i="1" dirty="0" smtClean="0"/>
              <a:t>different formalisms</a:t>
            </a:r>
            <a:r>
              <a:rPr lang="en-US" dirty="0" smtClean="0"/>
              <a:t> </a:t>
            </a:r>
            <a:r>
              <a:rPr lang="en-US" b="1" dirty="0" smtClean="0"/>
              <a:t>consistent</a:t>
            </a:r>
            <a:r>
              <a:rPr lang="en-US" dirty="0" smtClean="0"/>
              <a:t> w/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unc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554F-214D-494D-B810-76CA5AFAA976}" type="datetime1">
              <a:rPr lang="en-US" smtClean="0"/>
              <a:pPr/>
              <a:t>10/11/2010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84539"/>
            <a:ext cx="439571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48118" y="2743200"/>
            <a:ext cx="4343400" cy="346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505200" y="6019800"/>
            <a:ext cx="23462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B Cole, PRC81, 2010</a:t>
            </a:r>
            <a:endParaRPr lang="en-US" sz="12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Applicability of Collinear Approximation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Unc</a:t>
            </a:r>
            <a:r>
              <a:rPr lang="en-US" dirty="0" smtClean="0"/>
              <a:t>. </a:t>
            </a:r>
            <a:r>
              <a:rPr lang="en-US" dirty="0" err="1" smtClean="0"/>
              <a:t>wrt</a:t>
            </a:r>
            <a:r>
              <a:rPr lang="en-US" dirty="0" smtClean="0"/>
              <a:t> some obs. decreases with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baseline="-25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Although not true for all observables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8915-FF4F-4B9B-BCAF-F19864207EAD}" type="datetime1">
              <a:rPr lang="en-US" smtClean="0"/>
              <a:pPr/>
              <a:t>10/11/2010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226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2667000"/>
            <a:ext cx="4419600" cy="305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2633664"/>
            <a:ext cx="452690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: “Collinearly Safe”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Fix </a:t>
            </a:r>
            <a:r>
              <a:rPr lang="en-US" dirty="0" err="1" smtClean="0"/>
              <a:t>dN</a:t>
            </a:r>
            <a:r>
              <a:rPr lang="en-US" baseline="-25000" dirty="0" err="1" smtClean="0"/>
              <a:t>g</a:t>
            </a:r>
            <a:r>
              <a:rPr lang="en-US" dirty="0" smtClean="0"/>
              <a:t>/</a:t>
            </a:r>
            <a:r>
              <a:rPr lang="en-US" dirty="0" err="1" smtClean="0"/>
              <a:t>dy</a:t>
            </a:r>
            <a:r>
              <a:rPr lang="en-US" dirty="0" smtClean="0"/>
              <a:t> from R</a:t>
            </a:r>
            <a:r>
              <a:rPr lang="en-US" baseline="-25000" dirty="0" smtClean="0"/>
              <a:t>AA</a:t>
            </a:r>
            <a:r>
              <a:rPr lang="en-US" dirty="0" smtClean="0"/>
              <a:t>, calculate v</a:t>
            </a:r>
            <a:r>
              <a:rPr lang="en-US" baseline="-25000" dirty="0" smtClean="0"/>
              <a:t>2</a:t>
            </a:r>
          </a:p>
          <a:p>
            <a:pPr lvl="1"/>
            <a:r>
              <a:rPr lang="en-US" dirty="0" smtClean="0"/>
              <a:t>Expect larger v</a:t>
            </a:r>
            <a:r>
              <a:rPr lang="en-US" baseline="-25000" dirty="0" smtClean="0"/>
              <a:t>2</a:t>
            </a:r>
            <a:r>
              <a:rPr lang="en-US" dirty="0" smtClean="0"/>
              <a:t> for smaller opening angle</a:t>
            </a:r>
          </a:p>
          <a:p>
            <a:pPr lvl="2">
              <a:buNone/>
            </a:pPr>
            <a:r>
              <a:rPr lang="en-US" dirty="0" smtClean="0">
                <a:latin typeface="Symbol" pitchFamily="18" charset="2"/>
              </a:rPr>
              <a:t>			      ( </a:t>
            </a:r>
            <a:r>
              <a:rPr lang="en-US" dirty="0" err="1" smtClean="0">
                <a:latin typeface="Symbol" pitchFamily="18" charset="2"/>
              </a:rPr>
              <a:t>t</a:t>
            </a:r>
            <a:r>
              <a:rPr lang="en-US" baseline="-25000" dirty="0" err="1" smtClean="0"/>
              <a:t>coh</a:t>
            </a:r>
            <a:r>
              <a:rPr lang="en-US" dirty="0" smtClean="0"/>
              <a:t> ~ 1/k</a:t>
            </a:r>
            <a:r>
              <a:rPr lang="en-US" baseline="-25000" dirty="0" smtClean="0"/>
              <a:t>T</a:t>
            </a:r>
            <a:r>
              <a:rPr lang="en-US" baseline="30000" dirty="0" smtClean="0"/>
              <a:t>2</a:t>
            </a:r>
            <a:r>
              <a:rPr lang="en-US" dirty="0" smtClean="0"/>
              <a:t> )</a:t>
            </a:r>
            <a:endParaRPr lang="en-US" baseline="30000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4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I</a:t>
            </a:r>
            <a:r>
              <a:rPr lang="en-US" baseline="-25000" dirty="0" smtClean="0"/>
              <a:t>AA</a:t>
            </a:r>
            <a:r>
              <a:rPr lang="en-US" dirty="0" smtClean="0"/>
              <a:t>: coming soon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FCF2-32E5-45E8-AFA4-05B1F1DF5471}" type="datetime1">
              <a:rPr lang="en-US" smtClean="0"/>
              <a:pPr/>
              <a:t>10/11/2010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2408237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Only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4648200" y="2408237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 + El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5779395"/>
            <a:ext cx="15607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WAH, </a:t>
            </a:r>
            <a:r>
              <a:rPr lang="en-US" sz="1200" i="1" dirty="0" smtClean="0"/>
              <a:t>in preparation</a:t>
            </a:r>
          </a:p>
        </p:txBody>
      </p:sp>
      <p:grpSp>
        <p:nvGrpSpPr>
          <p:cNvPr id="2" name="Group 20"/>
          <p:cNvGrpSpPr/>
          <p:nvPr/>
        </p:nvGrpSpPr>
        <p:grpSpPr>
          <a:xfrm>
            <a:off x="0" y="2997200"/>
            <a:ext cx="4419600" cy="2858532"/>
            <a:chOff x="0" y="2844800"/>
            <a:chExt cx="4419600" cy="2858532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2844800"/>
              <a:ext cx="4114800" cy="2559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0" y="3962400"/>
              <a:ext cx="397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v</a:t>
              </a:r>
              <a:r>
                <a:rPr lang="en-US" b="1" baseline="-25000" dirty="0" smtClean="0"/>
                <a:t>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38400" y="5334000"/>
              <a:ext cx="420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p</a:t>
              </a:r>
              <a:r>
                <a:rPr lang="en-US" b="1" baseline="-25000" dirty="0" err="1" smtClean="0"/>
                <a:t>T</a:t>
              </a:r>
              <a:endParaRPr lang="en-US" b="1" baseline="-25000" dirty="0" smtClean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819400" y="3124200"/>
              <a:ext cx="12554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20-30% </a:t>
              </a:r>
              <a:r>
                <a:rPr lang="en-US" b="1" dirty="0" smtClean="0">
                  <a:latin typeface="Symbol" pitchFamily="18" charset="2"/>
                </a:rPr>
                <a:t>p</a:t>
              </a:r>
              <a:r>
                <a:rPr lang="en-US" b="1" baseline="30000" dirty="0" smtClean="0"/>
                <a:t>0</a:t>
              </a:r>
            </a:p>
          </p:txBody>
        </p:sp>
      </p:grpSp>
      <p:grpSp>
        <p:nvGrpSpPr>
          <p:cNvPr id="3" name="Group 19"/>
          <p:cNvGrpSpPr/>
          <p:nvPr/>
        </p:nvGrpSpPr>
        <p:grpSpPr>
          <a:xfrm>
            <a:off x="4572000" y="3048000"/>
            <a:ext cx="4495800" cy="2807732"/>
            <a:chOff x="4572000" y="2895600"/>
            <a:chExt cx="4495800" cy="2807732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76800" y="2895600"/>
              <a:ext cx="4191000" cy="2606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7507528" y="3124200"/>
              <a:ext cx="12554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20-30% </a:t>
              </a:r>
              <a:r>
                <a:rPr lang="en-US" b="1" dirty="0" smtClean="0">
                  <a:latin typeface="Symbol" pitchFamily="18" charset="2"/>
                </a:rPr>
                <a:t>p</a:t>
              </a:r>
              <a:r>
                <a:rPr lang="en-US" b="1" baseline="30000" dirty="0" smtClean="0"/>
                <a:t>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572000" y="3962400"/>
              <a:ext cx="397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v</a:t>
              </a:r>
              <a:r>
                <a:rPr lang="en-US" b="1" baseline="-25000" dirty="0" smtClean="0"/>
                <a:t>2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047292" y="5334000"/>
              <a:ext cx="420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p</a:t>
              </a:r>
              <a:r>
                <a:rPr lang="en-US" b="1" baseline="-25000" dirty="0" err="1" smtClean="0"/>
                <a:t>T</a:t>
              </a:r>
              <a:endParaRPr lang="en-US" b="1" baseline="-25000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11" grpId="0" build="p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Quark Mass Corrections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229600" cy="4876800"/>
          </a:xfrm>
        </p:spPr>
        <p:txBody>
          <a:bodyPr/>
          <a:lstStyle/>
          <a:p>
            <a:r>
              <a:rPr lang="en-US" dirty="0" smtClean="0"/>
              <a:t>All calculations assume M</a:t>
            </a:r>
            <a:r>
              <a:rPr lang="en-US" baseline="-25000" dirty="0" smtClean="0"/>
              <a:t>Q</a:t>
            </a:r>
            <a:r>
              <a:rPr lang="en-US" dirty="0" smtClean="0"/>
              <a:t> &lt;&lt;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dirty="0" smtClean="0"/>
          </a:p>
          <a:p>
            <a:pPr lvl="1"/>
            <a:r>
              <a:rPr lang="en-US" dirty="0" smtClean="0"/>
              <a:t>Large corrections expected for observed NPE</a:t>
            </a:r>
          </a:p>
          <a:p>
            <a:pPr lvl="2"/>
            <a:r>
              <a:rPr lang="en-US" dirty="0" smtClean="0"/>
              <a:t>NB: </a:t>
            </a:r>
          </a:p>
          <a:p>
            <a:pPr lvl="3"/>
            <a:r>
              <a:rPr lang="en-US" dirty="0" err="1" smtClean="0"/>
              <a:t>M</a:t>
            </a:r>
            <a:r>
              <a:rPr lang="en-US" baseline="-25000" dirty="0" err="1" smtClean="0"/>
              <a:t>bottom</a:t>
            </a:r>
            <a:r>
              <a:rPr lang="en-US" dirty="0" smtClean="0"/>
              <a:t> ~ 4.75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3"/>
            <a:r>
              <a:rPr lang="en-US" dirty="0" smtClean="0"/>
              <a:t>9 </a:t>
            </a:r>
            <a:r>
              <a:rPr lang="en-US" dirty="0" err="1" smtClean="0"/>
              <a:t>GeV</a:t>
            </a:r>
            <a:r>
              <a:rPr lang="en-US" dirty="0" smtClean="0"/>
              <a:t> e</a:t>
            </a:r>
            <a:r>
              <a:rPr lang="en-US" baseline="30000" dirty="0" smtClean="0"/>
              <a:t>-</a:t>
            </a:r>
            <a:r>
              <a:rPr lang="en-US" dirty="0" smtClean="0"/>
              <a:t> from ~ 15 </a:t>
            </a:r>
            <a:r>
              <a:rPr lang="en-US" dirty="0" err="1" smtClean="0"/>
              <a:t>GeV</a:t>
            </a:r>
            <a:r>
              <a:rPr lang="en-US" dirty="0" smtClean="0"/>
              <a:t> b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D1EA-A367-443E-B763-311A1F22B645}" type="datetime1">
              <a:rPr lang="en-US" smtClean="0"/>
              <a:pPr/>
              <a:t>10/11/2010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2971800"/>
            <a:ext cx="3962400" cy="335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3962400"/>
            <a:ext cx="45720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 and b separation will help tremendously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6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8600" y="6200001"/>
            <a:ext cx="2043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Wicks et al., NPA784,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Quantifying Sensitivity to Geometry 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 lang="en-US" dirty="0" smtClean="0"/>
              <a:t>CGC vs. KLN and rotating RP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dirty="0" smtClean="0"/>
              <a:t>Effect not large enough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3F890-EF5E-4463-9B5B-6B7A6C9BF5BF}" type="datetime1">
              <a:rPr lang="en-US" smtClean="0"/>
              <a:pPr/>
              <a:t>10/11/2010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Content Placeholder 6" descr="eps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401783" y="1501919"/>
            <a:ext cx="3768435" cy="4876799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9906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Effects of geom. on, e.g. v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might be quite large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66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0800" y="5443536"/>
            <a:ext cx="2217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J </a:t>
            </a:r>
            <a:r>
              <a:rPr lang="en-US" sz="1200" dirty="0" err="1" smtClean="0"/>
              <a:t>Jia</a:t>
            </a:r>
            <a:r>
              <a:rPr lang="en-US" sz="1200" dirty="0" smtClean="0"/>
              <a:t>, </a:t>
            </a:r>
            <a:r>
              <a:rPr lang="en-US" sz="1200" i="1" dirty="0" smtClean="0"/>
              <a:t>in preparation</a:t>
            </a: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63266" y="2471736"/>
            <a:ext cx="4704534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524000" y="5791200"/>
            <a:ext cx="5819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Possibly truly outlandish initial geometry?</a:t>
            </a:r>
            <a:endParaRPr lang="en-US" sz="2400" dirty="0" err="1" smtClean="0"/>
          </a:p>
        </p:txBody>
      </p:sp>
      <p:sp>
        <p:nvSpPr>
          <p:cNvPr id="15" name="Content Placeholder 8"/>
          <p:cNvSpPr txBox="1">
            <a:spLocks/>
          </p:cNvSpPr>
          <p:nvPr/>
        </p:nvSpPr>
        <p:spPr>
          <a:xfrm>
            <a:off x="457200" y="6138864"/>
            <a:ext cx="82296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600200" lvl="3" indent="-22860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See also </a:t>
            </a:r>
            <a:r>
              <a:rPr lang="en-US" dirty="0" err="1" smtClean="0"/>
              <a:t>Renk</a:t>
            </a:r>
            <a:r>
              <a:rPr lang="en-US" dirty="0" smtClean="0"/>
              <a:t> et al., arXiv:1010.1635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3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Coupling of Flow to </a:t>
            </a:r>
            <a:r>
              <a:rPr lang="en-US" dirty="0" err="1" smtClean="0"/>
              <a:t>Eloss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4876800"/>
          </a:xfrm>
        </p:spPr>
        <p:txBody>
          <a:bodyPr/>
          <a:lstStyle/>
          <a:p>
            <a:r>
              <a:rPr lang="en-US" dirty="0" smtClean="0"/>
              <a:t>Is 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v</a:t>
            </a:r>
            <a:r>
              <a:rPr lang="en-US" baseline="-25000" dirty="0" smtClean="0"/>
              <a:t>2</a:t>
            </a:r>
            <a:r>
              <a:rPr lang="en-US" dirty="0" smtClean="0"/>
              <a:t> huge due to medium push?</a:t>
            </a:r>
          </a:p>
          <a:p>
            <a:pPr lvl="1"/>
            <a:r>
              <a:rPr lang="en-US" dirty="0" smtClean="0"/>
              <a:t>R</a:t>
            </a:r>
            <a:r>
              <a:rPr lang="en-US" baseline="-25000" dirty="0" smtClean="0"/>
              <a:t>AA</a:t>
            </a:r>
            <a:r>
              <a:rPr lang="en-US" dirty="0" smtClean="0"/>
              <a:t>(</a:t>
            </a:r>
            <a:r>
              <a:rPr lang="en-US" i="1" dirty="0" smtClean="0">
                <a:latin typeface="Symbol" pitchFamily="18" charset="2"/>
              </a:rPr>
              <a:t>f </a:t>
            </a:r>
            <a:r>
              <a:rPr lang="en-US" dirty="0" smtClean="0">
                <a:latin typeface="Symbol" pitchFamily="18" charset="2"/>
              </a:rPr>
              <a:t>= 0,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part</a:t>
            </a:r>
            <a:r>
              <a:rPr lang="en-US" dirty="0" smtClean="0"/>
              <a:t>) vs. R</a:t>
            </a:r>
            <a:r>
              <a:rPr lang="en-US" baseline="-25000" dirty="0" smtClean="0"/>
              <a:t>AA</a:t>
            </a:r>
            <a:r>
              <a:rPr lang="en-US" dirty="0" smtClean="0"/>
              <a:t>(</a:t>
            </a:r>
            <a:r>
              <a:rPr lang="en-US" i="1" dirty="0" smtClean="0">
                <a:latin typeface="Symbol" pitchFamily="18" charset="2"/>
              </a:rPr>
              <a:t>f </a:t>
            </a:r>
            <a:r>
              <a:rPr lang="en-US" dirty="0" smtClean="0">
                <a:latin typeface="Symbol" pitchFamily="18" charset="2"/>
              </a:rPr>
              <a:t>= p/2,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part</a:t>
            </a:r>
            <a:r>
              <a:rPr lang="en-US" dirty="0" smtClean="0"/>
              <a:t>)</a:t>
            </a:r>
            <a:endParaRPr lang="en-US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BF21-2D86-46D0-9508-BB1551F06E24}" type="datetime1">
              <a:rPr lang="en-US" smtClean="0"/>
              <a:pPr/>
              <a:t>10/11/2010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962400" y="5971401"/>
            <a:ext cx="2699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Horowitz and </a:t>
            </a:r>
            <a:r>
              <a:rPr lang="en-US" sz="1200" dirty="0" err="1" smtClean="0"/>
              <a:t>Jia</a:t>
            </a:r>
            <a:r>
              <a:rPr lang="en-US" sz="1200" dirty="0" smtClean="0"/>
              <a:t>, </a:t>
            </a:r>
            <a:r>
              <a:rPr lang="en-US" sz="1200" i="1" dirty="0" smtClean="0"/>
              <a:t>in preparation</a:t>
            </a:r>
          </a:p>
        </p:txBody>
      </p:sp>
      <p:grpSp>
        <p:nvGrpSpPr>
          <p:cNvPr id="3" name="Group 20"/>
          <p:cNvGrpSpPr/>
          <p:nvPr/>
        </p:nvGrpSpPr>
        <p:grpSpPr>
          <a:xfrm>
            <a:off x="4024313" y="2618601"/>
            <a:ext cx="5029199" cy="3371910"/>
            <a:chOff x="4038601" y="2876490"/>
            <a:chExt cx="5029199" cy="3371910"/>
          </a:xfrm>
        </p:grpSpPr>
        <p:pic>
          <p:nvPicPr>
            <p:cNvPr id="740354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94200" y="2876490"/>
              <a:ext cx="4673600" cy="299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6553200" y="5848290"/>
              <a:ext cx="6944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/>
                <a:t>N</a:t>
              </a:r>
              <a:r>
                <a:rPr lang="en-US" sz="2000" b="1" baseline="-25000" dirty="0" err="1" smtClean="0"/>
                <a:t>part</a:t>
              </a:r>
              <a:endParaRPr lang="en-US" sz="2000" b="1" baseline="-25000" dirty="0" smtClean="0"/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3929917" y="4051973"/>
              <a:ext cx="6174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R</a:t>
              </a:r>
              <a:r>
                <a:rPr lang="en-US" sz="2000" b="1" baseline="-25000" dirty="0" smtClean="0"/>
                <a:t>AA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543800" y="3486090"/>
              <a:ext cx="10857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R</a:t>
              </a:r>
              <a:r>
                <a:rPr lang="en-US" sz="2000" baseline="-25000" dirty="0" smtClean="0"/>
                <a:t>AA</a:t>
              </a:r>
              <a:r>
                <a:rPr lang="en-US" sz="2000" dirty="0" smtClean="0"/>
                <a:t>  in</a:t>
              </a:r>
            </a:p>
            <a:p>
              <a:r>
                <a:rPr lang="en-US" sz="2000" dirty="0" smtClean="0">
                  <a:solidFill>
                    <a:srgbClr val="3F3D99"/>
                  </a:solidFill>
                </a:rPr>
                <a:t>R</a:t>
              </a:r>
              <a:r>
                <a:rPr lang="en-US" sz="2000" baseline="-25000" dirty="0" smtClean="0">
                  <a:solidFill>
                    <a:srgbClr val="3F3D99"/>
                  </a:solidFill>
                </a:rPr>
                <a:t>AA</a:t>
              </a:r>
              <a:r>
                <a:rPr lang="en-US" sz="2000" dirty="0" smtClean="0">
                  <a:solidFill>
                    <a:srgbClr val="3F3D99"/>
                  </a:solidFill>
                </a:rPr>
                <a:t>  out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38255" y="3175337"/>
              <a:ext cx="2148345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 smtClean="0"/>
                <a:t>PHENIX Preliminary</a:t>
              </a:r>
            </a:p>
            <a:p>
              <a:r>
                <a:rPr lang="en-US" sz="1700" dirty="0" smtClean="0"/>
                <a:t>7-8 </a:t>
              </a:r>
              <a:r>
                <a:rPr lang="en-US" sz="1700" dirty="0" err="1" smtClean="0"/>
                <a:t>GeV</a:t>
              </a:r>
              <a:r>
                <a:rPr lang="en-US" sz="1700" dirty="0" smtClean="0"/>
                <a:t> </a:t>
              </a:r>
              <a:r>
                <a:rPr lang="en-US" sz="1700" dirty="0" smtClean="0">
                  <a:latin typeface="Symbol" pitchFamily="18" charset="2"/>
                </a:rPr>
                <a:t>p</a:t>
              </a:r>
              <a:r>
                <a:rPr lang="en-US" sz="1700" baseline="30000" dirty="0" smtClean="0"/>
                <a:t>0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28600" y="5924490"/>
            <a:ext cx="3451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4D4D4D"/>
                </a:solidFill>
              </a:rPr>
              <a:t>Care taken with </a:t>
            </a:r>
            <a:r>
              <a:rPr lang="en-US" sz="2000" dirty="0" err="1" smtClean="0">
                <a:solidFill>
                  <a:srgbClr val="4D4D4D"/>
                </a:solidFill>
              </a:rPr>
              <a:t>dN</a:t>
            </a:r>
            <a:r>
              <a:rPr lang="en-US" sz="2000" baseline="-25000" dirty="0" err="1" smtClean="0">
                <a:solidFill>
                  <a:srgbClr val="4D4D4D"/>
                </a:solidFill>
              </a:rPr>
              <a:t>g</a:t>
            </a:r>
            <a:r>
              <a:rPr lang="en-US" sz="2000" dirty="0" smtClean="0">
                <a:solidFill>
                  <a:srgbClr val="4D4D4D"/>
                </a:solidFill>
              </a:rPr>
              <a:t>/</a:t>
            </a:r>
            <a:r>
              <a:rPr lang="en-US" sz="2000" dirty="0" err="1" smtClean="0">
                <a:solidFill>
                  <a:srgbClr val="4D4D4D"/>
                </a:solidFill>
              </a:rPr>
              <a:t>dy</a:t>
            </a:r>
            <a:r>
              <a:rPr lang="en-US" sz="2000" dirty="0" smtClean="0">
                <a:solidFill>
                  <a:srgbClr val="4D4D4D"/>
                </a:solidFill>
              </a:rPr>
              <a:t>(</a:t>
            </a:r>
            <a:r>
              <a:rPr lang="en-US" sz="2000" dirty="0" err="1" smtClean="0">
                <a:solidFill>
                  <a:srgbClr val="4D4D4D"/>
                </a:solidFill>
              </a:rPr>
              <a:t>N</a:t>
            </a:r>
            <a:r>
              <a:rPr lang="en-US" sz="2000" baseline="-25000" dirty="0" err="1" smtClean="0">
                <a:solidFill>
                  <a:srgbClr val="4D4D4D"/>
                </a:solidFill>
              </a:rPr>
              <a:t>part</a:t>
            </a:r>
            <a:r>
              <a:rPr lang="en-US" sz="2000" dirty="0" smtClean="0">
                <a:solidFill>
                  <a:srgbClr val="4D4D4D"/>
                </a:solidFill>
              </a:rPr>
              <a:t>)</a:t>
            </a:r>
          </a:p>
        </p:txBody>
      </p:sp>
      <p:grpSp>
        <p:nvGrpSpPr>
          <p:cNvPr id="4" name="Group 19"/>
          <p:cNvGrpSpPr/>
          <p:nvPr/>
        </p:nvGrpSpPr>
        <p:grpSpPr>
          <a:xfrm>
            <a:off x="-95248" y="2286000"/>
            <a:ext cx="4166704" cy="3733800"/>
            <a:chOff x="-152400" y="2819400"/>
            <a:chExt cx="4166704" cy="3733800"/>
          </a:xfrm>
        </p:grpSpPr>
        <p:grpSp>
          <p:nvGrpSpPr>
            <p:cNvPr id="9" name="Group 8"/>
            <p:cNvGrpSpPr/>
            <p:nvPr/>
          </p:nvGrpSpPr>
          <p:grpSpPr>
            <a:xfrm>
              <a:off x="-152400" y="2819400"/>
              <a:ext cx="4166704" cy="3733800"/>
              <a:chOff x="1066800" y="2406732"/>
              <a:chExt cx="4166704" cy="3733800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66800" y="2406732"/>
                <a:ext cx="4166704" cy="3733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2289401" y="2667000"/>
                <a:ext cx="102143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C00000"/>
                    </a:solidFill>
                  </a:rPr>
                  <a:t>WS </a:t>
                </a:r>
                <a:r>
                  <a:rPr lang="en-US" sz="1200" dirty="0" err="1" smtClean="0">
                    <a:solidFill>
                      <a:srgbClr val="C00000"/>
                    </a:solidFill>
                  </a:rPr>
                  <a:t>Glauber</a:t>
                </a:r>
                <a:endParaRPr lang="en-US" sz="1200" dirty="0" smtClean="0">
                  <a:solidFill>
                    <a:srgbClr val="C00000"/>
                  </a:solidFill>
                </a:endParaRPr>
              </a:p>
              <a:p>
                <a:r>
                  <a:rPr lang="en-US" sz="1200" dirty="0" smtClean="0">
                    <a:solidFill>
                      <a:srgbClr val="005400"/>
                    </a:solidFill>
                  </a:rPr>
                  <a:t>HN Mixed</a:t>
                </a:r>
              </a:p>
              <a:p>
                <a:r>
                  <a:rPr lang="en-US" sz="1200" dirty="0" smtClean="0">
                    <a:solidFill>
                      <a:srgbClr val="002060"/>
                    </a:solidFill>
                  </a:rPr>
                  <a:t>KLN CGC</a:t>
                </a: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2063894" y="5514201"/>
              <a:ext cx="15937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PHOBOS 2008 Data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109835" y="6381690"/>
            <a:ext cx="31197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4D4D4D"/>
                </a:solidFill>
              </a:rPr>
              <a:t>Smaller influence of </a:t>
            </a:r>
            <a:r>
              <a:rPr lang="en-US" sz="2000" dirty="0" err="1" smtClean="0">
                <a:solidFill>
                  <a:srgbClr val="4D4D4D"/>
                </a:solidFill>
              </a:rPr>
              <a:t>fluc</a:t>
            </a:r>
            <a:r>
              <a:rPr lang="en-US" sz="2000" dirty="0" smtClean="0">
                <a:solidFill>
                  <a:srgbClr val="4D4D4D"/>
                </a:solidFill>
              </a:rPr>
              <a:t>.?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HP2010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096E2-C52C-45A4-B9DB-D2A6DDE0618F}" type="slidenum">
              <a:rPr lang="en-US"/>
              <a:pPr/>
              <a:t>16</a:t>
            </a:fld>
            <a:endParaRPr lang="en-US"/>
          </a:p>
        </p:txBody>
      </p:sp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Jets in </a:t>
            </a:r>
            <a:r>
              <a:rPr lang="en-US" dirty="0" err="1" smtClean="0"/>
              <a:t>AdS</a:t>
            </a:r>
            <a:r>
              <a:rPr lang="en-US" dirty="0" smtClean="0"/>
              <a:t>/CFT</a:t>
            </a:r>
            <a:endParaRPr lang="en-US" dirty="0"/>
          </a:p>
        </p:txBody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7772400" cy="5410200"/>
          </a:xfrm>
        </p:spPr>
        <p:txBody>
          <a:bodyPr/>
          <a:lstStyle/>
          <a:p>
            <a:r>
              <a:rPr lang="en-US" dirty="0"/>
              <a:t>Model heavy quark jet energy loss by embedding string in </a:t>
            </a:r>
            <a:r>
              <a:rPr lang="en-US" dirty="0" err="1"/>
              <a:t>AdS</a:t>
            </a:r>
            <a:r>
              <a:rPr lang="en-US" dirty="0"/>
              <a:t> space</a:t>
            </a:r>
          </a:p>
          <a:p>
            <a:pPr lvl="1">
              <a:buNone/>
            </a:pPr>
            <a:endParaRPr lang="en-US" dirty="0"/>
          </a:p>
          <a:p>
            <a:pPr lvl="1">
              <a:buFontTx/>
              <a:buNone/>
            </a:pPr>
            <a:r>
              <a:rPr lang="en-US" dirty="0" err="1"/>
              <a:t>dp</a:t>
            </a:r>
            <a:r>
              <a:rPr lang="en-US" baseline="-25000" dirty="0" err="1"/>
              <a:t>T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 = - </a:t>
            </a:r>
            <a:r>
              <a:rPr lang="en-US" dirty="0">
                <a:latin typeface="Symbol" pitchFamily="18" charset="2"/>
              </a:rPr>
              <a:t>m</a:t>
            </a:r>
            <a:r>
              <a:rPr lang="en-US" dirty="0"/>
              <a:t>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endParaRPr lang="en-US" baseline="-25000" dirty="0"/>
          </a:p>
          <a:p>
            <a:pPr lvl="1">
              <a:buNone/>
            </a:pPr>
            <a:endParaRPr lang="en-US" baseline="-25000" dirty="0"/>
          </a:p>
          <a:p>
            <a:pPr lvl="1">
              <a:buFontTx/>
              <a:buNone/>
            </a:pPr>
            <a:r>
              <a:rPr lang="en-US" dirty="0">
                <a:latin typeface="Symbol" pitchFamily="18" charset="2"/>
              </a:rPr>
              <a:t>m</a:t>
            </a:r>
            <a:r>
              <a:rPr lang="en-US" dirty="0"/>
              <a:t> = </a:t>
            </a:r>
            <a:r>
              <a:rPr lang="en-US" dirty="0">
                <a:latin typeface="Symbol" pitchFamily="18" charset="2"/>
              </a:rPr>
              <a:t>pl</a:t>
            </a:r>
            <a:r>
              <a:rPr lang="en-US" baseline="30000" dirty="0">
                <a:latin typeface="Symbol" pitchFamily="18" charset="2"/>
              </a:rPr>
              <a:t>1/2</a:t>
            </a:r>
            <a:r>
              <a:rPr lang="en-US" dirty="0">
                <a:latin typeface="Symbol" pitchFamily="18" charset="2"/>
              </a:rPr>
              <a:t> </a:t>
            </a:r>
            <a:r>
              <a:rPr lang="en-US" dirty="0"/>
              <a:t>T</a:t>
            </a:r>
            <a:r>
              <a:rPr lang="en-US" baseline="30000" dirty="0"/>
              <a:t>2</a:t>
            </a:r>
            <a:r>
              <a:rPr lang="en-US" dirty="0"/>
              <a:t>/2M</a:t>
            </a:r>
            <a:r>
              <a:rPr lang="en-US" baseline="-25000" dirty="0"/>
              <a:t>q</a:t>
            </a:r>
          </a:p>
        </p:txBody>
      </p:sp>
      <p:grpSp>
        <p:nvGrpSpPr>
          <p:cNvPr id="2" name="Group 10"/>
          <p:cNvGrpSpPr/>
          <p:nvPr/>
        </p:nvGrpSpPr>
        <p:grpSpPr>
          <a:xfrm>
            <a:off x="3962400" y="2438400"/>
            <a:ext cx="5181600" cy="2943999"/>
            <a:chOff x="3962400" y="2438400"/>
            <a:chExt cx="5181600" cy="2943999"/>
          </a:xfrm>
        </p:grpSpPr>
        <p:graphicFrame>
          <p:nvGraphicFramePr>
            <p:cNvPr id="606212" name="Object 4"/>
            <p:cNvGraphicFramePr>
              <a:graphicFrameLocks noChangeAspect="1"/>
            </p:cNvGraphicFramePr>
            <p:nvPr/>
          </p:nvGraphicFramePr>
          <p:xfrm>
            <a:off x="3962400" y="2438400"/>
            <a:ext cx="5105400" cy="2543175"/>
          </p:xfrm>
          <a:graphic>
            <a:graphicData uri="http://schemas.openxmlformats.org/presentationml/2006/ole">
              <p:oleObj spid="_x0000_s924674" name="Image" r:id="rId3" imgW="13561905" imgH="6755556" progId="">
                <p:embed/>
              </p:oleObj>
            </a:graphicData>
          </a:graphic>
        </p:graphicFrame>
        <p:sp>
          <p:nvSpPr>
            <p:cNvPr id="606214" name="Rectangle 6"/>
            <p:cNvSpPr>
              <a:spLocks noChangeArrowheads="1"/>
            </p:cNvSpPr>
            <p:nvPr/>
          </p:nvSpPr>
          <p:spPr bwMode="auto">
            <a:xfrm>
              <a:off x="4158789" y="5105400"/>
              <a:ext cx="498521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/>
                <a:t>J </a:t>
              </a:r>
              <a:r>
                <a:rPr lang="en-US" sz="1200" dirty="0" err="1"/>
                <a:t>Friess</a:t>
              </a:r>
              <a:r>
                <a:rPr lang="en-US" sz="1200" dirty="0"/>
                <a:t>, S </a:t>
              </a:r>
              <a:r>
                <a:rPr lang="en-US" sz="1200" dirty="0" err="1"/>
                <a:t>Gubser</a:t>
              </a:r>
              <a:r>
                <a:rPr lang="en-US" sz="1200" dirty="0"/>
                <a:t>, G </a:t>
              </a:r>
              <a:r>
                <a:rPr lang="en-US" sz="1200" dirty="0" err="1"/>
                <a:t>Michalogiorgakis</a:t>
              </a:r>
              <a:r>
                <a:rPr lang="en-US" sz="1200" dirty="0"/>
                <a:t>, S </a:t>
              </a:r>
              <a:r>
                <a:rPr lang="en-US" sz="1200" dirty="0" err="1"/>
                <a:t>Pufu</a:t>
              </a:r>
              <a:r>
                <a:rPr lang="en-US" sz="1200" dirty="0"/>
                <a:t>, Phys Rev </a:t>
              </a:r>
              <a:r>
                <a:rPr lang="en-US" sz="1200" b="1" dirty="0" smtClean="0"/>
                <a:t>D75</a:t>
              </a:r>
              <a:r>
                <a:rPr lang="en-US" sz="1200" dirty="0" smtClean="0"/>
                <a:t> (2007)</a:t>
              </a:r>
              <a:endParaRPr lang="en-US" sz="1200" dirty="0"/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571F-6E07-433D-93BF-BE4767F896CD}" type="datetime1">
              <a:rPr lang="en-US" smtClean="0"/>
              <a:pPr/>
              <a:t>10/11/2010</a:t>
            </a:fld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-304800" y="4343400"/>
            <a:ext cx="7086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005400"/>
                </a:solidFill>
              </a:rPr>
              <a:t>Similar to Bethe-</a:t>
            </a:r>
            <a:r>
              <a:rPr lang="en-US" sz="2400" dirty="0" err="1">
                <a:solidFill>
                  <a:srgbClr val="005400"/>
                </a:solidFill>
              </a:rPr>
              <a:t>Heitler</a:t>
            </a:r>
            <a:endParaRPr lang="en-US" sz="2400" dirty="0">
              <a:solidFill>
                <a:srgbClr val="005400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r>
              <a:rPr lang="en-US" sz="2000" dirty="0" err="1">
                <a:solidFill>
                  <a:srgbClr val="4D4D4D"/>
                </a:solidFill>
              </a:rPr>
              <a:t>dp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r>
              <a:rPr lang="en-US" sz="2000" dirty="0">
                <a:solidFill>
                  <a:srgbClr val="4D4D4D"/>
                </a:solidFill>
              </a:rPr>
              <a:t>/</a:t>
            </a:r>
            <a:r>
              <a:rPr lang="en-US" sz="2000" dirty="0" err="1">
                <a:solidFill>
                  <a:srgbClr val="4D4D4D"/>
                </a:solidFill>
              </a:rPr>
              <a:t>dt</a:t>
            </a:r>
            <a:r>
              <a:rPr lang="en-US" sz="2000" dirty="0">
                <a:solidFill>
                  <a:srgbClr val="4D4D4D"/>
                </a:solidFill>
              </a:rPr>
              <a:t> ~ -(T</a:t>
            </a:r>
            <a:r>
              <a:rPr lang="en-US" sz="2000" baseline="30000" dirty="0">
                <a:solidFill>
                  <a:srgbClr val="4D4D4D"/>
                </a:solidFill>
              </a:rPr>
              <a:t>3</a:t>
            </a:r>
            <a:r>
              <a:rPr lang="en-US" sz="2000" dirty="0">
                <a:solidFill>
                  <a:srgbClr val="4D4D4D"/>
                </a:solidFill>
              </a:rPr>
              <a:t>/M</a:t>
            </a:r>
            <a:r>
              <a:rPr lang="en-US" sz="2000" baseline="-25000" dirty="0">
                <a:solidFill>
                  <a:srgbClr val="4D4D4D"/>
                </a:solidFill>
              </a:rPr>
              <a:t>q</a:t>
            </a:r>
            <a:r>
              <a:rPr lang="en-US" sz="2000" baseline="30000" dirty="0">
                <a:solidFill>
                  <a:srgbClr val="4D4D4D"/>
                </a:solidFill>
              </a:rPr>
              <a:t>2</a:t>
            </a:r>
            <a:r>
              <a:rPr lang="en-US" sz="2000" dirty="0">
                <a:solidFill>
                  <a:srgbClr val="4D4D4D"/>
                </a:solidFill>
              </a:rPr>
              <a:t>) </a:t>
            </a:r>
            <a:r>
              <a:rPr lang="en-US" sz="2000" dirty="0" err="1">
                <a:solidFill>
                  <a:srgbClr val="4D4D4D"/>
                </a:solidFill>
              </a:rPr>
              <a:t>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endParaRPr lang="en-US" sz="2000" baseline="-25000" dirty="0">
              <a:solidFill>
                <a:srgbClr val="4D4D4D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endParaRPr lang="en-US" sz="2400" baseline="-25000" dirty="0">
              <a:solidFill>
                <a:srgbClr val="4D4D4D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005400"/>
                </a:solidFill>
              </a:rPr>
              <a:t>Very different from </a:t>
            </a:r>
            <a:r>
              <a:rPr lang="en-US" sz="2400" dirty="0" smtClean="0">
                <a:solidFill>
                  <a:srgbClr val="005400"/>
                </a:solidFill>
              </a:rPr>
              <a:t>usual </a:t>
            </a:r>
            <a:r>
              <a:rPr lang="en-US" sz="2400" dirty="0" err="1" smtClean="0">
                <a:solidFill>
                  <a:srgbClr val="005400"/>
                </a:solidFill>
              </a:rPr>
              <a:t>pQCD</a:t>
            </a:r>
            <a:r>
              <a:rPr lang="en-US" sz="2400" dirty="0" smtClean="0">
                <a:solidFill>
                  <a:srgbClr val="005400"/>
                </a:solidFill>
              </a:rPr>
              <a:t> and LPM</a:t>
            </a:r>
            <a:endParaRPr lang="en-US" sz="2400" dirty="0">
              <a:solidFill>
                <a:srgbClr val="005400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r>
              <a:rPr lang="en-US" sz="2000" dirty="0" err="1">
                <a:solidFill>
                  <a:srgbClr val="4D4D4D"/>
                </a:solidFill>
              </a:rPr>
              <a:t>dp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r>
              <a:rPr lang="en-US" sz="2000" dirty="0">
                <a:solidFill>
                  <a:srgbClr val="4D4D4D"/>
                </a:solidFill>
              </a:rPr>
              <a:t>/</a:t>
            </a:r>
            <a:r>
              <a:rPr lang="en-US" sz="2000" dirty="0" err="1">
                <a:solidFill>
                  <a:srgbClr val="4D4D4D"/>
                </a:solidFill>
              </a:rPr>
              <a:t>dt</a:t>
            </a:r>
            <a:r>
              <a:rPr lang="en-US" sz="2000" dirty="0">
                <a:solidFill>
                  <a:srgbClr val="4D4D4D"/>
                </a:solidFill>
              </a:rPr>
              <a:t> ~ -LT</a:t>
            </a:r>
            <a:r>
              <a:rPr lang="en-US" sz="2000" baseline="30000" dirty="0">
                <a:solidFill>
                  <a:srgbClr val="4D4D4D"/>
                </a:solidFill>
              </a:rPr>
              <a:t>3</a:t>
            </a:r>
            <a:r>
              <a:rPr lang="en-US" sz="2000" dirty="0">
                <a:solidFill>
                  <a:srgbClr val="4D4D4D"/>
                </a:solidFill>
              </a:rPr>
              <a:t> log(</a:t>
            </a:r>
            <a:r>
              <a:rPr lang="en-US" sz="2000" dirty="0" err="1">
                <a:solidFill>
                  <a:srgbClr val="4D4D4D"/>
                </a:solidFill>
              </a:rPr>
              <a:t>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r>
              <a:rPr lang="en-US" sz="2000" dirty="0">
                <a:solidFill>
                  <a:srgbClr val="4D4D4D"/>
                </a:solidFill>
              </a:rPr>
              <a:t>/</a:t>
            </a:r>
            <a:r>
              <a:rPr lang="en-US" sz="2000" dirty="0" err="1">
                <a:solidFill>
                  <a:srgbClr val="4D4D4D"/>
                </a:solidFill>
              </a:rPr>
              <a:t>M</a:t>
            </a:r>
            <a:r>
              <a:rPr lang="en-US" sz="2000" baseline="-25000" dirty="0" err="1">
                <a:solidFill>
                  <a:srgbClr val="4D4D4D"/>
                </a:solidFill>
              </a:rPr>
              <a:t>q</a:t>
            </a:r>
            <a:r>
              <a:rPr lang="en-US" sz="2000" dirty="0">
                <a:solidFill>
                  <a:srgbClr val="4D4D4D"/>
                </a:solidFill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HP2010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C363-D587-46D0-ADC7-FA6C97A3387D}" type="slidenum">
              <a:rPr lang="en-US"/>
              <a:pPr/>
              <a:t>17</a:t>
            </a:fld>
            <a:endParaRPr lang="en-US"/>
          </a:p>
        </p:txBody>
      </p:sp>
      <p:sp>
        <p:nvSpPr>
          <p:cNvPr id="100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Compared to Data</a:t>
            </a:r>
          </a:p>
        </p:txBody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6172200"/>
          </a:xfrm>
        </p:spPr>
        <p:txBody>
          <a:bodyPr>
            <a:normAutofit/>
          </a:bodyPr>
          <a:lstStyle/>
          <a:p>
            <a:r>
              <a:rPr lang="en-US" dirty="0"/>
              <a:t>String drag: </a:t>
            </a:r>
            <a:r>
              <a:rPr lang="en-US" dirty="0" smtClean="0"/>
              <a:t>qualitative agreement</a:t>
            </a:r>
          </a:p>
          <a:p>
            <a:pPr lvl="1"/>
            <a:endParaRPr lang="en-US" dirty="0" smtClean="0"/>
          </a:p>
        </p:txBody>
      </p:sp>
      <p:graphicFrame>
        <p:nvGraphicFramePr>
          <p:cNvPr id="1002500" name="Object 4"/>
          <p:cNvGraphicFramePr>
            <a:graphicFrameLocks noChangeAspect="1"/>
          </p:cNvGraphicFramePr>
          <p:nvPr/>
        </p:nvGraphicFramePr>
        <p:xfrm>
          <a:off x="2242276" y="2086789"/>
          <a:ext cx="4191000" cy="4052158"/>
        </p:xfrm>
        <a:graphic>
          <a:graphicData uri="http://schemas.openxmlformats.org/presentationml/2006/ole">
            <p:oleObj spid="_x0000_s925698" name="Image" r:id="rId3" imgW="11873016" imgH="11479365" progId="">
              <p:embed/>
            </p:oleObj>
          </a:graphicData>
        </a:graphic>
      </p:graphicFrame>
      <p:sp>
        <p:nvSpPr>
          <p:cNvPr id="1002501" name="Text Box 5"/>
          <p:cNvSpPr txBox="1">
            <a:spLocks noChangeArrowheads="1"/>
          </p:cNvSpPr>
          <p:nvPr/>
        </p:nvSpPr>
        <p:spPr bwMode="auto">
          <a:xfrm>
            <a:off x="5290276" y="6047601"/>
            <a:ext cx="14153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WAH</a:t>
            </a:r>
            <a:r>
              <a:rPr lang="en-US" sz="1200" dirty="0"/>
              <a:t>, </a:t>
            </a:r>
            <a:r>
              <a:rPr lang="en-US" sz="1200" dirty="0" smtClean="0"/>
              <a:t>PhD Thesis</a:t>
            </a:r>
            <a:endParaRPr lang="en-US" sz="12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E226-0104-4ABC-A5D8-6A449930695F}" type="datetime1">
              <a:rPr lang="en-US" smtClean="0"/>
              <a:pPr/>
              <a:t>10/11/2010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Quark and Gluon E-Loss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EC899-E52A-4DA7-AE81-914EFD256ADB}" type="datetime1">
              <a:rPr lang="en-US" smtClean="0"/>
              <a:pPr/>
              <a:t>10/11/2010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7" name="Group 11"/>
          <p:cNvGrpSpPr/>
          <p:nvPr/>
        </p:nvGrpSpPr>
        <p:grpSpPr>
          <a:xfrm>
            <a:off x="4001852" y="838200"/>
            <a:ext cx="4797896" cy="3020199"/>
            <a:chOff x="4001852" y="1676400"/>
            <a:chExt cx="4797896" cy="3020199"/>
          </a:xfrm>
        </p:grpSpPr>
        <p:pic>
          <p:nvPicPr>
            <p:cNvPr id="157698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01852" y="1676400"/>
              <a:ext cx="4532548" cy="3010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7239000" y="4419600"/>
              <a:ext cx="15607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WAH, </a:t>
              </a:r>
              <a:r>
                <a:rPr lang="en-US" sz="1200" i="1" dirty="0" smtClean="0"/>
                <a:t>in preparation</a:t>
              </a:r>
              <a:endParaRPr lang="en-US" sz="1200" dirty="0" smtClean="0"/>
            </a:p>
          </p:txBody>
        </p:sp>
      </p:grpSp>
      <p:pic>
        <p:nvPicPr>
          <p:cNvPr id="1576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2707" y="1143000"/>
            <a:ext cx="365969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762000" y="4800600"/>
            <a:ext cx="2028119" cy="913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4D4D4D"/>
                </a:solidFill>
                <a:latin typeface="Symbol" pitchFamily="18" charset="2"/>
              </a:rPr>
              <a:t>D</a:t>
            </a:r>
            <a:r>
              <a:rPr lang="en-US" sz="2000" dirty="0" err="1" smtClean="0">
                <a:solidFill>
                  <a:srgbClr val="4D4D4D"/>
                </a:solidFill>
              </a:rPr>
              <a:t>L</a:t>
            </a:r>
            <a:r>
              <a:rPr lang="en-US" sz="2000" baseline="30000" dirty="0" err="1" smtClean="0">
                <a:solidFill>
                  <a:srgbClr val="4D4D4D"/>
                </a:solidFill>
              </a:rPr>
              <a:t>q</a:t>
            </a:r>
            <a:r>
              <a:rPr lang="en-US" sz="2000" baseline="-25000" dirty="0" err="1" smtClean="0">
                <a:solidFill>
                  <a:srgbClr val="4D4D4D"/>
                </a:solidFill>
              </a:rPr>
              <a:t>therm</a:t>
            </a:r>
            <a:r>
              <a:rPr lang="en-US" sz="2000" dirty="0" smtClean="0">
                <a:solidFill>
                  <a:srgbClr val="4D4D4D"/>
                </a:solidFill>
              </a:rPr>
              <a:t> ~ E</a:t>
            </a:r>
            <a:r>
              <a:rPr lang="en-US" sz="2000" baseline="30000" dirty="0" smtClean="0">
                <a:solidFill>
                  <a:srgbClr val="4D4D4D"/>
                </a:solidFill>
              </a:rPr>
              <a:t>1/3</a:t>
            </a:r>
          </a:p>
          <a:p>
            <a:endParaRPr lang="en-US" sz="2000" baseline="30000" dirty="0" smtClean="0">
              <a:solidFill>
                <a:srgbClr val="4D4D4D"/>
              </a:solidFill>
            </a:endParaRPr>
          </a:p>
          <a:p>
            <a:r>
              <a:rPr lang="en-US" sz="2000" dirty="0" err="1" smtClean="0">
                <a:solidFill>
                  <a:srgbClr val="4D4D4D"/>
                </a:solidFill>
                <a:latin typeface="Symbol" pitchFamily="18" charset="2"/>
              </a:rPr>
              <a:t>D</a:t>
            </a:r>
            <a:r>
              <a:rPr lang="en-US" sz="2000" dirty="0" err="1" smtClean="0">
                <a:solidFill>
                  <a:srgbClr val="4D4D4D"/>
                </a:solidFill>
              </a:rPr>
              <a:t>L</a:t>
            </a:r>
            <a:r>
              <a:rPr lang="en-US" sz="2000" baseline="30000" dirty="0" err="1" smtClean="0">
                <a:solidFill>
                  <a:srgbClr val="4D4D4D"/>
                </a:solidFill>
              </a:rPr>
              <a:t>q</a:t>
            </a:r>
            <a:r>
              <a:rPr lang="en-US" sz="2000" baseline="-25000" dirty="0" err="1" smtClean="0">
                <a:solidFill>
                  <a:srgbClr val="4D4D4D"/>
                </a:solidFill>
              </a:rPr>
              <a:t>therm</a:t>
            </a:r>
            <a:r>
              <a:rPr lang="en-US" sz="2000" dirty="0" smtClean="0">
                <a:solidFill>
                  <a:srgbClr val="4D4D4D"/>
                </a:solidFill>
              </a:rPr>
              <a:t> ~ (2E)</a:t>
            </a:r>
            <a:r>
              <a:rPr lang="en-US" sz="2000" baseline="30000" dirty="0" smtClean="0">
                <a:solidFill>
                  <a:srgbClr val="4D4D4D"/>
                </a:solidFill>
              </a:rPr>
              <a:t>1/3</a:t>
            </a:r>
            <a:endParaRPr lang="en-US" sz="2000" dirty="0" smtClean="0">
              <a:solidFill>
                <a:srgbClr val="4D4D4D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733800" y="3840935"/>
            <a:ext cx="4419600" cy="3017065"/>
            <a:chOff x="3733800" y="3840935"/>
            <a:chExt cx="4419600" cy="3017065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33800" y="3840935"/>
              <a:ext cx="4419600" cy="2806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5589878" y="6581001"/>
              <a:ext cx="25635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Marquet</a:t>
              </a:r>
              <a:r>
                <a:rPr lang="en-US" sz="1200" dirty="0" smtClean="0"/>
                <a:t> and </a:t>
              </a:r>
              <a:r>
                <a:rPr lang="en-US" sz="1200" dirty="0" err="1" smtClean="0"/>
                <a:t>Renk</a:t>
              </a:r>
              <a:r>
                <a:rPr lang="en-US" sz="1200" dirty="0" smtClean="0"/>
                <a:t>, PLB685 (2010)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52400" y="5791200"/>
            <a:ext cx="2369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Gubser</a:t>
            </a:r>
            <a:r>
              <a:rPr lang="en-US" sz="1200" dirty="0" smtClean="0"/>
              <a:t> et al., JHEP0810 (2008)</a:t>
            </a:r>
          </a:p>
          <a:p>
            <a:r>
              <a:rPr lang="en-US" sz="1200" dirty="0" err="1" smtClean="0"/>
              <a:t>Chesler</a:t>
            </a:r>
            <a:r>
              <a:rPr lang="en-US" sz="1200" dirty="0" smtClean="0"/>
              <a:t> et al., PRD79 (2009)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57400" y="4419600"/>
            <a:ext cx="14329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SS </a:t>
            </a:r>
            <a:r>
              <a:rPr lang="en-US" sz="1200" dirty="0" err="1" smtClean="0"/>
              <a:t>Gubser</a:t>
            </a:r>
            <a:r>
              <a:rPr lang="en-US" sz="1200" dirty="0" smtClean="0"/>
              <a:t>, QM08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Baryon to Meson Ratios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2578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Distinguishing measurement?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DAF8-FDA4-43E5-899C-C9293E7B5749}" type="datetime1">
              <a:rPr lang="en-US" smtClean="0"/>
              <a:pPr/>
              <a:t>10/11/2010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962400" y="5181600"/>
            <a:ext cx="15607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WAH, </a:t>
            </a:r>
            <a:r>
              <a:rPr lang="en-US" sz="1200" i="1" dirty="0" smtClean="0"/>
              <a:t>in preparation</a:t>
            </a:r>
            <a:endParaRPr lang="en-US" sz="1200" dirty="0" smtClean="0"/>
          </a:p>
        </p:txBody>
      </p:sp>
      <p:grpSp>
        <p:nvGrpSpPr>
          <p:cNvPr id="7" name="Group 18"/>
          <p:cNvGrpSpPr/>
          <p:nvPr/>
        </p:nvGrpSpPr>
        <p:grpSpPr>
          <a:xfrm>
            <a:off x="0" y="1981200"/>
            <a:ext cx="4495800" cy="3195810"/>
            <a:chOff x="0" y="1981200"/>
            <a:chExt cx="4495800" cy="3195810"/>
          </a:xfrm>
        </p:grpSpPr>
        <p:grpSp>
          <p:nvGrpSpPr>
            <p:cNvPr id="10" name="Group 13"/>
            <p:cNvGrpSpPr/>
            <p:nvPr/>
          </p:nvGrpSpPr>
          <p:grpSpPr>
            <a:xfrm>
              <a:off x="0" y="1981200"/>
              <a:ext cx="4495800" cy="3195810"/>
              <a:chOff x="0" y="1981200"/>
              <a:chExt cx="4495800" cy="3195810"/>
            </a:xfrm>
          </p:grpSpPr>
          <p:pic>
            <p:nvPicPr>
              <p:cNvPr id="156675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0" y="1981200"/>
                <a:ext cx="4495800" cy="3195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3352800" y="3581400"/>
                <a:ext cx="102624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 smtClean="0"/>
                  <a:t>AdS</a:t>
                </a:r>
                <a:r>
                  <a:rPr lang="en-US" sz="1600" dirty="0" smtClean="0"/>
                  <a:t>/CFT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971800" y="3886200"/>
                <a:ext cx="7537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 smtClean="0"/>
                  <a:t>pQCD</a:t>
                </a:r>
                <a:endParaRPr lang="en-US" sz="1600" dirty="0" smtClean="0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3200400" y="2209800"/>
              <a:ext cx="783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STAR</a:t>
              </a:r>
            </a:p>
          </p:txBody>
        </p:sp>
      </p:grpSp>
      <p:grpSp>
        <p:nvGrpSpPr>
          <p:cNvPr id="14" name="Group 19"/>
          <p:cNvGrpSpPr/>
          <p:nvPr/>
        </p:nvGrpSpPr>
        <p:grpSpPr>
          <a:xfrm>
            <a:off x="4572000" y="1905000"/>
            <a:ext cx="4622800" cy="3262502"/>
            <a:chOff x="4572000" y="1905000"/>
            <a:chExt cx="4622800" cy="3262502"/>
          </a:xfrm>
        </p:grpSpPr>
        <p:grpSp>
          <p:nvGrpSpPr>
            <p:cNvPr id="15" name="Group 16"/>
            <p:cNvGrpSpPr/>
            <p:nvPr/>
          </p:nvGrpSpPr>
          <p:grpSpPr>
            <a:xfrm>
              <a:off x="4572000" y="1905000"/>
              <a:ext cx="4622800" cy="3262502"/>
              <a:chOff x="4572000" y="1905000"/>
              <a:chExt cx="4622800" cy="3262502"/>
            </a:xfrm>
          </p:grpSpPr>
          <p:pic>
            <p:nvPicPr>
              <p:cNvPr id="156674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572000" y="1905000"/>
                <a:ext cx="4622800" cy="3262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8001000" y="3674288"/>
                <a:ext cx="102624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 smtClean="0"/>
                  <a:t>AdS</a:t>
                </a:r>
                <a:r>
                  <a:rPr lang="en-US" sz="1600" dirty="0" smtClean="0"/>
                  <a:t>/CFT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696200" y="4004846"/>
                <a:ext cx="7537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 smtClean="0"/>
                  <a:t>pQCD</a:t>
                </a:r>
                <a:endParaRPr lang="en-US" sz="1600" dirty="0" smtClean="0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7924800" y="2209800"/>
              <a:ext cx="783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QGP Energy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about E-loss mechanism</a:t>
            </a:r>
          </a:p>
          <a:p>
            <a:pPr lvl="1"/>
            <a:r>
              <a:rPr lang="en-US" dirty="0" smtClean="0"/>
              <a:t>Most direct probe of DOF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AF53D-475D-4F01-A263-CE9D9CD0AB41}" type="datetime1">
              <a:rPr lang="en-US" smtClean="0"/>
              <a:pPr/>
              <a:t>10/11/2010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Content Placeholder 6" descr="FOOFig1String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931" y="2959795"/>
            <a:ext cx="8229600" cy="3592220"/>
          </a:xfrm>
          <a:prstGeom prst="rect">
            <a:avLst/>
          </a:prstGeom>
        </p:spPr>
      </p:pic>
      <p:pic>
        <p:nvPicPr>
          <p:cNvPr id="8" name="Content Placeholder 6" descr="FOOFig1pQCD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9105" y="2960980"/>
            <a:ext cx="8229600" cy="35922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95600" y="2524780"/>
            <a:ext cx="2401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pQCD</a:t>
            </a:r>
            <a:r>
              <a:rPr lang="en-US" sz="2800" dirty="0" smtClean="0"/>
              <a:t> Picture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89762" y="2527479"/>
            <a:ext cx="2872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AdS</a:t>
            </a:r>
            <a:r>
              <a:rPr lang="en-US" sz="2800" dirty="0" smtClean="0"/>
              <a:t>/CFT Picture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HP2010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61765-F50B-43F1-A245-867502E31EBE}" type="slidenum">
              <a:rPr lang="en-US"/>
              <a:pPr/>
              <a:t>20</a:t>
            </a:fld>
            <a:endParaRPr lang="en-US"/>
          </a:p>
        </p:txBody>
      </p:sp>
      <p:pic>
        <p:nvPicPr>
          <p:cNvPr id="586754" name="Picture 2" descr="071015Rationos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914400"/>
            <a:ext cx="7162800" cy="4010025"/>
          </a:xfrm>
          <a:prstGeom prst="rect">
            <a:avLst/>
          </a:prstGeom>
          <a:noFill/>
        </p:spPr>
      </p:pic>
      <p:pic>
        <p:nvPicPr>
          <p:cNvPr id="586755" name="Picture 3" descr="zoo1dnew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600200"/>
            <a:ext cx="8382000" cy="4191000"/>
          </a:xfrm>
          <a:prstGeom prst="rect">
            <a:avLst/>
          </a:prstGeom>
          <a:noFill/>
        </p:spPr>
      </p:pic>
      <p:sp>
        <p:nvSpPr>
          <p:cNvPr id="58675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pQCD</a:t>
            </a:r>
            <a:r>
              <a:rPr lang="en-US" dirty="0" smtClean="0"/>
              <a:t> vs. </a:t>
            </a:r>
            <a:r>
              <a:rPr lang="en-US" dirty="0" err="1" smtClean="0"/>
              <a:t>AdS</a:t>
            </a:r>
            <a:r>
              <a:rPr lang="en-US" dirty="0" smtClean="0"/>
              <a:t>/CFT at LHC</a:t>
            </a:r>
            <a:endParaRPr lang="en-US" dirty="0"/>
          </a:p>
        </p:txBody>
      </p:sp>
      <p:sp>
        <p:nvSpPr>
          <p:cNvPr id="58675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Plethora of Predictions:</a:t>
            </a:r>
            <a:endParaRPr lang="en-US" dirty="0"/>
          </a:p>
        </p:txBody>
      </p:sp>
      <p:sp>
        <p:nvSpPr>
          <p:cNvPr id="586758" name="Rectangle 6"/>
          <p:cNvSpPr>
            <a:spLocks noChangeArrowheads="1"/>
          </p:cNvSpPr>
          <p:nvPr/>
        </p:nvSpPr>
        <p:spPr bwMode="auto">
          <a:xfrm>
            <a:off x="-977900" y="4953000"/>
            <a:ext cx="100584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030303"/>
                </a:solidFill>
              </a:rPr>
              <a:t>Taking the ratio cancels most normalization </a:t>
            </a:r>
            <a:r>
              <a:rPr lang="en-US" sz="1800" dirty="0" smtClean="0">
                <a:solidFill>
                  <a:srgbClr val="030303"/>
                </a:solidFill>
              </a:rPr>
              <a:t>differences</a:t>
            </a:r>
            <a:endParaRPr lang="en-US" sz="1800" dirty="0">
              <a:solidFill>
                <a:srgbClr val="030303"/>
              </a:solidFill>
            </a:endParaRPr>
          </a:p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800" dirty="0" err="1">
                <a:solidFill>
                  <a:srgbClr val="030303"/>
                </a:solidFill>
              </a:rPr>
              <a:t>pQCD</a:t>
            </a:r>
            <a:r>
              <a:rPr lang="en-US" sz="1800" dirty="0">
                <a:solidFill>
                  <a:srgbClr val="030303"/>
                </a:solidFill>
              </a:rPr>
              <a:t> ratio asymptotically approaches 1, and more slowly so for increased quenching (until quenching saturates)</a:t>
            </a:r>
          </a:p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800" dirty="0" err="1">
                <a:solidFill>
                  <a:srgbClr val="030303"/>
                </a:solidFill>
              </a:rPr>
              <a:t>AdS</a:t>
            </a:r>
            <a:r>
              <a:rPr lang="en-US" sz="1800" dirty="0">
                <a:solidFill>
                  <a:srgbClr val="030303"/>
                </a:solidFill>
              </a:rPr>
              <a:t>/CFT ratio is flat and many times smaller than </a:t>
            </a:r>
            <a:r>
              <a:rPr lang="en-US" sz="1800" dirty="0" err="1">
                <a:solidFill>
                  <a:srgbClr val="030303"/>
                </a:solidFill>
              </a:rPr>
              <a:t>pQCD</a:t>
            </a:r>
            <a:r>
              <a:rPr lang="en-US" sz="1800" dirty="0">
                <a:solidFill>
                  <a:srgbClr val="030303"/>
                </a:solidFill>
              </a:rPr>
              <a:t> at only moderate </a:t>
            </a:r>
            <a:r>
              <a:rPr lang="en-US" sz="1800" dirty="0" err="1">
                <a:solidFill>
                  <a:srgbClr val="030303"/>
                </a:solidFill>
              </a:rPr>
              <a:t>p</a:t>
            </a:r>
            <a:r>
              <a:rPr lang="en-US" sz="1800" baseline="-25000" dirty="0" err="1">
                <a:solidFill>
                  <a:srgbClr val="030303"/>
                </a:solidFill>
              </a:rPr>
              <a:t>T</a:t>
            </a:r>
            <a:endParaRPr lang="en-US" sz="1800" baseline="-25000" dirty="0">
              <a:solidFill>
                <a:srgbClr val="030303"/>
              </a:solidFill>
            </a:endParaRPr>
          </a:p>
        </p:txBody>
      </p:sp>
      <p:sp>
        <p:nvSpPr>
          <p:cNvPr id="586759" name="Text Box 7"/>
          <p:cNvSpPr txBox="1">
            <a:spLocks noChangeArrowheads="1"/>
          </p:cNvSpPr>
          <p:nvPr/>
        </p:nvSpPr>
        <p:spPr bwMode="auto">
          <a:xfrm>
            <a:off x="3359150" y="5745163"/>
            <a:ext cx="25768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WAH</a:t>
            </a:r>
            <a:r>
              <a:rPr lang="en-US" sz="1200" dirty="0"/>
              <a:t>, M. </a:t>
            </a:r>
            <a:r>
              <a:rPr lang="en-US" sz="1200" dirty="0" err="1"/>
              <a:t>Gyulassy</a:t>
            </a:r>
            <a:r>
              <a:rPr lang="en-US" sz="1200" dirty="0"/>
              <a:t>, </a:t>
            </a:r>
            <a:r>
              <a:rPr lang="en-US" sz="1200" dirty="0" smtClean="0"/>
              <a:t>PLB666 (2008)</a:t>
            </a:r>
            <a:endParaRPr lang="en-US" sz="1200" dirty="0"/>
          </a:p>
        </p:txBody>
      </p:sp>
      <p:sp>
        <p:nvSpPr>
          <p:cNvPr id="586760" name="Text Box 8"/>
          <p:cNvSpPr txBox="1">
            <a:spLocks noChangeArrowheads="1"/>
          </p:cNvSpPr>
          <p:nvPr/>
        </p:nvSpPr>
        <p:spPr bwMode="auto">
          <a:xfrm>
            <a:off x="5257800" y="3962400"/>
            <a:ext cx="25768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WAH</a:t>
            </a:r>
            <a:r>
              <a:rPr lang="en-US" sz="1200" dirty="0"/>
              <a:t>, M. </a:t>
            </a:r>
            <a:r>
              <a:rPr lang="en-US" sz="1200" dirty="0" err="1"/>
              <a:t>Gyulassy</a:t>
            </a:r>
            <a:r>
              <a:rPr lang="en-US" sz="1200" dirty="0"/>
              <a:t>, </a:t>
            </a:r>
            <a:r>
              <a:rPr lang="en-US" sz="1200" dirty="0" smtClean="0"/>
              <a:t>PLB666 (2008)</a:t>
            </a:r>
            <a:endParaRPr lang="en-US" sz="120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1654-381F-4AED-A6AE-02AB4DEC2B4D}" type="datetime1">
              <a:rPr lang="en-US" smtClean="0"/>
              <a:pPr/>
              <a:t>10/11/2010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86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6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6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6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6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6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867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86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6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757" grpId="0" build="p"/>
      <p:bldP spid="586759" grpId="0"/>
      <p:bldP spid="58676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HP2010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D2FCC-1E49-4F15-B3E8-2FA60ECB4CD9}" type="slidenum">
              <a:rPr lang="en-US"/>
              <a:pPr/>
              <a:t>21</a:t>
            </a:fld>
            <a:endParaRPr lang="en-US"/>
          </a:p>
        </p:txBody>
      </p:sp>
      <p:sp>
        <p:nvSpPr>
          <p:cNvPr id="587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152400" y="1219200"/>
            <a:ext cx="6096000" cy="5486400"/>
          </a:xfrm>
        </p:spPr>
        <p:txBody>
          <a:bodyPr/>
          <a:lstStyle/>
          <a:p>
            <a:pPr lvl="1"/>
            <a:r>
              <a:rPr lang="en-US" dirty="0"/>
              <a:t>Speed limit estimate for applicability of </a:t>
            </a:r>
            <a:r>
              <a:rPr lang="en-US" dirty="0" err="1"/>
              <a:t>AdS</a:t>
            </a:r>
            <a:r>
              <a:rPr lang="en-US" dirty="0"/>
              <a:t> drag</a:t>
            </a:r>
          </a:p>
          <a:p>
            <a:pPr lvl="2"/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g</a:t>
            </a:r>
            <a:r>
              <a:rPr lang="en-US" dirty="0"/>
              <a:t> &lt; </a:t>
            </a:r>
            <a:r>
              <a:rPr lang="en-US" dirty="0" err="1">
                <a:latin typeface="Symbol" pitchFamily="18" charset="2"/>
              </a:rPr>
              <a:t>g</a:t>
            </a:r>
            <a:r>
              <a:rPr lang="en-US" baseline="-25000" dirty="0" err="1"/>
              <a:t>crit</a:t>
            </a:r>
            <a:r>
              <a:rPr lang="en-US" dirty="0"/>
              <a:t> = (1 + 2M</a:t>
            </a:r>
            <a:r>
              <a:rPr lang="en-US" baseline="-25000" dirty="0"/>
              <a:t>q</a:t>
            </a:r>
            <a:r>
              <a:rPr lang="en-US" dirty="0"/>
              <a:t>/</a:t>
            </a:r>
            <a:r>
              <a:rPr lang="en-US" dirty="0">
                <a:latin typeface="Symbol" pitchFamily="18" charset="2"/>
              </a:rPr>
              <a:t>l</a:t>
            </a:r>
            <a:r>
              <a:rPr lang="en-US" baseline="30000" dirty="0"/>
              <a:t>1/2 </a:t>
            </a:r>
            <a:r>
              <a:rPr lang="en-US" dirty="0"/>
              <a:t>T)</a:t>
            </a:r>
            <a:r>
              <a:rPr lang="en-US" baseline="30000" dirty="0"/>
              <a:t>2</a:t>
            </a:r>
            <a:endParaRPr lang="en-US" dirty="0"/>
          </a:p>
          <a:p>
            <a:pPr lvl="2">
              <a:buFontTx/>
              <a:buNone/>
            </a:pPr>
            <a:r>
              <a:rPr lang="en-US" dirty="0"/>
              <a:t>                 ~ 4M</a:t>
            </a:r>
            <a:r>
              <a:rPr lang="en-US" baseline="-25000" dirty="0"/>
              <a:t>q</a:t>
            </a:r>
            <a:r>
              <a:rPr lang="en-US" baseline="30000" dirty="0"/>
              <a:t>2</a:t>
            </a:r>
            <a:r>
              <a:rPr lang="en-US" dirty="0"/>
              <a:t>/(</a:t>
            </a:r>
            <a:r>
              <a:rPr lang="en-US" dirty="0">
                <a:latin typeface="Symbol" pitchFamily="18" charset="2"/>
              </a:rPr>
              <a:t>l </a:t>
            </a:r>
            <a:r>
              <a:rPr lang="en-US" dirty="0"/>
              <a:t>T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Limited by </a:t>
            </a:r>
            <a:r>
              <a:rPr lang="en-US" dirty="0" err="1"/>
              <a:t>M</a:t>
            </a:r>
            <a:r>
              <a:rPr lang="en-US" baseline="-25000" dirty="0" err="1"/>
              <a:t>charm</a:t>
            </a:r>
            <a:r>
              <a:rPr lang="en-US" dirty="0"/>
              <a:t> ~ 1.2 </a:t>
            </a:r>
            <a:r>
              <a:rPr lang="en-US" dirty="0" err="1"/>
              <a:t>GeV</a:t>
            </a:r>
            <a:endParaRPr lang="en-US" dirty="0"/>
          </a:p>
          <a:p>
            <a:pPr lvl="2"/>
            <a:r>
              <a:rPr lang="en-US" dirty="0"/>
              <a:t>Similar to BH    LPM</a:t>
            </a:r>
          </a:p>
          <a:p>
            <a:pPr lvl="3"/>
            <a:r>
              <a:rPr lang="en-US" dirty="0"/>
              <a:t> </a:t>
            </a:r>
            <a:r>
              <a:rPr lang="en-US" dirty="0" err="1">
                <a:latin typeface="Symbol" pitchFamily="18" charset="2"/>
              </a:rPr>
              <a:t>g</a:t>
            </a:r>
            <a:r>
              <a:rPr lang="en-US" baseline="-25000" dirty="0" err="1"/>
              <a:t>crit</a:t>
            </a:r>
            <a:r>
              <a:rPr lang="en-US" dirty="0"/>
              <a:t> ~ </a:t>
            </a:r>
            <a:r>
              <a:rPr lang="en-US" dirty="0" err="1"/>
              <a:t>M</a:t>
            </a:r>
            <a:r>
              <a:rPr lang="en-US" baseline="-25000" dirty="0" err="1"/>
              <a:t>q</a:t>
            </a:r>
            <a:r>
              <a:rPr lang="en-US" dirty="0"/>
              <a:t>/(</a:t>
            </a:r>
            <a:r>
              <a:rPr lang="en-US" dirty="0" err="1">
                <a:latin typeface="Symbol" pitchFamily="18" charset="2"/>
              </a:rPr>
              <a:t>l</a:t>
            </a:r>
            <a:r>
              <a:rPr lang="en-US" dirty="0" err="1"/>
              <a:t>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No Single T for QGP</a:t>
            </a:r>
          </a:p>
          <a:p>
            <a:pPr lvl="2"/>
            <a:r>
              <a:rPr lang="en-US" dirty="0"/>
              <a:t> smallest </a:t>
            </a:r>
            <a:r>
              <a:rPr lang="en-US" dirty="0" err="1">
                <a:latin typeface="Symbol" pitchFamily="18" charset="2"/>
              </a:rPr>
              <a:t>g</a:t>
            </a:r>
            <a:r>
              <a:rPr lang="en-US" baseline="-25000" dirty="0" err="1"/>
              <a:t>crit</a:t>
            </a:r>
            <a:r>
              <a:rPr lang="en-US" dirty="0"/>
              <a:t> for largest T </a:t>
            </a:r>
          </a:p>
          <a:p>
            <a:pPr lvl="2">
              <a:buFontTx/>
              <a:buNone/>
            </a:pPr>
            <a:r>
              <a:rPr lang="en-US" dirty="0"/>
              <a:t>         T = T(</a:t>
            </a:r>
            <a:r>
              <a:rPr lang="en-US" dirty="0">
                <a:latin typeface="Symbol" pitchFamily="18" charset="2"/>
              </a:rPr>
              <a:t>t</a:t>
            </a:r>
            <a:r>
              <a:rPr lang="en-US" baseline="-25000" dirty="0"/>
              <a:t>0</a:t>
            </a:r>
            <a:r>
              <a:rPr lang="en-US" dirty="0"/>
              <a:t>, x=y=0): “(”</a:t>
            </a:r>
          </a:p>
          <a:p>
            <a:pPr lvl="2"/>
            <a:r>
              <a:rPr lang="en-US" dirty="0"/>
              <a:t> largest </a:t>
            </a:r>
            <a:r>
              <a:rPr lang="en-US" dirty="0" err="1">
                <a:latin typeface="Symbol" pitchFamily="18" charset="2"/>
              </a:rPr>
              <a:t>g</a:t>
            </a:r>
            <a:r>
              <a:rPr lang="en-US" baseline="-25000" dirty="0" err="1"/>
              <a:t>crit</a:t>
            </a:r>
            <a:r>
              <a:rPr lang="en-US" dirty="0"/>
              <a:t> for smallest T </a:t>
            </a:r>
          </a:p>
          <a:p>
            <a:pPr lvl="2">
              <a:buFontTx/>
              <a:buNone/>
            </a:pPr>
            <a:r>
              <a:rPr lang="en-US" dirty="0"/>
              <a:t>         T = </a:t>
            </a:r>
            <a:r>
              <a:rPr lang="en-US" dirty="0" err="1"/>
              <a:t>T</a:t>
            </a:r>
            <a:r>
              <a:rPr lang="en-US" baseline="-25000" dirty="0" err="1"/>
              <a:t>c</a:t>
            </a:r>
            <a:r>
              <a:rPr lang="en-US" dirty="0"/>
              <a:t>: “]”</a:t>
            </a:r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So Fast!</a:t>
            </a:r>
          </a:p>
        </p:txBody>
      </p:sp>
      <p:grpSp>
        <p:nvGrpSpPr>
          <p:cNvPr id="2" name="Group 29"/>
          <p:cNvGrpSpPr/>
          <p:nvPr/>
        </p:nvGrpSpPr>
        <p:grpSpPr>
          <a:xfrm>
            <a:off x="5181600" y="1295400"/>
            <a:ext cx="3886200" cy="4329113"/>
            <a:chOff x="5181600" y="1295400"/>
            <a:chExt cx="3886200" cy="4329113"/>
          </a:xfrm>
        </p:grpSpPr>
        <p:sp>
          <p:nvSpPr>
            <p:cNvPr id="587780" name="Text Box 4"/>
            <p:cNvSpPr txBox="1">
              <a:spLocks noChangeArrowheads="1"/>
            </p:cNvSpPr>
            <p:nvPr/>
          </p:nvSpPr>
          <p:spPr bwMode="auto">
            <a:xfrm>
              <a:off x="6096000" y="5257800"/>
              <a:ext cx="17716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D3 Black Brane</a:t>
              </a:r>
            </a:p>
          </p:txBody>
        </p:sp>
        <p:sp>
          <p:nvSpPr>
            <p:cNvPr id="587781" name="Text Box 5"/>
            <p:cNvSpPr txBox="1">
              <a:spLocks noChangeArrowheads="1"/>
            </p:cNvSpPr>
            <p:nvPr/>
          </p:nvSpPr>
          <p:spPr bwMode="auto">
            <a:xfrm>
              <a:off x="5943600" y="1295400"/>
              <a:ext cx="18224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D7 Probe Brane</a:t>
              </a:r>
            </a:p>
          </p:txBody>
        </p:sp>
        <p:sp>
          <p:nvSpPr>
            <p:cNvPr id="587782" name="AutoShape 6"/>
            <p:cNvSpPr>
              <a:spLocks noChangeArrowheads="1"/>
            </p:cNvSpPr>
            <p:nvPr/>
          </p:nvSpPr>
          <p:spPr bwMode="auto">
            <a:xfrm>
              <a:off x="5181600" y="1676400"/>
              <a:ext cx="3810000" cy="381000"/>
            </a:xfrm>
            <a:prstGeom prst="parallelogram">
              <a:avLst>
                <a:gd name="adj" fmla="val 2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783" name="Text Box 7"/>
            <p:cNvSpPr txBox="1">
              <a:spLocks noChangeArrowheads="1"/>
            </p:cNvSpPr>
            <p:nvPr/>
          </p:nvSpPr>
          <p:spPr bwMode="auto">
            <a:xfrm>
              <a:off x="7848600" y="1371600"/>
              <a:ext cx="3619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CC00CC"/>
                  </a:solidFill>
                  <a:latin typeface="Arial" charset="0"/>
                </a:rPr>
                <a:t>Q</a:t>
              </a:r>
            </a:p>
          </p:txBody>
        </p:sp>
        <p:sp>
          <p:nvSpPr>
            <p:cNvPr id="587784" name="Oval 8"/>
            <p:cNvSpPr>
              <a:spLocks noChangeArrowheads="1"/>
            </p:cNvSpPr>
            <p:nvPr/>
          </p:nvSpPr>
          <p:spPr bwMode="auto">
            <a:xfrm>
              <a:off x="8001000" y="1752600"/>
              <a:ext cx="152400" cy="152400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785" name="Text Box 9"/>
            <p:cNvSpPr txBox="1">
              <a:spLocks noChangeArrowheads="1"/>
            </p:cNvSpPr>
            <p:nvPr/>
          </p:nvSpPr>
          <p:spPr bwMode="auto">
            <a:xfrm>
              <a:off x="5594350" y="2587625"/>
              <a:ext cx="2406650" cy="65087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800">
                  <a:latin typeface="Arial" charset="0"/>
                </a:rPr>
                <a:t>Worldsheet boundary Spacelike</a:t>
              </a:r>
              <a:r>
                <a:rPr lang="en-US" sz="1800">
                  <a:latin typeface="Symbol" pitchFamily="18" charset="2"/>
                </a:rPr>
                <a:t>  </a:t>
              </a:r>
              <a:r>
                <a:rPr lang="en-US" sz="1800">
                  <a:latin typeface="Arial" charset="0"/>
                </a:rPr>
                <a:t>if </a:t>
              </a:r>
              <a:r>
                <a:rPr lang="en-US" sz="1800">
                  <a:latin typeface="Symbol" pitchFamily="18" charset="2"/>
                </a:rPr>
                <a:t> g</a:t>
              </a:r>
              <a:r>
                <a:rPr lang="en-US" sz="1800">
                  <a:latin typeface="Arial" charset="0"/>
                </a:rPr>
                <a:t> &gt; </a:t>
              </a:r>
              <a:r>
                <a:rPr lang="en-US" sz="1800">
                  <a:latin typeface="Symbol" pitchFamily="18" charset="2"/>
                </a:rPr>
                <a:t>g</a:t>
              </a:r>
              <a:r>
                <a:rPr lang="en-US" sz="1800" baseline="-25000">
                  <a:latin typeface="Arial" charset="0"/>
                </a:rPr>
                <a:t>crit</a:t>
              </a:r>
            </a:p>
          </p:txBody>
        </p:sp>
        <p:sp>
          <p:nvSpPr>
            <p:cNvPr id="587786" name="Line 10"/>
            <p:cNvSpPr>
              <a:spLocks noChangeShapeType="1"/>
            </p:cNvSpPr>
            <p:nvPr/>
          </p:nvSpPr>
          <p:spPr bwMode="auto">
            <a:xfrm flipH="1">
              <a:off x="7543800" y="1905000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87" name="Line 11"/>
            <p:cNvSpPr>
              <a:spLocks noChangeShapeType="1"/>
            </p:cNvSpPr>
            <p:nvPr/>
          </p:nvSpPr>
          <p:spPr bwMode="auto">
            <a:xfrm flipH="1">
              <a:off x="7162800" y="1905000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88" name="Line 12"/>
            <p:cNvSpPr>
              <a:spLocks noChangeShapeType="1"/>
            </p:cNvSpPr>
            <p:nvPr/>
          </p:nvSpPr>
          <p:spPr bwMode="auto">
            <a:xfrm flipH="1">
              <a:off x="6781800" y="1905000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89" name="Line 13"/>
            <p:cNvSpPr>
              <a:spLocks noChangeShapeType="1"/>
            </p:cNvSpPr>
            <p:nvPr/>
          </p:nvSpPr>
          <p:spPr bwMode="auto">
            <a:xfrm flipH="1" flipV="1">
              <a:off x="7696200" y="1752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90" name="Line 14"/>
            <p:cNvSpPr>
              <a:spLocks noChangeShapeType="1"/>
            </p:cNvSpPr>
            <p:nvPr/>
          </p:nvSpPr>
          <p:spPr bwMode="auto">
            <a:xfrm flipH="1" flipV="1">
              <a:off x="7315200" y="1752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91" name="Line 15"/>
            <p:cNvSpPr>
              <a:spLocks noChangeShapeType="1"/>
            </p:cNvSpPr>
            <p:nvPr/>
          </p:nvSpPr>
          <p:spPr bwMode="auto">
            <a:xfrm flipH="1" flipV="1">
              <a:off x="6934200" y="1752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92" name="AutoShape 16"/>
            <p:cNvSpPr>
              <a:spLocks noChangeArrowheads="1"/>
            </p:cNvSpPr>
            <p:nvPr/>
          </p:nvSpPr>
          <p:spPr bwMode="auto">
            <a:xfrm>
              <a:off x="5257800" y="4876800"/>
              <a:ext cx="3810000" cy="381000"/>
            </a:xfrm>
            <a:prstGeom prst="parallelogram">
              <a:avLst>
                <a:gd name="adj" fmla="val 250000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793" name="Line 17"/>
            <p:cNvSpPr>
              <a:spLocks noChangeShapeType="1"/>
            </p:cNvSpPr>
            <p:nvPr/>
          </p:nvSpPr>
          <p:spPr bwMode="auto">
            <a:xfrm>
              <a:off x="8229600" y="1828800"/>
              <a:ext cx="685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94" name="Text Box 18"/>
            <p:cNvSpPr txBox="1">
              <a:spLocks noChangeArrowheads="1"/>
            </p:cNvSpPr>
            <p:nvPr/>
          </p:nvSpPr>
          <p:spPr bwMode="auto">
            <a:xfrm>
              <a:off x="5791200" y="3581400"/>
              <a:ext cx="1987550" cy="915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Arial" charset="0"/>
                </a:rPr>
                <a:t>Trailing</a:t>
              </a:r>
            </a:p>
            <a:p>
              <a:pPr algn="ctr"/>
              <a:r>
                <a:rPr lang="en-US" sz="1800">
                  <a:latin typeface="Arial" charset="0"/>
                </a:rPr>
                <a:t>String</a:t>
              </a:r>
            </a:p>
            <a:p>
              <a:pPr algn="ctr"/>
              <a:r>
                <a:rPr lang="en-US" sz="1800">
                  <a:latin typeface="Arial" charset="0"/>
                </a:rPr>
                <a:t>“Brachistochrone”</a:t>
              </a:r>
            </a:p>
          </p:txBody>
        </p:sp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5486400" y="1676400"/>
              <a:ext cx="3581400" cy="3795713"/>
              <a:chOff x="3504" y="1056"/>
              <a:chExt cx="2256" cy="2391"/>
            </a:xfrm>
          </p:grpSpPr>
          <p:pic>
            <p:nvPicPr>
              <p:cNvPr id="587796" name="Picture 20" descr="070520Dangle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504" y="1056"/>
                <a:ext cx="2256" cy="2256"/>
              </a:xfrm>
              <a:prstGeom prst="rect">
                <a:avLst/>
              </a:prstGeom>
              <a:noFill/>
            </p:spPr>
          </p:pic>
          <p:sp>
            <p:nvSpPr>
              <p:cNvPr id="587797" name="Text Box 21"/>
              <p:cNvSpPr txBox="1">
                <a:spLocks noChangeArrowheads="1"/>
              </p:cNvSpPr>
              <p:nvPr/>
            </p:nvSpPr>
            <p:spPr bwMode="auto">
              <a:xfrm>
                <a:off x="5476" y="3216"/>
                <a:ext cx="2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rial" charset="0"/>
                  </a:rPr>
                  <a:t>“z”</a:t>
                </a:r>
              </a:p>
            </p:txBody>
          </p:sp>
          <p:sp>
            <p:nvSpPr>
              <p:cNvPr id="587798" name="Text Box 22"/>
              <p:cNvSpPr txBox="1">
                <a:spLocks noChangeArrowheads="1"/>
              </p:cNvSpPr>
              <p:nvPr/>
            </p:nvSpPr>
            <p:spPr bwMode="auto">
              <a:xfrm>
                <a:off x="3648" y="2160"/>
                <a:ext cx="24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rial" charset="0"/>
                  </a:rPr>
                  <a:t>x</a:t>
                </a:r>
                <a:r>
                  <a:rPr lang="en-US" sz="1800" baseline="-25000">
                    <a:latin typeface="Arial" charset="0"/>
                  </a:rPr>
                  <a:t>5</a:t>
                </a:r>
                <a:endParaRPr lang="en-US" sz="1800">
                  <a:latin typeface="Arial" charset="0"/>
                </a:endParaRPr>
              </a:p>
            </p:txBody>
          </p:sp>
        </p:grpSp>
        <p:sp>
          <p:nvSpPr>
            <p:cNvPr id="587799" name="AutoShape 23"/>
            <p:cNvSpPr>
              <a:spLocks noChangeArrowheads="1"/>
            </p:cNvSpPr>
            <p:nvPr/>
          </p:nvSpPr>
          <p:spPr bwMode="auto">
            <a:xfrm>
              <a:off x="5257800" y="2209800"/>
              <a:ext cx="3810000" cy="381000"/>
            </a:xfrm>
            <a:prstGeom prst="parallelogram">
              <a:avLst>
                <a:gd name="adj" fmla="val 250000"/>
              </a:avLst>
            </a:prstGeom>
            <a:solidFill>
              <a:srgbClr val="FF0000">
                <a:alpha val="34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800" name="Freeform 24"/>
            <p:cNvSpPr>
              <a:spLocks/>
            </p:cNvSpPr>
            <p:nvPr/>
          </p:nvSpPr>
          <p:spPr bwMode="auto">
            <a:xfrm>
              <a:off x="7431088" y="2235200"/>
              <a:ext cx="919162" cy="276225"/>
            </a:xfrm>
            <a:custGeom>
              <a:avLst/>
              <a:gdLst/>
              <a:ahLst/>
              <a:cxnLst>
                <a:cxn ang="0">
                  <a:pos x="435" y="124"/>
                </a:cxn>
                <a:cxn ang="0">
                  <a:pos x="407" y="96"/>
                </a:cxn>
                <a:cxn ang="0">
                  <a:pos x="395" y="88"/>
                </a:cxn>
                <a:cxn ang="0">
                  <a:pos x="367" y="96"/>
                </a:cxn>
                <a:cxn ang="0">
                  <a:pos x="359" y="108"/>
                </a:cxn>
                <a:cxn ang="0">
                  <a:pos x="355" y="120"/>
                </a:cxn>
                <a:cxn ang="0">
                  <a:pos x="331" y="136"/>
                </a:cxn>
                <a:cxn ang="0">
                  <a:pos x="259" y="128"/>
                </a:cxn>
                <a:cxn ang="0">
                  <a:pos x="239" y="112"/>
                </a:cxn>
                <a:cxn ang="0">
                  <a:pos x="219" y="92"/>
                </a:cxn>
                <a:cxn ang="0">
                  <a:pos x="195" y="84"/>
                </a:cxn>
                <a:cxn ang="0">
                  <a:pos x="143" y="92"/>
                </a:cxn>
                <a:cxn ang="0">
                  <a:pos x="135" y="116"/>
                </a:cxn>
                <a:cxn ang="0">
                  <a:pos x="83" y="168"/>
                </a:cxn>
                <a:cxn ang="0">
                  <a:pos x="47" y="160"/>
                </a:cxn>
                <a:cxn ang="0">
                  <a:pos x="7" y="112"/>
                </a:cxn>
                <a:cxn ang="0">
                  <a:pos x="3" y="96"/>
                </a:cxn>
                <a:cxn ang="0">
                  <a:pos x="7" y="44"/>
                </a:cxn>
                <a:cxn ang="0">
                  <a:pos x="23" y="48"/>
                </a:cxn>
                <a:cxn ang="0">
                  <a:pos x="71" y="72"/>
                </a:cxn>
                <a:cxn ang="0">
                  <a:pos x="79" y="84"/>
                </a:cxn>
                <a:cxn ang="0">
                  <a:pos x="103" y="92"/>
                </a:cxn>
                <a:cxn ang="0">
                  <a:pos x="167" y="128"/>
                </a:cxn>
                <a:cxn ang="0">
                  <a:pos x="191" y="136"/>
                </a:cxn>
                <a:cxn ang="0">
                  <a:pos x="247" y="92"/>
                </a:cxn>
                <a:cxn ang="0">
                  <a:pos x="299" y="56"/>
                </a:cxn>
                <a:cxn ang="0">
                  <a:pos x="387" y="76"/>
                </a:cxn>
                <a:cxn ang="0">
                  <a:pos x="447" y="60"/>
                </a:cxn>
                <a:cxn ang="0">
                  <a:pos x="527" y="12"/>
                </a:cxn>
                <a:cxn ang="0">
                  <a:pos x="551" y="4"/>
                </a:cxn>
                <a:cxn ang="0">
                  <a:pos x="563" y="0"/>
                </a:cxn>
                <a:cxn ang="0">
                  <a:pos x="579" y="48"/>
                </a:cxn>
                <a:cxn ang="0">
                  <a:pos x="535" y="56"/>
                </a:cxn>
              </a:cxnLst>
              <a:rect l="0" t="0" r="r" b="b"/>
              <a:pathLst>
                <a:path w="579" h="174">
                  <a:moveTo>
                    <a:pt x="435" y="124"/>
                  </a:moveTo>
                  <a:cubicBezTo>
                    <a:pt x="428" y="103"/>
                    <a:pt x="435" y="114"/>
                    <a:pt x="407" y="96"/>
                  </a:cubicBezTo>
                  <a:cubicBezTo>
                    <a:pt x="403" y="93"/>
                    <a:pt x="395" y="88"/>
                    <a:pt x="395" y="88"/>
                  </a:cubicBezTo>
                  <a:cubicBezTo>
                    <a:pt x="394" y="88"/>
                    <a:pt x="370" y="94"/>
                    <a:pt x="367" y="96"/>
                  </a:cubicBezTo>
                  <a:cubicBezTo>
                    <a:pt x="363" y="99"/>
                    <a:pt x="361" y="104"/>
                    <a:pt x="359" y="108"/>
                  </a:cubicBezTo>
                  <a:cubicBezTo>
                    <a:pt x="357" y="112"/>
                    <a:pt x="358" y="117"/>
                    <a:pt x="355" y="120"/>
                  </a:cubicBezTo>
                  <a:cubicBezTo>
                    <a:pt x="348" y="127"/>
                    <a:pt x="331" y="136"/>
                    <a:pt x="331" y="136"/>
                  </a:cubicBezTo>
                  <a:cubicBezTo>
                    <a:pt x="307" y="134"/>
                    <a:pt x="278" y="143"/>
                    <a:pt x="259" y="128"/>
                  </a:cubicBezTo>
                  <a:cubicBezTo>
                    <a:pt x="233" y="107"/>
                    <a:pt x="269" y="122"/>
                    <a:pt x="239" y="112"/>
                  </a:cubicBezTo>
                  <a:cubicBezTo>
                    <a:pt x="232" y="101"/>
                    <a:pt x="232" y="98"/>
                    <a:pt x="219" y="92"/>
                  </a:cubicBezTo>
                  <a:cubicBezTo>
                    <a:pt x="211" y="89"/>
                    <a:pt x="195" y="84"/>
                    <a:pt x="195" y="84"/>
                  </a:cubicBezTo>
                  <a:cubicBezTo>
                    <a:pt x="178" y="86"/>
                    <a:pt x="153" y="78"/>
                    <a:pt x="143" y="92"/>
                  </a:cubicBezTo>
                  <a:cubicBezTo>
                    <a:pt x="138" y="99"/>
                    <a:pt x="135" y="116"/>
                    <a:pt x="135" y="116"/>
                  </a:cubicBezTo>
                  <a:cubicBezTo>
                    <a:pt x="130" y="174"/>
                    <a:pt x="137" y="174"/>
                    <a:pt x="83" y="168"/>
                  </a:cubicBezTo>
                  <a:cubicBezTo>
                    <a:pt x="71" y="164"/>
                    <a:pt x="58" y="165"/>
                    <a:pt x="47" y="160"/>
                  </a:cubicBezTo>
                  <a:cubicBezTo>
                    <a:pt x="30" y="153"/>
                    <a:pt x="20" y="125"/>
                    <a:pt x="7" y="112"/>
                  </a:cubicBezTo>
                  <a:cubicBezTo>
                    <a:pt x="6" y="107"/>
                    <a:pt x="3" y="101"/>
                    <a:pt x="3" y="96"/>
                  </a:cubicBezTo>
                  <a:cubicBezTo>
                    <a:pt x="3" y="79"/>
                    <a:pt x="0" y="60"/>
                    <a:pt x="7" y="44"/>
                  </a:cubicBezTo>
                  <a:cubicBezTo>
                    <a:pt x="9" y="39"/>
                    <a:pt x="18" y="46"/>
                    <a:pt x="23" y="48"/>
                  </a:cubicBezTo>
                  <a:cubicBezTo>
                    <a:pt x="41" y="53"/>
                    <a:pt x="53" y="66"/>
                    <a:pt x="71" y="72"/>
                  </a:cubicBezTo>
                  <a:cubicBezTo>
                    <a:pt x="74" y="76"/>
                    <a:pt x="75" y="81"/>
                    <a:pt x="79" y="84"/>
                  </a:cubicBezTo>
                  <a:cubicBezTo>
                    <a:pt x="86" y="88"/>
                    <a:pt x="103" y="92"/>
                    <a:pt x="103" y="92"/>
                  </a:cubicBezTo>
                  <a:cubicBezTo>
                    <a:pt x="131" y="120"/>
                    <a:pt x="131" y="116"/>
                    <a:pt x="167" y="128"/>
                  </a:cubicBezTo>
                  <a:cubicBezTo>
                    <a:pt x="175" y="131"/>
                    <a:pt x="191" y="136"/>
                    <a:pt x="191" y="136"/>
                  </a:cubicBezTo>
                  <a:cubicBezTo>
                    <a:pt x="233" y="128"/>
                    <a:pt x="217" y="112"/>
                    <a:pt x="247" y="92"/>
                  </a:cubicBezTo>
                  <a:cubicBezTo>
                    <a:pt x="254" y="72"/>
                    <a:pt x="279" y="63"/>
                    <a:pt x="299" y="56"/>
                  </a:cubicBezTo>
                  <a:cubicBezTo>
                    <a:pt x="351" y="60"/>
                    <a:pt x="347" y="66"/>
                    <a:pt x="387" y="76"/>
                  </a:cubicBezTo>
                  <a:cubicBezTo>
                    <a:pt x="411" y="73"/>
                    <a:pt x="427" y="73"/>
                    <a:pt x="447" y="60"/>
                  </a:cubicBezTo>
                  <a:cubicBezTo>
                    <a:pt x="467" y="30"/>
                    <a:pt x="492" y="17"/>
                    <a:pt x="527" y="12"/>
                  </a:cubicBezTo>
                  <a:cubicBezTo>
                    <a:pt x="535" y="9"/>
                    <a:pt x="543" y="7"/>
                    <a:pt x="551" y="4"/>
                  </a:cubicBezTo>
                  <a:cubicBezTo>
                    <a:pt x="555" y="3"/>
                    <a:pt x="563" y="0"/>
                    <a:pt x="563" y="0"/>
                  </a:cubicBezTo>
                  <a:cubicBezTo>
                    <a:pt x="573" y="15"/>
                    <a:pt x="575" y="30"/>
                    <a:pt x="579" y="48"/>
                  </a:cubicBezTo>
                  <a:cubicBezTo>
                    <a:pt x="558" y="62"/>
                    <a:pt x="572" y="56"/>
                    <a:pt x="535" y="56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7801" name="Line 25"/>
          <p:cNvSpPr>
            <a:spLocks noChangeShapeType="1"/>
          </p:cNvSpPr>
          <p:nvPr/>
        </p:nvSpPr>
        <p:spPr bwMode="auto">
          <a:xfrm>
            <a:off x="2895600" y="3620037"/>
            <a:ext cx="254000" cy="0"/>
          </a:xfrm>
          <a:prstGeom prst="line">
            <a:avLst/>
          </a:prstGeom>
          <a:noFill/>
          <a:ln w="25400">
            <a:solidFill>
              <a:srgbClr val="4D4D4D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8F7A7-01AD-4DA7-94B3-DC8210C59C8C}" type="datetime1">
              <a:rPr lang="en-US" smtClean="0"/>
              <a:pPr/>
              <a:t>10/11/2010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7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7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77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77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77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77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HP2010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3467-40D7-40D2-AB4A-51E2FAF21160}" type="slidenum">
              <a:rPr lang="en-US"/>
              <a:pPr/>
              <a:t>22</a:t>
            </a:fld>
            <a:endParaRPr lang="en-US"/>
          </a:p>
        </p:txBody>
      </p:sp>
      <p:pic>
        <p:nvPicPr>
          <p:cNvPr id="58880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1104900"/>
            <a:ext cx="7772400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880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000"/>
              <a:t>LHC R</a:t>
            </a:r>
            <a:r>
              <a:rPr lang="en-US" sz="4000" i="1" baseline="30000"/>
              <a:t>c</a:t>
            </a:r>
            <a:r>
              <a:rPr lang="en-US" sz="4000" baseline="-25000"/>
              <a:t>AA</a:t>
            </a:r>
            <a:r>
              <a:rPr lang="en-US" sz="4000"/>
              <a:t>(p</a:t>
            </a:r>
            <a:r>
              <a:rPr lang="en-US" sz="4000" baseline="-25000"/>
              <a:t>T</a:t>
            </a:r>
            <a:r>
              <a:rPr lang="en-US" sz="4000"/>
              <a:t>)/R</a:t>
            </a:r>
            <a:r>
              <a:rPr lang="en-US" sz="4000" i="1" baseline="30000"/>
              <a:t>b</a:t>
            </a:r>
            <a:r>
              <a:rPr lang="en-US" sz="4000" baseline="-25000"/>
              <a:t>AA</a:t>
            </a:r>
            <a:r>
              <a:rPr lang="en-US" sz="4000"/>
              <a:t>(p</a:t>
            </a:r>
            <a:r>
              <a:rPr lang="en-US" sz="4000" baseline="-25000"/>
              <a:t>T</a:t>
            </a:r>
            <a:r>
              <a:rPr lang="en-US" sz="4000"/>
              <a:t>) Prediction</a:t>
            </a:r>
            <a:br>
              <a:rPr lang="en-US" sz="4000"/>
            </a:br>
            <a:r>
              <a:rPr lang="en-US" sz="4000"/>
              <a:t>(with speed limits)</a:t>
            </a:r>
          </a:p>
        </p:txBody>
      </p:sp>
      <p:sp>
        <p:nvSpPr>
          <p:cNvPr id="588804" name="Rectangle 4"/>
          <p:cNvSpPr>
            <a:spLocks noChangeArrowheads="1"/>
          </p:cNvSpPr>
          <p:nvPr/>
        </p:nvSpPr>
        <p:spPr bwMode="auto">
          <a:xfrm>
            <a:off x="2819400" y="5370512"/>
            <a:ext cx="625475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400" dirty="0">
                <a:solidFill>
                  <a:srgbClr val="4D4D4D"/>
                </a:solidFill>
              </a:rPr>
              <a:t>T(</a:t>
            </a:r>
            <a:r>
              <a:rPr lang="en-US" sz="1400" dirty="0">
                <a:solidFill>
                  <a:srgbClr val="4D4D4D"/>
                </a:solidFill>
                <a:latin typeface="Symbol" pitchFamily="18" charset="2"/>
              </a:rPr>
              <a:t>t</a:t>
            </a:r>
            <a:r>
              <a:rPr lang="en-US" sz="1400" baseline="-25000" dirty="0">
                <a:solidFill>
                  <a:srgbClr val="4D4D4D"/>
                </a:solidFill>
              </a:rPr>
              <a:t>0</a:t>
            </a:r>
            <a:r>
              <a:rPr lang="en-US" sz="1400" dirty="0">
                <a:solidFill>
                  <a:srgbClr val="4D4D4D"/>
                </a:solidFill>
              </a:rPr>
              <a:t>): </a:t>
            </a:r>
            <a:r>
              <a:rPr lang="en-US" sz="1400" dirty="0" smtClean="0">
                <a:solidFill>
                  <a:srgbClr val="4D4D4D"/>
                </a:solidFill>
              </a:rPr>
              <a:t>“(”, </a:t>
            </a:r>
            <a:r>
              <a:rPr lang="en-US" sz="1400" dirty="0">
                <a:solidFill>
                  <a:srgbClr val="4D4D4D"/>
                </a:solidFill>
              </a:rPr>
              <a:t>corrections </a:t>
            </a:r>
            <a:r>
              <a:rPr lang="en-US" sz="1400" dirty="0" smtClean="0">
                <a:solidFill>
                  <a:srgbClr val="4D4D4D"/>
                </a:solidFill>
              </a:rPr>
              <a:t>likely small for </a:t>
            </a:r>
            <a:r>
              <a:rPr lang="en-US" sz="1400" dirty="0">
                <a:solidFill>
                  <a:srgbClr val="4D4D4D"/>
                </a:solidFill>
              </a:rPr>
              <a:t>smaller </a:t>
            </a:r>
            <a:r>
              <a:rPr lang="en-US" sz="1400" dirty="0" err="1">
                <a:solidFill>
                  <a:srgbClr val="4D4D4D"/>
                </a:solidFill>
              </a:rPr>
              <a:t>momenta</a:t>
            </a:r>
            <a:endParaRPr lang="en-US" sz="1400" dirty="0">
              <a:solidFill>
                <a:srgbClr val="4D4D4D"/>
              </a:solidFill>
            </a:endParaRPr>
          </a:p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400" dirty="0" err="1">
                <a:solidFill>
                  <a:srgbClr val="4D4D4D"/>
                </a:solidFill>
              </a:rPr>
              <a:t>T</a:t>
            </a:r>
            <a:r>
              <a:rPr lang="en-US" sz="1400" baseline="-25000" dirty="0" err="1">
                <a:solidFill>
                  <a:srgbClr val="4D4D4D"/>
                </a:solidFill>
              </a:rPr>
              <a:t>c</a:t>
            </a:r>
            <a:r>
              <a:rPr lang="en-US" sz="1400" dirty="0">
                <a:solidFill>
                  <a:srgbClr val="4D4D4D"/>
                </a:solidFill>
              </a:rPr>
              <a:t>: </a:t>
            </a:r>
            <a:r>
              <a:rPr lang="en-US" sz="1400" dirty="0" smtClean="0">
                <a:solidFill>
                  <a:srgbClr val="4D4D4D"/>
                </a:solidFill>
              </a:rPr>
              <a:t>“]”, </a:t>
            </a:r>
            <a:r>
              <a:rPr lang="en-US" sz="1400" dirty="0">
                <a:solidFill>
                  <a:srgbClr val="4D4D4D"/>
                </a:solidFill>
              </a:rPr>
              <a:t>corrections likely </a:t>
            </a:r>
            <a:r>
              <a:rPr lang="en-US" sz="1400" dirty="0" smtClean="0">
                <a:solidFill>
                  <a:srgbClr val="4D4D4D"/>
                </a:solidFill>
              </a:rPr>
              <a:t>large for </a:t>
            </a:r>
            <a:r>
              <a:rPr lang="en-US" sz="1400" dirty="0">
                <a:solidFill>
                  <a:srgbClr val="4D4D4D"/>
                </a:solidFill>
              </a:rPr>
              <a:t>higher </a:t>
            </a:r>
            <a:r>
              <a:rPr lang="en-US" sz="1400" dirty="0" err="1">
                <a:solidFill>
                  <a:srgbClr val="4D4D4D"/>
                </a:solidFill>
              </a:rPr>
              <a:t>momenta</a:t>
            </a:r>
            <a:endParaRPr lang="en-US" sz="1400" dirty="0">
              <a:solidFill>
                <a:srgbClr val="4D4D4D"/>
              </a:solidFill>
            </a:endParaRPr>
          </a:p>
        </p:txBody>
      </p:sp>
      <p:sp>
        <p:nvSpPr>
          <p:cNvPr id="588805" name="Text Box 5"/>
          <p:cNvSpPr txBox="1">
            <a:spLocks noChangeArrowheads="1"/>
          </p:cNvSpPr>
          <p:nvPr/>
        </p:nvSpPr>
        <p:spPr bwMode="auto">
          <a:xfrm>
            <a:off x="5581650" y="4495800"/>
            <a:ext cx="25768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WAH</a:t>
            </a:r>
            <a:r>
              <a:rPr lang="en-US" sz="1200" dirty="0"/>
              <a:t>, M.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PLB666 (2008)</a:t>
            </a:r>
            <a:endParaRPr lang="en-US" sz="12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1F34-9999-41BF-8821-64F190EE6BC6}" type="datetime1">
              <a:rPr lang="en-US" smtClean="0"/>
              <a:pPr/>
              <a:t>10/11/2010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3588" y="5924490"/>
            <a:ext cx="8480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Qualitatively, corrections to </a:t>
            </a:r>
            <a:r>
              <a:rPr lang="en-US" sz="2000" dirty="0" err="1" smtClean="0"/>
              <a:t>AdS</a:t>
            </a:r>
            <a:r>
              <a:rPr lang="en-US" sz="2000" dirty="0" smtClean="0"/>
              <a:t>/CFT result will drive double ratio to unity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pQCD</a:t>
            </a:r>
            <a:r>
              <a:rPr lang="en-US" dirty="0" smtClean="0"/>
              <a:t> fails to simultaneously describe R</a:t>
            </a:r>
            <a:r>
              <a:rPr lang="en-US" baseline="-25000" dirty="0" smtClean="0"/>
              <a:t>AA</a:t>
            </a:r>
            <a:r>
              <a:rPr lang="en-US" dirty="0" smtClean="0"/>
              <a:t>, v</a:t>
            </a:r>
            <a:r>
              <a:rPr lang="en-US" baseline="-25000" dirty="0" smtClean="0"/>
              <a:t>2</a:t>
            </a:r>
            <a:r>
              <a:rPr lang="en-US" dirty="0" smtClean="0"/>
              <a:t>, I</a:t>
            </a:r>
            <a:r>
              <a:rPr lang="en-US" baseline="-25000" dirty="0" smtClean="0"/>
              <a:t>AA</a:t>
            </a:r>
            <a:r>
              <a:rPr lang="en-US" dirty="0" smtClean="0"/>
              <a:t>, ... for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, e</a:t>
            </a:r>
          </a:p>
          <a:p>
            <a:pPr lvl="1"/>
            <a:r>
              <a:rPr lang="en-US" dirty="0" smtClean="0"/>
              <a:t>Higher order effects are hugely important</a:t>
            </a:r>
          </a:p>
          <a:p>
            <a:pPr lvl="2"/>
            <a:r>
              <a:rPr lang="en-US" dirty="0" smtClean="0">
                <a:latin typeface="Symbol" pitchFamily="18" charset="2"/>
              </a:rPr>
              <a:t>a</a:t>
            </a:r>
            <a:r>
              <a:rPr lang="en-US" baseline="-25000" dirty="0" smtClean="0"/>
              <a:t>s</a:t>
            </a:r>
            <a:r>
              <a:rPr lang="en-US" dirty="0" smtClean="0"/>
              <a:t>,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/</a:t>
            </a:r>
            <a:r>
              <a:rPr lang="en-US" dirty="0" err="1" smtClean="0"/>
              <a:t>xE</a:t>
            </a:r>
            <a:r>
              <a:rPr lang="en-US" dirty="0" smtClean="0"/>
              <a:t>, M</a:t>
            </a:r>
            <a:r>
              <a:rPr lang="en-US" baseline="-25000" dirty="0" smtClean="0"/>
              <a:t>Q</a:t>
            </a:r>
            <a:r>
              <a:rPr lang="en-US" dirty="0" smtClean="0"/>
              <a:t>/</a:t>
            </a:r>
            <a:r>
              <a:rPr lang="en-US" dirty="0" err="1" smtClean="0"/>
              <a:t>xE</a:t>
            </a:r>
            <a:r>
              <a:rPr lang="en-US" dirty="0" smtClean="0"/>
              <a:t>, opacity</a:t>
            </a:r>
          </a:p>
          <a:p>
            <a:pPr lvl="1"/>
            <a:r>
              <a:rPr lang="en-US" dirty="0" smtClean="0"/>
              <a:t>HO effects can be mitigated in some cases by</a:t>
            </a:r>
          </a:p>
          <a:p>
            <a:pPr lvl="2"/>
            <a:r>
              <a:rPr lang="en-US" dirty="0" smtClean="0"/>
              <a:t>examining simultaneous observables</a:t>
            </a:r>
          </a:p>
          <a:p>
            <a:pPr lvl="2"/>
            <a:r>
              <a:rPr lang="en-US" dirty="0" smtClean="0"/>
              <a:t>going to higher energies</a:t>
            </a:r>
          </a:p>
          <a:p>
            <a:pPr lvl="1"/>
            <a:r>
              <a:rPr lang="en-US" dirty="0" smtClean="0"/>
              <a:t>IC effects seem small and under control</a:t>
            </a:r>
          </a:p>
          <a:p>
            <a:pPr lvl="1"/>
            <a:r>
              <a:rPr lang="en-US" dirty="0" smtClean="0"/>
              <a:t>Coupling of low-</a:t>
            </a:r>
            <a:r>
              <a:rPr lang="en-US" dirty="0" err="1" smtClean="0"/>
              <a:t>pT</a:t>
            </a:r>
            <a:r>
              <a:rPr lang="en-US" dirty="0" smtClean="0"/>
              <a:t> flow to E-loss likely very important</a:t>
            </a:r>
          </a:p>
          <a:p>
            <a:r>
              <a:rPr lang="en-US" dirty="0" err="1" smtClean="0"/>
              <a:t>AdS</a:t>
            </a:r>
            <a:r>
              <a:rPr lang="en-US" dirty="0" smtClean="0"/>
              <a:t>/CFT qualitatively agrees with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 and e R</a:t>
            </a:r>
            <a:r>
              <a:rPr lang="en-US" baseline="-25000" dirty="0" smtClean="0"/>
              <a:t>AA</a:t>
            </a:r>
          </a:p>
          <a:p>
            <a:pPr lvl="1"/>
            <a:r>
              <a:rPr lang="en-US" dirty="0" smtClean="0"/>
              <a:t>Also better agreement with B/M ratio, v</a:t>
            </a:r>
            <a:r>
              <a:rPr lang="en-US" baseline="-25000" dirty="0" smtClean="0"/>
              <a:t>2</a:t>
            </a:r>
            <a:endParaRPr lang="en-US" dirty="0" smtClean="0"/>
          </a:p>
          <a:p>
            <a:r>
              <a:rPr lang="en-US" dirty="0" smtClean="0"/>
              <a:t>Lots of interesting theory work needed for rigorous conclusions</a:t>
            </a:r>
          </a:p>
          <a:p>
            <a:r>
              <a:rPr lang="en-US" dirty="0" smtClean="0"/>
              <a:t>Higher energies, c and b separation at RHIC and LHC likely key to understanding E-loss mechanism, QGP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CF44-86C1-4679-A4CF-DC09FF463E1C}" type="datetime1">
              <a:rPr lang="en-US" smtClean="0"/>
              <a:pPr/>
              <a:t>10/11/2010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HP2010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A8A3-5C68-4163-9A01-2EBC296A9D14}" type="slidenum">
              <a:rPr lang="en-US"/>
              <a:pPr/>
              <a:t>3</a:t>
            </a:fld>
            <a:endParaRPr lang="en-US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/>
            <a:r>
              <a:rPr lang="en-US" dirty="0" err="1"/>
              <a:t>pQCD</a:t>
            </a:r>
            <a:r>
              <a:rPr lang="en-US" dirty="0"/>
              <a:t> Success at RHIC:</a:t>
            </a:r>
          </a:p>
        </p:txBody>
      </p:sp>
      <p:sp>
        <p:nvSpPr>
          <p:cNvPr id="372739" name="Text Box 3"/>
          <p:cNvSpPr txBox="1">
            <a:spLocks noChangeArrowheads="1"/>
          </p:cNvSpPr>
          <p:nvPr/>
        </p:nvSpPr>
        <p:spPr bwMode="auto">
          <a:xfrm>
            <a:off x="746125" y="4384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40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3727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-381000" y="2895600"/>
            <a:ext cx="4648200" cy="838200"/>
          </a:xfrm>
          <a:noFill/>
          <a:ln/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/>
              <a:t>Consistency: R</a:t>
            </a:r>
            <a:r>
              <a:rPr lang="en-US" baseline="-25000" dirty="0"/>
              <a:t>AA</a:t>
            </a:r>
            <a:r>
              <a:rPr lang="en-US" dirty="0"/>
              <a:t>(</a:t>
            </a:r>
            <a:r>
              <a:rPr lang="en-US" dirty="0">
                <a:latin typeface="Symbol" pitchFamily="18" charset="2"/>
              </a:rPr>
              <a:t>h</a:t>
            </a:r>
            <a:r>
              <a:rPr lang="en-US" dirty="0"/>
              <a:t>)~R</a:t>
            </a:r>
            <a:r>
              <a:rPr lang="en-US" baseline="-25000" dirty="0"/>
              <a:t>AA</a:t>
            </a:r>
            <a:r>
              <a:rPr lang="en-US" dirty="0"/>
              <a:t>(</a:t>
            </a:r>
            <a:r>
              <a:rPr lang="en-US" dirty="0">
                <a:latin typeface="Symbol" pitchFamily="18" charset="2"/>
              </a:rPr>
              <a:t>p</a:t>
            </a:r>
            <a:r>
              <a:rPr lang="en-US" dirty="0"/>
              <a:t>)</a:t>
            </a:r>
          </a:p>
        </p:txBody>
      </p:sp>
      <p:sp>
        <p:nvSpPr>
          <p:cNvPr id="372741" name="Rectangle 5"/>
          <p:cNvSpPr>
            <a:spLocks noChangeArrowheads="1"/>
          </p:cNvSpPr>
          <p:nvPr/>
        </p:nvSpPr>
        <p:spPr bwMode="auto">
          <a:xfrm>
            <a:off x="-381000" y="3886200"/>
            <a:ext cx="434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005400"/>
                </a:solidFill>
              </a:rPr>
              <a:t>Null Control: R</a:t>
            </a:r>
            <a:r>
              <a:rPr lang="en-US" sz="2800" baseline="-25000" dirty="0">
                <a:solidFill>
                  <a:srgbClr val="005400"/>
                </a:solidFill>
              </a:rPr>
              <a:t>AA</a:t>
            </a:r>
            <a:r>
              <a:rPr lang="en-US" sz="2800" dirty="0">
                <a:solidFill>
                  <a:srgbClr val="005400"/>
                </a:solidFill>
              </a:rPr>
              <a:t>(</a:t>
            </a:r>
            <a:r>
              <a:rPr lang="en-US" sz="2800" dirty="0">
                <a:solidFill>
                  <a:srgbClr val="005400"/>
                </a:solidFill>
                <a:latin typeface="Symbol" pitchFamily="18" charset="2"/>
              </a:rPr>
              <a:t>g</a:t>
            </a:r>
            <a:r>
              <a:rPr lang="en-US" sz="2800" dirty="0">
                <a:solidFill>
                  <a:srgbClr val="005400"/>
                </a:solidFill>
              </a:rPr>
              <a:t>)~1</a:t>
            </a:r>
          </a:p>
        </p:txBody>
      </p:sp>
      <p:sp>
        <p:nvSpPr>
          <p:cNvPr id="372742" name="Rectangle 6"/>
          <p:cNvSpPr>
            <a:spLocks noChangeArrowheads="1"/>
          </p:cNvSpPr>
          <p:nvPr/>
        </p:nvSpPr>
        <p:spPr bwMode="auto">
          <a:xfrm>
            <a:off x="-381000" y="4953000"/>
            <a:ext cx="8153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005400"/>
                </a:solidFill>
              </a:rPr>
              <a:t>GLV Prediction: </a:t>
            </a:r>
            <a:r>
              <a:rPr lang="en-US" sz="2800" dirty="0" err="1">
                <a:solidFill>
                  <a:srgbClr val="005400"/>
                </a:solidFill>
              </a:rPr>
              <a:t>Theory~Data</a:t>
            </a:r>
            <a:r>
              <a:rPr lang="en-US" sz="2800" dirty="0">
                <a:solidFill>
                  <a:srgbClr val="005400"/>
                </a:solidFill>
              </a:rPr>
              <a:t> for reasonable fixed L~5 fm and </a:t>
            </a:r>
            <a:r>
              <a:rPr lang="en-US" sz="2800" dirty="0" err="1">
                <a:solidFill>
                  <a:srgbClr val="005400"/>
                </a:solidFill>
              </a:rPr>
              <a:t>dN</a:t>
            </a:r>
            <a:r>
              <a:rPr lang="en-US" sz="2800" baseline="-25000" dirty="0" err="1">
                <a:solidFill>
                  <a:srgbClr val="005400"/>
                </a:solidFill>
              </a:rPr>
              <a:t>g</a:t>
            </a:r>
            <a:r>
              <a:rPr lang="en-US" sz="2800" dirty="0">
                <a:solidFill>
                  <a:srgbClr val="005400"/>
                </a:solidFill>
              </a:rPr>
              <a:t>/</a:t>
            </a:r>
            <a:r>
              <a:rPr lang="en-US" sz="2800" dirty="0" err="1">
                <a:solidFill>
                  <a:srgbClr val="005400"/>
                </a:solidFill>
              </a:rPr>
              <a:t>dy~dN</a:t>
            </a:r>
            <a:r>
              <a:rPr lang="en-US" sz="2800" baseline="-25000" dirty="0" err="1">
                <a:solidFill>
                  <a:srgbClr val="005400"/>
                </a:solidFill>
                <a:latin typeface="Symbol" pitchFamily="18" charset="2"/>
              </a:rPr>
              <a:t>p</a:t>
            </a:r>
            <a:r>
              <a:rPr lang="en-US" sz="2800" dirty="0">
                <a:solidFill>
                  <a:srgbClr val="005400"/>
                </a:solidFill>
              </a:rPr>
              <a:t>/</a:t>
            </a:r>
            <a:r>
              <a:rPr lang="en-US" sz="2800" dirty="0" err="1">
                <a:solidFill>
                  <a:srgbClr val="005400"/>
                </a:solidFill>
              </a:rPr>
              <a:t>dy</a:t>
            </a:r>
            <a:endParaRPr lang="en-US" sz="2800" dirty="0">
              <a:solidFill>
                <a:srgbClr val="005400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38200" y="1092200"/>
            <a:ext cx="8001000" cy="3556000"/>
            <a:chOff x="528" y="624"/>
            <a:chExt cx="5040" cy="2240"/>
          </a:xfrm>
        </p:grpSpPr>
        <p:sp>
          <p:nvSpPr>
            <p:cNvPr id="372743" name="Text Box 7"/>
            <p:cNvSpPr txBox="1">
              <a:spLocks noChangeArrowheads="1"/>
            </p:cNvSpPr>
            <p:nvPr/>
          </p:nvSpPr>
          <p:spPr bwMode="auto">
            <a:xfrm>
              <a:off x="528" y="1104"/>
              <a:ext cx="178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dirty="0"/>
                <a:t>Y. </a:t>
              </a:r>
              <a:r>
                <a:rPr lang="en-US" sz="1200" dirty="0" err="1"/>
                <a:t>Akiba</a:t>
              </a:r>
              <a:r>
                <a:rPr lang="en-US" sz="1200" dirty="0"/>
                <a:t> </a:t>
              </a:r>
              <a:r>
                <a:rPr lang="en-US" sz="1200" i="1" dirty="0"/>
                <a:t>for the PHENIX collaboration</a:t>
              </a:r>
              <a:r>
                <a:rPr lang="en-US" sz="1200" dirty="0"/>
                <a:t>, </a:t>
              </a:r>
              <a:r>
                <a:rPr lang="en-US" sz="1200" dirty="0" err="1"/>
                <a:t>hep</a:t>
              </a:r>
              <a:r>
                <a:rPr lang="en-US" sz="1200" dirty="0"/>
                <a:t>-ex/0510008</a:t>
              </a:r>
              <a:endParaRPr lang="en-US" sz="1200" i="1" dirty="0"/>
            </a:p>
          </p:txBody>
        </p:sp>
        <p:pic>
          <p:nvPicPr>
            <p:cNvPr id="372744" name="Picture 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64" y="624"/>
              <a:ext cx="3504" cy="2240"/>
            </a:xfrm>
            <a:prstGeom prst="rect">
              <a:avLst/>
            </a:prstGeom>
            <a:noFill/>
          </p:spPr>
        </p:pic>
      </p:grpSp>
      <p:sp>
        <p:nvSpPr>
          <p:cNvPr id="372745" name="Text Box 9"/>
          <p:cNvSpPr txBox="1">
            <a:spLocks noChangeArrowheads="1"/>
          </p:cNvSpPr>
          <p:nvPr/>
        </p:nvSpPr>
        <p:spPr bwMode="auto">
          <a:xfrm>
            <a:off x="457200" y="914400"/>
            <a:ext cx="2466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2D2A62"/>
                </a:solidFill>
              </a:rPr>
              <a:t>(circa 2005)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0E550-9438-40FF-A897-FF40DE7A1757}" type="datetime1">
              <a:rPr lang="en-US" smtClean="0"/>
              <a:pPr/>
              <a:t>10/11/2010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pQCD</a:t>
            </a:r>
            <a:r>
              <a:rPr lang="en-US" dirty="0" smtClean="0"/>
              <a:t> Suppression Picture Inadequate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Lack of even qualitative understanding</a:t>
            </a:r>
          </a:p>
          <a:p>
            <a:pPr lvl="1"/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, 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, </a:t>
            </a:r>
            <a:r>
              <a:rPr lang="en-US" dirty="0" smtClean="0">
                <a:latin typeface="Symbol" pitchFamily="18" charset="2"/>
              </a:rPr>
              <a:t>g</a:t>
            </a:r>
            <a:r>
              <a:rPr lang="en-US" dirty="0" smtClean="0"/>
              <a:t> R</a:t>
            </a:r>
            <a:r>
              <a:rPr lang="en-US" baseline="-25000" dirty="0" smtClean="0"/>
              <a:t>AA</a:t>
            </a:r>
            <a:r>
              <a:rPr lang="en-US" dirty="0" smtClean="0"/>
              <a:t> well described, BUT</a:t>
            </a:r>
          </a:p>
          <a:p>
            <a:pPr lvl="1"/>
            <a:r>
              <a:rPr lang="en-US" dirty="0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R</a:t>
            </a:r>
            <a:r>
              <a:rPr lang="en-US" baseline="-25000" dirty="0" smtClean="0"/>
              <a:t>AA</a:t>
            </a:r>
            <a:r>
              <a:rPr lang="en-US" dirty="0" smtClean="0"/>
              <a:t>, v</a:t>
            </a:r>
            <a:r>
              <a:rPr lang="en-US" baseline="-25000" dirty="0" smtClean="0"/>
              <a:t>2</a:t>
            </a:r>
            <a:r>
              <a:rPr lang="en-US" dirty="0" smtClean="0"/>
              <a:t> are not, even with elastic loss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C34D-0E5D-40E8-A890-0FC3B6D4F78C}" type="datetime1">
              <a:rPr lang="en-US" smtClean="0"/>
              <a:pPr/>
              <a:t>10/11/2010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2566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2897533"/>
            <a:ext cx="3962400" cy="335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876800" y="5029200"/>
            <a:ext cx="32141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PHENIX, Phys. Rev. </a:t>
            </a:r>
            <a:r>
              <a:rPr lang="en-US" sz="1200" dirty="0" err="1"/>
              <a:t>Lett</a:t>
            </a:r>
            <a:r>
              <a:rPr lang="en-US" sz="1200" dirty="0"/>
              <a:t>. 98, 172301 (2007)</a:t>
            </a:r>
          </a:p>
        </p:txBody>
      </p: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4149886" y="3276644"/>
            <a:ext cx="4994114" cy="1893845"/>
            <a:chOff x="2657" y="1586"/>
            <a:chExt cx="3103" cy="1479"/>
          </a:xfrm>
        </p:grpSpPr>
        <p:graphicFrame>
          <p:nvGraphicFramePr>
            <p:cNvPr id="12" name="Object 11"/>
            <p:cNvGraphicFramePr>
              <a:graphicFrameLocks noChangeAspect="1"/>
            </p:cNvGraphicFramePr>
            <p:nvPr/>
          </p:nvGraphicFramePr>
          <p:xfrm>
            <a:off x="2657" y="1586"/>
            <a:ext cx="3103" cy="1479"/>
          </p:xfrm>
          <a:graphic>
            <a:graphicData uri="http://schemas.openxmlformats.org/presentationml/2006/ole">
              <p:oleObj spid="_x0000_s921602" name="Image" r:id="rId4" imgW="9803175" imgH="4673016" progId="">
                <p:embed/>
              </p:oleObj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/>
          </p:nvGraphicFramePr>
          <p:xfrm>
            <a:off x="4606" y="2241"/>
            <a:ext cx="962" cy="436"/>
          </p:xfrm>
          <a:graphic>
            <a:graphicData uri="http://schemas.openxmlformats.org/presentationml/2006/ole">
              <p:oleObj spid="_x0000_s921603" name="Image" r:id="rId5" imgW="4253968" imgH="1930159" progId="">
                <p:embed/>
              </p:oleObj>
            </a:graphicData>
          </a:graphic>
        </p:graphicFrame>
      </p:grpSp>
      <p:sp>
        <p:nvSpPr>
          <p:cNvPr id="14" name="TextBox 13"/>
          <p:cNvSpPr txBox="1"/>
          <p:nvPr/>
        </p:nvSpPr>
        <p:spPr>
          <a:xfrm>
            <a:off x="4038600" y="5562600"/>
            <a:ext cx="2043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Wicks et al., NPA784,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Reasons for Concern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81600"/>
          </a:xfrm>
        </p:spPr>
        <p:txBody>
          <a:bodyPr/>
          <a:lstStyle/>
          <a:p>
            <a:r>
              <a:rPr lang="en-US" dirty="0" smtClean="0"/>
              <a:t>I</a:t>
            </a:r>
            <a:r>
              <a:rPr lang="en-US" baseline="-25000" dirty="0" smtClean="0"/>
              <a:t>AA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WHDG soon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525963"/>
          </a:xfrm>
        </p:spPr>
        <p:txBody>
          <a:bodyPr/>
          <a:lstStyle/>
          <a:p>
            <a:r>
              <a:rPr lang="en-US" dirty="0" smtClean="0"/>
              <a:t>Baryon/Meson Ratio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EEB3-FACE-4F6A-B853-F90F9A8F2D7B}" type="datetime1">
              <a:rPr lang="en-US" smtClean="0"/>
              <a:pPr/>
              <a:t>10/11/2010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894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752600"/>
            <a:ext cx="2920440" cy="391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4800" y="5514201"/>
            <a:ext cx="1540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Jamie Nagle, QM09</a:t>
            </a:r>
          </a:p>
        </p:txBody>
      </p:sp>
      <p:grpSp>
        <p:nvGrpSpPr>
          <p:cNvPr id="8" name="Group 16"/>
          <p:cNvGrpSpPr/>
          <p:nvPr/>
        </p:nvGrpSpPr>
        <p:grpSpPr>
          <a:xfrm>
            <a:off x="4648200" y="2209800"/>
            <a:ext cx="4303948" cy="3020199"/>
            <a:chOff x="4648200" y="2209800"/>
            <a:chExt cx="4303948" cy="3020199"/>
          </a:xfrm>
        </p:grpSpPr>
        <p:pic>
          <p:nvPicPr>
            <p:cNvPr id="489475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8200" y="2209800"/>
              <a:ext cx="4004972" cy="2801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5943600" y="2514600"/>
              <a:ext cx="5836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STAR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05600" y="4800600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err="1" smtClean="0"/>
                <a:t>p</a:t>
              </a:r>
              <a:r>
                <a:rPr lang="en-US" sz="1200" b="1" i="1" baseline="-25000" dirty="0" err="1" smtClean="0"/>
                <a:t>T</a:t>
              </a:r>
              <a:endParaRPr lang="en-US" sz="1200" b="1" i="1" baseline="-25000" dirty="0" smtClean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81600" y="4267200"/>
              <a:ext cx="11592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pQCD</a:t>
              </a:r>
              <a:r>
                <a:rPr lang="en-US" sz="1200" dirty="0" smtClean="0"/>
                <a:t> w/ KKP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367093" y="4012842"/>
              <a:ext cx="11673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pQCD</a:t>
              </a:r>
              <a:r>
                <a:rPr lang="en-US" sz="1200" dirty="0" smtClean="0"/>
                <a:t> w/ DSS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391400" y="4953000"/>
              <a:ext cx="15607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WAH, </a:t>
              </a:r>
              <a:r>
                <a:rPr lang="en-US" sz="1200" i="1" dirty="0" smtClean="0"/>
                <a:t>in preparation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Death of </a:t>
            </a:r>
            <a:r>
              <a:rPr lang="en-US" dirty="0" err="1" smtClean="0"/>
              <a:t>pQCD</a:t>
            </a:r>
            <a:r>
              <a:rPr lang="en-US" dirty="0" smtClean="0"/>
              <a:t> at RHIC?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2514600" y="1000125"/>
            <a:ext cx="4038600" cy="452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Failure at &gt; 9 </a:t>
            </a:r>
            <a:r>
              <a:rPr lang="en-US" sz="3200" dirty="0" err="1" smtClean="0"/>
              <a:t>GeV</a:t>
            </a:r>
            <a:r>
              <a:rPr lang="en-US" sz="3200" dirty="0" smtClean="0"/>
              <a:t>!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CBD3E-2AFA-4E00-A7C2-3E08C3CFA82A}" type="datetime1">
              <a:rPr lang="en-US" smtClean="0"/>
              <a:pPr/>
              <a:t>10/11/2010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94623" y="1676400"/>
            <a:ext cx="427317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572000" y="5791200"/>
            <a:ext cx="1959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PHENIX, arXiv:1006.3740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28600" y="2209800"/>
            <a:ext cx="509140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28600" y="5486400"/>
            <a:ext cx="21055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Rui</a:t>
            </a:r>
            <a:r>
              <a:rPr lang="en-US" sz="1200" dirty="0" smtClean="0"/>
              <a:t> Wei, for PHENIX, QM09</a:t>
            </a:r>
          </a:p>
        </p:txBody>
      </p:sp>
      <p:pic>
        <p:nvPicPr>
          <p:cNvPr id="678913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1828800"/>
            <a:ext cx="711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5287963" y="6034088"/>
            <a:ext cx="37036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aseline="0" dirty="0">
                <a:solidFill>
                  <a:srgbClr val="CC0000"/>
                </a:solidFill>
              </a:rPr>
              <a:t>Pert. at LHC energies?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3400" y="5943600"/>
            <a:ext cx="3420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See also J </a:t>
            </a:r>
            <a:r>
              <a:rPr lang="en-US" sz="1600" dirty="0" err="1" smtClean="0"/>
              <a:t>Jia;s</a:t>
            </a:r>
            <a:r>
              <a:rPr lang="en-US" sz="1600" dirty="0" smtClean="0"/>
              <a:t> plenary on the 11th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We Make Any Conclusions...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While experiments are converging</a:t>
            </a:r>
          </a:p>
          <a:p>
            <a:r>
              <a:rPr lang="en-US" dirty="0" smtClean="0"/>
              <a:t>Theoretically, what are the effects of</a:t>
            </a:r>
          </a:p>
          <a:p>
            <a:pPr lvl="1"/>
            <a:r>
              <a:rPr lang="en-US" dirty="0" smtClean="0"/>
              <a:t>higher orders in</a:t>
            </a:r>
          </a:p>
          <a:p>
            <a:pPr lvl="2"/>
            <a:r>
              <a:rPr lang="en-US" dirty="0" smtClean="0">
                <a:latin typeface="Symbol" pitchFamily="18" charset="2"/>
              </a:rPr>
              <a:t>a</a:t>
            </a:r>
            <a:r>
              <a:rPr lang="en-US" baseline="-25000" dirty="0" smtClean="0"/>
              <a:t>s</a:t>
            </a:r>
            <a:r>
              <a:rPr lang="en-US" dirty="0" smtClean="0"/>
              <a:t>			(</a:t>
            </a:r>
            <a:r>
              <a:rPr lang="en-US" b="1" i="1" dirty="0" smtClean="0"/>
              <a:t>large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/</a:t>
            </a:r>
            <a:r>
              <a:rPr lang="en-US" dirty="0" err="1" smtClean="0"/>
              <a:t>xE</a:t>
            </a:r>
            <a:r>
              <a:rPr lang="en-US" dirty="0" smtClean="0"/>
              <a:t>			(</a:t>
            </a:r>
            <a:r>
              <a:rPr lang="en-US" b="1" i="1" dirty="0" smtClean="0"/>
              <a:t>large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M</a:t>
            </a:r>
            <a:r>
              <a:rPr lang="en-US" baseline="-25000" dirty="0" smtClean="0"/>
              <a:t>Q</a:t>
            </a:r>
            <a:r>
              <a:rPr lang="en-US" dirty="0" smtClean="0"/>
              <a:t>/E			(large?)</a:t>
            </a:r>
          </a:p>
          <a:p>
            <a:pPr lvl="2"/>
            <a:r>
              <a:rPr lang="en-US" dirty="0" smtClean="0"/>
              <a:t>opacity		(large?)</a:t>
            </a:r>
          </a:p>
          <a:p>
            <a:pPr lvl="1"/>
            <a:r>
              <a:rPr lang="en-US" dirty="0" smtClean="0"/>
              <a:t>geometry</a:t>
            </a:r>
          </a:p>
          <a:p>
            <a:pPr lvl="2"/>
            <a:r>
              <a:rPr lang="en-US" dirty="0" smtClean="0"/>
              <a:t>uncertainty in IC	(small)</a:t>
            </a:r>
          </a:p>
          <a:p>
            <a:pPr lvl="2"/>
            <a:r>
              <a:rPr lang="en-US" dirty="0" smtClean="0"/>
              <a:t>coupling to flow	(large)</a:t>
            </a:r>
          </a:p>
          <a:p>
            <a:pPr lvl="1"/>
            <a:r>
              <a:rPr lang="en-US" dirty="0" smtClean="0"/>
              <a:t>better treatment of</a:t>
            </a:r>
          </a:p>
          <a:p>
            <a:pPr lvl="2"/>
            <a:r>
              <a:rPr lang="en-US" dirty="0" smtClean="0"/>
              <a:t>elastic E-loss</a:t>
            </a:r>
          </a:p>
          <a:p>
            <a:pPr lvl="2"/>
            <a:r>
              <a:rPr lang="en-US" dirty="0" smtClean="0"/>
              <a:t>E-loss in confined matter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671A-CAFC-44D8-AA70-56A2D6407A00}" type="datetime1">
              <a:rPr lang="en-US" smtClean="0"/>
              <a:pPr/>
              <a:t>10/11/2010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 of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baseline="-25000" dirty="0" smtClean="0"/>
              <a:t>s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Varying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baseline="-25000" dirty="0" smtClean="0"/>
              <a:t>s</a:t>
            </a:r>
            <a:r>
              <a:rPr lang="en-US" dirty="0" smtClean="0"/>
              <a:t> has </a:t>
            </a:r>
            <a:r>
              <a:rPr lang="en-US" b="1" i="1" dirty="0" smtClean="0"/>
              <a:t>huge</a:t>
            </a:r>
            <a:r>
              <a:rPr lang="en-US" dirty="0" smtClean="0"/>
              <a:t> effect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Role of running coupling, irreducible uncertainty from non-pert. physics?</a:t>
            </a:r>
          </a:p>
          <a:p>
            <a:pPr lvl="1"/>
            <a:r>
              <a:rPr lang="en-US" dirty="0" smtClean="0"/>
              <a:t>Also large changes from better elastic treatment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DE60-7477-4D4C-9FA8-DD9DAB35B5AB}" type="datetime1">
              <a:rPr lang="en-US" smtClean="0"/>
              <a:pPr/>
              <a:t>10/11/2010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1648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1371600"/>
            <a:ext cx="775909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239000" y="4980801"/>
            <a:ext cx="16182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 Wicks, PhD Thesis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Uncertainty from Wide Angle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914400"/>
            <a:ext cx="9372600" cy="22098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Single inclusive </a:t>
            </a:r>
            <a:r>
              <a:rPr lang="en-US" dirty="0" err="1" smtClean="0"/>
              <a:t>dN</a:t>
            </a:r>
            <a:r>
              <a:rPr lang="en-US" baseline="-25000" dirty="0" err="1" smtClean="0"/>
              <a:t>g</a:t>
            </a:r>
            <a:r>
              <a:rPr lang="en-US" dirty="0" smtClean="0"/>
              <a:t>/</a:t>
            </a:r>
            <a:r>
              <a:rPr lang="en-US" dirty="0" err="1" smtClean="0"/>
              <a:t>dx</a:t>
            </a:r>
            <a:r>
              <a:rPr lang="en-US" dirty="0" smtClean="0"/>
              <a:t> leads to energy loss</a:t>
            </a:r>
          </a:p>
          <a:p>
            <a:pPr lvl="1"/>
            <a:r>
              <a:rPr lang="en-US" b="1" i="1" dirty="0" smtClean="0"/>
              <a:t>All</a:t>
            </a:r>
            <a:r>
              <a:rPr lang="en-US" dirty="0" smtClean="0"/>
              <a:t> current </a:t>
            </a:r>
            <a:r>
              <a:rPr lang="en-US" dirty="0" err="1" smtClean="0"/>
              <a:t>Eloss</a:t>
            </a:r>
            <a:r>
              <a:rPr lang="en-US" dirty="0" smtClean="0"/>
              <a:t> calculations assume small angle emission (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 &lt;&lt; </a:t>
            </a:r>
            <a:r>
              <a:rPr lang="en-US" dirty="0" err="1" smtClean="0"/>
              <a:t>xE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This is a bad assumption for RHIC kinematics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097A4-0096-4B73-902E-CA28C1F205C8}" type="datetime1">
              <a:rPr lang="en-US" smtClean="0"/>
              <a:pPr/>
              <a:t>10/11/2010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1750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0849" y="2819400"/>
            <a:ext cx="5147151" cy="371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105400" y="6291264"/>
            <a:ext cx="23462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B Cole, PRC81, 2010</a:t>
            </a:r>
            <a:endParaRPr lang="en-US" sz="12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  <a:effectLst/>
      </a:spPr>
      <a:bodyPr wrap="none">
        <a:spAutoFit/>
      </a:bodyPr>
      <a:lstStyle>
        <a:defPPr>
          <a:defRPr sz="1200" dirty="0"/>
        </a:defPPr>
      </a:lstStyle>
    </a:spDef>
    <a:txDef>
      <a:spPr>
        <a:noFill/>
      </a:spPr>
      <a:bodyPr wrap="none" rtlCol="0">
        <a:spAutoFit/>
      </a:bodyPr>
      <a:lstStyle>
        <a:defPPr>
          <a:defRPr sz="12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23464</TotalTime>
  <Words>1089</Words>
  <Application>Microsoft Office PowerPoint</Application>
  <PresentationFormat>On-screen Show (4:3)</PresentationFormat>
  <Paragraphs>300</Paragraphs>
  <Slides>23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Image</vt:lpstr>
      <vt:lpstr>Qualitative and Quantitative Energy Loss?</vt:lpstr>
      <vt:lpstr>QGP Energy Loss</vt:lpstr>
      <vt:lpstr>pQCD Success at RHIC:</vt:lpstr>
      <vt:lpstr>pQCD Suppression Picture Inadequate</vt:lpstr>
      <vt:lpstr>More Reasons for Concern</vt:lpstr>
      <vt:lpstr>Death of pQCD at RHIC?</vt:lpstr>
      <vt:lpstr>Before We Make Any Conclusions...</vt:lpstr>
      <vt:lpstr>Influence of as</vt:lpstr>
      <vt:lpstr>Uncertainty from Wide Angle Radiation</vt:lpstr>
      <vt:lpstr>Quantification of Collinear Uncertainty</vt:lpstr>
      <vt:lpstr>Applicability of Collinear Approximation</vt:lpstr>
      <vt:lpstr>v2: “Collinearly Safe”</vt:lpstr>
      <vt:lpstr>Quark Mass Corrections</vt:lpstr>
      <vt:lpstr>Quantifying Sensitivity to Geometry IC</vt:lpstr>
      <vt:lpstr>Coupling of Flow to Eloss</vt:lpstr>
      <vt:lpstr>Jets in AdS/CFT</vt:lpstr>
      <vt:lpstr>Compared to Data</vt:lpstr>
      <vt:lpstr>Light Quark and Gluon E-Loss</vt:lpstr>
      <vt:lpstr>Baryon to Meson Ratios</vt:lpstr>
      <vt:lpstr>pQCD vs. AdS/CFT at LHC</vt:lpstr>
      <vt:lpstr>Not So Fast!</vt:lpstr>
      <vt:lpstr>LHC RcAA(pT)/RbAA(pT) Prediction (with speed limits)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William A Horowitz</dc:creator>
  <cp:lastModifiedBy>William A Horowitz</cp:lastModifiedBy>
  <cp:revision>829</cp:revision>
  <dcterms:created xsi:type="dcterms:W3CDTF">2009-09-03T22:02:25Z</dcterms:created>
  <dcterms:modified xsi:type="dcterms:W3CDTF">2010-10-11T10:22:55Z</dcterms:modified>
</cp:coreProperties>
</file>