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668" r:id="rId2"/>
    <p:sldId id="918" r:id="rId3"/>
    <p:sldId id="919" r:id="rId4"/>
    <p:sldId id="930" r:id="rId5"/>
    <p:sldId id="931" r:id="rId6"/>
    <p:sldId id="932" r:id="rId7"/>
    <p:sldId id="921" r:id="rId8"/>
    <p:sldId id="922" r:id="rId9"/>
    <p:sldId id="928" r:id="rId10"/>
    <p:sldId id="927" r:id="rId11"/>
    <p:sldId id="935" r:id="rId12"/>
    <p:sldId id="936" r:id="rId13"/>
    <p:sldId id="957" r:id="rId14"/>
    <p:sldId id="959" r:id="rId15"/>
    <p:sldId id="941" r:id="rId16"/>
    <p:sldId id="944" r:id="rId17"/>
    <p:sldId id="945" r:id="rId18"/>
    <p:sldId id="946" r:id="rId19"/>
    <p:sldId id="951" r:id="rId20"/>
    <p:sldId id="947" r:id="rId21"/>
    <p:sldId id="948" r:id="rId22"/>
    <p:sldId id="949" r:id="rId23"/>
    <p:sldId id="95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005400"/>
    <a:srgbClr val="0000FF"/>
    <a:srgbClr val="FF0000"/>
    <a:srgbClr val="3F3D99"/>
    <a:srgbClr val="660000"/>
    <a:srgbClr val="09840A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23" autoAdjust="0"/>
    <p:restoredTop sz="85216" autoAdjust="0"/>
  </p:normalViewPr>
  <p:slideViewPr>
    <p:cSldViewPr>
      <p:cViewPr varScale="1">
        <p:scale>
          <a:sx n="79" d="100"/>
          <a:sy n="79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to get to &gt;~ 10 </a:t>
            </a:r>
            <a:r>
              <a:rPr lang="en-US" dirty="0" err="1" smtClean="0"/>
              <a:t>GeV</a:t>
            </a:r>
            <a:r>
              <a:rPr lang="en-US" dirty="0" smtClean="0"/>
              <a:t> to avoid IS, </a:t>
            </a:r>
            <a:r>
              <a:rPr lang="en-US" dirty="0" err="1" smtClean="0"/>
              <a:t>hadronization</a:t>
            </a:r>
            <a:r>
              <a:rPr lang="en-US" baseline="0" dirty="0" smtClean="0"/>
              <a:t>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0C8B-3174-4589-82F5-96D32774F02E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HP2010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C1FDD-ABEB-492B-9AB0-A64D1FA2A315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A8221-B264-45D3-95FE-489490149964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F909-E225-4B25-8D09-783FA88F2355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67B6-EE69-46C1-A0D4-4405DF5657B6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B18D-CDBF-4596-9F3B-6D4C07EED3C3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30A07-C5C8-417C-8EA8-9BF3AEAC354D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347E-AAE1-478D-B693-38B72803F5AA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2A3B-1D65-493C-A8F1-4511BFBB54C9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3F71-1CDD-401C-A1B7-7FC116B96687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7DBD9-D14D-4924-8342-2FF23FF1B0A9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EF9CD-BFF5-4AB8-9683-8C697CC3CA0F}" type="datetime1">
              <a:rPr lang="en-US" smtClean="0"/>
              <a:pPr/>
              <a:t>10/11/2010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HP2010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Qualitative </a:t>
            </a:r>
            <a:r>
              <a:rPr lang="en-US" b="1" i="1" dirty="0" smtClean="0"/>
              <a:t>and </a:t>
            </a:r>
            <a:r>
              <a:rPr lang="en-US" dirty="0" smtClean="0"/>
              <a:t>Quantitative</a:t>
            </a:r>
            <a:br>
              <a:rPr lang="en-US" dirty="0" smtClean="0"/>
            </a:br>
            <a:r>
              <a:rPr lang="en-US" dirty="0" smtClean="0"/>
              <a:t>Energy Loss?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October 11,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22C7-D3C3-443D-80CE-429232986FEF}" type="datetime1">
              <a:rPr lang="en-US" smtClean="0"/>
              <a:pPr/>
              <a:t>10/11/2010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Quantification of Collinear Uncertainty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Factor ~ 3 uncertainty in extracted medium density!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qhat</a:t>
            </a:r>
            <a:r>
              <a:rPr lang="en-US" dirty="0" smtClean="0"/>
              <a:t>” values from </a:t>
            </a:r>
            <a:r>
              <a:rPr lang="en-US" i="1" dirty="0" smtClean="0"/>
              <a:t>different formalisms</a:t>
            </a:r>
            <a:r>
              <a:rPr lang="en-US" dirty="0" smtClean="0"/>
              <a:t> </a:t>
            </a:r>
            <a:r>
              <a:rPr lang="en-US" b="1" dirty="0" smtClean="0"/>
              <a:t>consistent</a:t>
            </a:r>
            <a:r>
              <a:rPr lang="en-US" dirty="0" smtClean="0"/>
              <a:t> w/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554F-214D-494D-B810-76CA5AFAA976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84539"/>
            <a:ext cx="439571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8118" y="2743200"/>
            <a:ext cx="4343400" cy="346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05200" y="60198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Applicability of Collinear Approximation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Unc</a:t>
            </a:r>
            <a:r>
              <a:rPr lang="en-US" dirty="0" smtClean="0"/>
              <a:t>. </a:t>
            </a:r>
            <a:r>
              <a:rPr lang="en-US" dirty="0" err="1" smtClean="0"/>
              <a:t>wrt</a:t>
            </a:r>
            <a:r>
              <a:rPr lang="en-US" dirty="0" smtClean="0"/>
              <a:t> some obs. decreases with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Although not true for all observables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78915-FF4F-4B9B-BCAF-F19864207EAD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26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667000"/>
            <a:ext cx="4419600" cy="305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2633664"/>
            <a:ext cx="452690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: “Collinearly Safe”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Fix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from R</a:t>
            </a:r>
            <a:r>
              <a:rPr lang="en-US" baseline="-25000" dirty="0" smtClean="0"/>
              <a:t>AA</a:t>
            </a:r>
            <a:r>
              <a:rPr lang="en-US" dirty="0" smtClean="0"/>
              <a:t>, calculate v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/>
              <a:t>Expect larger v</a:t>
            </a:r>
            <a:r>
              <a:rPr lang="en-US" baseline="-25000" dirty="0" smtClean="0"/>
              <a:t>2</a:t>
            </a:r>
            <a:r>
              <a:rPr lang="en-US" dirty="0" smtClean="0"/>
              <a:t> for smaller opening angle</a:t>
            </a:r>
          </a:p>
          <a:p>
            <a:pPr lvl="2">
              <a:buNone/>
            </a:pPr>
            <a:r>
              <a:rPr lang="en-US" dirty="0" smtClean="0">
                <a:latin typeface="Symbol" pitchFamily="18" charset="2"/>
              </a:rPr>
              <a:t>			      (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coh</a:t>
            </a:r>
            <a:r>
              <a:rPr lang="en-US" dirty="0" smtClean="0"/>
              <a:t> ~ 1/k</a:t>
            </a:r>
            <a:r>
              <a:rPr lang="en-US" baseline="-25000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)</a:t>
            </a:r>
            <a:endParaRPr lang="en-US" baseline="30000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r>
              <a:rPr lang="en-US" dirty="0" smtClean="0"/>
              <a:t>: coming soon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FCF2-32E5-45E8-AFA4-05B1F1DF5471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4082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4082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779395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0" y="2997200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4572000" y="3048000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Quark Mass Corrections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229600" cy="4876800"/>
          </a:xfrm>
        </p:spPr>
        <p:txBody>
          <a:bodyPr/>
          <a:lstStyle/>
          <a:p>
            <a:r>
              <a:rPr lang="en-US" dirty="0" smtClean="0"/>
              <a:t>All calculations assume M</a:t>
            </a:r>
            <a:r>
              <a:rPr lang="en-US" baseline="-25000" dirty="0" smtClean="0"/>
              <a:t>Q</a:t>
            </a:r>
            <a:r>
              <a:rPr lang="en-US" dirty="0" smtClean="0"/>
              <a:t> &lt;&lt;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dirty="0" smtClean="0"/>
          </a:p>
          <a:p>
            <a:pPr lvl="1"/>
            <a:r>
              <a:rPr lang="en-US" dirty="0" smtClean="0"/>
              <a:t>Large corrections expected for observed NPE</a:t>
            </a:r>
          </a:p>
          <a:p>
            <a:pPr lvl="2"/>
            <a:r>
              <a:rPr lang="en-US" dirty="0" smtClean="0"/>
              <a:t>NB: </a:t>
            </a:r>
          </a:p>
          <a:p>
            <a:pPr lvl="3"/>
            <a:r>
              <a:rPr lang="en-US" dirty="0" err="1" smtClean="0"/>
              <a:t>M</a:t>
            </a:r>
            <a:r>
              <a:rPr lang="en-US" baseline="-25000" dirty="0" err="1" smtClean="0"/>
              <a:t>bottom</a:t>
            </a:r>
            <a:r>
              <a:rPr lang="en-US" dirty="0" smtClean="0"/>
              <a:t> ~ 4.75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3"/>
            <a:r>
              <a:rPr lang="en-US" dirty="0" smtClean="0"/>
              <a:t>9 </a:t>
            </a:r>
            <a:r>
              <a:rPr lang="en-US" dirty="0" err="1" smtClean="0"/>
              <a:t>GeV</a:t>
            </a:r>
            <a:r>
              <a:rPr lang="en-US" dirty="0" smtClean="0"/>
              <a:t> e</a:t>
            </a:r>
            <a:r>
              <a:rPr lang="en-US" baseline="30000" dirty="0" smtClean="0"/>
              <a:t>-</a:t>
            </a:r>
            <a:r>
              <a:rPr lang="en-US" dirty="0" smtClean="0"/>
              <a:t> from ~ 15 </a:t>
            </a:r>
            <a:r>
              <a:rPr lang="en-US" dirty="0" err="1" smtClean="0"/>
              <a:t>GeV</a:t>
            </a:r>
            <a:r>
              <a:rPr lang="en-US" dirty="0" smtClean="0"/>
              <a:t> 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D1EA-A367-443E-B763-311A1F22B645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971800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28600" y="3962400"/>
            <a:ext cx="45720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 and b separation will help tremendously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38600" y="6200001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Quantifying Sensitivity to Geometry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US" dirty="0" smtClean="0"/>
              <a:t>CGC vs. KLN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dirty="0" smtClean="0"/>
              <a:t>Effect not large enough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F890-EF5E-4463-9B5B-6B7A6C9BF5BF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Content Placeholder 6" descr="eps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01783" y="1501919"/>
            <a:ext cx="3768435" cy="487679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990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5443536"/>
            <a:ext cx="2217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J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63266" y="2471736"/>
            <a:ext cx="470453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24000" y="5791200"/>
            <a:ext cx="5819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Possibly truly outlandish initial geometry?</a:t>
            </a:r>
            <a:endParaRPr lang="en-US" sz="2400" dirty="0" err="1" smtClean="0"/>
          </a:p>
        </p:txBody>
      </p:sp>
      <p:sp>
        <p:nvSpPr>
          <p:cNvPr id="15" name="Content Placeholder 8"/>
          <p:cNvSpPr txBox="1">
            <a:spLocks/>
          </p:cNvSpPr>
          <p:nvPr/>
        </p:nvSpPr>
        <p:spPr>
          <a:xfrm>
            <a:off x="457200" y="6138864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600200" lvl="3" indent="-22860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See also </a:t>
            </a:r>
            <a:r>
              <a:rPr lang="en-US" dirty="0" err="1" smtClean="0"/>
              <a:t>Renk</a:t>
            </a:r>
            <a:r>
              <a:rPr lang="en-US" dirty="0" smtClean="0"/>
              <a:t> et al., arXiv:1010.1635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3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Coupling of Flow to </a:t>
            </a:r>
            <a:r>
              <a:rPr lang="en-US" dirty="0" err="1" smtClean="0"/>
              <a:t>Eloss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876800"/>
          </a:xfrm>
        </p:spPr>
        <p:txBody>
          <a:bodyPr/>
          <a:lstStyle/>
          <a:p>
            <a:r>
              <a:rPr lang="en-US" dirty="0" smtClean="0"/>
              <a:t>Is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 huge due to medium push?</a:t>
            </a:r>
          </a:p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(</a:t>
            </a:r>
            <a:r>
              <a:rPr lang="en-US" i="1" dirty="0" smtClean="0">
                <a:latin typeface="Symbol" pitchFamily="18" charset="2"/>
              </a:rPr>
              <a:t>f </a:t>
            </a:r>
            <a:r>
              <a:rPr lang="en-US" dirty="0" smtClean="0">
                <a:latin typeface="Symbol" pitchFamily="18" charset="2"/>
              </a:rPr>
              <a:t>= 0,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part</a:t>
            </a:r>
            <a:r>
              <a:rPr lang="en-US" dirty="0" smtClean="0"/>
              <a:t>) vs. R</a:t>
            </a:r>
            <a:r>
              <a:rPr lang="en-US" baseline="-25000" dirty="0" smtClean="0"/>
              <a:t>AA</a:t>
            </a:r>
            <a:r>
              <a:rPr lang="en-US" dirty="0" smtClean="0"/>
              <a:t>(</a:t>
            </a:r>
            <a:r>
              <a:rPr lang="en-US" i="1" dirty="0" smtClean="0">
                <a:latin typeface="Symbol" pitchFamily="18" charset="2"/>
              </a:rPr>
              <a:t>f </a:t>
            </a:r>
            <a:r>
              <a:rPr lang="en-US" dirty="0" smtClean="0">
                <a:latin typeface="Symbol" pitchFamily="18" charset="2"/>
              </a:rPr>
              <a:t>= p/2,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part</a:t>
            </a:r>
            <a:r>
              <a:rPr lang="en-US" dirty="0" smtClean="0"/>
              <a:t>)</a:t>
            </a:r>
            <a:endParaRPr lang="en-US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5BF21-2D86-46D0-9508-BB1551F06E24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962400" y="5971401"/>
            <a:ext cx="2699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Horowitz and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3" name="Group 20"/>
          <p:cNvGrpSpPr/>
          <p:nvPr/>
        </p:nvGrpSpPr>
        <p:grpSpPr>
          <a:xfrm>
            <a:off x="4024313" y="2618601"/>
            <a:ext cx="5029199" cy="3371910"/>
            <a:chOff x="4038601" y="2876490"/>
            <a:chExt cx="5029199" cy="3371910"/>
          </a:xfrm>
        </p:grpSpPr>
        <p:pic>
          <p:nvPicPr>
            <p:cNvPr id="74035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94200" y="2876490"/>
              <a:ext cx="4673600" cy="299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6553200" y="5848290"/>
              <a:ext cx="6944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/>
                <a:t>N</a:t>
              </a:r>
              <a:r>
                <a:rPr lang="en-US" sz="2000" b="1" baseline="-25000" dirty="0" err="1" smtClean="0"/>
                <a:t>part</a:t>
              </a:r>
              <a:endParaRPr lang="en-US" sz="2000" b="1" baseline="-25000" dirty="0" smtClean="0"/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3929917" y="4051973"/>
              <a:ext cx="6174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R</a:t>
              </a:r>
              <a:r>
                <a:rPr lang="en-US" sz="2000" b="1" baseline="-25000" dirty="0" smtClean="0"/>
                <a:t>AA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43800" y="3486090"/>
              <a:ext cx="10857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</a:t>
              </a:r>
              <a:r>
                <a:rPr lang="en-US" sz="2000" baseline="-25000" dirty="0" smtClean="0"/>
                <a:t>AA</a:t>
              </a:r>
              <a:r>
                <a:rPr lang="en-US" sz="2000" dirty="0" smtClean="0"/>
                <a:t>  in</a:t>
              </a:r>
            </a:p>
            <a:p>
              <a:r>
                <a:rPr lang="en-US" sz="2000" dirty="0" smtClean="0">
                  <a:solidFill>
                    <a:srgbClr val="3F3D99"/>
                  </a:solidFill>
                </a:rPr>
                <a:t>R</a:t>
              </a:r>
              <a:r>
                <a:rPr lang="en-US" sz="2000" baseline="-25000" dirty="0" smtClean="0">
                  <a:solidFill>
                    <a:srgbClr val="3F3D99"/>
                  </a:solidFill>
                </a:rPr>
                <a:t>AA</a:t>
              </a:r>
              <a:r>
                <a:rPr lang="en-US" sz="2000" dirty="0" smtClean="0">
                  <a:solidFill>
                    <a:srgbClr val="3F3D99"/>
                  </a:solidFill>
                </a:rPr>
                <a:t>  out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38255" y="3175337"/>
              <a:ext cx="214834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0" dirty="0" smtClean="0"/>
                <a:t>PHENIX Preliminary</a:t>
              </a:r>
            </a:p>
            <a:p>
              <a:r>
                <a:rPr lang="en-US" sz="1700" dirty="0" smtClean="0"/>
                <a:t>7-8 </a:t>
              </a:r>
              <a:r>
                <a:rPr lang="en-US" sz="1700" dirty="0" err="1" smtClean="0"/>
                <a:t>GeV</a:t>
              </a:r>
              <a:r>
                <a:rPr lang="en-US" sz="1700" dirty="0" smtClean="0"/>
                <a:t> </a:t>
              </a:r>
              <a:r>
                <a:rPr lang="en-US" sz="1700" dirty="0" smtClean="0">
                  <a:latin typeface="Symbol" pitchFamily="18" charset="2"/>
                </a:rPr>
                <a:t>p</a:t>
              </a:r>
              <a:r>
                <a:rPr lang="en-US" sz="1700" baseline="30000" dirty="0" smtClean="0"/>
                <a:t>0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28600" y="5924490"/>
            <a:ext cx="34515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4D4D4D"/>
                </a:solidFill>
              </a:rPr>
              <a:t>Care taken with </a:t>
            </a:r>
            <a:r>
              <a:rPr lang="en-US" sz="2000" dirty="0" err="1" smtClean="0">
                <a:solidFill>
                  <a:srgbClr val="4D4D4D"/>
                </a:solidFill>
              </a:rPr>
              <a:t>dN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g</a:t>
            </a:r>
            <a:r>
              <a:rPr lang="en-US" sz="2000" dirty="0" smtClean="0">
                <a:solidFill>
                  <a:srgbClr val="4D4D4D"/>
                </a:solidFill>
              </a:rPr>
              <a:t>/</a:t>
            </a:r>
            <a:r>
              <a:rPr lang="en-US" sz="2000" dirty="0" err="1" smtClean="0">
                <a:solidFill>
                  <a:srgbClr val="4D4D4D"/>
                </a:solidFill>
              </a:rPr>
              <a:t>dy</a:t>
            </a:r>
            <a:r>
              <a:rPr lang="en-US" sz="2000" dirty="0" smtClean="0">
                <a:solidFill>
                  <a:srgbClr val="4D4D4D"/>
                </a:solidFill>
              </a:rPr>
              <a:t>(</a:t>
            </a:r>
            <a:r>
              <a:rPr lang="en-US" sz="2000" dirty="0" err="1" smtClean="0">
                <a:solidFill>
                  <a:srgbClr val="4D4D4D"/>
                </a:solidFill>
              </a:rPr>
              <a:t>N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part</a:t>
            </a:r>
            <a:r>
              <a:rPr lang="en-US" sz="2000" dirty="0" smtClean="0">
                <a:solidFill>
                  <a:srgbClr val="4D4D4D"/>
                </a:solidFill>
              </a:rPr>
              <a:t>)</a:t>
            </a:r>
          </a:p>
        </p:txBody>
      </p:sp>
      <p:grpSp>
        <p:nvGrpSpPr>
          <p:cNvPr id="4" name="Group 19"/>
          <p:cNvGrpSpPr/>
          <p:nvPr/>
        </p:nvGrpSpPr>
        <p:grpSpPr>
          <a:xfrm>
            <a:off x="-95248" y="2286000"/>
            <a:ext cx="4166704" cy="3733800"/>
            <a:chOff x="-152400" y="2819400"/>
            <a:chExt cx="4166704" cy="3733800"/>
          </a:xfrm>
        </p:grpSpPr>
        <p:grpSp>
          <p:nvGrpSpPr>
            <p:cNvPr id="9" name="Group 8"/>
            <p:cNvGrpSpPr/>
            <p:nvPr/>
          </p:nvGrpSpPr>
          <p:grpSpPr>
            <a:xfrm>
              <a:off x="-152400" y="2819400"/>
              <a:ext cx="4166704" cy="3733800"/>
              <a:chOff x="1066800" y="2406732"/>
              <a:chExt cx="4166704" cy="3733800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2406732"/>
                <a:ext cx="4166704" cy="3733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2289401" y="2667000"/>
                <a:ext cx="102143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solidFill>
                      <a:srgbClr val="C00000"/>
                    </a:solidFill>
                  </a:rPr>
                  <a:t>WS </a:t>
                </a:r>
                <a:r>
                  <a:rPr lang="en-US" sz="1200" dirty="0" err="1" smtClean="0">
                    <a:solidFill>
                      <a:srgbClr val="C00000"/>
                    </a:solidFill>
                  </a:rPr>
                  <a:t>Glauber</a:t>
                </a:r>
                <a:endParaRPr lang="en-US" sz="1200" dirty="0" smtClean="0">
                  <a:solidFill>
                    <a:srgbClr val="C00000"/>
                  </a:solidFill>
                </a:endParaRPr>
              </a:p>
              <a:p>
                <a:r>
                  <a:rPr lang="en-US" sz="1200" dirty="0" smtClean="0">
                    <a:solidFill>
                      <a:srgbClr val="005400"/>
                    </a:solidFill>
                  </a:rPr>
                  <a:t>HN Mixed</a:t>
                </a:r>
              </a:p>
              <a:p>
                <a:r>
                  <a:rPr lang="en-US" sz="1200" dirty="0" smtClean="0">
                    <a:solidFill>
                      <a:srgbClr val="002060"/>
                    </a:solidFill>
                  </a:rPr>
                  <a:t>KLN CGC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063894" y="5514201"/>
              <a:ext cx="15937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PHOBOS 2008 Data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109835" y="6381690"/>
            <a:ext cx="3119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4D4D4D"/>
                </a:solidFill>
              </a:rPr>
              <a:t>Smaller influence of </a:t>
            </a:r>
            <a:r>
              <a:rPr lang="en-US" sz="2000" dirty="0" err="1" smtClean="0">
                <a:solidFill>
                  <a:srgbClr val="4D4D4D"/>
                </a:solidFill>
              </a:rPr>
              <a:t>fluc</a:t>
            </a:r>
            <a:r>
              <a:rPr lang="en-US" sz="2000" dirty="0" smtClean="0">
                <a:solidFill>
                  <a:srgbClr val="4D4D4D"/>
                </a:solidFill>
              </a:rPr>
              <a:t>.?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16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924674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571F-6E07-433D-93BF-BE4767F896CD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17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92569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AE226-0104-4ABC-A5D8-6A449930695F}" type="datetime1">
              <a:rPr lang="en-US" smtClean="0"/>
              <a:pPr/>
              <a:t>10/11/2010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C899-E52A-4DA7-AE81-914EFD256ADB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4001852" y="838200"/>
            <a:ext cx="4797896" cy="3020199"/>
            <a:chOff x="4001852" y="1676400"/>
            <a:chExt cx="4797896" cy="302019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532548" cy="3010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239000" y="44196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1430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62000" y="4800600"/>
            <a:ext cx="2028119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33800" y="3840935"/>
            <a:ext cx="4419600" cy="3017065"/>
            <a:chOff x="3733800" y="3840935"/>
            <a:chExt cx="4419600" cy="3017065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33800" y="3840935"/>
              <a:ext cx="4419600" cy="2806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5589878" y="6581001"/>
              <a:ext cx="2563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Marquet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Renk</a:t>
              </a:r>
              <a:r>
                <a:rPr lang="en-US" sz="1200" dirty="0" smtClean="0"/>
                <a:t>, PLB685 (2010)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52400" y="5791200"/>
            <a:ext cx="2369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4419600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Baryon to Meson 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2578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Distinguishing measurement?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DAF8-FDA4-43E5-899C-C9293E7B5749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2400" y="5181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  <p:grpSp>
        <p:nvGrpSpPr>
          <p:cNvPr id="7" name="Group 18"/>
          <p:cNvGrpSpPr/>
          <p:nvPr/>
        </p:nvGrpSpPr>
        <p:grpSpPr>
          <a:xfrm>
            <a:off x="0" y="1981200"/>
            <a:ext cx="4495800" cy="3195810"/>
            <a:chOff x="0" y="1981200"/>
            <a:chExt cx="4495800" cy="3195810"/>
          </a:xfrm>
        </p:grpSpPr>
        <p:grpSp>
          <p:nvGrpSpPr>
            <p:cNvPr id="10" name="Group 13"/>
            <p:cNvGrpSpPr/>
            <p:nvPr/>
          </p:nvGrpSpPr>
          <p:grpSpPr>
            <a:xfrm>
              <a:off x="0" y="1981200"/>
              <a:ext cx="4495800" cy="3195810"/>
              <a:chOff x="0" y="1981200"/>
              <a:chExt cx="4495800" cy="3195810"/>
            </a:xfrm>
          </p:grpSpPr>
          <p:pic>
            <p:nvPicPr>
              <p:cNvPr id="156675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0" y="1981200"/>
                <a:ext cx="4495800" cy="31958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352800" y="3581400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971800" y="3886200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2004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  <p:grpSp>
        <p:nvGrpSpPr>
          <p:cNvPr id="14" name="Group 19"/>
          <p:cNvGrpSpPr/>
          <p:nvPr/>
        </p:nvGrpSpPr>
        <p:grpSpPr>
          <a:xfrm>
            <a:off x="4572000" y="1905000"/>
            <a:ext cx="4622800" cy="3262502"/>
            <a:chOff x="4572000" y="1905000"/>
            <a:chExt cx="4622800" cy="3262502"/>
          </a:xfrm>
        </p:grpSpPr>
        <p:grpSp>
          <p:nvGrpSpPr>
            <p:cNvPr id="15" name="Group 16"/>
            <p:cNvGrpSpPr/>
            <p:nvPr/>
          </p:nvGrpSpPr>
          <p:grpSpPr>
            <a:xfrm>
              <a:off x="4572000" y="1905000"/>
              <a:ext cx="4622800" cy="3262502"/>
              <a:chOff x="4572000" y="1905000"/>
              <a:chExt cx="4622800" cy="3262502"/>
            </a:xfrm>
          </p:grpSpPr>
          <p:pic>
            <p:nvPicPr>
              <p:cNvPr id="156674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0" y="1905000"/>
                <a:ext cx="4622800" cy="3262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8001000" y="3674288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696200" y="4004846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79248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F53D-475D-4F01-A263-CE9D9CD0AB41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20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1654-381F-4AED-A6AE-02AB4DEC2B4D}" type="datetime1">
              <a:rPr lang="en-US" smtClean="0"/>
              <a:pPr/>
              <a:t>10/11/2010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21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8F7A7-01AD-4DA7-94B3-DC8210C59C8C}" type="datetime1">
              <a:rPr lang="en-US" smtClean="0"/>
              <a:pPr/>
              <a:t>10/11/2010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22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370512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D1F34-9999-41BF-8821-64F190EE6BC6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3588" y="5924490"/>
            <a:ext cx="8480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Qualitatively, corrections to </a:t>
            </a:r>
            <a:r>
              <a:rPr lang="en-US" sz="2000" dirty="0" err="1" smtClean="0"/>
              <a:t>AdS</a:t>
            </a:r>
            <a:r>
              <a:rPr lang="en-US" sz="2000" dirty="0" smtClean="0"/>
              <a:t>/CFT result will drive double ratio to unity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fails to simultaneously describe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I</a:t>
            </a:r>
            <a:r>
              <a:rPr lang="en-US" baseline="-25000" dirty="0" smtClean="0"/>
              <a:t>AA</a:t>
            </a:r>
            <a:r>
              <a:rPr lang="en-US" dirty="0" smtClean="0"/>
              <a:t>, ... for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, e</a:t>
            </a:r>
          </a:p>
          <a:p>
            <a:pPr lvl="1"/>
            <a:r>
              <a:rPr lang="en-US" dirty="0" smtClean="0"/>
              <a:t>Higher order effects are hugely important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,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, M</a:t>
            </a:r>
            <a:r>
              <a:rPr lang="en-US" baseline="-25000" dirty="0" smtClean="0"/>
              <a:t>Q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, opacity</a:t>
            </a:r>
          </a:p>
          <a:p>
            <a:pPr lvl="1"/>
            <a:r>
              <a:rPr lang="en-US" dirty="0" smtClean="0"/>
              <a:t>HO effects can be mitigated in some cases by</a:t>
            </a:r>
          </a:p>
          <a:p>
            <a:pPr lvl="2"/>
            <a:r>
              <a:rPr lang="en-US" dirty="0" smtClean="0"/>
              <a:t>examining simultaneous observables</a:t>
            </a:r>
          </a:p>
          <a:p>
            <a:pPr lvl="2"/>
            <a:r>
              <a:rPr lang="en-US" dirty="0" smtClean="0"/>
              <a:t>going to higher energies</a:t>
            </a:r>
          </a:p>
          <a:p>
            <a:pPr lvl="1"/>
            <a:r>
              <a:rPr lang="en-US" dirty="0" smtClean="0"/>
              <a:t>IC effects seem small and under control</a:t>
            </a:r>
          </a:p>
          <a:p>
            <a:pPr lvl="1"/>
            <a:r>
              <a:rPr lang="en-US" dirty="0" smtClean="0"/>
              <a:t>Coupling of low-</a:t>
            </a:r>
            <a:r>
              <a:rPr lang="en-US" dirty="0" err="1" smtClean="0"/>
              <a:t>pT</a:t>
            </a:r>
            <a:r>
              <a:rPr lang="en-US" dirty="0" smtClean="0"/>
              <a:t> flow to E-loss likely very important</a:t>
            </a:r>
          </a:p>
          <a:p>
            <a:r>
              <a:rPr lang="en-US" dirty="0" err="1" smtClean="0"/>
              <a:t>AdS</a:t>
            </a:r>
            <a:r>
              <a:rPr lang="en-US" dirty="0" smtClean="0"/>
              <a:t>/CFT qualitatively agrees with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 and e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smtClean="0"/>
              <a:t>Also better agreement with B/M ratio, v</a:t>
            </a:r>
            <a:r>
              <a:rPr lang="en-US" baseline="-25000" dirty="0" smtClean="0"/>
              <a:t>2</a:t>
            </a:r>
            <a:endParaRPr lang="en-US" dirty="0" smtClean="0"/>
          </a:p>
          <a:p>
            <a:r>
              <a:rPr lang="en-US" dirty="0" smtClean="0"/>
              <a:t>Lots of interesting theory work needed for rigorous conclusions</a:t>
            </a:r>
          </a:p>
          <a:p>
            <a:r>
              <a:rPr lang="en-US" dirty="0" smtClean="0"/>
              <a:t>Higher energies, c and b separation at RHIC and LHC likely key to understanding E-loss mechanism, QGP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CF44-86C1-4679-A4CF-DC09FF463E1C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3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E550-9438-40FF-A897-FF40DE7A1757}" type="datetime1">
              <a:rPr lang="en-US" smtClean="0"/>
              <a:pPr/>
              <a:t>10/11/2010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Suppression Picture Inadequate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even qualitative understanding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well described, BUT</a:t>
            </a:r>
          </a:p>
          <a:p>
            <a:pPr lvl="1"/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 are not, even with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C34D-0E5D-40E8-A890-0FC3B6D4F78C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897533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876800" y="5029200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PHENIX, Phys. Rev. </a:t>
            </a:r>
            <a:r>
              <a:rPr lang="en-US" sz="1200" dirty="0" err="1"/>
              <a:t>Lett</a:t>
            </a:r>
            <a:r>
              <a:rPr lang="en-US" sz="1200" dirty="0"/>
              <a:t>. 98, 172301 (2007)</a:t>
            </a: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4149886" y="3276644"/>
            <a:ext cx="4994114" cy="1893845"/>
            <a:chOff x="2657" y="1586"/>
            <a:chExt cx="3103" cy="1479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2657" y="1586"/>
            <a:ext cx="3103" cy="1479"/>
          </p:xfrm>
          <a:graphic>
            <a:graphicData uri="http://schemas.openxmlformats.org/presentationml/2006/ole">
              <p:oleObj spid="_x0000_s921602" name="Image" r:id="rId4" imgW="9803175" imgH="4673016" progId="">
                <p:embed/>
              </p:oleObj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4606" y="2241"/>
            <a:ext cx="962" cy="436"/>
          </p:xfrm>
          <a:graphic>
            <a:graphicData uri="http://schemas.openxmlformats.org/presentationml/2006/ole">
              <p:oleObj spid="_x0000_s921603" name="Image" r:id="rId5" imgW="4253968" imgH="1930159" progId="">
                <p:embed/>
              </p:oleObj>
            </a:graphicData>
          </a:graphic>
        </p:graphicFrame>
      </p:grpSp>
      <p:sp>
        <p:nvSpPr>
          <p:cNvPr id="14" name="TextBox 13"/>
          <p:cNvSpPr txBox="1"/>
          <p:nvPr/>
        </p:nvSpPr>
        <p:spPr>
          <a:xfrm>
            <a:off x="4038600" y="5562600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Reasons for Concern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81600"/>
          </a:xfrm>
        </p:spPr>
        <p:txBody>
          <a:bodyPr/>
          <a:lstStyle/>
          <a:p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WHDG soon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smtClean="0"/>
              <a:t>Baryon/Meson Ratio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EEB3-FACE-4F6A-B853-F90F9A8F2D7B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894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752600"/>
            <a:ext cx="2920440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" y="5514201"/>
            <a:ext cx="154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Jamie Nagle, QM09</a:t>
            </a:r>
          </a:p>
        </p:txBody>
      </p:sp>
      <p:grpSp>
        <p:nvGrpSpPr>
          <p:cNvPr id="8" name="Group 16"/>
          <p:cNvGrpSpPr/>
          <p:nvPr/>
        </p:nvGrpSpPr>
        <p:grpSpPr>
          <a:xfrm>
            <a:off x="4648200" y="2209800"/>
            <a:ext cx="4303948" cy="3020199"/>
            <a:chOff x="4648200" y="2209800"/>
            <a:chExt cx="4303948" cy="3020199"/>
          </a:xfrm>
        </p:grpSpPr>
        <p:pic>
          <p:nvPicPr>
            <p:cNvPr id="4894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2209800"/>
              <a:ext cx="4004972" cy="2801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5943600" y="25146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05600" y="480060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err="1" smtClean="0"/>
                <a:t>p</a:t>
              </a:r>
              <a:r>
                <a:rPr lang="en-US" sz="1200" b="1" i="1" baseline="-25000" dirty="0" err="1" smtClean="0"/>
                <a:t>T</a:t>
              </a:r>
              <a:endParaRPr lang="en-US" sz="1200" b="1" i="1" baseline="-25000" dirty="0" smtClean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1600" y="4267200"/>
              <a:ext cx="1159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KKP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67093" y="4012842"/>
              <a:ext cx="11673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DSS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91400" y="49530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 of </a:t>
            </a:r>
            <a:r>
              <a:rPr lang="en-US" dirty="0" err="1" smtClean="0"/>
              <a:t>pQCD</a:t>
            </a:r>
            <a:r>
              <a:rPr lang="en-US" dirty="0" smtClean="0"/>
              <a:t> at RHIC?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514600" y="1000125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Failure at &gt; 9 </a:t>
            </a:r>
            <a:r>
              <a:rPr lang="en-US" sz="3200" dirty="0" err="1" smtClean="0"/>
              <a:t>GeV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CBD3E-2AFA-4E00-A7C2-3E08C3CFA82A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16764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572000" y="5791200"/>
            <a:ext cx="1959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arXiv:1006.3740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2209800"/>
            <a:ext cx="509140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" y="5486400"/>
            <a:ext cx="210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Rui</a:t>
            </a:r>
            <a:r>
              <a:rPr lang="en-US" sz="1200" dirty="0" smtClean="0"/>
              <a:t> Wei, for PHENIX, QM09</a:t>
            </a:r>
          </a:p>
        </p:txBody>
      </p:sp>
      <p:pic>
        <p:nvPicPr>
          <p:cNvPr id="67891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828800"/>
            <a:ext cx="711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287963" y="6034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3400" y="5943600"/>
            <a:ext cx="34202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See also J </a:t>
            </a:r>
            <a:r>
              <a:rPr lang="en-US" sz="1600" dirty="0" err="1" smtClean="0"/>
              <a:t>Jia;s</a:t>
            </a:r>
            <a:r>
              <a:rPr lang="en-US" sz="1600" dirty="0" smtClean="0"/>
              <a:t> plenary on the 11th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We Make Any Conclusions...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While experiments are converging</a:t>
            </a:r>
          </a:p>
          <a:p>
            <a:r>
              <a:rPr lang="en-US" dirty="0" smtClean="0"/>
              <a:t>Theoretically, what are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(large?)</a:t>
            </a:r>
          </a:p>
          <a:p>
            <a:pPr lvl="2"/>
            <a:r>
              <a:rPr lang="en-US" dirty="0" smtClean="0"/>
              <a:t>opacity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(small)</a:t>
            </a:r>
          </a:p>
          <a:p>
            <a:pPr lvl="2"/>
            <a:r>
              <a:rPr lang="en-US" dirty="0" smtClean="0"/>
              <a:t>coupling to flow	(large)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671A-CAFC-44D8-AA70-56A2D6407A00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Influence of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Varying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has </a:t>
            </a:r>
            <a:r>
              <a:rPr lang="en-US" b="1" i="1" dirty="0" smtClean="0"/>
              <a:t>huge</a:t>
            </a:r>
            <a:r>
              <a:rPr lang="en-US" dirty="0" smtClean="0"/>
              <a:t> effect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Role of running coupling, irreducible uncertainty from non-pert. physics?</a:t>
            </a:r>
          </a:p>
          <a:p>
            <a:pPr lvl="1"/>
            <a:r>
              <a:rPr lang="en-US" dirty="0" smtClean="0"/>
              <a:t>Also large changes from better elastic treatment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CDE60-7477-4D4C-9FA8-DD9DAB35B5AB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9164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371600"/>
            <a:ext cx="775909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239000" y="4980801"/>
            <a:ext cx="1618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 Wicks, PhD 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Uncertainty from Wide Angle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914400"/>
            <a:ext cx="9372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Single inclusive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dirty="0" smtClean="0"/>
              <a:t> leads to energy loss</a:t>
            </a:r>
          </a:p>
          <a:p>
            <a:pPr lvl="1"/>
            <a:r>
              <a:rPr lang="en-US" b="1" i="1" dirty="0" smtClean="0"/>
              <a:t>All</a:t>
            </a:r>
            <a:r>
              <a:rPr lang="en-US" dirty="0" smtClean="0"/>
              <a:t> current </a:t>
            </a:r>
            <a:r>
              <a:rPr lang="en-US" dirty="0" err="1" smtClean="0"/>
              <a:t>Eloss</a:t>
            </a:r>
            <a:r>
              <a:rPr lang="en-US" dirty="0" smtClean="0"/>
              <a:t> calculations assume small angle emission (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This is a bad assumption for RHIC kinematics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097A4-0096-4B73-902E-CA28C1F205C8}" type="datetime1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1750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0849" y="2819400"/>
            <a:ext cx="5147151" cy="371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105400" y="6291264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23464</TotalTime>
  <Words>1089</Words>
  <Application>Microsoft Office PowerPoint</Application>
  <PresentationFormat>On-screen Show (4:3)</PresentationFormat>
  <Paragraphs>300</Paragraphs>
  <Slides>23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Image</vt:lpstr>
      <vt:lpstr>Qualitative and Quantitative Energy Loss?</vt:lpstr>
      <vt:lpstr>QGP Energy Loss</vt:lpstr>
      <vt:lpstr>pQCD Success at RHIC:</vt:lpstr>
      <vt:lpstr>pQCD Suppression Picture Inadequate</vt:lpstr>
      <vt:lpstr>More Reasons for Concern</vt:lpstr>
      <vt:lpstr>Death of pQCD at RHIC?</vt:lpstr>
      <vt:lpstr>Before We Make Any Conclusions...</vt:lpstr>
      <vt:lpstr>Influence of as</vt:lpstr>
      <vt:lpstr>Uncertainty from Wide Angle Radiation</vt:lpstr>
      <vt:lpstr>Quantification of Collinear Uncertainty</vt:lpstr>
      <vt:lpstr>Applicability of Collinear Approximation</vt:lpstr>
      <vt:lpstr>v2: “Collinearly Safe”</vt:lpstr>
      <vt:lpstr>Quark Mass Corrections</vt:lpstr>
      <vt:lpstr>Quantifying Sensitivity to Geometry IC</vt:lpstr>
      <vt:lpstr>Coupling of Flow to Eloss</vt:lpstr>
      <vt:lpstr>Jets in AdS/CFT</vt:lpstr>
      <vt:lpstr>Compared to Data</vt:lpstr>
      <vt:lpstr>Light Quark and Gluon E-Loss</vt:lpstr>
      <vt:lpstr>Baryon to Meson Ratios</vt:lpstr>
      <vt:lpstr>pQCD vs. AdS/CFT at LHC</vt:lpstr>
      <vt:lpstr>Not So Fast!</vt:lpstr>
      <vt:lpstr>LHC RcAA(pT)/RbAA(pT) Prediction (with speed limits)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829</cp:revision>
  <dcterms:created xsi:type="dcterms:W3CDTF">2009-09-03T22:02:25Z</dcterms:created>
  <dcterms:modified xsi:type="dcterms:W3CDTF">2010-10-11T10:22:55Z</dcterms:modified>
</cp:coreProperties>
</file>