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68" r:id="rId2"/>
    <p:sldId id="964" r:id="rId3"/>
    <p:sldId id="966" r:id="rId4"/>
    <p:sldId id="967" r:id="rId5"/>
    <p:sldId id="968" r:id="rId6"/>
    <p:sldId id="969" r:id="rId7"/>
    <p:sldId id="970" r:id="rId8"/>
    <p:sldId id="918" r:id="rId9"/>
    <p:sldId id="981" r:id="rId10"/>
    <p:sldId id="971" r:id="rId11"/>
    <p:sldId id="1000" r:id="rId12"/>
    <p:sldId id="919" r:id="rId13"/>
    <p:sldId id="930" r:id="rId14"/>
    <p:sldId id="932" r:id="rId15"/>
    <p:sldId id="1008" r:id="rId16"/>
    <p:sldId id="990" r:id="rId17"/>
    <p:sldId id="1007" r:id="rId18"/>
    <p:sldId id="944" r:id="rId19"/>
    <p:sldId id="945" r:id="rId20"/>
    <p:sldId id="946" r:id="rId21"/>
    <p:sldId id="947" r:id="rId22"/>
    <p:sldId id="948" r:id="rId23"/>
    <p:sldId id="949" r:id="rId24"/>
    <p:sldId id="9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660000"/>
    <a:srgbClr val="4D4D4D"/>
    <a:srgbClr val="0000FF"/>
    <a:srgbClr val="FF0000"/>
    <a:srgbClr val="3F3D99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85216" autoAdjust="0"/>
  </p:normalViewPr>
  <p:slideViewPr>
    <p:cSldViewPr>
      <p:cViewPr varScale="1">
        <p:scale>
          <a:sx n="79" d="100"/>
          <a:sy n="79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get to &gt;~ 10 </a:t>
            </a:r>
            <a:r>
              <a:rPr lang="en-US" dirty="0" err="1" smtClean="0"/>
              <a:t>GeV</a:t>
            </a:r>
            <a:r>
              <a:rPr lang="en-US" dirty="0" smtClean="0"/>
              <a:t> to avoid IS,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E1DD-9D32-4EF9-81E3-FC28CC35B789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dirty="0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7A10-3C26-4EF5-A021-082A336B0334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0C5E-F59F-4929-818D-089FD3D0ADF4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92FC-F64A-4CD2-8305-7E28286F22B3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52BE-147F-4016-9F43-9BBF3D84C9ED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A6F9-084B-4138-98A4-08C7B501CD3F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7451-99FF-4A70-9210-26EB5050D8A9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0A8A-3489-427F-9531-D93987AFC021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E941-A215-46EF-9EF6-753F0BE1849C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D84-7BCE-4318-BF3C-6BAF12163EE4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3180-007D-4F9E-A1D0-88C195D51BAF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97FF-A37A-4FA6-A443-6E7E7BE3FE1F}" type="datetime1">
              <a:rPr lang="en-US" smtClean="0"/>
              <a:pPr/>
              <a:t>12/15/2010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Qualitative </a:t>
            </a:r>
            <a:r>
              <a:rPr lang="en-US" b="1" i="1" dirty="0" smtClean="0"/>
              <a:t>and </a:t>
            </a:r>
            <a:r>
              <a:rPr lang="en-US" dirty="0" smtClean="0"/>
              <a:t>Quantitative</a:t>
            </a:r>
            <a:br>
              <a:rPr lang="en-US" dirty="0" smtClean="0"/>
            </a:br>
            <a:r>
              <a:rPr lang="en-US" dirty="0" smtClean="0"/>
              <a:t>Energy Loss?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December 9,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5B41-8066-4CAF-9E25-C79A9F816620}" type="datetime1">
              <a:rPr lang="en-US" smtClean="0"/>
              <a:pPr/>
              <a:t>12/15/2010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Ulrich Heinz, </a:t>
            </a:r>
            <a:r>
              <a:rPr lang="en-US" sz="1600" dirty="0" err="1" smtClean="0"/>
              <a:t>Jangyong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10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6A8-6B16-467F-BF82-327AF9AF29CA}" type="datetime1">
              <a:rPr lang="en-US" smtClean="0"/>
              <a:pPr/>
              <a:t>12/15/2010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941771"/>
            <a:ext cx="8001000" cy="14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1" uiExpand="1" build="p" animBg="1"/>
      <p:bldP spid="648207" grpId="0" animBg="1"/>
      <p:bldP spid="648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from pQCD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Power law p + p   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+ X spectrum</a:t>
            </a:r>
          </a:p>
          <a:p>
            <a:pPr lvl="1"/>
            <a:r>
              <a:rPr lang="en-US" dirty="0" err="1" smtClean="0"/>
              <a:t>d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~ A/(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endParaRPr lang="en-US" baseline="30000" dirty="0" smtClean="0"/>
          </a:p>
          <a:p>
            <a:r>
              <a:rPr lang="en-US" dirty="0" smtClean="0"/>
              <a:t>pQCD fractional energy loss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~ log(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For n fixed, R</a:t>
            </a:r>
            <a:r>
              <a:rPr lang="en-US" baseline="-25000" dirty="0" smtClean="0"/>
              <a:t>AA</a:t>
            </a:r>
            <a:r>
              <a:rPr lang="en-US" dirty="0" smtClean="0"/>
              <a:t>    1 at large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B31C-C4BD-4273-8529-6432D746AA5C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74168" y="1243264"/>
            <a:ext cx="304800" cy="1588"/>
          </a:xfrm>
          <a:prstGeom prst="straightConnector1">
            <a:avLst/>
          </a:prstGeom>
          <a:ln w="25400">
            <a:solidFill>
              <a:srgbClr val="66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943728"/>
            <a:ext cx="304800" cy="1588"/>
          </a:xfrm>
          <a:prstGeom prst="straightConnector1">
            <a:avLst/>
          </a:prstGeom>
          <a:ln w="25400">
            <a:solidFill>
              <a:srgbClr val="0054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6"/>
          <p:cNvGrpSpPr/>
          <p:nvPr/>
        </p:nvGrpSpPr>
        <p:grpSpPr>
          <a:xfrm>
            <a:off x="0" y="3302001"/>
            <a:ext cx="3923071" cy="2700753"/>
            <a:chOff x="381000" y="3962401"/>
            <a:chExt cx="3923071" cy="2700753"/>
          </a:xfrm>
        </p:grpSpPr>
        <p:pic>
          <p:nvPicPr>
            <p:cNvPr id="9830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3962401"/>
              <a:ext cx="3618271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286000" y="632460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T</a:t>
              </a:r>
              <a:endParaRPr lang="en-US" sz="1600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95427" y="5014773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4419600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RHIC glue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5410200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LHC glue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31344" y="3276600"/>
            <a:ext cx="4203056" cy="2726154"/>
            <a:chOff x="4331344" y="3937000"/>
            <a:chExt cx="4203056" cy="2726154"/>
          </a:xfrm>
        </p:grpSpPr>
        <p:pic>
          <p:nvPicPr>
            <p:cNvPr id="9830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3937000"/>
              <a:ext cx="3886200" cy="245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715000" y="4114800"/>
              <a:ext cx="19062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RHIC light quarks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5859" y="5334000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LHC light quarks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64944" y="632460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T</a:t>
              </a:r>
              <a:endParaRPr lang="en-US" sz="16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345771" y="5014773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114800" y="1560096"/>
            <a:ext cx="306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=&gt; R</a:t>
            </a:r>
            <a:r>
              <a:rPr lang="en-US" sz="2800" b="1" baseline="-25000" dirty="0" smtClean="0"/>
              <a:t>AA</a:t>
            </a:r>
            <a:r>
              <a:rPr lang="en-US" sz="2800" b="1" dirty="0" smtClean="0"/>
              <a:t> ~ (1 – </a:t>
            </a:r>
            <a:r>
              <a:rPr lang="en-US" sz="2800" b="1" dirty="0" smtClean="0">
                <a:latin typeface="Symbol" pitchFamily="18" charset="2"/>
              </a:rPr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n-1</a:t>
            </a:r>
            <a:endParaRPr lang="en-US" sz="2800" b="1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-533400" y="5943600"/>
            <a:ext cx="9601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RHIC, n increases with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at LHC, n relatively constant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 smtClean="0">
                <a:solidFill>
                  <a:srgbClr val="005400"/>
                </a:solidFill>
              </a:rPr>
              <a:t>dN</a:t>
            </a:r>
            <a:r>
              <a:rPr lang="en-US" sz="2800" baseline="-25000" dirty="0" err="1" smtClean="0">
                <a:solidFill>
                  <a:srgbClr val="005400"/>
                </a:solidFill>
              </a:rPr>
              <a:t>g</a:t>
            </a:r>
            <a:r>
              <a:rPr lang="en-US" sz="2800" dirty="0" smtClean="0">
                <a:solidFill>
                  <a:srgbClr val="005400"/>
                </a:solidFill>
              </a:rPr>
              <a:t>/</a:t>
            </a:r>
            <a:r>
              <a:rPr lang="en-US" sz="2800" dirty="0" err="1" smtClean="0">
                <a:solidFill>
                  <a:srgbClr val="005400"/>
                </a:solidFill>
              </a:rPr>
              <a:t>dy~dN</a:t>
            </a:r>
            <a:r>
              <a:rPr lang="en-US" sz="2800" baseline="-25000" dirty="0" err="1" smtClean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rgbClr val="005400"/>
                </a:solidFill>
              </a:rPr>
              <a:t>/</a:t>
            </a:r>
            <a:r>
              <a:rPr lang="en-US" sz="2800" dirty="0" err="1" smtClean="0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 smtClean="0"/>
                <a:t>Y. </a:t>
              </a:r>
              <a:r>
                <a:rPr lang="en-US" sz="1200" dirty="0" err="1" smtClean="0"/>
                <a:t>Akiba</a:t>
              </a:r>
              <a:r>
                <a:rPr lang="en-US" sz="1200" dirty="0" smtClean="0"/>
                <a:t> </a:t>
              </a:r>
              <a:r>
                <a:rPr lang="en-US" sz="1200" i="1" dirty="0" smtClean="0"/>
                <a:t>for the PHENIX collaboration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Nucl</a:t>
              </a:r>
              <a:r>
                <a:rPr lang="en-US" sz="1200" dirty="0" smtClean="0"/>
                <a:t>. Phys. A774 (2006)</a:t>
              </a:r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E08-F200-4EF8-9C92-D4605BB15946}" type="datetime1">
              <a:rPr lang="en-US" smtClean="0"/>
              <a:pPr/>
              <a:t>12/15/2010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Suppression Picture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are not, even with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E09-7F6B-4803-882F-C5A90317323D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8975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50292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Phys. Rev. </a:t>
            </a:r>
            <a:r>
              <a:rPr lang="en-US" sz="1200" dirty="0" err="1"/>
              <a:t>Lett</a:t>
            </a:r>
            <a:r>
              <a:rPr lang="en-US" sz="1200" dirty="0"/>
              <a:t>. 98, 172301 (2007)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149886" y="3276644"/>
            <a:ext cx="4994114" cy="1893845"/>
            <a:chOff x="2657" y="1586"/>
            <a:chExt cx="3103" cy="147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57" y="1586"/>
            <a:ext cx="3103" cy="1479"/>
          </p:xfrm>
          <a:graphic>
            <a:graphicData uri="http://schemas.openxmlformats.org/presentationml/2006/ole">
              <p:oleObj spid="_x0000_s921602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06" y="2241"/>
            <a:ext cx="962" cy="436"/>
          </p:xfrm>
          <a:graphic>
            <a:graphicData uri="http://schemas.openxmlformats.org/presentationml/2006/ole">
              <p:oleObj spid="_x0000_s921603" name="Image" r:id="rId5" imgW="4253968" imgH="1930159" progId="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38600" y="5562600"/>
            <a:ext cx="3572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Wicks, WAH, </a:t>
            </a:r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NPA784,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pQCD</a:t>
            </a:r>
            <a:r>
              <a:rPr lang="en-US" dirty="0" smtClean="0"/>
              <a:t> at RHIC?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4600" y="1000125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Failure at &gt; 9 </a:t>
            </a:r>
            <a:r>
              <a:rPr lang="en-US" sz="3200" dirty="0" err="1" smtClean="0"/>
              <a:t>GeV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4397-D29B-4D0D-8A28-DBC0CD4BAA6D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16764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arXiv:1006.3740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50914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71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7963" y="6034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Make Any Conclusions...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experiments are converging</a:t>
            </a:r>
          </a:p>
          <a:p>
            <a:r>
              <a:rPr lang="en-US" dirty="0" smtClean="0"/>
              <a:t>Theoretically, what are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(</a:t>
            </a:r>
            <a:r>
              <a:rPr lang="en-US" b="1" i="1" dirty="0" smtClean="0"/>
              <a:t>large</a:t>
            </a:r>
            <a:r>
              <a:rPr lang="en-US" dirty="0" smtClean="0"/>
              <a:t>)		</a:t>
            </a:r>
            <a:endParaRPr lang="en-US" sz="1300" dirty="0" smtClean="0"/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(</a:t>
            </a:r>
            <a:r>
              <a:rPr lang="en-US" b="1" i="1" dirty="0" smtClean="0"/>
              <a:t>large</a:t>
            </a:r>
            <a:r>
              <a:rPr lang="en-US" dirty="0" smtClean="0"/>
              <a:t>)		</a:t>
            </a:r>
            <a:endParaRPr lang="en-US" sz="1300" dirty="0" smtClean="0"/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(large?)</a:t>
            </a:r>
          </a:p>
          <a:p>
            <a:pPr lvl="2"/>
            <a:r>
              <a:rPr lang="en-US" dirty="0" smtClean="0"/>
              <a:t>opacity		(large?)	</a:t>
            </a:r>
            <a:endParaRPr lang="en-US" sz="1300" dirty="0" smtClean="0"/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(small)		</a:t>
            </a:r>
            <a:endParaRPr lang="en-US" sz="1300" dirty="0" smtClean="0"/>
          </a:p>
          <a:p>
            <a:pPr lvl="2"/>
            <a:r>
              <a:rPr lang="en-US" dirty="0" smtClean="0"/>
              <a:t>coupling to flow	(large?)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8E21-0344-48D4-90D4-FDE5D7B31AB2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First Results!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219200"/>
            <a:ext cx="4114800" cy="1219200"/>
          </a:xfrm>
        </p:spPr>
        <p:txBody>
          <a:bodyPr/>
          <a:lstStyle/>
          <a:p>
            <a:r>
              <a:rPr lang="en-US" dirty="0" smtClean="0"/>
              <a:t>Rise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looks very pQCD-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E20-7DDB-419C-B99D-71B825F844C4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4202257" cy="46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943600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arXiv:1012.1004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0" y="2384774"/>
            <a:ext cx="4267200" cy="4293025"/>
            <a:chOff x="4572000" y="2384774"/>
            <a:chExt cx="4267200" cy="4293025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0" y="2384774"/>
              <a:ext cx="4267200" cy="4293025"/>
              <a:chOff x="4572000" y="2537174"/>
              <a:chExt cx="4267200" cy="4293025"/>
            </a:xfrm>
          </p:grpSpPr>
          <p:pic>
            <p:nvPicPr>
              <p:cNvPr id="9820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2537174"/>
                <a:ext cx="4267200" cy="4014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791200" y="6553200"/>
                <a:ext cx="24872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WAH, </a:t>
                </a:r>
                <a:r>
                  <a:rPr lang="en-US" sz="1200" dirty="0" err="1" smtClean="0"/>
                  <a:t>Int.J.Mod.Phys</a:t>
                </a:r>
                <a:r>
                  <a:rPr lang="en-US" sz="1200" dirty="0" smtClean="0"/>
                  <a:t>. E16 (2007)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315200" y="2819400"/>
              <a:ext cx="1049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5.5 </a:t>
              </a:r>
              <a:r>
                <a:rPr lang="en-US" sz="2000" dirty="0" err="1" smtClean="0"/>
                <a:t>TeV</a:t>
              </a:r>
              <a:endParaRPr lang="en-US" sz="2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343400" cy="5486400"/>
          </a:xfrm>
        </p:spPr>
        <p:txBody>
          <a:bodyPr/>
          <a:lstStyle/>
          <a:p>
            <a:r>
              <a:rPr lang="en-US" dirty="0" smtClean="0"/>
              <a:t>Quenching due to IS or FS?</a:t>
            </a:r>
          </a:p>
          <a:p>
            <a:pPr lvl="1"/>
            <a:r>
              <a:rPr lang="en-US" dirty="0" smtClean="0"/>
              <a:t>Initial or Final State physics?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Require exp. control over 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F3D3-77EC-4F45-8C77-5B47B576A4B6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Caution about pQCD at LHC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581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PbPb</a:t>
            </a:r>
            <a:r>
              <a:rPr lang="en-US" sz="3600" b="1" dirty="0" smtClean="0">
                <a:solidFill>
                  <a:srgbClr val="FF0000"/>
                </a:solidFill>
              </a:rPr>
              <a:t> ~ 0.25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from IS alone!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55168" y="1295400"/>
            <a:ext cx="4953000" cy="5153799"/>
            <a:chOff x="4255168" y="1143000"/>
            <a:chExt cx="4953000" cy="5153799"/>
          </a:xfrm>
        </p:grpSpPr>
        <p:sp>
          <p:nvSpPr>
            <p:cNvPr id="14" name="TextBox 13"/>
            <p:cNvSpPr txBox="1"/>
            <p:nvPr/>
          </p:nvSpPr>
          <p:spPr>
            <a:xfrm>
              <a:off x="6315982" y="6019800"/>
              <a:ext cx="28280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Albacete and </a:t>
              </a:r>
              <a:r>
                <a:rPr lang="en-US" sz="1200" dirty="0" err="1" smtClean="0"/>
                <a:t>Marquet</a:t>
              </a:r>
              <a:r>
                <a:rPr lang="en-US" sz="1200" dirty="0" smtClean="0"/>
                <a:t>, PLB687, 2010</a:t>
              </a:r>
            </a:p>
          </p:txBody>
        </p:sp>
        <p:pic>
          <p:nvPicPr>
            <p:cNvPr id="9840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5168" y="1143000"/>
              <a:ext cx="4953000" cy="483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181600" y="2819400"/>
              <a:ext cx="19255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2800" b="1" baseline="-25000" dirty="0" err="1" smtClean="0">
                  <a:solidFill>
                    <a:srgbClr val="FF0000"/>
                  </a:solidFill>
                </a:rPr>
                <a:t>pPb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~ 0.5!</a:t>
              </a:r>
              <a:endParaRPr lang="en-US" sz="2800" b="1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5943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+ p and p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run at LHC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18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924674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95BB-6303-402E-921B-47192AEE27E1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19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92569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AE72-C02F-4492-99E4-118839AFDDDE}" type="datetime1">
              <a:rPr lang="en-US" smtClean="0"/>
              <a:pPr/>
              <a:t>12/15/2010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Fundamental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DC04-1F32-434B-B56E-04442F7B5C79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0B4-4A97-4DDA-884E-5EAD6C61E7F8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001852" y="838200"/>
            <a:ext cx="4797896" cy="3020199"/>
            <a:chOff x="4001852" y="1676400"/>
            <a:chExt cx="4797896" cy="302019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4532548" cy="301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239000" y="44196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1430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" y="4800600"/>
            <a:ext cx="202811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33800" y="3840935"/>
            <a:ext cx="4419600" cy="3017065"/>
            <a:chOff x="3733800" y="3840935"/>
            <a:chExt cx="4419600" cy="30170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840935"/>
              <a:ext cx="4419600" cy="2806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589878" y="6581001"/>
              <a:ext cx="2563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Marquet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Renk</a:t>
              </a:r>
              <a:r>
                <a:rPr lang="en-US" sz="1200" dirty="0" smtClean="0"/>
                <a:t>, PLB685 (2010)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57912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4419600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21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2DA0-C571-4E22-B00F-954AB7AC7260}" type="datetime1">
              <a:rPr lang="en-US" smtClean="0"/>
              <a:pPr/>
              <a:t>12/15/2010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22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CBF-8277-4E48-8324-7E1A924B1F0F}" type="datetime1">
              <a:rPr lang="en-US" smtClean="0"/>
              <a:pPr/>
              <a:t>12/15/2010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23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525-906F-41B5-960D-C87944484855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Energy loss is a unique tool for probing QGP</a:t>
            </a:r>
          </a:p>
          <a:p>
            <a:r>
              <a:rPr lang="en-US" dirty="0" smtClean="0"/>
              <a:t>pQCD fails to simultaneously describe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...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, e at RHIC</a:t>
            </a:r>
          </a:p>
          <a:p>
            <a:pPr lvl="1"/>
            <a:r>
              <a:rPr lang="en-US" dirty="0" smtClean="0"/>
              <a:t>Importance of HO effects, approx.,...?</a:t>
            </a:r>
          </a:p>
          <a:p>
            <a:r>
              <a:rPr lang="en-US" dirty="0" smtClean="0"/>
              <a:t>Exciting new ALICE results</a:t>
            </a:r>
          </a:p>
          <a:p>
            <a:pPr lvl="1"/>
            <a:r>
              <a:rPr lang="en-US" dirty="0" smtClean="0"/>
              <a:t>Appears tantalizingly perturbative</a:t>
            </a:r>
          </a:p>
          <a:p>
            <a:pPr lvl="1"/>
            <a:r>
              <a:rPr lang="en-US" dirty="0" smtClean="0"/>
              <a:t>Due to final state energy loss or initial state?</a:t>
            </a:r>
          </a:p>
          <a:p>
            <a:pPr lvl="2"/>
            <a:r>
              <a:rPr lang="en-US" dirty="0" smtClean="0"/>
              <a:t>2.76 </a:t>
            </a:r>
            <a:r>
              <a:rPr lang="en-US" dirty="0" err="1" smtClean="0"/>
              <a:t>TeV</a:t>
            </a:r>
            <a:r>
              <a:rPr lang="en-US" dirty="0" smtClean="0"/>
              <a:t> p + p and </a:t>
            </a:r>
            <a:r>
              <a:rPr lang="en-US" b="1" i="1" dirty="0" smtClean="0"/>
              <a:t>p + </a:t>
            </a:r>
            <a:r>
              <a:rPr lang="en-US" b="1" i="1" dirty="0" err="1" smtClean="0"/>
              <a:t>Pb</a:t>
            </a:r>
            <a:r>
              <a:rPr lang="en-US" dirty="0" smtClean="0"/>
              <a:t> run required for interp.</a:t>
            </a:r>
          </a:p>
          <a:p>
            <a:r>
              <a:rPr lang="en-US" dirty="0" smtClean="0"/>
              <a:t>Heavy Quarks provide clean observable for investigating QGP physics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0362-4DB6-4DDC-9999-C3A2CC81DA86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E&amp;M Particle Physics Well 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known:</a:t>
            </a:r>
          </a:p>
          <a:p>
            <a:r>
              <a:rPr lang="en-US" dirty="0" smtClean="0"/>
              <a:t>QED Vertex: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Ex. of Precision QED: g - 2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8C6A-3492-4E21-86AD-6BCB66998B44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39644"/>
            <a:ext cx="4191000" cy="8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E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133600"/>
            <a:ext cx="1529920" cy="1347787"/>
          </a:xfrm>
          <a:prstGeom prst="rect">
            <a:avLst/>
          </a:prstGeom>
        </p:spPr>
      </p:pic>
      <p:pic>
        <p:nvPicPr>
          <p:cNvPr id="8806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98" y="4419600"/>
            <a:ext cx="8636302" cy="6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6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562600"/>
            <a:ext cx="7605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096000"/>
            <a:ext cx="3576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Hanneke</a:t>
            </a:r>
            <a:r>
              <a:rPr lang="en-US" sz="1200" dirty="0" smtClean="0"/>
              <a:t>, </a:t>
            </a:r>
            <a:r>
              <a:rPr lang="en-US" sz="1200" dirty="0" err="1" smtClean="0"/>
              <a:t>Fogwell</a:t>
            </a:r>
            <a:r>
              <a:rPr lang="en-US" sz="1200" dirty="0" smtClean="0"/>
              <a:t>, and </a:t>
            </a:r>
            <a:r>
              <a:rPr lang="en-US" sz="1200" dirty="0" err="1" smtClean="0"/>
              <a:t>Gabrielse</a:t>
            </a:r>
            <a:r>
              <a:rPr lang="en-US" sz="1200" dirty="0" smtClean="0"/>
              <a:t>, PRL100 (2008)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105400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Gabrielse</a:t>
            </a:r>
            <a:r>
              <a:rPr lang="en-US" sz="1200" dirty="0" smtClean="0"/>
              <a:t> et al., PRL97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E&amp;M and 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/>
              <a:t>Many body physics less well understood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F89-A074-4F21-B663-E08BA5A717C3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404765"/>
            <a:ext cx="3611165" cy="33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8190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www.sv.vt.edu/classes/MSE2094_NoteBook/96ClassProj/examples/triplpt.html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442866"/>
            <a:ext cx="4112197" cy="327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5410" y="1828800"/>
            <a:ext cx="99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3630" y="1828800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Hydrogen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4044" y="5786735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</a:t>
            </a:r>
            <a:r>
              <a:rPr lang="en-US" sz="1200" b="1" i="1" u="sng" dirty="0" smtClean="0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QCD Particle Physics Well 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err="1" smtClean="0"/>
              <a:t>Lagr</a:t>
            </a:r>
            <a:r>
              <a:rPr lang="en-US" dirty="0" smtClean="0"/>
              <a:t>. known:</a:t>
            </a:r>
          </a:p>
          <a:p>
            <a:r>
              <a:rPr lang="en-US" dirty="0" smtClean="0"/>
              <a:t>QCD Vertices: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Qual. &amp; Quant. agreement w/ data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84BD-4857-4E86-BA2C-B5177D47B7C8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787" y="1080675"/>
            <a:ext cx="5383213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C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362200"/>
            <a:ext cx="5334000" cy="1150470"/>
          </a:xfrm>
          <a:prstGeom prst="rect">
            <a:avLst/>
          </a:prstGeom>
        </p:spPr>
      </p:pic>
      <p:grpSp>
        <p:nvGrpSpPr>
          <p:cNvPr id="9" name="Group 15"/>
          <p:cNvGrpSpPr/>
          <p:nvPr/>
        </p:nvGrpSpPr>
        <p:grpSpPr>
          <a:xfrm>
            <a:off x="457200" y="4284463"/>
            <a:ext cx="3276600" cy="2497337"/>
            <a:chOff x="5715000" y="1284862"/>
            <a:chExt cx="3276600" cy="249733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1284862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715000" y="2486799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</a:t>
              </a:r>
            </a:p>
            <a:p>
              <a:r>
                <a:rPr lang="en-US" sz="1200" dirty="0" smtClean="0"/>
                <a:t>PLB284</a:t>
              </a:r>
            </a:p>
            <a:p>
              <a:r>
                <a:rPr lang="en-US" sz="1200" dirty="0" smtClean="0"/>
                <a:t>(1992)</a:t>
              </a:r>
              <a:endParaRPr lang="en-US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00600" y="60198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364456"/>
            <a:ext cx="2971800" cy="23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86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r>
              <a:rPr lang="en-US" dirty="0" smtClean="0"/>
              <a:t>Test &amp; understand theory of many-body non-Abelian fields</a:t>
            </a:r>
          </a:p>
          <a:p>
            <a:r>
              <a:rPr lang="en-US" dirty="0" smtClean="0"/>
              <a:t>Do this via Heavy Ion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D74E-6381-4295-B834-71AD1567F608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vs. Little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BCF-847F-4756-A147-418FECF54B62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1321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0"/>
          <p:cNvGrpSpPr/>
          <p:nvPr/>
        </p:nvGrpSpPr>
        <p:grpSpPr>
          <a:xfrm>
            <a:off x="2438400" y="4267200"/>
            <a:ext cx="1219200" cy="990600"/>
            <a:chOff x="2362200" y="4572000"/>
            <a:chExt cx="12192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01347" y="37454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6081" y="37338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5944" y="3733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3944" y="37454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3744" y="3733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" y="55904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71600" y="55904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8977" y="55904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349091" y="55904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62600" y="55896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467600" y="55896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pic>
        <p:nvPicPr>
          <p:cNvPr id="8744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4038600"/>
            <a:ext cx="8829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7113934" y="31242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 Collaboration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81200" y="4267200"/>
            <a:ext cx="7010400" cy="12954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438400" y="3886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2672-86A1-4FDA-92E8-2F3069E78C78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780D-5DDD-419C-B5F7-BAE5D0FD5863}" type="datetime1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25593</TotalTime>
  <Words>1122</Words>
  <Application>Microsoft Office PowerPoint</Application>
  <PresentationFormat>On-screen Show (4:3)</PresentationFormat>
  <Paragraphs>298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Qualitative and Quantitative Energy Loss?</vt:lpstr>
      <vt:lpstr>Four Fundamental Forces</vt:lpstr>
      <vt:lpstr>E&amp;M Particle Physics Well Understood</vt:lpstr>
      <vt:lpstr>E&amp;M and Phase Diagrams</vt:lpstr>
      <vt:lpstr>QCD Particle Physics Well Understood</vt:lpstr>
      <vt:lpstr>What Are We Interested In?</vt:lpstr>
      <vt:lpstr>Big Bang vs. Little Bang</vt:lpstr>
      <vt:lpstr>QGP Energy Loss</vt:lpstr>
      <vt:lpstr>pQCD Rad Picture</vt:lpstr>
      <vt:lpstr>High-pT Observables</vt:lpstr>
      <vt:lpstr>Expectations from pQCD</vt:lpstr>
      <vt:lpstr>pQCD Success at RHIC:</vt:lpstr>
      <vt:lpstr>pQCD Suppression Picture Inadequate</vt:lpstr>
      <vt:lpstr>Death of pQCD at RHIC?</vt:lpstr>
      <vt:lpstr>Before We Make Any Conclusions...</vt:lpstr>
      <vt:lpstr>ALICE First Results!</vt:lpstr>
      <vt:lpstr>Caution about pQCD at LHC</vt:lpstr>
      <vt:lpstr>Jets in AdS/CFT</vt:lpstr>
      <vt:lpstr>Compared to Data</vt:lpstr>
      <vt:lpstr>Light Quark and Gluon E-Loss</vt:lpstr>
      <vt:lpstr>pQCD vs. AdS/CFT at LHC</vt:lpstr>
      <vt:lpstr>Not So Fast!</vt:lpstr>
      <vt:lpstr>LHC RcAA(pT)/RbAA(pT) Prediction (with speed limits)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862</cp:revision>
  <dcterms:created xsi:type="dcterms:W3CDTF">2009-09-03T22:02:25Z</dcterms:created>
  <dcterms:modified xsi:type="dcterms:W3CDTF">2010-12-15T15:31:02Z</dcterms:modified>
</cp:coreProperties>
</file>