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668" r:id="rId2"/>
    <p:sldId id="964" r:id="rId3"/>
    <p:sldId id="966" r:id="rId4"/>
    <p:sldId id="967" r:id="rId5"/>
    <p:sldId id="968" r:id="rId6"/>
    <p:sldId id="969" r:id="rId7"/>
    <p:sldId id="970" r:id="rId8"/>
    <p:sldId id="918" r:id="rId9"/>
    <p:sldId id="981" r:id="rId10"/>
    <p:sldId id="971" r:id="rId11"/>
    <p:sldId id="1000" r:id="rId12"/>
    <p:sldId id="919" r:id="rId13"/>
    <p:sldId id="930" r:id="rId14"/>
    <p:sldId id="932" r:id="rId15"/>
    <p:sldId id="1008" r:id="rId16"/>
    <p:sldId id="990" r:id="rId17"/>
    <p:sldId id="1007" r:id="rId18"/>
    <p:sldId id="944" r:id="rId19"/>
    <p:sldId id="945" r:id="rId20"/>
    <p:sldId id="946" r:id="rId21"/>
    <p:sldId id="947" r:id="rId22"/>
    <p:sldId id="948" r:id="rId23"/>
    <p:sldId id="949" r:id="rId24"/>
    <p:sldId id="996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400"/>
    <a:srgbClr val="660000"/>
    <a:srgbClr val="4D4D4D"/>
    <a:srgbClr val="0000FF"/>
    <a:srgbClr val="FF0000"/>
    <a:srgbClr val="3F3D99"/>
    <a:srgbClr val="09840A"/>
    <a:srgbClr val="2D2A6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588" autoAdjust="0"/>
    <p:restoredTop sz="85216" autoAdjust="0"/>
  </p:normalViewPr>
  <p:slideViewPr>
    <p:cSldViewPr>
      <p:cViewPr varScale="1">
        <p:scale>
          <a:sx n="79" d="100"/>
          <a:sy n="79" d="100"/>
        </p:scale>
        <p:origin x="-70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image" Target="../media/image28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95713B-7F30-4AF5-96BF-BCA3677841D5}" type="datetimeFigureOut">
              <a:rPr lang="en-US" smtClean="0"/>
              <a:pPr/>
              <a:t>12/15/2010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C2E535-840F-463B-B54A-E456A7A5BD1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Unique as compared to strongly</a:t>
            </a:r>
            <a:r>
              <a:rPr lang="en-US" baseline="0" dirty="0" smtClean="0"/>
              <a:t> coupled </a:t>
            </a:r>
            <a:r>
              <a:rPr lang="en-US" baseline="0" dirty="0" err="1" smtClean="0"/>
              <a:t>Abelian</a:t>
            </a:r>
            <a:r>
              <a:rPr lang="en-US" baseline="0" dirty="0" smtClean="0"/>
              <a:t> problems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Important to get to &gt;~ 10 </a:t>
            </a:r>
            <a:r>
              <a:rPr lang="en-US" dirty="0" err="1" smtClean="0"/>
              <a:t>GeV</a:t>
            </a:r>
            <a:r>
              <a:rPr lang="en-US" dirty="0" smtClean="0"/>
              <a:t> to avoid IS, </a:t>
            </a:r>
            <a:r>
              <a:rPr lang="en-US" dirty="0" err="1" smtClean="0"/>
              <a:t>hadronization</a:t>
            </a:r>
            <a:r>
              <a:rPr lang="en-US" baseline="0" dirty="0" smtClean="0"/>
              <a:t> effects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6E1DD-9D32-4EF9-81E3-FC28CC35B789}" type="datetime1">
              <a:rPr lang="en-US" smtClean="0"/>
              <a:pPr/>
              <a:t>12/15/2010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800" y="6392925"/>
            <a:ext cx="3124200" cy="365125"/>
          </a:xfrm>
        </p:spPr>
        <p:txBody>
          <a:bodyPr/>
          <a:lstStyle/>
          <a:p>
            <a:r>
              <a:rPr lang="en-US" dirty="0" smtClean="0"/>
              <a:t>Kruger2010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F7A10-3C26-4EF5-A021-082A336B0334}" type="datetime1">
              <a:rPr lang="en-US" smtClean="0"/>
              <a:pPr/>
              <a:t>12/15/2010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Kruger2010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E0C5E-F59F-4929-818D-089FD3D0ADF4}" type="datetime1">
              <a:rPr lang="en-US" smtClean="0"/>
              <a:pPr/>
              <a:t>12/15/2010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Kruger2010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392FC-F64A-4CD2-8305-7E28286F22B3}" type="datetime1">
              <a:rPr lang="en-US" smtClean="0"/>
              <a:pPr/>
              <a:t>12/15/2010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Kruger2010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B52BE-147F-4016-9F43-9BBF3D84C9ED}" type="datetime1">
              <a:rPr lang="en-US" smtClean="0"/>
              <a:pPr/>
              <a:t>12/15/2010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Kruger2010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4A6F9-084B-4138-98A4-08C7B501CD3F}" type="datetime1">
              <a:rPr lang="en-US" smtClean="0"/>
              <a:pPr/>
              <a:t>12/15/2010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Kruger2010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47451-99FF-4A70-9210-26EB5050D8A9}" type="datetime1">
              <a:rPr lang="en-US" smtClean="0"/>
              <a:pPr/>
              <a:t>12/15/2010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Kruger2010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20A8A-3489-427F-9531-D93987AFC021}" type="datetime1">
              <a:rPr lang="en-US" smtClean="0"/>
              <a:pPr/>
              <a:t>12/15/2010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Kruger2010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5E941-A215-46EF-9EF6-753F0BE1849C}" type="datetime1">
              <a:rPr lang="en-US" smtClean="0"/>
              <a:pPr/>
              <a:t>12/15/2010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Kruger2010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A0D84-7BCE-4318-BF3C-6BAF12163EE4}" type="datetime1">
              <a:rPr lang="en-US" smtClean="0"/>
              <a:pPr/>
              <a:t>12/15/2010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Kruger2010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C3180-007D-4F9E-A1D0-88C195D51BAF}" type="datetime1">
              <a:rPr lang="en-US" smtClean="0"/>
              <a:pPr/>
              <a:t>12/15/2010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Kruger2010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9CCFF"/>
            </a:gs>
            <a:gs pos="50000">
              <a:schemeClr val="bg1"/>
            </a:gs>
            <a:gs pos="100000">
              <a:srgbClr val="99CCFF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954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929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BC97FF-A37A-4FA6-A443-6E7E7BE3FE1F}" type="datetime1">
              <a:rPr lang="en-US" smtClean="0"/>
              <a:pPr/>
              <a:t>12/15/2010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71800" y="6392925"/>
            <a:ext cx="3124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Kruger2010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929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B5BCB-DCF7-4CB6-B569-5FAD0D0113E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62881" name="Picture 1"/>
          <p:cNvPicPr>
            <a:picLocks noChangeAspect="1" noChangeArrowheads="1"/>
          </p:cNvPicPr>
          <p:nvPr userDrawn="1"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0525" y="6388925"/>
            <a:ext cx="304800" cy="400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2D2A6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rgbClr val="660000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00540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4D4D4D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273175"/>
            <a:ext cx="9144000" cy="1470025"/>
          </a:xfrm>
        </p:spPr>
        <p:txBody>
          <a:bodyPr>
            <a:normAutofit/>
          </a:bodyPr>
          <a:lstStyle/>
          <a:p>
            <a:r>
              <a:rPr lang="en-US" dirty="0" smtClean="0"/>
              <a:t>Qualitative </a:t>
            </a:r>
            <a:r>
              <a:rPr lang="en-US" b="1" i="1" dirty="0" smtClean="0"/>
              <a:t>and </a:t>
            </a:r>
            <a:r>
              <a:rPr lang="en-US" dirty="0" smtClean="0"/>
              <a:t>Quantitative</a:t>
            </a:r>
            <a:br>
              <a:rPr lang="en-US" dirty="0" smtClean="0"/>
            </a:br>
            <a:r>
              <a:rPr lang="en-US" dirty="0" smtClean="0"/>
              <a:t>Energy Loss?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76600"/>
            <a:ext cx="6400800" cy="1752600"/>
          </a:xfrm>
        </p:spPr>
        <p:txBody>
          <a:bodyPr/>
          <a:lstStyle/>
          <a:p>
            <a:r>
              <a:rPr lang="en-US" dirty="0" smtClean="0">
                <a:solidFill>
                  <a:srgbClr val="660000"/>
                </a:solidFill>
              </a:rPr>
              <a:t>W. A. Horowitz</a:t>
            </a:r>
          </a:p>
          <a:p>
            <a:r>
              <a:rPr lang="en-US" sz="2000" dirty="0" smtClean="0">
                <a:solidFill>
                  <a:srgbClr val="660000"/>
                </a:solidFill>
              </a:rPr>
              <a:t>University of Cape Town</a:t>
            </a:r>
          </a:p>
          <a:p>
            <a:r>
              <a:rPr lang="en-US" sz="2000" dirty="0" smtClean="0">
                <a:solidFill>
                  <a:srgbClr val="660000"/>
                </a:solidFill>
              </a:rPr>
              <a:t>December 9, 2010</a:t>
            </a:r>
            <a:endParaRPr lang="en-US" sz="2000" dirty="0">
              <a:solidFill>
                <a:srgbClr val="660000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25B41-8066-4CAF-9E25-C79A9F816620}" type="datetime1">
              <a:rPr lang="en-US" smtClean="0"/>
              <a:pPr/>
              <a:t>12/15/2010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Kruger2010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905000" y="5181600"/>
            <a:ext cx="533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With many thanks to Brian Cole, </a:t>
            </a:r>
            <a:r>
              <a:rPr lang="en-US" sz="1600" dirty="0" err="1" smtClean="0"/>
              <a:t>Miklos</a:t>
            </a:r>
            <a:r>
              <a:rPr lang="en-US" sz="1600" dirty="0" smtClean="0"/>
              <a:t> </a:t>
            </a:r>
            <a:r>
              <a:rPr lang="en-US" sz="1600" dirty="0" err="1" smtClean="0"/>
              <a:t>Gyulassy</a:t>
            </a:r>
            <a:r>
              <a:rPr lang="en-US" sz="1600" dirty="0" smtClean="0"/>
              <a:t>, </a:t>
            </a:r>
          </a:p>
          <a:p>
            <a:pPr algn="ctr"/>
            <a:r>
              <a:rPr lang="en-US" sz="1600" dirty="0" smtClean="0"/>
              <a:t>Ulrich Heinz, </a:t>
            </a:r>
            <a:r>
              <a:rPr lang="en-US" sz="1600" dirty="0" err="1" smtClean="0"/>
              <a:t>Jangyong</a:t>
            </a:r>
            <a:r>
              <a:rPr lang="en-US" sz="1600" dirty="0" smtClean="0"/>
              <a:t> </a:t>
            </a:r>
            <a:r>
              <a:rPr lang="en-US" sz="1600" dirty="0" err="1" smtClean="0"/>
              <a:t>Jia</a:t>
            </a:r>
            <a:r>
              <a:rPr lang="en-US" sz="1600" dirty="0" smtClean="0"/>
              <a:t>, and Yuri </a:t>
            </a:r>
            <a:r>
              <a:rPr lang="en-US" sz="1600" dirty="0" err="1" smtClean="0"/>
              <a:t>Kovchegov</a:t>
            </a:r>
            <a:endParaRPr lang="en-US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208" name="Rectangle 16"/>
          <p:cNvSpPr>
            <a:spLocks noChangeArrowheads="1"/>
          </p:cNvSpPr>
          <p:nvPr/>
        </p:nvSpPr>
        <p:spPr bwMode="auto">
          <a:xfrm>
            <a:off x="-838200" y="3276600"/>
            <a:ext cx="77724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1143000" lvl="2" indent="-228600">
              <a:spcBef>
                <a:spcPct val="20000"/>
              </a:spcBef>
            </a:pPr>
            <a:r>
              <a:rPr lang="en-US" sz="2400" dirty="0">
                <a:solidFill>
                  <a:srgbClr val="660000"/>
                </a:solidFill>
              </a:rPr>
              <a:t>	Common variables used are transverse momentum, </a:t>
            </a:r>
            <a:r>
              <a:rPr lang="en-US" sz="2400" b="1" i="1" dirty="0" err="1">
                <a:solidFill>
                  <a:srgbClr val="660000"/>
                </a:solidFill>
              </a:rPr>
              <a:t>p</a:t>
            </a:r>
            <a:r>
              <a:rPr lang="en-US" sz="2400" b="1" i="1" baseline="-25000" dirty="0" err="1">
                <a:solidFill>
                  <a:srgbClr val="660000"/>
                </a:solidFill>
              </a:rPr>
              <a:t>T</a:t>
            </a:r>
            <a:r>
              <a:rPr lang="en-US" sz="2400" dirty="0">
                <a:solidFill>
                  <a:srgbClr val="660000"/>
                </a:solidFill>
              </a:rPr>
              <a:t>, and angle with respect to the reaction plane, </a:t>
            </a:r>
            <a:r>
              <a:rPr lang="en-US" sz="2400" i="1" dirty="0">
                <a:solidFill>
                  <a:srgbClr val="660000"/>
                </a:solidFill>
                <a:latin typeface="Symbol" pitchFamily="18" charset="2"/>
              </a:rPr>
              <a:t>f</a:t>
            </a:r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Kruger2010</a:t>
            </a:r>
            <a:endParaRPr lang="en-US"/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3337D-5F07-49A2-9B71-5FAE03C03B6D}" type="slidenum">
              <a:rPr lang="en-US"/>
              <a:pPr/>
              <a:t>10</a:t>
            </a:fld>
            <a:endParaRPr lang="en-US"/>
          </a:p>
        </p:txBody>
      </p:sp>
      <p:sp>
        <p:nvSpPr>
          <p:cNvPr id="64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Observables</a:t>
            </a:r>
            <a:endParaRPr lang="en-US" dirty="0"/>
          </a:p>
        </p:txBody>
      </p:sp>
      <p:sp>
        <p:nvSpPr>
          <p:cNvPr id="648206" name="Rectangle 14"/>
          <p:cNvSpPr>
            <a:spLocks noGrp="1" noChangeArrowheads="1"/>
          </p:cNvSpPr>
          <p:nvPr>
            <p:ph type="body" idx="1"/>
          </p:nvPr>
        </p:nvSpPr>
        <p:spPr>
          <a:xfrm>
            <a:off x="381000" y="2667000"/>
            <a:ext cx="7772400" cy="533400"/>
          </a:xfrm>
          <a:noFill/>
          <a:ln/>
        </p:spPr>
        <p:txBody>
          <a:bodyPr/>
          <a:lstStyle/>
          <a:p>
            <a:pPr lvl="2">
              <a:buFontTx/>
              <a:buNone/>
            </a:pPr>
            <a:r>
              <a:rPr lang="en-US" dirty="0" smtClean="0">
                <a:solidFill>
                  <a:srgbClr val="005400"/>
                </a:solidFill>
              </a:rPr>
              <a:t>Naively</a:t>
            </a:r>
            <a:r>
              <a:rPr lang="en-US" dirty="0">
                <a:solidFill>
                  <a:srgbClr val="005400"/>
                </a:solidFill>
              </a:rPr>
              <a:t>: if medium has no effect, then </a:t>
            </a:r>
            <a:r>
              <a:rPr lang="en-US" b="1" i="1" dirty="0">
                <a:solidFill>
                  <a:srgbClr val="005400"/>
                </a:solidFill>
              </a:rPr>
              <a:t>R</a:t>
            </a:r>
            <a:r>
              <a:rPr lang="en-US" b="1" i="1" baseline="-25000" dirty="0">
                <a:solidFill>
                  <a:srgbClr val="005400"/>
                </a:solidFill>
              </a:rPr>
              <a:t>AA</a:t>
            </a:r>
            <a:r>
              <a:rPr lang="en-US" dirty="0">
                <a:solidFill>
                  <a:srgbClr val="005400"/>
                </a:solidFill>
              </a:rPr>
              <a:t> = 1</a:t>
            </a:r>
          </a:p>
        </p:txBody>
      </p:sp>
      <p:sp>
        <p:nvSpPr>
          <p:cNvPr id="648207" name="Rectangle 15"/>
          <p:cNvSpPr>
            <a:spLocks noChangeArrowheads="1"/>
          </p:cNvSpPr>
          <p:nvPr/>
        </p:nvSpPr>
        <p:spPr bwMode="auto">
          <a:xfrm>
            <a:off x="1193800" y="2667000"/>
            <a:ext cx="66294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48209" name="Rectangle 17"/>
          <p:cNvSpPr>
            <a:spLocks noChangeArrowheads="1"/>
          </p:cNvSpPr>
          <p:nvPr/>
        </p:nvSpPr>
        <p:spPr bwMode="auto">
          <a:xfrm>
            <a:off x="-838200" y="4648200"/>
            <a:ext cx="77724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1143000" lvl="2" indent="-228600">
              <a:spcBef>
                <a:spcPct val="20000"/>
              </a:spcBef>
            </a:pPr>
            <a:r>
              <a:rPr lang="en-US" sz="2400" dirty="0">
                <a:solidFill>
                  <a:srgbClr val="4D4D4D"/>
                </a:solidFill>
              </a:rPr>
              <a:t>	</a:t>
            </a:r>
            <a:r>
              <a:rPr lang="en-US" sz="2400" dirty="0" smtClean="0">
                <a:solidFill>
                  <a:srgbClr val="4D4D4D"/>
                </a:solidFill>
              </a:rPr>
              <a:t>Fourier </a:t>
            </a:r>
            <a:r>
              <a:rPr lang="en-US" sz="2400" dirty="0">
                <a:solidFill>
                  <a:srgbClr val="4D4D4D"/>
                </a:solidFill>
              </a:rPr>
              <a:t>expand </a:t>
            </a:r>
            <a:r>
              <a:rPr lang="en-US" sz="2400" b="1" i="1" dirty="0">
                <a:solidFill>
                  <a:srgbClr val="4D4D4D"/>
                </a:solidFill>
              </a:rPr>
              <a:t>R</a:t>
            </a:r>
            <a:r>
              <a:rPr lang="en-US" sz="2400" b="1" i="1" baseline="-25000" dirty="0">
                <a:solidFill>
                  <a:srgbClr val="4D4D4D"/>
                </a:solidFill>
              </a:rPr>
              <a:t>AA</a:t>
            </a:r>
            <a:r>
              <a:rPr lang="en-US" sz="2400" dirty="0">
                <a:solidFill>
                  <a:srgbClr val="4D4D4D"/>
                </a:solidFill>
              </a:rPr>
              <a:t>:</a:t>
            </a:r>
            <a:endParaRPr lang="en-US" sz="2400" baseline="-25000" dirty="0">
              <a:solidFill>
                <a:srgbClr val="4D4D4D"/>
              </a:solidFill>
              <a:latin typeface="Symbol" pitchFamily="18" charset="2"/>
            </a:endParaRPr>
          </a:p>
        </p:txBody>
      </p:sp>
      <p:sp>
        <p:nvSpPr>
          <p:cNvPr id="22" name="Date Placeholder 2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BE6A8-6B16-467F-BF82-327AF9AF29CA}" type="datetime1">
              <a:rPr lang="en-US" smtClean="0"/>
              <a:pPr/>
              <a:t>12/15/2010</a:t>
            </a:fld>
            <a:endParaRPr lang="en-US"/>
          </a:p>
        </p:txBody>
      </p:sp>
      <p:grpSp>
        <p:nvGrpSpPr>
          <p:cNvPr id="2" name="Group 23"/>
          <p:cNvGrpSpPr/>
          <p:nvPr/>
        </p:nvGrpSpPr>
        <p:grpSpPr>
          <a:xfrm>
            <a:off x="6324601" y="3352800"/>
            <a:ext cx="2843196" cy="2895601"/>
            <a:chOff x="6324601" y="3352800"/>
            <a:chExt cx="2843196" cy="2895601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6324601" y="3352800"/>
              <a:ext cx="2749551" cy="2895601"/>
              <a:chOff x="336" y="768"/>
              <a:chExt cx="2147" cy="2208"/>
            </a:xfrm>
          </p:grpSpPr>
          <p:pic>
            <p:nvPicPr>
              <p:cNvPr id="648196" name="Picture 4"/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36" y="912"/>
                <a:ext cx="1894" cy="2064"/>
              </a:xfrm>
              <a:prstGeom prst="rect">
                <a:avLst/>
              </a:prstGeom>
              <a:noFill/>
            </p:spPr>
          </p:pic>
          <p:sp>
            <p:nvSpPr>
              <p:cNvPr id="648197" name="Line 5"/>
              <p:cNvSpPr>
                <a:spLocks noChangeShapeType="1"/>
              </p:cNvSpPr>
              <p:nvPr/>
            </p:nvSpPr>
            <p:spPr bwMode="auto">
              <a:xfrm>
                <a:off x="912" y="768"/>
                <a:ext cx="0" cy="12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stealth" w="lg" len="lg"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8198" name="Line 6"/>
              <p:cNvSpPr>
                <a:spLocks noChangeShapeType="1"/>
              </p:cNvSpPr>
              <p:nvPr/>
            </p:nvSpPr>
            <p:spPr bwMode="auto">
              <a:xfrm>
                <a:off x="912" y="2064"/>
                <a:ext cx="96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8199" name="Line 7"/>
              <p:cNvSpPr>
                <a:spLocks noChangeShapeType="1"/>
              </p:cNvSpPr>
              <p:nvPr/>
            </p:nvSpPr>
            <p:spPr bwMode="auto">
              <a:xfrm>
                <a:off x="912" y="2064"/>
                <a:ext cx="12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8200" name="Line 8"/>
              <p:cNvSpPr>
                <a:spLocks noChangeShapeType="1"/>
              </p:cNvSpPr>
              <p:nvPr/>
            </p:nvSpPr>
            <p:spPr bwMode="auto">
              <a:xfrm>
                <a:off x="912" y="2064"/>
                <a:ext cx="139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stealth" w="lg" len="lg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8201" name="Text Box 9"/>
              <p:cNvSpPr txBox="1">
                <a:spLocks noChangeArrowheads="1"/>
              </p:cNvSpPr>
              <p:nvPr/>
            </p:nvSpPr>
            <p:spPr bwMode="auto">
              <a:xfrm>
                <a:off x="2150" y="919"/>
                <a:ext cx="333" cy="30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000" i="1">
                    <a:latin typeface="Arial" charset="0"/>
                  </a:rPr>
                  <a:t>p</a:t>
                </a:r>
                <a:r>
                  <a:rPr lang="en-US" sz="2000" i="1" baseline="-25000">
                    <a:latin typeface="Arial" charset="0"/>
                  </a:rPr>
                  <a:t>T</a:t>
                </a:r>
              </a:p>
            </p:txBody>
          </p:sp>
          <p:sp>
            <p:nvSpPr>
              <p:cNvPr id="648202" name="Freeform 10"/>
              <p:cNvSpPr>
                <a:spLocks/>
              </p:cNvSpPr>
              <p:nvPr/>
            </p:nvSpPr>
            <p:spPr bwMode="auto">
              <a:xfrm>
                <a:off x="1248" y="1872"/>
                <a:ext cx="64" cy="192"/>
              </a:xfrm>
              <a:custGeom>
                <a:avLst/>
                <a:gdLst/>
                <a:ahLst/>
                <a:cxnLst>
                  <a:cxn ang="0">
                    <a:pos x="48" y="192"/>
                  </a:cxn>
                  <a:cxn ang="0">
                    <a:pos x="0" y="0"/>
                  </a:cxn>
                </a:cxnLst>
                <a:rect l="0" t="0" r="r" b="b"/>
                <a:pathLst>
                  <a:path w="64" h="192">
                    <a:moveTo>
                      <a:pt x="48" y="192"/>
                    </a:moveTo>
                    <a:cubicBezTo>
                      <a:pt x="56" y="132"/>
                      <a:pt x="64" y="72"/>
                      <a:pt x="0" y="0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8203" name="Text Box 11"/>
              <p:cNvSpPr txBox="1">
                <a:spLocks noChangeArrowheads="1"/>
              </p:cNvSpPr>
              <p:nvPr/>
            </p:nvSpPr>
            <p:spPr bwMode="auto">
              <a:xfrm>
                <a:off x="1298" y="1738"/>
                <a:ext cx="268" cy="3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400" i="1">
                    <a:latin typeface="Symbol" pitchFamily="18" charset="2"/>
                  </a:rPr>
                  <a:t>f</a:t>
                </a:r>
              </a:p>
            </p:txBody>
          </p:sp>
        </p:grpSp>
        <p:sp>
          <p:nvSpPr>
            <p:cNvPr id="23" name="TextBox 22"/>
            <p:cNvSpPr txBox="1"/>
            <p:nvPr/>
          </p:nvSpPr>
          <p:spPr>
            <a:xfrm>
              <a:off x="8508642" y="4462046"/>
              <a:ext cx="65915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rgbClr val="09840A"/>
                  </a:solidFill>
                </a:rPr>
                <a:t>, </a:t>
              </a:r>
              <a:r>
                <a:rPr lang="en-US" sz="1600" b="1" dirty="0" smtClean="0">
                  <a:solidFill>
                    <a:srgbClr val="09840A"/>
                  </a:solidFill>
                  <a:latin typeface="Symbol" pitchFamily="18" charset="2"/>
                </a:rPr>
                <a:t>g</a:t>
              </a:r>
              <a:r>
                <a:rPr lang="en-US" sz="1600" b="1" dirty="0" smtClean="0">
                  <a:solidFill>
                    <a:srgbClr val="09840A"/>
                  </a:solidFill>
                </a:rPr>
                <a:t>, </a:t>
              </a:r>
              <a:r>
                <a:rPr lang="en-US" sz="1600" b="1" i="1" dirty="0" smtClean="0">
                  <a:solidFill>
                    <a:srgbClr val="09840A"/>
                  </a:solidFill>
                </a:rPr>
                <a:t>e</a:t>
              </a:r>
              <a:r>
                <a:rPr lang="en-US" sz="1600" b="1" baseline="30000" dirty="0" smtClean="0">
                  <a:solidFill>
                    <a:srgbClr val="09840A"/>
                  </a:solidFill>
                </a:rPr>
                <a:t>-</a:t>
              </a:r>
            </a:p>
          </p:txBody>
        </p:sp>
      </p:grpSp>
      <p:pic>
        <p:nvPicPr>
          <p:cNvPr id="104453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7675" y="5257800"/>
            <a:ext cx="5876925" cy="992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9600" y="941771"/>
            <a:ext cx="8001000" cy="143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20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4820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2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482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48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4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48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48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8208" grpId="0"/>
      <p:bldP spid="648206" grpId="1" uiExpand="1" build="p" animBg="1"/>
      <p:bldP spid="648207" grpId="0" animBg="1"/>
      <p:bldP spid="64820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Expectations from pQCD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4876800"/>
          </a:xfrm>
        </p:spPr>
        <p:txBody>
          <a:bodyPr/>
          <a:lstStyle/>
          <a:p>
            <a:r>
              <a:rPr lang="en-US" dirty="0" smtClean="0"/>
              <a:t>Power law p + p    </a:t>
            </a:r>
            <a:r>
              <a:rPr lang="en-US" dirty="0" smtClean="0">
                <a:latin typeface="Symbol" pitchFamily="18" charset="2"/>
              </a:rPr>
              <a:t>p</a:t>
            </a:r>
            <a:r>
              <a:rPr lang="en-US" dirty="0" smtClean="0"/>
              <a:t> + X spectrum</a:t>
            </a:r>
          </a:p>
          <a:p>
            <a:pPr lvl="1"/>
            <a:r>
              <a:rPr lang="en-US" dirty="0" err="1" smtClean="0"/>
              <a:t>d</a:t>
            </a:r>
            <a:r>
              <a:rPr lang="en-US" dirty="0" err="1" smtClean="0">
                <a:latin typeface="Symbol" pitchFamily="18" charset="2"/>
              </a:rPr>
              <a:t>s</a:t>
            </a:r>
            <a:r>
              <a:rPr lang="en-US" dirty="0" smtClean="0"/>
              <a:t>/</a:t>
            </a:r>
            <a:r>
              <a:rPr lang="en-US" dirty="0" err="1" smtClean="0"/>
              <a:t>dp</a:t>
            </a:r>
            <a:r>
              <a:rPr lang="en-US" baseline="-25000" dirty="0" err="1" smtClean="0"/>
              <a:t>T</a:t>
            </a:r>
            <a:r>
              <a:rPr lang="en-US" dirty="0" smtClean="0"/>
              <a:t> ~ A/(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)</a:t>
            </a:r>
            <a:r>
              <a:rPr lang="en-US" baseline="30000" dirty="0" smtClean="0"/>
              <a:t>n</a:t>
            </a:r>
            <a:r>
              <a:rPr lang="en-US" dirty="0" smtClean="0"/>
              <a:t> </a:t>
            </a:r>
            <a:endParaRPr lang="en-US" baseline="30000" dirty="0" smtClean="0"/>
          </a:p>
          <a:p>
            <a:r>
              <a:rPr lang="en-US" dirty="0" smtClean="0"/>
              <a:t>pQCD fractional energy loss </a:t>
            </a:r>
            <a:r>
              <a:rPr lang="en-US" dirty="0" smtClean="0">
                <a:latin typeface="Symbol" pitchFamily="18" charset="2"/>
              </a:rPr>
              <a:t>e</a:t>
            </a:r>
            <a:r>
              <a:rPr lang="en-US" dirty="0" smtClean="0"/>
              <a:t> ~ log(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)/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endParaRPr lang="en-US" baseline="-25000" dirty="0" smtClean="0"/>
          </a:p>
          <a:p>
            <a:pPr lvl="1"/>
            <a:r>
              <a:rPr lang="en-US" dirty="0" smtClean="0"/>
              <a:t>For n fixed, R</a:t>
            </a:r>
            <a:r>
              <a:rPr lang="en-US" baseline="-25000" dirty="0" smtClean="0"/>
              <a:t>AA</a:t>
            </a:r>
            <a:r>
              <a:rPr lang="en-US" dirty="0" smtClean="0"/>
              <a:t>    1 at large 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DB31C-C4BD-4273-8529-6432D746AA5C}" type="datetime1">
              <a:rPr lang="en-US" smtClean="0"/>
              <a:pPr/>
              <a:t>12/15/2010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Kruger2010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11</a:t>
            </a:fld>
            <a:endParaRPr lang="en-US"/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3874168" y="1243264"/>
            <a:ext cx="304800" cy="1588"/>
          </a:xfrm>
          <a:prstGeom prst="straightConnector1">
            <a:avLst/>
          </a:prstGeom>
          <a:ln w="25400">
            <a:solidFill>
              <a:srgbClr val="66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3810000" y="2943728"/>
            <a:ext cx="304800" cy="1588"/>
          </a:xfrm>
          <a:prstGeom prst="straightConnector1">
            <a:avLst/>
          </a:prstGeom>
          <a:ln w="25400">
            <a:solidFill>
              <a:srgbClr val="0054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16"/>
          <p:cNvGrpSpPr/>
          <p:nvPr/>
        </p:nvGrpSpPr>
        <p:grpSpPr>
          <a:xfrm>
            <a:off x="0" y="3302001"/>
            <a:ext cx="3923071" cy="2700753"/>
            <a:chOff x="381000" y="3962401"/>
            <a:chExt cx="3923071" cy="2700753"/>
          </a:xfrm>
        </p:grpSpPr>
        <p:pic>
          <p:nvPicPr>
            <p:cNvPr id="983042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85800" y="3962401"/>
              <a:ext cx="3618271" cy="2438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" name="TextBox 11"/>
            <p:cNvSpPr txBox="1"/>
            <p:nvPr/>
          </p:nvSpPr>
          <p:spPr>
            <a:xfrm>
              <a:off x="2286000" y="6324600"/>
              <a:ext cx="39305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err="1" smtClean="0"/>
                <a:t>p</a:t>
              </a:r>
              <a:r>
                <a:rPr lang="en-US" sz="1600" b="1" baseline="-25000" dirty="0" err="1" smtClean="0"/>
                <a:t>T</a:t>
              </a:r>
              <a:endParaRPr lang="en-US" sz="1600" b="1" dirty="0" smtClean="0"/>
            </a:p>
          </p:txBody>
        </p:sp>
        <p:sp>
          <p:nvSpPr>
            <p:cNvPr id="13" name="TextBox 12"/>
            <p:cNvSpPr txBox="1"/>
            <p:nvPr/>
          </p:nvSpPr>
          <p:spPr>
            <a:xfrm rot="16200000">
              <a:off x="395427" y="5014773"/>
              <a:ext cx="30970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/>
                <a:t>n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1828800" y="4419600"/>
              <a:ext cx="116410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/>
                <a:t>RHIC glue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743200" y="5410200"/>
              <a:ext cx="108395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/>
                <a:t>LHC glue</a:t>
              </a: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4331344" y="3276600"/>
            <a:ext cx="4203056" cy="2726154"/>
            <a:chOff x="4331344" y="3937000"/>
            <a:chExt cx="4203056" cy="2726154"/>
          </a:xfrm>
        </p:grpSpPr>
        <p:pic>
          <p:nvPicPr>
            <p:cNvPr id="983043" name="Picture 3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648200" y="3937000"/>
              <a:ext cx="3886200" cy="24522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TextBox 17"/>
            <p:cNvSpPr txBox="1"/>
            <p:nvPr/>
          </p:nvSpPr>
          <p:spPr>
            <a:xfrm>
              <a:off x="5715000" y="4114800"/>
              <a:ext cx="190629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/>
                <a:t>RHIC light quarks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555859" y="5334000"/>
              <a:ext cx="182614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/>
                <a:t>LHC light quarks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464944" y="6324600"/>
              <a:ext cx="39305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err="1" smtClean="0"/>
                <a:t>p</a:t>
              </a:r>
              <a:r>
                <a:rPr lang="en-US" sz="1600" b="1" baseline="-25000" dirty="0" err="1" smtClean="0"/>
                <a:t>T</a:t>
              </a:r>
              <a:endParaRPr lang="en-US" sz="1600" b="1" dirty="0" smtClean="0"/>
            </a:p>
          </p:txBody>
        </p:sp>
        <p:sp>
          <p:nvSpPr>
            <p:cNvPr id="21" name="TextBox 20"/>
            <p:cNvSpPr txBox="1"/>
            <p:nvPr/>
          </p:nvSpPr>
          <p:spPr>
            <a:xfrm rot="16200000">
              <a:off x="4345771" y="5014773"/>
              <a:ext cx="30970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/>
                <a:t>n</a:t>
              </a:r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4114800" y="1560096"/>
            <a:ext cx="30659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=&gt; R</a:t>
            </a:r>
            <a:r>
              <a:rPr lang="en-US" sz="2800" b="1" baseline="-25000" dirty="0" smtClean="0"/>
              <a:t>AA</a:t>
            </a:r>
            <a:r>
              <a:rPr lang="en-US" sz="2800" b="1" dirty="0" smtClean="0"/>
              <a:t> ~ (1 – </a:t>
            </a:r>
            <a:r>
              <a:rPr lang="en-US" sz="2800" b="1" dirty="0" smtClean="0">
                <a:latin typeface="Symbol" pitchFamily="18" charset="2"/>
              </a:rPr>
              <a:t>e</a:t>
            </a:r>
            <a:r>
              <a:rPr lang="en-US" sz="2800" b="1" dirty="0" smtClean="0"/>
              <a:t>)</a:t>
            </a:r>
            <a:r>
              <a:rPr lang="en-US" sz="2800" b="1" baseline="30000" dirty="0" smtClean="0"/>
              <a:t>n-1</a:t>
            </a:r>
            <a:endParaRPr lang="en-US" sz="2800" b="1" dirty="0" smtClean="0"/>
          </a:p>
        </p:txBody>
      </p:sp>
      <p:sp>
        <p:nvSpPr>
          <p:cNvPr id="25" name="Content Placeholder 2"/>
          <p:cNvSpPr txBox="1">
            <a:spLocks/>
          </p:cNvSpPr>
          <p:nvPr/>
        </p:nvSpPr>
        <p:spPr>
          <a:xfrm>
            <a:off x="-533400" y="5943600"/>
            <a:ext cx="9601200" cy="53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At RHIC, n increases with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</a:t>
            </a:r>
            <a:r>
              <a:rPr kumimoji="0" lang="en-US" sz="2400" b="0" i="0" u="none" strike="noStrike" kern="1200" cap="none" spc="0" normalizeH="0" baseline="-25000" noProof="0" dirty="0" err="1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; at LHC, n relatively constant</a:t>
            </a:r>
            <a:endParaRPr kumimoji="0" lang="en-US" sz="2400" b="0" i="0" u="none" strike="noStrike" kern="1200" cap="none" spc="0" normalizeH="0" baseline="-25000" noProof="0" dirty="0" smtClean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2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Kruger2010</a:t>
            </a:r>
            <a:endParaRPr 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CA8A3-5C68-4163-9A01-2EBC296A9D14}" type="slidenum">
              <a:rPr lang="en-US"/>
              <a:pPr/>
              <a:t>12</a:t>
            </a:fld>
            <a:endParaRPr lang="en-US"/>
          </a:p>
        </p:txBody>
      </p:sp>
      <p:sp>
        <p:nvSpPr>
          <p:cNvPr id="37273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algn="l"/>
            <a:r>
              <a:rPr lang="en-US" dirty="0" err="1"/>
              <a:t>pQCD</a:t>
            </a:r>
            <a:r>
              <a:rPr lang="en-US" dirty="0"/>
              <a:t> Success at RHIC:</a:t>
            </a:r>
          </a:p>
        </p:txBody>
      </p:sp>
      <p:sp>
        <p:nvSpPr>
          <p:cNvPr id="372739" name="Text Box 3"/>
          <p:cNvSpPr txBox="1">
            <a:spLocks noChangeArrowheads="1"/>
          </p:cNvSpPr>
          <p:nvPr/>
        </p:nvSpPr>
        <p:spPr bwMode="auto">
          <a:xfrm>
            <a:off x="746125" y="43846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 sz="2400">
              <a:solidFill>
                <a:srgbClr val="008000"/>
              </a:solidFill>
              <a:latin typeface="Times New Roman" pitchFamily="18" charset="0"/>
            </a:endParaRPr>
          </a:p>
        </p:txBody>
      </p:sp>
      <p:sp>
        <p:nvSpPr>
          <p:cNvPr id="37274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-381000" y="2895600"/>
            <a:ext cx="4648200" cy="838200"/>
          </a:xfrm>
          <a:noFill/>
          <a:ln/>
        </p:spPr>
        <p:txBody>
          <a:bodyPr>
            <a:normAutofit fontScale="92500" lnSpcReduction="10000"/>
          </a:bodyPr>
          <a:lstStyle/>
          <a:p>
            <a:pPr lvl="1"/>
            <a:r>
              <a:rPr lang="en-US" dirty="0"/>
              <a:t>Consistency: R</a:t>
            </a:r>
            <a:r>
              <a:rPr lang="en-US" baseline="-25000" dirty="0"/>
              <a:t>AA</a:t>
            </a:r>
            <a:r>
              <a:rPr lang="en-US" dirty="0"/>
              <a:t>(</a:t>
            </a:r>
            <a:r>
              <a:rPr lang="en-US" dirty="0">
                <a:latin typeface="Symbol" pitchFamily="18" charset="2"/>
              </a:rPr>
              <a:t>h</a:t>
            </a:r>
            <a:r>
              <a:rPr lang="en-US" dirty="0"/>
              <a:t>)~R</a:t>
            </a:r>
            <a:r>
              <a:rPr lang="en-US" baseline="-25000" dirty="0"/>
              <a:t>AA</a:t>
            </a:r>
            <a:r>
              <a:rPr lang="en-US" dirty="0"/>
              <a:t>(</a:t>
            </a:r>
            <a:r>
              <a:rPr lang="en-US" dirty="0">
                <a:latin typeface="Symbol" pitchFamily="18" charset="2"/>
              </a:rPr>
              <a:t>p</a:t>
            </a:r>
            <a:r>
              <a:rPr lang="en-US" dirty="0"/>
              <a:t>)</a:t>
            </a:r>
          </a:p>
        </p:txBody>
      </p:sp>
      <p:sp>
        <p:nvSpPr>
          <p:cNvPr id="372741" name="Rectangle 5"/>
          <p:cNvSpPr>
            <a:spLocks noChangeArrowheads="1"/>
          </p:cNvSpPr>
          <p:nvPr/>
        </p:nvSpPr>
        <p:spPr bwMode="auto">
          <a:xfrm>
            <a:off x="-381000" y="3886200"/>
            <a:ext cx="4343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800" dirty="0">
                <a:solidFill>
                  <a:srgbClr val="005400"/>
                </a:solidFill>
              </a:rPr>
              <a:t>Null Control: R</a:t>
            </a:r>
            <a:r>
              <a:rPr lang="en-US" sz="2800" baseline="-25000" dirty="0">
                <a:solidFill>
                  <a:srgbClr val="005400"/>
                </a:solidFill>
              </a:rPr>
              <a:t>AA</a:t>
            </a:r>
            <a:r>
              <a:rPr lang="en-US" sz="2800" dirty="0">
                <a:solidFill>
                  <a:srgbClr val="005400"/>
                </a:solidFill>
              </a:rPr>
              <a:t>(</a:t>
            </a:r>
            <a:r>
              <a:rPr lang="en-US" sz="2800" dirty="0">
                <a:solidFill>
                  <a:srgbClr val="005400"/>
                </a:solidFill>
                <a:latin typeface="Symbol" pitchFamily="18" charset="2"/>
              </a:rPr>
              <a:t>g</a:t>
            </a:r>
            <a:r>
              <a:rPr lang="en-US" sz="2800" dirty="0">
                <a:solidFill>
                  <a:srgbClr val="005400"/>
                </a:solidFill>
              </a:rPr>
              <a:t>)~1</a:t>
            </a:r>
          </a:p>
        </p:txBody>
      </p:sp>
      <p:sp>
        <p:nvSpPr>
          <p:cNvPr id="372742" name="Rectangle 6"/>
          <p:cNvSpPr>
            <a:spLocks noChangeArrowheads="1"/>
          </p:cNvSpPr>
          <p:nvPr/>
        </p:nvSpPr>
        <p:spPr bwMode="auto">
          <a:xfrm>
            <a:off x="-381000" y="4953000"/>
            <a:ext cx="8153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800" dirty="0">
                <a:solidFill>
                  <a:srgbClr val="005400"/>
                </a:solidFill>
              </a:rPr>
              <a:t>GLV Prediction: </a:t>
            </a:r>
            <a:r>
              <a:rPr lang="en-US" sz="2800" dirty="0" err="1">
                <a:solidFill>
                  <a:srgbClr val="005400"/>
                </a:solidFill>
              </a:rPr>
              <a:t>Theory~Data</a:t>
            </a:r>
            <a:r>
              <a:rPr lang="en-US" sz="2800" dirty="0">
                <a:solidFill>
                  <a:srgbClr val="005400"/>
                </a:solidFill>
              </a:rPr>
              <a:t> for reasonable fixed L~5 fm and </a:t>
            </a:r>
            <a:r>
              <a:rPr lang="en-US" sz="2800" dirty="0" err="1" smtClean="0">
                <a:solidFill>
                  <a:srgbClr val="005400"/>
                </a:solidFill>
              </a:rPr>
              <a:t>dN</a:t>
            </a:r>
            <a:r>
              <a:rPr lang="en-US" sz="2800" baseline="-25000" dirty="0" err="1" smtClean="0">
                <a:solidFill>
                  <a:srgbClr val="005400"/>
                </a:solidFill>
              </a:rPr>
              <a:t>g</a:t>
            </a:r>
            <a:r>
              <a:rPr lang="en-US" sz="2800" dirty="0" smtClean="0">
                <a:solidFill>
                  <a:srgbClr val="005400"/>
                </a:solidFill>
              </a:rPr>
              <a:t>/</a:t>
            </a:r>
            <a:r>
              <a:rPr lang="en-US" sz="2800" dirty="0" err="1" smtClean="0">
                <a:solidFill>
                  <a:srgbClr val="005400"/>
                </a:solidFill>
              </a:rPr>
              <a:t>dy~dN</a:t>
            </a:r>
            <a:r>
              <a:rPr lang="en-US" sz="2800" baseline="-25000" dirty="0" err="1" smtClean="0">
                <a:solidFill>
                  <a:srgbClr val="005400"/>
                </a:solidFill>
                <a:latin typeface="Symbol" pitchFamily="18" charset="2"/>
              </a:rPr>
              <a:t>p</a:t>
            </a:r>
            <a:r>
              <a:rPr lang="en-US" sz="2800" dirty="0" smtClean="0">
                <a:solidFill>
                  <a:srgbClr val="005400"/>
                </a:solidFill>
              </a:rPr>
              <a:t>/</a:t>
            </a:r>
            <a:r>
              <a:rPr lang="en-US" sz="2800" dirty="0" err="1" smtClean="0">
                <a:solidFill>
                  <a:srgbClr val="005400"/>
                </a:solidFill>
              </a:rPr>
              <a:t>dy</a:t>
            </a:r>
            <a:endParaRPr lang="en-US" sz="2800" dirty="0">
              <a:solidFill>
                <a:srgbClr val="005400"/>
              </a:solidFill>
            </a:endParaRP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838200" y="1092200"/>
            <a:ext cx="8001000" cy="3556000"/>
            <a:chOff x="528" y="624"/>
            <a:chExt cx="5040" cy="2240"/>
          </a:xfrm>
        </p:grpSpPr>
        <p:sp>
          <p:nvSpPr>
            <p:cNvPr id="372743" name="Text Box 7"/>
            <p:cNvSpPr txBox="1">
              <a:spLocks noChangeArrowheads="1"/>
            </p:cNvSpPr>
            <p:nvPr/>
          </p:nvSpPr>
          <p:spPr bwMode="auto">
            <a:xfrm>
              <a:off x="528" y="1104"/>
              <a:ext cx="1786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1200" dirty="0" smtClean="0"/>
                <a:t>Y. </a:t>
              </a:r>
              <a:r>
                <a:rPr lang="en-US" sz="1200" dirty="0" err="1" smtClean="0"/>
                <a:t>Akiba</a:t>
              </a:r>
              <a:r>
                <a:rPr lang="en-US" sz="1200" dirty="0" smtClean="0"/>
                <a:t> </a:t>
              </a:r>
              <a:r>
                <a:rPr lang="en-US" sz="1200" i="1" dirty="0" smtClean="0"/>
                <a:t>for the PHENIX collaboration</a:t>
              </a:r>
              <a:r>
                <a:rPr lang="en-US" sz="1200" dirty="0" smtClean="0"/>
                <a:t>, </a:t>
              </a:r>
              <a:r>
                <a:rPr lang="en-US" sz="1200" dirty="0" err="1" smtClean="0"/>
                <a:t>Nucl</a:t>
              </a:r>
              <a:r>
                <a:rPr lang="en-US" sz="1200" dirty="0" smtClean="0"/>
                <a:t>. Phys. A774 (2006)</a:t>
              </a:r>
            </a:p>
          </p:txBody>
        </p:sp>
        <p:pic>
          <p:nvPicPr>
            <p:cNvPr id="372744" name="Picture 8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064" y="624"/>
              <a:ext cx="3504" cy="2240"/>
            </a:xfrm>
            <a:prstGeom prst="rect">
              <a:avLst/>
            </a:prstGeom>
            <a:noFill/>
          </p:spPr>
        </p:pic>
      </p:grpSp>
      <p:sp>
        <p:nvSpPr>
          <p:cNvPr id="372745" name="Text Box 9"/>
          <p:cNvSpPr txBox="1">
            <a:spLocks noChangeArrowheads="1"/>
          </p:cNvSpPr>
          <p:nvPr/>
        </p:nvSpPr>
        <p:spPr bwMode="auto">
          <a:xfrm>
            <a:off x="457200" y="914400"/>
            <a:ext cx="24669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>
                <a:solidFill>
                  <a:srgbClr val="2D2A62"/>
                </a:solidFill>
              </a:rPr>
              <a:t>(circa 2005)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25E08-F200-4EF8-9C92-D4605BB15946}" type="datetime1">
              <a:rPr lang="en-US" smtClean="0"/>
              <a:pPr/>
              <a:t>12/15/2010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pQCD</a:t>
            </a:r>
            <a:r>
              <a:rPr lang="en-US" dirty="0" smtClean="0"/>
              <a:t> Suppression Picture Inadequate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562600"/>
          </a:xfrm>
        </p:spPr>
        <p:txBody>
          <a:bodyPr>
            <a:normAutofit/>
          </a:bodyPr>
          <a:lstStyle/>
          <a:p>
            <a:r>
              <a:rPr lang="en-US" dirty="0" smtClean="0"/>
              <a:t>Lack of even qualitative understanding</a:t>
            </a:r>
          </a:p>
          <a:p>
            <a:pPr lvl="1"/>
            <a:r>
              <a:rPr lang="en-US" dirty="0" smtClean="0">
                <a:latin typeface="Symbol" pitchFamily="18" charset="2"/>
              </a:rPr>
              <a:t>p</a:t>
            </a:r>
            <a:r>
              <a:rPr lang="en-US" baseline="30000" dirty="0" smtClean="0"/>
              <a:t>0</a:t>
            </a:r>
            <a:r>
              <a:rPr lang="en-US" dirty="0" smtClean="0"/>
              <a:t>, </a:t>
            </a:r>
            <a:r>
              <a:rPr lang="en-US" dirty="0" smtClean="0">
                <a:latin typeface="Symbol" pitchFamily="18" charset="2"/>
              </a:rPr>
              <a:t>h</a:t>
            </a:r>
            <a:r>
              <a:rPr lang="en-US" dirty="0" smtClean="0"/>
              <a:t>, </a:t>
            </a:r>
            <a:r>
              <a:rPr lang="en-US" dirty="0" smtClean="0">
                <a:latin typeface="Symbol" pitchFamily="18" charset="2"/>
              </a:rPr>
              <a:t>g</a:t>
            </a:r>
            <a:r>
              <a:rPr lang="en-US" dirty="0" smtClean="0"/>
              <a:t> R</a:t>
            </a:r>
            <a:r>
              <a:rPr lang="en-US" baseline="-25000" dirty="0" smtClean="0"/>
              <a:t>AA</a:t>
            </a:r>
            <a:r>
              <a:rPr lang="en-US" dirty="0" smtClean="0"/>
              <a:t> well described, BUT</a:t>
            </a:r>
          </a:p>
          <a:p>
            <a:pPr lvl="1"/>
            <a:r>
              <a:rPr lang="en-US" dirty="0" smtClean="0"/>
              <a:t>e</a:t>
            </a:r>
            <a:r>
              <a:rPr lang="en-US" baseline="30000" dirty="0" smtClean="0"/>
              <a:t>-</a:t>
            </a:r>
            <a:r>
              <a:rPr lang="en-US" dirty="0" smtClean="0"/>
              <a:t> R</a:t>
            </a:r>
            <a:r>
              <a:rPr lang="en-US" baseline="-25000" dirty="0" smtClean="0"/>
              <a:t>AA</a:t>
            </a:r>
            <a:r>
              <a:rPr lang="en-US" dirty="0" smtClean="0"/>
              <a:t>, v</a:t>
            </a:r>
            <a:r>
              <a:rPr lang="en-US" baseline="-25000" dirty="0" smtClean="0"/>
              <a:t>2</a:t>
            </a:r>
            <a:r>
              <a:rPr lang="en-US" dirty="0" smtClean="0"/>
              <a:t> are not, even with elastic loss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57E09-7F6B-4803-882F-C5A90317323D}" type="datetime1">
              <a:rPr lang="en-US" smtClean="0"/>
              <a:pPr/>
              <a:t>12/15/2010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Kruger2010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625666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00" y="2897533"/>
            <a:ext cx="3962400" cy="3350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4876800" y="5029200"/>
            <a:ext cx="321415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/>
              <a:t>PHENIX, Phys. Rev. </a:t>
            </a:r>
            <a:r>
              <a:rPr lang="en-US" sz="1200" dirty="0" err="1"/>
              <a:t>Lett</a:t>
            </a:r>
            <a:r>
              <a:rPr lang="en-US" sz="1200" dirty="0"/>
              <a:t>. 98, 172301 (2007)</a:t>
            </a:r>
          </a:p>
        </p:txBody>
      </p:sp>
      <p:grpSp>
        <p:nvGrpSpPr>
          <p:cNvPr id="7" name="Group 10"/>
          <p:cNvGrpSpPr>
            <a:grpSpLocks/>
          </p:cNvGrpSpPr>
          <p:nvPr/>
        </p:nvGrpSpPr>
        <p:grpSpPr bwMode="auto">
          <a:xfrm>
            <a:off x="4149886" y="3276644"/>
            <a:ext cx="4994114" cy="1893845"/>
            <a:chOff x="2657" y="1586"/>
            <a:chExt cx="3103" cy="1479"/>
          </a:xfrm>
        </p:grpSpPr>
        <p:graphicFrame>
          <p:nvGraphicFramePr>
            <p:cNvPr id="12" name="Object 11"/>
            <p:cNvGraphicFramePr>
              <a:graphicFrameLocks noChangeAspect="1"/>
            </p:cNvGraphicFramePr>
            <p:nvPr/>
          </p:nvGraphicFramePr>
          <p:xfrm>
            <a:off x="2657" y="1586"/>
            <a:ext cx="3103" cy="1479"/>
          </p:xfrm>
          <a:graphic>
            <a:graphicData uri="http://schemas.openxmlformats.org/presentationml/2006/ole">
              <p:oleObj spid="_x0000_s921602" name="Image" r:id="rId4" imgW="9803175" imgH="4673016" progId="">
                <p:embed/>
              </p:oleObj>
            </a:graphicData>
          </a:graphic>
        </p:graphicFrame>
        <p:graphicFrame>
          <p:nvGraphicFramePr>
            <p:cNvPr id="13" name="Object 12"/>
            <p:cNvGraphicFramePr>
              <a:graphicFrameLocks noChangeAspect="1"/>
            </p:cNvGraphicFramePr>
            <p:nvPr/>
          </p:nvGraphicFramePr>
          <p:xfrm>
            <a:off x="4606" y="2241"/>
            <a:ext cx="962" cy="436"/>
          </p:xfrm>
          <a:graphic>
            <a:graphicData uri="http://schemas.openxmlformats.org/presentationml/2006/ole">
              <p:oleObj spid="_x0000_s921603" name="Image" r:id="rId5" imgW="4253968" imgH="1930159" progId="">
                <p:embed/>
              </p:oleObj>
            </a:graphicData>
          </a:graphic>
        </p:graphicFrame>
      </p:grpSp>
      <p:sp>
        <p:nvSpPr>
          <p:cNvPr id="14" name="TextBox 13"/>
          <p:cNvSpPr txBox="1"/>
          <p:nvPr/>
        </p:nvSpPr>
        <p:spPr>
          <a:xfrm>
            <a:off x="4038600" y="5562600"/>
            <a:ext cx="35721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Wicks, WAH, </a:t>
            </a:r>
            <a:r>
              <a:rPr lang="en-US" sz="1200" dirty="0" err="1" smtClean="0"/>
              <a:t>Djordjevic</a:t>
            </a:r>
            <a:r>
              <a:rPr lang="en-US" sz="1200" dirty="0" smtClean="0"/>
              <a:t>,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 NPA784, 2007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Death of </a:t>
            </a:r>
            <a:r>
              <a:rPr lang="en-US" dirty="0" err="1" smtClean="0"/>
              <a:t>pQCD</a:t>
            </a:r>
            <a:r>
              <a:rPr lang="en-US" dirty="0" smtClean="0"/>
              <a:t> at RHIC?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2514600" y="1000125"/>
            <a:ext cx="4038600" cy="4525963"/>
          </a:xfrm>
        </p:spPr>
        <p:txBody>
          <a:bodyPr>
            <a:normAutofit/>
          </a:bodyPr>
          <a:lstStyle/>
          <a:p>
            <a:r>
              <a:rPr lang="en-US" sz="3200" dirty="0" smtClean="0"/>
              <a:t>Failure at &gt; 9 </a:t>
            </a:r>
            <a:r>
              <a:rPr lang="en-US" sz="3200" dirty="0" err="1" smtClean="0"/>
              <a:t>GeV</a:t>
            </a:r>
            <a:r>
              <a:rPr lang="en-US" sz="3200" dirty="0" smtClean="0"/>
              <a:t>!</a:t>
            </a:r>
            <a:endParaRPr lang="en-US" sz="3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14397-D29B-4D0D-8A28-DBC0CD4BAA6D}" type="datetime1">
              <a:rPr lang="en-US" smtClean="0"/>
              <a:pPr/>
              <a:t>12/15/2010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Kruger2010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94623" y="1676400"/>
            <a:ext cx="4273177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4572000" y="5791200"/>
            <a:ext cx="19591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PHENIX, arXiv:1006.3740</a:t>
            </a:r>
          </a:p>
        </p:txBody>
      </p:sp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228600" y="2209800"/>
            <a:ext cx="5091409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228600" y="5486400"/>
            <a:ext cx="21055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Rui</a:t>
            </a:r>
            <a:r>
              <a:rPr lang="en-US" sz="1200" dirty="0" smtClean="0"/>
              <a:t> Wei, for PHENIX, QM09</a:t>
            </a:r>
          </a:p>
        </p:txBody>
      </p:sp>
      <p:pic>
        <p:nvPicPr>
          <p:cNvPr id="678913" name="Picture 1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33600" y="1828800"/>
            <a:ext cx="711200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 Box 13"/>
          <p:cNvSpPr txBox="1">
            <a:spLocks noChangeArrowheads="1"/>
          </p:cNvSpPr>
          <p:nvPr/>
        </p:nvSpPr>
        <p:spPr bwMode="auto">
          <a:xfrm>
            <a:off x="5287963" y="6034088"/>
            <a:ext cx="370363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baseline="0" dirty="0">
                <a:solidFill>
                  <a:srgbClr val="CC0000"/>
                </a:solidFill>
              </a:rPr>
              <a:t>Pert. at LHC energies?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Before We Make Any Conclusions...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4864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While experiments are converging</a:t>
            </a:r>
          </a:p>
          <a:p>
            <a:r>
              <a:rPr lang="en-US" dirty="0" smtClean="0"/>
              <a:t>Theoretically, what are the effects of</a:t>
            </a:r>
          </a:p>
          <a:p>
            <a:pPr lvl="1"/>
            <a:r>
              <a:rPr lang="en-US" dirty="0" smtClean="0"/>
              <a:t>higher orders in</a:t>
            </a:r>
          </a:p>
          <a:p>
            <a:pPr lvl="2"/>
            <a:r>
              <a:rPr lang="en-US" dirty="0" smtClean="0">
                <a:latin typeface="Symbol" pitchFamily="18" charset="2"/>
              </a:rPr>
              <a:t>a</a:t>
            </a:r>
            <a:r>
              <a:rPr lang="en-US" baseline="-25000" dirty="0" smtClean="0"/>
              <a:t>s</a:t>
            </a:r>
            <a:r>
              <a:rPr lang="en-US" dirty="0" smtClean="0"/>
              <a:t>			(</a:t>
            </a:r>
            <a:r>
              <a:rPr lang="en-US" b="1" i="1" dirty="0" smtClean="0"/>
              <a:t>large</a:t>
            </a:r>
            <a:r>
              <a:rPr lang="en-US" dirty="0" smtClean="0"/>
              <a:t>)		</a:t>
            </a:r>
            <a:endParaRPr lang="en-US" sz="1300" dirty="0" smtClean="0"/>
          </a:p>
          <a:p>
            <a:pPr lvl="2"/>
            <a:r>
              <a:rPr lang="en-US" dirty="0" err="1" smtClean="0"/>
              <a:t>k</a:t>
            </a:r>
            <a:r>
              <a:rPr lang="en-US" baseline="-25000" dirty="0" err="1" smtClean="0"/>
              <a:t>T</a:t>
            </a:r>
            <a:r>
              <a:rPr lang="en-US" dirty="0" smtClean="0"/>
              <a:t>/</a:t>
            </a:r>
            <a:r>
              <a:rPr lang="en-US" dirty="0" err="1" smtClean="0"/>
              <a:t>xE</a:t>
            </a:r>
            <a:r>
              <a:rPr lang="en-US" dirty="0" smtClean="0"/>
              <a:t>			(</a:t>
            </a:r>
            <a:r>
              <a:rPr lang="en-US" b="1" i="1" dirty="0" smtClean="0"/>
              <a:t>large</a:t>
            </a:r>
            <a:r>
              <a:rPr lang="en-US" dirty="0" smtClean="0"/>
              <a:t>)		</a:t>
            </a:r>
            <a:endParaRPr lang="en-US" sz="1300" dirty="0" smtClean="0"/>
          </a:p>
          <a:p>
            <a:pPr lvl="2"/>
            <a:r>
              <a:rPr lang="en-US" dirty="0" smtClean="0"/>
              <a:t>M</a:t>
            </a:r>
            <a:r>
              <a:rPr lang="en-US" baseline="-25000" dirty="0" smtClean="0"/>
              <a:t>Q</a:t>
            </a:r>
            <a:r>
              <a:rPr lang="en-US" dirty="0" smtClean="0"/>
              <a:t>/E			(large?)</a:t>
            </a:r>
          </a:p>
          <a:p>
            <a:pPr lvl="2"/>
            <a:r>
              <a:rPr lang="en-US" dirty="0" smtClean="0"/>
              <a:t>opacity		(large?)	</a:t>
            </a:r>
            <a:endParaRPr lang="en-US" sz="1300" dirty="0" smtClean="0"/>
          </a:p>
          <a:p>
            <a:pPr lvl="1"/>
            <a:r>
              <a:rPr lang="en-US" dirty="0" smtClean="0"/>
              <a:t>geometry</a:t>
            </a:r>
          </a:p>
          <a:p>
            <a:pPr lvl="2"/>
            <a:r>
              <a:rPr lang="en-US" dirty="0" smtClean="0"/>
              <a:t>uncertainty in IC	(small)		</a:t>
            </a:r>
            <a:endParaRPr lang="en-US" sz="1300" dirty="0" smtClean="0"/>
          </a:p>
          <a:p>
            <a:pPr lvl="2"/>
            <a:r>
              <a:rPr lang="en-US" dirty="0" smtClean="0"/>
              <a:t>coupling to flow	(large?)</a:t>
            </a:r>
          </a:p>
          <a:p>
            <a:pPr lvl="1"/>
            <a:r>
              <a:rPr lang="en-US" dirty="0" smtClean="0"/>
              <a:t>better treatment of</a:t>
            </a:r>
          </a:p>
          <a:p>
            <a:pPr lvl="2"/>
            <a:r>
              <a:rPr lang="en-US" dirty="0" smtClean="0"/>
              <a:t>elastic E-loss</a:t>
            </a:r>
          </a:p>
          <a:p>
            <a:pPr lvl="2"/>
            <a:r>
              <a:rPr lang="en-US" dirty="0" smtClean="0"/>
              <a:t>E-loss in confined matter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E8E21-0344-48D4-90D4-FDE5D7B31AB2}" type="datetime1">
              <a:rPr lang="en-US" smtClean="0"/>
              <a:pPr/>
              <a:t>12/15/2010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Kruger2010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ALICE First Results!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1219200"/>
            <a:ext cx="4114800" cy="1219200"/>
          </a:xfrm>
        </p:spPr>
        <p:txBody>
          <a:bodyPr/>
          <a:lstStyle/>
          <a:p>
            <a:r>
              <a:rPr lang="en-US" dirty="0" smtClean="0"/>
              <a:t>Rise with 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looks very pQCD-</a:t>
            </a:r>
            <a:r>
              <a:rPr lang="en-US" dirty="0" err="1" smtClean="0"/>
              <a:t>ish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93E20-7DDB-419C-B99D-71B825F844C4}" type="datetime1">
              <a:rPr lang="en-US" smtClean="0"/>
              <a:pPr/>
              <a:t>12/15/2010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Kruger2010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371600"/>
            <a:ext cx="4202257" cy="4622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228600" y="5943600"/>
            <a:ext cx="18742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ALICE, arXiv:1012.1004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4572000" y="2384774"/>
            <a:ext cx="4267200" cy="4293025"/>
            <a:chOff x="4572000" y="2384774"/>
            <a:chExt cx="4267200" cy="4293025"/>
          </a:xfrm>
        </p:grpSpPr>
        <p:grpSp>
          <p:nvGrpSpPr>
            <p:cNvPr id="11" name="Group 10"/>
            <p:cNvGrpSpPr/>
            <p:nvPr/>
          </p:nvGrpSpPr>
          <p:grpSpPr>
            <a:xfrm>
              <a:off x="4572000" y="2384774"/>
              <a:ext cx="4267200" cy="4293025"/>
              <a:chOff x="4572000" y="2537174"/>
              <a:chExt cx="4267200" cy="4293025"/>
            </a:xfrm>
          </p:grpSpPr>
          <p:pic>
            <p:nvPicPr>
              <p:cNvPr id="982018" name="Picture 2"/>
              <p:cNvPicPr>
                <a:picLocks noChangeAspect="1" noChangeArrowheads="1"/>
              </p:cNvPicPr>
              <p:nvPr/>
            </p:nvPicPr>
            <p:blipFill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4572000" y="2537174"/>
                <a:ext cx="4267200" cy="40143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8" name="TextBox 7"/>
              <p:cNvSpPr txBox="1"/>
              <p:nvPr/>
            </p:nvSpPr>
            <p:spPr>
              <a:xfrm>
                <a:off x="5791200" y="6553200"/>
                <a:ext cx="248728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 smtClean="0"/>
                  <a:t>WAH, </a:t>
                </a:r>
                <a:r>
                  <a:rPr lang="en-US" sz="1200" dirty="0" err="1" smtClean="0"/>
                  <a:t>Int.J.Mod.Phys</a:t>
                </a:r>
                <a:r>
                  <a:rPr lang="en-US" sz="1200" dirty="0" smtClean="0"/>
                  <a:t>. E16 (2007)</a:t>
                </a:r>
              </a:p>
            </p:txBody>
          </p:sp>
        </p:grpSp>
        <p:sp>
          <p:nvSpPr>
            <p:cNvPr id="12" name="TextBox 11"/>
            <p:cNvSpPr txBox="1"/>
            <p:nvPr/>
          </p:nvSpPr>
          <p:spPr>
            <a:xfrm>
              <a:off x="7315200" y="2819400"/>
              <a:ext cx="104932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5.5 </a:t>
              </a:r>
              <a:r>
                <a:rPr lang="en-US" sz="2000" dirty="0" err="1" smtClean="0"/>
                <a:t>TeV</a:t>
              </a:r>
              <a:endParaRPr lang="en-US" sz="2000" dirty="0" smtClean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76200" y="1371600"/>
            <a:ext cx="4343400" cy="5486400"/>
          </a:xfrm>
        </p:spPr>
        <p:txBody>
          <a:bodyPr/>
          <a:lstStyle/>
          <a:p>
            <a:r>
              <a:rPr lang="en-US" dirty="0" smtClean="0"/>
              <a:t>Quenching due to IS or FS?</a:t>
            </a:r>
          </a:p>
          <a:p>
            <a:pPr lvl="1"/>
            <a:r>
              <a:rPr lang="en-US" dirty="0" smtClean="0"/>
              <a:t>Initial or Final State physics?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r>
              <a:rPr lang="en-US" dirty="0" smtClean="0"/>
              <a:t>Require exp. control over production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EF3D3-77EC-4F45-8C77-5B47B576A4B6}" type="datetime1">
              <a:rPr lang="en-US" smtClean="0"/>
              <a:pPr/>
              <a:t>12/15/2010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Kruger2010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Caution about pQCD at LHC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28600" y="3581400"/>
            <a:ext cx="3505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Symbol"/>
              <a:buChar char="Þ"/>
            </a:pP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R</a:t>
            </a:r>
            <a:r>
              <a:rPr lang="en-US" sz="3600" b="1" baseline="-25000" dirty="0" err="1" smtClean="0">
                <a:solidFill>
                  <a:srgbClr val="FF0000"/>
                </a:solidFill>
              </a:rPr>
              <a:t>PbPb</a:t>
            </a:r>
            <a:r>
              <a:rPr lang="en-US" sz="3600" b="1" dirty="0" smtClean="0">
                <a:solidFill>
                  <a:srgbClr val="FF0000"/>
                </a:solidFill>
              </a:rPr>
              <a:t> ~ 0.25</a:t>
            </a:r>
          </a:p>
          <a:p>
            <a:r>
              <a:rPr lang="en-US" sz="3600" b="1" dirty="0" smtClean="0">
                <a:solidFill>
                  <a:srgbClr val="FF0000"/>
                </a:solidFill>
              </a:rPr>
              <a:t> from IS alone!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4255168" y="1295400"/>
            <a:ext cx="4953000" cy="5153799"/>
            <a:chOff x="4255168" y="1143000"/>
            <a:chExt cx="4953000" cy="5153799"/>
          </a:xfrm>
        </p:grpSpPr>
        <p:sp>
          <p:nvSpPr>
            <p:cNvPr id="14" name="TextBox 13"/>
            <p:cNvSpPr txBox="1"/>
            <p:nvPr/>
          </p:nvSpPr>
          <p:spPr>
            <a:xfrm>
              <a:off x="6315982" y="6019800"/>
              <a:ext cx="282801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Albacete and </a:t>
              </a:r>
              <a:r>
                <a:rPr lang="en-US" sz="1200" dirty="0" err="1" smtClean="0"/>
                <a:t>Marquet</a:t>
              </a:r>
              <a:r>
                <a:rPr lang="en-US" sz="1200" dirty="0" smtClean="0"/>
                <a:t>, PLB687, 2010</a:t>
              </a:r>
            </a:p>
          </p:txBody>
        </p:sp>
        <p:pic>
          <p:nvPicPr>
            <p:cNvPr id="984066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255168" y="1143000"/>
              <a:ext cx="4953000" cy="48331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" name="TextBox 11"/>
            <p:cNvSpPr txBox="1"/>
            <p:nvPr/>
          </p:nvSpPr>
          <p:spPr>
            <a:xfrm>
              <a:off x="5181600" y="2819400"/>
              <a:ext cx="192552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err="1" smtClean="0">
                  <a:solidFill>
                    <a:srgbClr val="FF0000"/>
                  </a:solidFill>
                </a:rPr>
                <a:t>R</a:t>
              </a:r>
              <a:r>
                <a:rPr lang="en-US" sz="2800" b="1" baseline="-25000" dirty="0" err="1" smtClean="0">
                  <a:solidFill>
                    <a:srgbClr val="FF0000"/>
                  </a:solidFill>
                </a:rPr>
                <a:t>pPb</a:t>
              </a:r>
              <a:r>
                <a:rPr lang="en-US" sz="2800" b="1" dirty="0" smtClean="0">
                  <a:solidFill>
                    <a:srgbClr val="FF0000"/>
                  </a:solidFill>
                </a:rPr>
                <a:t> ~ 0.5!</a:t>
              </a:r>
              <a:endParaRPr lang="en-US" sz="2800" b="1" dirty="0" err="1" smtClean="0">
                <a:solidFill>
                  <a:srgbClr val="FF0000"/>
                </a:solidFill>
              </a:endParaRPr>
            </a:p>
          </p:txBody>
        </p:sp>
      </p:grpSp>
      <p:sp>
        <p:nvSpPr>
          <p:cNvPr id="17" name="Content Placeholder 2"/>
          <p:cNvSpPr txBox="1">
            <a:spLocks/>
          </p:cNvSpPr>
          <p:nvPr/>
        </p:nvSpPr>
        <p:spPr>
          <a:xfrm>
            <a:off x="76200" y="5943600"/>
            <a:ext cx="8229600" cy="53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 + p and p +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Pb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run at LHC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uiExpand="1" build="p"/>
      <p:bldP spid="13" grpId="0"/>
      <p:bldP spid="1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Kruger2010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096E2-C52C-45A4-B9DB-D2A6DDE0618F}" type="slidenum">
              <a:rPr lang="en-US"/>
              <a:pPr/>
              <a:t>18</a:t>
            </a:fld>
            <a:endParaRPr lang="en-US"/>
          </a:p>
        </p:txBody>
      </p:sp>
      <p:sp>
        <p:nvSpPr>
          <p:cNvPr id="606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Jets in </a:t>
            </a:r>
            <a:r>
              <a:rPr lang="en-US" dirty="0" err="1" smtClean="0"/>
              <a:t>AdS</a:t>
            </a:r>
            <a:r>
              <a:rPr lang="en-US" dirty="0" smtClean="0"/>
              <a:t>/CFT</a:t>
            </a:r>
            <a:endParaRPr lang="en-US" dirty="0"/>
          </a:p>
        </p:txBody>
      </p:sp>
      <p:sp>
        <p:nvSpPr>
          <p:cNvPr id="6062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990600"/>
            <a:ext cx="7772400" cy="5410200"/>
          </a:xfrm>
        </p:spPr>
        <p:txBody>
          <a:bodyPr/>
          <a:lstStyle/>
          <a:p>
            <a:r>
              <a:rPr lang="en-US" dirty="0"/>
              <a:t>Model heavy quark jet energy loss by embedding string in </a:t>
            </a:r>
            <a:r>
              <a:rPr lang="en-US" dirty="0" err="1"/>
              <a:t>AdS</a:t>
            </a:r>
            <a:r>
              <a:rPr lang="en-US" dirty="0"/>
              <a:t> space</a:t>
            </a:r>
          </a:p>
          <a:p>
            <a:pPr lvl="1">
              <a:buNone/>
            </a:pPr>
            <a:endParaRPr lang="en-US" dirty="0"/>
          </a:p>
          <a:p>
            <a:pPr lvl="1">
              <a:buFontTx/>
              <a:buNone/>
            </a:pPr>
            <a:r>
              <a:rPr lang="en-US" dirty="0" err="1"/>
              <a:t>dp</a:t>
            </a:r>
            <a:r>
              <a:rPr lang="en-US" baseline="-25000" dirty="0" err="1"/>
              <a:t>T</a:t>
            </a:r>
            <a:r>
              <a:rPr lang="en-US" dirty="0"/>
              <a:t>/</a:t>
            </a:r>
            <a:r>
              <a:rPr lang="en-US" dirty="0" err="1"/>
              <a:t>dt</a:t>
            </a:r>
            <a:r>
              <a:rPr lang="en-US" dirty="0"/>
              <a:t> = - </a:t>
            </a:r>
            <a:r>
              <a:rPr lang="en-US" dirty="0">
                <a:latin typeface="Symbol" pitchFamily="18" charset="2"/>
              </a:rPr>
              <a:t>m</a:t>
            </a:r>
            <a:r>
              <a:rPr lang="en-US" dirty="0"/>
              <a:t> </a:t>
            </a:r>
            <a:r>
              <a:rPr lang="en-US" dirty="0" err="1"/>
              <a:t>p</a:t>
            </a:r>
            <a:r>
              <a:rPr lang="en-US" baseline="-25000" dirty="0" err="1"/>
              <a:t>T</a:t>
            </a:r>
            <a:endParaRPr lang="en-US" baseline="-25000" dirty="0"/>
          </a:p>
          <a:p>
            <a:pPr lvl="1">
              <a:buNone/>
            </a:pPr>
            <a:endParaRPr lang="en-US" baseline="-25000" dirty="0"/>
          </a:p>
          <a:p>
            <a:pPr lvl="1">
              <a:buFontTx/>
              <a:buNone/>
            </a:pPr>
            <a:r>
              <a:rPr lang="en-US" dirty="0">
                <a:latin typeface="Symbol" pitchFamily="18" charset="2"/>
              </a:rPr>
              <a:t>m</a:t>
            </a:r>
            <a:r>
              <a:rPr lang="en-US" dirty="0"/>
              <a:t> = </a:t>
            </a:r>
            <a:r>
              <a:rPr lang="en-US" dirty="0">
                <a:latin typeface="Symbol" pitchFamily="18" charset="2"/>
              </a:rPr>
              <a:t>pl</a:t>
            </a:r>
            <a:r>
              <a:rPr lang="en-US" baseline="30000" dirty="0">
                <a:latin typeface="Symbol" pitchFamily="18" charset="2"/>
              </a:rPr>
              <a:t>1/2</a:t>
            </a:r>
            <a:r>
              <a:rPr lang="en-US" dirty="0">
                <a:latin typeface="Symbol" pitchFamily="18" charset="2"/>
              </a:rPr>
              <a:t> </a:t>
            </a:r>
            <a:r>
              <a:rPr lang="en-US" dirty="0"/>
              <a:t>T</a:t>
            </a:r>
            <a:r>
              <a:rPr lang="en-US" baseline="30000" dirty="0"/>
              <a:t>2</a:t>
            </a:r>
            <a:r>
              <a:rPr lang="en-US" dirty="0"/>
              <a:t>/2M</a:t>
            </a:r>
            <a:r>
              <a:rPr lang="en-US" baseline="-25000" dirty="0"/>
              <a:t>q</a:t>
            </a:r>
          </a:p>
        </p:txBody>
      </p:sp>
      <p:grpSp>
        <p:nvGrpSpPr>
          <p:cNvPr id="2" name="Group 10"/>
          <p:cNvGrpSpPr/>
          <p:nvPr/>
        </p:nvGrpSpPr>
        <p:grpSpPr>
          <a:xfrm>
            <a:off x="3962400" y="2438400"/>
            <a:ext cx="5181600" cy="2943999"/>
            <a:chOff x="3962400" y="2438400"/>
            <a:chExt cx="5181600" cy="2943999"/>
          </a:xfrm>
        </p:grpSpPr>
        <p:graphicFrame>
          <p:nvGraphicFramePr>
            <p:cNvPr id="606212" name="Object 4"/>
            <p:cNvGraphicFramePr>
              <a:graphicFrameLocks noChangeAspect="1"/>
            </p:cNvGraphicFramePr>
            <p:nvPr/>
          </p:nvGraphicFramePr>
          <p:xfrm>
            <a:off x="3962400" y="2438400"/>
            <a:ext cx="5105400" cy="2543175"/>
          </p:xfrm>
          <a:graphic>
            <a:graphicData uri="http://schemas.openxmlformats.org/presentationml/2006/ole">
              <p:oleObj spid="_x0000_s924674" name="Image" r:id="rId3" imgW="13561905" imgH="6755556" progId="">
                <p:embed/>
              </p:oleObj>
            </a:graphicData>
          </a:graphic>
        </p:graphicFrame>
        <p:sp>
          <p:nvSpPr>
            <p:cNvPr id="606214" name="Rectangle 6"/>
            <p:cNvSpPr>
              <a:spLocks noChangeArrowheads="1"/>
            </p:cNvSpPr>
            <p:nvPr/>
          </p:nvSpPr>
          <p:spPr bwMode="auto">
            <a:xfrm>
              <a:off x="4158789" y="5105400"/>
              <a:ext cx="4985211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dirty="0"/>
                <a:t>J </a:t>
              </a:r>
              <a:r>
                <a:rPr lang="en-US" sz="1200" dirty="0" err="1"/>
                <a:t>Friess</a:t>
              </a:r>
              <a:r>
                <a:rPr lang="en-US" sz="1200" dirty="0"/>
                <a:t>, S </a:t>
              </a:r>
              <a:r>
                <a:rPr lang="en-US" sz="1200" dirty="0" err="1"/>
                <a:t>Gubser</a:t>
              </a:r>
              <a:r>
                <a:rPr lang="en-US" sz="1200" dirty="0"/>
                <a:t>, G </a:t>
              </a:r>
              <a:r>
                <a:rPr lang="en-US" sz="1200" dirty="0" err="1"/>
                <a:t>Michalogiorgakis</a:t>
              </a:r>
              <a:r>
                <a:rPr lang="en-US" sz="1200" dirty="0"/>
                <a:t>, S </a:t>
              </a:r>
              <a:r>
                <a:rPr lang="en-US" sz="1200" dirty="0" err="1"/>
                <a:t>Pufu</a:t>
              </a:r>
              <a:r>
                <a:rPr lang="en-US" sz="1200" dirty="0"/>
                <a:t>, Phys Rev </a:t>
              </a:r>
              <a:r>
                <a:rPr lang="en-US" sz="1200" b="1" dirty="0" smtClean="0"/>
                <a:t>D75</a:t>
              </a:r>
              <a:r>
                <a:rPr lang="en-US" sz="1200" dirty="0" smtClean="0"/>
                <a:t> (2007)</a:t>
              </a:r>
              <a:endParaRPr lang="en-US" sz="1200" dirty="0"/>
            </a:p>
          </p:txBody>
        </p:sp>
      </p:grp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895BB-6303-402E-921B-47192AEE27E1}" type="datetime1">
              <a:rPr lang="en-US" smtClean="0"/>
              <a:pPr/>
              <a:t>12/15/2010</a:t>
            </a:fld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-304800" y="4343400"/>
            <a:ext cx="70866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400" dirty="0">
                <a:solidFill>
                  <a:srgbClr val="005400"/>
                </a:solidFill>
              </a:rPr>
              <a:t>Similar to Bethe-</a:t>
            </a:r>
            <a:r>
              <a:rPr lang="en-US" sz="2400" dirty="0" err="1">
                <a:solidFill>
                  <a:srgbClr val="005400"/>
                </a:solidFill>
              </a:rPr>
              <a:t>Heitler</a:t>
            </a:r>
            <a:endParaRPr lang="en-US" sz="2400" dirty="0">
              <a:solidFill>
                <a:srgbClr val="005400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r>
              <a:rPr lang="en-US" sz="2000" dirty="0" err="1">
                <a:solidFill>
                  <a:srgbClr val="4D4D4D"/>
                </a:solidFill>
              </a:rPr>
              <a:t>dp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r>
              <a:rPr lang="en-US" sz="2000" dirty="0">
                <a:solidFill>
                  <a:srgbClr val="4D4D4D"/>
                </a:solidFill>
              </a:rPr>
              <a:t>/</a:t>
            </a:r>
            <a:r>
              <a:rPr lang="en-US" sz="2000" dirty="0" err="1">
                <a:solidFill>
                  <a:srgbClr val="4D4D4D"/>
                </a:solidFill>
              </a:rPr>
              <a:t>dt</a:t>
            </a:r>
            <a:r>
              <a:rPr lang="en-US" sz="2000" dirty="0">
                <a:solidFill>
                  <a:srgbClr val="4D4D4D"/>
                </a:solidFill>
              </a:rPr>
              <a:t> ~ -(T</a:t>
            </a:r>
            <a:r>
              <a:rPr lang="en-US" sz="2000" baseline="30000" dirty="0">
                <a:solidFill>
                  <a:srgbClr val="4D4D4D"/>
                </a:solidFill>
              </a:rPr>
              <a:t>3</a:t>
            </a:r>
            <a:r>
              <a:rPr lang="en-US" sz="2000" dirty="0">
                <a:solidFill>
                  <a:srgbClr val="4D4D4D"/>
                </a:solidFill>
              </a:rPr>
              <a:t>/M</a:t>
            </a:r>
            <a:r>
              <a:rPr lang="en-US" sz="2000" baseline="-25000" dirty="0">
                <a:solidFill>
                  <a:srgbClr val="4D4D4D"/>
                </a:solidFill>
              </a:rPr>
              <a:t>q</a:t>
            </a:r>
            <a:r>
              <a:rPr lang="en-US" sz="2000" baseline="30000" dirty="0">
                <a:solidFill>
                  <a:srgbClr val="4D4D4D"/>
                </a:solidFill>
              </a:rPr>
              <a:t>2</a:t>
            </a:r>
            <a:r>
              <a:rPr lang="en-US" sz="2000" dirty="0">
                <a:solidFill>
                  <a:srgbClr val="4D4D4D"/>
                </a:solidFill>
              </a:rPr>
              <a:t>) </a:t>
            </a:r>
            <a:r>
              <a:rPr lang="en-US" sz="2000" dirty="0" err="1">
                <a:solidFill>
                  <a:srgbClr val="4D4D4D"/>
                </a:solidFill>
              </a:rPr>
              <a:t>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endParaRPr lang="en-US" sz="2000" baseline="-25000" dirty="0">
              <a:solidFill>
                <a:srgbClr val="4D4D4D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endParaRPr lang="en-US" sz="2400" baseline="-25000" dirty="0">
              <a:solidFill>
                <a:srgbClr val="4D4D4D"/>
              </a:solidFill>
            </a:endParaRP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400" dirty="0">
                <a:solidFill>
                  <a:srgbClr val="005400"/>
                </a:solidFill>
              </a:rPr>
              <a:t>Very different from </a:t>
            </a:r>
            <a:r>
              <a:rPr lang="en-US" sz="2400" dirty="0" smtClean="0">
                <a:solidFill>
                  <a:srgbClr val="005400"/>
                </a:solidFill>
              </a:rPr>
              <a:t>usual </a:t>
            </a:r>
            <a:r>
              <a:rPr lang="en-US" sz="2400" dirty="0" err="1" smtClean="0">
                <a:solidFill>
                  <a:srgbClr val="005400"/>
                </a:solidFill>
              </a:rPr>
              <a:t>pQCD</a:t>
            </a:r>
            <a:r>
              <a:rPr lang="en-US" sz="2400" dirty="0" smtClean="0">
                <a:solidFill>
                  <a:srgbClr val="005400"/>
                </a:solidFill>
              </a:rPr>
              <a:t> and LPM</a:t>
            </a:r>
            <a:endParaRPr lang="en-US" sz="2400" dirty="0">
              <a:solidFill>
                <a:srgbClr val="005400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r>
              <a:rPr lang="en-US" sz="2000" dirty="0" err="1">
                <a:solidFill>
                  <a:srgbClr val="4D4D4D"/>
                </a:solidFill>
              </a:rPr>
              <a:t>dp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r>
              <a:rPr lang="en-US" sz="2000" dirty="0">
                <a:solidFill>
                  <a:srgbClr val="4D4D4D"/>
                </a:solidFill>
              </a:rPr>
              <a:t>/</a:t>
            </a:r>
            <a:r>
              <a:rPr lang="en-US" sz="2000" dirty="0" err="1">
                <a:solidFill>
                  <a:srgbClr val="4D4D4D"/>
                </a:solidFill>
              </a:rPr>
              <a:t>dt</a:t>
            </a:r>
            <a:r>
              <a:rPr lang="en-US" sz="2000" dirty="0">
                <a:solidFill>
                  <a:srgbClr val="4D4D4D"/>
                </a:solidFill>
              </a:rPr>
              <a:t> ~ -LT</a:t>
            </a:r>
            <a:r>
              <a:rPr lang="en-US" sz="2000" baseline="30000" dirty="0">
                <a:solidFill>
                  <a:srgbClr val="4D4D4D"/>
                </a:solidFill>
              </a:rPr>
              <a:t>3</a:t>
            </a:r>
            <a:r>
              <a:rPr lang="en-US" sz="2000" dirty="0">
                <a:solidFill>
                  <a:srgbClr val="4D4D4D"/>
                </a:solidFill>
              </a:rPr>
              <a:t> log(</a:t>
            </a:r>
            <a:r>
              <a:rPr lang="en-US" sz="2000" dirty="0" err="1">
                <a:solidFill>
                  <a:srgbClr val="4D4D4D"/>
                </a:solidFill>
              </a:rPr>
              <a:t>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r>
              <a:rPr lang="en-US" sz="2000" dirty="0">
                <a:solidFill>
                  <a:srgbClr val="4D4D4D"/>
                </a:solidFill>
              </a:rPr>
              <a:t>/</a:t>
            </a:r>
            <a:r>
              <a:rPr lang="en-US" sz="2000" dirty="0" err="1">
                <a:solidFill>
                  <a:srgbClr val="4D4D4D"/>
                </a:solidFill>
              </a:rPr>
              <a:t>M</a:t>
            </a:r>
            <a:r>
              <a:rPr lang="en-US" sz="2000" baseline="-25000" dirty="0" err="1">
                <a:solidFill>
                  <a:srgbClr val="4D4D4D"/>
                </a:solidFill>
              </a:rPr>
              <a:t>q</a:t>
            </a:r>
            <a:r>
              <a:rPr lang="en-US" sz="2000" dirty="0">
                <a:solidFill>
                  <a:srgbClr val="4D4D4D"/>
                </a:solidFill>
              </a:rPr>
              <a:t>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Kruger2010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8C363-D587-46D0-ADC7-FA6C97A3387D}" type="slidenum">
              <a:rPr lang="en-US"/>
              <a:pPr/>
              <a:t>19</a:t>
            </a:fld>
            <a:endParaRPr lang="en-US"/>
          </a:p>
        </p:txBody>
      </p:sp>
      <p:sp>
        <p:nvSpPr>
          <p:cNvPr id="1002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Compared to Data</a:t>
            </a:r>
          </a:p>
        </p:txBody>
      </p:sp>
      <p:sp>
        <p:nvSpPr>
          <p:cNvPr id="1002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95400"/>
            <a:ext cx="7772400" cy="6172200"/>
          </a:xfrm>
        </p:spPr>
        <p:txBody>
          <a:bodyPr>
            <a:normAutofit/>
          </a:bodyPr>
          <a:lstStyle/>
          <a:p>
            <a:r>
              <a:rPr lang="en-US" dirty="0"/>
              <a:t>String drag: </a:t>
            </a:r>
            <a:r>
              <a:rPr lang="en-US" dirty="0" smtClean="0"/>
              <a:t>qualitative agreement</a:t>
            </a:r>
          </a:p>
          <a:p>
            <a:pPr lvl="1"/>
            <a:endParaRPr lang="en-US" dirty="0" smtClean="0"/>
          </a:p>
        </p:txBody>
      </p:sp>
      <p:graphicFrame>
        <p:nvGraphicFramePr>
          <p:cNvPr id="1002500" name="Object 4"/>
          <p:cNvGraphicFramePr>
            <a:graphicFrameLocks noChangeAspect="1"/>
          </p:cNvGraphicFramePr>
          <p:nvPr/>
        </p:nvGraphicFramePr>
        <p:xfrm>
          <a:off x="2242276" y="2086789"/>
          <a:ext cx="4191000" cy="4052158"/>
        </p:xfrm>
        <a:graphic>
          <a:graphicData uri="http://schemas.openxmlformats.org/presentationml/2006/ole">
            <p:oleObj spid="_x0000_s925698" name="Image" r:id="rId3" imgW="11873016" imgH="11479365" progId="">
              <p:embed/>
            </p:oleObj>
          </a:graphicData>
        </a:graphic>
      </p:graphicFrame>
      <p:sp>
        <p:nvSpPr>
          <p:cNvPr id="1002501" name="Text Box 5"/>
          <p:cNvSpPr txBox="1">
            <a:spLocks noChangeArrowheads="1"/>
          </p:cNvSpPr>
          <p:nvPr/>
        </p:nvSpPr>
        <p:spPr bwMode="auto">
          <a:xfrm>
            <a:off x="5290276" y="6047601"/>
            <a:ext cx="141532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</a:t>
            </a:r>
            <a:r>
              <a:rPr lang="en-US" sz="1200" dirty="0" smtClean="0"/>
              <a:t>PhD Thesis</a:t>
            </a:r>
            <a:endParaRPr lang="en-US" sz="1200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BAE72-C02F-4492-99E4-118839AFDDDE}" type="datetime1">
              <a:rPr lang="en-US" smtClean="0"/>
              <a:pPr/>
              <a:t>12/15/2010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Four Fundamental Forces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4DC04-1F32-434B-B56E-04442F7B5C79}" type="datetime1">
              <a:rPr lang="en-US" smtClean="0"/>
              <a:pPr/>
              <a:t>12/15/2010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Kruger2010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535165" y="986135"/>
            <a:ext cx="11592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Gravity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181600" y="914400"/>
            <a:ext cx="26500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Electromagnetism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712003" y="3886200"/>
            <a:ext cx="9661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Weak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69324" y="3886200"/>
            <a:ext cx="10919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Strong</a:t>
            </a:r>
          </a:p>
        </p:txBody>
      </p:sp>
      <p:pic>
        <p:nvPicPr>
          <p:cNvPr id="348163" name="Picture 3" descr="C:\Users\gte581p\Pictures\apple_falling.gif"/>
          <p:cNvPicPr>
            <a:picLocks noChangeAspect="1" noChangeArrowheads="1" noCrop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71879" y="1447800"/>
            <a:ext cx="1534886" cy="2057400"/>
          </a:xfrm>
          <a:prstGeom prst="rect">
            <a:avLst/>
          </a:prstGeom>
          <a:noFill/>
        </p:spPr>
      </p:pic>
      <p:pic>
        <p:nvPicPr>
          <p:cNvPr id="348166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67287" y="1447800"/>
            <a:ext cx="3109913" cy="2062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5338036" y="3505200"/>
            <a:ext cx="36535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John </a:t>
            </a:r>
            <a:r>
              <a:rPr lang="en-US" sz="1200" dirty="0" err="1" smtClean="0"/>
              <a:t>Maarschalk</a:t>
            </a:r>
            <a:r>
              <a:rPr lang="en-US" sz="1200" dirty="0" smtClean="0"/>
              <a:t>, travelblog.portfoliocollection.com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20765" y="3505200"/>
            <a:ext cx="17459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starchild.gsfc.nasa.gov</a:t>
            </a:r>
          </a:p>
        </p:txBody>
      </p:sp>
      <p:pic>
        <p:nvPicPr>
          <p:cNvPr id="350211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93123" y="4800600"/>
            <a:ext cx="1346200" cy="128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4565" y="4419600"/>
            <a:ext cx="3418174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extBox 19"/>
          <p:cNvSpPr txBox="1"/>
          <p:nvPr/>
        </p:nvSpPr>
        <p:spPr>
          <a:xfrm>
            <a:off x="696965" y="6123801"/>
            <a:ext cx="38750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lhs.lps.org/staff/</a:t>
            </a:r>
            <a:r>
              <a:rPr lang="en-US" sz="1200" dirty="0" err="1" smtClean="0"/>
              <a:t>sputnam</a:t>
            </a:r>
            <a:r>
              <a:rPr lang="en-US" sz="1200" dirty="0" smtClean="0"/>
              <a:t>/</a:t>
            </a:r>
            <a:r>
              <a:rPr lang="en-US" sz="1200" dirty="0" err="1" smtClean="0"/>
              <a:t>chem_notes</a:t>
            </a:r>
            <a:r>
              <a:rPr lang="en-US" sz="1200" dirty="0" smtClean="0"/>
              <a:t>/tritium_decay.gif</a:t>
            </a:r>
          </a:p>
        </p:txBody>
      </p:sp>
      <p:sp>
        <p:nvSpPr>
          <p:cNvPr id="26" name="Down Arrow 25"/>
          <p:cNvSpPr/>
          <p:nvPr/>
        </p:nvSpPr>
        <p:spPr bwMode="auto">
          <a:xfrm rot="3414848">
            <a:off x="7279256" y="4468463"/>
            <a:ext cx="523335" cy="750387"/>
          </a:xfrm>
          <a:prstGeom prst="downArrow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rtlCol="0" anchor="ctr">
            <a:noAutofit/>
          </a:bodyPr>
          <a:lstStyle/>
          <a:p>
            <a:pPr algn="ctr"/>
            <a:endParaRPr lang="en-US" sz="1200" dirty="0"/>
          </a:p>
        </p:txBody>
      </p:sp>
      <p:sp>
        <p:nvSpPr>
          <p:cNvPr id="27" name="Down Arrow 26"/>
          <p:cNvSpPr/>
          <p:nvPr/>
        </p:nvSpPr>
        <p:spPr bwMode="auto">
          <a:xfrm rot="18900000">
            <a:off x="5685926" y="4418536"/>
            <a:ext cx="523335" cy="750387"/>
          </a:xfrm>
          <a:prstGeom prst="downArrow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rtlCol="0" anchor="ctr">
            <a:noAutofit/>
          </a:bodyPr>
          <a:lstStyle/>
          <a:p>
            <a:pPr algn="ctr"/>
            <a:endParaRPr lang="en-US" sz="1200" dirty="0"/>
          </a:p>
        </p:txBody>
      </p:sp>
      <p:sp>
        <p:nvSpPr>
          <p:cNvPr id="28" name="Down Arrow 27"/>
          <p:cNvSpPr/>
          <p:nvPr/>
        </p:nvSpPr>
        <p:spPr bwMode="auto">
          <a:xfrm rot="8100000">
            <a:off x="7196185" y="5763862"/>
            <a:ext cx="523335" cy="750387"/>
          </a:xfrm>
          <a:prstGeom prst="downArrow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rtlCol="0" anchor="ctr">
            <a:noAutofit/>
          </a:bodyPr>
          <a:lstStyle/>
          <a:p>
            <a:pPr algn="ctr"/>
            <a:endParaRPr lang="en-US" sz="1200" dirty="0"/>
          </a:p>
        </p:txBody>
      </p:sp>
      <p:sp>
        <p:nvSpPr>
          <p:cNvPr id="29" name="Down Arrow 28"/>
          <p:cNvSpPr/>
          <p:nvPr/>
        </p:nvSpPr>
        <p:spPr bwMode="auto">
          <a:xfrm rot="14400000">
            <a:off x="5680494" y="5687661"/>
            <a:ext cx="523335" cy="750387"/>
          </a:xfrm>
          <a:prstGeom prst="downArrow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rtlCol="0" anchor="ctr">
            <a:noAutofit/>
          </a:bodyPr>
          <a:lstStyle/>
          <a:p>
            <a:pPr algn="ctr"/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33025E-6 L -0.05834 0.0492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" y="2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3395E-6 L 0.05 0.0603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" y="3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8.23312E-7 L -0.05 -0.0617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" y="-3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778E-17 9.25069E-9 L 0.05 -0.03955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" y="-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8" grpId="0" animBg="1"/>
      <p:bldP spid="2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Light Quark and Gluon E-Loss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2D0B4-4A97-4DDA-884E-5EAD6C61E7F8}" type="datetime1">
              <a:rPr lang="en-US" smtClean="0"/>
              <a:pPr/>
              <a:t>12/15/2010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Kruger2010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20</a:t>
            </a:fld>
            <a:endParaRPr lang="en-US"/>
          </a:p>
        </p:txBody>
      </p:sp>
      <p:grpSp>
        <p:nvGrpSpPr>
          <p:cNvPr id="7" name="Group 11"/>
          <p:cNvGrpSpPr/>
          <p:nvPr/>
        </p:nvGrpSpPr>
        <p:grpSpPr>
          <a:xfrm>
            <a:off x="4001852" y="838200"/>
            <a:ext cx="4797896" cy="3020199"/>
            <a:chOff x="4001852" y="1676400"/>
            <a:chExt cx="4797896" cy="3020199"/>
          </a:xfrm>
        </p:grpSpPr>
        <p:pic>
          <p:nvPicPr>
            <p:cNvPr id="157698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01852" y="1676400"/>
              <a:ext cx="4532548" cy="30102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8" name="TextBox 7"/>
            <p:cNvSpPr txBox="1"/>
            <p:nvPr/>
          </p:nvSpPr>
          <p:spPr>
            <a:xfrm>
              <a:off x="7239000" y="4419600"/>
              <a:ext cx="156074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WAH, </a:t>
              </a:r>
              <a:r>
                <a:rPr lang="en-US" sz="1200" i="1" dirty="0" smtClean="0"/>
                <a:t>in preparation</a:t>
              </a:r>
              <a:endParaRPr lang="en-US" sz="1200" dirty="0" smtClean="0"/>
            </a:p>
          </p:txBody>
        </p:sp>
      </p:grpSp>
      <p:pic>
        <p:nvPicPr>
          <p:cNvPr id="157699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2707" y="1143000"/>
            <a:ext cx="3659693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762000" y="4800600"/>
            <a:ext cx="2028119" cy="9130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>
                <a:solidFill>
                  <a:srgbClr val="4D4D4D"/>
                </a:solidFill>
                <a:latin typeface="Symbol" pitchFamily="18" charset="2"/>
              </a:rPr>
              <a:t>D</a:t>
            </a:r>
            <a:r>
              <a:rPr lang="en-US" sz="2000" dirty="0" err="1" smtClean="0">
                <a:solidFill>
                  <a:srgbClr val="4D4D4D"/>
                </a:solidFill>
              </a:rPr>
              <a:t>L</a:t>
            </a:r>
            <a:r>
              <a:rPr lang="en-US" sz="2000" baseline="30000" dirty="0" err="1" smtClean="0">
                <a:solidFill>
                  <a:srgbClr val="4D4D4D"/>
                </a:solidFill>
              </a:rPr>
              <a:t>g</a:t>
            </a:r>
            <a:r>
              <a:rPr lang="en-US" sz="2000" baseline="-25000" dirty="0" err="1" smtClean="0">
                <a:solidFill>
                  <a:srgbClr val="4D4D4D"/>
                </a:solidFill>
              </a:rPr>
              <a:t>therm</a:t>
            </a:r>
            <a:r>
              <a:rPr lang="en-US" sz="2000" dirty="0" smtClean="0">
                <a:solidFill>
                  <a:srgbClr val="4D4D4D"/>
                </a:solidFill>
              </a:rPr>
              <a:t> ~ E</a:t>
            </a:r>
            <a:r>
              <a:rPr lang="en-US" sz="2000" baseline="30000" dirty="0" smtClean="0">
                <a:solidFill>
                  <a:srgbClr val="4D4D4D"/>
                </a:solidFill>
              </a:rPr>
              <a:t>1/3</a:t>
            </a:r>
          </a:p>
          <a:p>
            <a:endParaRPr lang="en-US" sz="2000" baseline="30000" dirty="0" smtClean="0">
              <a:solidFill>
                <a:srgbClr val="4D4D4D"/>
              </a:solidFill>
            </a:endParaRPr>
          </a:p>
          <a:p>
            <a:r>
              <a:rPr lang="en-US" sz="2000" dirty="0" err="1" smtClean="0">
                <a:solidFill>
                  <a:srgbClr val="4D4D4D"/>
                </a:solidFill>
                <a:latin typeface="Symbol" pitchFamily="18" charset="2"/>
              </a:rPr>
              <a:t>D</a:t>
            </a:r>
            <a:r>
              <a:rPr lang="en-US" sz="2000" dirty="0" err="1" smtClean="0">
                <a:solidFill>
                  <a:srgbClr val="4D4D4D"/>
                </a:solidFill>
              </a:rPr>
              <a:t>L</a:t>
            </a:r>
            <a:r>
              <a:rPr lang="en-US" sz="2000" baseline="30000" dirty="0" err="1" smtClean="0">
                <a:solidFill>
                  <a:srgbClr val="4D4D4D"/>
                </a:solidFill>
              </a:rPr>
              <a:t>q</a:t>
            </a:r>
            <a:r>
              <a:rPr lang="en-US" sz="2000" baseline="-25000" dirty="0" err="1" smtClean="0">
                <a:solidFill>
                  <a:srgbClr val="4D4D4D"/>
                </a:solidFill>
              </a:rPr>
              <a:t>therm</a:t>
            </a:r>
            <a:r>
              <a:rPr lang="en-US" sz="2000" dirty="0" smtClean="0">
                <a:solidFill>
                  <a:srgbClr val="4D4D4D"/>
                </a:solidFill>
              </a:rPr>
              <a:t> ~ (2E)</a:t>
            </a:r>
            <a:r>
              <a:rPr lang="en-US" sz="2000" baseline="30000" dirty="0" smtClean="0">
                <a:solidFill>
                  <a:srgbClr val="4D4D4D"/>
                </a:solidFill>
              </a:rPr>
              <a:t>1/3</a:t>
            </a:r>
            <a:endParaRPr lang="en-US" sz="2000" dirty="0" smtClean="0">
              <a:solidFill>
                <a:srgbClr val="4D4D4D"/>
              </a:solidFill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3733800" y="3840935"/>
            <a:ext cx="4419600" cy="3017065"/>
            <a:chOff x="3733800" y="3840935"/>
            <a:chExt cx="4419600" cy="3017065"/>
          </a:xfrm>
        </p:grpSpPr>
        <p:pic>
          <p:nvPicPr>
            <p:cNvPr id="12" name="Picture 2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733800" y="3840935"/>
              <a:ext cx="4419600" cy="28062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TextBox 12"/>
            <p:cNvSpPr txBox="1"/>
            <p:nvPr/>
          </p:nvSpPr>
          <p:spPr>
            <a:xfrm>
              <a:off x="5589878" y="6581001"/>
              <a:ext cx="256352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Marquet</a:t>
              </a:r>
              <a:r>
                <a:rPr lang="en-US" sz="1200" dirty="0" smtClean="0"/>
                <a:t> and </a:t>
              </a:r>
              <a:r>
                <a:rPr lang="en-US" sz="1200" dirty="0" err="1" smtClean="0"/>
                <a:t>Renk</a:t>
              </a:r>
              <a:r>
                <a:rPr lang="en-US" sz="1200" dirty="0" smtClean="0"/>
                <a:t>, PLB685 (2010)</a:t>
              </a: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152400" y="5791200"/>
            <a:ext cx="23695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Gubser</a:t>
            </a:r>
            <a:r>
              <a:rPr lang="en-US" sz="1200" dirty="0" smtClean="0"/>
              <a:t> et al., JHEP0810 (2008)</a:t>
            </a:r>
          </a:p>
          <a:p>
            <a:r>
              <a:rPr lang="en-US" sz="1200" dirty="0" err="1" smtClean="0"/>
              <a:t>Chesler</a:t>
            </a:r>
            <a:r>
              <a:rPr lang="en-US" sz="1200" dirty="0" smtClean="0"/>
              <a:t> et al., PRD79 (2009)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057400" y="4419600"/>
            <a:ext cx="143295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SS </a:t>
            </a:r>
            <a:r>
              <a:rPr lang="en-US" sz="1200" dirty="0" err="1" smtClean="0"/>
              <a:t>Gubser</a:t>
            </a:r>
            <a:r>
              <a:rPr lang="en-US" sz="1200" dirty="0" smtClean="0"/>
              <a:t>, QM08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Kruger2010</a:t>
            </a:r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61765-F50B-43F1-A245-867502E31EBE}" type="slidenum">
              <a:rPr lang="en-US"/>
              <a:pPr/>
              <a:t>21</a:t>
            </a:fld>
            <a:endParaRPr lang="en-US"/>
          </a:p>
        </p:txBody>
      </p:sp>
      <p:pic>
        <p:nvPicPr>
          <p:cNvPr id="586754" name="Picture 2" descr="071015Rationosl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3400" y="914400"/>
            <a:ext cx="7162800" cy="4010025"/>
          </a:xfrm>
          <a:prstGeom prst="rect">
            <a:avLst/>
          </a:prstGeom>
          <a:noFill/>
        </p:spPr>
      </p:pic>
      <p:pic>
        <p:nvPicPr>
          <p:cNvPr id="586755" name="Picture 3" descr="zoo1dnew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" y="1600200"/>
            <a:ext cx="8382000" cy="4191000"/>
          </a:xfrm>
          <a:prstGeom prst="rect">
            <a:avLst/>
          </a:prstGeom>
          <a:noFill/>
        </p:spPr>
      </p:pic>
      <p:sp>
        <p:nvSpPr>
          <p:cNvPr id="586756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/>
          </a:bodyPr>
          <a:lstStyle/>
          <a:p>
            <a:r>
              <a:rPr lang="en-US" dirty="0" err="1" smtClean="0"/>
              <a:t>pQCD</a:t>
            </a:r>
            <a:r>
              <a:rPr lang="en-US" dirty="0" smtClean="0"/>
              <a:t> vs. </a:t>
            </a:r>
            <a:r>
              <a:rPr lang="en-US" dirty="0" err="1" smtClean="0"/>
              <a:t>AdS</a:t>
            </a:r>
            <a:r>
              <a:rPr lang="en-US" dirty="0" smtClean="0"/>
              <a:t>/CFT at LHC</a:t>
            </a:r>
            <a:endParaRPr lang="en-US" dirty="0"/>
          </a:p>
        </p:txBody>
      </p:sp>
      <p:sp>
        <p:nvSpPr>
          <p:cNvPr id="586757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Plethora of Predictions:</a:t>
            </a:r>
            <a:endParaRPr lang="en-US" dirty="0"/>
          </a:p>
        </p:txBody>
      </p:sp>
      <p:sp>
        <p:nvSpPr>
          <p:cNvPr id="586758" name="Rectangle 6"/>
          <p:cNvSpPr>
            <a:spLocks noChangeArrowheads="1"/>
          </p:cNvSpPr>
          <p:nvPr/>
        </p:nvSpPr>
        <p:spPr bwMode="auto">
          <a:xfrm>
            <a:off x="-977900" y="4953000"/>
            <a:ext cx="10058400" cy="157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800" dirty="0">
                <a:solidFill>
                  <a:srgbClr val="030303"/>
                </a:solidFill>
              </a:rPr>
              <a:t>Taking the ratio cancels most normalization </a:t>
            </a:r>
            <a:r>
              <a:rPr lang="en-US" sz="1800" dirty="0" smtClean="0">
                <a:solidFill>
                  <a:srgbClr val="030303"/>
                </a:solidFill>
              </a:rPr>
              <a:t>differences</a:t>
            </a:r>
            <a:endParaRPr lang="en-US" sz="1800" dirty="0">
              <a:solidFill>
                <a:srgbClr val="030303"/>
              </a:solidFill>
            </a:endParaRPr>
          </a:p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800" dirty="0" err="1">
                <a:solidFill>
                  <a:srgbClr val="030303"/>
                </a:solidFill>
              </a:rPr>
              <a:t>pQCD</a:t>
            </a:r>
            <a:r>
              <a:rPr lang="en-US" sz="1800" dirty="0">
                <a:solidFill>
                  <a:srgbClr val="030303"/>
                </a:solidFill>
              </a:rPr>
              <a:t> ratio asymptotically approaches 1, and more slowly so for increased quenching (until quenching saturates)</a:t>
            </a:r>
          </a:p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800" dirty="0" err="1">
                <a:solidFill>
                  <a:srgbClr val="030303"/>
                </a:solidFill>
              </a:rPr>
              <a:t>AdS</a:t>
            </a:r>
            <a:r>
              <a:rPr lang="en-US" sz="1800" dirty="0">
                <a:solidFill>
                  <a:srgbClr val="030303"/>
                </a:solidFill>
              </a:rPr>
              <a:t>/CFT ratio is flat and many times smaller than </a:t>
            </a:r>
            <a:r>
              <a:rPr lang="en-US" sz="1800" dirty="0" err="1">
                <a:solidFill>
                  <a:srgbClr val="030303"/>
                </a:solidFill>
              </a:rPr>
              <a:t>pQCD</a:t>
            </a:r>
            <a:r>
              <a:rPr lang="en-US" sz="1800" dirty="0">
                <a:solidFill>
                  <a:srgbClr val="030303"/>
                </a:solidFill>
              </a:rPr>
              <a:t> at only moderate </a:t>
            </a:r>
            <a:r>
              <a:rPr lang="en-US" sz="1800" dirty="0" err="1">
                <a:solidFill>
                  <a:srgbClr val="030303"/>
                </a:solidFill>
              </a:rPr>
              <a:t>p</a:t>
            </a:r>
            <a:r>
              <a:rPr lang="en-US" sz="1800" baseline="-25000" dirty="0" err="1">
                <a:solidFill>
                  <a:srgbClr val="030303"/>
                </a:solidFill>
              </a:rPr>
              <a:t>T</a:t>
            </a:r>
            <a:endParaRPr lang="en-US" sz="1800" baseline="-25000" dirty="0">
              <a:solidFill>
                <a:srgbClr val="030303"/>
              </a:solidFill>
            </a:endParaRPr>
          </a:p>
        </p:txBody>
      </p:sp>
      <p:sp>
        <p:nvSpPr>
          <p:cNvPr id="586759" name="Text Box 7"/>
          <p:cNvSpPr txBox="1">
            <a:spLocks noChangeArrowheads="1"/>
          </p:cNvSpPr>
          <p:nvPr/>
        </p:nvSpPr>
        <p:spPr bwMode="auto">
          <a:xfrm>
            <a:off x="3359150" y="5745163"/>
            <a:ext cx="257685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M. </a:t>
            </a:r>
            <a:r>
              <a:rPr lang="en-US" sz="1200" dirty="0" err="1"/>
              <a:t>Gyulassy</a:t>
            </a:r>
            <a:r>
              <a:rPr lang="en-US" sz="1200" dirty="0"/>
              <a:t>, </a:t>
            </a:r>
            <a:r>
              <a:rPr lang="en-US" sz="1200" dirty="0" smtClean="0"/>
              <a:t>PLB666 (2008)</a:t>
            </a:r>
            <a:endParaRPr lang="en-US" sz="1200" dirty="0"/>
          </a:p>
        </p:txBody>
      </p:sp>
      <p:sp>
        <p:nvSpPr>
          <p:cNvPr id="586760" name="Text Box 8"/>
          <p:cNvSpPr txBox="1">
            <a:spLocks noChangeArrowheads="1"/>
          </p:cNvSpPr>
          <p:nvPr/>
        </p:nvSpPr>
        <p:spPr bwMode="auto">
          <a:xfrm>
            <a:off x="5257800" y="3962400"/>
            <a:ext cx="257685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M. </a:t>
            </a:r>
            <a:r>
              <a:rPr lang="en-US" sz="1200" dirty="0" err="1"/>
              <a:t>Gyulassy</a:t>
            </a:r>
            <a:r>
              <a:rPr lang="en-US" sz="1200" dirty="0"/>
              <a:t>, </a:t>
            </a:r>
            <a:r>
              <a:rPr lang="en-US" sz="1200" dirty="0" smtClean="0"/>
              <a:t>PLB666 (2008)</a:t>
            </a:r>
            <a:endParaRPr lang="en-US" sz="1200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72DA0-C571-4E22-B00F-954AB7AC7260}" type="datetime1">
              <a:rPr lang="en-US" smtClean="0"/>
              <a:pPr/>
              <a:t>12/15/2010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867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67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867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867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867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86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5867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6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5867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6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86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6757" grpId="0" build="p"/>
      <p:bldP spid="586759" grpId="0"/>
      <p:bldP spid="58676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Kruger2010</a:t>
            </a:r>
            <a:endParaRPr lang="en-US"/>
          </a:p>
        </p:txBody>
      </p:sp>
      <p:sp>
        <p:nvSpPr>
          <p:cNvPr id="2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D2FCC-1E49-4F15-B3E8-2FA60ECB4CD9}" type="slidenum">
              <a:rPr lang="en-US"/>
              <a:pPr/>
              <a:t>22</a:t>
            </a:fld>
            <a:endParaRPr lang="en-US"/>
          </a:p>
        </p:txBody>
      </p:sp>
      <p:sp>
        <p:nvSpPr>
          <p:cNvPr id="58777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-152400" y="1219200"/>
            <a:ext cx="6096000" cy="5486400"/>
          </a:xfrm>
        </p:spPr>
        <p:txBody>
          <a:bodyPr/>
          <a:lstStyle/>
          <a:p>
            <a:pPr lvl="1"/>
            <a:r>
              <a:rPr lang="en-US" dirty="0"/>
              <a:t>Speed limit estimate for applicability of </a:t>
            </a:r>
            <a:r>
              <a:rPr lang="en-US" dirty="0" err="1"/>
              <a:t>AdS</a:t>
            </a:r>
            <a:r>
              <a:rPr lang="en-US" dirty="0"/>
              <a:t> drag</a:t>
            </a:r>
          </a:p>
          <a:p>
            <a:pPr lvl="2"/>
            <a:r>
              <a:rPr lang="en-US" dirty="0"/>
              <a:t> </a:t>
            </a:r>
            <a:r>
              <a:rPr lang="en-US" dirty="0">
                <a:latin typeface="Symbol" pitchFamily="18" charset="2"/>
              </a:rPr>
              <a:t>g</a:t>
            </a:r>
            <a:r>
              <a:rPr lang="en-US" dirty="0"/>
              <a:t> &lt; </a:t>
            </a:r>
            <a:r>
              <a:rPr lang="en-US" dirty="0" err="1">
                <a:latin typeface="Symbol" pitchFamily="18" charset="2"/>
              </a:rPr>
              <a:t>g</a:t>
            </a:r>
            <a:r>
              <a:rPr lang="en-US" baseline="-25000" dirty="0" err="1"/>
              <a:t>crit</a:t>
            </a:r>
            <a:r>
              <a:rPr lang="en-US" dirty="0"/>
              <a:t> = (1 + 2M</a:t>
            </a:r>
            <a:r>
              <a:rPr lang="en-US" baseline="-25000" dirty="0"/>
              <a:t>q</a:t>
            </a:r>
            <a:r>
              <a:rPr lang="en-US" dirty="0"/>
              <a:t>/</a:t>
            </a:r>
            <a:r>
              <a:rPr lang="en-US" dirty="0">
                <a:latin typeface="Symbol" pitchFamily="18" charset="2"/>
              </a:rPr>
              <a:t>l</a:t>
            </a:r>
            <a:r>
              <a:rPr lang="en-US" baseline="30000" dirty="0"/>
              <a:t>1/2 </a:t>
            </a:r>
            <a:r>
              <a:rPr lang="en-US" dirty="0"/>
              <a:t>T)</a:t>
            </a:r>
            <a:r>
              <a:rPr lang="en-US" baseline="30000" dirty="0"/>
              <a:t>2</a:t>
            </a:r>
            <a:endParaRPr lang="en-US" dirty="0"/>
          </a:p>
          <a:p>
            <a:pPr lvl="2">
              <a:buFontTx/>
              <a:buNone/>
            </a:pPr>
            <a:r>
              <a:rPr lang="en-US" dirty="0"/>
              <a:t>                 ~ 4M</a:t>
            </a:r>
            <a:r>
              <a:rPr lang="en-US" baseline="-25000" dirty="0"/>
              <a:t>q</a:t>
            </a:r>
            <a:r>
              <a:rPr lang="en-US" baseline="30000" dirty="0"/>
              <a:t>2</a:t>
            </a:r>
            <a:r>
              <a:rPr lang="en-US" dirty="0"/>
              <a:t>/(</a:t>
            </a:r>
            <a:r>
              <a:rPr lang="en-US" dirty="0">
                <a:latin typeface="Symbol" pitchFamily="18" charset="2"/>
              </a:rPr>
              <a:t>l </a:t>
            </a:r>
            <a:r>
              <a:rPr lang="en-US" dirty="0"/>
              <a:t>T</a:t>
            </a:r>
            <a:r>
              <a:rPr lang="en-US" baseline="30000" dirty="0"/>
              <a:t>2</a:t>
            </a:r>
            <a:r>
              <a:rPr lang="en-US" dirty="0"/>
              <a:t>)</a:t>
            </a:r>
          </a:p>
          <a:p>
            <a:pPr lvl="3"/>
            <a:r>
              <a:rPr lang="en-US" dirty="0"/>
              <a:t>Limited by </a:t>
            </a:r>
            <a:r>
              <a:rPr lang="en-US" dirty="0" err="1"/>
              <a:t>M</a:t>
            </a:r>
            <a:r>
              <a:rPr lang="en-US" baseline="-25000" dirty="0" err="1"/>
              <a:t>charm</a:t>
            </a:r>
            <a:r>
              <a:rPr lang="en-US" dirty="0"/>
              <a:t> ~ 1.2 </a:t>
            </a:r>
            <a:r>
              <a:rPr lang="en-US" dirty="0" err="1"/>
              <a:t>GeV</a:t>
            </a:r>
            <a:endParaRPr lang="en-US" dirty="0"/>
          </a:p>
          <a:p>
            <a:pPr lvl="2"/>
            <a:r>
              <a:rPr lang="en-US" dirty="0"/>
              <a:t>Similar to BH    LPM</a:t>
            </a:r>
          </a:p>
          <a:p>
            <a:pPr lvl="3"/>
            <a:r>
              <a:rPr lang="en-US" dirty="0"/>
              <a:t> </a:t>
            </a:r>
            <a:r>
              <a:rPr lang="en-US" dirty="0" err="1">
                <a:latin typeface="Symbol" pitchFamily="18" charset="2"/>
              </a:rPr>
              <a:t>g</a:t>
            </a:r>
            <a:r>
              <a:rPr lang="en-US" baseline="-25000" dirty="0" err="1"/>
              <a:t>crit</a:t>
            </a:r>
            <a:r>
              <a:rPr lang="en-US" dirty="0"/>
              <a:t> ~ </a:t>
            </a:r>
            <a:r>
              <a:rPr lang="en-US" dirty="0" err="1"/>
              <a:t>M</a:t>
            </a:r>
            <a:r>
              <a:rPr lang="en-US" baseline="-25000" dirty="0" err="1"/>
              <a:t>q</a:t>
            </a:r>
            <a:r>
              <a:rPr lang="en-US" dirty="0"/>
              <a:t>/(</a:t>
            </a:r>
            <a:r>
              <a:rPr lang="en-US" dirty="0" err="1">
                <a:latin typeface="Symbol" pitchFamily="18" charset="2"/>
              </a:rPr>
              <a:t>l</a:t>
            </a:r>
            <a:r>
              <a:rPr lang="en-US" dirty="0" err="1"/>
              <a:t>T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No Single T for QGP</a:t>
            </a:r>
          </a:p>
          <a:p>
            <a:pPr lvl="2"/>
            <a:r>
              <a:rPr lang="en-US" dirty="0"/>
              <a:t> smallest </a:t>
            </a:r>
            <a:r>
              <a:rPr lang="en-US" dirty="0" err="1">
                <a:latin typeface="Symbol" pitchFamily="18" charset="2"/>
              </a:rPr>
              <a:t>g</a:t>
            </a:r>
            <a:r>
              <a:rPr lang="en-US" baseline="-25000" dirty="0" err="1"/>
              <a:t>crit</a:t>
            </a:r>
            <a:r>
              <a:rPr lang="en-US" dirty="0"/>
              <a:t> for largest T </a:t>
            </a:r>
          </a:p>
          <a:p>
            <a:pPr lvl="2">
              <a:buFontTx/>
              <a:buNone/>
            </a:pPr>
            <a:r>
              <a:rPr lang="en-US" dirty="0"/>
              <a:t>         T = T(</a:t>
            </a:r>
            <a:r>
              <a:rPr lang="en-US" dirty="0">
                <a:latin typeface="Symbol" pitchFamily="18" charset="2"/>
              </a:rPr>
              <a:t>t</a:t>
            </a:r>
            <a:r>
              <a:rPr lang="en-US" baseline="-25000" dirty="0"/>
              <a:t>0</a:t>
            </a:r>
            <a:r>
              <a:rPr lang="en-US" dirty="0"/>
              <a:t>, x=y=0): “(”</a:t>
            </a:r>
          </a:p>
          <a:p>
            <a:pPr lvl="2"/>
            <a:r>
              <a:rPr lang="en-US" dirty="0"/>
              <a:t> largest </a:t>
            </a:r>
            <a:r>
              <a:rPr lang="en-US" dirty="0" err="1">
                <a:latin typeface="Symbol" pitchFamily="18" charset="2"/>
              </a:rPr>
              <a:t>g</a:t>
            </a:r>
            <a:r>
              <a:rPr lang="en-US" baseline="-25000" dirty="0" err="1"/>
              <a:t>crit</a:t>
            </a:r>
            <a:r>
              <a:rPr lang="en-US" dirty="0"/>
              <a:t> for smallest T </a:t>
            </a:r>
          </a:p>
          <a:p>
            <a:pPr lvl="2">
              <a:buFontTx/>
              <a:buNone/>
            </a:pPr>
            <a:r>
              <a:rPr lang="en-US" dirty="0"/>
              <a:t>         T = </a:t>
            </a:r>
            <a:r>
              <a:rPr lang="en-US" dirty="0" err="1"/>
              <a:t>T</a:t>
            </a:r>
            <a:r>
              <a:rPr lang="en-US" baseline="-25000" dirty="0" err="1"/>
              <a:t>c</a:t>
            </a:r>
            <a:r>
              <a:rPr lang="en-US" dirty="0"/>
              <a:t>: “]”</a:t>
            </a:r>
          </a:p>
        </p:txBody>
      </p:sp>
      <p:sp>
        <p:nvSpPr>
          <p:cNvPr id="58777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 So Fast!</a:t>
            </a:r>
          </a:p>
        </p:txBody>
      </p:sp>
      <p:grpSp>
        <p:nvGrpSpPr>
          <p:cNvPr id="2" name="Group 29"/>
          <p:cNvGrpSpPr/>
          <p:nvPr/>
        </p:nvGrpSpPr>
        <p:grpSpPr>
          <a:xfrm>
            <a:off x="5181600" y="1295400"/>
            <a:ext cx="3886200" cy="4329113"/>
            <a:chOff x="5181600" y="1295400"/>
            <a:chExt cx="3886200" cy="4329113"/>
          </a:xfrm>
        </p:grpSpPr>
        <p:sp>
          <p:nvSpPr>
            <p:cNvPr id="587780" name="Text Box 4"/>
            <p:cNvSpPr txBox="1">
              <a:spLocks noChangeArrowheads="1"/>
            </p:cNvSpPr>
            <p:nvPr/>
          </p:nvSpPr>
          <p:spPr bwMode="auto">
            <a:xfrm>
              <a:off x="6096000" y="5257800"/>
              <a:ext cx="17716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latin typeface="Arial" charset="0"/>
                </a:rPr>
                <a:t>D3 Black Brane</a:t>
              </a:r>
            </a:p>
          </p:txBody>
        </p:sp>
        <p:sp>
          <p:nvSpPr>
            <p:cNvPr id="587781" name="Text Box 5"/>
            <p:cNvSpPr txBox="1">
              <a:spLocks noChangeArrowheads="1"/>
            </p:cNvSpPr>
            <p:nvPr/>
          </p:nvSpPr>
          <p:spPr bwMode="auto">
            <a:xfrm>
              <a:off x="5943600" y="1295400"/>
              <a:ext cx="18224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latin typeface="Arial" charset="0"/>
                </a:rPr>
                <a:t>D7 Probe Brane</a:t>
              </a:r>
            </a:p>
          </p:txBody>
        </p:sp>
        <p:sp>
          <p:nvSpPr>
            <p:cNvPr id="587782" name="AutoShape 6"/>
            <p:cNvSpPr>
              <a:spLocks noChangeArrowheads="1"/>
            </p:cNvSpPr>
            <p:nvPr/>
          </p:nvSpPr>
          <p:spPr bwMode="auto">
            <a:xfrm>
              <a:off x="5181600" y="1676400"/>
              <a:ext cx="3810000" cy="381000"/>
            </a:xfrm>
            <a:prstGeom prst="parallelogram">
              <a:avLst>
                <a:gd name="adj" fmla="val 2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783" name="Text Box 7"/>
            <p:cNvSpPr txBox="1">
              <a:spLocks noChangeArrowheads="1"/>
            </p:cNvSpPr>
            <p:nvPr/>
          </p:nvSpPr>
          <p:spPr bwMode="auto">
            <a:xfrm>
              <a:off x="7848600" y="1371600"/>
              <a:ext cx="3619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solidFill>
                    <a:srgbClr val="CC00CC"/>
                  </a:solidFill>
                  <a:latin typeface="Arial" charset="0"/>
                </a:rPr>
                <a:t>Q</a:t>
              </a:r>
            </a:p>
          </p:txBody>
        </p:sp>
        <p:sp>
          <p:nvSpPr>
            <p:cNvPr id="587784" name="Oval 8"/>
            <p:cNvSpPr>
              <a:spLocks noChangeArrowheads="1"/>
            </p:cNvSpPr>
            <p:nvPr/>
          </p:nvSpPr>
          <p:spPr bwMode="auto">
            <a:xfrm>
              <a:off x="8001000" y="1752600"/>
              <a:ext cx="152400" cy="152400"/>
            </a:xfrm>
            <a:prstGeom prst="ellipse">
              <a:avLst/>
            </a:prstGeom>
            <a:solidFill>
              <a:srgbClr val="CC00CC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785" name="Text Box 9"/>
            <p:cNvSpPr txBox="1">
              <a:spLocks noChangeArrowheads="1"/>
            </p:cNvSpPr>
            <p:nvPr/>
          </p:nvSpPr>
          <p:spPr bwMode="auto">
            <a:xfrm>
              <a:off x="5594350" y="2587625"/>
              <a:ext cx="2406650" cy="650875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sz="1800">
                  <a:latin typeface="Arial" charset="0"/>
                </a:rPr>
                <a:t>Worldsheet boundary Spacelike</a:t>
              </a:r>
              <a:r>
                <a:rPr lang="en-US" sz="1800">
                  <a:latin typeface="Symbol" pitchFamily="18" charset="2"/>
                </a:rPr>
                <a:t>  </a:t>
              </a:r>
              <a:r>
                <a:rPr lang="en-US" sz="1800">
                  <a:latin typeface="Arial" charset="0"/>
                </a:rPr>
                <a:t>if </a:t>
              </a:r>
              <a:r>
                <a:rPr lang="en-US" sz="1800">
                  <a:latin typeface="Symbol" pitchFamily="18" charset="2"/>
                </a:rPr>
                <a:t> g</a:t>
              </a:r>
              <a:r>
                <a:rPr lang="en-US" sz="1800">
                  <a:latin typeface="Arial" charset="0"/>
                </a:rPr>
                <a:t> &gt; </a:t>
              </a:r>
              <a:r>
                <a:rPr lang="en-US" sz="1800">
                  <a:latin typeface="Symbol" pitchFamily="18" charset="2"/>
                </a:rPr>
                <a:t>g</a:t>
              </a:r>
              <a:r>
                <a:rPr lang="en-US" sz="1800" baseline="-25000">
                  <a:latin typeface="Arial" charset="0"/>
                </a:rPr>
                <a:t>crit</a:t>
              </a:r>
            </a:p>
          </p:txBody>
        </p:sp>
        <p:sp>
          <p:nvSpPr>
            <p:cNvPr id="587786" name="Line 10"/>
            <p:cNvSpPr>
              <a:spLocks noChangeShapeType="1"/>
            </p:cNvSpPr>
            <p:nvPr/>
          </p:nvSpPr>
          <p:spPr bwMode="auto">
            <a:xfrm flipH="1">
              <a:off x="7543800" y="1905000"/>
              <a:ext cx="3810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87" name="Line 11"/>
            <p:cNvSpPr>
              <a:spLocks noChangeShapeType="1"/>
            </p:cNvSpPr>
            <p:nvPr/>
          </p:nvSpPr>
          <p:spPr bwMode="auto">
            <a:xfrm flipH="1">
              <a:off x="7162800" y="1905000"/>
              <a:ext cx="3810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88" name="Line 12"/>
            <p:cNvSpPr>
              <a:spLocks noChangeShapeType="1"/>
            </p:cNvSpPr>
            <p:nvPr/>
          </p:nvSpPr>
          <p:spPr bwMode="auto">
            <a:xfrm flipH="1">
              <a:off x="6781800" y="1905000"/>
              <a:ext cx="3810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89" name="Line 13"/>
            <p:cNvSpPr>
              <a:spLocks noChangeShapeType="1"/>
            </p:cNvSpPr>
            <p:nvPr/>
          </p:nvSpPr>
          <p:spPr bwMode="auto">
            <a:xfrm flipH="1" flipV="1">
              <a:off x="7696200" y="1752600"/>
              <a:ext cx="2286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0" name="Line 14"/>
            <p:cNvSpPr>
              <a:spLocks noChangeShapeType="1"/>
            </p:cNvSpPr>
            <p:nvPr/>
          </p:nvSpPr>
          <p:spPr bwMode="auto">
            <a:xfrm flipH="1" flipV="1">
              <a:off x="7315200" y="1752600"/>
              <a:ext cx="2286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1" name="Line 15"/>
            <p:cNvSpPr>
              <a:spLocks noChangeShapeType="1"/>
            </p:cNvSpPr>
            <p:nvPr/>
          </p:nvSpPr>
          <p:spPr bwMode="auto">
            <a:xfrm flipH="1" flipV="1">
              <a:off x="6934200" y="1752600"/>
              <a:ext cx="2286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2" name="AutoShape 16"/>
            <p:cNvSpPr>
              <a:spLocks noChangeArrowheads="1"/>
            </p:cNvSpPr>
            <p:nvPr/>
          </p:nvSpPr>
          <p:spPr bwMode="auto">
            <a:xfrm>
              <a:off x="5257800" y="4876800"/>
              <a:ext cx="3810000" cy="381000"/>
            </a:xfrm>
            <a:prstGeom prst="parallelogram">
              <a:avLst>
                <a:gd name="adj" fmla="val 250000"/>
              </a:avLst>
            </a:prstGeom>
            <a:solidFill>
              <a:srgbClr val="96969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793" name="Line 17"/>
            <p:cNvSpPr>
              <a:spLocks noChangeShapeType="1"/>
            </p:cNvSpPr>
            <p:nvPr/>
          </p:nvSpPr>
          <p:spPr bwMode="auto">
            <a:xfrm>
              <a:off x="8229600" y="1828800"/>
              <a:ext cx="6858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4" name="Text Box 18"/>
            <p:cNvSpPr txBox="1">
              <a:spLocks noChangeArrowheads="1"/>
            </p:cNvSpPr>
            <p:nvPr/>
          </p:nvSpPr>
          <p:spPr bwMode="auto">
            <a:xfrm>
              <a:off x="5791200" y="3581400"/>
              <a:ext cx="1987550" cy="9159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1800">
                  <a:latin typeface="Arial" charset="0"/>
                </a:rPr>
                <a:t>Trailing</a:t>
              </a:r>
            </a:p>
            <a:p>
              <a:pPr algn="ctr"/>
              <a:r>
                <a:rPr lang="en-US" sz="1800">
                  <a:latin typeface="Arial" charset="0"/>
                </a:rPr>
                <a:t>String</a:t>
              </a:r>
            </a:p>
            <a:p>
              <a:pPr algn="ctr"/>
              <a:r>
                <a:rPr lang="en-US" sz="1800">
                  <a:latin typeface="Arial" charset="0"/>
                </a:rPr>
                <a:t>“Brachistochrone”</a:t>
              </a:r>
            </a:p>
          </p:txBody>
        </p:sp>
        <p:grpSp>
          <p:nvGrpSpPr>
            <p:cNvPr id="3" name="Group 19"/>
            <p:cNvGrpSpPr>
              <a:grpSpLocks/>
            </p:cNvGrpSpPr>
            <p:nvPr/>
          </p:nvGrpSpPr>
          <p:grpSpPr bwMode="auto">
            <a:xfrm>
              <a:off x="5486400" y="1676400"/>
              <a:ext cx="3581400" cy="3795713"/>
              <a:chOff x="3504" y="1056"/>
              <a:chExt cx="2256" cy="2391"/>
            </a:xfrm>
          </p:grpSpPr>
          <p:pic>
            <p:nvPicPr>
              <p:cNvPr id="587796" name="Picture 20" descr="070520Dangle"/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504" y="1056"/>
                <a:ext cx="2256" cy="2256"/>
              </a:xfrm>
              <a:prstGeom prst="rect">
                <a:avLst/>
              </a:prstGeom>
              <a:noFill/>
            </p:spPr>
          </p:pic>
          <p:sp>
            <p:nvSpPr>
              <p:cNvPr id="587797" name="Text Box 21"/>
              <p:cNvSpPr txBox="1">
                <a:spLocks noChangeArrowheads="1"/>
              </p:cNvSpPr>
              <p:nvPr/>
            </p:nvSpPr>
            <p:spPr bwMode="auto">
              <a:xfrm>
                <a:off x="5476" y="3216"/>
                <a:ext cx="284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800">
                    <a:latin typeface="Arial" charset="0"/>
                  </a:rPr>
                  <a:t>“z”</a:t>
                </a:r>
              </a:p>
            </p:txBody>
          </p:sp>
          <p:sp>
            <p:nvSpPr>
              <p:cNvPr id="587798" name="Text Box 22"/>
              <p:cNvSpPr txBox="1">
                <a:spLocks noChangeArrowheads="1"/>
              </p:cNvSpPr>
              <p:nvPr/>
            </p:nvSpPr>
            <p:spPr bwMode="auto">
              <a:xfrm>
                <a:off x="3648" y="2160"/>
                <a:ext cx="241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800">
                    <a:latin typeface="Arial" charset="0"/>
                  </a:rPr>
                  <a:t>x</a:t>
                </a:r>
                <a:r>
                  <a:rPr lang="en-US" sz="1800" baseline="-25000">
                    <a:latin typeface="Arial" charset="0"/>
                  </a:rPr>
                  <a:t>5</a:t>
                </a:r>
                <a:endParaRPr lang="en-US" sz="1800">
                  <a:latin typeface="Arial" charset="0"/>
                </a:endParaRPr>
              </a:p>
            </p:txBody>
          </p:sp>
        </p:grpSp>
        <p:sp>
          <p:nvSpPr>
            <p:cNvPr id="587799" name="AutoShape 23"/>
            <p:cNvSpPr>
              <a:spLocks noChangeArrowheads="1"/>
            </p:cNvSpPr>
            <p:nvPr/>
          </p:nvSpPr>
          <p:spPr bwMode="auto">
            <a:xfrm>
              <a:off x="5257800" y="2209800"/>
              <a:ext cx="3810000" cy="381000"/>
            </a:xfrm>
            <a:prstGeom prst="parallelogram">
              <a:avLst>
                <a:gd name="adj" fmla="val 250000"/>
              </a:avLst>
            </a:prstGeom>
            <a:solidFill>
              <a:srgbClr val="FF0000">
                <a:alpha val="34000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800" name="Freeform 24"/>
            <p:cNvSpPr>
              <a:spLocks/>
            </p:cNvSpPr>
            <p:nvPr/>
          </p:nvSpPr>
          <p:spPr bwMode="auto">
            <a:xfrm>
              <a:off x="7431088" y="2235200"/>
              <a:ext cx="919162" cy="276225"/>
            </a:xfrm>
            <a:custGeom>
              <a:avLst/>
              <a:gdLst/>
              <a:ahLst/>
              <a:cxnLst>
                <a:cxn ang="0">
                  <a:pos x="435" y="124"/>
                </a:cxn>
                <a:cxn ang="0">
                  <a:pos x="407" y="96"/>
                </a:cxn>
                <a:cxn ang="0">
                  <a:pos x="395" y="88"/>
                </a:cxn>
                <a:cxn ang="0">
                  <a:pos x="367" y="96"/>
                </a:cxn>
                <a:cxn ang="0">
                  <a:pos x="359" y="108"/>
                </a:cxn>
                <a:cxn ang="0">
                  <a:pos x="355" y="120"/>
                </a:cxn>
                <a:cxn ang="0">
                  <a:pos x="331" y="136"/>
                </a:cxn>
                <a:cxn ang="0">
                  <a:pos x="259" y="128"/>
                </a:cxn>
                <a:cxn ang="0">
                  <a:pos x="239" y="112"/>
                </a:cxn>
                <a:cxn ang="0">
                  <a:pos x="219" y="92"/>
                </a:cxn>
                <a:cxn ang="0">
                  <a:pos x="195" y="84"/>
                </a:cxn>
                <a:cxn ang="0">
                  <a:pos x="143" y="92"/>
                </a:cxn>
                <a:cxn ang="0">
                  <a:pos x="135" y="116"/>
                </a:cxn>
                <a:cxn ang="0">
                  <a:pos x="83" y="168"/>
                </a:cxn>
                <a:cxn ang="0">
                  <a:pos x="47" y="160"/>
                </a:cxn>
                <a:cxn ang="0">
                  <a:pos x="7" y="112"/>
                </a:cxn>
                <a:cxn ang="0">
                  <a:pos x="3" y="96"/>
                </a:cxn>
                <a:cxn ang="0">
                  <a:pos x="7" y="44"/>
                </a:cxn>
                <a:cxn ang="0">
                  <a:pos x="23" y="48"/>
                </a:cxn>
                <a:cxn ang="0">
                  <a:pos x="71" y="72"/>
                </a:cxn>
                <a:cxn ang="0">
                  <a:pos x="79" y="84"/>
                </a:cxn>
                <a:cxn ang="0">
                  <a:pos x="103" y="92"/>
                </a:cxn>
                <a:cxn ang="0">
                  <a:pos x="167" y="128"/>
                </a:cxn>
                <a:cxn ang="0">
                  <a:pos x="191" y="136"/>
                </a:cxn>
                <a:cxn ang="0">
                  <a:pos x="247" y="92"/>
                </a:cxn>
                <a:cxn ang="0">
                  <a:pos x="299" y="56"/>
                </a:cxn>
                <a:cxn ang="0">
                  <a:pos x="387" y="76"/>
                </a:cxn>
                <a:cxn ang="0">
                  <a:pos x="447" y="60"/>
                </a:cxn>
                <a:cxn ang="0">
                  <a:pos x="527" y="12"/>
                </a:cxn>
                <a:cxn ang="0">
                  <a:pos x="551" y="4"/>
                </a:cxn>
                <a:cxn ang="0">
                  <a:pos x="563" y="0"/>
                </a:cxn>
                <a:cxn ang="0">
                  <a:pos x="579" y="48"/>
                </a:cxn>
                <a:cxn ang="0">
                  <a:pos x="535" y="56"/>
                </a:cxn>
              </a:cxnLst>
              <a:rect l="0" t="0" r="r" b="b"/>
              <a:pathLst>
                <a:path w="579" h="174">
                  <a:moveTo>
                    <a:pt x="435" y="124"/>
                  </a:moveTo>
                  <a:cubicBezTo>
                    <a:pt x="428" y="103"/>
                    <a:pt x="435" y="114"/>
                    <a:pt x="407" y="96"/>
                  </a:cubicBezTo>
                  <a:cubicBezTo>
                    <a:pt x="403" y="93"/>
                    <a:pt x="395" y="88"/>
                    <a:pt x="395" y="88"/>
                  </a:cubicBezTo>
                  <a:cubicBezTo>
                    <a:pt x="394" y="88"/>
                    <a:pt x="370" y="94"/>
                    <a:pt x="367" y="96"/>
                  </a:cubicBezTo>
                  <a:cubicBezTo>
                    <a:pt x="363" y="99"/>
                    <a:pt x="361" y="104"/>
                    <a:pt x="359" y="108"/>
                  </a:cubicBezTo>
                  <a:cubicBezTo>
                    <a:pt x="357" y="112"/>
                    <a:pt x="358" y="117"/>
                    <a:pt x="355" y="120"/>
                  </a:cubicBezTo>
                  <a:cubicBezTo>
                    <a:pt x="348" y="127"/>
                    <a:pt x="331" y="136"/>
                    <a:pt x="331" y="136"/>
                  </a:cubicBezTo>
                  <a:cubicBezTo>
                    <a:pt x="307" y="134"/>
                    <a:pt x="278" y="143"/>
                    <a:pt x="259" y="128"/>
                  </a:cubicBezTo>
                  <a:cubicBezTo>
                    <a:pt x="233" y="107"/>
                    <a:pt x="269" y="122"/>
                    <a:pt x="239" y="112"/>
                  </a:cubicBezTo>
                  <a:cubicBezTo>
                    <a:pt x="232" y="101"/>
                    <a:pt x="232" y="98"/>
                    <a:pt x="219" y="92"/>
                  </a:cubicBezTo>
                  <a:cubicBezTo>
                    <a:pt x="211" y="89"/>
                    <a:pt x="195" y="84"/>
                    <a:pt x="195" y="84"/>
                  </a:cubicBezTo>
                  <a:cubicBezTo>
                    <a:pt x="178" y="86"/>
                    <a:pt x="153" y="78"/>
                    <a:pt x="143" y="92"/>
                  </a:cubicBezTo>
                  <a:cubicBezTo>
                    <a:pt x="138" y="99"/>
                    <a:pt x="135" y="116"/>
                    <a:pt x="135" y="116"/>
                  </a:cubicBezTo>
                  <a:cubicBezTo>
                    <a:pt x="130" y="174"/>
                    <a:pt x="137" y="174"/>
                    <a:pt x="83" y="168"/>
                  </a:cubicBezTo>
                  <a:cubicBezTo>
                    <a:pt x="71" y="164"/>
                    <a:pt x="58" y="165"/>
                    <a:pt x="47" y="160"/>
                  </a:cubicBezTo>
                  <a:cubicBezTo>
                    <a:pt x="30" y="153"/>
                    <a:pt x="20" y="125"/>
                    <a:pt x="7" y="112"/>
                  </a:cubicBezTo>
                  <a:cubicBezTo>
                    <a:pt x="6" y="107"/>
                    <a:pt x="3" y="101"/>
                    <a:pt x="3" y="96"/>
                  </a:cubicBezTo>
                  <a:cubicBezTo>
                    <a:pt x="3" y="79"/>
                    <a:pt x="0" y="60"/>
                    <a:pt x="7" y="44"/>
                  </a:cubicBezTo>
                  <a:cubicBezTo>
                    <a:pt x="9" y="39"/>
                    <a:pt x="18" y="46"/>
                    <a:pt x="23" y="48"/>
                  </a:cubicBezTo>
                  <a:cubicBezTo>
                    <a:pt x="41" y="53"/>
                    <a:pt x="53" y="66"/>
                    <a:pt x="71" y="72"/>
                  </a:cubicBezTo>
                  <a:cubicBezTo>
                    <a:pt x="74" y="76"/>
                    <a:pt x="75" y="81"/>
                    <a:pt x="79" y="84"/>
                  </a:cubicBezTo>
                  <a:cubicBezTo>
                    <a:pt x="86" y="88"/>
                    <a:pt x="103" y="92"/>
                    <a:pt x="103" y="92"/>
                  </a:cubicBezTo>
                  <a:cubicBezTo>
                    <a:pt x="131" y="120"/>
                    <a:pt x="131" y="116"/>
                    <a:pt x="167" y="128"/>
                  </a:cubicBezTo>
                  <a:cubicBezTo>
                    <a:pt x="175" y="131"/>
                    <a:pt x="191" y="136"/>
                    <a:pt x="191" y="136"/>
                  </a:cubicBezTo>
                  <a:cubicBezTo>
                    <a:pt x="233" y="128"/>
                    <a:pt x="217" y="112"/>
                    <a:pt x="247" y="92"/>
                  </a:cubicBezTo>
                  <a:cubicBezTo>
                    <a:pt x="254" y="72"/>
                    <a:pt x="279" y="63"/>
                    <a:pt x="299" y="56"/>
                  </a:cubicBezTo>
                  <a:cubicBezTo>
                    <a:pt x="351" y="60"/>
                    <a:pt x="347" y="66"/>
                    <a:pt x="387" y="76"/>
                  </a:cubicBezTo>
                  <a:cubicBezTo>
                    <a:pt x="411" y="73"/>
                    <a:pt x="427" y="73"/>
                    <a:pt x="447" y="60"/>
                  </a:cubicBezTo>
                  <a:cubicBezTo>
                    <a:pt x="467" y="30"/>
                    <a:pt x="492" y="17"/>
                    <a:pt x="527" y="12"/>
                  </a:cubicBezTo>
                  <a:cubicBezTo>
                    <a:pt x="535" y="9"/>
                    <a:pt x="543" y="7"/>
                    <a:pt x="551" y="4"/>
                  </a:cubicBezTo>
                  <a:cubicBezTo>
                    <a:pt x="555" y="3"/>
                    <a:pt x="563" y="0"/>
                    <a:pt x="563" y="0"/>
                  </a:cubicBezTo>
                  <a:cubicBezTo>
                    <a:pt x="573" y="15"/>
                    <a:pt x="575" y="30"/>
                    <a:pt x="579" y="48"/>
                  </a:cubicBezTo>
                  <a:cubicBezTo>
                    <a:pt x="558" y="62"/>
                    <a:pt x="572" y="56"/>
                    <a:pt x="535" y="56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87801" name="Line 25"/>
          <p:cNvSpPr>
            <a:spLocks noChangeShapeType="1"/>
          </p:cNvSpPr>
          <p:nvPr/>
        </p:nvSpPr>
        <p:spPr bwMode="auto">
          <a:xfrm>
            <a:off x="2895600" y="3620037"/>
            <a:ext cx="254000" cy="0"/>
          </a:xfrm>
          <a:prstGeom prst="line">
            <a:avLst/>
          </a:prstGeom>
          <a:noFill/>
          <a:ln w="25400">
            <a:solidFill>
              <a:srgbClr val="4D4D4D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9" name="Date Placeholder 2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F7CBF-8277-4E48-8324-7E1A924B1F0F}" type="datetime1">
              <a:rPr lang="en-US" smtClean="0"/>
              <a:pPr/>
              <a:t>12/15/2010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877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8777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8777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8777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8777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7778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Kruger2010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C3467-40D7-40D2-AB4A-51E2FAF21160}" type="slidenum">
              <a:rPr lang="en-US"/>
              <a:pPr/>
              <a:t>23</a:t>
            </a:fld>
            <a:endParaRPr lang="en-US"/>
          </a:p>
        </p:txBody>
      </p:sp>
      <p:pic>
        <p:nvPicPr>
          <p:cNvPr id="58880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3400" y="1104900"/>
            <a:ext cx="7772400" cy="444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8803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sz="4000"/>
              <a:t>LHC R</a:t>
            </a:r>
            <a:r>
              <a:rPr lang="en-US" sz="4000" i="1" baseline="30000"/>
              <a:t>c</a:t>
            </a:r>
            <a:r>
              <a:rPr lang="en-US" sz="4000" baseline="-25000"/>
              <a:t>AA</a:t>
            </a:r>
            <a:r>
              <a:rPr lang="en-US" sz="4000"/>
              <a:t>(p</a:t>
            </a:r>
            <a:r>
              <a:rPr lang="en-US" sz="4000" baseline="-25000"/>
              <a:t>T</a:t>
            </a:r>
            <a:r>
              <a:rPr lang="en-US" sz="4000"/>
              <a:t>)/R</a:t>
            </a:r>
            <a:r>
              <a:rPr lang="en-US" sz="4000" i="1" baseline="30000"/>
              <a:t>b</a:t>
            </a:r>
            <a:r>
              <a:rPr lang="en-US" sz="4000" baseline="-25000"/>
              <a:t>AA</a:t>
            </a:r>
            <a:r>
              <a:rPr lang="en-US" sz="4000"/>
              <a:t>(p</a:t>
            </a:r>
            <a:r>
              <a:rPr lang="en-US" sz="4000" baseline="-25000"/>
              <a:t>T</a:t>
            </a:r>
            <a:r>
              <a:rPr lang="en-US" sz="4000"/>
              <a:t>) Prediction</a:t>
            </a:r>
            <a:br>
              <a:rPr lang="en-US" sz="4000"/>
            </a:br>
            <a:r>
              <a:rPr lang="en-US" sz="4000"/>
              <a:t>(with speed limits)</a:t>
            </a:r>
          </a:p>
        </p:txBody>
      </p:sp>
      <p:sp>
        <p:nvSpPr>
          <p:cNvPr id="588804" name="Rectangle 4"/>
          <p:cNvSpPr>
            <a:spLocks noChangeArrowheads="1"/>
          </p:cNvSpPr>
          <p:nvPr/>
        </p:nvSpPr>
        <p:spPr bwMode="auto">
          <a:xfrm>
            <a:off x="2819400" y="5370512"/>
            <a:ext cx="625475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400" dirty="0">
                <a:solidFill>
                  <a:srgbClr val="4D4D4D"/>
                </a:solidFill>
              </a:rPr>
              <a:t>T(</a:t>
            </a:r>
            <a:r>
              <a:rPr lang="en-US" sz="1400" dirty="0">
                <a:solidFill>
                  <a:srgbClr val="4D4D4D"/>
                </a:solidFill>
                <a:latin typeface="Symbol" pitchFamily="18" charset="2"/>
              </a:rPr>
              <a:t>t</a:t>
            </a:r>
            <a:r>
              <a:rPr lang="en-US" sz="1400" baseline="-25000" dirty="0">
                <a:solidFill>
                  <a:srgbClr val="4D4D4D"/>
                </a:solidFill>
              </a:rPr>
              <a:t>0</a:t>
            </a:r>
            <a:r>
              <a:rPr lang="en-US" sz="1400" dirty="0">
                <a:solidFill>
                  <a:srgbClr val="4D4D4D"/>
                </a:solidFill>
              </a:rPr>
              <a:t>): </a:t>
            </a:r>
            <a:r>
              <a:rPr lang="en-US" sz="1400" dirty="0" smtClean="0">
                <a:solidFill>
                  <a:srgbClr val="4D4D4D"/>
                </a:solidFill>
              </a:rPr>
              <a:t>“(”, </a:t>
            </a:r>
            <a:r>
              <a:rPr lang="en-US" sz="1400" dirty="0">
                <a:solidFill>
                  <a:srgbClr val="4D4D4D"/>
                </a:solidFill>
              </a:rPr>
              <a:t>corrections </a:t>
            </a:r>
            <a:r>
              <a:rPr lang="en-US" sz="1400" dirty="0" smtClean="0">
                <a:solidFill>
                  <a:srgbClr val="4D4D4D"/>
                </a:solidFill>
              </a:rPr>
              <a:t>likely small for </a:t>
            </a:r>
            <a:r>
              <a:rPr lang="en-US" sz="1400" dirty="0">
                <a:solidFill>
                  <a:srgbClr val="4D4D4D"/>
                </a:solidFill>
              </a:rPr>
              <a:t>smaller </a:t>
            </a:r>
            <a:r>
              <a:rPr lang="en-US" sz="1400" dirty="0" err="1">
                <a:solidFill>
                  <a:srgbClr val="4D4D4D"/>
                </a:solidFill>
              </a:rPr>
              <a:t>momenta</a:t>
            </a:r>
            <a:endParaRPr lang="en-US" sz="1400" dirty="0">
              <a:solidFill>
                <a:srgbClr val="4D4D4D"/>
              </a:solidFill>
            </a:endParaRPr>
          </a:p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400" dirty="0" err="1">
                <a:solidFill>
                  <a:srgbClr val="4D4D4D"/>
                </a:solidFill>
              </a:rPr>
              <a:t>T</a:t>
            </a:r>
            <a:r>
              <a:rPr lang="en-US" sz="1400" baseline="-25000" dirty="0" err="1">
                <a:solidFill>
                  <a:srgbClr val="4D4D4D"/>
                </a:solidFill>
              </a:rPr>
              <a:t>c</a:t>
            </a:r>
            <a:r>
              <a:rPr lang="en-US" sz="1400" dirty="0">
                <a:solidFill>
                  <a:srgbClr val="4D4D4D"/>
                </a:solidFill>
              </a:rPr>
              <a:t>: </a:t>
            </a:r>
            <a:r>
              <a:rPr lang="en-US" sz="1400" dirty="0" smtClean="0">
                <a:solidFill>
                  <a:srgbClr val="4D4D4D"/>
                </a:solidFill>
              </a:rPr>
              <a:t>“]”, </a:t>
            </a:r>
            <a:r>
              <a:rPr lang="en-US" sz="1400" dirty="0">
                <a:solidFill>
                  <a:srgbClr val="4D4D4D"/>
                </a:solidFill>
              </a:rPr>
              <a:t>corrections likely </a:t>
            </a:r>
            <a:r>
              <a:rPr lang="en-US" sz="1400" dirty="0" smtClean="0">
                <a:solidFill>
                  <a:srgbClr val="4D4D4D"/>
                </a:solidFill>
              </a:rPr>
              <a:t>large for </a:t>
            </a:r>
            <a:r>
              <a:rPr lang="en-US" sz="1400" dirty="0">
                <a:solidFill>
                  <a:srgbClr val="4D4D4D"/>
                </a:solidFill>
              </a:rPr>
              <a:t>higher </a:t>
            </a:r>
            <a:r>
              <a:rPr lang="en-US" sz="1400" dirty="0" err="1">
                <a:solidFill>
                  <a:srgbClr val="4D4D4D"/>
                </a:solidFill>
              </a:rPr>
              <a:t>momenta</a:t>
            </a:r>
            <a:endParaRPr lang="en-US" sz="1400" dirty="0">
              <a:solidFill>
                <a:srgbClr val="4D4D4D"/>
              </a:solidFill>
            </a:endParaRPr>
          </a:p>
        </p:txBody>
      </p:sp>
      <p:sp>
        <p:nvSpPr>
          <p:cNvPr id="588805" name="Text Box 5"/>
          <p:cNvSpPr txBox="1">
            <a:spLocks noChangeArrowheads="1"/>
          </p:cNvSpPr>
          <p:nvPr/>
        </p:nvSpPr>
        <p:spPr bwMode="auto">
          <a:xfrm>
            <a:off x="5581650" y="4495800"/>
            <a:ext cx="257685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M.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 PLB666 (2008)</a:t>
            </a:r>
            <a:endParaRPr lang="en-US" sz="1200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9525-906F-41B5-960D-C87944484855}" type="datetime1">
              <a:rPr lang="en-US" smtClean="0"/>
              <a:pPr/>
              <a:t>12/15/2010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283588" y="5924490"/>
            <a:ext cx="84808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Qualitatively, corrections to </a:t>
            </a:r>
            <a:r>
              <a:rPr lang="en-US" sz="2000" dirty="0" err="1" smtClean="0"/>
              <a:t>AdS</a:t>
            </a:r>
            <a:r>
              <a:rPr lang="en-US" sz="2000" dirty="0" smtClean="0"/>
              <a:t>/CFT result will drive double ratio to unity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Energy loss is a unique tool for probing QGP</a:t>
            </a:r>
          </a:p>
          <a:p>
            <a:r>
              <a:rPr lang="en-US" dirty="0" smtClean="0"/>
              <a:t>pQCD fails to simultaneously describe R</a:t>
            </a:r>
            <a:r>
              <a:rPr lang="en-US" baseline="-25000" dirty="0" smtClean="0"/>
              <a:t>AA</a:t>
            </a:r>
            <a:r>
              <a:rPr lang="en-US" dirty="0" smtClean="0"/>
              <a:t>, v</a:t>
            </a:r>
            <a:r>
              <a:rPr lang="en-US" baseline="-25000" dirty="0" smtClean="0"/>
              <a:t>2</a:t>
            </a:r>
            <a:r>
              <a:rPr lang="en-US" dirty="0" smtClean="0"/>
              <a:t>, ... for </a:t>
            </a:r>
            <a:r>
              <a:rPr lang="en-US" dirty="0" smtClean="0">
                <a:latin typeface="Symbol" pitchFamily="18" charset="2"/>
              </a:rPr>
              <a:t>p</a:t>
            </a:r>
            <a:r>
              <a:rPr lang="en-US" dirty="0" smtClean="0"/>
              <a:t>, e at RHIC</a:t>
            </a:r>
          </a:p>
          <a:p>
            <a:pPr lvl="1"/>
            <a:r>
              <a:rPr lang="en-US" dirty="0" smtClean="0"/>
              <a:t>Importance of HO effects, approx.,...?</a:t>
            </a:r>
          </a:p>
          <a:p>
            <a:r>
              <a:rPr lang="en-US" dirty="0" smtClean="0"/>
              <a:t>Exciting new ALICE results</a:t>
            </a:r>
          </a:p>
          <a:p>
            <a:pPr lvl="1"/>
            <a:r>
              <a:rPr lang="en-US" dirty="0" smtClean="0"/>
              <a:t>Appears tantalizingly perturbative</a:t>
            </a:r>
          </a:p>
          <a:p>
            <a:pPr lvl="1"/>
            <a:r>
              <a:rPr lang="en-US" dirty="0" smtClean="0"/>
              <a:t>Due to final state energy loss or initial state?</a:t>
            </a:r>
          </a:p>
          <a:p>
            <a:pPr lvl="2"/>
            <a:r>
              <a:rPr lang="en-US" dirty="0" smtClean="0"/>
              <a:t>2.76 </a:t>
            </a:r>
            <a:r>
              <a:rPr lang="en-US" dirty="0" err="1" smtClean="0"/>
              <a:t>TeV</a:t>
            </a:r>
            <a:r>
              <a:rPr lang="en-US" dirty="0" smtClean="0"/>
              <a:t> p + p and </a:t>
            </a:r>
            <a:r>
              <a:rPr lang="en-US" b="1" i="1" dirty="0" smtClean="0"/>
              <a:t>p + </a:t>
            </a:r>
            <a:r>
              <a:rPr lang="en-US" b="1" i="1" dirty="0" err="1" smtClean="0"/>
              <a:t>Pb</a:t>
            </a:r>
            <a:r>
              <a:rPr lang="en-US" dirty="0" smtClean="0"/>
              <a:t> run required for interp.</a:t>
            </a:r>
          </a:p>
          <a:p>
            <a:r>
              <a:rPr lang="en-US" dirty="0" smtClean="0"/>
              <a:t>Heavy Quarks provide clean observable for investigating QGP physics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40362-4DB6-4DDC-9999-C3A2CC81DA86}" type="datetime1">
              <a:rPr lang="en-US" smtClean="0"/>
              <a:pPr/>
              <a:t>12/15/2010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Kruger2010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E&amp;M Particle Physics Well Understood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Lagrangian</a:t>
            </a:r>
            <a:r>
              <a:rPr lang="en-US" dirty="0" smtClean="0"/>
              <a:t> known:</a:t>
            </a:r>
          </a:p>
          <a:p>
            <a:r>
              <a:rPr lang="en-US" dirty="0" smtClean="0"/>
              <a:t>QED Vertex: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Ex. of Precision QED: g - 2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98C6A-3492-4E21-86AD-6BCB66998B44}" type="datetime1">
              <a:rPr lang="en-US" smtClean="0"/>
              <a:pPr/>
              <a:t>12/15/2010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Kruger2010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1239644"/>
            <a:ext cx="4191000" cy="817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QEDvertex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91200" y="2133600"/>
            <a:ext cx="1529920" cy="1347787"/>
          </a:xfrm>
          <a:prstGeom prst="rect">
            <a:avLst/>
          </a:prstGeom>
        </p:spPr>
      </p:pic>
      <p:pic>
        <p:nvPicPr>
          <p:cNvPr id="880645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5298" y="4419600"/>
            <a:ext cx="8636302" cy="626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82690" name="Picture 2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000" y="5562600"/>
            <a:ext cx="7605713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5486400" y="6096000"/>
            <a:ext cx="35766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Hanneke</a:t>
            </a:r>
            <a:r>
              <a:rPr lang="en-US" sz="1200" dirty="0" smtClean="0"/>
              <a:t>, </a:t>
            </a:r>
            <a:r>
              <a:rPr lang="en-US" sz="1200" dirty="0" err="1" smtClean="0"/>
              <a:t>Fogwell</a:t>
            </a:r>
            <a:r>
              <a:rPr lang="en-US" sz="1200" dirty="0" smtClean="0"/>
              <a:t>, and </a:t>
            </a:r>
            <a:r>
              <a:rPr lang="en-US" sz="1200" dirty="0" err="1" smtClean="0"/>
              <a:t>Gabrielse</a:t>
            </a:r>
            <a:r>
              <a:rPr lang="en-US" sz="1200" dirty="0" smtClean="0"/>
              <a:t>, PRL100 (2008)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705600" y="5105400"/>
            <a:ext cx="22573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Gabrielse</a:t>
            </a:r>
            <a:r>
              <a:rPr lang="en-US" sz="1200" dirty="0" smtClean="0"/>
              <a:t> et al., PRL97 (2006)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80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2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82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2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E&amp;M and Phase Diagrams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4876800"/>
          </a:xfrm>
        </p:spPr>
        <p:txBody>
          <a:bodyPr/>
          <a:lstStyle/>
          <a:p>
            <a:r>
              <a:rPr lang="en-US" dirty="0" smtClean="0"/>
              <a:t>Many body physics less well understood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AAF89-A074-4F21-B663-E08BA5A717C3}" type="datetime1">
              <a:rPr lang="en-US" smtClean="0"/>
              <a:pPr/>
              <a:t>12/15/2010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Kruger2010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" y="2404765"/>
            <a:ext cx="3611165" cy="3310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0" y="5819001"/>
            <a:ext cx="5562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www.sv.vt.edu/classes/MSE2094_NoteBook/96ClassProj/examples/triplpt.html</a:t>
            </a: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2442866"/>
            <a:ext cx="4112197" cy="32721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1825410" y="1828800"/>
            <a:ext cx="9939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5400"/>
                </a:solidFill>
              </a:rPr>
              <a:t>Water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93630" y="1828800"/>
            <a:ext cx="15215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5400"/>
                </a:solidFill>
              </a:rPr>
              <a:t>Hydrogen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964044" y="5786735"/>
            <a:ext cx="21799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Calculated, </a:t>
            </a:r>
            <a:r>
              <a:rPr lang="en-US" sz="1200" dirty="0" err="1" smtClean="0"/>
              <a:t>Burkhard</a:t>
            </a:r>
            <a:r>
              <a:rPr lang="en-US" sz="1200" dirty="0" smtClean="0"/>
              <a:t> </a:t>
            </a:r>
            <a:r>
              <a:rPr lang="en-US" sz="1200" dirty="0" err="1" smtClean="0"/>
              <a:t>Militzer</a:t>
            </a:r>
            <a:r>
              <a:rPr lang="en-US" sz="1200" dirty="0" smtClean="0"/>
              <a:t>,</a:t>
            </a:r>
          </a:p>
          <a:p>
            <a:r>
              <a:rPr lang="en-US" sz="1200" dirty="0" smtClean="0"/>
              <a:t>Diploma Thesis, Berlin, </a:t>
            </a:r>
            <a:r>
              <a:rPr lang="en-US" sz="1200" b="1" i="1" u="sng" dirty="0" smtClean="0"/>
              <a:t>2000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QCD Particle Physics Well Understood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4876800"/>
          </a:xfrm>
        </p:spPr>
        <p:txBody>
          <a:bodyPr/>
          <a:lstStyle/>
          <a:p>
            <a:r>
              <a:rPr lang="en-US" dirty="0" err="1" smtClean="0"/>
              <a:t>Lagr</a:t>
            </a:r>
            <a:r>
              <a:rPr lang="en-US" dirty="0" smtClean="0"/>
              <a:t>. known:</a:t>
            </a:r>
          </a:p>
          <a:p>
            <a:r>
              <a:rPr lang="en-US" dirty="0" smtClean="0"/>
              <a:t>QCD Vertices:</a:t>
            </a:r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Qual. &amp; Quant. agreement w/ data</a:t>
            </a:r>
          </a:p>
          <a:p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684BD-4857-4E86-BA2C-B5177D47B7C8}" type="datetime1">
              <a:rPr lang="en-US" smtClean="0"/>
              <a:pPr/>
              <a:t>12/15/2010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Kruger2010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60787" y="1080675"/>
            <a:ext cx="5383213" cy="90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QCDvertex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28800" y="2362200"/>
            <a:ext cx="5334000" cy="1150470"/>
          </a:xfrm>
          <a:prstGeom prst="rect">
            <a:avLst/>
          </a:prstGeom>
        </p:spPr>
      </p:pic>
      <p:grpSp>
        <p:nvGrpSpPr>
          <p:cNvPr id="9" name="Group 15"/>
          <p:cNvGrpSpPr/>
          <p:nvPr/>
        </p:nvGrpSpPr>
        <p:grpSpPr>
          <a:xfrm>
            <a:off x="457200" y="4284463"/>
            <a:ext cx="3276600" cy="2497337"/>
            <a:chOff x="5715000" y="1284862"/>
            <a:chExt cx="3276600" cy="2497337"/>
          </a:xfrm>
        </p:grpSpPr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400800" y="1284862"/>
              <a:ext cx="2590800" cy="24973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1" name="TextBox 10"/>
            <p:cNvSpPr txBox="1"/>
            <p:nvPr/>
          </p:nvSpPr>
          <p:spPr>
            <a:xfrm>
              <a:off x="5715000" y="2486799"/>
              <a:ext cx="73129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ALEPH,</a:t>
              </a:r>
            </a:p>
            <a:p>
              <a:r>
                <a:rPr lang="en-US" sz="1200" dirty="0" smtClean="0"/>
                <a:t>PLB284</a:t>
              </a:r>
            </a:p>
            <a:p>
              <a:r>
                <a:rPr lang="en-US" sz="1200" dirty="0" smtClean="0"/>
                <a:t>(1992)</a:t>
              </a:r>
              <a:endParaRPr lang="en-US" sz="1200" dirty="0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4800600" y="6019800"/>
            <a:ext cx="5180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PDG</a:t>
            </a:r>
            <a:endParaRPr lang="en-US" sz="1200" dirty="0"/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81600" y="4364456"/>
            <a:ext cx="2971800" cy="2368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Are We Interested In?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3886200" cy="4724400"/>
          </a:xfrm>
        </p:spPr>
        <p:txBody>
          <a:bodyPr>
            <a:normAutofit/>
          </a:bodyPr>
          <a:lstStyle/>
          <a:p>
            <a:r>
              <a:rPr lang="en-US" dirty="0" smtClean="0"/>
              <a:t>Measure many-body physics of strong force</a:t>
            </a:r>
          </a:p>
          <a:p>
            <a:r>
              <a:rPr lang="en-US" dirty="0" smtClean="0"/>
              <a:t>Test &amp; understand theory of many-body non-Abelian fields</a:t>
            </a:r>
          </a:p>
          <a:p>
            <a:r>
              <a:rPr lang="en-US" dirty="0" smtClean="0"/>
              <a:t>Do this via Heavy Ion Collisions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D74E-6381-4295-B834-71AD1567F608}" type="datetime1">
              <a:rPr lang="en-US" smtClean="0"/>
              <a:pPr/>
              <a:t>12/15/2010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Kruger2010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7" name="Content Placeholder 6" descr="PhaseDiagramLRP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73270" y="1323201"/>
            <a:ext cx="4618330" cy="452596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139635" y="5895201"/>
            <a:ext cx="17940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Long Range Plan, 2008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Big Bang vs. Little Bang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B2BCF-847F-4756-A147-418FECF54B62}" type="datetime1">
              <a:rPr lang="en-US" smtClean="0"/>
              <a:pPr/>
              <a:t>12/15/2010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Kruger2010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8744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371600"/>
            <a:ext cx="8313217" cy="170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" name="Group 50"/>
          <p:cNvGrpSpPr/>
          <p:nvPr/>
        </p:nvGrpSpPr>
        <p:grpSpPr>
          <a:xfrm>
            <a:off x="2438400" y="4267200"/>
            <a:ext cx="1219200" cy="990600"/>
            <a:chOff x="2362200" y="4572000"/>
            <a:chExt cx="1219200" cy="990600"/>
          </a:xfrm>
        </p:grpSpPr>
        <p:sp>
          <p:nvSpPr>
            <p:cNvPr id="10" name="Oval 9"/>
            <p:cNvSpPr/>
            <p:nvPr/>
          </p:nvSpPr>
          <p:spPr bwMode="auto">
            <a:xfrm>
              <a:off x="2362200" y="4572000"/>
              <a:ext cx="457200" cy="990600"/>
            </a:xfrm>
            <a:prstGeom prst="ellipse">
              <a:avLst/>
            </a:prstGeom>
            <a:noFill/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rtlCol="0" anchor="ctr">
              <a:spAutoFit/>
            </a:bodyPr>
            <a:lstStyle/>
            <a:p>
              <a:pPr algn="ctr"/>
              <a:endParaRPr lang="en-US" sz="1200" dirty="0"/>
            </a:p>
          </p:txBody>
        </p:sp>
        <p:cxnSp>
          <p:nvCxnSpPr>
            <p:cNvPr id="11" name="Straight Arrow Connector 10"/>
            <p:cNvCxnSpPr/>
            <p:nvPr/>
          </p:nvCxnSpPr>
          <p:spPr>
            <a:xfrm rot="5400000">
              <a:off x="2628900" y="48387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 rot="10800000">
              <a:off x="2590800" y="47244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 rot="16200000" flipH="1">
              <a:off x="2400300" y="49149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 flipV="1">
              <a:off x="2438400" y="48006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/>
            <p:cNvCxnSpPr/>
            <p:nvPr/>
          </p:nvCxnSpPr>
          <p:spPr>
            <a:xfrm rot="5400000">
              <a:off x="2628900" y="5067300"/>
              <a:ext cx="152400" cy="76200"/>
            </a:xfrm>
            <a:prstGeom prst="straightConnector1">
              <a:avLst/>
            </a:prstGeom>
            <a:ln w="6350">
              <a:solidFill>
                <a:srgbClr val="0000FF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/>
            <p:nvPr/>
          </p:nvCxnSpPr>
          <p:spPr>
            <a:xfrm rot="10800000">
              <a:off x="2590800" y="4953000"/>
              <a:ext cx="152400" cy="76200"/>
            </a:xfrm>
            <a:prstGeom prst="straightConnector1">
              <a:avLst/>
            </a:prstGeom>
            <a:ln w="6350">
              <a:solidFill>
                <a:srgbClr val="0000FF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/>
            <p:nvPr/>
          </p:nvCxnSpPr>
          <p:spPr>
            <a:xfrm rot="5400000">
              <a:off x="2476500" y="52197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/>
            <p:nvPr/>
          </p:nvCxnSpPr>
          <p:spPr>
            <a:xfrm rot="10800000">
              <a:off x="2438400" y="51054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/>
            <p:nvPr/>
          </p:nvCxnSpPr>
          <p:spPr>
            <a:xfrm rot="16200000" flipH="1">
              <a:off x="2552700" y="53721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/>
            <p:cNvCxnSpPr/>
            <p:nvPr/>
          </p:nvCxnSpPr>
          <p:spPr>
            <a:xfrm flipV="1">
              <a:off x="2590800" y="52578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Oval 20"/>
            <p:cNvSpPr/>
            <p:nvPr/>
          </p:nvSpPr>
          <p:spPr bwMode="auto">
            <a:xfrm>
              <a:off x="3124200" y="4572000"/>
              <a:ext cx="457200" cy="990600"/>
            </a:xfrm>
            <a:prstGeom prst="ellipse">
              <a:avLst/>
            </a:prstGeom>
            <a:noFill/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rtlCol="0" anchor="ctr">
              <a:spAutoFit/>
            </a:bodyPr>
            <a:lstStyle/>
            <a:p>
              <a:pPr algn="ctr"/>
              <a:endParaRPr lang="en-US" sz="1200" dirty="0"/>
            </a:p>
          </p:txBody>
        </p:sp>
        <p:cxnSp>
          <p:nvCxnSpPr>
            <p:cNvPr id="22" name="Straight Arrow Connector 21"/>
            <p:cNvCxnSpPr/>
            <p:nvPr/>
          </p:nvCxnSpPr>
          <p:spPr>
            <a:xfrm rot="5400000">
              <a:off x="3390900" y="48387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/>
            <p:nvPr/>
          </p:nvCxnSpPr>
          <p:spPr>
            <a:xfrm rot="10800000">
              <a:off x="3352800" y="47244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/>
            <p:cNvCxnSpPr/>
            <p:nvPr/>
          </p:nvCxnSpPr>
          <p:spPr>
            <a:xfrm rot="16200000" flipH="1">
              <a:off x="3162300" y="49149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/>
            <p:nvPr/>
          </p:nvCxnSpPr>
          <p:spPr>
            <a:xfrm flipV="1">
              <a:off x="3200400" y="48006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/>
            <p:cNvCxnSpPr/>
            <p:nvPr/>
          </p:nvCxnSpPr>
          <p:spPr>
            <a:xfrm rot="5400000">
              <a:off x="3390900" y="5067300"/>
              <a:ext cx="152400" cy="76200"/>
            </a:xfrm>
            <a:prstGeom prst="straightConnector1">
              <a:avLst/>
            </a:prstGeom>
            <a:ln w="6350">
              <a:solidFill>
                <a:srgbClr val="0000FF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/>
            <p:cNvCxnSpPr/>
            <p:nvPr/>
          </p:nvCxnSpPr>
          <p:spPr>
            <a:xfrm rot="10800000">
              <a:off x="3352800" y="4953000"/>
              <a:ext cx="152400" cy="76200"/>
            </a:xfrm>
            <a:prstGeom prst="straightConnector1">
              <a:avLst/>
            </a:prstGeom>
            <a:ln w="6350">
              <a:solidFill>
                <a:srgbClr val="0000FF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/>
            <p:cNvCxnSpPr/>
            <p:nvPr/>
          </p:nvCxnSpPr>
          <p:spPr>
            <a:xfrm rot="5400000">
              <a:off x="3238500" y="52197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/>
            <p:cNvCxnSpPr/>
            <p:nvPr/>
          </p:nvCxnSpPr>
          <p:spPr>
            <a:xfrm rot="10800000">
              <a:off x="3200400" y="51054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/>
            <p:cNvCxnSpPr/>
            <p:nvPr/>
          </p:nvCxnSpPr>
          <p:spPr>
            <a:xfrm rot="16200000" flipH="1">
              <a:off x="3314700" y="53721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/>
            <p:cNvCxnSpPr/>
            <p:nvPr/>
          </p:nvCxnSpPr>
          <p:spPr>
            <a:xfrm flipV="1">
              <a:off x="3352800" y="52578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>
              <a:off x="2590800" y="4800600"/>
              <a:ext cx="838200" cy="0"/>
            </a:xfrm>
            <a:prstGeom prst="line">
              <a:avLst/>
            </a:prstGeom>
            <a:ln w="31750" cap="rnd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2438400" y="4953000"/>
              <a:ext cx="838200" cy="0"/>
            </a:xfrm>
            <a:prstGeom prst="line">
              <a:avLst/>
            </a:prstGeom>
            <a:ln w="31750" cap="rnd">
              <a:solidFill>
                <a:srgbClr val="0000FF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2667000" y="5105400"/>
              <a:ext cx="838200" cy="0"/>
            </a:xfrm>
            <a:prstGeom prst="line">
              <a:avLst/>
            </a:prstGeom>
            <a:ln w="31750" cap="rnd">
              <a:solidFill>
                <a:srgbClr val="00B05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>
              <a:off x="2514600" y="5181600"/>
              <a:ext cx="838200" cy="0"/>
            </a:xfrm>
            <a:prstGeom prst="line">
              <a:avLst/>
            </a:prstGeom>
            <a:ln w="31750" cap="rnd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>
              <a:off x="2667000" y="5334000"/>
              <a:ext cx="838200" cy="0"/>
            </a:xfrm>
            <a:prstGeom prst="line">
              <a:avLst/>
            </a:prstGeom>
            <a:ln w="31750" cap="rnd">
              <a:solidFill>
                <a:srgbClr val="00B05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37" name="TextBox 36"/>
          <p:cNvSpPr txBox="1"/>
          <p:nvPr/>
        </p:nvSpPr>
        <p:spPr>
          <a:xfrm>
            <a:off x="401347" y="3745468"/>
            <a:ext cx="817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 = - </a:t>
            </a:r>
            <a:r>
              <a:rPr lang="en-US" dirty="0" smtClean="0">
                <a:latin typeface="Symbol" pitchFamily="18" charset="2"/>
              </a:rPr>
              <a:t>¥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646081" y="3733800"/>
            <a:ext cx="639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 = 0</a:t>
            </a:r>
            <a:endParaRPr lang="en-US" dirty="0" smtClean="0">
              <a:latin typeface="Symbol" pitchFamily="18" charset="2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276600" y="3733800"/>
            <a:ext cx="1140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 = 1 fm/c</a:t>
            </a:r>
            <a:endParaRPr lang="en-US" dirty="0" smtClean="0">
              <a:latin typeface="Symbol" pitchFamily="18" charset="2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955944" y="3733800"/>
            <a:ext cx="1140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 = 3 fm/c</a:t>
            </a:r>
            <a:endParaRPr lang="en-US" dirty="0" smtClean="0">
              <a:latin typeface="Symbol" pitchFamily="18" charset="2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8003944" y="3745468"/>
            <a:ext cx="875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 = + </a:t>
            </a:r>
            <a:r>
              <a:rPr lang="en-US" dirty="0" smtClean="0">
                <a:latin typeface="Symbol" pitchFamily="18" charset="2"/>
              </a:rPr>
              <a:t>¥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403744" y="3733800"/>
            <a:ext cx="1140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 = 4 fm/c</a:t>
            </a:r>
            <a:endParaRPr lang="en-US" dirty="0" smtClean="0">
              <a:latin typeface="Symbol" pitchFamily="18" charset="2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04800" y="5590401"/>
            <a:ext cx="9444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Initial State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371600" y="5590401"/>
            <a:ext cx="11224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Initial Overlap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2458977" y="5590401"/>
            <a:ext cx="11897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Thermalization</a:t>
            </a:r>
            <a:endParaRPr lang="en-US" sz="1200" dirty="0" smtClean="0"/>
          </a:p>
        </p:txBody>
      </p:sp>
      <p:sp>
        <p:nvSpPr>
          <p:cNvPr id="46" name="TextBox 45"/>
          <p:cNvSpPr txBox="1"/>
          <p:nvPr/>
        </p:nvSpPr>
        <p:spPr>
          <a:xfrm>
            <a:off x="4349091" y="5590401"/>
            <a:ext cx="5277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QGP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5562600" y="5589626"/>
            <a:ext cx="11288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Hadronization</a:t>
            </a:r>
            <a:endParaRPr lang="en-US" sz="1200" dirty="0" smtClean="0"/>
          </a:p>
        </p:txBody>
      </p:sp>
      <p:sp>
        <p:nvSpPr>
          <p:cNvPr id="48" name="TextBox 47"/>
          <p:cNvSpPr txBox="1"/>
          <p:nvPr/>
        </p:nvSpPr>
        <p:spPr>
          <a:xfrm>
            <a:off x="7467600" y="5589626"/>
            <a:ext cx="10118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Hadron</a:t>
            </a:r>
            <a:r>
              <a:rPr lang="en-US" sz="1200" dirty="0" smtClean="0"/>
              <a:t> Gas</a:t>
            </a:r>
          </a:p>
        </p:txBody>
      </p:sp>
      <p:pic>
        <p:nvPicPr>
          <p:cNvPr id="874499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7163" y="4038600"/>
            <a:ext cx="8829675" cy="150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" name="TextBox 50"/>
          <p:cNvSpPr txBox="1"/>
          <p:nvPr/>
        </p:nvSpPr>
        <p:spPr>
          <a:xfrm>
            <a:off x="7113934" y="3124200"/>
            <a:ext cx="15728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ALICE Collaboration</a:t>
            </a:r>
          </a:p>
        </p:txBody>
      </p:sp>
      <p:cxnSp>
        <p:nvCxnSpPr>
          <p:cNvPr id="52" name="Straight Arrow Connector 51"/>
          <p:cNvCxnSpPr/>
          <p:nvPr/>
        </p:nvCxnSpPr>
        <p:spPr>
          <a:xfrm>
            <a:off x="1981200" y="4267200"/>
            <a:ext cx="7010400" cy="1295400"/>
          </a:xfrm>
          <a:prstGeom prst="straightConnector1">
            <a:avLst/>
          </a:prstGeom>
          <a:ln w="4445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2438400" y="3886200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JET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QGP Energy Loss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Learn about E-loss mechanism</a:t>
            </a:r>
          </a:p>
          <a:p>
            <a:pPr lvl="1"/>
            <a:r>
              <a:rPr lang="en-US" dirty="0" smtClean="0"/>
              <a:t>Most direct probe of DOF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62672-86A1-4FDA-92E8-2F3069E78C78}" type="datetime1">
              <a:rPr lang="en-US" smtClean="0"/>
              <a:pPr/>
              <a:t>12/15/2010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Kruger2010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7" name="Content Placeholder 6" descr="FOOFig1String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7931" y="2959795"/>
            <a:ext cx="8229600" cy="3592220"/>
          </a:xfrm>
          <a:prstGeom prst="rect">
            <a:avLst/>
          </a:prstGeom>
        </p:spPr>
      </p:pic>
      <p:pic>
        <p:nvPicPr>
          <p:cNvPr id="8" name="Content Placeholder 6" descr="FOOFig1pQCD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9105" y="2960980"/>
            <a:ext cx="8229600" cy="359222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895600" y="2524780"/>
            <a:ext cx="24016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/>
              <a:t>pQCD</a:t>
            </a:r>
            <a:r>
              <a:rPr lang="en-US" sz="2800" dirty="0" smtClean="0"/>
              <a:t> Picture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689762" y="2527479"/>
            <a:ext cx="28728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/>
              <a:t>AdS</a:t>
            </a:r>
            <a:r>
              <a:rPr lang="en-US" sz="2800" dirty="0" smtClean="0"/>
              <a:t>/CFT Picture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pQCD</a:t>
            </a:r>
            <a:r>
              <a:rPr lang="en-US" dirty="0" smtClean="0"/>
              <a:t> </a:t>
            </a:r>
            <a:r>
              <a:rPr lang="en-US" dirty="0" err="1" smtClean="0"/>
              <a:t>Rad</a:t>
            </a:r>
            <a:r>
              <a:rPr lang="en-US" dirty="0" smtClean="0"/>
              <a:t> Picture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8229600" cy="4191000"/>
          </a:xfrm>
        </p:spPr>
        <p:txBody>
          <a:bodyPr>
            <a:normAutofit lnSpcReduction="10000"/>
          </a:bodyPr>
          <a:lstStyle/>
          <a:p>
            <a:r>
              <a:rPr lang="en-US" dirty="0" err="1" smtClean="0"/>
              <a:t>Bremsstrahlung</a:t>
            </a:r>
            <a:r>
              <a:rPr lang="en-US" dirty="0" smtClean="0"/>
              <a:t> Radiation</a:t>
            </a:r>
          </a:p>
          <a:p>
            <a:pPr lvl="1"/>
            <a:r>
              <a:rPr lang="en-US" dirty="0" smtClean="0"/>
              <a:t>Weakly-coupled plasma</a:t>
            </a:r>
          </a:p>
          <a:p>
            <a:pPr lvl="2"/>
            <a:r>
              <a:rPr lang="en-US" dirty="0" smtClean="0"/>
              <a:t>Medium organizes into Debye-screened centers</a:t>
            </a:r>
          </a:p>
          <a:p>
            <a:pPr lvl="1"/>
            <a:r>
              <a:rPr lang="en-US" dirty="0" smtClean="0"/>
              <a:t>T ~ 250 </a:t>
            </a:r>
            <a:r>
              <a:rPr lang="en-US" dirty="0" err="1" smtClean="0"/>
              <a:t>MeV</a:t>
            </a:r>
            <a:r>
              <a:rPr lang="en-US" dirty="0" smtClean="0"/>
              <a:t>, g ~ 2</a:t>
            </a:r>
          </a:p>
          <a:p>
            <a:pPr lvl="2"/>
            <a:r>
              <a:rPr lang="en-US" dirty="0" smtClean="0">
                <a:latin typeface="Symbol" pitchFamily="18" charset="2"/>
              </a:rPr>
              <a:t>m</a:t>
            </a:r>
            <a:r>
              <a:rPr lang="en-US" dirty="0" smtClean="0"/>
              <a:t> ~ </a:t>
            </a:r>
            <a:r>
              <a:rPr lang="en-US" dirty="0" err="1" smtClean="0"/>
              <a:t>gT</a:t>
            </a:r>
            <a:r>
              <a:rPr lang="en-US" dirty="0" smtClean="0"/>
              <a:t> ~ 0.5 </a:t>
            </a:r>
            <a:r>
              <a:rPr lang="en-US" dirty="0" err="1" smtClean="0"/>
              <a:t>GeV</a:t>
            </a:r>
            <a:endParaRPr lang="en-US" dirty="0" smtClean="0"/>
          </a:p>
          <a:p>
            <a:pPr lvl="2"/>
            <a:r>
              <a:rPr lang="en-US" dirty="0" err="1" smtClean="0">
                <a:latin typeface="Symbol" pitchFamily="18" charset="2"/>
              </a:rPr>
              <a:t>l</a:t>
            </a:r>
            <a:r>
              <a:rPr lang="en-US" baseline="-25000" dirty="0" err="1" smtClean="0"/>
              <a:t>mfp</a:t>
            </a:r>
            <a:r>
              <a:rPr lang="en-US" dirty="0" smtClean="0"/>
              <a:t> ~ 1/g</a:t>
            </a:r>
            <a:r>
              <a:rPr lang="en-US" baseline="30000" dirty="0" smtClean="0"/>
              <a:t>2</a:t>
            </a:r>
            <a:r>
              <a:rPr lang="en-US" dirty="0" smtClean="0"/>
              <a:t>T ~ 1 fm</a:t>
            </a:r>
          </a:p>
          <a:p>
            <a:pPr lvl="2"/>
            <a:r>
              <a:rPr lang="en-US" dirty="0" err="1" smtClean="0"/>
              <a:t>R</a:t>
            </a:r>
            <a:r>
              <a:rPr lang="en-US" baseline="-25000" dirty="0" err="1" smtClean="0"/>
              <a:t>Au</a:t>
            </a:r>
            <a:r>
              <a:rPr lang="en-US" baseline="-25000" dirty="0" smtClean="0"/>
              <a:t> </a:t>
            </a:r>
            <a:r>
              <a:rPr lang="en-US" dirty="0" smtClean="0"/>
              <a:t> ~ 6 fm</a:t>
            </a:r>
          </a:p>
          <a:p>
            <a:pPr lvl="1"/>
            <a:r>
              <a:rPr lang="en-US" dirty="0" smtClean="0"/>
              <a:t>1/</a:t>
            </a:r>
            <a:r>
              <a:rPr lang="en-US" dirty="0" smtClean="0">
                <a:latin typeface="Symbol" pitchFamily="18" charset="2"/>
              </a:rPr>
              <a:t>m</a:t>
            </a:r>
            <a:r>
              <a:rPr lang="en-US" dirty="0" smtClean="0"/>
              <a:t> &lt;&lt; </a:t>
            </a:r>
            <a:r>
              <a:rPr lang="en-US" dirty="0" err="1" smtClean="0">
                <a:latin typeface="Symbol" pitchFamily="18" charset="2"/>
              </a:rPr>
              <a:t>l</a:t>
            </a:r>
            <a:r>
              <a:rPr lang="en-US" baseline="-25000" dirty="0" err="1" smtClean="0"/>
              <a:t>mfp</a:t>
            </a:r>
            <a:r>
              <a:rPr lang="en-US" dirty="0" smtClean="0"/>
              <a:t> &lt;&lt; L</a:t>
            </a:r>
          </a:p>
          <a:p>
            <a:pPr lvl="2"/>
            <a:r>
              <a:rPr lang="en-US" dirty="0" err="1" smtClean="0"/>
              <a:t>mult</a:t>
            </a:r>
            <a:r>
              <a:rPr lang="en-US" dirty="0" smtClean="0"/>
              <a:t>. </a:t>
            </a:r>
            <a:r>
              <a:rPr lang="en-US" dirty="0" err="1" smtClean="0"/>
              <a:t>coh</a:t>
            </a:r>
            <a:r>
              <a:rPr lang="en-US" dirty="0" smtClean="0"/>
              <a:t>. </a:t>
            </a:r>
            <a:r>
              <a:rPr lang="en-US" dirty="0" err="1" smtClean="0"/>
              <a:t>em</a:t>
            </a:r>
            <a:r>
              <a:rPr lang="en-US" dirty="0" smtClean="0"/>
              <a:t>.</a:t>
            </a:r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0780D-5DDD-419C-B5F7-BAE5D0FD5863}" type="datetime1">
              <a:rPr lang="en-US" smtClean="0"/>
              <a:pPr/>
              <a:t>12/15/2010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Kruger2010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4724400" y="5332926"/>
            <a:ext cx="40386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800" dirty="0" smtClean="0">
                <a:solidFill>
                  <a:srgbClr val="005400"/>
                </a:solidFill>
              </a:rPr>
              <a:t>Bethe-</a:t>
            </a:r>
            <a:r>
              <a:rPr lang="en-US" sz="2800" dirty="0" err="1" smtClean="0">
                <a:solidFill>
                  <a:srgbClr val="005400"/>
                </a:solidFill>
              </a:rPr>
              <a:t>Heitler</a:t>
            </a:r>
            <a:endParaRPr lang="en-US" sz="2800" dirty="0">
              <a:solidFill>
                <a:srgbClr val="005400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r>
              <a:rPr lang="en-US" sz="2400" dirty="0" err="1">
                <a:solidFill>
                  <a:srgbClr val="4D4D4D"/>
                </a:solidFill>
              </a:rPr>
              <a:t>dp</a:t>
            </a:r>
            <a:r>
              <a:rPr lang="en-US" sz="2400" baseline="-25000" dirty="0" err="1">
                <a:solidFill>
                  <a:srgbClr val="4D4D4D"/>
                </a:solidFill>
              </a:rPr>
              <a:t>T</a:t>
            </a:r>
            <a:r>
              <a:rPr lang="en-US" sz="2400" dirty="0">
                <a:solidFill>
                  <a:srgbClr val="4D4D4D"/>
                </a:solidFill>
              </a:rPr>
              <a:t>/</a:t>
            </a:r>
            <a:r>
              <a:rPr lang="en-US" sz="2400" dirty="0" err="1">
                <a:solidFill>
                  <a:srgbClr val="4D4D4D"/>
                </a:solidFill>
              </a:rPr>
              <a:t>dt</a:t>
            </a:r>
            <a:r>
              <a:rPr lang="en-US" sz="2400" dirty="0">
                <a:solidFill>
                  <a:srgbClr val="4D4D4D"/>
                </a:solidFill>
              </a:rPr>
              <a:t> ~ -(T</a:t>
            </a:r>
            <a:r>
              <a:rPr lang="en-US" sz="2400" baseline="30000" dirty="0">
                <a:solidFill>
                  <a:srgbClr val="4D4D4D"/>
                </a:solidFill>
              </a:rPr>
              <a:t>3</a:t>
            </a:r>
            <a:r>
              <a:rPr lang="en-US" sz="2400" dirty="0">
                <a:solidFill>
                  <a:srgbClr val="4D4D4D"/>
                </a:solidFill>
              </a:rPr>
              <a:t>/M</a:t>
            </a:r>
            <a:r>
              <a:rPr lang="en-US" sz="2400" baseline="-25000" dirty="0">
                <a:solidFill>
                  <a:srgbClr val="4D4D4D"/>
                </a:solidFill>
              </a:rPr>
              <a:t>q</a:t>
            </a:r>
            <a:r>
              <a:rPr lang="en-US" sz="2400" baseline="30000" dirty="0">
                <a:solidFill>
                  <a:srgbClr val="4D4D4D"/>
                </a:solidFill>
              </a:rPr>
              <a:t>2</a:t>
            </a:r>
            <a:r>
              <a:rPr lang="en-US" sz="2400" dirty="0">
                <a:solidFill>
                  <a:srgbClr val="4D4D4D"/>
                </a:solidFill>
              </a:rPr>
              <a:t>) </a:t>
            </a:r>
            <a:r>
              <a:rPr lang="en-US" sz="2400" dirty="0" err="1" smtClean="0">
                <a:solidFill>
                  <a:srgbClr val="4D4D4D"/>
                </a:solidFill>
              </a:rPr>
              <a:t>p</a:t>
            </a:r>
            <a:r>
              <a:rPr lang="en-US" sz="2400" baseline="-25000" dirty="0" err="1" smtClean="0">
                <a:solidFill>
                  <a:srgbClr val="4D4D4D"/>
                </a:solidFill>
              </a:rPr>
              <a:t>T</a:t>
            </a:r>
            <a:endParaRPr lang="en-US" sz="2400" dirty="0">
              <a:solidFill>
                <a:srgbClr val="4D4D4D"/>
              </a:solidFill>
            </a:endParaRPr>
          </a:p>
        </p:txBody>
      </p:sp>
      <p:grpSp>
        <p:nvGrpSpPr>
          <p:cNvPr id="7" name="Group 10"/>
          <p:cNvGrpSpPr/>
          <p:nvPr/>
        </p:nvGrpSpPr>
        <p:grpSpPr>
          <a:xfrm>
            <a:off x="304800" y="5282484"/>
            <a:ext cx="5334000" cy="1283595"/>
            <a:chOff x="4419600" y="5193405"/>
            <a:chExt cx="5334000" cy="1283595"/>
          </a:xfrm>
        </p:grpSpPr>
        <p:sp>
          <p:nvSpPr>
            <p:cNvPr id="12" name="Rectangle 4"/>
            <p:cNvSpPr>
              <a:spLocks noChangeArrowheads="1"/>
            </p:cNvSpPr>
            <p:nvPr/>
          </p:nvSpPr>
          <p:spPr bwMode="auto">
            <a:xfrm>
              <a:off x="4419600" y="5257800"/>
              <a:ext cx="5334000" cy="1219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marL="742950" lvl="1" indent="-285750">
                <a:spcBef>
                  <a:spcPct val="20000"/>
                </a:spcBef>
                <a:buFontTx/>
                <a:buChar char="–"/>
              </a:pPr>
              <a:r>
                <a:rPr lang="en-US" sz="2800" dirty="0" smtClean="0">
                  <a:solidFill>
                    <a:srgbClr val="005400"/>
                  </a:solidFill>
                </a:rPr>
                <a:t>LPM</a:t>
              </a:r>
              <a:endParaRPr lang="en-US" sz="2800" dirty="0">
                <a:solidFill>
                  <a:srgbClr val="005400"/>
                </a:solidFill>
              </a:endParaRPr>
            </a:p>
            <a:p>
              <a:pPr marL="1143000" lvl="2" indent="-228600">
                <a:spcBef>
                  <a:spcPct val="20000"/>
                </a:spcBef>
              </a:pPr>
              <a:r>
                <a:rPr lang="en-US" sz="2400" dirty="0" err="1">
                  <a:solidFill>
                    <a:srgbClr val="4D4D4D"/>
                  </a:solidFill>
                </a:rPr>
                <a:t>dp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T</a:t>
              </a:r>
              <a:r>
                <a:rPr lang="en-US" sz="2400" dirty="0">
                  <a:solidFill>
                    <a:srgbClr val="4D4D4D"/>
                  </a:solidFill>
                </a:rPr>
                <a:t>/</a:t>
              </a:r>
              <a:r>
                <a:rPr lang="en-US" sz="2400" dirty="0" err="1">
                  <a:solidFill>
                    <a:srgbClr val="4D4D4D"/>
                  </a:solidFill>
                </a:rPr>
                <a:t>dt</a:t>
              </a:r>
              <a:r>
                <a:rPr lang="en-US" sz="2400" dirty="0">
                  <a:solidFill>
                    <a:srgbClr val="4D4D4D"/>
                  </a:solidFill>
                </a:rPr>
                <a:t> ~ -LT</a:t>
              </a:r>
              <a:r>
                <a:rPr lang="en-US" sz="2400" baseline="30000" dirty="0">
                  <a:solidFill>
                    <a:srgbClr val="4D4D4D"/>
                  </a:solidFill>
                </a:rPr>
                <a:t>3</a:t>
              </a:r>
              <a:r>
                <a:rPr lang="en-US" sz="2400" dirty="0">
                  <a:solidFill>
                    <a:srgbClr val="4D4D4D"/>
                  </a:solidFill>
                </a:rPr>
                <a:t> log(</a:t>
              </a:r>
              <a:r>
                <a:rPr lang="en-US" sz="2400" dirty="0" err="1">
                  <a:solidFill>
                    <a:srgbClr val="4D4D4D"/>
                  </a:solidFill>
                </a:rPr>
                <a:t>p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T</a:t>
              </a:r>
              <a:r>
                <a:rPr lang="en-US" sz="2400" dirty="0">
                  <a:solidFill>
                    <a:srgbClr val="4D4D4D"/>
                  </a:solidFill>
                </a:rPr>
                <a:t>/</a:t>
              </a:r>
              <a:r>
                <a:rPr lang="en-US" sz="2400" dirty="0" err="1">
                  <a:solidFill>
                    <a:srgbClr val="4D4D4D"/>
                  </a:solidFill>
                </a:rPr>
                <a:t>M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q</a:t>
              </a:r>
              <a:r>
                <a:rPr lang="en-US" sz="2400" dirty="0" smtClean="0">
                  <a:solidFill>
                    <a:srgbClr val="4D4D4D"/>
                  </a:solidFill>
                </a:rPr>
                <a:t>)</a:t>
              </a:r>
              <a:endParaRPr lang="en-US" sz="2400" dirty="0">
                <a:solidFill>
                  <a:srgbClr val="4D4D4D"/>
                </a:solidFill>
              </a:endParaRP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4800600" y="5193405"/>
              <a:ext cx="3962400" cy="1143000"/>
            </a:xfrm>
            <a:prstGeom prst="rect">
              <a:avLst/>
            </a:prstGeom>
            <a:noFill/>
            <a:ln w="44450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rtlCol="0" anchor="ctr">
              <a:spAutoFit/>
            </a:bodyPr>
            <a:lstStyle/>
            <a:p>
              <a:pPr algn="ctr"/>
              <a:endParaRPr lang="en-US" sz="1200" dirty="0"/>
            </a:p>
          </p:txBody>
        </p:sp>
      </p:grpSp>
      <p:grpSp>
        <p:nvGrpSpPr>
          <p:cNvPr id="8" name="Group 13"/>
          <p:cNvGrpSpPr/>
          <p:nvPr/>
        </p:nvGrpSpPr>
        <p:grpSpPr>
          <a:xfrm>
            <a:off x="4953000" y="2971800"/>
            <a:ext cx="4102414" cy="1752600"/>
            <a:chOff x="1066800" y="1905000"/>
            <a:chExt cx="4102414" cy="1752600"/>
          </a:xfrm>
        </p:grpSpPr>
        <p:pic>
          <p:nvPicPr>
            <p:cNvPr id="15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066800" y="1905000"/>
              <a:ext cx="4038600" cy="13727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7" name="TextBox 16"/>
            <p:cNvSpPr txBox="1"/>
            <p:nvPr/>
          </p:nvSpPr>
          <p:spPr>
            <a:xfrm>
              <a:off x="2057400" y="3380601"/>
              <a:ext cx="31118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Gyulassy</a:t>
              </a:r>
              <a:r>
                <a:rPr lang="en-US" sz="1200" dirty="0" smtClean="0"/>
                <a:t>, </a:t>
              </a:r>
              <a:r>
                <a:rPr lang="en-US" sz="1200" dirty="0" err="1" smtClean="0"/>
                <a:t>Levai</a:t>
              </a:r>
              <a:r>
                <a:rPr lang="en-US" sz="1200" dirty="0" smtClean="0"/>
                <a:t>, and </a:t>
              </a:r>
              <a:r>
                <a:rPr lang="en-US" sz="1200" dirty="0" err="1" smtClean="0"/>
                <a:t>Vitev</a:t>
              </a:r>
              <a:r>
                <a:rPr lang="en-US" sz="1200" dirty="0" smtClean="0"/>
                <a:t>, NPB571 (2000)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>
          <a:noFill/>
          <a:miter lim="800000"/>
          <a:headEnd/>
          <a:tailEnd/>
        </a:ln>
        <a:effectLst/>
      </a:spPr>
      <a:bodyPr wrap="none">
        <a:spAutoFit/>
      </a:bodyPr>
      <a:lstStyle>
        <a:defPPr>
          <a:defRPr sz="1200" dirty="0"/>
        </a:defPPr>
      </a:lstStyle>
    </a:spDef>
    <a:txDef>
      <a:spPr>
        <a:noFill/>
      </a:spPr>
      <a:bodyPr wrap="none" rtlCol="0">
        <a:spAutoFit/>
      </a:bodyPr>
      <a:lstStyle>
        <a:defPPr>
          <a:defRPr sz="1200"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25593</TotalTime>
  <Words>1122</Words>
  <Application>Microsoft Office PowerPoint</Application>
  <PresentationFormat>On-screen Show (4:3)</PresentationFormat>
  <Paragraphs>298</Paragraphs>
  <Slides>24</Slides>
  <Notes>3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6" baseType="lpstr">
      <vt:lpstr>Office Theme</vt:lpstr>
      <vt:lpstr>Image</vt:lpstr>
      <vt:lpstr>Qualitative and Quantitative Energy Loss?</vt:lpstr>
      <vt:lpstr>Four Fundamental Forces</vt:lpstr>
      <vt:lpstr>E&amp;M Particle Physics Well Understood</vt:lpstr>
      <vt:lpstr>E&amp;M and Phase Diagrams</vt:lpstr>
      <vt:lpstr>QCD Particle Physics Well Understood</vt:lpstr>
      <vt:lpstr>What Are We Interested In?</vt:lpstr>
      <vt:lpstr>Big Bang vs. Little Bang</vt:lpstr>
      <vt:lpstr>QGP Energy Loss</vt:lpstr>
      <vt:lpstr>pQCD Rad Picture</vt:lpstr>
      <vt:lpstr>High-pT Observables</vt:lpstr>
      <vt:lpstr>Expectations from pQCD</vt:lpstr>
      <vt:lpstr>pQCD Success at RHIC:</vt:lpstr>
      <vt:lpstr>pQCD Suppression Picture Inadequate</vt:lpstr>
      <vt:lpstr>Death of pQCD at RHIC?</vt:lpstr>
      <vt:lpstr>Before We Make Any Conclusions...</vt:lpstr>
      <vt:lpstr>ALICE First Results!</vt:lpstr>
      <vt:lpstr>Caution about pQCD at LHC</vt:lpstr>
      <vt:lpstr>Jets in AdS/CFT</vt:lpstr>
      <vt:lpstr>Compared to Data</vt:lpstr>
      <vt:lpstr>Light Quark and Gluon E-Loss</vt:lpstr>
      <vt:lpstr>pQCD vs. AdS/CFT at LHC</vt:lpstr>
      <vt:lpstr>Not So Fast!</vt:lpstr>
      <vt:lpstr>LHC RcAA(pT)/RbAA(pT) Prediction (with speed limits)</vt:lpstr>
      <vt:lpstr>Conclusions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William A Horowitz</dc:creator>
  <cp:lastModifiedBy>William A Horowitz</cp:lastModifiedBy>
  <cp:revision>862</cp:revision>
  <dcterms:created xsi:type="dcterms:W3CDTF">2009-09-03T22:02:25Z</dcterms:created>
  <dcterms:modified xsi:type="dcterms:W3CDTF">2010-12-15T15:31:02Z</dcterms:modified>
</cp:coreProperties>
</file>