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668" r:id="rId2"/>
    <p:sldId id="972" r:id="rId3"/>
    <p:sldId id="869" r:id="rId4"/>
    <p:sldId id="917" r:id="rId5"/>
    <p:sldId id="922" r:id="rId6"/>
    <p:sldId id="916" r:id="rId7"/>
    <p:sldId id="918" r:id="rId8"/>
    <p:sldId id="919" r:id="rId9"/>
    <p:sldId id="895" r:id="rId10"/>
    <p:sldId id="908" r:id="rId11"/>
    <p:sldId id="958" r:id="rId12"/>
    <p:sldId id="909" r:id="rId13"/>
    <p:sldId id="948" r:id="rId14"/>
    <p:sldId id="875" r:id="rId15"/>
    <p:sldId id="876" r:id="rId16"/>
    <p:sldId id="967" r:id="rId17"/>
    <p:sldId id="966" r:id="rId18"/>
    <p:sldId id="978" r:id="rId19"/>
    <p:sldId id="965" r:id="rId20"/>
    <p:sldId id="979" r:id="rId21"/>
    <p:sldId id="926" r:id="rId22"/>
    <p:sldId id="933" r:id="rId23"/>
    <p:sldId id="934" r:id="rId24"/>
    <p:sldId id="877" r:id="rId25"/>
    <p:sldId id="878" r:id="rId26"/>
    <p:sldId id="879" r:id="rId27"/>
    <p:sldId id="880" r:id="rId28"/>
    <p:sldId id="969" r:id="rId29"/>
    <p:sldId id="882" r:id="rId30"/>
    <p:sldId id="883" r:id="rId31"/>
    <p:sldId id="884" r:id="rId32"/>
    <p:sldId id="885" r:id="rId33"/>
    <p:sldId id="886" r:id="rId34"/>
    <p:sldId id="970" r:id="rId35"/>
    <p:sldId id="887" r:id="rId36"/>
    <p:sldId id="888" r:id="rId37"/>
    <p:sldId id="984" r:id="rId38"/>
    <p:sldId id="940" r:id="rId39"/>
    <p:sldId id="941" r:id="rId40"/>
    <p:sldId id="890" r:id="rId41"/>
    <p:sldId id="891" r:id="rId42"/>
    <p:sldId id="98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005400"/>
    <a:srgbClr val="09840A"/>
    <a:srgbClr val="4D4D4D"/>
    <a:srgbClr val="FF0000"/>
    <a:srgbClr val="3F3D99"/>
    <a:srgbClr val="660000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9" autoAdjust="0"/>
    <p:restoredTop sz="85216" autoAdjust="0"/>
  </p:normalViewPr>
  <p:slideViewPr>
    <p:cSldViewPr>
      <p:cViewPr varScale="1">
        <p:scale>
          <a:sx n="79" d="100"/>
          <a:sy n="7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21D3-5AF5-4DB9-9854-05AA6A4ED86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3D331-9911-48AD-9803-205D4942C2A2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0792-E1CD-4A0E-8AA5-18B4E91DB8C6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68-3864-46AB-9378-F29CA03899D7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F064-37E8-450D-8733-23D996EC4A15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4417-BA60-423D-A7C0-72AD5389F26A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BAF-8273-4D01-9095-6EBD039D53DE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34BF-6135-4395-A602-DF9B7ED361E8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B3B30-19E6-4E45-B33C-8D3E62A021B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C18BE-EBC3-4BF9-B789-F04574E20CA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BB91-969D-41C8-8804-8B76D983176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9D4B-B140-4748-A387-F0561EAE8763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317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Phenomenology of the </a:t>
            </a:r>
            <a:br>
              <a:rPr lang="en-US" dirty="0" smtClean="0"/>
            </a:br>
            <a:r>
              <a:rPr lang="en-US" dirty="0" smtClean="0"/>
              <a:t>Quark-Gluon Plasma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April 19, 2011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8649-1BB0-4DDF-B55E-D49D8DB146A0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181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Ulrich Heinz,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4847-1439-4988-81D7-5FA65F54696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054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  <a:p>
            <a:pPr lvl="2"/>
            <a:r>
              <a:rPr lang="en-US" dirty="0" smtClean="0"/>
              <a:t>LHC: 10x higher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A0A6-5A58-4C94-ADD2-33C18AB89A36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57200" y="2799352"/>
            <a:ext cx="5791200" cy="3925298"/>
            <a:chOff x="457200" y="2799352"/>
            <a:chExt cx="5791200" cy="3925298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799352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9155-C4B5-4A85-AEB5-CF8118510CEC}" type="slidenum">
              <a:rPr lang="en-US"/>
              <a:pPr/>
              <a:t>12</a:t>
            </a:fld>
            <a:endParaRPr lang="en-US"/>
          </a:p>
        </p:txBody>
      </p:sp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3325"/>
            <a:ext cx="4038600" cy="4525963"/>
          </a:xfrm>
        </p:spPr>
        <p:txBody>
          <a:bodyPr/>
          <a:lstStyle/>
          <a:p>
            <a:r>
              <a:rPr lang="en-US" dirty="0"/>
              <a:t>RHIC</a:t>
            </a:r>
          </a:p>
          <a:p>
            <a:pPr lvl="1"/>
            <a:r>
              <a:rPr lang="en-US" dirty="0"/>
              <a:t>BRAHMS</a:t>
            </a:r>
          </a:p>
          <a:p>
            <a:pPr lvl="1"/>
            <a:r>
              <a:rPr lang="en-US" b="1" dirty="0"/>
              <a:t>PHENIX</a:t>
            </a:r>
          </a:p>
          <a:p>
            <a:pPr lvl="1"/>
            <a:r>
              <a:rPr lang="en-US" dirty="0"/>
              <a:t>PHOBOS</a:t>
            </a:r>
          </a:p>
          <a:p>
            <a:pPr lvl="1"/>
            <a:r>
              <a:rPr lang="en-US" b="1" dirty="0"/>
              <a:t>STAR</a:t>
            </a:r>
          </a:p>
          <a:p>
            <a:pPr lvl="1"/>
            <a:endParaRPr lang="en-US" dirty="0"/>
          </a:p>
        </p:txBody>
      </p:sp>
      <p:sp>
        <p:nvSpPr>
          <p:cNvPr id="988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03325"/>
            <a:ext cx="4038600" cy="4525963"/>
          </a:xfrm>
        </p:spPr>
        <p:txBody>
          <a:bodyPr/>
          <a:lstStyle/>
          <a:p>
            <a:r>
              <a:rPr lang="en-US" dirty="0"/>
              <a:t>LHC</a:t>
            </a:r>
          </a:p>
          <a:p>
            <a:pPr lvl="1"/>
            <a:r>
              <a:rPr lang="en-US" b="1" dirty="0"/>
              <a:t>ALICE</a:t>
            </a:r>
          </a:p>
          <a:p>
            <a:pPr lvl="1"/>
            <a:r>
              <a:rPr lang="en-US" b="1" dirty="0"/>
              <a:t>ATLAS</a:t>
            </a:r>
          </a:p>
          <a:p>
            <a:pPr lvl="1"/>
            <a:r>
              <a:rPr lang="en-US" b="1" dirty="0"/>
              <a:t>CMS</a:t>
            </a:r>
          </a:p>
          <a:p>
            <a:pPr lvl="1"/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988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89325"/>
            <a:ext cx="3467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22675"/>
            <a:ext cx="3657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8167" name="Text Box 7"/>
          <p:cNvSpPr txBox="1">
            <a:spLocks noChangeArrowheads="1"/>
          </p:cNvSpPr>
          <p:nvPr/>
        </p:nvSpPr>
        <p:spPr bwMode="auto">
          <a:xfrm>
            <a:off x="5927725" y="6064250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ATLAS</a:t>
            </a:r>
          </a:p>
        </p:txBody>
      </p:sp>
      <p:sp>
        <p:nvSpPr>
          <p:cNvPr id="988168" name="Text Box 8"/>
          <p:cNvSpPr txBox="1">
            <a:spLocks noChangeArrowheads="1"/>
          </p:cNvSpPr>
          <p:nvPr/>
        </p:nvSpPr>
        <p:spPr bwMode="auto">
          <a:xfrm>
            <a:off x="1676400" y="61563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PHENIX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5204-A2F8-41A5-8175-D97B044892CB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D07-7B11-4670-A883-A25A9AB04A92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4F76-5A3B-4AF9-919C-2C6D6EDB74D9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29C0-4470-49C4-9F1D-DFE6E281C777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Calculational</a:t>
            </a:r>
            <a:r>
              <a:rPr lang="en-US" dirty="0" smtClean="0"/>
              <a:t>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Relevant scale for pQCD depends on process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(2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T) ~ 0.4 for T = 300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Most AdS/CFT calculations: SYM,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-&gt; </a:t>
            </a:r>
            <a:r>
              <a:rPr lang="en-US" dirty="0" err="1" smtClean="0"/>
              <a:t>inf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-&gt; inf.</a:t>
            </a:r>
          </a:p>
          <a:p>
            <a:pPr lvl="1"/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= 3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~ 5.5 from energy density matching to lattice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~ 6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for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 = 0.5</a:t>
            </a:r>
          </a:p>
          <a:p>
            <a:r>
              <a:rPr lang="en-US" dirty="0" smtClean="0"/>
              <a:t>RHIC and LHC are in a regime where physics is hard</a:t>
            </a:r>
          </a:p>
          <a:p>
            <a:pPr lvl="1"/>
            <a:r>
              <a:rPr lang="en-US" dirty="0" smtClean="0"/>
              <a:t>For pQCD and AdS/CFT theory is at qualitative, not quantitative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BE1D-25DB-4019-9532-A7883E2724B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AdS/CFT to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“Intriguing” similarity of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5EAD9-2941-4DF6-8342-AC0E39A1EF9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8200" y="1905000"/>
            <a:ext cx="6248400" cy="2814384"/>
            <a:chOff x="838200" y="1981200"/>
            <a:chExt cx="6248400" cy="2814384"/>
          </a:xfrm>
        </p:grpSpPr>
        <p:pic>
          <p:nvPicPr>
            <p:cNvPr id="964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2057400"/>
              <a:ext cx="3167063" cy="254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46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13887" y="1981200"/>
              <a:ext cx="3072713" cy="2814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4419601" y="3429001"/>
            <a:ext cx="4267199" cy="3047999"/>
            <a:chOff x="1008" y="1152"/>
            <a:chExt cx="3618" cy="2358"/>
          </a:xfrm>
        </p:grpSpPr>
        <p:graphicFrame>
          <p:nvGraphicFramePr>
            <p:cNvPr id="13" name="Object 13"/>
            <p:cNvGraphicFramePr>
              <a:graphicFrameLocks noChangeAspect="1"/>
            </p:cNvGraphicFramePr>
            <p:nvPr/>
          </p:nvGraphicFramePr>
          <p:xfrm>
            <a:off x="1008" y="1152"/>
            <a:ext cx="3618" cy="2358"/>
          </p:xfrm>
          <a:graphic>
            <a:graphicData uri="http://schemas.openxmlformats.org/presentationml/2006/ole">
              <p:oleObj spid="_x0000_s964614" name="Bitmap Image" r:id="rId5" imgW="5742857" imgH="3742857" progId="PBrush">
                <p:embed/>
              </p:oleObj>
            </a:graphicData>
          </a:graphic>
        </p:graphicFrame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488" y="2936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657" y="2685"/>
              <a:ext cx="6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Arial" charset="0"/>
                </a:rPr>
                <a:t>AdS/CFT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90800" y="6248400"/>
            <a:ext cx="5066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 P. </a:t>
            </a:r>
            <a:r>
              <a:rPr lang="en-US" sz="1200" dirty="0" err="1" smtClean="0"/>
              <a:t>Blaizot</a:t>
            </a:r>
            <a:r>
              <a:rPr lang="en-US" sz="1200" dirty="0" smtClean="0"/>
              <a:t>, E. </a:t>
            </a:r>
            <a:r>
              <a:rPr lang="en-US" sz="1200" dirty="0" err="1" smtClean="0"/>
              <a:t>Iancu</a:t>
            </a:r>
            <a:r>
              <a:rPr lang="en-US" sz="1200" dirty="0" smtClean="0"/>
              <a:t>, U. </a:t>
            </a:r>
            <a:r>
              <a:rPr lang="en-US" sz="1200" dirty="0" err="1" smtClean="0"/>
              <a:t>Kraemmer</a:t>
            </a:r>
            <a:r>
              <a:rPr lang="en-US" sz="1200" dirty="0" smtClean="0"/>
              <a:t>, A. </a:t>
            </a:r>
            <a:r>
              <a:rPr lang="en-US" sz="1200" dirty="0" err="1" smtClean="0"/>
              <a:t>Rebhan</a:t>
            </a:r>
            <a:r>
              <a:rPr lang="en-US" sz="1200" dirty="0" smtClean="0"/>
              <a:t>, JHEP 0706 (2007) 035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196405" y="487139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S/S</a:t>
            </a:r>
            <a:r>
              <a:rPr lang="en-US" sz="1200" baseline="-25000" dirty="0" smtClean="0"/>
              <a:t>SB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4800600"/>
            <a:ext cx="1261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, QM ‘09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HI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E27C4-60FC-436C-A422-1914037CF3C5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45831" y="1905000"/>
            <a:ext cx="3692769" cy="3782199"/>
            <a:chOff x="345831" y="1905000"/>
            <a:chExt cx="3692769" cy="378219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831" y="1905000"/>
              <a:ext cx="36927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457200" y="5410200"/>
              <a:ext cx="3352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T Hirano, Colliding Nuclei from </a:t>
              </a:r>
              <a:r>
                <a:rPr lang="en-US" sz="1200" dirty="0" err="1" smtClean="0"/>
                <a:t>AMeV</a:t>
              </a:r>
              <a:r>
                <a:rPr lang="en-US" sz="1200" dirty="0" smtClean="0"/>
                <a:t> to </a:t>
              </a:r>
              <a:r>
                <a:rPr lang="en-US" sz="1200" dirty="0" err="1" smtClean="0"/>
                <a:t>ATeV</a:t>
              </a:r>
              <a:endParaRPr lang="en-US" sz="1200" dirty="0"/>
            </a:p>
          </p:txBody>
        </p:sp>
      </p:grpSp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33566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48600" y="5257800"/>
            <a:ext cx="1045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STAR,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Simplest Measurement: No. of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Multiplicity results appear ~perturbative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4">
              <a:buNone/>
            </a:pPr>
            <a:endParaRPr lang="en-US" dirty="0" smtClean="0"/>
          </a:p>
          <a:p>
            <a:pPr lvl="1"/>
            <a:r>
              <a:rPr lang="en-US" dirty="0" smtClean="0"/>
              <a:t>Naive AdS trapped surface results ~ E</a:t>
            </a:r>
            <a:r>
              <a:rPr lang="en-US" baseline="30000" dirty="0" smtClean="0"/>
              <a:t>1/3</a:t>
            </a:r>
          </a:p>
          <a:p>
            <a:pPr lvl="1"/>
            <a:r>
              <a:rPr lang="en-US" dirty="0" smtClean="0"/>
              <a:t>LHC ~2x RHIC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8834-E6FD-4C41-BD76-3A240C9B062F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089488"/>
            <a:ext cx="42708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8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1" y="2089489"/>
            <a:ext cx="4114799" cy="298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4908888"/>
            <a:ext cx="289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Phys.Rev.Lett.105:252301,2010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4062" y="4800600"/>
            <a:ext cx="174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PRL106 (2011)</a:t>
            </a: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9530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53340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8205536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83058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Energy, Many Body QCD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Introduction to HIC</a:t>
            </a:r>
          </a:p>
          <a:p>
            <a:r>
              <a:rPr lang="en-US" dirty="0" smtClean="0"/>
              <a:t>Heavy Ion Phenomenology</a:t>
            </a:r>
          </a:p>
          <a:p>
            <a:pPr lvl="1"/>
            <a:r>
              <a:rPr lang="en-US" dirty="0" smtClean="0"/>
              <a:t>Theoretical tools</a:t>
            </a:r>
          </a:p>
          <a:p>
            <a:pPr lvl="1"/>
            <a:r>
              <a:rPr lang="en-US" dirty="0" smtClean="0"/>
              <a:t>Connections between theory and data</a:t>
            </a:r>
          </a:p>
          <a:p>
            <a:pPr lvl="2"/>
            <a:r>
              <a:rPr lang="en-US" dirty="0" smtClean="0"/>
              <a:t>Focus on applications of pQCD and AdS/CFT</a:t>
            </a:r>
          </a:p>
          <a:p>
            <a:r>
              <a:rPr lang="en-US" dirty="0" smtClean="0"/>
              <a:t>Discussion/Conclusions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70FED-C82D-438C-8CB0-8AF8AC43DE1B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Flow: More Nontrivial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04E6-84BF-4401-9660-DCFC3199C34C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2192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0973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35052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54102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and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2ADC-6755-44AE-ADA6-A0A96B2DEAF2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295400"/>
            <a:ext cx="4572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Hydro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¶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800" b="0" i="1" u="none" strike="noStrike" kern="1200" cap="none" spc="0" normalizeH="0" baseline="30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= 0</a:t>
            </a:r>
            <a:endParaRPr lang="en-US" sz="2800" dirty="0" smtClean="0">
              <a:solidFill>
                <a:srgbClr val="005400"/>
              </a:solidFill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Equation of State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(from lattice QCD)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Ideal: </a:t>
            </a:r>
            <a:r>
              <a:rPr lang="en-US" sz="2800" dirty="0" smtClean="0">
                <a:solidFill>
                  <a:srgbClr val="00540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/s = 0</a:t>
            </a:r>
            <a:endParaRPr lang="en-US" sz="3200" dirty="0" smtClean="0">
              <a:solidFill>
                <a:srgbClr val="66000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rgbClr val="005400"/>
                </a:solidFill>
              </a:rPr>
              <a:t>v</a:t>
            </a:r>
            <a:r>
              <a:rPr lang="en-US" sz="2800" baseline="-25000" dirty="0" smtClean="0">
                <a:solidFill>
                  <a:srgbClr val="005400"/>
                </a:solidFill>
              </a:rPr>
              <a:t>2</a:t>
            </a:r>
            <a:r>
              <a:rPr lang="en-US" sz="2800" dirty="0" smtClean="0">
                <a:solidFill>
                  <a:srgbClr val="005400"/>
                </a:solidFill>
              </a:rPr>
              <a:t>: 2</a:t>
            </a:r>
            <a:r>
              <a:rPr lang="en-US" sz="2800" baseline="30000" dirty="0" smtClean="0">
                <a:solidFill>
                  <a:srgbClr val="005400"/>
                </a:solidFill>
              </a:rPr>
              <a:t>nd</a:t>
            </a:r>
            <a:r>
              <a:rPr lang="en-US" sz="2800" dirty="0" smtClean="0">
                <a:solidFill>
                  <a:srgbClr val="005400"/>
                </a:solidFill>
              </a:rPr>
              <a:t> Fourier </a:t>
            </a:r>
            <a:r>
              <a:rPr lang="en-US" sz="2800" dirty="0" err="1" smtClean="0">
                <a:solidFill>
                  <a:srgbClr val="005400"/>
                </a:solidFill>
              </a:rPr>
              <a:t>coef</a:t>
            </a:r>
            <a:r>
              <a:rPr lang="en-US" sz="2800" dirty="0" smtClean="0">
                <a:solidFill>
                  <a:srgbClr val="005400"/>
                </a:solidFill>
              </a:rPr>
              <a:t> of particle spectrum: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>
              <a:solidFill>
                <a:srgbClr val="660000"/>
              </a:solidFill>
            </a:endParaRPr>
          </a:p>
        </p:txBody>
      </p:sp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064071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929189" y="1170801"/>
            <a:ext cx="3681411" cy="3705999"/>
            <a:chOff x="4929189" y="2542401"/>
            <a:chExt cx="3681411" cy="37059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AdS/CFT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Similar story for hydro at LHC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A884-9F2B-4CFF-AA7A-453A1312BF3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615611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590800"/>
          <a:ext cx="4660900" cy="3218087"/>
        </p:xfrm>
        <a:graphic>
          <a:graphicData uri="http://schemas.openxmlformats.org/presentationml/2006/ole">
            <p:oleObj spid="_x0000_s88781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5735346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435011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in Viscosity Extraction</a:t>
            </a:r>
            <a:endParaRPr lang="en-US" baseline="-250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334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Poorly constrained initial </a:t>
            </a:r>
            <a:r>
              <a:rPr lang="en-US" dirty="0" err="1" smtClean="0"/>
              <a:t>geom</a:t>
            </a:r>
            <a:r>
              <a:rPr lang="en-US" dirty="0" smtClean="0"/>
              <a:t> =&gt; &gt;100% uncertainty in viscosity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r>
              <a:rPr lang="en-US" dirty="0" smtClean="0"/>
              <a:t>Conservative estimate: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&lt; 6 x 1/4</a:t>
            </a:r>
            <a:r>
              <a:rPr lang="en-US" dirty="0" smtClean="0">
                <a:latin typeface="Symbol" pitchFamily="18" charset="2"/>
              </a:rPr>
              <a:t>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81CF9-19D5-49C6-9319-4728947216DE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28600" y="2052640"/>
          <a:ext cx="4176713" cy="3303587"/>
        </p:xfrm>
        <a:graphic>
          <a:graphicData uri="http://schemas.openxmlformats.org/presentationml/2006/ole">
            <p:oleObj spid="_x0000_s888834" name="Image" r:id="rId3" imgW="6679365" imgH="5282540" progId="">
              <p:embed/>
            </p:oleObj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572000" y="2128840"/>
          <a:ext cx="4411663" cy="3251200"/>
        </p:xfrm>
        <a:graphic>
          <a:graphicData uri="http://schemas.openxmlformats.org/presentationml/2006/ole">
            <p:oleObj spid="_x0000_s888835" name="Image" r:id="rId4" imgW="6996825" imgH="5155556" progId="">
              <p:embed/>
            </p:oleObj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67400" y="5329240"/>
            <a:ext cx="2214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Hirano, et al., </a:t>
            </a:r>
            <a:endParaRPr lang="en-US" sz="1200" dirty="0" smtClean="0"/>
          </a:p>
          <a:p>
            <a:r>
              <a:rPr lang="en-US" sz="1200" dirty="0" smtClean="0"/>
              <a:t>Phys.Lett.B636:299-304,2006</a:t>
            </a:r>
            <a:endParaRPr lang="en-US" sz="1200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0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239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81153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822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276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657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4953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34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0" grpId="0"/>
      <p:bldP spid="13" grpId="0" animBg="1"/>
      <p:bldP spid="14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B34BF-0974-4D74-A0A6-A8EA46BC79DF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819202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C68-36B4-4317-BF66-731CADA9DD1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9B76-4B74-4285-8B85-03A6B591CF00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pQCD</a:t>
            </a:r>
            <a:r>
              <a:rPr lang="en-US" sz="2800" dirty="0" smtClean="0"/>
              <a:t>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AdS</a:t>
            </a:r>
            <a:r>
              <a:rPr lang="en-US" sz="2800" dirty="0" smtClean="0"/>
              <a:t>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Radiation</a:t>
            </a:r>
          </a:p>
          <a:p>
            <a:pPr lvl="1"/>
            <a:r>
              <a:rPr lang="en-US" dirty="0" smtClean="0"/>
              <a:t>Weakly-coupled plasma</a:t>
            </a:r>
          </a:p>
          <a:p>
            <a:pPr lvl="2"/>
            <a:r>
              <a:rPr lang="en-US" dirty="0" smtClean="0"/>
              <a:t>Medium organizes into Debye-screened centers</a:t>
            </a:r>
          </a:p>
          <a:p>
            <a:pPr lvl="1"/>
            <a:r>
              <a:rPr lang="en-US" dirty="0" smtClean="0"/>
              <a:t>T ~ 250 </a:t>
            </a:r>
            <a:r>
              <a:rPr lang="en-US" dirty="0" err="1" smtClean="0"/>
              <a:t>MeV</a:t>
            </a:r>
            <a:r>
              <a:rPr lang="en-US" dirty="0" smtClean="0"/>
              <a:t>, g ~ 2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~ </a:t>
            </a:r>
            <a:r>
              <a:rPr lang="en-US" dirty="0" err="1" smtClean="0"/>
              <a:t>gT</a:t>
            </a:r>
            <a:r>
              <a:rPr lang="en-US" dirty="0" smtClean="0"/>
              <a:t> ~ 0.5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~ 1/g</a:t>
            </a:r>
            <a:r>
              <a:rPr lang="en-US" baseline="30000" dirty="0" smtClean="0"/>
              <a:t>2</a:t>
            </a:r>
            <a:r>
              <a:rPr lang="en-US" dirty="0" smtClean="0"/>
              <a:t>T ~ 1 fm</a:t>
            </a:r>
          </a:p>
          <a:p>
            <a:pPr lvl="2"/>
            <a:r>
              <a:rPr lang="en-US" dirty="0" err="1" smtClean="0"/>
              <a:t>R</a:t>
            </a:r>
            <a:r>
              <a:rPr lang="en-US" baseline="-25000" dirty="0" err="1" smtClean="0"/>
              <a:t>Au</a:t>
            </a:r>
            <a:r>
              <a:rPr lang="en-US" baseline="-25000" dirty="0" smtClean="0"/>
              <a:t> </a:t>
            </a:r>
            <a:r>
              <a:rPr lang="en-US" dirty="0" smtClean="0"/>
              <a:t> ~ 6 fm</a:t>
            </a:r>
          </a:p>
          <a:p>
            <a:pPr lvl="1"/>
            <a:r>
              <a:rPr lang="en-US" dirty="0" smtClean="0"/>
              <a:t>1/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&lt;&lt;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&lt;&lt; L</a:t>
            </a:r>
          </a:p>
          <a:p>
            <a:pPr lvl="2"/>
            <a:r>
              <a:rPr lang="en-US" dirty="0" err="1" smtClean="0"/>
              <a:t>mult</a:t>
            </a:r>
            <a:r>
              <a:rPr lang="en-US" dirty="0" smtClean="0"/>
              <a:t>. </a:t>
            </a:r>
            <a:r>
              <a:rPr lang="en-US" dirty="0" err="1" smtClean="0"/>
              <a:t>coh</a:t>
            </a:r>
            <a:r>
              <a:rPr lang="en-US" dirty="0" smtClean="0"/>
              <a:t>. </a:t>
            </a:r>
            <a:r>
              <a:rPr lang="en-US" dirty="0" err="1" smtClean="0"/>
              <a:t>em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66EB-CB6B-4E29-A4F6-AE6F31A174A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24400" y="5332926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5400"/>
                </a:solidFill>
              </a:rPr>
              <a:t>Bethe-</a:t>
            </a:r>
            <a:r>
              <a:rPr lang="en-US" sz="2800" dirty="0" err="1" smtClean="0">
                <a:solidFill>
                  <a:srgbClr val="005400"/>
                </a:solidFill>
              </a:rPr>
              <a:t>Heitler</a:t>
            </a:r>
            <a:endParaRPr lang="en-US" sz="28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400" dirty="0" err="1">
                <a:solidFill>
                  <a:srgbClr val="4D4D4D"/>
                </a:solidFill>
              </a:rPr>
              <a:t>dp</a:t>
            </a:r>
            <a:r>
              <a:rPr lang="en-US" sz="2400" baseline="-25000" dirty="0" err="1">
                <a:solidFill>
                  <a:srgbClr val="4D4D4D"/>
                </a:solidFill>
              </a:rPr>
              <a:t>T</a:t>
            </a:r>
            <a:r>
              <a:rPr lang="en-US" sz="2400" dirty="0">
                <a:solidFill>
                  <a:srgbClr val="4D4D4D"/>
                </a:solidFill>
              </a:rPr>
              <a:t>/</a:t>
            </a:r>
            <a:r>
              <a:rPr lang="en-US" sz="2400" dirty="0" err="1">
                <a:solidFill>
                  <a:srgbClr val="4D4D4D"/>
                </a:solidFill>
              </a:rPr>
              <a:t>dt</a:t>
            </a:r>
            <a:r>
              <a:rPr lang="en-US" sz="2400" dirty="0">
                <a:solidFill>
                  <a:srgbClr val="4D4D4D"/>
                </a:solidFill>
              </a:rPr>
              <a:t> ~ -(T</a:t>
            </a:r>
            <a:r>
              <a:rPr lang="en-US" sz="2400" baseline="30000" dirty="0">
                <a:solidFill>
                  <a:srgbClr val="4D4D4D"/>
                </a:solidFill>
              </a:rPr>
              <a:t>3</a:t>
            </a:r>
            <a:r>
              <a:rPr lang="en-US" sz="2400" dirty="0">
                <a:solidFill>
                  <a:srgbClr val="4D4D4D"/>
                </a:solidFill>
              </a:rPr>
              <a:t>/M</a:t>
            </a:r>
            <a:r>
              <a:rPr lang="en-US" sz="2400" baseline="-25000" dirty="0">
                <a:solidFill>
                  <a:srgbClr val="4D4D4D"/>
                </a:solidFill>
              </a:rPr>
              <a:t>q</a:t>
            </a:r>
            <a:r>
              <a:rPr lang="en-US" sz="2400" baseline="30000" dirty="0">
                <a:solidFill>
                  <a:srgbClr val="4D4D4D"/>
                </a:solidFill>
              </a:rPr>
              <a:t>2</a:t>
            </a:r>
            <a:r>
              <a:rPr lang="en-US" sz="2400" dirty="0">
                <a:solidFill>
                  <a:srgbClr val="4D4D4D"/>
                </a:solidFill>
              </a:rPr>
              <a:t>) </a:t>
            </a:r>
            <a:r>
              <a:rPr lang="en-US" sz="2400" dirty="0" err="1" smtClean="0">
                <a:solidFill>
                  <a:srgbClr val="4D4D4D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4D4D4D"/>
                </a:solidFill>
              </a:rPr>
              <a:t>T</a:t>
            </a:r>
            <a:endParaRPr lang="en-US" sz="2400" dirty="0">
              <a:solidFill>
                <a:srgbClr val="4D4D4D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04800" y="5282484"/>
            <a:ext cx="5334000" cy="1283595"/>
            <a:chOff x="4419600" y="5193405"/>
            <a:chExt cx="5334000" cy="128359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19600" y="5257800"/>
              <a:ext cx="533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800" dirty="0" smtClean="0">
                  <a:solidFill>
                    <a:srgbClr val="005400"/>
                  </a:solidFill>
                </a:rPr>
                <a:t>LPM</a:t>
              </a:r>
              <a:endParaRPr lang="en-US" sz="2800" dirty="0">
                <a:solidFill>
                  <a:srgbClr val="005400"/>
                </a:solidFill>
              </a:endParaRPr>
            </a:p>
            <a:p>
              <a:pPr marL="1143000" lvl="2" indent="-228600">
                <a:spcBef>
                  <a:spcPct val="2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dp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dt</a:t>
              </a:r>
              <a:r>
                <a:rPr lang="en-US" sz="2400" dirty="0">
                  <a:solidFill>
                    <a:srgbClr val="4D4D4D"/>
                  </a:solidFill>
                </a:rPr>
                <a:t> ~ -LT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3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 smtClean="0">
                  <a:solidFill>
                    <a:srgbClr val="4D4D4D"/>
                  </a:solidFill>
                </a:rPr>
                <a:t>)</a:t>
              </a:r>
              <a:endParaRPr lang="en-US" sz="2400" dirty="0">
                <a:solidFill>
                  <a:srgbClr val="4D4D4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00600" y="5193405"/>
              <a:ext cx="3962400" cy="11430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4953000" y="2971800"/>
            <a:ext cx="4102414" cy="1752600"/>
            <a:chOff x="1066800" y="1905000"/>
            <a:chExt cx="4102414" cy="1752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6800" y="1905000"/>
              <a:ext cx="4038600" cy="137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057400" y="3380601"/>
              <a:ext cx="3111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, NPB571 (2000)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Hard-to-Find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Peripheral Collision</a:t>
            </a:r>
          </a:p>
          <a:p>
            <a:pPr lvl="1"/>
            <a:r>
              <a:rPr lang="en-US" dirty="0" smtClean="0"/>
              <a:t>similar to p + 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Central Collision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4337-3F85-4B27-9ECD-C3DA8AA1171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66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2341109"/>
            <a:ext cx="4114800" cy="336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6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1109"/>
            <a:ext cx="4343400" cy="33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67000" y="5791200"/>
            <a:ext cx="3621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measurements from Steinberg, HI at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29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42672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173B-509C-45A1-9788-59CFCDF47216}" type="datetime1">
              <a:rPr lang="en-US" smtClean="0"/>
              <a:pPr/>
              <a:t>10/5/2011</a:t>
            </a:fld>
            <a:endParaRPr lang="en-US"/>
          </a:p>
        </p:txBody>
      </p:sp>
      <p:pic>
        <p:nvPicPr>
          <p:cNvPr id="3553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905000"/>
            <a:ext cx="85915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Fundamental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B077-4417-4324-B799-05307D393FD5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30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0FDB-125A-4399-A24B-D61DF42895CB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Disagreement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Mass of quarks should be important</a:t>
            </a:r>
          </a:p>
          <a:p>
            <a:pPr lvl="1"/>
            <a:r>
              <a:rPr lang="en-US" dirty="0" smtClean="0"/>
              <a:t>Expect heavy quarks to lose less energy</a:t>
            </a:r>
          </a:p>
          <a:p>
            <a:r>
              <a:rPr lang="en-US" dirty="0" smtClean="0"/>
              <a:t>Non-photonic electrons (NPE) surprisingly suppressed</a:t>
            </a:r>
          </a:p>
          <a:p>
            <a:pPr lvl="1"/>
            <a:r>
              <a:rPr lang="en-US" dirty="0" smtClean="0"/>
              <a:t>Decay fragments of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A6F0-F702-46DF-BFFE-40E43FE8AD5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6958" y="54864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Djordjevic,et</a:t>
            </a:r>
            <a:r>
              <a:rPr lang="en-US" sz="1200" dirty="0" smtClean="0"/>
              <a:t> al. PLB632 (2006)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72038" y="1524000"/>
            <a:ext cx="4043362" cy="3942436"/>
            <a:chOff x="2438400" y="2085201"/>
            <a:chExt cx="4043362" cy="39424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38400" y="2085201"/>
              <a:ext cx="4043362" cy="394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5"/>
            <p:cNvGrpSpPr/>
            <p:nvPr/>
          </p:nvGrpSpPr>
          <p:grpSpPr>
            <a:xfrm>
              <a:off x="3200400" y="4489847"/>
              <a:ext cx="1066800" cy="338554"/>
              <a:chOff x="5181600" y="3991967"/>
              <a:chExt cx="10668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181600" y="4038600"/>
                <a:ext cx="1066800" cy="15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257800" y="3991967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2"/>
                    </a:solidFill>
                  </a:rPr>
                  <a:t>e</a:t>
                </a:r>
                <a:r>
                  <a:rPr lang="en-US" sz="1600" b="1" baseline="30000" dirty="0" smtClean="0">
                    <a:solidFill>
                      <a:schemeClr val="accent2"/>
                    </a:solidFill>
                  </a:rPr>
                  <a:t>-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5181600" y="365462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504D"/>
                </a:solidFill>
              </a:rPr>
              <a:t>PHENIX NPE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8C3C-A358-4A4D-BD6D-ED334108969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0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A2126-275E-45C1-9C77-1FB1894110D1}" type="slidenum">
              <a:rPr lang="en-US"/>
              <a:pPr/>
              <a:t>33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Quantitative Disagreement Remains</a:t>
            </a:r>
            <a:endParaRPr lang="en-US" dirty="0"/>
          </a:p>
        </p:txBody>
      </p:sp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2620963" y="5638800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2133600" y="1295400"/>
            <a:ext cx="4572000" cy="4038600"/>
            <a:chOff x="4953000" y="1752600"/>
            <a:chExt cx="4241043" cy="3629799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1752600"/>
              <a:ext cx="3920613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562600" y="5105400"/>
              <a:ext cx="3631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Wicks, WAH,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Djordjevic</a:t>
              </a:r>
              <a:r>
                <a:rPr lang="en-US" sz="1200" dirty="0" smtClean="0"/>
                <a:t>, NPA784 (2007)</a:t>
              </a: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F6661-0779-4D4F-9F06-88A2AD2D4868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at LHC: First Results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Many caveats</a:t>
            </a:r>
          </a:p>
          <a:p>
            <a:pPr lvl="1"/>
            <a:r>
              <a:rPr lang="en-US" dirty="0" smtClean="0"/>
              <a:t>But, difficult to reconcile large increase in multiplicity and minor increase in suppression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892E-1E6A-498D-948F-A2DE3221813B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6768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66800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87854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8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90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62600" y="4972050"/>
            <a:ext cx="2225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M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in prep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35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820226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FB6B-1BA6-45E1-A61E-9CBF47090C91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LPM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36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Data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2242276" y="2086789"/>
          <a:ext cx="4191000" cy="4052158"/>
        </p:xfrm>
        <a:graphic>
          <a:graphicData uri="http://schemas.openxmlformats.org/presentationml/2006/ole">
            <p:oleObj spid="_x0000_s821250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5290276" y="60476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D8A4D-0D9A-41C7-BF2B-0CB5C74E6B9F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and Gluon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7C22-91D4-4408-B359-D8F8D597BFD3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7" name="Group 11"/>
          <p:cNvGrpSpPr/>
          <p:nvPr/>
        </p:nvGrpSpPr>
        <p:grpSpPr>
          <a:xfrm>
            <a:off x="4001852" y="838200"/>
            <a:ext cx="4797896" cy="3020199"/>
            <a:chOff x="4001852" y="1676400"/>
            <a:chExt cx="4797896" cy="3020199"/>
          </a:xfrm>
        </p:grpSpPr>
        <p:pic>
          <p:nvPicPr>
            <p:cNvPr id="1576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1852" y="1676400"/>
              <a:ext cx="4532548" cy="3010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239000" y="4419600"/>
              <a:ext cx="1560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WAH, </a:t>
              </a:r>
              <a:r>
                <a:rPr lang="en-US" sz="1200" i="1" dirty="0" smtClean="0"/>
                <a:t>in preparation</a:t>
              </a:r>
              <a:endParaRPr lang="en-US" sz="1200" dirty="0" smtClean="0"/>
            </a:p>
          </p:txBody>
        </p:sp>
      </p:grp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707" y="942201"/>
            <a:ext cx="36596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62000" y="4523522"/>
            <a:ext cx="2028119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E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</a:p>
          <a:p>
            <a:endParaRPr lang="en-US" sz="1000" baseline="30000" dirty="0" smtClean="0">
              <a:solidFill>
                <a:srgbClr val="4D4D4D"/>
              </a:solidFill>
            </a:endParaRPr>
          </a:p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(2E)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  <a:endParaRPr lang="en-US" sz="2000" dirty="0" smtClean="0">
              <a:solidFill>
                <a:srgbClr val="4D4D4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5827693"/>
            <a:ext cx="2502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9840A"/>
                </a:solidFill>
              </a:rPr>
              <a:t>See also </a:t>
            </a:r>
            <a:r>
              <a:rPr lang="en-US" sz="1400" dirty="0" err="1" smtClean="0">
                <a:solidFill>
                  <a:srgbClr val="09840A"/>
                </a:solidFill>
              </a:rPr>
              <a:t>Marquet</a:t>
            </a:r>
            <a:r>
              <a:rPr lang="en-US" sz="1400" dirty="0" smtClean="0">
                <a:solidFill>
                  <a:srgbClr val="09840A"/>
                </a:solidFill>
              </a:rPr>
              <a:t> and </a:t>
            </a:r>
            <a:r>
              <a:rPr lang="en-US" sz="1400" dirty="0" err="1" smtClean="0">
                <a:solidFill>
                  <a:srgbClr val="09840A"/>
                </a:solidFill>
              </a:rPr>
              <a:t>Renk</a:t>
            </a:r>
            <a:r>
              <a:rPr lang="en-US" sz="1400" dirty="0" smtClean="0">
                <a:solidFill>
                  <a:srgbClr val="09840A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9840A"/>
                </a:solidFill>
              </a:rPr>
              <a:t>PLB685 (2010), and</a:t>
            </a:r>
          </a:p>
          <a:p>
            <a:r>
              <a:rPr lang="en-US" sz="1400" dirty="0" err="1" smtClean="0">
                <a:solidFill>
                  <a:srgbClr val="09840A"/>
                </a:solidFill>
              </a:rPr>
              <a:t>Jia</a:t>
            </a:r>
            <a:r>
              <a:rPr lang="en-US" sz="1400" dirty="0" smtClean="0">
                <a:solidFill>
                  <a:srgbClr val="09840A"/>
                </a:solidFill>
              </a:rPr>
              <a:t>, WAH, and Liao, </a:t>
            </a:r>
          </a:p>
          <a:p>
            <a:r>
              <a:rPr lang="en-US" sz="1400" dirty="0" smtClean="0">
                <a:solidFill>
                  <a:srgbClr val="09840A"/>
                </a:solidFill>
              </a:rPr>
              <a:t>arXiv:1101.0290, for v</a:t>
            </a:r>
            <a:r>
              <a:rPr lang="en-US" sz="1400" baseline="-25000" dirty="0" smtClean="0">
                <a:solidFill>
                  <a:srgbClr val="09840A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5410200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 et al., JHEP0810 (2008)</a:t>
            </a:r>
          </a:p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400" y="4218801"/>
            <a:ext cx="1432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SS </a:t>
            </a:r>
            <a:r>
              <a:rPr lang="en-US" sz="1200" dirty="0" err="1" smtClean="0"/>
              <a:t>Gubser</a:t>
            </a:r>
            <a:r>
              <a:rPr lang="en-US" sz="1200" dirty="0" smtClean="0"/>
              <a:t>, QM08</a:t>
            </a:r>
          </a:p>
        </p:txBody>
      </p:sp>
      <p:grpSp>
        <p:nvGrpSpPr>
          <p:cNvPr id="9" name="Group 16"/>
          <p:cNvGrpSpPr/>
          <p:nvPr/>
        </p:nvGrpSpPr>
        <p:grpSpPr>
          <a:xfrm>
            <a:off x="4038599" y="3810000"/>
            <a:ext cx="4452579" cy="2895600"/>
            <a:chOff x="1746249" y="1492250"/>
            <a:chExt cx="4452579" cy="28956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46249" y="1492250"/>
              <a:ext cx="445257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870450" y="1797050"/>
              <a:ext cx="1001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2.76 </a:t>
              </a:r>
              <a:r>
                <a:rPr lang="en-US" sz="1600" b="1" dirty="0" err="1" smtClean="0"/>
                <a:t>TeV</a:t>
              </a:r>
              <a:endParaRPr lang="en-US" sz="1600" b="1" dirty="0" smtClean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62800" y="1185446"/>
            <a:ext cx="88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0.2 </a:t>
            </a:r>
            <a:r>
              <a:rPr lang="en-US" sz="1600" b="1" dirty="0" err="1" smtClean="0"/>
              <a:t>TeV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40E9-1E48-4FA9-8EB9-04D65C835438}" type="slidenum">
              <a:rPr lang="en-US"/>
              <a:pPr/>
              <a:t>38</a:t>
            </a:fld>
            <a:endParaRPr 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 dirty="0"/>
              <a:t>But what about the interplay between mass and momentum?</a:t>
            </a:r>
          </a:p>
          <a:p>
            <a:pPr lvl="1"/>
            <a:r>
              <a:rPr lang="en-US" dirty="0"/>
              <a:t>Take ratio of </a:t>
            </a:r>
            <a:r>
              <a:rPr lang="en-US" i="1" dirty="0"/>
              <a:t>c</a:t>
            </a:r>
            <a:r>
              <a:rPr lang="en-US" dirty="0"/>
              <a:t> to </a:t>
            </a:r>
            <a:r>
              <a:rPr lang="en-US" i="1" dirty="0"/>
              <a:t>b</a:t>
            </a:r>
            <a:r>
              <a:rPr lang="en-US" dirty="0"/>
              <a:t>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pQCD</a:t>
            </a:r>
            <a:r>
              <a:rPr lang="en-US" dirty="0"/>
              <a:t>: Mass effects die out with increasing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2">
              <a:buFontTx/>
              <a:buNone/>
            </a:pPr>
            <a:endParaRPr lang="en-US" dirty="0"/>
          </a:p>
          <a:p>
            <a:pPr lvl="3"/>
            <a:r>
              <a:rPr lang="en-US" dirty="0"/>
              <a:t>Ratio starts below 1, asymptotically approaches 1.  Approach is slower for higher quenching</a:t>
            </a:r>
          </a:p>
          <a:p>
            <a:pPr lvl="2"/>
            <a:r>
              <a:rPr lang="en-US" dirty="0"/>
              <a:t>ST: drag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inversely proportional to mass.  Simple analytic approx. of uniform medium gives</a:t>
            </a:r>
          </a:p>
          <a:p>
            <a:pPr lvl="2">
              <a:buFontTx/>
              <a:buNone/>
            </a:pPr>
            <a:r>
              <a:rPr lang="en-US" dirty="0" err="1"/>
              <a:t>R</a:t>
            </a:r>
            <a:r>
              <a:rPr lang="en-US" i="1" baseline="30000" dirty="0" err="1"/>
              <a:t>cb</a:t>
            </a:r>
            <a:r>
              <a:rPr lang="en-US" baseline="-25000" dirty="0" err="1"/>
              <a:t>pQCD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~ </a:t>
            </a:r>
            <a:r>
              <a:rPr lang="en-US" i="1" dirty="0" err="1"/>
              <a:t>n</a:t>
            </a:r>
            <a:r>
              <a:rPr lang="en-US" baseline="-25000" dirty="0" err="1"/>
              <a:t>b</a:t>
            </a:r>
            <a:r>
              <a:rPr lang="en-US" dirty="0" err="1"/>
              <a:t>M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 err="1"/>
              <a:t>M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~ M</a:t>
            </a:r>
            <a:r>
              <a:rPr lang="en-US" baseline="-25000" dirty="0"/>
              <a:t>c</a:t>
            </a:r>
            <a:r>
              <a:rPr lang="en-US" dirty="0"/>
              <a:t>/M</a:t>
            </a:r>
            <a:r>
              <a:rPr lang="en-US" baseline="-25000" dirty="0"/>
              <a:t>b </a:t>
            </a:r>
            <a:r>
              <a:rPr lang="en-US" dirty="0"/>
              <a:t>~ .27</a:t>
            </a:r>
          </a:p>
          <a:p>
            <a:pPr lvl="3"/>
            <a:r>
              <a:rPr lang="en-US" dirty="0"/>
              <a:t>Ratio starts below 1;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Enhanced </a:t>
            </a:r>
            <a:r>
              <a:rPr lang="en-US" dirty="0" smtClean="0"/>
              <a:t>Signal: LHC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1263" y="3124200"/>
            <a:ext cx="6448425" cy="457200"/>
            <a:chOff x="1211263" y="3124200"/>
            <a:chExt cx="6448425" cy="457200"/>
          </a:xfrm>
        </p:grpSpPr>
        <p:sp>
          <p:nvSpPr>
            <p:cNvPr id="613380" name="Rectangle 4"/>
            <p:cNvSpPr>
              <a:spLocks noChangeArrowheads="1"/>
            </p:cNvSpPr>
            <p:nvPr/>
          </p:nvSpPr>
          <p:spPr bwMode="auto">
            <a:xfrm>
              <a:off x="1211263" y="3124200"/>
              <a:ext cx="64484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R</a:t>
              </a:r>
              <a:r>
                <a:rPr lang="en-US" sz="2400" i="1" baseline="30000" dirty="0" err="1">
                  <a:solidFill>
                    <a:srgbClr val="4D4D4D"/>
                  </a:solidFill>
                </a:rPr>
                <a:t>cb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pQCD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i="1" dirty="0">
                  <a:solidFill>
                    <a:srgbClr val="4D4D4D"/>
                  </a:solidFill>
                </a:rPr>
                <a:t>n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b</a:t>
              </a:r>
              <a:r>
                <a:rPr lang="en-US" sz="2400" dirty="0">
                  <a:solidFill>
                    <a:srgbClr val="4D4D4D"/>
                  </a:solidFill>
                </a:rPr>
                <a:t>/M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c</a:t>
              </a:r>
              <a:r>
                <a:rPr lang="en-US" sz="2400" dirty="0">
                  <a:solidFill>
                    <a:srgbClr val="4D4D4D"/>
                  </a:solidFill>
                </a:rPr>
                <a:t>) (   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pic>
          <p:nvPicPr>
            <p:cNvPr id="6133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29400" y="3213100"/>
              <a:ext cx="274637" cy="342900"/>
            </a:xfrm>
            <a:prstGeom prst="rect">
              <a:avLst/>
            </a:prstGeom>
            <a:noFill/>
          </p:spPr>
        </p:pic>
      </p:grpSp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3683358" y="3607158"/>
            <a:ext cx="4393842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3682284" y="5867400"/>
            <a:ext cx="3124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040D-D26C-4EFE-B323-E32A81C72B33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uiExpand="1" build="p"/>
      <p:bldP spid="613382" grpId="0" animBg="1"/>
      <p:bldP spid="6133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765-F50B-43F1-A245-867502E31EBE}" type="slidenum">
              <a:rPr lang="en-US"/>
              <a:pPr/>
              <a:t>39</a:t>
            </a:fld>
            <a:endParaRPr lang="en-US"/>
          </a:p>
        </p:txBody>
      </p:sp>
      <p:pic>
        <p:nvPicPr>
          <p:cNvPr id="586754" name="Picture 2" descr="071015Rationos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14400"/>
            <a:ext cx="7162800" cy="4010025"/>
          </a:xfrm>
          <a:prstGeom prst="rect">
            <a:avLst/>
          </a:prstGeom>
          <a:noFill/>
        </p:spPr>
      </p:pic>
      <p:pic>
        <p:nvPicPr>
          <p:cNvPr id="586755" name="Picture 3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00200"/>
            <a:ext cx="8382000" cy="4191000"/>
          </a:xfrm>
          <a:prstGeom prst="rect">
            <a:avLst/>
          </a:prstGeom>
          <a:noFill/>
        </p:spPr>
      </p:pic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LHC R</a:t>
            </a:r>
            <a:r>
              <a:rPr lang="en-US" i="1" baseline="30000"/>
              <a:t>c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)/R</a:t>
            </a:r>
            <a:r>
              <a:rPr lang="en-US" i="1" baseline="30000"/>
              <a:t>b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Prediction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 of </a:t>
            </a:r>
            <a:r>
              <a:rPr lang="en-US" i="1" dirty="0" smtClean="0"/>
              <a:t>c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Predictions:</a:t>
            </a:r>
            <a:endParaRPr lang="en-US" dirty="0"/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-977900" y="4800600"/>
            <a:ext cx="10058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Taking the ratio cancels most normalization differences seen previously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pQCD ratio asymptotically approaches 1, and more slowly so for increased quenching (until quenching saturates)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AdS/CFT ratio is flat and many times smaller than pQCD at only moderate 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3359150" y="5745163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DD91-1AE8-43F3-A389-3ADFF6A36DC7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6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build="p"/>
      <p:bldP spid="586759" grpId="0"/>
      <p:bldP spid="5867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 bwMode="auto">
          <a:xfrm>
            <a:off x="6019800" y="1447800"/>
            <a:ext cx="3048000" cy="274320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0" y="1828800"/>
            <a:ext cx="2819400" cy="2209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676400"/>
            <a:ext cx="25550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compared to E&amp;M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Electromagnetism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Electric charge (+)</a:t>
            </a:r>
          </a:p>
          <a:p>
            <a:pPr lvl="2"/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Carriers: photons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electro-dynamics (QED)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Strong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Color charge (r, g, b)</a:t>
            </a:r>
          </a:p>
          <a:p>
            <a:pPr lvl="2"/>
            <a:r>
              <a:rPr lang="en-US" dirty="0" smtClean="0"/>
              <a:t>quarks</a:t>
            </a:r>
          </a:p>
          <a:p>
            <a:pPr lvl="1"/>
            <a:r>
              <a:rPr lang="en-US" dirty="0" smtClean="0"/>
              <a:t>Carriers: gluons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chromo-dynamics (QCD)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C724-BC97-441C-9AC6-2DB3134DE81D}" type="datetime1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300000">
            <a:off x="1131287" y="1823941"/>
            <a:ext cx="21431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47568" y="295892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152400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27432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</a:t>
            </a:r>
          </a:p>
        </p:txBody>
      </p:sp>
      <p:sp>
        <p:nvSpPr>
          <p:cNvPr id="19" name="Down Arrow 18"/>
          <p:cNvSpPr/>
          <p:nvPr/>
        </p:nvSpPr>
        <p:spPr bwMode="auto">
          <a:xfrm rot="15827717">
            <a:off x="4105324" y="1719302"/>
            <a:ext cx="990600" cy="255595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21230144">
            <a:off x="3751043" y="28260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Inside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3685401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nobelprize.org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9800" y="350520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40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60960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Single T for QGP</a:t>
            </a:r>
          </a:p>
          <a:p>
            <a:pPr lvl="2"/>
            <a:r>
              <a:rPr lang="en-US" dirty="0"/>
              <a:t> smallest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largest T </a:t>
            </a:r>
          </a:p>
          <a:p>
            <a:pPr lvl="2">
              <a:buFontTx/>
              <a:buNone/>
            </a:pPr>
            <a:r>
              <a:rPr lang="en-US" dirty="0"/>
              <a:t>         T = T(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baseline="-25000" dirty="0"/>
              <a:t>0</a:t>
            </a:r>
            <a:r>
              <a:rPr lang="en-US" dirty="0"/>
              <a:t>, x=y=0): “(”</a:t>
            </a:r>
          </a:p>
          <a:p>
            <a:pPr lvl="2"/>
            <a:r>
              <a:rPr lang="en-US" dirty="0"/>
              <a:t> largest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smallest T </a:t>
            </a:r>
          </a:p>
          <a:p>
            <a:pPr lvl="2">
              <a:buFontTx/>
              <a:buNone/>
            </a:pPr>
            <a:r>
              <a:rPr lang="en-US" dirty="0"/>
              <a:t>         T =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: “]”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12954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99B6-1806-4A59-83D2-819DD607B282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41</a:t>
            </a:fld>
            <a:endParaRPr lang="en-US"/>
          </a:p>
        </p:txBody>
      </p:sp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049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LHC R</a:t>
            </a:r>
            <a:r>
              <a:rPr lang="en-US" sz="4000" i="1" baseline="30000"/>
              <a:t>c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)/R</a:t>
            </a:r>
            <a:r>
              <a:rPr lang="en-US" sz="4000" i="1" baseline="30000"/>
              <a:t>b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 Prediction</a:t>
            </a:r>
            <a:br>
              <a:rPr lang="en-US" sz="4000"/>
            </a:br>
            <a:r>
              <a:rPr lang="en-US" sz="4000"/>
              <a:t>(with speed limits)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1143000" y="54991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030303"/>
                </a:solidFill>
              </a:rPr>
              <a:t>T(</a:t>
            </a:r>
            <a:r>
              <a:rPr lang="en-US" sz="1800" dirty="0">
                <a:solidFill>
                  <a:srgbClr val="030303"/>
                </a:solidFill>
                <a:latin typeface="Symbol" pitchFamily="18" charset="2"/>
              </a:rPr>
              <a:t>t</a:t>
            </a:r>
            <a:r>
              <a:rPr lang="en-US" sz="1800" baseline="-25000" dirty="0">
                <a:solidFill>
                  <a:srgbClr val="030303"/>
                </a:solidFill>
              </a:rPr>
              <a:t>0</a:t>
            </a:r>
            <a:r>
              <a:rPr lang="en-US" sz="1800" dirty="0">
                <a:solidFill>
                  <a:srgbClr val="030303"/>
                </a:solidFill>
              </a:rPr>
              <a:t>): </a:t>
            </a:r>
            <a:r>
              <a:rPr lang="en-US" dirty="0" smtClean="0">
                <a:solidFill>
                  <a:srgbClr val="030303"/>
                </a:solidFill>
              </a:rPr>
              <a:t>“(”</a:t>
            </a:r>
            <a:r>
              <a:rPr lang="en-US" sz="1800" dirty="0" smtClean="0">
                <a:solidFill>
                  <a:srgbClr val="030303"/>
                </a:solidFill>
              </a:rPr>
              <a:t>, </a:t>
            </a:r>
            <a:r>
              <a:rPr lang="en-US" sz="1800" dirty="0">
                <a:solidFill>
                  <a:srgbClr val="030303"/>
                </a:solidFill>
              </a:rPr>
              <a:t>corrections </a:t>
            </a:r>
            <a:r>
              <a:rPr lang="en-US" sz="1800" dirty="0" smtClean="0">
                <a:solidFill>
                  <a:srgbClr val="030303"/>
                </a:solidFill>
              </a:rPr>
              <a:t>likely small for </a:t>
            </a:r>
            <a:r>
              <a:rPr lang="en-US" sz="1800" dirty="0">
                <a:solidFill>
                  <a:srgbClr val="030303"/>
                </a:solidFill>
              </a:rPr>
              <a:t>smaller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030303"/>
                </a:solidFill>
              </a:rPr>
              <a:t>T</a:t>
            </a:r>
            <a:r>
              <a:rPr lang="en-US" sz="1800" baseline="-25000" dirty="0" err="1">
                <a:solidFill>
                  <a:srgbClr val="030303"/>
                </a:solidFill>
              </a:rPr>
              <a:t>c</a:t>
            </a:r>
            <a:r>
              <a:rPr lang="en-US" sz="1800" dirty="0">
                <a:solidFill>
                  <a:srgbClr val="030303"/>
                </a:solidFill>
              </a:rPr>
              <a:t>: </a:t>
            </a:r>
            <a:r>
              <a:rPr lang="en-US" sz="1800" dirty="0" smtClean="0">
                <a:solidFill>
                  <a:srgbClr val="030303"/>
                </a:solidFill>
              </a:rPr>
              <a:t>“]”, </a:t>
            </a:r>
            <a:r>
              <a:rPr lang="en-US" sz="1800" dirty="0">
                <a:solidFill>
                  <a:srgbClr val="030303"/>
                </a:solidFill>
              </a:rPr>
              <a:t>corrections likely </a:t>
            </a:r>
            <a:r>
              <a:rPr lang="en-US" sz="1800" dirty="0" smtClean="0">
                <a:solidFill>
                  <a:srgbClr val="030303"/>
                </a:solidFill>
              </a:rPr>
              <a:t>large for </a:t>
            </a:r>
            <a:r>
              <a:rPr lang="en-US" sz="1800" dirty="0">
                <a:solidFill>
                  <a:srgbClr val="030303"/>
                </a:solidFill>
              </a:rPr>
              <a:t>higher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581650" y="44958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9D43-E28A-43FD-A0C2-881864D1A0C9}" type="datetime1">
              <a:rPr lang="en-US" smtClean="0"/>
              <a:pPr/>
              <a:t>10/5/2011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Want to understand properties of many-body, non-Abelian QCD</a:t>
            </a:r>
          </a:p>
          <a:p>
            <a:pPr lvl="1"/>
            <a:r>
              <a:rPr lang="en-US" dirty="0" smtClean="0"/>
              <a:t>Able to experimentally test theory</a:t>
            </a:r>
          </a:p>
          <a:p>
            <a:r>
              <a:rPr lang="en-US" dirty="0" smtClean="0"/>
              <a:t>Number of computable observables</a:t>
            </a:r>
          </a:p>
          <a:p>
            <a:pPr lvl="1"/>
            <a:r>
              <a:rPr lang="en-US" dirty="0" smtClean="0"/>
              <a:t>Particle production; </a:t>
            </a:r>
            <a:r>
              <a:rPr lang="en-US" dirty="0" err="1" smtClean="0"/>
              <a:t>thermalization</a:t>
            </a:r>
            <a:r>
              <a:rPr lang="en-US" dirty="0" smtClean="0"/>
              <a:t> time; viscosity (shear and bulk); correlations between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particles, and high- 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particles; energy loss and its redistribution</a:t>
            </a:r>
          </a:p>
          <a:p>
            <a:r>
              <a:rPr lang="en-US" dirty="0" smtClean="0"/>
              <a:t>Traditional pQCD techniques in quantitative disagreement with data</a:t>
            </a:r>
          </a:p>
          <a:p>
            <a:pPr lvl="1"/>
            <a:r>
              <a:rPr lang="en-US" dirty="0" smtClean="0"/>
              <a:t>New, exciting theory tool with </a:t>
            </a:r>
            <a:r>
              <a:rPr lang="en-US" dirty="0" err="1" smtClean="0"/>
              <a:t>AdS</a:t>
            </a:r>
            <a:r>
              <a:rPr lang="en-US" dirty="0" smtClean="0"/>
              <a:t>/CFT, successes</a:t>
            </a:r>
          </a:p>
          <a:p>
            <a:r>
              <a:rPr lang="en-US" dirty="0" smtClean="0"/>
              <a:t>LHC: already exciting new results</a:t>
            </a:r>
          </a:p>
          <a:p>
            <a:pPr lvl="1"/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dirty="0" smtClean="0"/>
          </a:p>
          <a:p>
            <a:r>
              <a:rPr lang="en-US" dirty="0" smtClean="0"/>
              <a:t>Future of HIC: qualitative =&gt; quantitative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F1F7-F293-4AB3-8DA9-D998783409C4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31E34-C3F0-4E88-9481-E560C9BF9A2A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Many body physics less well understood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7C32-29B5-483B-B34E-263664A5A05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480965"/>
            <a:ext cx="3200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414665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www.sv.vt.edu/classes/MSE2094_NoteBook/96ClassProj/examples/triplpt.html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7009" y="2442866"/>
            <a:ext cx="3711191" cy="29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9812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9812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5338465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</a:t>
            </a:r>
            <a:r>
              <a:rPr lang="en-US" sz="1200" b="1" i="1" u="sng" dirty="0" smtClean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11CB-7A81-4F9B-8DB4-051CE8D38AF9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8862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Measure many-body physics of strong force</a:t>
            </a:r>
          </a:p>
          <a:p>
            <a:endParaRPr lang="en-US" dirty="0" smtClean="0"/>
          </a:p>
          <a:p>
            <a:r>
              <a:rPr lang="en-US" dirty="0" smtClean="0"/>
              <a:t>Test &amp; understand theory of many-body non-</a:t>
            </a:r>
            <a:r>
              <a:rPr lang="en-US" dirty="0" err="1" smtClean="0"/>
              <a:t>Abelian</a:t>
            </a:r>
            <a:r>
              <a:rPr lang="en-US" dirty="0" smtClean="0"/>
              <a:t>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468E4-DB43-4916-95A2-0107F78248FD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70" y="1323201"/>
            <a:ext cx="4618330" cy="4525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9635" y="5895201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vs. Little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5CC0-B82D-4FCC-8920-7156ECB0DE7C}" type="datetime1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ACGC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1321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0"/>
          <p:cNvGrpSpPr/>
          <p:nvPr/>
        </p:nvGrpSpPr>
        <p:grpSpPr>
          <a:xfrm>
            <a:off x="2438400" y="4267200"/>
            <a:ext cx="1219200" cy="990600"/>
            <a:chOff x="2362200" y="4572000"/>
            <a:chExt cx="1219200" cy="990600"/>
          </a:xfrm>
        </p:grpSpPr>
        <p:sp>
          <p:nvSpPr>
            <p:cNvPr id="10" name="Oval 9"/>
            <p:cNvSpPr/>
            <p:nvPr/>
          </p:nvSpPr>
          <p:spPr bwMode="auto">
            <a:xfrm>
              <a:off x="2362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628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2590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2400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438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628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2590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76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2438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52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90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3124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390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3352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3162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200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3390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3352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238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3200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3314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352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4800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8400" y="4953000"/>
              <a:ext cx="838200" cy="0"/>
            </a:xfrm>
            <a:prstGeom prst="line">
              <a:avLst/>
            </a:prstGeom>
            <a:ln w="31750" cap="rnd">
              <a:solidFill>
                <a:srgbClr val="0000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67000" y="51054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14600" y="5181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67000" y="53340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01347" y="374546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-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46081" y="37338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6600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1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59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3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3944" y="37454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+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37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559040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71600" y="55904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Overlap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58977" y="5590401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Thermalization</a:t>
            </a:r>
            <a:endParaRPr lang="en-US" sz="12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4349091" y="559040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QGP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2600" y="5589626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Hadronization</a:t>
            </a:r>
            <a:endParaRPr lang="en-US" sz="12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7467600" y="558962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</a:t>
            </a:r>
            <a:r>
              <a:rPr lang="en-US" sz="1200" dirty="0" smtClean="0"/>
              <a:t> Gas</a:t>
            </a:r>
          </a:p>
        </p:txBody>
      </p:sp>
      <p:pic>
        <p:nvPicPr>
          <p:cNvPr id="8744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4038600"/>
            <a:ext cx="8829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113934" y="312420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28025</TotalTime>
  <Words>1865</Words>
  <Application>Microsoft Office PowerPoint</Application>
  <PresentationFormat>On-screen Show (4:3)</PresentationFormat>
  <Paragraphs>521</Paragraphs>
  <Slides>42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Bitmap Image</vt:lpstr>
      <vt:lpstr>Image</vt:lpstr>
      <vt:lpstr>Phenomenology of the  Quark-Gluon Plasma</vt:lpstr>
      <vt:lpstr>Outline</vt:lpstr>
      <vt:lpstr>Four Fundamental Forces</vt:lpstr>
      <vt:lpstr>Strong compared to E&amp;M</vt:lpstr>
      <vt:lpstr>E&amp;M Particle Physics Well Understood</vt:lpstr>
      <vt:lpstr>E&amp;M and Phase Diagrams</vt:lpstr>
      <vt:lpstr>QCD Particle Physics Well Understood</vt:lpstr>
      <vt:lpstr>What Are We Interested In?</vt:lpstr>
      <vt:lpstr>Big Bang vs. Little Bang</vt:lpstr>
      <vt:lpstr>Heavy Ion Collisions</vt:lpstr>
      <vt:lpstr>Orders of Magnitude</vt:lpstr>
      <vt:lpstr>Experiments</vt:lpstr>
      <vt:lpstr>Methods of QCD Calculation I: Lattice</vt:lpstr>
      <vt:lpstr>Methods of QCD Calculation II: pQCD</vt:lpstr>
      <vt:lpstr>Methods III: AdS/CFT</vt:lpstr>
      <vt:lpstr>Calculational Validity</vt:lpstr>
      <vt:lpstr>Comparing AdS/CFT to Lattice</vt:lpstr>
      <vt:lpstr>Evolution of a HI Collision</vt:lpstr>
      <vt:lpstr>Simplest Measurement: No. of Particles</vt:lpstr>
      <vt:lpstr>Flow: More Nontrivial Measurement</vt:lpstr>
      <vt:lpstr>Hydrodynamics and v2</vt:lpstr>
      <vt:lpstr>Viscous Hydrodynamics</vt:lpstr>
      <vt:lpstr>Geometry in Viscosity Extraction</vt:lpstr>
      <vt:lpstr>Why High-pT Jets?</vt:lpstr>
      <vt:lpstr>Tomography in QGP</vt:lpstr>
      <vt:lpstr>QGP Energy Loss</vt:lpstr>
      <vt:lpstr>pQCD Rad Picture</vt:lpstr>
      <vt:lpstr>Hard-to-Find Jets</vt:lpstr>
      <vt:lpstr>High-pT Observable</vt:lpstr>
      <vt:lpstr>pQCD Success at RHIC:</vt:lpstr>
      <vt:lpstr>Qualitative Disagreement</vt:lpstr>
      <vt:lpstr>What About Elastic Loss?</vt:lpstr>
      <vt:lpstr>Quantitative Disagreement Remains</vt:lpstr>
      <vt:lpstr>RAA at LHC: First Results</vt:lpstr>
      <vt:lpstr>Jets in AdS/CFT</vt:lpstr>
      <vt:lpstr>Compared to Data</vt:lpstr>
      <vt:lpstr>Light Quark and Gluon E-Loss</vt:lpstr>
      <vt:lpstr>An Enhanced Signal: LHC</vt:lpstr>
      <vt:lpstr>LHC RcAA(pT)/RbAA(pT) Prediction</vt:lpstr>
      <vt:lpstr>Not So Fast!</vt:lpstr>
      <vt:lpstr>LHC RcAA(pT)/RbAA(pT) Prediction (with speed limits)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841</cp:revision>
  <dcterms:created xsi:type="dcterms:W3CDTF">2009-09-03T22:02:25Z</dcterms:created>
  <dcterms:modified xsi:type="dcterms:W3CDTF">2011-10-05T08:44:47Z</dcterms:modified>
</cp:coreProperties>
</file>