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7"/>
  </p:notesMasterIdLst>
  <p:sldIdLst>
    <p:sldId id="668" r:id="rId2"/>
    <p:sldId id="997" r:id="rId3"/>
    <p:sldId id="918" r:id="rId4"/>
    <p:sldId id="1052" r:id="rId5"/>
    <p:sldId id="919" r:id="rId6"/>
    <p:sldId id="1038" r:id="rId7"/>
    <p:sldId id="1039" r:id="rId8"/>
    <p:sldId id="1040" r:id="rId9"/>
    <p:sldId id="1026" r:id="rId10"/>
    <p:sldId id="1024" r:id="rId11"/>
    <p:sldId id="1002" r:id="rId12"/>
    <p:sldId id="1001" r:id="rId13"/>
    <p:sldId id="921" r:id="rId14"/>
    <p:sldId id="922" r:id="rId15"/>
    <p:sldId id="1008" r:id="rId16"/>
    <p:sldId id="1009" r:id="rId17"/>
    <p:sldId id="1045" r:id="rId18"/>
    <p:sldId id="1041" r:id="rId19"/>
    <p:sldId id="1042" r:id="rId20"/>
    <p:sldId id="1044" r:id="rId21"/>
    <p:sldId id="1029" r:id="rId22"/>
    <p:sldId id="1037" r:id="rId23"/>
    <p:sldId id="1055" r:id="rId24"/>
    <p:sldId id="995" r:id="rId25"/>
    <p:sldId id="944" r:id="rId26"/>
    <p:sldId id="945" r:id="rId27"/>
    <p:sldId id="1020" r:id="rId28"/>
    <p:sldId id="1023" r:id="rId29"/>
    <p:sldId id="1046" r:id="rId30"/>
    <p:sldId id="949" r:id="rId31"/>
    <p:sldId id="1033" r:id="rId32"/>
    <p:sldId id="920" r:id="rId33"/>
    <p:sldId id="980" r:id="rId34"/>
    <p:sldId id="955" r:id="rId35"/>
    <p:sldId id="863" r:id="rId36"/>
    <p:sldId id="885" r:id="rId37"/>
    <p:sldId id="962" r:id="rId38"/>
    <p:sldId id="990" r:id="rId39"/>
    <p:sldId id="1006" r:id="rId40"/>
    <p:sldId id="1018" r:id="rId41"/>
    <p:sldId id="1019" r:id="rId42"/>
    <p:sldId id="1048" r:id="rId43"/>
    <p:sldId id="1049" r:id="rId44"/>
    <p:sldId id="1053" r:id="rId45"/>
    <p:sldId id="1054" r:id="rId46"/>
  </p:sldIdLst>
  <p:sldSz cx="9144000" cy="6858000" type="screen4x3"/>
  <p:notesSz cx="6858000" cy="9144000"/>
  <p:embeddedFontLst>
    <p:embeddedFont>
      <p:font typeface="Calibri" pitchFamily="34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00"/>
    <a:srgbClr val="4A7EBB"/>
    <a:srgbClr val="09840A"/>
    <a:srgbClr val="4D4D4D"/>
    <a:srgbClr val="0000FF"/>
    <a:srgbClr val="FF0000"/>
    <a:srgbClr val="3F3D99"/>
    <a:srgbClr val="660000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9" autoAdjust="0"/>
    <p:restoredTop sz="85216" autoAdjust="0"/>
  </p:normalViewPr>
  <p:slideViewPr>
    <p:cSldViewPr>
      <p:cViewPr varScale="1">
        <p:scale>
          <a:sx n="79" d="100"/>
          <a:sy n="79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to get to &gt;~ 10 </a:t>
            </a:r>
            <a:r>
              <a:rPr lang="en-US" dirty="0" err="1" smtClean="0"/>
              <a:t>GeV</a:t>
            </a:r>
            <a:r>
              <a:rPr lang="en-US" dirty="0" smtClean="0"/>
              <a:t> to avoid IS, </a:t>
            </a:r>
            <a:r>
              <a:rPr lang="en-US" dirty="0" err="1" smtClean="0"/>
              <a:t>hadronization</a:t>
            </a:r>
            <a:r>
              <a:rPr lang="en-US" baseline="0" dirty="0" smtClean="0"/>
              <a:t>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A052-3F10-4C5D-B34A-ADCA96A79473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56E5E-9936-4271-A9F7-9E931321A40C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CFDA4-BD21-4B36-8885-789A4DA46717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2A77-205B-4BB3-AEE0-BB2F204B963D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3503-A8F8-498D-8008-6E7D32C064C3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FE-5F45-4D3A-BE22-58D1EF7434AA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84F84-1C20-400C-B276-D04286489B1F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13C5-EC1E-4A47-80EA-B4ADA4D48976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DA42-2909-4AE5-9D87-6638B2B8C5A8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F554F-BB68-451D-967E-7340F92D3C47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8CB74-92DE-4CDB-950F-152AC14633E0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F5DBF-DA3F-4253-86AA-9AF483E74A8B}" type="datetime1">
              <a:rPr lang="en-US" smtClean="0"/>
              <a:pPr/>
              <a:t>5/31/2011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Calculation of Energy Loss</a:t>
            </a:r>
            <a:br>
              <a:rPr lang="en-US" dirty="0" smtClean="0"/>
            </a:br>
            <a:r>
              <a:rPr lang="en-US" dirty="0" smtClean="0"/>
              <a:t>in AA Collisions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May 31, 2011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88FE-2659-4DAE-B476-75457DC6D18B}" type="datetime1">
              <a:rPr lang="en-US" smtClean="0"/>
              <a:pPr/>
              <a:t>5/31/2011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Alessandro </a:t>
            </a:r>
            <a:r>
              <a:rPr lang="en-US" sz="1600" dirty="0" err="1" smtClean="0"/>
              <a:t>Buzzatti</a:t>
            </a:r>
            <a:r>
              <a:rPr lang="en-US" sz="1600" dirty="0" smtClean="0"/>
              <a:t>,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aa_model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19200"/>
            <a:ext cx="5065626" cy="3883507"/>
          </a:xfrm>
          <a:prstGeom prst="rect">
            <a:avLst/>
          </a:prstGeom>
          <a:noFill/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pQCD at LHC?</a:t>
            </a:r>
            <a:endParaRPr lang="en-US" dirty="0"/>
          </a:p>
        </p:txBody>
      </p:sp>
      <p:sp>
        <p:nvSpPr>
          <p:cNvPr id="22" name="Content Placeholder 21"/>
          <p:cNvSpPr>
            <a:spLocks noGrp="1"/>
          </p:cNvSpPr>
          <p:nvPr>
            <p:ph sz="half" idx="1"/>
          </p:nvPr>
        </p:nvSpPr>
        <p:spPr>
          <a:xfrm>
            <a:off x="4495800" y="1676400"/>
            <a:ext cx="4648200" cy="3581400"/>
          </a:xfrm>
        </p:spPr>
        <p:txBody>
          <a:bodyPr>
            <a:normAutofit/>
          </a:bodyPr>
          <a:lstStyle/>
          <a:p>
            <a:pPr lvl="1"/>
            <a:r>
              <a:rPr lang="en-US" sz="2800" dirty="0" smtClean="0"/>
              <a:t>R</a:t>
            </a:r>
            <a:r>
              <a:rPr lang="en-US" sz="2800" baseline="-25000" dirty="0" smtClean="0"/>
              <a:t>AA</a:t>
            </a:r>
            <a:r>
              <a:rPr lang="en-US" sz="2800" dirty="0" smtClean="0"/>
              <a:t> ~ (1-</a:t>
            </a:r>
            <a:r>
              <a:rPr lang="en-US" sz="2800" dirty="0" smtClean="0">
                <a:latin typeface="Symbol" pitchFamily="18" charset="2"/>
              </a:rPr>
              <a:t>e</a:t>
            </a:r>
            <a:r>
              <a:rPr lang="en-US" sz="2800" dirty="0" smtClean="0"/>
              <a:t>)</a:t>
            </a:r>
            <a:r>
              <a:rPr lang="en-US" sz="2800" baseline="30000" dirty="0" smtClean="0"/>
              <a:t>n-1</a:t>
            </a:r>
            <a:endParaRPr lang="en-US" sz="2800" dirty="0" smtClean="0"/>
          </a:p>
          <a:p>
            <a:pPr lvl="1">
              <a:buFont typeface="Symbol" pitchFamily="18" charset="2"/>
              <a:buChar char=" "/>
            </a:pPr>
            <a:r>
              <a:rPr lang="en-US" sz="2800" dirty="0" smtClean="0">
                <a:latin typeface="Symbol" pitchFamily="18" charset="2"/>
              </a:rPr>
              <a:t>e</a:t>
            </a:r>
            <a:r>
              <a:rPr lang="en-US" sz="2800" dirty="0" smtClean="0"/>
              <a:t> = (</a:t>
            </a:r>
            <a:r>
              <a:rPr lang="en-US" sz="2800" dirty="0" err="1" smtClean="0"/>
              <a:t>E</a:t>
            </a:r>
            <a:r>
              <a:rPr lang="en-US" sz="2800" baseline="-25000" dirty="0" err="1" smtClean="0"/>
              <a:t>i</a:t>
            </a:r>
            <a:r>
              <a:rPr lang="en-US" sz="2800" dirty="0" err="1" smtClean="0"/>
              <a:t>-E</a:t>
            </a:r>
            <a:r>
              <a:rPr lang="en-US" sz="2800" baseline="-25000" dirty="0" err="1" smtClean="0"/>
              <a:t>f</a:t>
            </a:r>
            <a:r>
              <a:rPr lang="en-US" sz="2800" dirty="0" smtClean="0"/>
              <a:t>)/</a:t>
            </a:r>
            <a:r>
              <a:rPr lang="en-US" sz="2800" dirty="0" err="1" smtClean="0"/>
              <a:t>E</a:t>
            </a:r>
            <a:r>
              <a:rPr lang="en-US" sz="2800" baseline="-25000" dirty="0" err="1" smtClean="0"/>
              <a:t>i</a:t>
            </a:r>
            <a:endParaRPr lang="en-US" sz="2800" baseline="-25000" dirty="0" smtClean="0"/>
          </a:p>
          <a:p>
            <a:pPr lvl="1">
              <a:buFont typeface="Symbol" pitchFamily="18" charset="2"/>
              <a:buChar char=" "/>
            </a:pPr>
            <a:endParaRPr lang="en-US" sz="2800" baseline="-25000" dirty="0" smtClean="0"/>
          </a:p>
          <a:p>
            <a:pPr lvl="1"/>
            <a:r>
              <a:rPr lang="en-US" sz="2800" dirty="0" smtClean="0"/>
              <a:t>&lt;</a:t>
            </a:r>
            <a:r>
              <a:rPr lang="en-US" sz="2800" dirty="0" smtClean="0">
                <a:latin typeface="Symbol" pitchFamily="18" charset="2"/>
              </a:rPr>
              <a:t>e</a:t>
            </a:r>
            <a:r>
              <a:rPr lang="en-US" sz="2800" dirty="0" smtClean="0"/>
              <a:t>&gt;</a:t>
            </a:r>
            <a:r>
              <a:rPr lang="en-US" sz="2800" baseline="-25000" dirty="0" smtClean="0"/>
              <a:t>pQCD</a:t>
            </a:r>
            <a:r>
              <a:rPr lang="en-US" sz="2800" dirty="0" smtClean="0"/>
              <a:t> ~ log(</a:t>
            </a:r>
            <a:r>
              <a:rPr lang="en-US" sz="2800" dirty="0" err="1" smtClean="0"/>
              <a:t>p</a:t>
            </a:r>
            <a:r>
              <a:rPr lang="en-US" sz="2800" baseline="-25000" dirty="0" err="1" smtClean="0"/>
              <a:t>T</a:t>
            </a:r>
            <a:r>
              <a:rPr lang="en-US" sz="2800" dirty="0" smtClean="0"/>
              <a:t>)/</a:t>
            </a:r>
            <a:r>
              <a:rPr lang="en-US" sz="2800" dirty="0" err="1" smtClean="0"/>
              <a:t>p</a:t>
            </a:r>
            <a:r>
              <a:rPr lang="en-US" sz="2800" baseline="-25000" dirty="0" err="1" smtClean="0"/>
              <a:t>T</a:t>
            </a:r>
            <a:endParaRPr lang="en-US" sz="2800" baseline="-25000" dirty="0" smtClean="0"/>
          </a:p>
          <a:p>
            <a:pPr lvl="4"/>
            <a:endParaRPr lang="en-US" baseline="-25000" dirty="0" smtClean="0"/>
          </a:p>
          <a:p>
            <a:pPr lvl="1">
              <a:buNone/>
            </a:pPr>
            <a:r>
              <a:rPr lang="en-US" sz="2800" dirty="0" smtClean="0"/>
              <a:t>	=&gt; R</a:t>
            </a:r>
            <a:r>
              <a:rPr lang="en-US" sz="2800" baseline="-25000" dirty="0" smtClean="0"/>
              <a:t>AA</a:t>
            </a:r>
            <a:r>
              <a:rPr lang="en-US" sz="2800" dirty="0" smtClean="0"/>
              <a:t> inc. with </a:t>
            </a:r>
            <a:r>
              <a:rPr lang="en-US" sz="2800" dirty="0" err="1" smtClean="0"/>
              <a:t>p</a:t>
            </a:r>
            <a:r>
              <a:rPr lang="en-US" sz="2800" baseline="-25000" dirty="0" err="1" smtClean="0"/>
              <a:t>T</a:t>
            </a:r>
            <a:endParaRPr lang="en-US" sz="2800" baseline="-25000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239-7B9E-4537-B42F-23A094D339D8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52400" y="4953000"/>
            <a:ext cx="2128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Appelshauser</a:t>
            </a:r>
            <a:r>
              <a:rPr lang="en-US" sz="1200" dirty="0" smtClean="0"/>
              <a:t>, ALICE, QM11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1295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rise in data readily understood from generic perturbative physics!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295400"/>
            <a:ext cx="4724400" cy="5105400"/>
          </a:xfrm>
        </p:spPr>
        <p:txBody>
          <a:bodyPr/>
          <a:lstStyle/>
          <a:p>
            <a:r>
              <a:rPr lang="en-US" dirty="0" smtClean="0"/>
              <a:t>Is rise really due to pQCD?</a:t>
            </a:r>
          </a:p>
          <a:p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+ initial state CNM effects a la CGC?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3DB2-B389-42C4-B700-63D886716A45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19200"/>
            <a:ext cx="4540250" cy="43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5604" y="4064626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52400" y="5181600"/>
            <a:ext cx="1718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Wenger, </a:t>
            </a:r>
          </a:p>
          <a:p>
            <a:r>
              <a:rPr lang="en-US" sz="1200" dirty="0" smtClean="0"/>
              <a:t>private communication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0" y="6477000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133600" y="2819400"/>
            <a:ext cx="2362200" cy="1676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828800" y="3352800"/>
            <a:ext cx="2743200" cy="76200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638300" y="3924300"/>
            <a:ext cx="9906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/>
          <p:cNvSpPr txBox="1">
            <a:spLocks/>
          </p:cNvSpPr>
          <p:nvPr/>
        </p:nvSpPr>
        <p:spPr>
          <a:xfrm>
            <a:off x="-533400" y="5715000"/>
            <a:ext cx="57150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WHDG vs. ALICE vs. CMS?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6400800" cy="1143000"/>
          </a:xfrm>
        </p:spPr>
        <p:txBody>
          <a:bodyPr/>
          <a:lstStyle/>
          <a:p>
            <a:r>
              <a:rPr lang="en-US" dirty="0" err="1" smtClean="0"/>
              <a:t>Mult</a:t>
            </a:r>
            <a:r>
              <a:rPr lang="en-US" dirty="0" smtClean="0"/>
              <a:t>. Obs. at LHC?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3657600"/>
            <a:ext cx="4800600" cy="2895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Are pQCD predictions of </a:t>
            </a:r>
            <a:r>
              <a:rPr lang="en-US" b="1" i="1" dirty="0" smtClean="0"/>
              <a:t>both </a:t>
            </a:r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&amp; v</a:t>
            </a:r>
            <a:r>
              <a:rPr lang="en-US" baseline="-25000" dirty="0" smtClean="0"/>
              <a:t>2</a:t>
            </a:r>
            <a:r>
              <a:rPr lang="en-US" dirty="0" smtClean="0"/>
              <a:t> consistent with data?  At 100 </a:t>
            </a:r>
            <a:r>
              <a:rPr lang="en-US" dirty="0" err="1" smtClean="0"/>
              <a:t>GeV</a:t>
            </a:r>
            <a:r>
              <a:rPr lang="en-US" dirty="0" smtClean="0"/>
              <a:t>/c?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D9EEB-1192-46D7-99CB-48CE52090204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58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56526"/>
            <a:ext cx="5543993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846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58737"/>
            <a:ext cx="2650231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3706162"/>
            <a:ext cx="3276600" cy="315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33400" y="3761601"/>
            <a:ext cx="14277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Jia</a:t>
            </a:r>
            <a:r>
              <a:rPr lang="en-US" sz="1200" dirty="0" smtClean="0"/>
              <a:t>, ATLAS, QM11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53000" y="6581001"/>
            <a:ext cx="2331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Wenger, private communication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64805" y="3195935"/>
            <a:ext cx="1478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 </a:t>
            </a:r>
            <a:r>
              <a:rPr lang="en-US" sz="1200" dirty="0" err="1" smtClean="0"/>
              <a:t>Jia</a:t>
            </a:r>
            <a:r>
              <a:rPr lang="en-US" sz="1200" dirty="0" smtClean="0"/>
              <a:t>, WAH, J Liao,</a:t>
            </a:r>
          </a:p>
          <a:p>
            <a:r>
              <a:rPr lang="en-US" sz="1200" dirty="0" smtClean="0"/>
              <a:t>arXiv:1101.0290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48600" y="2362200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RHIC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poster)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Buzzatti</a:t>
            </a:r>
            <a:r>
              <a:rPr lang="en-US" dirty="0" smtClean="0"/>
              <a:t> poster)</a:t>
            </a:r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11BA-C062-444B-837D-9617DA3293E5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Varying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has </a:t>
            </a:r>
            <a:r>
              <a:rPr lang="en-US" b="1" i="1" dirty="0" smtClean="0"/>
              <a:t>huge</a:t>
            </a:r>
            <a:r>
              <a:rPr lang="en-US" dirty="0" smtClean="0"/>
              <a:t> effect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&lt;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&gt;</a:t>
            </a:r>
            <a:r>
              <a:rPr lang="en-US" baseline="-25000" dirty="0" err="1" smtClean="0"/>
              <a:t>rad,pQCD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baseline="30000" dirty="0" smtClean="0"/>
              <a:t>3</a:t>
            </a:r>
            <a:r>
              <a:rPr lang="en-US" dirty="0" smtClean="0"/>
              <a:t>; &lt;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&gt;</a:t>
            </a:r>
            <a:r>
              <a:rPr lang="en-US" baseline="-25000" dirty="0" err="1" smtClean="0"/>
              <a:t>el,pQCD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baseline="30000" dirty="0" smtClean="0"/>
              <a:t>2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Role of running coupling, irreducible uncertainty from non-pert. physics?</a:t>
            </a:r>
          </a:p>
          <a:p>
            <a:pPr lvl="1"/>
            <a:r>
              <a:rPr lang="en-US" dirty="0" smtClean="0"/>
              <a:t>Nontrivial changes from better elastic treatment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08BD1-543A-479C-AE59-B24373EC4E04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9164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371600"/>
            <a:ext cx="775909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239000" y="4980801"/>
            <a:ext cx="1618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 Wicks, PhD 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Quantifying Sensitivity to Geometry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2332037"/>
            <a:ext cx="4038600" cy="4525963"/>
          </a:xfrm>
        </p:spPr>
        <p:txBody>
          <a:bodyPr/>
          <a:lstStyle/>
          <a:p>
            <a:pPr lvl="1"/>
            <a:r>
              <a:rPr lang="en-US" dirty="0" smtClean="0"/>
              <a:t>KLN CGC vs. WS </a:t>
            </a:r>
            <a:r>
              <a:rPr lang="en-US" dirty="0" err="1" smtClean="0"/>
              <a:t>Glaub</a:t>
            </a:r>
            <a:r>
              <a:rPr lang="en-US" dirty="0" smtClean="0"/>
              <a:t>. and rotating RP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1066800"/>
          </a:xfrm>
        </p:spPr>
        <p:txBody>
          <a:bodyPr/>
          <a:lstStyle/>
          <a:p>
            <a:pPr lvl="1"/>
            <a:r>
              <a:rPr lang="en-US" dirty="0" smtClean="0"/>
              <a:t>Effect not large enough for pQCD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CD42-820E-449F-91E4-730FD517B315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1430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Effects of geom. on, e.g.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might be quite large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4343400"/>
            <a:ext cx="3196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Possibly truly extreme</a:t>
            </a:r>
          </a:p>
          <a:p>
            <a:r>
              <a:rPr lang="en-US" sz="2400" dirty="0" smtClean="0"/>
              <a:t>initial geometry?</a:t>
            </a:r>
          </a:p>
        </p:txBody>
      </p:sp>
      <p:sp>
        <p:nvSpPr>
          <p:cNvPr id="15" name="Content Placeholder 8"/>
          <p:cNvSpPr txBox="1">
            <a:spLocks/>
          </p:cNvSpPr>
          <p:nvPr/>
        </p:nvSpPr>
        <p:spPr>
          <a:xfrm>
            <a:off x="3581400" y="5410200"/>
            <a:ext cx="59436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600200" lvl="3" indent="-22860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See also </a:t>
            </a:r>
            <a:r>
              <a:rPr lang="en-US" dirty="0" err="1" smtClean="0"/>
              <a:t>Renk</a:t>
            </a:r>
            <a:r>
              <a:rPr lang="en-US" dirty="0" smtClean="0"/>
              <a:t> et al., PRC83 (2011)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77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76400"/>
            <a:ext cx="499199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28600" y="5867400"/>
            <a:ext cx="3830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Betz,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arXiv:1102.5416 [</a:t>
            </a:r>
            <a:r>
              <a:rPr lang="en-US" sz="1200" dirty="0" err="1" smtClean="0"/>
              <a:t>nucl-th</a:t>
            </a:r>
            <a:r>
              <a:rPr lang="en-US" sz="1200" dirty="0" smtClean="0"/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A777-67EE-4C57-B384-472566C4238F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066800"/>
            <a:ext cx="4800600" cy="3429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pPr lvl="1"/>
            <a:r>
              <a:rPr lang="en-US" dirty="0" smtClean="0"/>
              <a:t>2 gluon exchange =&gt; mean &amp; </a:t>
            </a:r>
            <a:r>
              <a:rPr lang="en-US" dirty="0" err="1" smtClean="0"/>
              <a:t>fluc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6800" y="6457890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Also DVCS and Incoherent production; see talk by A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Stasto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Coupling of Flow to </a:t>
            </a:r>
            <a:r>
              <a:rPr lang="en-US" dirty="0" err="1" smtClean="0"/>
              <a:t>Eloss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4876800"/>
          </a:xfrm>
        </p:spPr>
        <p:txBody>
          <a:bodyPr/>
          <a:lstStyle/>
          <a:p>
            <a:r>
              <a:rPr lang="en-US" dirty="0" smtClean="0"/>
              <a:t>Is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 huge due to medium push?</a:t>
            </a:r>
          </a:p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(</a:t>
            </a:r>
            <a:r>
              <a:rPr lang="en-US" i="1" dirty="0" smtClean="0">
                <a:latin typeface="Symbol" pitchFamily="18" charset="2"/>
              </a:rPr>
              <a:t>f </a:t>
            </a:r>
            <a:r>
              <a:rPr lang="en-US" dirty="0" smtClean="0">
                <a:latin typeface="Symbol" pitchFamily="18" charset="2"/>
              </a:rPr>
              <a:t>= 0,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part</a:t>
            </a:r>
            <a:r>
              <a:rPr lang="en-US" dirty="0" smtClean="0"/>
              <a:t>) vs. R</a:t>
            </a:r>
            <a:r>
              <a:rPr lang="en-US" baseline="-25000" dirty="0" smtClean="0"/>
              <a:t>AA</a:t>
            </a:r>
            <a:r>
              <a:rPr lang="en-US" dirty="0" smtClean="0"/>
              <a:t>(</a:t>
            </a:r>
            <a:r>
              <a:rPr lang="en-US" i="1" dirty="0" smtClean="0">
                <a:latin typeface="Symbol" pitchFamily="18" charset="2"/>
              </a:rPr>
              <a:t>f </a:t>
            </a:r>
            <a:r>
              <a:rPr lang="en-US" dirty="0" smtClean="0">
                <a:latin typeface="Symbol" pitchFamily="18" charset="2"/>
              </a:rPr>
              <a:t>= p/2,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part</a:t>
            </a:r>
            <a:r>
              <a:rPr lang="en-US" dirty="0" smtClean="0"/>
              <a:t>)</a:t>
            </a:r>
            <a:endParaRPr lang="en-US" i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159B-6F86-4AE1-92F9-CC32995CB58E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962400" y="5971401"/>
            <a:ext cx="2699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Horowitz and </a:t>
            </a:r>
            <a:r>
              <a:rPr lang="en-US" sz="1200" dirty="0" err="1" smtClean="0"/>
              <a:t>Jia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3" name="Group 20"/>
          <p:cNvGrpSpPr/>
          <p:nvPr/>
        </p:nvGrpSpPr>
        <p:grpSpPr>
          <a:xfrm>
            <a:off x="4024313" y="2618601"/>
            <a:ext cx="5029199" cy="3371910"/>
            <a:chOff x="4038601" y="2876490"/>
            <a:chExt cx="5029199" cy="3371910"/>
          </a:xfrm>
        </p:grpSpPr>
        <p:pic>
          <p:nvPicPr>
            <p:cNvPr id="74035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94200" y="2876490"/>
              <a:ext cx="4673600" cy="299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6553200" y="5848290"/>
              <a:ext cx="6944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/>
                <a:t>N</a:t>
              </a:r>
              <a:r>
                <a:rPr lang="en-US" sz="2000" b="1" baseline="-25000" dirty="0" err="1" smtClean="0"/>
                <a:t>part</a:t>
              </a:r>
              <a:endParaRPr lang="en-US" sz="2000" b="1" baseline="-25000" dirty="0" smtClean="0"/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3929917" y="4051973"/>
              <a:ext cx="6174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R</a:t>
              </a:r>
              <a:r>
                <a:rPr lang="en-US" sz="2000" b="1" baseline="-25000" dirty="0" smtClean="0"/>
                <a:t>AA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43800" y="3486090"/>
              <a:ext cx="10857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</a:t>
              </a:r>
              <a:r>
                <a:rPr lang="en-US" sz="2000" baseline="-25000" dirty="0" smtClean="0"/>
                <a:t>AA</a:t>
              </a:r>
              <a:r>
                <a:rPr lang="en-US" sz="2000" dirty="0" smtClean="0"/>
                <a:t>  in</a:t>
              </a:r>
            </a:p>
            <a:p>
              <a:r>
                <a:rPr lang="en-US" sz="2000" dirty="0" smtClean="0">
                  <a:solidFill>
                    <a:srgbClr val="3F3D99"/>
                  </a:solidFill>
                </a:rPr>
                <a:t>R</a:t>
              </a:r>
              <a:r>
                <a:rPr lang="en-US" sz="2000" baseline="-25000" dirty="0" smtClean="0">
                  <a:solidFill>
                    <a:srgbClr val="3F3D99"/>
                  </a:solidFill>
                </a:rPr>
                <a:t>AA</a:t>
              </a:r>
              <a:r>
                <a:rPr lang="en-US" sz="2000" dirty="0" smtClean="0">
                  <a:solidFill>
                    <a:srgbClr val="3F3D99"/>
                  </a:solidFill>
                </a:rPr>
                <a:t>  out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38255" y="3175337"/>
              <a:ext cx="214834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0" dirty="0" smtClean="0"/>
                <a:t>PHENIX Preliminary</a:t>
              </a:r>
            </a:p>
            <a:p>
              <a:r>
                <a:rPr lang="en-US" sz="1700" dirty="0" smtClean="0"/>
                <a:t>7-8 </a:t>
              </a:r>
              <a:r>
                <a:rPr lang="en-US" sz="1700" dirty="0" err="1" smtClean="0"/>
                <a:t>GeV</a:t>
              </a:r>
              <a:r>
                <a:rPr lang="en-US" sz="1700" dirty="0" smtClean="0"/>
                <a:t> </a:t>
              </a:r>
              <a:r>
                <a:rPr lang="en-US" sz="1700" dirty="0" smtClean="0">
                  <a:latin typeface="Symbol" pitchFamily="18" charset="2"/>
                </a:rPr>
                <a:t>p</a:t>
              </a:r>
              <a:r>
                <a:rPr lang="en-US" sz="1700" baseline="30000" dirty="0" smtClean="0"/>
                <a:t>0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28600" y="5924490"/>
            <a:ext cx="34515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4D4D4D"/>
                </a:solidFill>
              </a:rPr>
              <a:t>Care taken with </a:t>
            </a:r>
            <a:r>
              <a:rPr lang="en-US" sz="2000" dirty="0" err="1" smtClean="0">
                <a:solidFill>
                  <a:srgbClr val="4D4D4D"/>
                </a:solidFill>
              </a:rPr>
              <a:t>dN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g</a:t>
            </a:r>
            <a:r>
              <a:rPr lang="en-US" sz="2000" dirty="0" smtClean="0">
                <a:solidFill>
                  <a:srgbClr val="4D4D4D"/>
                </a:solidFill>
              </a:rPr>
              <a:t>/</a:t>
            </a:r>
            <a:r>
              <a:rPr lang="en-US" sz="2000" dirty="0" err="1" smtClean="0">
                <a:solidFill>
                  <a:srgbClr val="4D4D4D"/>
                </a:solidFill>
              </a:rPr>
              <a:t>dy</a:t>
            </a:r>
            <a:r>
              <a:rPr lang="en-US" sz="2000" dirty="0" smtClean="0">
                <a:solidFill>
                  <a:srgbClr val="4D4D4D"/>
                </a:solidFill>
              </a:rPr>
              <a:t>(</a:t>
            </a:r>
            <a:r>
              <a:rPr lang="en-US" sz="2000" dirty="0" err="1" smtClean="0">
                <a:solidFill>
                  <a:srgbClr val="4D4D4D"/>
                </a:solidFill>
              </a:rPr>
              <a:t>N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part</a:t>
            </a:r>
            <a:r>
              <a:rPr lang="en-US" sz="2000" dirty="0" smtClean="0">
                <a:solidFill>
                  <a:srgbClr val="4D4D4D"/>
                </a:solidFill>
              </a:rPr>
              <a:t>)</a:t>
            </a:r>
          </a:p>
        </p:txBody>
      </p:sp>
      <p:grpSp>
        <p:nvGrpSpPr>
          <p:cNvPr id="4" name="Group 19"/>
          <p:cNvGrpSpPr/>
          <p:nvPr/>
        </p:nvGrpSpPr>
        <p:grpSpPr>
          <a:xfrm>
            <a:off x="-95248" y="2286000"/>
            <a:ext cx="4166704" cy="3733800"/>
            <a:chOff x="-152400" y="2819400"/>
            <a:chExt cx="4166704" cy="3733800"/>
          </a:xfrm>
        </p:grpSpPr>
        <p:grpSp>
          <p:nvGrpSpPr>
            <p:cNvPr id="9" name="Group 8"/>
            <p:cNvGrpSpPr/>
            <p:nvPr/>
          </p:nvGrpSpPr>
          <p:grpSpPr>
            <a:xfrm>
              <a:off x="-152400" y="2819400"/>
              <a:ext cx="4166704" cy="3733800"/>
              <a:chOff x="1066800" y="2406732"/>
              <a:chExt cx="4166704" cy="3733800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2406732"/>
                <a:ext cx="4166704" cy="3733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2289401" y="2667000"/>
                <a:ext cx="102143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solidFill>
                      <a:srgbClr val="C00000"/>
                    </a:solidFill>
                  </a:rPr>
                  <a:t>WS </a:t>
                </a:r>
                <a:r>
                  <a:rPr lang="en-US" sz="1200" dirty="0" err="1" smtClean="0">
                    <a:solidFill>
                      <a:srgbClr val="C00000"/>
                    </a:solidFill>
                  </a:rPr>
                  <a:t>Glauber</a:t>
                </a:r>
                <a:endParaRPr lang="en-US" sz="1200" dirty="0" smtClean="0">
                  <a:solidFill>
                    <a:srgbClr val="C00000"/>
                  </a:solidFill>
                </a:endParaRPr>
              </a:p>
              <a:p>
                <a:r>
                  <a:rPr lang="en-US" sz="1200" dirty="0" smtClean="0">
                    <a:solidFill>
                      <a:srgbClr val="005400"/>
                    </a:solidFill>
                  </a:rPr>
                  <a:t>HN Mixed</a:t>
                </a:r>
              </a:p>
              <a:p>
                <a:r>
                  <a:rPr lang="en-US" sz="1200" dirty="0" smtClean="0">
                    <a:solidFill>
                      <a:srgbClr val="002060"/>
                    </a:solidFill>
                  </a:rPr>
                  <a:t>KLN CGC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063894" y="5514201"/>
              <a:ext cx="15937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PHOBOS 2008 Data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109835" y="6381690"/>
            <a:ext cx="31197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4D4D4D"/>
                </a:solidFill>
              </a:rPr>
              <a:t>Smaller influence of </a:t>
            </a:r>
            <a:r>
              <a:rPr lang="en-US" sz="2000" dirty="0" err="1" smtClean="0">
                <a:solidFill>
                  <a:srgbClr val="4D4D4D"/>
                </a:solidFill>
              </a:rPr>
              <a:t>fluc</a:t>
            </a:r>
            <a:r>
              <a:rPr lang="en-US" sz="2000" dirty="0" smtClean="0">
                <a:solidFill>
                  <a:srgbClr val="4D4D4D"/>
                </a:solidFill>
              </a:rPr>
              <a:t>.?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Uncertainty from Wide Angle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914400"/>
            <a:ext cx="9372600" cy="2209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Single inclusive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dirty="0" smtClean="0"/>
              <a:t> leads to energy loss</a:t>
            </a:r>
          </a:p>
          <a:p>
            <a:pPr lvl="1"/>
            <a:r>
              <a:rPr lang="en-US" b="1" i="1" dirty="0" smtClean="0"/>
              <a:t>All</a:t>
            </a:r>
            <a:r>
              <a:rPr lang="en-US" dirty="0" smtClean="0"/>
              <a:t> current </a:t>
            </a:r>
            <a:r>
              <a:rPr lang="en-US" dirty="0" err="1" smtClean="0"/>
              <a:t>Eloss</a:t>
            </a:r>
            <a:r>
              <a:rPr lang="en-US" dirty="0" smtClean="0"/>
              <a:t> calculations assume small angle emission (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This is a bad assumption for RHIC kinematics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90DB-BAB4-4922-AFF3-465116479913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91750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0849" y="2819400"/>
            <a:ext cx="5147151" cy="371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105400" y="6291264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Quantification of Collinear Uncertainty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Factor ~ 3 uncertainty in extracted medium density!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qhat</a:t>
            </a:r>
            <a:r>
              <a:rPr lang="en-US" dirty="0" smtClean="0"/>
              <a:t>” values from </a:t>
            </a:r>
            <a:r>
              <a:rPr lang="en-US" i="1" dirty="0" smtClean="0"/>
              <a:t>different formalisms</a:t>
            </a:r>
            <a:r>
              <a:rPr lang="en-US" dirty="0" smtClean="0"/>
              <a:t> </a:t>
            </a:r>
            <a:r>
              <a:rPr lang="en-US" b="1" dirty="0" smtClean="0"/>
              <a:t>consistent</a:t>
            </a:r>
            <a:r>
              <a:rPr lang="en-US" dirty="0" smtClean="0"/>
              <a:t> w/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10EE-0D03-4C19-BCBC-CB9F92B05F88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84539"/>
            <a:ext cx="439571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8118" y="2743200"/>
            <a:ext cx="4343400" cy="346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05200" y="60198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7787"/>
            <a:ext cx="9142413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E475-810F-4867-8116-63B075CF9EE3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: “Collinearly Safe”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Fix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from R</a:t>
            </a:r>
            <a:r>
              <a:rPr lang="en-US" baseline="-25000" dirty="0" smtClean="0"/>
              <a:t>AA</a:t>
            </a:r>
            <a:r>
              <a:rPr lang="en-US" dirty="0" smtClean="0"/>
              <a:t>, calculate v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 smtClean="0"/>
              <a:t>Expect larger v</a:t>
            </a:r>
            <a:r>
              <a:rPr lang="en-US" baseline="-25000" dirty="0" smtClean="0"/>
              <a:t>2</a:t>
            </a:r>
            <a:r>
              <a:rPr lang="en-US" dirty="0" smtClean="0"/>
              <a:t> for smaller opening angle</a:t>
            </a:r>
          </a:p>
          <a:p>
            <a:pPr lvl="2">
              <a:buNone/>
            </a:pPr>
            <a:r>
              <a:rPr lang="en-US" dirty="0" smtClean="0">
                <a:latin typeface="Symbol" pitchFamily="18" charset="2"/>
              </a:rPr>
              <a:t>			      (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coh</a:t>
            </a:r>
            <a:r>
              <a:rPr lang="en-US" dirty="0" smtClean="0"/>
              <a:t> ~ 1/k</a:t>
            </a:r>
            <a:r>
              <a:rPr lang="en-US" baseline="-25000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)</a:t>
            </a:r>
            <a:endParaRPr lang="en-US" baseline="30000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r>
              <a:rPr lang="en-US" dirty="0" smtClean="0"/>
              <a:t>: coming soon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4388F-4F92-44A1-96B9-1ECFCD88F3F2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40823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648200" y="24082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 + 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5779395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0" y="2997200"/>
            <a:ext cx="4419600" cy="2858532"/>
            <a:chOff x="0" y="2844800"/>
            <a:chExt cx="4419600" cy="285853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4572000" y="3048000"/>
            <a:ext cx="4495800" cy="2807732"/>
            <a:chOff x="4572000" y="2895600"/>
            <a:chExt cx="4495800" cy="2807732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11" grpId="0" build="p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7"/>
          <p:cNvSpPr txBox="1">
            <a:spLocks/>
          </p:cNvSpPr>
          <p:nvPr/>
        </p:nvSpPr>
        <p:spPr>
          <a:xfrm>
            <a:off x="457200" y="4114800"/>
            <a:ext cx="82296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WHDG band from 1-</a:t>
            </a:r>
            <a:r>
              <a:rPr lang="en-US" sz="2800" dirty="0" smtClean="0">
                <a:solidFill>
                  <a:srgbClr val="005400"/>
                </a:solidFill>
                <a:latin typeface="Symbol" pitchFamily="18" charset="2"/>
              </a:rPr>
              <a:t>s </a:t>
            </a:r>
            <a:r>
              <a:rPr lang="en-US" sz="2800" dirty="0" smtClean="0">
                <a:solidFill>
                  <a:srgbClr val="005400"/>
                </a:solidFill>
              </a:rPr>
              <a:t>RHIC </a:t>
            </a:r>
            <a:r>
              <a:rPr lang="en-US" sz="2800" dirty="0" err="1" smtClean="0">
                <a:solidFill>
                  <a:srgbClr val="005400"/>
                </a:solidFill>
              </a:rPr>
              <a:t>dN</a:t>
            </a:r>
            <a:r>
              <a:rPr lang="en-US" sz="2800" baseline="-25000" dirty="0" err="1" smtClean="0">
                <a:solidFill>
                  <a:srgbClr val="005400"/>
                </a:solidFill>
              </a:rPr>
              <a:t>g</a:t>
            </a:r>
            <a:r>
              <a:rPr lang="en-US" sz="2800" dirty="0" smtClean="0">
                <a:solidFill>
                  <a:srgbClr val="005400"/>
                </a:solidFill>
              </a:rPr>
              <a:t>/</a:t>
            </a:r>
            <a:r>
              <a:rPr lang="en-US" sz="2800" dirty="0" err="1" smtClean="0">
                <a:solidFill>
                  <a:srgbClr val="005400"/>
                </a:solidFill>
              </a:rPr>
              <a:t>dy</a:t>
            </a:r>
            <a:r>
              <a:rPr lang="en-US" sz="2800" dirty="0" smtClean="0">
                <a:solidFill>
                  <a:srgbClr val="005400"/>
                </a:solidFill>
              </a:rPr>
              <a:t> extraction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Symbol" pitchFamily="18" charset="2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that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constrained predictions have small uncertainty from collinear approx</a:t>
            </a:r>
            <a:endParaRPr kumimoji="0" lang="en-US" sz="2800" b="0" i="0" u="none" strike="noStrike" kern="1200" cap="none" spc="0" normalizeH="0" baseline="-2500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WHDG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at LHC: First Results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1981200" y="4154904"/>
            <a:ext cx="8229600" cy="25146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Constrain WHDG at RHIC</a:t>
            </a:r>
          </a:p>
          <a:p>
            <a:pPr lvl="1"/>
            <a:r>
              <a:rPr lang="en-US" dirty="0" smtClean="0"/>
              <a:t>Make LHC predictions assuming 				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~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ch</a:t>
            </a:r>
            <a:r>
              <a:rPr lang="en-US" dirty="0" smtClean="0"/>
              <a:t>/d</a:t>
            </a:r>
            <a:r>
              <a:rPr lang="en-US" dirty="0" smtClean="0">
                <a:latin typeface="Symbol" pitchFamily="18" charset="2"/>
              </a:rPr>
              <a:t>h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=&gt;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baseline="30000" dirty="0" err="1" smtClean="0"/>
              <a:t>LHC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2.4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baseline="30000" dirty="0" err="1" smtClean="0"/>
              <a:t>RHIC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</a:t>
            </a:r>
            <a:endParaRPr lang="en-US" baseline="-25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DCCA-5591-4FFD-A09A-3D74F4E8A91D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96768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46890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67944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8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5892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9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5892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943600" y="4727487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" y="4736068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Data shown at Kruger2010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3" grpId="1" build="allAtOnce"/>
      <p:bldP spid="18" grpId="0" build="p"/>
      <p:bldP spid="18" grpId="1" build="p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Suppression From RHIC to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A8CEA-6CBA-4C62-89DF-F68494A37E5F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9635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990600"/>
            <a:ext cx="4019550" cy="400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281998" y="5029200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  <p:sp>
        <p:nvSpPr>
          <p:cNvPr id="10" name="Content Placeholder 22"/>
          <p:cNvSpPr txBox="1">
            <a:spLocks/>
          </p:cNvSpPr>
          <p:nvPr/>
        </p:nvSpPr>
        <p:spPr>
          <a:xfrm>
            <a:off x="1143000" y="5334000"/>
            <a:ext cx="7467600" cy="246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Non-suppression RHIC to LHC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generically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hard to understand from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dx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</a:rPr>
              <a:t>r</a:t>
            </a:r>
            <a:r>
              <a:rPr kumimoji="0" lang="en-US" sz="2400" b="0" i="0" u="none" strike="noStrike" kern="1200" cap="none" spc="0" normalizeH="0" baseline="30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Eloss</a:t>
            </a:r>
            <a:endParaRPr lang="en-US" sz="2400" dirty="0" smtClean="0">
              <a:solidFill>
                <a:srgbClr val="005400"/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400" dirty="0" err="1" smtClean="0">
                <a:solidFill>
                  <a:srgbClr val="005400"/>
                </a:solidFill>
              </a:rPr>
              <a:t>Eloss</a:t>
            </a:r>
            <a:r>
              <a:rPr lang="en-US" sz="2400" dirty="0" smtClean="0">
                <a:solidFill>
                  <a:srgbClr val="005400"/>
                </a:solidFill>
              </a:rPr>
              <a:t> </a:t>
            </a:r>
            <a:r>
              <a:rPr lang="en-US" sz="2400" dirty="0" err="1" smtClean="0">
                <a:solidFill>
                  <a:srgbClr val="005400"/>
                </a:solidFill>
              </a:rPr>
              <a:t>i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nsensitive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temperature?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4038971" cy="449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766569" y="4876800"/>
            <a:ext cx="197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Purschke</a:t>
            </a:r>
            <a:r>
              <a:rPr lang="en-US" sz="1200" dirty="0" smtClean="0"/>
              <a:t>, PHENIX, QM11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991600" cy="5791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 Meson Predictions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requires: production, E-loss, FF</a:t>
            </a:r>
          </a:p>
          <a:p>
            <a:pPr lvl="2"/>
            <a:r>
              <a:rPr lang="en-US" dirty="0" smtClean="0"/>
              <a:t>Does not immediately follow that </a:t>
            </a:r>
            <a:r>
              <a:rPr lang="en-US" dirty="0" err="1" smtClean="0"/>
              <a:t>R</a:t>
            </a:r>
            <a:r>
              <a:rPr lang="en-US" baseline="30000" dirty="0" err="1" smtClean="0">
                <a:latin typeface="Symbol" pitchFamily="18" charset="2"/>
              </a:rPr>
              <a:t>p</a:t>
            </a:r>
            <a:r>
              <a:rPr lang="en-US" baseline="-25000" dirty="0" err="1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D</a:t>
            </a:r>
            <a:r>
              <a:rPr lang="en-US" baseline="-25000" dirty="0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B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smtClean="0"/>
              <a:t>See also A </a:t>
            </a:r>
            <a:r>
              <a:rPr lang="en-US" dirty="0" err="1" smtClean="0"/>
              <a:t>Dainese</a:t>
            </a:r>
            <a:r>
              <a:rPr lang="en-US" dirty="0" smtClean="0"/>
              <a:t>, ALICE, QM11; CMS B -&gt; J/</a:t>
            </a:r>
            <a:r>
              <a:rPr lang="en-US" dirty="0" smtClean="0">
                <a:latin typeface="Symbol" pitchFamily="18" charset="2"/>
              </a:rPr>
              <a:t>Y</a:t>
            </a:r>
            <a:endParaRPr lang="en-US" dirty="0">
              <a:latin typeface="Symbol" pitchFamily="18" charset="2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1371600"/>
            <a:ext cx="5244892" cy="381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Content Placeholder 8" descr="2011-May-18-D0Kpi-DplusKpipi-Raa-020CC-Preliminary-GlobalUnc-170511.eps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61" t="6549" r="9065"/>
          <a:stretch>
            <a:fillRect/>
          </a:stretch>
        </p:blipFill>
        <p:spPr>
          <a:xfrm>
            <a:off x="1868462" y="1447800"/>
            <a:ext cx="4913338" cy="35267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WHDG D R</a:t>
            </a:r>
            <a:r>
              <a:rPr lang="en-US" baseline="-25000" dirty="0" smtClean="0"/>
              <a:t>AA</a:t>
            </a:r>
            <a:r>
              <a:rPr lang="en-US" dirty="0" smtClean="0"/>
              <a:t> at LHC: First Results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9516-FBD4-4E1D-B1E9-899A88288DC1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9" name="Content Placeholder 8" descr="2011-May-18-D0Kpi-DplusKpipi-Raa-020CC-Preliminary-GlobalUnc-170511.eps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61" t="6549" r="9065"/>
          <a:stretch>
            <a:fillRect/>
          </a:stretch>
        </p:blipFill>
        <p:spPr>
          <a:xfrm>
            <a:off x="152400" y="1642898"/>
            <a:ext cx="4238693" cy="308468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9706" y="1603378"/>
            <a:ext cx="450684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7620000" y="1908178"/>
            <a:ext cx="10759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WHDG</a:t>
            </a:r>
          </a:p>
          <a:p>
            <a:r>
              <a:rPr lang="en-US" dirty="0" smtClean="0">
                <a:solidFill>
                  <a:schemeClr val="tx2"/>
                </a:solidFill>
                <a:latin typeface="Symbol" pitchFamily="18" charset="2"/>
              </a:rPr>
              <a:t>p</a:t>
            </a:r>
            <a:r>
              <a:rPr lang="en-US" baseline="30000" dirty="0" smtClean="0">
                <a:solidFill>
                  <a:schemeClr val="tx2"/>
                </a:solidFill>
              </a:rPr>
              <a:t>0</a:t>
            </a:r>
            <a:r>
              <a:rPr lang="en-US" dirty="0" smtClean="0">
                <a:solidFill>
                  <a:schemeClr val="tx2"/>
                </a:solidFill>
              </a:rPr>
              <a:t> (Blue)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D (red)</a:t>
            </a:r>
          </a:p>
          <a:p>
            <a:r>
              <a:rPr lang="en-US" dirty="0" smtClean="0"/>
              <a:t>0-20%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575178"/>
            <a:ext cx="1969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 </a:t>
            </a:r>
            <a:r>
              <a:rPr lang="en-US" sz="1200" dirty="0" err="1" smtClean="0"/>
              <a:t>Schukraft</a:t>
            </a:r>
            <a:r>
              <a:rPr lang="en-US" sz="1200" dirty="0" smtClean="0"/>
              <a:t>, ALICE, QM11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Geometry, Early Time 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38200" y="1524000"/>
            <a:ext cx="5257800" cy="5334000"/>
          </a:xfrm>
        </p:spPr>
        <p:txBody>
          <a:bodyPr>
            <a:normAutofit/>
          </a:bodyPr>
          <a:lstStyle/>
          <a:p>
            <a:pPr lvl="2">
              <a:spcAft>
                <a:spcPts val="500"/>
              </a:spcAft>
            </a:pPr>
            <a:r>
              <a:rPr lang="en-US" b="1" i="1" dirty="0" smtClean="0"/>
              <a:t>Significant</a:t>
            </a:r>
            <a:r>
              <a:rPr lang="en-US" dirty="0" smtClean="0"/>
              <a:t> progress made</a:t>
            </a:r>
          </a:p>
          <a:p>
            <a:pPr lvl="3">
              <a:spcAft>
                <a:spcPts val="500"/>
              </a:spcAft>
            </a:pPr>
            <a:r>
              <a:rPr lang="en-US" sz="2200" dirty="0" smtClean="0"/>
              <a:t>Full geometry integration, dynamical scattering centers</a:t>
            </a:r>
          </a:p>
          <a:p>
            <a:pPr lvl="3">
              <a:spcAft>
                <a:spcPts val="500"/>
              </a:spcAft>
            </a:pPr>
            <a:r>
              <a:rPr lang="en-US" sz="2200" dirty="0" smtClean="0"/>
              <a:t>RHIC suppression with </a:t>
            </a:r>
            <a:r>
              <a:rPr lang="en-US" sz="2200" dirty="0" err="1" smtClean="0"/>
              <a:t>dN</a:t>
            </a:r>
            <a:r>
              <a:rPr lang="en-US" sz="2200" baseline="-25000" dirty="0" err="1" smtClean="0"/>
              <a:t>g</a:t>
            </a:r>
            <a:r>
              <a:rPr lang="en-US" sz="2200" dirty="0" smtClean="0"/>
              <a:t>/</a:t>
            </a:r>
            <a:r>
              <a:rPr lang="en-US" sz="2200" dirty="0" err="1" smtClean="0"/>
              <a:t>dy</a:t>
            </a:r>
            <a:r>
              <a:rPr lang="en-US" sz="2200" dirty="0" smtClean="0"/>
              <a:t> = 1000</a:t>
            </a:r>
          </a:p>
          <a:p>
            <a:pPr lvl="3">
              <a:spcAft>
                <a:spcPts val="500"/>
              </a:spcAft>
            </a:pPr>
            <a:r>
              <a:rPr lang="en-US" sz="2200" dirty="0" smtClean="0"/>
              <a:t>Large uncertainty due to unconstrained, non-equilibrium </a:t>
            </a:r>
            <a:r>
              <a:rPr lang="en-US" sz="2200" dirty="0" smtClean="0">
                <a:latin typeface="Symbol" pitchFamily="18" charset="2"/>
              </a:rPr>
              <a:t>t</a:t>
            </a:r>
            <a:r>
              <a:rPr lang="en-US" sz="2200" dirty="0" smtClean="0"/>
              <a:t> &lt; </a:t>
            </a:r>
            <a:r>
              <a:rPr lang="en-US" sz="2200" dirty="0" smtClean="0">
                <a:latin typeface="Symbol" pitchFamily="18" charset="2"/>
              </a:rPr>
              <a:t>t</a:t>
            </a:r>
            <a:r>
              <a:rPr lang="en-US" sz="2200" baseline="-25000" dirty="0" smtClean="0"/>
              <a:t>0</a:t>
            </a:r>
            <a:r>
              <a:rPr lang="en-US" sz="2200" dirty="0" smtClean="0"/>
              <a:t> physics</a:t>
            </a:r>
          </a:p>
          <a:p>
            <a:pPr lvl="3">
              <a:spcAft>
                <a:spcPts val="500"/>
              </a:spcAft>
            </a:pPr>
            <a:r>
              <a:rPr lang="en-US" sz="2200" dirty="0" smtClean="0"/>
              <a:t>Future work: higher orders in opacity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E6FA3-C42B-42E0-87FB-D6163460CFDC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9543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1066800"/>
            <a:ext cx="386856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437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3130423"/>
            <a:ext cx="4565175" cy="3651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25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924674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F61E-06D3-4692-8F7C-8D82D37A9014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26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92569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96A1-BD2E-4CC7-9A27-681656607247}" type="datetime1">
              <a:rPr lang="en-US" smtClean="0"/>
              <a:pPr/>
              <a:t>5/31/2011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77076-EF97-4EFE-900B-592CBF8D1F9A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942201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62000" y="4523522"/>
            <a:ext cx="2028119" cy="810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1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5827693"/>
            <a:ext cx="25026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9840A"/>
                </a:solidFill>
              </a:rPr>
              <a:t>See also </a:t>
            </a:r>
            <a:r>
              <a:rPr lang="en-US" sz="1400" dirty="0" err="1" smtClean="0">
                <a:solidFill>
                  <a:srgbClr val="09840A"/>
                </a:solidFill>
              </a:rPr>
              <a:t>Marquet</a:t>
            </a:r>
            <a:r>
              <a:rPr lang="en-US" sz="1400" dirty="0" smtClean="0">
                <a:solidFill>
                  <a:srgbClr val="09840A"/>
                </a:solidFill>
              </a:rPr>
              <a:t> and </a:t>
            </a:r>
            <a:r>
              <a:rPr lang="en-US" sz="1400" dirty="0" err="1" smtClean="0">
                <a:solidFill>
                  <a:srgbClr val="09840A"/>
                </a:solidFill>
              </a:rPr>
              <a:t>Renk</a:t>
            </a:r>
            <a:r>
              <a:rPr lang="en-US" sz="1400" dirty="0" smtClean="0">
                <a:solidFill>
                  <a:srgbClr val="09840A"/>
                </a:solidFill>
              </a:rPr>
              <a:t>, </a:t>
            </a:r>
          </a:p>
          <a:p>
            <a:r>
              <a:rPr lang="en-US" sz="1400" dirty="0" smtClean="0">
                <a:solidFill>
                  <a:srgbClr val="09840A"/>
                </a:solidFill>
              </a:rPr>
              <a:t>PLB685 (2010), and</a:t>
            </a:r>
          </a:p>
          <a:p>
            <a:r>
              <a:rPr lang="en-US" sz="1400" dirty="0" err="1" smtClean="0">
                <a:solidFill>
                  <a:srgbClr val="09840A"/>
                </a:solidFill>
              </a:rPr>
              <a:t>Jia</a:t>
            </a:r>
            <a:r>
              <a:rPr lang="en-US" sz="1400" dirty="0" smtClean="0">
                <a:solidFill>
                  <a:srgbClr val="09840A"/>
                </a:solidFill>
              </a:rPr>
              <a:t>, WAH, and Liao, </a:t>
            </a:r>
          </a:p>
          <a:p>
            <a:r>
              <a:rPr lang="en-US" sz="1400" dirty="0" smtClean="0">
                <a:solidFill>
                  <a:srgbClr val="09840A"/>
                </a:solidFill>
              </a:rPr>
              <a:t>arXiv:1101.0290, for v</a:t>
            </a:r>
            <a:r>
              <a:rPr lang="en-US" sz="1400" baseline="-25000" dirty="0" smtClean="0">
                <a:solidFill>
                  <a:srgbClr val="09840A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5410200"/>
            <a:ext cx="2369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JHEP0810 (2008)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4218801"/>
            <a:ext cx="1432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SS </a:t>
            </a:r>
            <a:r>
              <a:rPr lang="en-US" sz="1200" dirty="0" err="1" smtClean="0"/>
              <a:t>Gubser</a:t>
            </a:r>
            <a:r>
              <a:rPr lang="en-US" sz="1200" dirty="0" smtClean="0"/>
              <a:t>, QM08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066800"/>
            <a:ext cx="4191000" cy="259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705600" y="3741090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495800" y="4267200"/>
            <a:ext cx="42672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Light quarks and gluons: generic Bragg peak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Leads to lack of T dependence?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AdS/CFT Energy Loss and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F64F-3BCE-4339-9CC0-D9F512530D94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grpSp>
        <p:nvGrpSpPr>
          <p:cNvPr id="7" name="Group 16"/>
          <p:cNvGrpSpPr/>
          <p:nvPr/>
        </p:nvGrpSpPr>
        <p:grpSpPr>
          <a:xfrm>
            <a:off x="39452" y="3257769"/>
            <a:ext cx="3846748" cy="2487345"/>
            <a:chOff x="1746249" y="1492250"/>
            <a:chExt cx="4452579" cy="289560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46249" y="1492250"/>
              <a:ext cx="445257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4870450" y="1797050"/>
              <a:ext cx="1001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2.76 </a:t>
              </a:r>
              <a:r>
                <a:rPr lang="en-US" sz="1600" b="1" dirty="0" err="1" smtClean="0"/>
                <a:t>TeV</a:t>
              </a:r>
              <a:endParaRPr lang="en-US" sz="1600" b="1" dirty="0" smtClean="0"/>
            </a:p>
          </p:txBody>
        </p:sp>
      </p:grpSp>
      <p:sp>
        <p:nvSpPr>
          <p:cNvPr id="13" name="Content Placeholder 2"/>
          <p:cNvSpPr txBox="1">
            <a:spLocks/>
          </p:cNvSpPr>
          <p:nvPr/>
        </p:nvSpPr>
        <p:spPr>
          <a:xfrm>
            <a:off x="4800600" y="5257800"/>
            <a:ext cx="4114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AdS/CFT, heavy quarks: wide angle energy loss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1350913"/>
            <a:ext cx="3657600" cy="349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800600" y="4724400"/>
            <a:ext cx="3994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 Noronha,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G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PRL102 (2009)</a:t>
            </a:r>
          </a:p>
        </p:txBody>
      </p:sp>
      <p:grpSp>
        <p:nvGrpSpPr>
          <p:cNvPr id="10" name="Group 16"/>
          <p:cNvGrpSpPr/>
          <p:nvPr/>
        </p:nvGrpSpPr>
        <p:grpSpPr>
          <a:xfrm>
            <a:off x="2705" y="971769"/>
            <a:ext cx="4065512" cy="4871567"/>
            <a:chOff x="2704" y="838200"/>
            <a:chExt cx="4788801" cy="6041303"/>
          </a:xfrm>
        </p:grpSpPr>
        <p:grpSp>
          <p:nvGrpSpPr>
            <p:cNvPr id="17" name="Group 11"/>
            <p:cNvGrpSpPr/>
            <p:nvPr/>
          </p:nvGrpSpPr>
          <p:grpSpPr>
            <a:xfrm>
              <a:off x="2704" y="838200"/>
              <a:ext cx="4788801" cy="6041303"/>
              <a:chOff x="4001852" y="1676400"/>
              <a:chExt cx="4788801" cy="6041303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001852" y="1676400"/>
                <a:ext cx="4532548" cy="301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229905" y="7440703"/>
                <a:ext cx="1560748" cy="277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WAH, </a:t>
                </a:r>
                <a:r>
                  <a:rPr lang="en-US" sz="1200" i="1" dirty="0" smtClean="0"/>
                  <a:t>in preparation</a:t>
                </a:r>
                <a:endParaRPr lang="en-US" sz="1200" dirty="0" smtClean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352800" y="1143000"/>
              <a:ext cx="8875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0.2 </a:t>
              </a:r>
              <a:r>
                <a:rPr lang="en-US" sz="1600" b="1" dirty="0" err="1" smtClean="0"/>
                <a:t>TeV</a:t>
              </a:r>
              <a:endParaRPr lang="en-US" sz="1600" b="1" dirty="0" smtClean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Baryon to Meson Ratios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2578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Distinguishing measurement?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C669-93FD-48A2-B4C3-9025D5723A5F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62400" y="51816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  <p:grpSp>
        <p:nvGrpSpPr>
          <p:cNvPr id="7" name="Group 18"/>
          <p:cNvGrpSpPr/>
          <p:nvPr/>
        </p:nvGrpSpPr>
        <p:grpSpPr>
          <a:xfrm>
            <a:off x="0" y="1981200"/>
            <a:ext cx="4495800" cy="3195810"/>
            <a:chOff x="0" y="1981200"/>
            <a:chExt cx="4495800" cy="3195810"/>
          </a:xfrm>
        </p:grpSpPr>
        <p:grpSp>
          <p:nvGrpSpPr>
            <p:cNvPr id="10" name="Group 13"/>
            <p:cNvGrpSpPr/>
            <p:nvPr/>
          </p:nvGrpSpPr>
          <p:grpSpPr>
            <a:xfrm>
              <a:off x="0" y="1981200"/>
              <a:ext cx="4495800" cy="3195810"/>
              <a:chOff x="0" y="1981200"/>
              <a:chExt cx="4495800" cy="3195810"/>
            </a:xfrm>
          </p:grpSpPr>
          <p:pic>
            <p:nvPicPr>
              <p:cNvPr id="156675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0" y="1981200"/>
                <a:ext cx="4495800" cy="31958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352800" y="3581400"/>
                <a:ext cx="10262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AdS</a:t>
                </a:r>
                <a:r>
                  <a:rPr lang="en-US" sz="1600" dirty="0" smtClean="0"/>
                  <a:t>/CFT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971800" y="3886200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pQCD</a:t>
                </a:r>
                <a:endParaRPr lang="en-US" sz="1600" dirty="0" smtClean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200400" y="2209800"/>
              <a:ext cx="783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</a:t>
              </a:r>
            </a:p>
          </p:txBody>
        </p:sp>
      </p:grpSp>
      <p:grpSp>
        <p:nvGrpSpPr>
          <p:cNvPr id="14" name="Group 19"/>
          <p:cNvGrpSpPr/>
          <p:nvPr/>
        </p:nvGrpSpPr>
        <p:grpSpPr>
          <a:xfrm>
            <a:off x="4572000" y="1905000"/>
            <a:ext cx="4622800" cy="3262502"/>
            <a:chOff x="4572000" y="1905000"/>
            <a:chExt cx="4622800" cy="3262502"/>
          </a:xfrm>
        </p:grpSpPr>
        <p:grpSp>
          <p:nvGrpSpPr>
            <p:cNvPr id="15" name="Group 16"/>
            <p:cNvGrpSpPr/>
            <p:nvPr/>
          </p:nvGrpSpPr>
          <p:grpSpPr>
            <a:xfrm>
              <a:off x="4572000" y="1905000"/>
              <a:ext cx="4622800" cy="3262502"/>
              <a:chOff x="4572000" y="1905000"/>
              <a:chExt cx="4622800" cy="3262502"/>
            </a:xfrm>
          </p:grpSpPr>
          <p:pic>
            <p:nvPicPr>
              <p:cNvPr id="156674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0" y="1905000"/>
                <a:ext cx="4622800" cy="3262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8001000" y="3674288"/>
                <a:ext cx="10262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AdS</a:t>
                </a:r>
                <a:r>
                  <a:rPr lang="en-US" sz="1600" dirty="0" smtClean="0"/>
                  <a:t>/CFT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696200" y="4004846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pQCD</a:t>
                </a:r>
                <a:endParaRPr lang="en-US" sz="1600" dirty="0" smtClean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7924800" y="2209800"/>
              <a:ext cx="783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4421-A860-4540-8B12-A4090A9389D2}" type="datetime1">
              <a:rPr lang="en-US" smtClean="0"/>
              <a:pPr/>
              <a:t>5/31/2011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30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370512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E8F0-A1DC-41DD-B437-3D836C54D67B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3588" y="5924490"/>
            <a:ext cx="8480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Qualitatively, corrections to </a:t>
            </a:r>
            <a:r>
              <a:rPr lang="en-US" sz="2000" dirty="0" err="1" smtClean="0"/>
              <a:t>AdS</a:t>
            </a:r>
            <a:r>
              <a:rPr lang="en-US" sz="2000" dirty="0" smtClean="0"/>
              <a:t>/CFT result will drive double ratio to unity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Conclusions: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686800" cy="5715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Does rise in R</a:t>
            </a:r>
            <a:r>
              <a:rPr lang="en-US" baseline="-25000" dirty="0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 imply perturbative E-loss dominant at LHC?</a:t>
            </a:r>
          </a:p>
          <a:p>
            <a:pPr lvl="1"/>
            <a:r>
              <a:rPr lang="en-US" dirty="0" smtClean="0"/>
              <a:t>To make a qualitative statement need:</a:t>
            </a:r>
          </a:p>
          <a:p>
            <a:pPr lvl="2"/>
            <a:r>
              <a:rPr lang="en-US" dirty="0" smtClean="0"/>
              <a:t>Experimental control over production effects</a:t>
            </a:r>
          </a:p>
          <a:p>
            <a:pPr lvl="2"/>
            <a:r>
              <a:rPr lang="en-US" dirty="0" smtClean="0"/>
              <a:t>Reduced exp. uncertainties at large (~100 </a:t>
            </a:r>
            <a:r>
              <a:rPr lang="en-US" dirty="0" err="1" smtClean="0"/>
              <a:t>GeV</a:t>
            </a:r>
            <a:r>
              <a:rPr lang="en-US" dirty="0" smtClean="0"/>
              <a:t>/c)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2"/>
            <a:r>
              <a:rPr lang="en-US" dirty="0" smtClean="0"/>
              <a:t>Consistency check </a:t>
            </a:r>
            <a:r>
              <a:rPr lang="en-US" dirty="0" err="1" smtClean="0"/>
              <a:t>btwn</a:t>
            </a:r>
            <a:r>
              <a:rPr lang="en-US" dirty="0" smtClean="0"/>
              <a:t> pQCD and </a:t>
            </a:r>
            <a:r>
              <a:rPr lang="en-US" dirty="0" err="1" smtClean="0"/>
              <a:t>mult</a:t>
            </a:r>
            <a:r>
              <a:rPr lang="en-US" dirty="0" smtClean="0"/>
              <a:t>. observables at large (~100 </a:t>
            </a:r>
            <a:r>
              <a:rPr lang="en-US" dirty="0" err="1" smtClean="0"/>
              <a:t>GeV</a:t>
            </a:r>
            <a:r>
              <a:rPr lang="en-US" dirty="0" smtClean="0"/>
              <a:t>/c)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, esp. v</a:t>
            </a:r>
            <a:r>
              <a:rPr lang="en-US" baseline="-25000" dirty="0" smtClean="0"/>
              <a:t>2</a:t>
            </a:r>
          </a:p>
          <a:p>
            <a:r>
              <a:rPr lang="en-US" dirty="0" smtClean="0"/>
              <a:t>Data suggests:</a:t>
            </a:r>
          </a:p>
          <a:p>
            <a:pPr lvl="1"/>
            <a:r>
              <a:rPr lang="en-US" dirty="0" smtClean="0"/>
              <a:t>surprisingly little T, strong L dependencies</a:t>
            </a:r>
          </a:p>
          <a:p>
            <a:pPr lvl="2"/>
            <a:r>
              <a:rPr lang="en-US" dirty="0" smtClean="0"/>
              <a:t>Generically difficult to understand in typical </a:t>
            </a:r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dirty="0" smtClean="0"/>
              <a:t> picture (both pQCD and AdS/CFT)</a:t>
            </a:r>
          </a:p>
          <a:p>
            <a:pPr lvl="2"/>
            <a:r>
              <a:rPr lang="en-US" dirty="0" smtClean="0"/>
              <a:t>E-loss in (currently) uncontrolled pre-</a:t>
            </a:r>
            <a:r>
              <a:rPr lang="en-US" dirty="0" err="1" smtClean="0"/>
              <a:t>thermalization</a:t>
            </a:r>
            <a:r>
              <a:rPr lang="en-US" dirty="0" smtClean="0"/>
              <a:t> dynamics?</a:t>
            </a:r>
          </a:p>
          <a:p>
            <a:pPr lvl="2"/>
            <a:r>
              <a:rPr lang="en-US" dirty="0" smtClean="0"/>
              <a:t>Possibly signal of AdS/CFT Bragg peak physics</a:t>
            </a:r>
          </a:p>
          <a:p>
            <a:pPr lvl="1"/>
            <a:r>
              <a:rPr lang="en-US" dirty="0" smtClean="0"/>
              <a:t>Soft particle energy loss at very wide angles</a:t>
            </a:r>
          </a:p>
          <a:p>
            <a:pPr lvl="2"/>
            <a:r>
              <a:rPr lang="en-US" dirty="0" smtClean="0"/>
              <a:t>Not inconsistent with pQCD or AdS/CFT pictures</a:t>
            </a:r>
          </a:p>
          <a:p>
            <a:r>
              <a:rPr lang="en-US" dirty="0" smtClean="0"/>
              <a:t>WHDG zero parameter LHC predictions constrained by RHIC appear to:</a:t>
            </a:r>
          </a:p>
          <a:p>
            <a:pPr lvl="1"/>
            <a:r>
              <a:rPr lang="en-US" dirty="0" smtClean="0"/>
              <a:t>(Possibly) systematically </a:t>
            </a:r>
            <a:r>
              <a:rPr lang="en-US" dirty="0" err="1" smtClean="0"/>
              <a:t>oversuppress</a:t>
            </a:r>
            <a:r>
              <a:rPr lang="en-US" dirty="0" smtClean="0"/>
              <a:t> light </a:t>
            </a:r>
            <a:r>
              <a:rPr lang="en-US" dirty="0" err="1" smtClean="0"/>
              <a:t>hadron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smtClean="0"/>
              <a:t>Describe light </a:t>
            </a:r>
            <a:r>
              <a:rPr lang="en-US" dirty="0" err="1" smtClean="0"/>
              <a:t>hadron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 at “intermediate”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~ 20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</a:p>
          <a:p>
            <a:pPr lvl="1"/>
            <a:r>
              <a:rPr lang="en-US" dirty="0" smtClean="0"/>
              <a:t>Describe D meson suppression</a:t>
            </a:r>
          </a:p>
          <a:p>
            <a:pPr lvl="2"/>
            <a:r>
              <a:rPr lang="en-US" b="1" dirty="0" smtClean="0"/>
              <a:t>CAUTION</a:t>
            </a:r>
            <a:r>
              <a:rPr lang="en-US" dirty="0" smtClean="0"/>
              <a:t>: many important effects not currently under </a:t>
            </a:r>
            <a:r>
              <a:rPr lang="en-US" dirty="0" err="1" smtClean="0"/>
              <a:t>th</a:t>
            </a:r>
            <a:r>
              <a:rPr lang="en-US" dirty="0" smtClean="0"/>
              <a:t>. control</a:t>
            </a:r>
          </a:p>
          <a:p>
            <a:r>
              <a:rPr lang="en-US" dirty="0" smtClean="0"/>
              <a:t>AdS </a:t>
            </a:r>
            <a:r>
              <a:rPr lang="en-US" dirty="0" err="1" smtClean="0"/>
              <a:t>Eloss</a:t>
            </a:r>
            <a:r>
              <a:rPr lang="en-US" dirty="0" smtClean="0"/>
              <a:t>: consistent with RHIC and LHC within large </a:t>
            </a:r>
            <a:r>
              <a:rPr lang="en-US" dirty="0" err="1" smtClean="0"/>
              <a:t>th</a:t>
            </a:r>
            <a:r>
              <a:rPr lang="en-US" dirty="0" smtClean="0"/>
              <a:t>. uncertainties</a:t>
            </a:r>
          </a:p>
          <a:p>
            <a:r>
              <a:rPr lang="en-US" dirty="0" smtClean="0"/>
              <a:t>Looking forward to exciting future distinguishing measurements, esp. heavy quark suppression separation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A045-6C04-4B13-976B-282AA1A48C32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D254-3F73-4686-816D-CC2FA63693A6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Energy Predictions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posterity: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0DD70-2438-492D-9495-57D031D1C875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97177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1981200"/>
            <a:ext cx="5638799" cy="403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495800" y="6019800"/>
            <a:ext cx="2693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34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7C2A1-289C-4608-BAF1-16572EA6425C}" type="datetime1">
              <a:rPr lang="en-US" smtClean="0"/>
              <a:pPr/>
              <a:t>5/31/2011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C4-0840-4385-815F-80D8A55AE74D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038600" cy="1752600"/>
            <a:chOff x="1066800" y="1905000"/>
            <a:chExt cx="4038600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026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Fluctuations?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Hot spots can be huge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NEXUS calculation for </a:t>
            </a:r>
            <a:r>
              <a:rPr lang="en-US" b="1" i="1" dirty="0" smtClean="0"/>
              <a:t>10% most central</a:t>
            </a:r>
            <a:r>
              <a:rPr lang="en-US" dirty="0" smtClean="0"/>
              <a:t> top RHIC energy event</a:t>
            </a:r>
            <a:endParaRPr lang="en-US" b="1" i="1" dirty="0" smtClean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For simple E-loss not a large effect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 lvl="1"/>
            <a:r>
              <a:rPr lang="en-US" dirty="0" smtClean="0"/>
              <a:t>Important for </a:t>
            </a:r>
            <a:r>
              <a:rPr lang="en-US" dirty="0" err="1" smtClean="0"/>
              <a:t>fluc</a:t>
            </a:r>
            <a:r>
              <a:rPr lang="en-US" dirty="0" smtClean="0"/>
              <a:t>., opacity exp.?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282C-A615-4444-80F2-2A9A7880B08A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199" y="1752600"/>
            <a:ext cx="312341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958337" y="5334000"/>
            <a:ext cx="2185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Jia</a:t>
            </a:r>
            <a:r>
              <a:rPr lang="en-US" sz="1200" dirty="0" smtClean="0"/>
              <a:t> and Wei, arXiv:1005.0645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981200"/>
            <a:ext cx="3048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Opacity Corrections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196B-9343-40F7-885D-18B039125155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923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14400"/>
            <a:ext cx="7620000" cy="530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54414" y="6183868"/>
            <a:ext cx="8789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Likely important, but integration over many variables required for comparison to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D4749-625F-4735-BADB-F29B92C4672D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1828800"/>
            <a:ext cx="4191000" cy="349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057400"/>
            <a:ext cx="4876800" cy="302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00400" y="5486400"/>
            <a:ext cx="2239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77968-0860-4BDC-BAD5-1B56B8A8AB59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7" name="Picture 3" descr="cmsaliceRaa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68413"/>
            <a:ext cx="4572000" cy="4387850"/>
          </a:xfrm>
          <a:prstGeom prst="rect">
            <a:avLst/>
          </a:prstGeom>
          <a:noFill/>
        </p:spPr>
      </p:pic>
      <p:pic>
        <p:nvPicPr>
          <p:cNvPr id="8" name="Picture 4" descr="cmsRAA_ha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519238"/>
            <a:ext cx="4465637" cy="42862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501382" y="5438001"/>
            <a:ext cx="2128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Appelshauser</a:t>
            </a:r>
            <a:r>
              <a:rPr lang="en-US" sz="1200" dirty="0" smtClean="0"/>
              <a:t>, ALICE, QM11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pQCD E-Loss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5486400" cy="4191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C4-0840-4385-815F-80D8A55AE74D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419600" y="5181600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4419600" y="3364605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11430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(2002)</a:t>
              </a:r>
            </a:p>
          </p:txBody>
        </p:sp>
      </p:grp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5181600"/>
            <a:ext cx="5181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c.f. Elastic Loss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 smtClean="0">
                <a:solidFill>
                  <a:srgbClr val="4D4D4D"/>
                </a:solidFill>
              </a:rPr>
              <a:t>dp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r>
              <a:rPr lang="en-US" sz="2400" dirty="0" smtClean="0">
                <a:solidFill>
                  <a:srgbClr val="4D4D4D"/>
                </a:solidFill>
              </a:rPr>
              <a:t>/</a:t>
            </a:r>
            <a:r>
              <a:rPr lang="en-US" sz="2400" dirty="0" err="1" smtClean="0">
                <a:solidFill>
                  <a:srgbClr val="4D4D4D"/>
                </a:solidFill>
              </a:rPr>
              <a:t>dt</a:t>
            </a:r>
            <a:r>
              <a:rPr lang="en-US" sz="2400" dirty="0" smtClean="0">
                <a:solidFill>
                  <a:srgbClr val="4D4D4D"/>
                </a:solidFill>
              </a:rPr>
              <a:t> ~ -T</a:t>
            </a:r>
            <a:r>
              <a:rPr lang="en-US" sz="2400" baseline="30000" dirty="0" smtClean="0">
                <a:solidFill>
                  <a:srgbClr val="4D4D4D"/>
                </a:solidFill>
              </a:rPr>
              <a:t>2</a:t>
            </a:r>
            <a:r>
              <a:rPr lang="en-US" sz="2400" dirty="0" smtClean="0">
                <a:solidFill>
                  <a:srgbClr val="4D4D4D"/>
                </a:solidFill>
              </a:rPr>
              <a:t> log(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r>
              <a:rPr lang="en-US" sz="2400" dirty="0" smtClean="0">
                <a:solidFill>
                  <a:srgbClr val="4D4D4D"/>
                </a:solidFill>
              </a:rPr>
              <a:t>/</a:t>
            </a:r>
            <a:r>
              <a:rPr lang="en-US" sz="2400" dirty="0" err="1" smtClean="0">
                <a:solidFill>
                  <a:srgbClr val="4D4D4D"/>
                </a:solidFill>
              </a:rPr>
              <a:t>M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q</a:t>
            </a:r>
            <a:r>
              <a:rPr lang="en-US" sz="2400" dirty="0" smtClean="0">
                <a:solidFill>
                  <a:srgbClr val="4D4D4D"/>
                </a:solidFill>
              </a:rPr>
              <a:t>)</a:t>
            </a:r>
            <a:endParaRPr lang="en-US" sz="2400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40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B260-1D41-4808-A040-73D3D669F3E5}" type="datetime1">
              <a:rPr lang="en-US" smtClean="0"/>
              <a:pPr/>
              <a:t>5/31/2011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41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DAAE7-F25F-4CCE-834F-29E6D57B826A}" type="datetime1">
              <a:rPr lang="en-US" smtClean="0"/>
              <a:pPr/>
              <a:t>5/31/2011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42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B595-0BDE-475A-9AB6-1AE44A0934B3}" type="datetime1">
              <a:rPr lang="en-US" smtClean="0"/>
              <a:pPr/>
              <a:t>5/31/2011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840E9-1E48-4FA9-8EB9-04D65C835438}" type="slidenum">
              <a:rPr lang="en-US"/>
              <a:pPr/>
              <a:t>43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 dirty="0"/>
              <a:t>But what about the interplay between mass and momentum?</a:t>
            </a:r>
          </a:p>
          <a:p>
            <a:pPr lvl="1"/>
            <a:r>
              <a:rPr lang="en-US" dirty="0"/>
              <a:t>Take ratio of </a:t>
            </a:r>
            <a:r>
              <a:rPr lang="en-US" i="1" dirty="0"/>
              <a:t>c</a:t>
            </a:r>
            <a:r>
              <a:rPr lang="en-US" dirty="0"/>
              <a:t> to </a:t>
            </a:r>
            <a:r>
              <a:rPr lang="en-US" i="1" dirty="0"/>
              <a:t>b</a:t>
            </a:r>
            <a:r>
              <a:rPr lang="en-US" dirty="0"/>
              <a:t>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pQCD</a:t>
            </a:r>
            <a:r>
              <a:rPr lang="en-US" dirty="0"/>
              <a:t>: Mass effects die out with increasing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2">
              <a:buFontTx/>
              <a:buNone/>
            </a:pPr>
            <a:endParaRPr lang="en-US" dirty="0"/>
          </a:p>
          <a:p>
            <a:pPr lvl="3"/>
            <a:r>
              <a:rPr lang="en-US" dirty="0"/>
              <a:t>Ratio starts below 1, asymptotically approaches 1.  Approach is slower for higher quenching</a:t>
            </a:r>
          </a:p>
          <a:p>
            <a:pPr lvl="2"/>
            <a:r>
              <a:rPr lang="en-US" dirty="0"/>
              <a:t>ST: drag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 dirty="0" err="1"/>
              <a:t>R</a:t>
            </a:r>
            <a:r>
              <a:rPr lang="en-US" i="1" baseline="30000" dirty="0" err="1"/>
              <a:t>cb</a:t>
            </a:r>
            <a:r>
              <a:rPr lang="en-US" baseline="-25000" dirty="0" err="1"/>
              <a:t>pQCD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 ~ </a:t>
            </a:r>
            <a:r>
              <a:rPr lang="en-US" i="1" dirty="0" err="1"/>
              <a:t>n</a:t>
            </a:r>
            <a:r>
              <a:rPr lang="en-US" baseline="-25000" dirty="0" err="1"/>
              <a:t>b</a:t>
            </a:r>
            <a:r>
              <a:rPr lang="en-US" dirty="0" err="1"/>
              <a:t>M</a:t>
            </a:r>
            <a:r>
              <a:rPr lang="en-US" baseline="-25000" dirty="0" err="1"/>
              <a:t>c</a:t>
            </a:r>
            <a:r>
              <a:rPr lang="en-US" dirty="0"/>
              <a:t>/</a:t>
            </a:r>
            <a:r>
              <a:rPr lang="en-US" i="1" dirty="0" err="1"/>
              <a:t>n</a:t>
            </a:r>
            <a:r>
              <a:rPr lang="en-US" baseline="-25000" dirty="0" err="1"/>
              <a:t>c</a:t>
            </a:r>
            <a:r>
              <a:rPr lang="en-US" dirty="0" err="1"/>
              <a:t>M</a:t>
            </a:r>
            <a:r>
              <a:rPr lang="en-US" baseline="-25000" dirty="0" err="1"/>
              <a:t>b</a:t>
            </a:r>
            <a:r>
              <a:rPr lang="en-US" baseline="-25000" dirty="0"/>
              <a:t> </a:t>
            </a:r>
            <a:r>
              <a:rPr lang="en-US" dirty="0"/>
              <a:t>~ M</a:t>
            </a:r>
            <a:r>
              <a:rPr lang="en-US" baseline="-25000" dirty="0"/>
              <a:t>c</a:t>
            </a:r>
            <a:r>
              <a:rPr lang="en-US" dirty="0"/>
              <a:t>/M</a:t>
            </a:r>
            <a:r>
              <a:rPr lang="en-US" baseline="-25000" dirty="0"/>
              <a:t>b </a:t>
            </a:r>
            <a:r>
              <a:rPr lang="en-US" dirty="0"/>
              <a:t>~ .27</a:t>
            </a:r>
          </a:p>
          <a:p>
            <a:pPr lvl="3"/>
            <a:r>
              <a:rPr lang="en-US" dirty="0"/>
              <a:t>Ratio starts below 1;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Enhanced </a:t>
            </a:r>
            <a:r>
              <a:rPr lang="en-US" dirty="0" smtClean="0"/>
              <a:t>Signal: LHC</a:t>
            </a:r>
            <a:endParaRPr lang="en-US" dirty="0"/>
          </a:p>
        </p:txBody>
      </p:sp>
      <p:grpSp>
        <p:nvGrpSpPr>
          <p:cNvPr id="2" name="Group 11"/>
          <p:cNvGrpSpPr/>
          <p:nvPr/>
        </p:nvGrpSpPr>
        <p:grpSpPr>
          <a:xfrm>
            <a:off x="1211263" y="3124200"/>
            <a:ext cx="6448425" cy="457200"/>
            <a:chOff x="1211263" y="3124200"/>
            <a:chExt cx="6448425" cy="457200"/>
          </a:xfrm>
        </p:grpSpPr>
        <p:sp>
          <p:nvSpPr>
            <p:cNvPr id="613380" name="Rectangle 4"/>
            <p:cNvSpPr>
              <a:spLocks noChangeArrowheads="1"/>
            </p:cNvSpPr>
            <p:nvPr/>
          </p:nvSpPr>
          <p:spPr bwMode="auto">
            <a:xfrm>
              <a:off x="1211263" y="3124200"/>
              <a:ext cx="64484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R</a:t>
              </a:r>
              <a:r>
                <a:rPr lang="en-US" sz="2400" i="1" baseline="30000" dirty="0" err="1">
                  <a:solidFill>
                    <a:srgbClr val="4D4D4D"/>
                  </a:solidFill>
                </a:rPr>
                <a:t>cb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pQCD</a:t>
              </a:r>
              <a:r>
                <a:rPr lang="en-US" sz="2400" dirty="0">
                  <a:solidFill>
                    <a:srgbClr val="4D4D4D"/>
                  </a:solidFill>
                </a:rPr>
                <a:t>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1 -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i="1" dirty="0">
                  <a:solidFill>
                    <a:srgbClr val="4D4D4D"/>
                  </a:solidFill>
                </a:rPr>
                <a:t>n</a:t>
              </a:r>
              <a:r>
                <a:rPr lang="en-US" sz="2400" dirty="0">
                  <a:solidFill>
                    <a:srgbClr val="4D4D4D"/>
                  </a:solidFill>
                </a:rPr>
                <a:t>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b</a:t>
              </a:r>
              <a:r>
                <a:rPr lang="en-US" sz="2400" dirty="0">
                  <a:solidFill>
                    <a:srgbClr val="4D4D4D"/>
                  </a:solidFill>
                </a:rPr>
                <a:t>/M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c</a:t>
              </a:r>
              <a:r>
                <a:rPr lang="en-US" sz="2400" dirty="0">
                  <a:solidFill>
                    <a:srgbClr val="4D4D4D"/>
                  </a:solidFill>
                </a:rPr>
                <a:t>) (   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pic>
          <p:nvPicPr>
            <p:cNvPr id="613381" name="Picture 5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29400" y="3213100"/>
              <a:ext cx="274637" cy="342900"/>
            </a:xfrm>
            <a:prstGeom prst="rect">
              <a:avLst/>
            </a:prstGeom>
            <a:noFill/>
          </p:spPr>
        </p:pic>
      </p:grpSp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3683358" y="3607158"/>
            <a:ext cx="4393842" cy="33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82284" y="5867400"/>
            <a:ext cx="31242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9DA4-F8CA-489A-9CDF-BB763130B9D0}" type="datetime1">
              <a:rPr lang="en-US" smtClean="0"/>
              <a:pPr/>
              <a:t>5/31/2011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3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79" grpId="0" build="p"/>
      <p:bldP spid="613382" grpId="0" animBg="1"/>
      <p:bldP spid="61338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C4-0840-4385-815F-80D8A55AE74D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038600" cy="1752600"/>
            <a:chOff x="1066800" y="1905000"/>
            <a:chExt cx="4038600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026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pQCD E-loss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C4-0840-4385-815F-80D8A55AE74D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495800" y="4038600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4495800" y="2667000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228600" y="48006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(2002)</a:t>
              </a:r>
            </a:p>
          </p:txBody>
        </p:sp>
      </p:grp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4495800" y="5181600"/>
            <a:ext cx="5181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c.f. Elastic Loss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 smtClean="0">
                <a:solidFill>
                  <a:srgbClr val="4D4D4D"/>
                </a:solidFill>
              </a:rPr>
              <a:t>dp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r>
              <a:rPr lang="en-US" sz="2400" dirty="0" smtClean="0">
                <a:solidFill>
                  <a:srgbClr val="4D4D4D"/>
                </a:solidFill>
              </a:rPr>
              <a:t>/</a:t>
            </a:r>
            <a:r>
              <a:rPr lang="en-US" sz="2400" dirty="0" err="1" smtClean="0">
                <a:solidFill>
                  <a:srgbClr val="4D4D4D"/>
                </a:solidFill>
              </a:rPr>
              <a:t>dt</a:t>
            </a:r>
            <a:r>
              <a:rPr lang="en-US" sz="2400" dirty="0" smtClean="0">
                <a:solidFill>
                  <a:srgbClr val="4D4D4D"/>
                </a:solidFill>
              </a:rPr>
              <a:t> ~ -T</a:t>
            </a:r>
            <a:r>
              <a:rPr lang="en-US" sz="2400" baseline="30000" dirty="0" smtClean="0">
                <a:solidFill>
                  <a:srgbClr val="4D4D4D"/>
                </a:solidFill>
              </a:rPr>
              <a:t>2</a:t>
            </a:r>
            <a:r>
              <a:rPr lang="en-US" sz="2400" dirty="0" smtClean="0">
                <a:solidFill>
                  <a:srgbClr val="4D4D4D"/>
                </a:solidFill>
              </a:rPr>
              <a:t> log(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r>
              <a:rPr lang="en-US" sz="2400" dirty="0" smtClean="0">
                <a:solidFill>
                  <a:srgbClr val="4D4D4D"/>
                </a:solidFill>
              </a:rPr>
              <a:t>/</a:t>
            </a:r>
            <a:r>
              <a:rPr lang="en-US" sz="2400" dirty="0" err="1" smtClean="0">
                <a:solidFill>
                  <a:srgbClr val="4D4D4D"/>
                </a:solidFill>
              </a:rPr>
              <a:t>M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q</a:t>
            </a:r>
            <a:r>
              <a:rPr lang="en-US" sz="2400" dirty="0" smtClean="0">
                <a:solidFill>
                  <a:srgbClr val="4D4D4D"/>
                </a:solidFill>
              </a:rPr>
              <a:t>)</a:t>
            </a:r>
            <a:endParaRPr lang="en-US" sz="2400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/>
              <a:t>pQCD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AB9D-5CA1-48A5-A4B0-4D2944E6444B}" type="datetime1">
              <a:rPr lang="en-US" smtClean="0"/>
              <a:pPr/>
              <a:t>5/31/2011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Suppression Picture Inadequate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even qualitative understanding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well described, BUT</a:t>
            </a:r>
          </a:p>
          <a:p>
            <a:pPr lvl="1"/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 are not, even with elastic loss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CA4A-AA86-4088-BD84-53F7056C0FA9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897533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876800" y="5029200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PHENIX, Phys. Rev. </a:t>
            </a:r>
            <a:r>
              <a:rPr lang="en-US" sz="1200" dirty="0" err="1"/>
              <a:t>Lett</a:t>
            </a:r>
            <a:r>
              <a:rPr lang="en-US" sz="1200" dirty="0"/>
              <a:t>. 98, 172301 (2007)</a:t>
            </a: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4149886" y="3276644"/>
            <a:ext cx="4994114" cy="1893845"/>
            <a:chOff x="2657" y="1586"/>
            <a:chExt cx="3103" cy="1479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2657" y="1586"/>
            <a:ext cx="3103" cy="1479"/>
          </p:xfrm>
          <a:graphic>
            <a:graphicData uri="http://schemas.openxmlformats.org/presentationml/2006/ole">
              <p:oleObj spid="_x0000_s960514" name="Image" r:id="rId4" imgW="9803175" imgH="4673016" progId="">
                <p:embed/>
              </p:oleObj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4606" y="2241"/>
            <a:ext cx="962" cy="436"/>
          </p:xfrm>
          <a:graphic>
            <a:graphicData uri="http://schemas.openxmlformats.org/presentationml/2006/ole">
              <p:oleObj spid="_x0000_s960515" name="Image" r:id="rId5" imgW="4253968" imgH="1930159" progId="">
                <p:embed/>
              </p:oleObj>
            </a:graphicData>
          </a:graphic>
        </p:graphicFrame>
      </p:grpSp>
      <p:sp>
        <p:nvSpPr>
          <p:cNvPr id="14" name="TextBox 13"/>
          <p:cNvSpPr txBox="1"/>
          <p:nvPr/>
        </p:nvSpPr>
        <p:spPr>
          <a:xfrm>
            <a:off x="4038600" y="5562600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Reasons for Concern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81600"/>
          </a:xfrm>
        </p:spPr>
        <p:txBody>
          <a:bodyPr/>
          <a:lstStyle/>
          <a:p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smtClean="0"/>
              <a:t>Baryon/Meson Ratio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64DA-2562-4193-A722-51634E63E976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894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752600"/>
            <a:ext cx="2920440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4800" y="5514201"/>
            <a:ext cx="154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Jamie Nagle, QM09</a:t>
            </a:r>
          </a:p>
        </p:txBody>
      </p:sp>
      <p:grpSp>
        <p:nvGrpSpPr>
          <p:cNvPr id="8" name="Group 16"/>
          <p:cNvGrpSpPr/>
          <p:nvPr/>
        </p:nvGrpSpPr>
        <p:grpSpPr>
          <a:xfrm>
            <a:off x="4648200" y="2209800"/>
            <a:ext cx="4303948" cy="3020199"/>
            <a:chOff x="4648200" y="2209800"/>
            <a:chExt cx="4303948" cy="3020199"/>
          </a:xfrm>
        </p:grpSpPr>
        <p:pic>
          <p:nvPicPr>
            <p:cNvPr id="4894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2209800"/>
              <a:ext cx="4004972" cy="2801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5943600" y="2514600"/>
              <a:ext cx="58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05600" y="480060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err="1" smtClean="0"/>
                <a:t>p</a:t>
              </a:r>
              <a:r>
                <a:rPr lang="en-US" sz="1200" b="1" i="1" baseline="-25000" dirty="0" err="1" smtClean="0"/>
                <a:t>T</a:t>
              </a:r>
              <a:endParaRPr lang="en-US" sz="1200" b="1" i="1" baseline="-25000" dirty="0" smtClean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81600" y="4267200"/>
              <a:ext cx="1159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KKP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67093" y="4012842"/>
              <a:ext cx="11673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DSS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91400" y="49530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Death of </a:t>
            </a:r>
            <a:r>
              <a:rPr lang="en-US" dirty="0" err="1" smtClean="0"/>
              <a:t>pQCD</a:t>
            </a:r>
            <a:r>
              <a:rPr lang="en-US" dirty="0" smtClean="0"/>
              <a:t> at RHIC?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514600" y="1000125"/>
            <a:ext cx="4038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Failure at &gt; 9 </a:t>
            </a:r>
            <a:r>
              <a:rPr lang="en-US" sz="3200" dirty="0" err="1" smtClean="0"/>
              <a:t>GeV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A6C1-2F7A-4634-9441-F6CB330D25F2}" type="datetime1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16764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572000" y="5791200"/>
            <a:ext cx="1959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arXiv:1006.3740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" y="2209800"/>
            <a:ext cx="509140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8600" y="5486400"/>
            <a:ext cx="2105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Rui</a:t>
            </a:r>
            <a:r>
              <a:rPr lang="en-US" sz="1200" dirty="0" smtClean="0"/>
              <a:t> Wei, for PHENIX, QM09</a:t>
            </a:r>
          </a:p>
        </p:txBody>
      </p:sp>
      <p:pic>
        <p:nvPicPr>
          <p:cNvPr id="67891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828800"/>
            <a:ext cx="711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287963" y="6034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LHC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6019800"/>
          </a:xfrm>
        </p:spPr>
        <p:txBody>
          <a:bodyPr>
            <a:normAutofit/>
          </a:bodyPr>
          <a:lstStyle/>
          <a:p>
            <a:r>
              <a:rPr lang="en-US" dirty="0" smtClean="0"/>
              <a:t>LHC is gluon machine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r>
              <a:rPr lang="en-US" dirty="0" smtClean="0"/>
              <a:t>Flatter spectra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Elastic ~ </a:t>
            </a:r>
            <a:r>
              <a:rPr lang="en-US" dirty="0" err="1" smtClean="0"/>
              <a:t>Radiative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A5C22-3E69-43D5-8096-D280F815580F}" type="datetime1">
              <a:rPr lang="en-US" smtClean="0"/>
              <a:pPr/>
              <a:t>5/31/2011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HPHD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562732"/>
            <a:ext cx="3733800" cy="4789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124200" y="6172200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  <p:pic>
        <p:nvPicPr>
          <p:cNvPr id="93900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676400"/>
            <a:ext cx="477670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7652476" y="5895201"/>
            <a:ext cx="1415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PhD 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39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27275</TotalTime>
  <Words>2235</Words>
  <Application>Microsoft Office PowerPoint</Application>
  <PresentationFormat>On-screen Show (4:3)</PresentationFormat>
  <Paragraphs>592</Paragraphs>
  <Slides>45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Symbol</vt:lpstr>
      <vt:lpstr>Times New Roman</vt:lpstr>
      <vt:lpstr>Calibri</vt:lpstr>
      <vt:lpstr>Office Theme</vt:lpstr>
      <vt:lpstr>Image</vt:lpstr>
      <vt:lpstr>Calculation of Energy Loss in AA Collisions</vt:lpstr>
      <vt:lpstr>Motivation</vt:lpstr>
      <vt:lpstr>QGP Energy Loss</vt:lpstr>
      <vt:lpstr>pQCD E-Loss Picture</vt:lpstr>
      <vt:lpstr>pQCD Success at RHIC:</vt:lpstr>
      <vt:lpstr>pQCD Suppression Picture Inadequate</vt:lpstr>
      <vt:lpstr>More Reasons for Concern</vt:lpstr>
      <vt:lpstr>Death of pQCD at RHIC?</vt:lpstr>
      <vt:lpstr>LHC Context</vt:lpstr>
      <vt:lpstr>pQCD at LHC?</vt:lpstr>
      <vt:lpstr>Rise in RAA a Final State Effect?</vt:lpstr>
      <vt:lpstr>Mult. Obs. at LHC?</vt:lpstr>
      <vt:lpstr>Quant. (Qual?) Conclusions Require...</vt:lpstr>
      <vt:lpstr>Varying as has huge effect</vt:lpstr>
      <vt:lpstr>Quantifying Sensitivity to Geometry IC</vt:lpstr>
      <vt:lpstr>Gluon Distribution of A at x ~ 10-3</vt:lpstr>
      <vt:lpstr>Coupling of Flow to Eloss</vt:lpstr>
      <vt:lpstr>Uncertainty from Wide Angle Radiation</vt:lpstr>
      <vt:lpstr>Quantification of Collinear Uncertainty</vt:lpstr>
      <vt:lpstr>v2: “Collinearly Safe”</vt:lpstr>
      <vt:lpstr>WHDG p0 RAA at LHC: First Results</vt:lpstr>
      <vt:lpstr>Suppression From RHIC to LHC</vt:lpstr>
      <vt:lpstr>WHDG D RAA at LHC: First Results</vt:lpstr>
      <vt:lpstr>Geometry, Early Time Investigation</vt:lpstr>
      <vt:lpstr>Jets in AdS/CFT</vt:lpstr>
      <vt:lpstr>Compared to Data</vt:lpstr>
      <vt:lpstr>Light Quark and Gluon E-Loss</vt:lpstr>
      <vt:lpstr>AdS/CFT Energy Loss and Distribution</vt:lpstr>
      <vt:lpstr>Baryon to Meson Ratios</vt:lpstr>
      <vt:lpstr>LHC RcAA(pT)/RbAA(pT) Prediction (with speed limits)</vt:lpstr>
      <vt:lpstr>Conclusions: Questions</vt:lpstr>
      <vt:lpstr>Slide 32</vt:lpstr>
      <vt:lpstr>Top Energy Predictions</vt:lpstr>
      <vt:lpstr>RHIC Rcb Ratio</vt:lpstr>
      <vt:lpstr>pQCD Rad Picture</vt:lpstr>
      <vt:lpstr>What About Fluctuations?</vt:lpstr>
      <vt:lpstr>Opacity Corrections</vt:lpstr>
      <vt:lpstr>Slide 38</vt:lpstr>
      <vt:lpstr>Slide 39</vt:lpstr>
      <vt:lpstr>pQCD vs. AdS/CFT at LHC</vt:lpstr>
      <vt:lpstr>Not So Fast!</vt:lpstr>
      <vt:lpstr>RHIC Rcb Ratio</vt:lpstr>
      <vt:lpstr>An Enhanced Signal: LHC</vt:lpstr>
      <vt:lpstr>pQCD Rad Picture</vt:lpstr>
      <vt:lpstr>pQCD E-loss Picture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917</cp:revision>
  <dcterms:created xsi:type="dcterms:W3CDTF">2009-09-03T22:02:25Z</dcterms:created>
  <dcterms:modified xsi:type="dcterms:W3CDTF">2011-05-31T12:49:53Z</dcterms:modified>
</cp:coreProperties>
</file>