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Default Extension="fntdata" ContentType="application/x-fontdata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47"/>
  </p:notesMasterIdLst>
  <p:sldIdLst>
    <p:sldId id="668" r:id="rId2"/>
    <p:sldId id="997" r:id="rId3"/>
    <p:sldId id="918" r:id="rId4"/>
    <p:sldId id="1052" r:id="rId5"/>
    <p:sldId id="919" r:id="rId6"/>
    <p:sldId id="1038" r:id="rId7"/>
    <p:sldId id="1039" r:id="rId8"/>
    <p:sldId id="1040" r:id="rId9"/>
    <p:sldId id="1026" r:id="rId10"/>
    <p:sldId id="1024" r:id="rId11"/>
    <p:sldId id="1002" r:id="rId12"/>
    <p:sldId id="1001" r:id="rId13"/>
    <p:sldId id="921" r:id="rId14"/>
    <p:sldId id="922" r:id="rId15"/>
    <p:sldId id="1008" r:id="rId16"/>
    <p:sldId id="1009" r:id="rId17"/>
    <p:sldId id="1045" r:id="rId18"/>
    <p:sldId id="1041" r:id="rId19"/>
    <p:sldId id="1042" r:id="rId20"/>
    <p:sldId id="1044" r:id="rId21"/>
    <p:sldId id="1029" r:id="rId22"/>
    <p:sldId id="1037" r:id="rId23"/>
    <p:sldId id="1055" r:id="rId24"/>
    <p:sldId id="995" r:id="rId25"/>
    <p:sldId id="944" r:id="rId26"/>
    <p:sldId id="945" r:id="rId27"/>
    <p:sldId id="1020" r:id="rId28"/>
    <p:sldId id="1023" r:id="rId29"/>
    <p:sldId id="1046" r:id="rId30"/>
    <p:sldId id="949" r:id="rId31"/>
    <p:sldId id="1033" r:id="rId32"/>
    <p:sldId id="920" r:id="rId33"/>
    <p:sldId id="980" r:id="rId34"/>
    <p:sldId id="955" r:id="rId35"/>
    <p:sldId id="863" r:id="rId36"/>
    <p:sldId id="885" r:id="rId37"/>
    <p:sldId id="962" r:id="rId38"/>
    <p:sldId id="990" r:id="rId39"/>
    <p:sldId id="1006" r:id="rId40"/>
    <p:sldId id="1018" r:id="rId41"/>
    <p:sldId id="1019" r:id="rId42"/>
    <p:sldId id="1048" r:id="rId43"/>
    <p:sldId id="1049" r:id="rId44"/>
    <p:sldId id="1053" r:id="rId45"/>
    <p:sldId id="1054" r:id="rId46"/>
  </p:sldIdLst>
  <p:sldSz cx="9144000" cy="6858000" type="screen4x3"/>
  <p:notesSz cx="6858000" cy="9144000"/>
  <p:embeddedFontLst>
    <p:embeddedFont>
      <p:font typeface="Calibri" pitchFamily="34" charset="0"/>
      <p:regular r:id="rId48"/>
      <p:bold r:id="rId49"/>
      <p:italic r:id="rId50"/>
      <p:boldItalic r:id="rId51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5400"/>
    <a:srgbClr val="4A7EBB"/>
    <a:srgbClr val="09840A"/>
    <a:srgbClr val="4D4D4D"/>
    <a:srgbClr val="0000FF"/>
    <a:srgbClr val="FF0000"/>
    <a:srgbClr val="3F3D99"/>
    <a:srgbClr val="660000"/>
    <a:srgbClr val="2D2A62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639" autoAdjust="0"/>
    <p:restoredTop sz="85216" autoAdjust="0"/>
  </p:normalViewPr>
  <p:slideViewPr>
    <p:cSldViewPr>
      <p:cViewPr varScale="1">
        <p:scale>
          <a:sx n="79" d="100"/>
          <a:sy n="79" d="100"/>
        </p:scale>
        <p:origin x="-21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notesMaster" Target="notesMasters/notesMaster1.xml"/><Relationship Id="rId50" Type="http://schemas.openxmlformats.org/officeDocument/2006/relationships/font" Target="fonts/font3.fntdata"/><Relationship Id="rId55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font" Target="fonts/font2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font" Target="fonts/font1.fntdata"/><Relationship Id="rId8" Type="http://schemas.openxmlformats.org/officeDocument/2006/relationships/slide" Target="slides/slide7.xml"/><Relationship Id="rId51" Type="http://schemas.openxmlformats.org/officeDocument/2006/relationships/font" Target="fonts/font4.fntdata"/><Relationship Id="rId3" Type="http://schemas.openxmlformats.org/officeDocument/2006/relationships/slide" Target="slides/slide2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image" Target="../media/image7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43.png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44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795713B-7F30-4AF5-96BF-BCA3677841D5}" type="datetimeFigureOut">
              <a:rPr lang="en-US" smtClean="0"/>
              <a:pPr/>
              <a:t>5/31/2011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2C2E535-840F-463B-B54A-E456A7A5BD15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C2E535-840F-463B-B54A-E456A7A5BD15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Important to get to &gt;~ 10 </a:t>
            </a:r>
            <a:r>
              <a:rPr lang="en-US" dirty="0" err="1" smtClean="0"/>
              <a:t>GeV</a:t>
            </a:r>
            <a:r>
              <a:rPr lang="en-US" dirty="0" smtClean="0"/>
              <a:t> to avoid IS, </a:t>
            </a:r>
            <a:r>
              <a:rPr lang="en-US" dirty="0" err="1" smtClean="0"/>
              <a:t>hadronization</a:t>
            </a:r>
            <a:r>
              <a:rPr lang="en-US" baseline="0" dirty="0" smtClean="0"/>
              <a:t> effects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C2E535-840F-463B-B54A-E456A7A5BD15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80A052-3F10-4C5D-B34A-ADCA96A79473}" type="datetime1">
              <a:rPr lang="en-US" smtClean="0"/>
              <a:pPr/>
              <a:t>5/31/2011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971800" y="6392925"/>
            <a:ext cx="3124200" cy="365125"/>
          </a:xfrm>
        </p:spPr>
        <p:txBody>
          <a:bodyPr/>
          <a:lstStyle/>
          <a:p>
            <a:r>
              <a:rPr lang="en-US" smtClean="0"/>
              <a:t>HPHD 2011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B5BCB-DCF7-4CB6-B569-5FAD0D0113E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356E5E-9936-4271-A9F7-9E931321A40C}" type="datetime1">
              <a:rPr lang="en-US" smtClean="0"/>
              <a:pPr/>
              <a:t>5/31/2011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HPHD 2011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B5BCB-DCF7-4CB6-B569-5FAD0D0113E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3CFDA4-BD21-4B36-8885-789A4DA46717}" type="datetime1">
              <a:rPr lang="en-US" smtClean="0"/>
              <a:pPr/>
              <a:t>5/31/2011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HPHD 2011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B5BCB-DCF7-4CB6-B569-5FAD0D0113E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252A77-205B-4BB3-AEE0-BB2F204B963D}" type="datetime1">
              <a:rPr lang="en-US" smtClean="0"/>
              <a:pPr/>
              <a:t>5/31/2011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HPHD 2011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B5BCB-DCF7-4CB6-B569-5FAD0D0113E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1F3503-A8F8-498D-8008-6E7D32C064C3}" type="datetime1">
              <a:rPr lang="en-US" smtClean="0"/>
              <a:pPr/>
              <a:t>5/31/2011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HPHD 2011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B5BCB-DCF7-4CB6-B569-5FAD0D0113E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42B2FE-5F45-4D3A-BE22-58D1EF7434AA}" type="datetime1">
              <a:rPr lang="en-US" smtClean="0"/>
              <a:pPr/>
              <a:t>5/31/2011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HPHD 2011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B5BCB-DCF7-4CB6-B569-5FAD0D0113E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F84F84-1C20-400C-B276-D04286489B1F}" type="datetime1">
              <a:rPr lang="en-US" smtClean="0"/>
              <a:pPr/>
              <a:t>5/31/2011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HPHD 2011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B5BCB-DCF7-4CB6-B569-5FAD0D0113E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D913C5-EC1E-4A47-80EA-B4ADA4D48976}" type="datetime1">
              <a:rPr lang="en-US" smtClean="0"/>
              <a:pPr/>
              <a:t>5/31/2011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HPHD 2011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B5BCB-DCF7-4CB6-B569-5FAD0D0113E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F2DA42-2909-4AE5-9D87-6638B2B8C5A8}" type="datetime1">
              <a:rPr lang="en-US" smtClean="0"/>
              <a:pPr/>
              <a:t>5/31/2011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HPHD 2011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B5BCB-DCF7-4CB6-B569-5FAD0D0113E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AF554F-BB68-451D-967E-7340F92D3C47}" type="datetime1">
              <a:rPr lang="en-US" smtClean="0"/>
              <a:pPr/>
              <a:t>5/31/2011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HPHD 2011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B5BCB-DCF7-4CB6-B569-5FAD0D0113E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38CB74-92DE-4CDB-950F-152AC14633E0}" type="datetime1">
              <a:rPr lang="en-US" smtClean="0"/>
              <a:pPr/>
              <a:t>5/31/2011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HPHD 2011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B5BCB-DCF7-4CB6-B569-5FAD0D0113E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99CCFF"/>
            </a:gs>
            <a:gs pos="50000">
              <a:schemeClr val="bg1"/>
            </a:gs>
            <a:gs pos="100000">
              <a:srgbClr val="99CCFF"/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95400"/>
            <a:ext cx="8229600" cy="4876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9292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EF5DBF-DA3F-4253-86AA-9AF483E74A8B}" type="datetime1">
              <a:rPr lang="en-US" smtClean="0"/>
              <a:pPr/>
              <a:t>5/31/2011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971800" y="6392925"/>
            <a:ext cx="3124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HPHD 2011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9292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0B5BCB-DCF7-4CB6-B569-5FAD0D0113E3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62881" name="Picture 1"/>
          <p:cNvPicPr>
            <a:picLocks noChangeAspect="1" noChangeArrowheads="1"/>
          </p:cNvPicPr>
          <p:nvPr userDrawn="1"/>
        </p:nvPicPr>
        <p:blipFill>
          <a:blip r:embed="rId1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40525" y="6388925"/>
            <a:ext cx="304800" cy="4008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hf hd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2D2A62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rgbClr val="660000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rgbClr val="005400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rgbClr val="4D4D4D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9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4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image" Target="../media/image61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jpe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oleObject" Target="../embeddings/oleObject2.bin"/><Relationship Id="rId4" Type="http://schemas.openxmlformats.org/officeDocument/2006/relationships/oleObject" Target="../embeddings/oleObject1.bin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273175"/>
            <a:ext cx="9144000" cy="1470025"/>
          </a:xfrm>
        </p:spPr>
        <p:txBody>
          <a:bodyPr>
            <a:normAutofit/>
          </a:bodyPr>
          <a:lstStyle/>
          <a:p>
            <a:r>
              <a:rPr lang="en-US" dirty="0" smtClean="0"/>
              <a:t>Calculation of Energy Loss</a:t>
            </a:r>
            <a:br>
              <a:rPr lang="en-US" dirty="0" smtClean="0"/>
            </a:br>
            <a:r>
              <a:rPr lang="en-US" dirty="0" smtClean="0"/>
              <a:t>in AA Collisions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276600"/>
            <a:ext cx="6400800" cy="1752600"/>
          </a:xfrm>
        </p:spPr>
        <p:txBody>
          <a:bodyPr/>
          <a:lstStyle/>
          <a:p>
            <a:r>
              <a:rPr lang="en-US" dirty="0" smtClean="0">
                <a:solidFill>
                  <a:srgbClr val="660000"/>
                </a:solidFill>
              </a:rPr>
              <a:t>W. A. Horowitz</a:t>
            </a:r>
          </a:p>
          <a:p>
            <a:r>
              <a:rPr lang="en-US" sz="2000" dirty="0" smtClean="0">
                <a:solidFill>
                  <a:srgbClr val="660000"/>
                </a:solidFill>
              </a:rPr>
              <a:t>University of Cape Town</a:t>
            </a:r>
          </a:p>
          <a:p>
            <a:r>
              <a:rPr lang="en-US" sz="2000" dirty="0" smtClean="0">
                <a:solidFill>
                  <a:srgbClr val="660000"/>
                </a:solidFill>
              </a:rPr>
              <a:t>May 31, 2011</a:t>
            </a:r>
            <a:endParaRPr lang="en-US" sz="2000" dirty="0">
              <a:solidFill>
                <a:srgbClr val="660000"/>
              </a:solidFill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B788FE-2659-4DAE-B476-75457DC6D18B}" type="datetime1">
              <a:rPr lang="en-US" smtClean="0"/>
              <a:pPr/>
              <a:t>5/31/2011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B5BCB-DCF7-4CB6-B569-5FAD0D0113E3}" type="slidenum">
              <a:rPr lang="en-US" smtClean="0"/>
              <a:pPr/>
              <a:t>1</a:t>
            </a:fld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HPHD 2011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1905000" y="5181600"/>
            <a:ext cx="533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/>
              <a:t>With many thanks to Alessandro </a:t>
            </a:r>
            <a:r>
              <a:rPr lang="en-US" sz="1600" dirty="0" err="1" smtClean="0"/>
              <a:t>Buzzatti</a:t>
            </a:r>
            <a:r>
              <a:rPr lang="en-US" sz="1600" dirty="0" smtClean="0"/>
              <a:t>, Brian Cole, </a:t>
            </a:r>
            <a:r>
              <a:rPr lang="en-US" sz="1600" dirty="0" err="1" smtClean="0"/>
              <a:t>Miklos</a:t>
            </a:r>
            <a:r>
              <a:rPr lang="en-US" sz="1600" dirty="0" smtClean="0"/>
              <a:t> </a:t>
            </a:r>
            <a:r>
              <a:rPr lang="en-US" sz="1600" dirty="0" err="1" smtClean="0"/>
              <a:t>Gyulassy</a:t>
            </a:r>
            <a:r>
              <a:rPr lang="en-US" sz="1600" dirty="0" smtClean="0"/>
              <a:t>, </a:t>
            </a:r>
            <a:r>
              <a:rPr lang="en-US" sz="1600" dirty="0" err="1" smtClean="0"/>
              <a:t>Jiangyong</a:t>
            </a:r>
            <a:r>
              <a:rPr lang="en-US" sz="1600" dirty="0" smtClean="0"/>
              <a:t> </a:t>
            </a:r>
            <a:r>
              <a:rPr lang="en-US" sz="1600" dirty="0" err="1" smtClean="0"/>
              <a:t>Jia</a:t>
            </a:r>
            <a:r>
              <a:rPr lang="en-US" sz="1600" dirty="0" smtClean="0"/>
              <a:t>, and Yuri </a:t>
            </a:r>
            <a:r>
              <a:rPr lang="en-US" sz="1600" dirty="0" err="1" smtClean="0"/>
              <a:t>Kovchegov</a:t>
            </a:r>
            <a:endParaRPr lang="en-US" sz="16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raa_models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1219200"/>
            <a:ext cx="5065626" cy="3883507"/>
          </a:xfrm>
          <a:prstGeom prst="rect">
            <a:avLst/>
          </a:prstGeom>
          <a:noFill/>
        </p:spPr>
      </p:pic>
      <p:sp>
        <p:nvSpPr>
          <p:cNvPr id="21" name="Title 20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r>
              <a:rPr lang="en-US" dirty="0" smtClean="0"/>
              <a:t>pQCD at LHC?</a:t>
            </a:r>
            <a:endParaRPr lang="en-US" dirty="0"/>
          </a:p>
        </p:txBody>
      </p:sp>
      <p:sp>
        <p:nvSpPr>
          <p:cNvPr id="22" name="Content Placeholder 21"/>
          <p:cNvSpPr>
            <a:spLocks noGrp="1"/>
          </p:cNvSpPr>
          <p:nvPr>
            <p:ph sz="half" idx="1"/>
          </p:nvPr>
        </p:nvSpPr>
        <p:spPr>
          <a:xfrm>
            <a:off x="4495800" y="1676400"/>
            <a:ext cx="4648200" cy="3581400"/>
          </a:xfrm>
        </p:spPr>
        <p:txBody>
          <a:bodyPr>
            <a:normAutofit/>
          </a:bodyPr>
          <a:lstStyle/>
          <a:p>
            <a:pPr lvl="1"/>
            <a:r>
              <a:rPr lang="en-US" sz="2800" dirty="0" smtClean="0"/>
              <a:t>R</a:t>
            </a:r>
            <a:r>
              <a:rPr lang="en-US" sz="2800" baseline="-25000" dirty="0" smtClean="0"/>
              <a:t>AA</a:t>
            </a:r>
            <a:r>
              <a:rPr lang="en-US" sz="2800" dirty="0" smtClean="0"/>
              <a:t> ~ (1-</a:t>
            </a:r>
            <a:r>
              <a:rPr lang="en-US" sz="2800" dirty="0" smtClean="0">
                <a:latin typeface="Symbol" pitchFamily="18" charset="2"/>
              </a:rPr>
              <a:t>e</a:t>
            </a:r>
            <a:r>
              <a:rPr lang="en-US" sz="2800" dirty="0" smtClean="0"/>
              <a:t>)</a:t>
            </a:r>
            <a:r>
              <a:rPr lang="en-US" sz="2800" baseline="30000" dirty="0" smtClean="0"/>
              <a:t>n-1</a:t>
            </a:r>
            <a:endParaRPr lang="en-US" sz="2800" dirty="0" smtClean="0"/>
          </a:p>
          <a:p>
            <a:pPr lvl="1">
              <a:buFont typeface="Symbol" pitchFamily="18" charset="2"/>
              <a:buChar char=" "/>
            </a:pPr>
            <a:r>
              <a:rPr lang="en-US" sz="2800" dirty="0" smtClean="0">
                <a:latin typeface="Symbol" pitchFamily="18" charset="2"/>
              </a:rPr>
              <a:t>e</a:t>
            </a:r>
            <a:r>
              <a:rPr lang="en-US" sz="2800" dirty="0" smtClean="0"/>
              <a:t> = (</a:t>
            </a:r>
            <a:r>
              <a:rPr lang="en-US" sz="2800" dirty="0" err="1" smtClean="0"/>
              <a:t>E</a:t>
            </a:r>
            <a:r>
              <a:rPr lang="en-US" sz="2800" baseline="-25000" dirty="0" err="1" smtClean="0"/>
              <a:t>i</a:t>
            </a:r>
            <a:r>
              <a:rPr lang="en-US" sz="2800" dirty="0" err="1" smtClean="0"/>
              <a:t>-E</a:t>
            </a:r>
            <a:r>
              <a:rPr lang="en-US" sz="2800" baseline="-25000" dirty="0" err="1" smtClean="0"/>
              <a:t>f</a:t>
            </a:r>
            <a:r>
              <a:rPr lang="en-US" sz="2800" dirty="0" smtClean="0"/>
              <a:t>)/</a:t>
            </a:r>
            <a:r>
              <a:rPr lang="en-US" sz="2800" dirty="0" err="1" smtClean="0"/>
              <a:t>E</a:t>
            </a:r>
            <a:r>
              <a:rPr lang="en-US" sz="2800" baseline="-25000" dirty="0" err="1" smtClean="0"/>
              <a:t>i</a:t>
            </a:r>
            <a:endParaRPr lang="en-US" sz="2800" baseline="-25000" dirty="0" smtClean="0"/>
          </a:p>
          <a:p>
            <a:pPr lvl="1">
              <a:buFont typeface="Symbol" pitchFamily="18" charset="2"/>
              <a:buChar char=" "/>
            </a:pPr>
            <a:endParaRPr lang="en-US" sz="2800" baseline="-25000" dirty="0" smtClean="0"/>
          </a:p>
          <a:p>
            <a:pPr lvl="1"/>
            <a:r>
              <a:rPr lang="en-US" sz="2800" dirty="0" smtClean="0"/>
              <a:t>&lt;</a:t>
            </a:r>
            <a:r>
              <a:rPr lang="en-US" sz="2800" dirty="0" smtClean="0">
                <a:latin typeface="Symbol" pitchFamily="18" charset="2"/>
              </a:rPr>
              <a:t>e</a:t>
            </a:r>
            <a:r>
              <a:rPr lang="en-US" sz="2800" dirty="0" smtClean="0"/>
              <a:t>&gt;</a:t>
            </a:r>
            <a:r>
              <a:rPr lang="en-US" sz="2800" baseline="-25000" dirty="0" smtClean="0"/>
              <a:t>pQCD</a:t>
            </a:r>
            <a:r>
              <a:rPr lang="en-US" sz="2800" dirty="0" smtClean="0"/>
              <a:t> ~ log(</a:t>
            </a:r>
            <a:r>
              <a:rPr lang="en-US" sz="2800" dirty="0" err="1" smtClean="0"/>
              <a:t>p</a:t>
            </a:r>
            <a:r>
              <a:rPr lang="en-US" sz="2800" baseline="-25000" dirty="0" err="1" smtClean="0"/>
              <a:t>T</a:t>
            </a:r>
            <a:r>
              <a:rPr lang="en-US" sz="2800" dirty="0" smtClean="0"/>
              <a:t>)/</a:t>
            </a:r>
            <a:r>
              <a:rPr lang="en-US" sz="2800" dirty="0" err="1" smtClean="0"/>
              <a:t>p</a:t>
            </a:r>
            <a:r>
              <a:rPr lang="en-US" sz="2800" baseline="-25000" dirty="0" err="1" smtClean="0"/>
              <a:t>T</a:t>
            </a:r>
            <a:endParaRPr lang="en-US" sz="2800" baseline="-25000" dirty="0" smtClean="0"/>
          </a:p>
          <a:p>
            <a:pPr lvl="4"/>
            <a:endParaRPr lang="en-US" baseline="-25000" dirty="0" smtClean="0"/>
          </a:p>
          <a:p>
            <a:pPr lvl="1">
              <a:buNone/>
            </a:pPr>
            <a:r>
              <a:rPr lang="en-US" sz="2800" dirty="0" smtClean="0"/>
              <a:t>	=&gt; R</a:t>
            </a:r>
            <a:r>
              <a:rPr lang="en-US" sz="2800" baseline="-25000" dirty="0" smtClean="0"/>
              <a:t>AA</a:t>
            </a:r>
            <a:r>
              <a:rPr lang="en-US" sz="2800" dirty="0" smtClean="0"/>
              <a:t> inc. with </a:t>
            </a:r>
            <a:r>
              <a:rPr lang="en-US" sz="2800" dirty="0" err="1" smtClean="0"/>
              <a:t>p</a:t>
            </a:r>
            <a:r>
              <a:rPr lang="en-US" sz="2800" baseline="-25000" dirty="0" err="1" smtClean="0"/>
              <a:t>T</a:t>
            </a:r>
            <a:endParaRPr lang="en-US" sz="2800" baseline="-25000" dirty="0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503239-7B9E-4537-B42F-23A094D339D8}" type="datetime1">
              <a:rPr lang="en-US" smtClean="0"/>
              <a:pPr/>
              <a:t>5/31/2011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HPHD 2011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B5BCB-DCF7-4CB6-B569-5FAD0D0113E3}" type="slidenum">
              <a:rPr lang="en-US" smtClean="0"/>
              <a:pPr/>
              <a:t>10</a:t>
            </a:fld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152400" y="4953000"/>
            <a:ext cx="212801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err="1" smtClean="0"/>
              <a:t>Appelshauser</a:t>
            </a:r>
            <a:r>
              <a:rPr lang="en-US" sz="1200" dirty="0" smtClean="0"/>
              <a:t>, ALICE, QM11</a:t>
            </a:r>
          </a:p>
        </p:txBody>
      </p:sp>
      <p:sp>
        <p:nvSpPr>
          <p:cNvPr id="13" name="Content Placeholder 8"/>
          <p:cNvSpPr>
            <a:spLocks noGrp="1"/>
          </p:cNvSpPr>
          <p:nvPr>
            <p:ph idx="1"/>
          </p:nvPr>
        </p:nvSpPr>
        <p:spPr>
          <a:xfrm>
            <a:off x="457200" y="5334000"/>
            <a:ext cx="8229600" cy="1295400"/>
          </a:xfrm>
        </p:spPr>
        <p:txBody>
          <a:bodyPr>
            <a:normAutofit/>
          </a:bodyPr>
          <a:lstStyle/>
          <a:p>
            <a:r>
              <a:rPr lang="en-US" dirty="0" err="1" smtClean="0"/>
              <a:t>p</a:t>
            </a:r>
            <a:r>
              <a:rPr lang="en-US" baseline="-25000" dirty="0" err="1" smtClean="0"/>
              <a:t>T</a:t>
            </a:r>
            <a:r>
              <a:rPr lang="en-US" dirty="0" smtClean="0"/>
              <a:t> rise in data readily understood from generic perturbative physics!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Rise in R</a:t>
            </a:r>
            <a:r>
              <a:rPr lang="en-US" baseline="-25000" dirty="0" smtClean="0"/>
              <a:t>AA</a:t>
            </a:r>
            <a:r>
              <a:rPr lang="en-US" dirty="0" smtClean="0"/>
              <a:t> a Final State Effect?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0" y="1295400"/>
            <a:ext cx="4724400" cy="5105400"/>
          </a:xfrm>
        </p:spPr>
        <p:txBody>
          <a:bodyPr/>
          <a:lstStyle/>
          <a:p>
            <a:r>
              <a:rPr lang="en-US" dirty="0" smtClean="0"/>
              <a:t>Is rise really due to pQCD?</a:t>
            </a:r>
          </a:p>
          <a:p>
            <a:r>
              <a:rPr lang="en-US" dirty="0" smtClean="0"/>
              <a:t>Or other quench (flat?)</a:t>
            </a:r>
          </a:p>
          <a:p>
            <a:pPr>
              <a:buNone/>
            </a:pPr>
            <a:r>
              <a:rPr lang="en-US" dirty="0" smtClean="0"/>
              <a:t>	+ initial state CNM effects a la CGC?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243DB2-B389-42C4-B700-63D886716A45}" type="datetime1">
              <a:rPr lang="en-US" smtClean="0"/>
              <a:pPr/>
              <a:t>5/31/2011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HPHD 2011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B5BCB-DCF7-4CB6-B569-5FAD0D0113E3}" type="slidenum">
              <a:rPr lang="en-US" smtClean="0"/>
              <a:pPr/>
              <a:t>11</a:t>
            </a:fld>
            <a:endParaRPr lang="en-US"/>
          </a:p>
        </p:txBody>
      </p:sp>
      <p:pic>
        <p:nvPicPr>
          <p:cNvPr id="959490" name="Picture 2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1219200"/>
            <a:ext cx="4540250" cy="4367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59493" name="Picture 5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145604" y="4064626"/>
            <a:ext cx="3769796" cy="25287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extBox 10"/>
          <p:cNvSpPr txBox="1"/>
          <p:nvPr/>
        </p:nvSpPr>
        <p:spPr>
          <a:xfrm>
            <a:off x="152400" y="5181600"/>
            <a:ext cx="171874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Wenger, </a:t>
            </a:r>
          </a:p>
          <a:p>
            <a:r>
              <a:rPr lang="en-US" sz="1200" dirty="0" smtClean="0"/>
              <a:t>private communication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5486400" y="6477000"/>
            <a:ext cx="280237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Albacete and </a:t>
            </a:r>
            <a:r>
              <a:rPr lang="en-US" sz="1200" dirty="0" err="1" smtClean="0"/>
              <a:t>Marquet</a:t>
            </a:r>
            <a:r>
              <a:rPr lang="en-US" sz="1200" dirty="0" smtClean="0"/>
              <a:t>, PLB687 (2010)</a:t>
            </a:r>
          </a:p>
        </p:txBody>
      </p:sp>
      <p:cxnSp>
        <p:nvCxnSpPr>
          <p:cNvPr id="14" name="Straight Arrow Connector 13"/>
          <p:cNvCxnSpPr/>
          <p:nvPr/>
        </p:nvCxnSpPr>
        <p:spPr>
          <a:xfrm flipV="1">
            <a:off x="2133600" y="2819400"/>
            <a:ext cx="2362200" cy="1676400"/>
          </a:xfrm>
          <a:prstGeom prst="straightConnector1">
            <a:avLst/>
          </a:prstGeom>
          <a:ln w="508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 flipV="1">
            <a:off x="1828800" y="3352800"/>
            <a:ext cx="2743200" cy="76200"/>
          </a:xfrm>
          <a:prstGeom prst="straightConnector1">
            <a:avLst/>
          </a:prstGeom>
          <a:ln w="50800">
            <a:solidFill>
              <a:srgbClr val="FF0000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 rot="5400000">
            <a:off x="1638300" y="3924300"/>
            <a:ext cx="990600" cy="1588"/>
          </a:xfrm>
          <a:prstGeom prst="straightConnector1">
            <a:avLst/>
          </a:prstGeom>
          <a:ln w="508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Content Placeholder 2"/>
          <p:cNvSpPr txBox="1">
            <a:spLocks/>
          </p:cNvSpPr>
          <p:nvPr/>
        </p:nvSpPr>
        <p:spPr>
          <a:xfrm>
            <a:off x="-533400" y="5715000"/>
            <a:ext cx="5715000" cy="609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1143000" marR="0" lvl="2" indent="-2286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smtClean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WHDG vs. ALICE vs. CMS?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4D4D4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94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9594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1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0" y="0"/>
            <a:ext cx="6400800" cy="1143000"/>
          </a:xfrm>
        </p:spPr>
        <p:txBody>
          <a:bodyPr/>
          <a:lstStyle/>
          <a:p>
            <a:r>
              <a:rPr lang="en-US" dirty="0" err="1" smtClean="0"/>
              <a:t>Mult</a:t>
            </a:r>
            <a:r>
              <a:rPr lang="en-US" dirty="0" smtClean="0"/>
              <a:t>. Obs. at LHC?</a:t>
            </a: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609600" y="3657600"/>
            <a:ext cx="4800600" cy="2895600"/>
          </a:xfrm>
        </p:spPr>
        <p:txBody>
          <a:bodyPr>
            <a:normAutofit/>
          </a:bodyPr>
          <a:lstStyle/>
          <a:p>
            <a:endParaRPr lang="en-US" dirty="0" smtClean="0"/>
          </a:p>
          <a:p>
            <a:r>
              <a:rPr lang="en-US" dirty="0" smtClean="0"/>
              <a:t>Are pQCD predictions of </a:t>
            </a:r>
            <a:r>
              <a:rPr lang="en-US" b="1" i="1" dirty="0" smtClean="0"/>
              <a:t>both </a:t>
            </a:r>
            <a:r>
              <a:rPr lang="en-US" dirty="0" smtClean="0"/>
              <a:t>R</a:t>
            </a:r>
            <a:r>
              <a:rPr lang="en-US" baseline="-25000" dirty="0" smtClean="0"/>
              <a:t>AA</a:t>
            </a:r>
            <a:r>
              <a:rPr lang="en-US" dirty="0" smtClean="0"/>
              <a:t> &amp; v</a:t>
            </a:r>
            <a:r>
              <a:rPr lang="en-US" baseline="-25000" dirty="0" smtClean="0"/>
              <a:t>2</a:t>
            </a:r>
            <a:r>
              <a:rPr lang="en-US" dirty="0" smtClean="0"/>
              <a:t> consistent with data?  At 100 </a:t>
            </a:r>
            <a:r>
              <a:rPr lang="en-US" dirty="0" err="1" smtClean="0"/>
              <a:t>GeV</a:t>
            </a:r>
            <a:r>
              <a:rPr lang="en-US" dirty="0" smtClean="0"/>
              <a:t>/c?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3D9EEB-1192-46D7-99CB-48CE52090204}" type="datetime1">
              <a:rPr lang="en-US" smtClean="0"/>
              <a:pPr/>
              <a:t>5/31/2011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HPHD 2011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B5BCB-DCF7-4CB6-B569-5FAD0D0113E3}" type="slidenum">
              <a:rPr lang="en-US" smtClean="0"/>
              <a:pPr/>
              <a:t>12</a:t>
            </a:fld>
            <a:endParaRPr lang="en-US"/>
          </a:p>
        </p:txBody>
      </p:sp>
      <p:pic>
        <p:nvPicPr>
          <p:cNvPr id="95846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256526"/>
            <a:ext cx="5543993" cy="258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58467" name="Picture 3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248400" y="58737"/>
            <a:ext cx="2650231" cy="3446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791200" y="3706162"/>
            <a:ext cx="3276600" cy="3151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TextBox 12"/>
          <p:cNvSpPr txBox="1"/>
          <p:nvPr/>
        </p:nvSpPr>
        <p:spPr>
          <a:xfrm>
            <a:off x="533400" y="3761601"/>
            <a:ext cx="142776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err="1" smtClean="0"/>
              <a:t>Jia</a:t>
            </a:r>
            <a:r>
              <a:rPr lang="en-US" sz="1200" dirty="0" smtClean="0"/>
              <a:t>, ATLAS, QM11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953000" y="6581001"/>
            <a:ext cx="233108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Wenger, private communication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6064805" y="3195935"/>
            <a:ext cx="147899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J </a:t>
            </a:r>
            <a:r>
              <a:rPr lang="en-US" sz="1200" dirty="0" err="1" smtClean="0"/>
              <a:t>Jia</a:t>
            </a:r>
            <a:r>
              <a:rPr lang="en-US" sz="1200" dirty="0" smtClean="0"/>
              <a:t>, WAH, J Liao,</a:t>
            </a:r>
          </a:p>
          <a:p>
            <a:r>
              <a:rPr lang="en-US" sz="1200" dirty="0" smtClean="0"/>
              <a:t>arXiv:1101.0290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7848600" y="2362200"/>
            <a:ext cx="93807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RHIC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Quant. (</a:t>
            </a:r>
            <a:r>
              <a:rPr lang="en-US" dirty="0" err="1" smtClean="0"/>
              <a:t>Qual</a:t>
            </a:r>
            <a:r>
              <a:rPr lang="en-US" dirty="0" smtClean="0"/>
              <a:t>?) Conclusions Require...</a:t>
            </a: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457200" y="990600"/>
            <a:ext cx="8229600" cy="5638800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/>
              <a:t>Further experimental results</a:t>
            </a:r>
          </a:p>
          <a:p>
            <a:r>
              <a:rPr lang="en-US" dirty="0" smtClean="0"/>
              <a:t>Theoretically, investigation of the effects of</a:t>
            </a:r>
          </a:p>
          <a:p>
            <a:pPr lvl="1"/>
            <a:r>
              <a:rPr lang="en-US" dirty="0" smtClean="0"/>
              <a:t>higher orders in</a:t>
            </a:r>
          </a:p>
          <a:p>
            <a:pPr lvl="2"/>
            <a:r>
              <a:rPr lang="en-US" dirty="0" smtClean="0">
                <a:latin typeface="Symbol" pitchFamily="18" charset="2"/>
              </a:rPr>
              <a:t>a</a:t>
            </a:r>
            <a:r>
              <a:rPr lang="en-US" baseline="-25000" dirty="0" smtClean="0"/>
              <a:t>s</a:t>
            </a:r>
            <a:r>
              <a:rPr lang="en-US" dirty="0" smtClean="0"/>
              <a:t>				(</a:t>
            </a:r>
            <a:r>
              <a:rPr lang="en-US" b="1" i="1" dirty="0" smtClean="0"/>
              <a:t>large</a:t>
            </a:r>
            <a:r>
              <a:rPr lang="en-US" dirty="0" smtClean="0"/>
              <a:t>)</a:t>
            </a:r>
          </a:p>
          <a:p>
            <a:pPr lvl="2"/>
            <a:r>
              <a:rPr lang="en-US" dirty="0" err="1" smtClean="0"/>
              <a:t>k</a:t>
            </a:r>
            <a:r>
              <a:rPr lang="en-US" baseline="-25000" dirty="0" err="1" smtClean="0"/>
              <a:t>T</a:t>
            </a:r>
            <a:r>
              <a:rPr lang="en-US" dirty="0" smtClean="0"/>
              <a:t>/</a:t>
            </a:r>
            <a:r>
              <a:rPr lang="en-US" dirty="0" err="1" smtClean="0"/>
              <a:t>xE</a:t>
            </a:r>
            <a:r>
              <a:rPr lang="en-US" dirty="0" smtClean="0"/>
              <a:t>				(</a:t>
            </a:r>
            <a:r>
              <a:rPr lang="en-US" b="1" i="1" dirty="0" smtClean="0"/>
              <a:t>large</a:t>
            </a:r>
            <a:r>
              <a:rPr lang="en-US" dirty="0" smtClean="0"/>
              <a:t>)</a:t>
            </a:r>
          </a:p>
          <a:p>
            <a:pPr lvl="2"/>
            <a:r>
              <a:rPr lang="en-US" dirty="0" smtClean="0"/>
              <a:t>M</a:t>
            </a:r>
            <a:r>
              <a:rPr lang="en-US" baseline="-25000" dirty="0" smtClean="0"/>
              <a:t>Q</a:t>
            </a:r>
            <a:r>
              <a:rPr lang="en-US" dirty="0" smtClean="0"/>
              <a:t>/E				(large?)</a:t>
            </a:r>
          </a:p>
          <a:p>
            <a:pPr lvl="2"/>
            <a:r>
              <a:rPr lang="en-US" dirty="0" smtClean="0"/>
              <a:t>opacity			(large?)</a:t>
            </a:r>
          </a:p>
          <a:p>
            <a:pPr lvl="1"/>
            <a:r>
              <a:rPr lang="en-US" dirty="0" smtClean="0"/>
              <a:t>geometry</a:t>
            </a:r>
          </a:p>
          <a:p>
            <a:pPr lvl="2"/>
            <a:r>
              <a:rPr lang="en-US" dirty="0" smtClean="0"/>
              <a:t>uncertainty in IC		(small)</a:t>
            </a:r>
          </a:p>
          <a:p>
            <a:pPr lvl="2"/>
            <a:r>
              <a:rPr lang="en-US" dirty="0" smtClean="0"/>
              <a:t>coupling to flow		(large?)</a:t>
            </a:r>
          </a:p>
          <a:p>
            <a:pPr lvl="2"/>
            <a:r>
              <a:rPr lang="en-US" dirty="0" err="1" smtClean="0"/>
              <a:t>Eloss</a:t>
            </a:r>
            <a:r>
              <a:rPr lang="en-US" dirty="0" smtClean="0"/>
              <a:t> geom. approx.		(?)</a:t>
            </a:r>
          </a:p>
          <a:p>
            <a:pPr lvl="2"/>
            <a:r>
              <a:rPr lang="en-US" dirty="0" smtClean="0">
                <a:latin typeface="Symbol" pitchFamily="18" charset="2"/>
              </a:rPr>
              <a:t>t </a:t>
            </a:r>
            <a:r>
              <a:rPr lang="en-US" dirty="0" smtClean="0"/>
              <a:t>&lt; </a:t>
            </a:r>
            <a:r>
              <a:rPr lang="en-US" dirty="0" smtClean="0">
                <a:latin typeface="Symbol" pitchFamily="18" charset="2"/>
              </a:rPr>
              <a:t>t</a:t>
            </a:r>
            <a:r>
              <a:rPr lang="en-US" baseline="-25000" dirty="0" smtClean="0"/>
              <a:t>0</a:t>
            </a:r>
            <a:r>
              <a:rPr lang="en-US" dirty="0" smtClean="0"/>
              <a:t>				(</a:t>
            </a:r>
            <a:r>
              <a:rPr lang="en-US" b="1" i="1" dirty="0" smtClean="0"/>
              <a:t>large</a:t>
            </a:r>
            <a:r>
              <a:rPr lang="en-US" dirty="0" smtClean="0"/>
              <a:t>: see </a:t>
            </a:r>
            <a:r>
              <a:rPr lang="en-US" dirty="0" err="1" smtClean="0"/>
              <a:t>Buzzatti</a:t>
            </a:r>
            <a:r>
              <a:rPr lang="en-US" dirty="0" smtClean="0"/>
              <a:t> poster)</a:t>
            </a:r>
          </a:p>
          <a:p>
            <a:pPr lvl="2"/>
            <a:r>
              <a:rPr lang="en-US" dirty="0" err="1" smtClean="0"/>
              <a:t>dyn</a:t>
            </a:r>
            <a:r>
              <a:rPr lang="en-US" dirty="0" smtClean="0"/>
              <a:t>. vs. static centers		(see </a:t>
            </a:r>
            <a:r>
              <a:rPr lang="en-US" dirty="0" err="1" smtClean="0"/>
              <a:t>Buzzatti</a:t>
            </a:r>
            <a:r>
              <a:rPr lang="en-US" dirty="0" smtClean="0"/>
              <a:t> poster)</a:t>
            </a:r>
          </a:p>
          <a:p>
            <a:pPr lvl="2"/>
            <a:r>
              <a:rPr lang="en-US" dirty="0" smtClean="0"/>
              <a:t>hydro background		(see </a:t>
            </a:r>
            <a:r>
              <a:rPr lang="en-US" dirty="0" err="1" smtClean="0"/>
              <a:t>Renk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/>
              <a:t>better treatment of</a:t>
            </a:r>
          </a:p>
          <a:p>
            <a:pPr lvl="2"/>
            <a:r>
              <a:rPr lang="en-US" dirty="0" err="1" smtClean="0"/>
              <a:t>Coh</a:t>
            </a:r>
            <a:r>
              <a:rPr lang="en-US" dirty="0" smtClean="0"/>
              <a:t>. vs. </a:t>
            </a:r>
            <a:r>
              <a:rPr lang="en-US" dirty="0" err="1" smtClean="0"/>
              <a:t>decoh</a:t>
            </a:r>
            <a:r>
              <a:rPr lang="en-US" dirty="0" smtClean="0"/>
              <a:t>. </a:t>
            </a:r>
            <a:r>
              <a:rPr lang="en-US" dirty="0" err="1" smtClean="0"/>
              <a:t>multigluons</a:t>
            </a:r>
            <a:r>
              <a:rPr lang="en-US" dirty="0" smtClean="0"/>
              <a:t>	(see </a:t>
            </a:r>
            <a:r>
              <a:rPr lang="en-US" dirty="0" err="1" smtClean="0"/>
              <a:t>Mehtar-Tani</a:t>
            </a:r>
            <a:r>
              <a:rPr lang="en-US" dirty="0" smtClean="0"/>
              <a:t>)</a:t>
            </a:r>
          </a:p>
          <a:p>
            <a:pPr lvl="2"/>
            <a:r>
              <a:rPr lang="en-US" dirty="0" smtClean="0"/>
              <a:t>elastic E-loss</a:t>
            </a:r>
          </a:p>
          <a:p>
            <a:pPr lvl="2"/>
            <a:r>
              <a:rPr lang="en-US" dirty="0" smtClean="0"/>
              <a:t>E-loss in confined matter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0C11BA-C062-444B-837D-9617DA3293E5}" type="datetime1">
              <a:rPr lang="en-US" smtClean="0"/>
              <a:pPr/>
              <a:t>5/31/2011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HPHD 2011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B5BCB-DCF7-4CB6-B569-5FAD0D0113E3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9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9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9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9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9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9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Varying </a:t>
            </a:r>
            <a:r>
              <a:rPr lang="en-US" dirty="0" smtClean="0">
                <a:latin typeface="Symbol" pitchFamily="18" charset="2"/>
              </a:rPr>
              <a:t>a</a:t>
            </a:r>
            <a:r>
              <a:rPr lang="en-US" baseline="-25000" dirty="0" smtClean="0"/>
              <a:t>s</a:t>
            </a:r>
            <a:r>
              <a:rPr lang="en-US" dirty="0" smtClean="0"/>
              <a:t> has </a:t>
            </a:r>
            <a:r>
              <a:rPr lang="en-US" b="1" i="1" dirty="0" smtClean="0"/>
              <a:t>huge</a:t>
            </a:r>
            <a:r>
              <a:rPr lang="en-US" dirty="0" smtClean="0"/>
              <a:t> effect</a:t>
            </a:r>
            <a:endParaRPr lang="en-US" baseline="-25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14400"/>
            <a:ext cx="8229600" cy="5638800"/>
          </a:xfrm>
        </p:spPr>
        <p:txBody>
          <a:bodyPr>
            <a:normAutofit fontScale="92500"/>
          </a:bodyPr>
          <a:lstStyle/>
          <a:p>
            <a:r>
              <a:rPr lang="en-US" dirty="0" smtClean="0"/>
              <a:t>&lt;</a:t>
            </a:r>
            <a:r>
              <a:rPr lang="en-US" dirty="0" smtClean="0">
                <a:latin typeface="Symbol" pitchFamily="18" charset="2"/>
              </a:rPr>
              <a:t>e</a:t>
            </a:r>
            <a:r>
              <a:rPr lang="en-US" dirty="0" smtClean="0"/>
              <a:t>&gt;</a:t>
            </a:r>
            <a:r>
              <a:rPr lang="en-US" baseline="-25000" dirty="0" err="1" smtClean="0"/>
              <a:t>rad,pQCD</a:t>
            </a:r>
            <a:r>
              <a:rPr lang="en-US" dirty="0" smtClean="0"/>
              <a:t> ~ </a:t>
            </a:r>
            <a:r>
              <a:rPr lang="en-US" dirty="0" smtClean="0">
                <a:latin typeface="Symbol" pitchFamily="18" charset="2"/>
              </a:rPr>
              <a:t>a</a:t>
            </a:r>
            <a:r>
              <a:rPr lang="en-US" baseline="-25000" dirty="0" smtClean="0"/>
              <a:t>s</a:t>
            </a:r>
            <a:r>
              <a:rPr lang="en-US" baseline="30000" dirty="0" smtClean="0"/>
              <a:t>3</a:t>
            </a:r>
            <a:r>
              <a:rPr lang="en-US" dirty="0" smtClean="0"/>
              <a:t>; &lt;</a:t>
            </a:r>
            <a:r>
              <a:rPr lang="en-US" dirty="0" smtClean="0">
                <a:latin typeface="Symbol" pitchFamily="18" charset="2"/>
              </a:rPr>
              <a:t>e</a:t>
            </a:r>
            <a:r>
              <a:rPr lang="en-US" dirty="0" smtClean="0"/>
              <a:t>&gt;</a:t>
            </a:r>
            <a:r>
              <a:rPr lang="en-US" baseline="-25000" dirty="0" err="1" smtClean="0"/>
              <a:t>el,pQCD</a:t>
            </a:r>
            <a:r>
              <a:rPr lang="en-US" dirty="0" smtClean="0"/>
              <a:t> ~ </a:t>
            </a:r>
            <a:r>
              <a:rPr lang="en-US" dirty="0" smtClean="0">
                <a:latin typeface="Symbol" pitchFamily="18" charset="2"/>
              </a:rPr>
              <a:t>a</a:t>
            </a:r>
            <a:r>
              <a:rPr lang="en-US" baseline="-25000" dirty="0" smtClean="0"/>
              <a:t>s</a:t>
            </a:r>
            <a:r>
              <a:rPr lang="en-US" baseline="30000" dirty="0" smtClean="0"/>
              <a:t>2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pPr lvl="1"/>
            <a:r>
              <a:rPr lang="en-US" dirty="0" smtClean="0"/>
              <a:t>Role of running coupling, irreducible uncertainty from non-pert. physics?</a:t>
            </a:r>
          </a:p>
          <a:p>
            <a:pPr lvl="1"/>
            <a:r>
              <a:rPr lang="en-US" dirty="0" smtClean="0"/>
              <a:t>Nontrivial changes from better elastic treatment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508BD1-543A-479C-AE59-B24373EC4E04}" type="datetime1">
              <a:rPr lang="en-US" smtClean="0"/>
              <a:pPr/>
              <a:t>5/31/2011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HPHD 2011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B5BCB-DCF7-4CB6-B569-5FAD0D0113E3}" type="slidenum">
              <a:rPr lang="en-US" smtClean="0"/>
              <a:pPr/>
              <a:t>14</a:t>
            </a:fld>
            <a:endParaRPr lang="en-US"/>
          </a:p>
        </p:txBody>
      </p:sp>
      <p:pic>
        <p:nvPicPr>
          <p:cNvPr id="916482" name="Picture 2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33400" y="1371600"/>
            <a:ext cx="7759090" cy="388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7239000" y="4980801"/>
            <a:ext cx="161820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S Wicks, PhD Thesis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Quantifying Sensitivity to Geometry IC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48200" y="2332037"/>
            <a:ext cx="4038600" cy="4525963"/>
          </a:xfrm>
        </p:spPr>
        <p:txBody>
          <a:bodyPr/>
          <a:lstStyle/>
          <a:p>
            <a:pPr lvl="1"/>
            <a:r>
              <a:rPr lang="en-US" dirty="0" smtClean="0"/>
              <a:t>KLN CGC vs. WS </a:t>
            </a:r>
            <a:r>
              <a:rPr lang="en-US" dirty="0" err="1" smtClean="0"/>
              <a:t>Glaub</a:t>
            </a:r>
            <a:r>
              <a:rPr lang="en-US" dirty="0" smtClean="0"/>
              <a:t>. and rotating RP</a:t>
            </a:r>
            <a:endParaRPr lang="en-US" dirty="0"/>
          </a:p>
        </p:txBody>
      </p:sp>
      <p:sp>
        <p:nvSpPr>
          <p:cNvPr id="10" name="Content Placeholder 9"/>
          <p:cNvSpPr>
            <a:spLocks noGrp="1"/>
          </p:cNvSpPr>
          <p:nvPr>
            <p:ph sz="half" idx="2"/>
          </p:nvPr>
        </p:nvSpPr>
        <p:spPr>
          <a:xfrm>
            <a:off x="4648200" y="3352800"/>
            <a:ext cx="4038600" cy="1066800"/>
          </a:xfrm>
        </p:spPr>
        <p:txBody>
          <a:bodyPr/>
          <a:lstStyle/>
          <a:p>
            <a:pPr lvl="1"/>
            <a:r>
              <a:rPr lang="en-US" dirty="0" smtClean="0"/>
              <a:t>Effect not large enough for pQCD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B6CD42-820E-449F-91E4-730FD517B315}" type="datetime1">
              <a:rPr lang="en-US" smtClean="0"/>
              <a:pPr/>
              <a:t>5/31/2011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HPHD 2011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B5BCB-DCF7-4CB6-B569-5FAD0D0113E3}" type="slidenum">
              <a:rPr lang="en-US" smtClean="0"/>
              <a:pPr/>
              <a:t>15</a:t>
            </a:fld>
            <a:endParaRPr lang="en-US"/>
          </a:p>
        </p:txBody>
      </p:sp>
      <p:sp>
        <p:nvSpPr>
          <p:cNvPr id="11" name="Content Placeholder 2"/>
          <p:cNvSpPr txBox="1">
            <a:spLocks/>
          </p:cNvSpPr>
          <p:nvPr/>
        </p:nvSpPr>
        <p:spPr>
          <a:xfrm>
            <a:off x="457200" y="1143000"/>
            <a:ext cx="8229600" cy="4876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66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Effects of geom. on, e.g. v</a:t>
            </a:r>
            <a:r>
              <a:rPr kumimoji="0" lang="en-US" sz="2800" b="0" i="0" u="none" strike="noStrike" kern="1200" cap="none" spc="0" normalizeH="0" baseline="-25000" noProof="0" dirty="0" smtClean="0">
                <a:ln>
                  <a:noFill/>
                </a:ln>
                <a:solidFill>
                  <a:srgbClr val="66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66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 might be quite large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66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953000" y="4343400"/>
            <a:ext cx="319670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Possibly truly extreme</a:t>
            </a:r>
          </a:p>
          <a:p>
            <a:r>
              <a:rPr lang="en-US" sz="2400" dirty="0" smtClean="0"/>
              <a:t>initial geometry?</a:t>
            </a:r>
          </a:p>
        </p:txBody>
      </p:sp>
      <p:sp>
        <p:nvSpPr>
          <p:cNvPr id="15" name="Content Placeholder 8"/>
          <p:cNvSpPr txBox="1">
            <a:spLocks/>
          </p:cNvSpPr>
          <p:nvPr/>
        </p:nvSpPr>
        <p:spPr>
          <a:xfrm>
            <a:off x="3581400" y="5410200"/>
            <a:ext cx="5943600" cy="457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1600200" lvl="3" indent="-228600">
              <a:spcBef>
                <a:spcPct val="20000"/>
              </a:spcBef>
              <a:buFont typeface="Arial" pitchFamily="34" charset="0"/>
              <a:buChar char="–"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See also </a:t>
            </a:r>
            <a:r>
              <a:rPr lang="en-US" dirty="0" err="1" smtClean="0"/>
              <a:t>Renk</a:t>
            </a:r>
            <a:r>
              <a:rPr lang="en-US" dirty="0" smtClean="0"/>
              <a:t> et al., PRC83 (2011)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927746" name="Picture 2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1676400"/>
            <a:ext cx="4991990" cy="426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TextBox 16"/>
          <p:cNvSpPr txBox="1"/>
          <p:nvPr/>
        </p:nvSpPr>
        <p:spPr>
          <a:xfrm>
            <a:off x="228600" y="5867400"/>
            <a:ext cx="383053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Betz, </a:t>
            </a:r>
            <a:r>
              <a:rPr lang="en-US" sz="1200" dirty="0" err="1" smtClean="0"/>
              <a:t>Gyulassy</a:t>
            </a:r>
            <a:r>
              <a:rPr lang="en-US" sz="1200" dirty="0" smtClean="0"/>
              <a:t>, and </a:t>
            </a:r>
            <a:r>
              <a:rPr lang="en-US" sz="1200" dirty="0" err="1" smtClean="0"/>
              <a:t>Torrieri</a:t>
            </a:r>
            <a:r>
              <a:rPr lang="en-US" sz="1200" dirty="0" smtClean="0"/>
              <a:t>, arXiv:1102.5416 [</a:t>
            </a:r>
            <a:r>
              <a:rPr lang="en-US" sz="1200" dirty="0" err="1" smtClean="0"/>
              <a:t>nucl-th</a:t>
            </a:r>
            <a:r>
              <a:rPr lang="en-US" sz="1200" dirty="0" smtClean="0"/>
              <a:t>]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Gluon Distribution of A at x ~ 10</a:t>
            </a:r>
            <a:r>
              <a:rPr lang="en-US" baseline="30000" dirty="0" smtClean="0"/>
              <a:t>-3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4A777-67EE-4C57-B384-472566C4238F}" type="datetime1">
              <a:rPr lang="en-US" smtClean="0"/>
              <a:pPr/>
              <a:t>5/31/2011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HPHD 2011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B5BCB-DCF7-4CB6-B569-5FAD0D0113E3}" type="slidenum">
              <a:rPr lang="en-US" smtClean="0"/>
              <a:pPr/>
              <a:t>16</a:t>
            </a:fld>
            <a:endParaRPr lang="en-US"/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4267200" y="1066800"/>
            <a:ext cx="4800600" cy="3429000"/>
          </a:xfrm>
        </p:spPr>
        <p:txBody>
          <a:bodyPr/>
          <a:lstStyle/>
          <a:p>
            <a:r>
              <a:rPr lang="en-US" dirty="0" smtClean="0"/>
              <a:t>Coherent vector meson production in e + A</a:t>
            </a:r>
          </a:p>
          <a:p>
            <a:pPr lvl="1"/>
            <a:r>
              <a:rPr lang="en-US" dirty="0" smtClean="0"/>
              <a:t>2 gluon exchange =&gt; mean &amp; </a:t>
            </a:r>
            <a:r>
              <a:rPr lang="en-US" dirty="0" err="1" smtClean="0"/>
              <a:t>fluc</a:t>
            </a:r>
            <a:r>
              <a:rPr lang="en-US" dirty="0" smtClean="0"/>
              <a:t>.</a:t>
            </a:r>
          </a:p>
          <a:p>
            <a:pPr lvl="1"/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pPr>
              <a:buNone/>
            </a:pPr>
            <a:endParaRPr lang="en-US" dirty="0" smtClean="0"/>
          </a:p>
        </p:txBody>
      </p:sp>
      <p:grpSp>
        <p:nvGrpSpPr>
          <p:cNvPr id="3" name="Group 7"/>
          <p:cNvGrpSpPr/>
          <p:nvPr/>
        </p:nvGrpSpPr>
        <p:grpSpPr>
          <a:xfrm>
            <a:off x="228600" y="838199"/>
            <a:ext cx="3810000" cy="2209800"/>
            <a:chOff x="228600" y="2346530"/>
            <a:chExt cx="3987910" cy="2534735"/>
          </a:xfrm>
        </p:grpSpPr>
        <p:pic>
          <p:nvPicPr>
            <p:cNvPr id="9" name="Picture 3"/>
            <p:cNvPicPr>
              <a:picLocks noChangeAspect="1" noChangeArrowheads="1"/>
            </p:cNvPicPr>
            <p:nvPr/>
          </p:nvPicPr>
          <p:blipFill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457200" y="2819400"/>
              <a:ext cx="3614229" cy="1828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0" name="TextBox 9"/>
            <p:cNvSpPr txBox="1"/>
            <p:nvPr/>
          </p:nvSpPr>
          <p:spPr>
            <a:xfrm>
              <a:off x="3733800" y="2346531"/>
              <a:ext cx="35618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/>
                <a:t>e</a:t>
              </a: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3581400" y="3048000"/>
              <a:ext cx="63511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/>
                <a:t>J/</a:t>
              </a:r>
              <a:r>
                <a:rPr lang="en-US" sz="2400" i="1" dirty="0" smtClean="0">
                  <a:latin typeface="Symbol" pitchFamily="18" charset="2"/>
                </a:rPr>
                <a:t>y</a:t>
              </a: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3733800" y="4415135"/>
              <a:ext cx="38985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/>
                <a:t>A</a:t>
              </a: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228600" y="2346530"/>
              <a:ext cx="35618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/>
                <a:t>e</a:t>
              </a: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228600" y="4419600"/>
              <a:ext cx="38985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/>
                <a:t>A</a:t>
              </a: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685800" y="3200400"/>
              <a:ext cx="43152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>
                  <a:latin typeface="Symbol" pitchFamily="18" charset="2"/>
                </a:rPr>
                <a:t>g</a:t>
              </a:r>
              <a:r>
                <a:rPr lang="en-US" sz="2400" dirty="0" smtClean="0"/>
                <a:t>*</a:t>
              </a:r>
            </a:p>
          </p:txBody>
        </p:sp>
        <p:cxnSp>
          <p:nvCxnSpPr>
            <p:cNvPr id="16" name="Straight Arrow Connector 15"/>
            <p:cNvCxnSpPr/>
            <p:nvPr/>
          </p:nvCxnSpPr>
          <p:spPr>
            <a:xfrm>
              <a:off x="2176464" y="3262312"/>
              <a:ext cx="152400" cy="1588"/>
            </a:xfrm>
            <a:prstGeom prst="straightConnector1">
              <a:avLst/>
            </a:prstGeom>
            <a:ln w="12700" cmpd="sng">
              <a:solidFill>
                <a:schemeClr val="tx1"/>
              </a:solidFill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Arrow Connector 16"/>
            <p:cNvCxnSpPr/>
            <p:nvPr/>
          </p:nvCxnSpPr>
          <p:spPr>
            <a:xfrm>
              <a:off x="2214560" y="3686176"/>
              <a:ext cx="152400" cy="1588"/>
            </a:xfrm>
            <a:prstGeom prst="straightConnector1">
              <a:avLst/>
            </a:prstGeom>
            <a:ln w="12700" cmpd="sng">
              <a:solidFill>
                <a:schemeClr val="tx1"/>
              </a:solidFill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4" name="TextBox 23"/>
          <p:cNvSpPr txBox="1"/>
          <p:nvPr/>
        </p:nvSpPr>
        <p:spPr>
          <a:xfrm>
            <a:off x="7449305" y="2971800"/>
            <a:ext cx="169469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chemeClr val="accent1">
                    <a:lumMod val="75000"/>
                  </a:schemeClr>
                </a:solidFill>
              </a:rPr>
              <a:t>Must reject incoherent</a:t>
            </a:r>
          </a:p>
          <a:p>
            <a:r>
              <a:rPr lang="en-US" sz="1200" dirty="0" smtClean="0">
                <a:solidFill>
                  <a:schemeClr val="accent1">
                    <a:lumMod val="75000"/>
                  </a:schemeClr>
                </a:solidFill>
              </a:rPr>
              <a:t>collisions at ~100%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1066800" y="6457890"/>
            <a:ext cx="7010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chemeClr val="accent1">
                    <a:lumMod val="75000"/>
                  </a:schemeClr>
                </a:solidFill>
              </a:rPr>
              <a:t>Also DVCS and Incoherent production; see talk by A </a:t>
            </a:r>
            <a:r>
              <a:rPr lang="en-US" sz="2000" dirty="0" err="1" smtClean="0">
                <a:solidFill>
                  <a:schemeClr val="accent1">
                    <a:lumMod val="75000"/>
                  </a:schemeClr>
                </a:solidFill>
              </a:rPr>
              <a:t>Stasto</a:t>
            </a:r>
            <a:endParaRPr lang="en-US" sz="2000" dirty="0" smtClean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26" name="Picture 2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81001" y="3276600"/>
            <a:ext cx="8610599" cy="31749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" name="TextBox 26"/>
          <p:cNvSpPr txBox="1"/>
          <p:nvPr/>
        </p:nvSpPr>
        <p:spPr>
          <a:xfrm>
            <a:off x="7186529" y="6172200"/>
            <a:ext cx="172887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WAH, arXiv:1102.5058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Coupling of Flow to </a:t>
            </a:r>
            <a:r>
              <a:rPr lang="en-US" dirty="0" err="1" smtClean="0"/>
              <a:t>Eloss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533400" y="990600"/>
            <a:ext cx="8229600" cy="4876800"/>
          </a:xfrm>
        </p:spPr>
        <p:txBody>
          <a:bodyPr/>
          <a:lstStyle/>
          <a:p>
            <a:r>
              <a:rPr lang="en-US" dirty="0" smtClean="0"/>
              <a:t>Is high-</a:t>
            </a:r>
            <a:r>
              <a:rPr lang="en-US" dirty="0" err="1" smtClean="0"/>
              <a:t>p</a:t>
            </a:r>
            <a:r>
              <a:rPr lang="en-US" baseline="-25000" dirty="0" err="1" smtClean="0"/>
              <a:t>T</a:t>
            </a:r>
            <a:r>
              <a:rPr lang="en-US" dirty="0" smtClean="0"/>
              <a:t> v</a:t>
            </a:r>
            <a:r>
              <a:rPr lang="en-US" baseline="-25000" dirty="0" smtClean="0"/>
              <a:t>2</a:t>
            </a:r>
            <a:r>
              <a:rPr lang="en-US" dirty="0" smtClean="0"/>
              <a:t> huge due to medium push?</a:t>
            </a:r>
          </a:p>
          <a:p>
            <a:pPr lvl="1"/>
            <a:r>
              <a:rPr lang="en-US" dirty="0" smtClean="0"/>
              <a:t>R</a:t>
            </a:r>
            <a:r>
              <a:rPr lang="en-US" baseline="-25000" dirty="0" smtClean="0"/>
              <a:t>AA</a:t>
            </a:r>
            <a:r>
              <a:rPr lang="en-US" dirty="0" smtClean="0"/>
              <a:t>(</a:t>
            </a:r>
            <a:r>
              <a:rPr lang="en-US" i="1" dirty="0" smtClean="0">
                <a:latin typeface="Symbol" pitchFamily="18" charset="2"/>
              </a:rPr>
              <a:t>f </a:t>
            </a:r>
            <a:r>
              <a:rPr lang="en-US" dirty="0" smtClean="0">
                <a:latin typeface="Symbol" pitchFamily="18" charset="2"/>
              </a:rPr>
              <a:t>= 0,</a:t>
            </a:r>
            <a:r>
              <a:rPr lang="en-US" dirty="0" smtClean="0"/>
              <a:t> </a:t>
            </a:r>
            <a:r>
              <a:rPr lang="en-US" dirty="0" err="1" smtClean="0"/>
              <a:t>N</a:t>
            </a:r>
            <a:r>
              <a:rPr lang="en-US" baseline="-25000" dirty="0" err="1" smtClean="0"/>
              <a:t>part</a:t>
            </a:r>
            <a:r>
              <a:rPr lang="en-US" dirty="0" smtClean="0"/>
              <a:t>) vs. R</a:t>
            </a:r>
            <a:r>
              <a:rPr lang="en-US" baseline="-25000" dirty="0" smtClean="0"/>
              <a:t>AA</a:t>
            </a:r>
            <a:r>
              <a:rPr lang="en-US" dirty="0" smtClean="0"/>
              <a:t>(</a:t>
            </a:r>
            <a:r>
              <a:rPr lang="en-US" i="1" dirty="0" smtClean="0">
                <a:latin typeface="Symbol" pitchFamily="18" charset="2"/>
              </a:rPr>
              <a:t>f </a:t>
            </a:r>
            <a:r>
              <a:rPr lang="en-US" dirty="0" smtClean="0">
                <a:latin typeface="Symbol" pitchFamily="18" charset="2"/>
              </a:rPr>
              <a:t>= p/2,</a:t>
            </a:r>
            <a:r>
              <a:rPr lang="en-US" dirty="0" smtClean="0"/>
              <a:t> </a:t>
            </a:r>
            <a:r>
              <a:rPr lang="en-US" dirty="0" err="1" smtClean="0"/>
              <a:t>N</a:t>
            </a:r>
            <a:r>
              <a:rPr lang="en-US" baseline="-25000" dirty="0" err="1" smtClean="0"/>
              <a:t>part</a:t>
            </a:r>
            <a:r>
              <a:rPr lang="en-US" dirty="0" smtClean="0"/>
              <a:t>)</a:t>
            </a:r>
            <a:endParaRPr lang="en-US" i="1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8C159B-6F86-4AE1-92F9-CC32995CB58E}" type="datetime1">
              <a:rPr lang="en-US" smtClean="0"/>
              <a:pPr/>
              <a:t>5/31/2011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HPHD 2011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B5BCB-DCF7-4CB6-B569-5FAD0D0113E3}" type="slidenum">
              <a:rPr lang="en-US" smtClean="0"/>
              <a:pPr/>
              <a:t>17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3962400" y="5971401"/>
            <a:ext cx="269995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Horowitz and </a:t>
            </a:r>
            <a:r>
              <a:rPr lang="en-US" sz="1200" dirty="0" err="1" smtClean="0"/>
              <a:t>Jia</a:t>
            </a:r>
            <a:r>
              <a:rPr lang="en-US" sz="1200" dirty="0" smtClean="0"/>
              <a:t>, </a:t>
            </a:r>
            <a:r>
              <a:rPr lang="en-US" sz="1200" i="1" dirty="0" smtClean="0"/>
              <a:t>in preparation</a:t>
            </a:r>
          </a:p>
        </p:txBody>
      </p:sp>
      <p:grpSp>
        <p:nvGrpSpPr>
          <p:cNvPr id="3" name="Group 20"/>
          <p:cNvGrpSpPr/>
          <p:nvPr/>
        </p:nvGrpSpPr>
        <p:grpSpPr>
          <a:xfrm>
            <a:off x="4024313" y="2618601"/>
            <a:ext cx="5029199" cy="3371910"/>
            <a:chOff x="4038601" y="2876490"/>
            <a:chExt cx="5029199" cy="3371910"/>
          </a:xfrm>
        </p:grpSpPr>
        <p:pic>
          <p:nvPicPr>
            <p:cNvPr id="740354" name="Picture 2"/>
            <p:cNvPicPr>
              <a:picLocks noChangeAspect="1" noChangeArrowheads="1"/>
            </p:cNvPicPr>
            <p:nvPr/>
          </p:nvPicPr>
          <p:blipFill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4394200" y="2876490"/>
              <a:ext cx="4673600" cy="2997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4" name="TextBox 13"/>
            <p:cNvSpPr txBox="1"/>
            <p:nvPr/>
          </p:nvSpPr>
          <p:spPr>
            <a:xfrm>
              <a:off x="6553200" y="5848290"/>
              <a:ext cx="694421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1" dirty="0" err="1" smtClean="0"/>
                <a:t>N</a:t>
              </a:r>
              <a:r>
                <a:rPr lang="en-US" sz="2000" b="1" baseline="-25000" dirty="0" err="1" smtClean="0"/>
                <a:t>part</a:t>
              </a:r>
              <a:endParaRPr lang="en-US" sz="2000" b="1" baseline="-25000" dirty="0" smtClean="0"/>
            </a:p>
          </p:txBody>
        </p:sp>
        <p:sp>
          <p:nvSpPr>
            <p:cNvPr id="15" name="TextBox 14"/>
            <p:cNvSpPr txBox="1"/>
            <p:nvPr/>
          </p:nvSpPr>
          <p:spPr>
            <a:xfrm rot="16200000">
              <a:off x="3929917" y="4051973"/>
              <a:ext cx="617477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1" dirty="0" smtClean="0"/>
                <a:t>R</a:t>
              </a:r>
              <a:r>
                <a:rPr lang="en-US" sz="2000" b="1" baseline="-25000" dirty="0" smtClean="0"/>
                <a:t>AA</a:t>
              </a: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7543800" y="3486090"/>
              <a:ext cx="1085746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smtClean="0"/>
                <a:t>R</a:t>
              </a:r>
              <a:r>
                <a:rPr lang="en-US" sz="2000" baseline="-25000" dirty="0" smtClean="0"/>
                <a:t>AA</a:t>
              </a:r>
              <a:r>
                <a:rPr lang="en-US" sz="2000" dirty="0" smtClean="0"/>
                <a:t>  in</a:t>
              </a:r>
            </a:p>
            <a:p>
              <a:r>
                <a:rPr lang="en-US" sz="2000" dirty="0" smtClean="0">
                  <a:solidFill>
                    <a:srgbClr val="3F3D99"/>
                  </a:solidFill>
                </a:rPr>
                <a:t>R</a:t>
              </a:r>
              <a:r>
                <a:rPr lang="en-US" sz="2000" baseline="-25000" dirty="0" smtClean="0">
                  <a:solidFill>
                    <a:srgbClr val="3F3D99"/>
                  </a:solidFill>
                </a:rPr>
                <a:t>AA</a:t>
              </a:r>
              <a:r>
                <a:rPr lang="en-US" sz="2000" dirty="0" smtClean="0">
                  <a:solidFill>
                    <a:srgbClr val="3F3D99"/>
                  </a:solidFill>
                </a:rPr>
                <a:t>  out</a:t>
              </a: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4938255" y="3175337"/>
              <a:ext cx="2148345" cy="61555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700" dirty="0" smtClean="0"/>
                <a:t>PHENIX Preliminary</a:t>
              </a:r>
            </a:p>
            <a:p>
              <a:r>
                <a:rPr lang="en-US" sz="1700" dirty="0" smtClean="0"/>
                <a:t>7-8 </a:t>
              </a:r>
              <a:r>
                <a:rPr lang="en-US" sz="1700" dirty="0" err="1" smtClean="0"/>
                <a:t>GeV</a:t>
              </a:r>
              <a:r>
                <a:rPr lang="en-US" sz="1700" dirty="0" smtClean="0"/>
                <a:t> </a:t>
              </a:r>
              <a:r>
                <a:rPr lang="en-US" sz="1700" dirty="0" smtClean="0">
                  <a:latin typeface="Symbol" pitchFamily="18" charset="2"/>
                </a:rPr>
                <a:t>p</a:t>
              </a:r>
              <a:r>
                <a:rPr lang="en-US" sz="1700" baseline="30000" dirty="0" smtClean="0"/>
                <a:t>0</a:t>
              </a:r>
            </a:p>
          </p:txBody>
        </p:sp>
      </p:grpSp>
      <p:sp>
        <p:nvSpPr>
          <p:cNvPr id="18" name="TextBox 17"/>
          <p:cNvSpPr txBox="1"/>
          <p:nvPr/>
        </p:nvSpPr>
        <p:spPr>
          <a:xfrm>
            <a:off x="228600" y="5924490"/>
            <a:ext cx="345158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4D4D4D"/>
                </a:solidFill>
              </a:rPr>
              <a:t>Care taken with </a:t>
            </a:r>
            <a:r>
              <a:rPr lang="en-US" sz="2000" dirty="0" err="1" smtClean="0">
                <a:solidFill>
                  <a:srgbClr val="4D4D4D"/>
                </a:solidFill>
              </a:rPr>
              <a:t>dN</a:t>
            </a:r>
            <a:r>
              <a:rPr lang="en-US" sz="2000" baseline="-25000" dirty="0" err="1" smtClean="0">
                <a:solidFill>
                  <a:srgbClr val="4D4D4D"/>
                </a:solidFill>
              </a:rPr>
              <a:t>g</a:t>
            </a:r>
            <a:r>
              <a:rPr lang="en-US" sz="2000" dirty="0" smtClean="0">
                <a:solidFill>
                  <a:srgbClr val="4D4D4D"/>
                </a:solidFill>
              </a:rPr>
              <a:t>/</a:t>
            </a:r>
            <a:r>
              <a:rPr lang="en-US" sz="2000" dirty="0" err="1" smtClean="0">
                <a:solidFill>
                  <a:srgbClr val="4D4D4D"/>
                </a:solidFill>
              </a:rPr>
              <a:t>dy</a:t>
            </a:r>
            <a:r>
              <a:rPr lang="en-US" sz="2000" dirty="0" smtClean="0">
                <a:solidFill>
                  <a:srgbClr val="4D4D4D"/>
                </a:solidFill>
              </a:rPr>
              <a:t>(</a:t>
            </a:r>
            <a:r>
              <a:rPr lang="en-US" sz="2000" dirty="0" err="1" smtClean="0">
                <a:solidFill>
                  <a:srgbClr val="4D4D4D"/>
                </a:solidFill>
              </a:rPr>
              <a:t>N</a:t>
            </a:r>
            <a:r>
              <a:rPr lang="en-US" sz="2000" baseline="-25000" dirty="0" err="1" smtClean="0">
                <a:solidFill>
                  <a:srgbClr val="4D4D4D"/>
                </a:solidFill>
              </a:rPr>
              <a:t>part</a:t>
            </a:r>
            <a:r>
              <a:rPr lang="en-US" sz="2000" dirty="0" smtClean="0">
                <a:solidFill>
                  <a:srgbClr val="4D4D4D"/>
                </a:solidFill>
              </a:rPr>
              <a:t>)</a:t>
            </a:r>
          </a:p>
        </p:txBody>
      </p:sp>
      <p:grpSp>
        <p:nvGrpSpPr>
          <p:cNvPr id="4" name="Group 19"/>
          <p:cNvGrpSpPr/>
          <p:nvPr/>
        </p:nvGrpSpPr>
        <p:grpSpPr>
          <a:xfrm>
            <a:off x="-95248" y="2286000"/>
            <a:ext cx="4166704" cy="3733800"/>
            <a:chOff x="-152400" y="2819400"/>
            <a:chExt cx="4166704" cy="3733800"/>
          </a:xfrm>
        </p:grpSpPr>
        <p:grpSp>
          <p:nvGrpSpPr>
            <p:cNvPr id="9" name="Group 8"/>
            <p:cNvGrpSpPr/>
            <p:nvPr/>
          </p:nvGrpSpPr>
          <p:grpSpPr>
            <a:xfrm>
              <a:off x="-152400" y="2819400"/>
              <a:ext cx="4166704" cy="3733800"/>
              <a:chOff x="1066800" y="2406732"/>
              <a:chExt cx="4166704" cy="3733800"/>
            </a:xfrm>
          </p:grpSpPr>
          <p:pic>
            <p:nvPicPr>
              <p:cNvPr id="10" name="Picture 2"/>
              <p:cNvPicPr>
                <a:picLocks noChangeAspect="1" noChangeArrowheads="1"/>
              </p:cNvPicPr>
              <p:nvPr/>
            </p:nvPicPr>
            <p:blipFill>
              <a:blip r:embed="rId3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>
                <a:off x="1066800" y="2406732"/>
                <a:ext cx="4166704" cy="37338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11" name="TextBox 10"/>
              <p:cNvSpPr txBox="1"/>
              <p:nvPr/>
            </p:nvSpPr>
            <p:spPr>
              <a:xfrm>
                <a:off x="2289401" y="2667000"/>
                <a:ext cx="1021433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200" dirty="0" smtClean="0">
                    <a:solidFill>
                      <a:srgbClr val="C00000"/>
                    </a:solidFill>
                  </a:rPr>
                  <a:t>WS </a:t>
                </a:r>
                <a:r>
                  <a:rPr lang="en-US" sz="1200" dirty="0" err="1" smtClean="0">
                    <a:solidFill>
                      <a:srgbClr val="C00000"/>
                    </a:solidFill>
                  </a:rPr>
                  <a:t>Glauber</a:t>
                </a:r>
                <a:endParaRPr lang="en-US" sz="1200" dirty="0" smtClean="0">
                  <a:solidFill>
                    <a:srgbClr val="C00000"/>
                  </a:solidFill>
                </a:endParaRPr>
              </a:p>
              <a:p>
                <a:r>
                  <a:rPr lang="en-US" sz="1200" dirty="0" smtClean="0">
                    <a:solidFill>
                      <a:srgbClr val="005400"/>
                    </a:solidFill>
                  </a:rPr>
                  <a:t>HN Mixed</a:t>
                </a:r>
              </a:p>
              <a:p>
                <a:r>
                  <a:rPr lang="en-US" sz="1200" dirty="0" smtClean="0">
                    <a:solidFill>
                      <a:srgbClr val="002060"/>
                    </a:solidFill>
                  </a:rPr>
                  <a:t>KLN CGC</a:t>
                </a:r>
              </a:p>
            </p:txBody>
          </p:sp>
        </p:grpSp>
        <p:sp>
          <p:nvSpPr>
            <p:cNvPr id="19" name="TextBox 18"/>
            <p:cNvSpPr txBox="1"/>
            <p:nvPr/>
          </p:nvSpPr>
          <p:spPr>
            <a:xfrm>
              <a:off x="2063894" y="5514201"/>
              <a:ext cx="1593706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 smtClean="0"/>
                <a:t>PHOBOS 2008 Data</a:t>
              </a:r>
            </a:p>
          </p:txBody>
        </p:sp>
      </p:grpSp>
      <p:sp>
        <p:nvSpPr>
          <p:cNvPr id="22" name="TextBox 21"/>
          <p:cNvSpPr txBox="1"/>
          <p:nvPr/>
        </p:nvSpPr>
        <p:spPr>
          <a:xfrm>
            <a:off x="5109835" y="6381690"/>
            <a:ext cx="311976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4D4D4D"/>
                </a:solidFill>
              </a:rPr>
              <a:t>Smaller influence of </a:t>
            </a:r>
            <a:r>
              <a:rPr lang="en-US" sz="2000" dirty="0" err="1" smtClean="0">
                <a:solidFill>
                  <a:srgbClr val="4D4D4D"/>
                </a:solidFill>
              </a:rPr>
              <a:t>fluc</a:t>
            </a:r>
            <a:r>
              <a:rPr lang="en-US" sz="2000" dirty="0" smtClean="0">
                <a:solidFill>
                  <a:srgbClr val="4D4D4D"/>
                </a:solidFill>
              </a:rPr>
              <a:t>.?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Uncertainty from Wide Angle Radiation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76200" y="914400"/>
            <a:ext cx="9372600" cy="2209800"/>
          </a:xfrm>
        </p:spPr>
        <p:txBody>
          <a:bodyPr>
            <a:normAutofit/>
          </a:bodyPr>
          <a:lstStyle/>
          <a:p>
            <a:pPr lvl="1"/>
            <a:r>
              <a:rPr lang="en-US" dirty="0" smtClean="0"/>
              <a:t>Single inclusive </a:t>
            </a:r>
            <a:r>
              <a:rPr lang="en-US" dirty="0" err="1" smtClean="0"/>
              <a:t>dN</a:t>
            </a:r>
            <a:r>
              <a:rPr lang="en-US" baseline="-25000" dirty="0" err="1" smtClean="0"/>
              <a:t>g</a:t>
            </a:r>
            <a:r>
              <a:rPr lang="en-US" dirty="0" smtClean="0"/>
              <a:t>/</a:t>
            </a:r>
            <a:r>
              <a:rPr lang="en-US" dirty="0" err="1" smtClean="0"/>
              <a:t>dx</a:t>
            </a:r>
            <a:r>
              <a:rPr lang="en-US" dirty="0" smtClean="0"/>
              <a:t> leads to energy loss</a:t>
            </a:r>
          </a:p>
          <a:p>
            <a:pPr lvl="1"/>
            <a:r>
              <a:rPr lang="en-US" b="1" i="1" dirty="0" smtClean="0"/>
              <a:t>All</a:t>
            </a:r>
            <a:r>
              <a:rPr lang="en-US" dirty="0" smtClean="0"/>
              <a:t> current </a:t>
            </a:r>
            <a:r>
              <a:rPr lang="en-US" dirty="0" err="1" smtClean="0"/>
              <a:t>Eloss</a:t>
            </a:r>
            <a:r>
              <a:rPr lang="en-US" dirty="0" smtClean="0"/>
              <a:t> calculations assume small angle emission (</a:t>
            </a:r>
            <a:r>
              <a:rPr lang="en-US" dirty="0" err="1" smtClean="0"/>
              <a:t>k</a:t>
            </a:r>
            <a:r>
              <a:rPr lang="en-US" baseline="-25000" dirty="0" err="1" smtClean="0"/>
              <a:t>T</a:t>
            </a:r>
            <a:r>
              <a:rPr lang="en-US" dirty="0" smtClean="0"/>
              <a:t> &lt;&lt; </a:t>
            </a:r>
            <a:r>
              <a:rPr lang="en-US" dirty="0" err="1" smtClean="0"/>
              <a:t>xE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/>
              <a:t>This is a bad assumption for RHIC kinematics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7790DB-BAB4-4922-AFF3-465116479913}" type="datetime1">
              <a:rPr lang="en-US" smtClean="0"/>
              <a:pPr/>
              <a:t>5/31/2011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HPHD 2011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B5BCB-DCF7-4CB6-B569-5FAD0D0113E3}" type="slidenum">
              <a:rPr lang="en-US" smtClean="0"/>
              <a:pPr/>
              <a:t>18</a:t>
            </a:fld>
            <a:endParaRPr lang="en-US"/>
          </a:p>
        </p:txBody>
      </p:sp>
      <p:pic>
        <p:nvPicPr>
          <p:cNvPr id="917506" name="Picture 2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710849" y="2819400"/>
            <a:ext cx="5147151" cy="3711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TextBox 11"/>
          <p:cNvSpPr txBox="1"/>
          <p:nvPr/>
        </p:nvSpPr>
        <p:spPr>
          <a:xfrm>
            <a:off x="5105400" y="6291264"/>
            <a:ext cx="234622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WAH and B Cole, PRC81, 2010</a:t>
            </a:r>
            <a:endParaRPr lang="en-US" sz="1200" i="1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Quantification of Collinear Uncertainty</a:t>
            </a: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half" idx="1"/>
          </p:nvPr>
        </p:nvSpPr>
        <p:spPr>
          <a:xfrm>
            <a:off x="457200" y="1219200"/>
            <a:ext cx="4038600" cy="4525963"/>
          </a:xfrm>
        </p:spPr>
        <p:txBody>
          <a:bodyPr/>
          <a:lstStyle/>
          <a:p>
            <a:r>
              <a:rPr lang="en-US" dirty="0" smtClean="0"/>
              <a:t>Factor ~ 3 uncertainty in extracted medium density!</a:t>
            </a:r>
            <a:endParaRPr lang="en-US" dirty="0"/>
          </a:p>
        </p:txBody>
      </p:sp>
      <p:sp>
        <p:nvSpPr>
          <p:cNvPr id="10" name="Content Placeholder 9"/>
          <p:cNvSpPr>
            <a:spLocks noGrp="1"/>
          </p:cNvSpPr>
          <p:nvPr>
            <p:ph sz="half" idx="2"/>
          </p:nvPr>
        </p:nvSpPr>
        <p:spPr>
          <a:xfrm>
            <a:off x="4648200" y="1219200"/>
            <a:ext cx="4038600" cy="4525963"/>
          </a:xfrm>
        </p:spPr>
        <p:txBody>
          <a:bodyPr/>
          <a:lstStyle/>
          <a:p>
            <a:r>
              <a:rPr lang="en-US" dirty="0" smtClean="0"/>
              <a:t>“</a:t>
            </a:r>
            <a:r>
              <a:rPr lang="en-US" dirty="0" err="1" smtClean="0"/>
              <a:t>qhat</a:t>
            </a:r>
            <a:r>
              <a:rPr lang="en-US" dirty="0" smtClean="0"/>
              <a:t>” values from </a:t>
            </a:r>
            <a:r>
              <a:rPr lang="en-US" i="1" dirty="0" smtClean="0"/>
              <a:t>different formalisms</a:t>
            </a:r>
            <a:r>
              <a:rPr lang="en-US" dirty="0" smtClean="0"/>
              <a:t> </a:t>
            </a:r>
            <a:r>
              <a:rPr lang="en-US" b="1" dirty="0" smtClean="0"/>
              <a:t>consistent</a:t>
            </a:r>
            <a:r>
              <a:rPr lang="en-US" dirty="0" smtClean="0"/>
              <a:t> w/</a:t>
            </a:r>
            <a:r>
              <a:rPr lang="en-US" dirty="0" err="1" smtClean="0"/>
              <a:t>i</a:t>
            </a:r>
            <a:r>
              <a:rPr lang="en-US" dirty="0" smtClean="0"/>
              <a:t> </a:t>
            </a:r>
            <a:r>
              <a:rPr lang="en-US" dirty="0" err="1" smtClean="0"/>
              <a:t>unc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D010EE-0D03-4C19-BCBC-CB9F92B05F88}" type="datetime1">
              <a:rPr lang="en-US" smtClean="0"/>
              <a:pPr/>
              <a:t>5/31/2011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HPHD 2011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B5BCB-DCF7-4CB6-B569-5FAD0D0113E3}" type="slidenum">
              <a:rPr lang="en-US" smtClean="0"/>
              <a:pPr/>
              <a:t>19</a:t>
            </a:fld>
            <a:endParaRPr lang="en-US"/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3084539"/>
            <a:ext cx="4395717" cy="30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548118" y="2743200"/>
            <a:ext cx="4343400" cy="34655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extBox 10"/>
          <p:cNvSpPr txBox="1"/>
          <p:nvPr/>
        </p:nvSpPr>
        <p:spPr>
          <a:xfrm>
            <a:off x="3505200" y="6019800"/>
            <a:ext cx="234622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WAH and B Cole, PRC81, 2010</a:t>
            </a:r>
            <a:endParaRPr lang="en-US" sz="1200" i="1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5641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77787"/>
            <a:ext cx="9142413" cy="6856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Motivation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91E475-810F-4867-8116-63B075CF9EE3}" type="datetime1">
              <a:rPr lang="en-US" smtClean="0"/>
              <a:pPr/>
              <a:t>5/31/2011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HPHD 2011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B5BCB-DCF7-4CB6-B569-5FAD0D0113E3}" type="slidenum">
              <a:rPr lang="en-US" smtClean="0"/>
              <a:pPr/>
              <a:t>2</a:t>
            </a:fld>
            <a:endParaRPr lang="en-US"/>
          </a:p>
        </p:txBody>
      </p:sp>
      <p:pic>
        <p:nvPicPr>
          <p:cNvPr id="8" name="Picture 1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40525" y="6388925"/>
            <a:ext cx="304800" cy="4008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</a:t>
            </a:r>
            <a:r>
              <a:rPr lang="en-US" baseline="-25000" dirty="0" smtClean="0"/>
              <a:t>2</a:t>
            </a:r>
            <a:r>
              <a:rPr lang="en-US" dirty="0" smtClean="0"/>
              <a:t>: “Collinearly Safe”</a:t>
            </a: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457200" y="990600"/>
            <a:ext cx="8229600" cy="5867400"/>
          </a:xfrm>
        </p:spPr>
        <p:txBody>
          <a:bodyPr>
            <a:normAutofit lnSpcReduction="10000"/>
          </a:bodyPr>
          <a:lstStyle/>
          <a:p>
            <a:pPr lvl="0"/>
            <a:r>
              <a:rPr lang="en-US" dirty="0" smtClean="0"/>
              <a:t>Fix </a:t>
            </a:r>
            <a:r>
              <a:rPr lang="en-US" dirty="0" err="1" smtClean="0"/>
              <a:t>dN</a:t>
            </a:r>
            <a:r>
              <a:rPr lang="en-US" baseline="-25000" dirty="0" err="1" smtClean="0"/>
              <a:t>g</a:t>
            </a:r>
            <a:r>
              <a:rPr lang="en-US" dirty="0" smtClean="0"/>
              <a:t>/</a:t>
            </a:r>
            <a:r>
              <a:rPr lang="en-US" dirty="0" err="1" smtClean="0"/>
              <a:t>dy</a:t>
            </a:r>
            <a:r>
              <a:rPr lang="en-US" dirty="0" smtClean="0"/>
              <a:t> from R</a:t>
            </a:r>
            <a:r>
              <a:rPr lang="en-US" baseline="-25000" dirty="0" smtClean="0"/>
              <a:t>AA</a:t>
            </a:r>
            <a:r>
              <a:rPr lang="en-US" dirty="0" smtClean="0"/>
              <a:t>, calculate v</a:t>
            </a:r>
            <a:r>
              <a:rPr lang="en-US" baseline="-25000" dirty="0" smtClean="0"/>
              <a:t>2</a:t>
            </a:r>
          </a:p>
          <a:p>
            <a:pPr lvl="1"/>
            <a:r>
              <a:rPr lang="en-US" dirty="0" smtClean="0"/>
              <a:t>Expect larger v</a:t>
            </a:r>
            <a:r>
              <a:rPr lang="en-US" baseline="-25000" dirty="0" smtClean="0"/>
              <a:t>2</a:t>
            </a:r>
            <a:r>
              <a:rPr lang="en-US" dirty="0" smtClean="0"/>
              <a:t> for smaller opening angle</a:t>
            </a:r>
          </a:p>
          <a:p>
            <a:pPr lvl="2">
              <a:buNone/>
            </a:pPr>
            <a:r>
              <a:rPr lang="en-US" dirty="0" smtClean="0">
                <a:latin typeface="Symbol" pitchFamily="18" charset="2"/>
              </a:rPr>
              <a:t>			      ( </a:t>
            </a:r>
            <a:r>
              <a:rPr lang="en-US" dirty="0" err="1" smtClean="0">
                <a:latin typeface="Symbol" pitchFamily="18" charset="2"/>
              </a:rPr>
              <a:t>t</a:t>
            </a:r>
            <a:r>
              <a:rPr lang="en-US" baseline="-25000" dirty="0" err="1" smtClean="0"/>
              <a:t>coh</a:t>
            </a:r>
            <a:r>
              <a:rPr lang="en-US" dirty="0" smtClean="0"/>
              <a:t> ~ 1/k</a:t>
            </a:r>
            <a:r>
              <a:rPr lang="en-US" baseline="-25000" dirty="0" smtClean="0"/>
              <a:t>T</a:t>
            </a:r>
            <a:r>
              <a:rPr lang="en-US" baseline="30000" dirty="0" smtClean="0"/>
              <a:t>2</a:t>
            </a:r>
            <a:r>
              <a:rPr lang="en-US" dirty="0" smtClean="0"/>
              <a:t> )</a:t>
            </a:r>
            <a:endParaRPr lang="en-US" baseline="30000" dirty="0" smtClean="0"/>
          </a:p>
          <a:p>
            <a:pPr lvl="2"/>
            <a:endParaRPr lang="en-US" dirty="0" smtClean="0"/>
          </a:p>
          <a:p>
            <a:pPr lvl="2"/>
            <a:endParaRPr lang="en-US" dirty="0" smtClean="0"/>
          </a:p>
          <a:p>
            <a:pPr lvl="2"/>
            <a:endParaRPr lang="en-US" dirty="0" smtClean="0"/>
          </a:p>
          <a:p>
            <a:pPr lvl="2"/>
            <a:endParaRPr lang="en-US" dirty="0" smtClean="0"/>
          </a:p>
          <a:p>
            <a:pPr lvl="4"/>
            <a:endParaRPr lang="en-US" dirty="0" smtClean="0"/>
          </a:p>
          <a:p>
            <a:pPr lvl="2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2"/>
            <a:endParaRPr lang="en-US" dirty="0" smtClean="0"/>
          </a:p>
          <a:p>
            <a:pPr lvl="1"/>
            <a:r>
              <a:rPr lang="en-US" dirty="0" smtClean="0"/>
              <a:t>I</a:t>
            </a:r>
            <a:r>
              <a:rPr lang="en-US" baseline="-25000" dirty="0" smtClean="0"/>
              <a:t>AA</a:t>
            </a:r>
            <a:r>
              <a:rPr lang="en-US" dirty="0" smtClean="0"/>
              <a:t>: coming soon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A4388F-4F92-44A1-96B9-1ECFCD88F3F2}" type="datetime1">
              <a:rPr lang="en-US" smtClean="0"/>
              <a:pPr/>
              <a:t>5/31/2011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HPHD 2011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B5BCB-DCF7-4CB6-B569-5FAD0D0113E3}" type="slidenum">
              <a:rPr lang="en-US" smtClean="0"/>
              <a:pPr/>
              <a:t>20</a:t>
            </a:fld>
            <a:endParaRPr lang="en-US"/>
          </a:p>
        </p:txBody>
      </p:sp>
      <p:sp>
        <p:nvSpPr>
          <p:cNvPr id="10" name="Content Placeholder 2"/>
          <p:cNvSpPr txBox="1">
            <a:spLocks/>
          </p:cNvSpPr>
          <p:nvPr/>
        </p:nvSpPr>
        <p:spPr>
          <a:xfrm>
            <a:off x="457200" y="2408237"/>
            <a:ext cx="4038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1143000" marR="0" lvl="2" indent="-2286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Rad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Only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4D4D4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1" name="Content Placeholder 3"/>
          <p:cNvSpPr txBox="1">
            <a:spLocks/>
          </p:cNvSpPr>
          <p:nvPr/>
        </p:nvSpPr>
        <p:spPr>
          <a:xfrm>
            <a:off x="4648200" y="2408237"/>
            <a:ext cx="4038600" cy="4525963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1143000" marR="0" lvl="2" indent="-2286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smtClean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Rad + El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4D4D4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886200" y="5779395"/>
            <a:ext cx="156074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WAH, </a:t>
            </a:r>
            <a:r>
              <a:rPr lang="en-US" sz="1200" i="1" dirty="0" smtClean="0"/>
              <a:t>in preparation</a:t>
            </a:r>
          </a:p>
        </p:txBody>
      </p:sp>
      <p:grpSp>
        <p:nvGrpSpPr>
          <p:cNvPr id="2" name="Group 20"/>
          <p:cNvGrpSpPr/>
          <p:nvPr/>
        </p:nvGrpSpPr>
        <p:grpSpPr>
          <a:xfrm>
            <a:off x="0" y="2997200"/>
            <a:ext cx="4419600" cy="2858532"/>
            <a:chOff x="0" y="2844800"/>
            <a:chExt cx="4419600" cy="2858532"/>
          </a:xfrm>
        </p:grpSpPr>
        <p:pic>
          <p:nvPicPr>
            <p:cNvPr id="14" name="Picture 2"/>
            <p:cNvPicPr>
              <a:picLocks noChangeAspect="1" noChangeArrowheads="1"/>
            </p:cNvPicPr>
            <p:nvPr/>
          </p:nvPicPr>
          <p:blipFill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304800" y="2844800"/>
              <a:ext cx="4114800" cy="255933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5" name="TextBox 14"/>
            <p:cNvSpPr txBox="1"/>
            <p:nvPr/>
          </p:nvSpPr>
          <p:spPr>
            <a:xfrm>
              <a:off x="0" y="3962400"/>
              <a:ext cx="39786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/>
                <a:t>v</a:t>
              </a:r>
              <a:r>
                <a:rPr lang="en-US" b="1" baseline="-25000" dirty="0" smtClean="0"/>
                <a:t>2</a:t>
              </a: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2438400" y="5334000"/>
              <a:ext cx="42030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err="1" smtClean="0"/>
                <a:t>p</a:t>
              </a:r>
              <a:r>
                <a:rPr lang="en-US" b="1" baseline="-25000" dirty="0" err="1" smtClean="0"/>
                <a:t>T</a:t>
              </a:r>
              <a:endParaRPr lang="en-US" b="1" baseline="-25000" dirty="0" smtClean="0"/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2819400" y="3124200"/>
              <a:ext cx="125547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/>
                <a:t>20-30% </a:t>
              </a:r>
              <a:r>
                <a:rPr lang="en-US" b="1" dirty="0" smtClean="0">
                  <a:latin typeface="Symbol" pitchFamily="18" charset="2"/>
                </a:rPr>
                <a:t>p</a:t>
              </a:r>
              <a:r>
                <a:rPr lang="en-US" b="1" baseline="30000" dirty="0" smtClean="0"/>
                <a:t>0</a:t>
              </a:r>
            </a:p>
          </p:txBody>
        </p:sp>
      </p:grpSp>
      <p:grpSp>
        <p:nvGrpSpPr>
          <p:cNvPr id="3" name="Group 19"/>
          <p:cNvGrpSpPr/>
          <p:nvPr/>
        </p:nvGrpSpPr>
        <p:grpSpPr>
          <a:xfrm>
            <a:off x="4572000" y="3048000"/>
            <a:ext cx="4495800" cy="2807732"/>
            <a:chOff x="4572000" y="2895600"/>
            <a:chExt cx="4495800" cy="2807732"/>
          </a:xfrm>
        </p:grpSpPr>
        <p:pic>
          <p:nvPicPr>
            <p:cNvPr id="19" name="Picture 3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4876800" y="2895600"/>
              <a:ext cx="4191000" cy="260673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0" name="TextBox 19"/>
            <p:cNvSpPr txBox="1"/>
            <p:nvPr/>
          </p:nvSpPr>
          <p:spPr>
            <a:xfrm>
              <a:off x="7507528" y="3124200"/>
              <a:ext cx="125547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/>
                <a:t>20-30% </a:t>
              </a:r>
              <a:r>
                <a:rPr lang="en-US" b="1" dirty="0" smtClean="0">
                  <a:latin typeface="Symbol" pitchFamily="18" charset="2"/>
                </a:rPr>
                <a:t>p</a:t>
              </a:r>
              <a:r>
                <a:rPr lang="en-US" b="1" baseline="30000" dirty="0" smtClean="0"/>
                <a:t>0</a:t>
              </a: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4572000" y="3962400"/>
              <a:ext cx="39786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/>
                <a:t>v</a:t>
              </a:r>
              <a:r>
                <a:rPr lang="en-US" b="1" baseline="-25000" dirty="0" smtClean="0"/>
                <a:t>2</a:t>
              </a: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7047292" y="5334000"/>
              <a:ext cx="42030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err="1" smtClean="0"/>
                <a:t>p</a:t>
              </a:r>
              <a:r>
                <a:rPr lang="en-US" b="1" baseline="-25000" dirty="0" err="1" smtClean="0"/>
                <a:t>T</a:t>
              </a:r>
              <a:endParaRPr lang="en-US" b="1" baseline="-25000" dirty="0" smtClean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p"/>
      <p:bldP spid="10" grpId="0" build="p"/>
      <p:bldP spid="11" grpId="0" build="p"/>
      <p:bldP spid="12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ontent Placeholder 17"/>
          <p:cNvSpPr txBox="1">
            <a:spLocks/>
          </p:cNvSpPr>
          <p:nvPr/>
        </p:nvSpPr>
        <p:spPr>
          <a:xfrm>
            <a:off x="457200" y="4114800"/>
            <a:ext cx="8229600" cy="2514600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rgbClr val="66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rgbClr val="66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lang="en-US" sz="2800" dirty="0" smtClean="0">
                <a:solidFill>
                  <a:srgbClr val="005400"/>
                </a:solidFill>
              </a:rPr>
              <a:t>WHDG band from 1-</a:t>
            </a:r>
            <a:r>
              <a:rPr lang="en-US" sz="2800" dirty="0" smtClean="0">
                <a:solidFill>
                  <a:srgbClr val="005400"/>
                </a:solidFill>
                <a:latin typeface="Symbol" pitchFamily="18" charset="2"/>
              </a:rPr>
              <a:t>s </a:t>
            </a:r>
            <a:r>
              <a:rPr lang="en-US" sz="2800" dirty="0" smtClean="0">
                <a:solidFill>
                  <a:srgbClr val="005400"/>
                </a:solidFill>
              </a:rPr>
              <a:t>RHIC </a:t>
            </a:r>
            <a:r>
              <a:rPr lang="en-US" sz="2800" dirty="0" err="1" smtClean="0">
                <a:solidFill>
                  <a:srgbClr val="005400"/>
                </a:solidFill>
              </a:rPr>
              <a:t>dN</a:t>
            </a:r>
            <a:r>
              <a:rPr lang="en-US" sz="2800" baseline="-25000" dirty="0" err="1" smtClean="0">
                <a:solidFill>
                  <a:srgbClr val="005400"/>
                </a:solidFill>
              </a:rPr>
              <a:t>g</a:t>
            </a:r>
            <a:r>
              <a:rPr lang="en-US" sz="2800" dirty="0" smtClean="0">
                <a:solidFill>
                  <a:srgbClr val="005400"/>
                </a:solidFill>
              </a:rPr>
              <a:t>/</a:t>
            </a:r>
            <a:r>
              <a:rPr lang="en-US" sz="2800" dirty="0" err="1" smtClean="0">
                <a:solidFill>
                  <a:srgbClr val="005400"/>
                </a:solidFill>
              </a:rPr>
              <a:t>dy</a:t>
            </a:r>
            <a:r>
              <a:rPr lang="en-US" sz="2800" dirty="0" smtClean="0">
                <a:solidFill>
                  <a:srgbClr val="005400"/>
                </a:solidFill>
              </a:rPr>
              <a:t> extraction</a:t>
            </a:r>
            <a:endParaRPr kumimoji="0" lang="en-US" sz="2800" b="0" i="0" u="none" strike="noStrike" kern="1200" cap="none" spc="0" normalizeH="0" baseline="0" noProof="0" dirty="0" smtClean="0">
              <a:ln>
                <a:noFill/>
              </a:ln>
              <a:solidFill>
                <a:srgbClr val="005400"/>
              </a:solidFill>
              <a:effectLst/>
              <a:uLnTx/>
              <a:uFillTx/>
              <a:latin typeface="Symbol" pitchFamily="18" charset="2"/>
            </a:endParaRP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54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Note that</a:t>
            </a:r>
            <a:r>
              <a:rPr kumimoji="0" lang="en-US" sz="2800" b="0" i="0" u="none" strike="noStrike" kern="1200" cap="none" spc="0" normalizeH="0" noProof="0" dirty="0" smtClean="0">
                <a:ln>
                  <a:noFill/>
                </a:ln>
                <a:solidFill>
                  <a:srgbClr val="0054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constrained predictions have small uncertainty from collinear approx</a:t>
            </a:r>
            <a:endParaRPr kumimoji="0" lang="en-US" sz="2800" b="0" i="0" u="none" strike="noStrike" kern="1200" cap="none" spc="0" normalizeH="0" baseline="-25000" noProof="0" dirty="0">
              <a:ln>
                <a:noFill/>
              </a:ln>
              <a:solidFill>
                <a:srgbClr val="0054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+mn-lt"/>
              </a:rPr>
              <a:t>WHDG </a:t>
            </a:r>
            <a:r>
              <a:rPr lang="en-US" dirty="0" smtClean="0">
                <a:latin typeface="Symbol" pitchFamily="18" charset="2"/>
              </a:rPr>
              <a:t>p</a:t>
            </a:r>
            <a:r>
              <a:rPr lang="en-US" baseline="30000" dirty="0" smtClean="0"/>
              <a:t>0</a:t>
            </a:r>
            <a:r>
              <a:rPr lang="en-US" dirty="0" smtClean="0"/>
              <a:t> R</a:t>
            </a:r>
            <a:r>
              <a:rPr lang="en-US" baseline="-25000" dirty="0" smtClean="0"/>
              <a:t>AA</a:t>
            </a:r>
            <a:r>
              <a:rPr lang="en-US" dirty="0" smtClean="0"/>
              <a:t> at LHC: First Results</a:t>
            </a:r>
            <a:endParaRPr lang="en-US" dirty="0"/>
          </a:p>
        </p:txBody>
      </p:sp>
      <p:sp>
        <p:nvSpPr>
          <p:cNvPr id="18" name="Content Placeholder 17"/>
          <p:cNvSpPr>
            <a:spLocks noGrp="1"/>
          </p:cNvSpPr>
          <p:nvPr>
            <p:ph idx="1"/>
          </p:nvPr>
        </p:nvSpPr>
        <p:spPr>
          <a:xfrm>
            <a:off x="1981200" y="4154904"/>
            <a:ext cx="8229600" cy="2514600"/>
          </a:xfrm>
        </p:spPr>
        <p:txBody>
          <a:bodyPr>
            <a:normAutofit fontScale="92500" lnSpcReduction="20000"/>
          </a:bodyPr>
          <a:lstStyle/>
          <a:p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 lvl="1"/>
            <a:r>
              <a:rPr lang="en-US" dirty="0" smtClean="0"/>
              <a:t>Constrain WHDG at RHIC</a:t>
            </a:r>
          </a:p>
          <a:p>
            <a:pPr lvl="1"/>
            <a:r>
              <a:rPr lang="en-US" dirty="0" smtClean="0"/>
              <a:t>Make LHC predictions assuming 				</a:t>
            </a:r>
            <a:r>
              <a:rPr lang="en-US" dirty="0" err="1" smtClean="0"/>
              <a:t>dN</a:t>
            </a:r>
            <a:r>
              <a:rPr lang="en-US" baseline="-25000" dirty="0" err="1" smtClean="0"/>
              <a:t>g</a:t>
            </a:r>
            <a:r>
              <a:rPr lang="en-US" dirty="0" smtClean="0"/>
              <a:t>/</a:t>
            </a:r>
            <a:r>
              <a:rPr lang="en-US" dirty="0" err="1" smtClean="0"/>
              <a:t>dy</a:t>
            </a:r>
            <a:r>
              <a:rPr lang="en-US" dirty="0" smtClean="0"/>
              <a:t> ~ </a:t>
            </a:r>
            <a:r>
              <a:rPr lang="en-US" dirty="0" err="1" smtClean="0"/>
              <a:t>dN</a:t>
            </a:r>
            <a:r>
              <a:rPr lang="en-US" baseline="-25000" dirty="0" err="1" smtClean="0"/>
              <a:t>ch</a:t>
            </a:r>
            <a:r>
              <a:rPr lang="en-US" dirty="0" smtClean="0"/>
              <a:t>/d</a:t>
            </a:r>
            <a:r>
              <a:rPr lang="en-US" dirty="0" smtClean="0">
                <a:latin typeface="Symbol" pitchFamily="18" charset="2"/>
              </a:rPr>
              <a:t>h</a:t>
            </a:r>
            <a:endParaRPr lang="en-US" dirty="0" smtClean="0"/>
          </a:p>
          <a:p>
            <a:pPr lvl="1">
              <a:buNone/>
            </a:pPr>
            <a:r>
              <a:rPr lang="en-US" dirty="0" smtClean="0"/>
              <a:t>=&gt; </a:t>
            </a:r>
            <a:r>
              <a:rPr lang="en-US" dirty="0" err="1" smtClean="0"/>
              <a:t>dN</a:t>
            </a:r>
            <a:r>
              <a:rPr lang="en-US" baseline="-25000" dirty="0" err="1" smtClean="0"/>
              <a:t>g</a:t>
            </a:r>
            <a:r>
              <a:rPr lang="en-US" baseline="30000" dirty="0" err="1" smtClean="0"/>
              <a:t>LHC</a:t>
            </a:r>
            <a:r>
              <a:rPr lang="en-US" dirty="0" smtClean="0"/>
              <a:t>/</a:t>
            </a:r>
            <a:r>
              <a:rPr lang="en-US" dirty="0" err="1" smtClean="0"/>
              <a:t>dy</a:t>
            </a:r>
            <a:r>
              <a:rPr lang="en-US" dirty="0" smtClean="0"/>
              <a:t> = 2.4 </a:t>
            </a:r>
            <a:r>
              <a:rPr lang="en-US" dirty="0" err="1" smtClean="0"/>
              <a:t>dN</a:t>
            </a:r>
            <a:r>
              <a:rPr lang="en-US" baseline="-25000" dirty="0" err="1" smtClean="0"/>
              <a:t>g</a:t>
            </a:r>
            <a:r>
              <a:rPr lang="en-US" baseline="30000" dirty="0" err="1" smtClean="0"/>
              <a:t>RHIC</a:t>
            </a:r>
            <a:r>
              <a:rPr lang="en-US" dirty="0" smtClean="0"/>
              <a:t>/</a:t>
            </a:r>
            <a:r>
              <a:rPr lang="en-US" dirty="0" err="1" smtClean="0"/>
              <a:t>dy</a:t>
            </a:r>
            <a:r>
              <a:rPr lang="en-US" dirty="0" smtClean="0"/>
              <a:t> </a:t>
            </a:r>
            <a:endParaRPr lang="en-US" baseline="-25000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32DCCA-5591-4FFD-A09A-3D74F4E8A91D}" type="datetime1">
              <a:rPr lang="en-US" smtClean="0"/>
              <a:pPr/>
              <a:t>5/31/2011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HPHD 2011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B5BCB-DCF7-4CB6-B569-5FAD0D0113E3}" type="slidenum">
              <a:rPr lang="en-US" smtClean="0"/>
              <a:pPr/>
              <a:t>21</a:t>
            </a:fld>
            <a:endParaRPr lang="en-US"/>
          </a:p>
        </p:txBody>
      </p:sp>
      <p:pic>
        <p:nvPicPr>
          <p:cNvPr id="967684" name="Picture 4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139950" y="946890"/>
            <a:ext cx="4864100" cy="4000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67687" name="Picture 7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139950" y="967944"/>
            <a:ext cx="4864100" cy="4000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67688" name="Picture 8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139950" y="958922"/>
            <a:ext cx="4864100" cy="4000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67690" name="Picture 10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139950" y="958922"/>
            <a:ext cx="4864100" cy="4000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TextBox 16"/>
          <p:cNvSpPr txBox="1"/>
          <p:nvPr/>
        </p:nvSpPr>
        <p:spPr>
          <a:xfrm>
            <a:off x="5943600" y="4727487"/>
            <a:ext cx="286200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WAH and M </a:t>
            </a:r>
            <a:r>
              <a:rPr lang="en-US" sz="1200" dirty="0" err="1" smtClean="0"/>
              <a:t>Gyulassy</a:t>
            </a:r>
            <a:r>
              <a:rPr lang="en-US" sz="1200" dirty="0" smtClean="0"/>
              <a:t>, arXiv:1104.4958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52400" y="4736068"/>
            <a:ext cx="29290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70C0"/>
                </a:solidFill>
              </a:rPr>
              <a:t>Data shown at Kruger2010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76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76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76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76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76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76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500"/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500"/>
                                        <p:tgtEl>
                                          <p:spTgt spid="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build="p"/>
      <p:bldP spid="13" grpId="1" build="allAtOnce"/>
      <p:bldP spid="18" grpId="0" build="p"/>
      <p:bldP spid="18" grpId="1" build="p"/>
      <p:bldP spid="12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Suppression From RHIC to LHC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7A8CEA-6CBA-4C62-89DF-F68494A37E5F}" type="datetime1">
              <a:rPr lang="en-US" smtClean="0"/>
              <a:pPr/>
              <a:t>5/31/2011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HPHD 2011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B5BCB-DCF7-4CB6-B569-5FAD0D0113E3}" type="slidenum">
              <a:rPr lang="en-US" smtClean="0"/>
              <a:pPr/>
              <a:t>22</a:t>
            </a:fld>
            <a:endParaRPr lang="en-US"/>
          </a:p>
        </p:txBody>
      </p:sp>
      <p:pic>
        <p:nvPicPr>
          <p:cNvPr id="963586" name="Picture 2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800600" y="990600"/>
            <a:ext cx="4019550" cy="4007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/>
          <p:nvPr/>
        </p:nvSpPr>
        <p:spPr>
          <a:xfrm>
            <a:off x="6281998" y="5029200"/>
            <a:ext cx="286200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WAH and M </a:t>
            </a:r>
            <a:r>
              <a:rPr lang="en-US" sz="1200" dirty="0" err="1" smtClean="0"/>
              <a:t>Gyulassy</a:t>
            </a:r>
            <a:r>
              <a:rPr lang="en-US" sz="1200" dirty="0" smtClean="0"/>
              <a:t>, arXiv:1104.4958</a:t>
            </a:r>
          </a:p>
        </p:txBody>
      </p:sp>
      <p:sp>
        <p:nvSpPr>
          <p:cNvPr id="10" name="Content Placeholder 22"/>
          <p:cNvSpPr txBox="1">
            <a:spLocks/>
          </p:cNvSpPr>
          <p:nvPr/>
        </p:nvSpPr>
        <p:spPr>
          <a:xfrm>
            <a:off x="1143000" y="5334000"/>
            <a:ext cx="7467600" cy="2468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54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Non-suppression RHIC to LHC </a:t>
            </a:r>
            <a:r>
              <a:rPr kumimoji="0" lang="en-US" sz="2400" b="1" i="1" u="none" strike="noStrike" kern="1200" cap="none" spc="0" normalizeH="0" baseline="0" noProof="0" dirty="0" smtClean="0">
                <a:ln>
                  <a:noFill/>
                </a:ln>
                <a:solidFill>
                  <a:srgbClr val="0054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generically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54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hard to understand from </a:t>
            </a: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54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dE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54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/</a:t>
            </a: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54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dx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54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~ </a:t>
            </a: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5400"/>
                </a:solidFill>
                <a:effectLst/>
                <a:uLnTx/>
                <a:uFillTx/>
                <a:latin typeface="Symbol" pitchFamily="18" charset="2"/>
              </a:rPr>
              <a:t>r</a:t>
            </a:r>
            <a:r>
              <a:rPr kumimoji="0" lang="en-US" sz="2400" b="0" i="0" u="none" strike="noStrike" kern="1200" cap="none" spc="0" normalizeH="0" baseline="30000" noProof="0" dirty="0" err="1" smtClean="0">
                <a:ln>
                  <a:noFill/>
                </a:ln>
                <a:solidFill>
                  <a:srgbClr val="0054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54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54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Eloss</a:t>
            </a:r>
            <a:endParaRPr lang="en-US" sz="2400" dirty="0" smtClean="0">
              <a:solidFill>
                <a:srgbClr val="005400"/>
              </a:solidFill>
            </a:endParaRP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lang="en-US" sz="2400" dirty="0" err="1" smtClean="0">
                <a:solidFill>
                  <a:srgbClr val="005400"/>
                </a:solidFill>
              </a:rPr>
              <a:t>Eloss</a:t>
            </a:r>
            <a:r>
              <a:rPr lang="en-US" sz="2400" dirty="0" smtClean="0">
                <a:solidFill>
                  <a:srgbClr val="005400"/>
                </a:solidFill>
              </a:rPr>
              <a:t> </a:t>
            </a:r>
            <a:r>
              <a:rPr lang="en-US" sz="2400" dirty="0" err="1" smtClean="0">
                <a:solidFill>
                  <a:srgbClr val="005400"/>
                </a:solidFill>
              </a:rPr>
              <a:t>i</a:t>
            </a: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54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nsensitive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54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to</a:t>
            </a:r>
            <a:r>
              <a:rPr kumimoji="0" lang="en-US" sz="2400" b="0" i="0" u="none" strike="noStrike" kern="1200" cap="none" spc="0" normalizeH="0" noProof="0" dirty="0" smtClean="0">
                <a:ln>
                  <a:noFill/>
                </a:ln>
                <a:solidFill>
                  <a:srgbClr val="0054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temperature?</a:t>
            </a: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rgbClr val="0054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1" name="Picture 1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28600" y="990600"/>
            <a:ext cx="4038971" cy="4495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sp>
        <p:nvSpPr>
          <p:cNvPr id="12" name="TextBox 11"/>
          <p:cNvSpPr txBox="1"/>
          <p:nvPr/>
        </p:nvSpPr>
        <p:spPr>
          <a:xfrm>
            <a:off x="766569" y="4876800"/>
            <a:ext cx="197663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err="1" smtClean="0"/>
              <a:t>Purschke</a:t>
            </a:r>
            <a:r>
              <a:rPr lang="en-US" sz="1200" dirty="0" smtClean="0"/>
              <a:t>, PHENIX, QM11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914400"/>
            <a:ext cx="8991600" cy="579120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D Meson Predictions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pPr lvl="1"/>
            <a:r>
              <a:rPr lang="en-US" dirty="0" smtClean="0"/>
              <a:t>R</a:t>
            </a:r>
            <a:r>
              <a:rPr lang="en-US" baseline="-25000" dirty="0" smtClean="0"/>
              <a:t>AA</a:t>
            </a:r>
            <a:r>
              <a:rPr lang="en-US" dirty="0" smtClean="0"/>
              <a:t> requires: production, E-loss, FF</a:t>
            </a:r>
          </a:p>
          <a:p>
            <a:pPr lvl="2"/>
            <a:r>
              <a:rPr lang="en-US" dirty="0" smtClean="0"/>
              <a:t>Does not immediately follow that </a:t>
            </a:r>
            <a:r>
              <a:rPr lang="en-US" dirty="0" err="1" smtClean="0"/>
              <a:t>R</a:t>
            </a:r>
            <a:r>
              <a:rPr lang="en-US" baseline="30000" dirty="0" err="1" smtClean="0">
                <a:latin typeface="Symbol" pitchFamily="18" charset="2"/>
              </a:rPr>
              <a:t>p</a:t>
            </a:r>
            <a:r>
              <a:rPr lang="en-US" baseline="-25000" dirty="0" err="1" smtClean="0"/>
              <a:t>AA</a:t>
            </a:r>
            <a:r>
              <a:rPr lang="en-US" dirty="0" smtClean="0"/>
              <a:t> &lt;&lt; R</a:t>
            </a:r>
            <a:r>
              <a:rPr lang="en-US" baseline="30000" dirty="0" smtClean="0"/>
              <a:t>D</a:t>
            </a:r>
            <a:r>
              <a:rPr lang="en-US" baseline="-25000" dirty="0" smtClean="0"/>
              <a:t>AA</a:t>
            </a:r>
            <a:r>
              <a:rPr lang="en-US" dirty="0" smtClean="0"/>
              <a:t> &lt;&lt; R</a:t>
            </a:r>
            <a:r>
              <a:rPr lang="en-US" baseline="30000" dirty="0" smtClean="0"/>
              <a:t>B</a:t>
            </a:r>
            <a:r>
              <a:rPr lang="en-US" baseline="-25000" dirty="0" smtClean="0"/>
              <a:t>AA</a:t>
            </a:r>
          </a:p>
          <a:p>
            <a:pPr lvl="1"/>
            <a:r>
              <a:rPr lang="en-US" dirty="0" smtClean="0"/>
              <a:t>See also A </a:t>
            </a:r>
            <a:r>
              <a:rPr lang="en-US" dirty="0" err="1" smtClean="0"/>
              <a:t>Dainese</a:t>
            </a:r>
            <a:r>
              <a:rPr lang="en-US" dirty="0" smtClean="0"/>
              <a:t>, ALICE, QM11; CMS B -&gt; J/</a:t>
            </a:r>
            <a:r>
              <a:rPr lang="en-US" dirty="0" smtClean="0">
                <a:latin typeface="Symbol" pitchFamily="18" charset="2"/>
              </a:rPr>
              <a:t>Y</a:t>
            </a:r>
            <a:endParaRPr lang="en-US" dirty="0">
              <a:latin typeface="Symbol" pitchFamily="18" charset="2"/>
            </a:endParaRPr>
          </a:p>
        </p:txBody>
      </p:sp>
      <p:pic>
        <p:nvPicPr>
          <p:cNvPr id="14" name="Picture 3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600200" y="1371600"/>
            <a:ext cx="5244892" cy="38131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Content Placeholder 8" descr="2011-May-18-D0Kpi-DplusKpipi-Raa-020CC-Preliminary-GlobalUnc-170511.eps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761" t="6549" r="9065"/>
          <a:stretch>
            <a:fillRect/>
          </a:stretch>
        </p:blipFill>
        <p:spPr>
          <a:xfrm>
            <a:off x="1868462" y="1447800"/>
            <a:ext cx="4913338" cy="352678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WHDG D R</a:t>
            </a:r>
            <a:r>
              <a:rPr lang="en-US" baseline="-25000" dirty="0" smtClean="0"/>
              <a:t>AA</a:t>
            </a:r>
            <a:r>
              <a:rPr lang="en-US" dirty="0" smtClean="0"/>
              <a:t> at LHC: First Results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2A9516-FBD4-4E1D-B1E9-899A88288DC1}" type="datetime1">
              <a:rPr lang="en-US" smtClean="0"/>
              <a:pPr/>
              <a:t>5/31/2011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HPHD 2011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B5BCB-DCF7-4CB6-B569-5FAD0D0113E3}" type="slidenum">
              <a:rPr lang="en-US" smtClean="0"/>
              <a:pPr/>
              <a:t>23</a:t>
            </a:fld>
            <a:endParaRPr lang="en-US"/>
          </a:p>
        </p:txBody>
      </p:sp>
      <p:pic>
        <p:nvPicPr>
          <p:cNvPr id="9" name="Content Placeholder 8" descr="2011-May-18-D0Kpi-DplusKpipi-Raa-020CC-Preliminary-GlobalUnc-170511.eps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761" t="6549" r="9065"/>
          <a:stretch>
            <a:fillRect/>
          </a:stretch>
        </p:blipFill>
        <p:spPr>
          <a:xfrm>
            <a:off x="152400" y="1642898"/>
            <a:ext cx="4238693" cy="3084680"/>
          </a:xfrm>
          <a:prstGeom prst="rect">
            <a:avLst/>
          </a:prstGeom>
        </p:spPr>
      </p:pic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509706" y="1603378"/>
            <a:ext cx="4506848" cy="327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TextBox 11"/>
          <p:cNvSpPr txBox="1"/>
          <p:nvPr/>
        </p:nvSpPr>
        <p:spPr>
          <a:xfrm>
            <a:off x="7620000" y="1908178"/>
            <a:ext cx="1075936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WHDG</a:t>
            </a:r>
          </a:p>
          <a:p>
            <a:r>
              <a:rPr lang="en-US" dirty="0" smtClean="0">
                <a:solidFill>
                  <a:schemeClr val="tx2"/>
                </a:solidFill>
                <a:latin typeface="Symbol" pitchFamily="18" charset="2"/>
              </a:rPr>
              <a:t>p</a:t>
            </a:r>
            <a:r>
              <a:rPr lang="en-US" baseline="30000" dirty="0" smtClean="0">
                <a:solidFill>
                  <a:schemeClr val="tx2"/>
                </a:solidFill>
              </a:rPr>
              <a:t>0</a:t>
            </a:r>
            <a:r>
              <a:rPr lang="en-US" dirty="0" smtClean="0">
                <a:solidFill>
                  <a:schemeClr val="tx2"/>
                </a:solidFill>
              </a:rPr>
              <a:t> (Blue)</a:t>
            </a:r>
          </a:p>
          <a:p>
            <a:r>
              <a:rPr lang="en-US" dirty="0" smtClean="0">
                <a:solidFill>
                  <a:srgbClr val="C00000"/>
                </a:solidFill>
              </a:rPr>
              <a:t>D (red)</a:t>
            </a:r>
          </a:p>
          <a:p>
            <a:r>
              <a:rPr lang="en-US" dirty="0" smtClean="0"/>
              <a:t>0-20%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457200" y="4575178"/>
            <a:ext cx="196977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J </a:t>
            </a:r>
            <a:r>
              <a:rPr lang="en-US" sz="1200" dirty="0" err="1" smtClean="0"/>
              <a:t>Schukraft</a:t>
            </a:r>
            <a:r>
              <a:rPr lang="en-US" sz="1200" dirty="0" smtClean="0"/>
              <a:t>, ALICE, QM11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Geometry, Early Time Investigation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838200" y="1524000"/>
            <a:ext cx="5257800" cy="5334000"/>
          </a:xfrm>
        </p:spPr>
        <p:txBody>
          <a:bodyPr>
            <a:normAutofit/>
          </a:bodyPr>
          <a:lstStyle/>
          <a:p>
            <a:pPr lvl="2">
              <a:spcAft>
                <a:spcPts val="500"/>
              </a:spcAft>
            </a:pPr>
            <a:r>
              <a:rPr lang="en-US" b="1" i="1" dirty="0" smtClean="0"/>
              <a:t>Significant</a:t>
            </a:r>
            <a:r>
              <a:rPr lang="en-US" dirty="0" smtClean="0"/>
              <a:t> progress made</a:t>
            </a:r>
          </a:p>
          <a:p>
            <a:pPr lvl="3">
              <a:spcAft>
                <a:spcPts val="500"/>
              </a:spcAft>
            </a:pPr>
            <a:r>
              <a:rPr lang="en-US" sz="2200" dirty="0" smtClean="0"/>
              <a:t>Full geometry integration, dynamical scattering centers</a:t>
            </a:r>
          </a:p>
          <a:p>
            <a:pPr lvl="3">
              <a:spcAft>
                <a:spcPts val="500"/>
              </a:spcAft>
            </a:pPr>
            <a:r>
              <a:rPr lang="en-US" sz="2200" dirty="0" smtClean="0"/>
              <a:t>RHIC suppression with </a:t>
            </a:r>
            <a:r>
              <a:rPr lang="en-US" sz="2200" dirty="0" err="1" smtClean="0"/>
              <a:t>dN</a:t>
            </a:r>
            <a:r>
              <a:rPr lang="en-US" sz="2200" baseline="-25000" dirty="0" err="1" smtClean="0"/>
              <a:t>g</a:t>
            </a:r>
            <a:r>
              <a:rPr lang="en-US" sz="2200" dirty="0" smtClean="0"/>
              <a:t>/</a:t>
            </a:r>
            <a:r>
              <a:rPr lang="en-US" sz="2200" dirty="0" err="1" smtClean="0"/>
              <a:t>dy</a:t>
            </a:r>
            <a:r>
              <a:rPr lang="en-US" sz="2200" dirty="0" smtClean="0"/>
              <a:t> = 1000</a:t>
            </a:r>
          </a:p>
          <a:p>
            <a:pPr lvl="3">
              <a:spcAft>
                <a:spcPts val="500"/>
              </a:spcAft>
            </a:pPr>
            <a:r>
              <a:rPr lang="en-US" sz="2200" dirty="0" smtClean="0"/>
              <a:t>Large uncertainty due to unconstrained, non-equilibrium </a:t>
            </a:r>
            <a:r>
              <a:rPr lang="en-US" sz="2200" dirty="0" smtClean="0">
                <a:latin typeface="Symbol" pitchFamily="18" charset="2"/>
              </a:rPr>
              <a:t>t</a:t>
            </a:r>
            <a:r>
              <a:rPr lang="en-US" sz="2200" dirty="0" smtClean="0"/>
              <a:t> &lt; </a:t>
            </a:r>
            <a:r>
              <a:rPr lang="en-US" sz="2200" dirty="0" smtClean="0">
                <a:latin typeface="Symbol" pitchFamily="18" charset="2"/>
              </a:rPr>
              <a:t>t</a:t>
            </a:r>
            <a:r>
              <a:rPr lang="en-US" sz="2200" baseline="-25000" dirty="0" smtClean="0"/>
              <a:t>0</a:t>
            </a:r>
            <a:r>
              <a:rPr lang="en-US" sz="2200" dirty="0" smtClean="0"/>
              <a:t> physics</a:t>
            </a:r>
          </a:p>
          <a:p>
            <a:pPr lvl="3">
              <a:spcAft>
                <a:spcPts val="500"/>
              </a:spcAft>
            </a:pPr>
            <a:r>
              <a:rPr lang="en-US" sz="2200" dirty="0" smtClean="0"/>
              <a:t>Future work: higher orders in opacity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9E6FA3-C42B-42E0-87FB-D6163460CFDC}" type="datetime1">
              <a:rPr lang="en-US" smtClean="0"/>
              <a:pPr/>
              <a:t>5/31/2011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HPHD 2011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B5BCB-DCF7-4CB6-B569-5FAD0D0113E3}" type="slidenum">
              <a:rPr lang="en-US" smtClean="0"/>
              <a:pPr/>
              <a:t>24</a:t>
            </a:fld>
            <a:endParaRPr lang="en-US"/>
          </a:p>
        </p:txBody>
      </p:sp>
      <p:pic>
        <p:nvPicPr>
          <p:cNvPr id="954369" name="Picture 1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876800" y="1066800"/>
            <a:ext cx="3868563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54370" name="Picture 2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419600" y="3130423"/>
            <a:ext cx="4565175" cy="36513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HPHD 2011</a:t>
            </a:r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7096E2-C52C-45A4-B9DB-D2A6DDE0618F}" type="slidenum">
              <a:rPr lang="en-US"/>
              <a:pPr/>
              <a:t>25</a:t>
            </a:fld>
            <a:endParaRPr lang="en-US"/>
          </a:p>
        </p:txBody>
      </p:sp>
      <p:sp>
        <p:nvSpPr>
          <p:cNvPr id="6062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Jets in </a:t>
            </a:r>
            <a:r>
              <a:rPr lang="en-US" dirty="0" err="1" smtClean="0"/>
              <a:t>AdS</a:t>
            </a:r>
            <a:r>
              <a:rPr lang="en-US" dirty="0" smtClean="0"/>
              <a:t>/CFT</a:t>
            </a:r>
            <a:endParaRPr lang="en-US" dirty="0"/>
          </a:p>
        </p:txBody>
      </p:sp>
      <p:sp>
        <p:nvSpPr>
          <p:cNvPr id="6062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990600"/>
            <a:ext cx="7772400" cy="5410200"/>
          </a:xfrm>
        </p:spPr>
        <p:txBody>
          <a:bodyPr/>
          <a:lstStyle/>
          <a:p>
            <a:r>
              <a:rPr lang="en-US" dirty="0"/>
              <a:t>Model heavy quark jet energy loss by embedding string in </a:t>
            </a:r>
            <a:r>
              <a:rPr lang="en-US" dirty="0" err="1"/>
              <a:t>AdS</a:t>
            </a:r>
            <a:r>
              <a:rPr lang="en-US" dirty="0"/>
              <a:t> space</a:t>
            </a:r>
          </a:p>
          <a:p>
            <a:pPr lvl="1">
              <a:buNone/>
            </a:pPr>
            <a:endParaRPr lang="en-US" dirty="0"/>
          </a:p>
          <a:p>
            <a:pPr lvl="1">
              <a:buFontTx/>
              <a:buNone/>
            </a:pPr>
            <a:r>
              <a:rPr lang="en-US" dirty="0" err="1"/>
              <a:t>dp</a:t>
            </a:r>
            <a:r>
              <a:rPr lang="en-US" baseline="-25000" dirty="0" err="1"/>
              <a:t>T</a:t>
            </a:r>
            <a:r>
              <a:rPr lang="en-US" dirty="0"/>
              <a:t>/</a:t>
            </a:r>
            <a:r>
              <a:rPr lang="en-US" dirty="0" err="1"/>
              <a:t>dt</a:t>
            </a:r>
            <a:r>
              <a:rPr lang="en-US" dirty="0"/>
              <a:t> = - </a:t>
            </a:r>
            <a:r>
              <a:rPr lang="en-US" dirty="0">
                <a:latin typeface="Symbol" pitchFamily="18" charset="2"/>
              </a:rPr>
              <a:t>m</a:t>
            </a:r>
            <a:r>
              <a:rPr lang="en-US" dirty="0"/>
              <a:t> </a:t>
            </a:r>
            <a:r>
              <a:rPr lang="en-US" dirty="0" err="1"/>
              <a:t>p</a:t>
            </a:r>
            <a:r>
              <a:rPr lang="en-US" baseline="-25000" dirty="0" err="1"/>
              <a:t>T</a:t>
            </a:r>
            <a:endParaRPr lang="en-US" baseline="-25000" dirty="0"/>
          </a:p>
          <a:p>
            <a:pPr lvl="1">
              <a:buNone/>
            </a:pPr>
            <a:endParaRPr lang="en-US" baseline="-25000" dirty="0"/>
          </a:p>
          <a:p>
            <a:pPr lvl="1">
              <a:buFontTx/>
              <a:buNone/>
            </a:pPr>
            <a:r>
              <a:rPr lang="en-US" dirty="0">
                <a:latin typeface="Symbol" pitchFamily="18" charset="2"/>
              </a:rPr>
              <a:t>m</a:t>
            </a:r>
            <a:r>
              <a:rPr lang="en-US" dirty="0"/>
              <a:t> = </a:t>
            </a:r>
            <a:r>
              <a:rPr lang="en-US" dirty="0">
                <a:latin typeface="Symbol" pitchFamily="18" charset="2"/>
              </a:rPr>
              <a:t>pl</a:t>
            </a:r>
            <a:r>
              <a:rPr lang="en-US" baseline="30000" dirty="0">
                <a:latin typeface="Symbol" pitchFamily="18" charset="2"/>
              </a:rPr>
              <a:t>1/2</a:t>
            </a:r>
            <a:r>
              <a:rPr lang="en-US" dirty="0">
                <a:latin typeface="Symbol" pitchFamily="18" charset="2"/>
              </a:rPr>
              <a:t> </a:t>
            </a:r>
            <a:r>
              <a:rPr lang="en-US" dirty="0"/>
              <a:t>T</a:t>
            </a:r>
            <a:r>
              <a:rPr lang="en-US" baseline="30000" dirty="0"/>
              <a:t>2</a:t>
            </a:r>
            <a:r>
              <a:rPr lang="en-US" dirty="0"/>
              <a:t>/2M</a:t>
            </a:r>
            <a:r>
              <a:rPr lang="en-US" baseline="-25000" dirty="0"/>
              <a:t>q</a:t>
            </a:r>
          </a:p>
        </p:txBody>
      </p:sp>
      <p:grpSp>
        <p:nvGrpSpPr>
          <p:cNvPr id="2" name="Group 10"/>
          <p:cNvGrpSpPr/>
          <p:nvPr/>
        </p:nvGrpSpPr>
        <p:grpSpPr>
          <a:xfrm>
            <a:off x="3962400" y="2438400"/>
            <a:ext cx="5181600" cy="2943999"/>
            <a:chOff x="3962400" y="2438400"/>
            <a:chExt cx="5181600" cy="2943999"/>
          </a:xfrm>
        </p:grpSpPr>
        <p:graphicFrame>
          <p:nvGraphicFramePr>
            <p:cNvPr id="606212" name="Object 4"/>
            <p:cNvGraphicFramePr>
              <a:graphicFrameLocks noChangeAspect="1"/>
            </p:cNvGraphicFramePr>
            <p:nvPr/>
          </p:nvGraphicFramePr>
          <p:xfrm>
            <a:off x="3962400" y="2438400"/>
            <a:ext cx="5105400" cy="2543175"/>
          </p:xfrm>
          <a:graphic>
            <a:graphicData uri="http://schemas.openxmlformats.org/presentationml/2006/ole">
              <p:oleObj spid="_x0000_s924674" name="Image" r:id="rId3" imgW="13561905" imgH="6755556" progId="">
                <p:embed/>
              </p:oleObj>
            </a:graphicData>
          </a:graphic>
        </p:graphicFrame>
        <p:sp>
          <p:nvSpPr>
            <p:cNvPr id="606214" name="Rectangle 6"/>
            <p:cNvSpPr>
              <a:spLocks noChangeArrowheads="1"/>
            </p:cNvSpPr>
            <p:nvPr/>
          </p:nvSpPr>
          <p:spPr bwMode="auto">
            <a:xfrm>
              <a:off x="4158789" y="5105400"/>
              <a:ext cx="4985211" cy="2769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1200" dirty="0"/>
                <a:t>J </a:t>
              </a:r>
              <a:r>
                <a:rPr lang="en-US" sz="1200" dirty="0" err="1"/>
                <a:t>Friess</a:t>
              </a:r>
              <a:r>
                <a:rPr lang="en-US" sz="1200" dirty="0"/>
                <a:t>, S </a:t>
              </a:r>
              <a:r>
                <a:rPr lang="en-US" sz="1200" dirty="0" err="1"/>
                <a:t>Gubser</a:t>
              </a:r>
              <a:r>
                <a:rPr lang="en-US" sz="1200" dirty="0"/>
                <a:t>, G </a:t>
              </a:r>
              <a:r>
                <a:rPr lang="en-US" sz="1200" dirty="0" err="1"/>
                <a:t>Michalogiorgakis</a:t>
              </a:r>
              <a:r>
                <a:rPr lang="en-US" sz="1200" dirty="0"/>
                <a:t>, S </a:t>
              </a:r>
              <a:r>
                <a:rPr lang="en-US" sz="1200" dirty="0" err="1"/>
                <a:t>Pufu</a:t>
              </a:r>
              <a:r>
                <a:rPr lang="en-US" sz="1200" dirty="0"/>
                <a:t>, Phys Rev </a:t>
              </a:r>
              <a:r>
                <a:rPr lang="en-US" sz="1200" b="1" dirty="0" smtClean="0"/>
                <a:t>D75</a:t>
              </a:r>
              <a:r>
                <a:rPr lang="en-US" sz="1200" dirty="0" smtClean="0"/>
                <a:t> (2007)</a:t>
              </a:r>
              <a:endParaRPr lang="en-US" sz="1200" dirty="0"/>
            </a:p>
          </p:txBody>
        </p:sp>
      </p:grp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79F61E-06D3-4692-8F7C-8D82D37A9014}" type="datetime1">
              <a:rPr lang="en-US" smtClean="0"/>
              <a:pPr/>
              <a:t>5/31/2011</a:t>
            </a:fld>
            <a:endParaRPr lang="en-US"/>
          </a:p>
        </p:txBody>
      </p:sp>
      <p:sp>
        <p:nvSpPr>
          <p:cNvPr id="10" name="Rectangle 4"/>
          <p:cNvSpPr>
            <a:spLocks noChangeArrowheads="1"/>
          </p:cNvSpPr>
          <p:nvPr/>
        </p:nvSpPr>
        <p:spPr bwMode="auto">
          <a:xfrm>
            <a:off x="-304800" y="4343400"/>
            <a:ext cx="7086600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742950" lvl="1" indent="-285750">
              <a:spcBef>
                <a:spcPct val="20000"/>
              </a:spcBef>
              <a:buFontTx/>
              <a:buChar char="–"/>
            </a:pPr>
            <a:r>
              <a:rPr lang="en-US" sz="2400" dirty="0">
                <a:solidFill>
                  <a:srgbClr val="005400"/>
                </a:solidFill>
              </a:rPr>
              <a:t>Similar to Bethe-</a:t>
            </a:r>
            <a:r>
              <a:rPr lang="en-US" sz="2400" dirty="0" err="1">
                <a:solidFill>
                  <a:srgbClr val="005400"/>
                </a:solidFill>
              </a:rPr>
              <a:t>Heitler</a:t>
            </a:r>
            <a:endParaRPr lang="en-US" sz="2400" dirty="0">
              <a:solidFill>
                <a:srgbClr val="005400"/>
              </a:solidFill>
            </a:endParaRPr>
          </a:p>
          <a:p>
            <a:pPr marL="1143000" lvl="2" indent="-228600">
              <a:spcBef>
                <a:spcPct val="20000"/>
              </a:spcBef>
            </a:pPr>
            <a:r>
              <a:rPr lang="en-US" sz="2000" dirty="0" err="1">
                <a:solidFill>
                  <a:srgbClr val="4D4D4D"/>
                </a:solidFill>
              </a:rPr>
              <a:t>dp</a:t>
            </a:r>
            <a:r>
              <a:rPr lang="en-US" sz="2000" baseline="-25000" dirty="0" err="1">
                <a:solidFill>
                  <a:srgbClr val="4D4D4D"/>
                </a:solidFill>
              </a:rPr>
              <a:t>T</a:t>
            </a:r>
            <a:r>
              <a:rPr lang="en-US" sz="2000" dirty="0">
                <a:solidFill>
                  <a:srgbClr val="4D4D4D"/>
                </a:solidFill>
              </a:rPr>
              <a:t>/</a:t>
            </a:r>
            <a:r>
              <a:rPr lang="en-US" sz="2000" dirty="0" err="1">
                <a:solidFill>
                  <a:srgbClr val="4D4D4D"/>
                </a:solidFill>
              </a:rPr>
              <a:t>dt</a:t>
            </a:r>
            <a:r>
              <a:rPr lang="en-US" sz="2000" dirty="0">
                <a:solidFill>
                  <a:srgbClr val="4D4D4D"/>
                </a:solidFill>
              </a:rPr>
              <a:t> ~ -(T</a:t>
            </a:r>
            <a:r>
              <a:rPr lang="en-US" sz="2000" baseline="30000" dirty="0">
                <a:solidFill>
                  <a:srgbClr val="4D4D4D"/>
                </a:solidFill>
              </a:rPr>
              <a:t>3</a:t>
            </a:r>
            <a:r>
              <a:rPr lang="en-US" sz="2000" dirty="0">
                <a:solidFill>
                  <a:srgbClr val="4D4D4D"/>
                </a:solidFill>
              </a:rPr>
              <a:t>/M</a:t>
            </a:r>
            <a:r>
              <a:rPr lang="en-US" sz="2000" baseline="-25000" dirty="0">
                <a:solidFill>
                  <a:srgbClr val="4D4D4D"/>
                </a:solidFill>
              </a:rPr>
              <a:t>q</a:t>
            </a:r>
            <a:r>
              <a:rPr lang="en-US" sz="2000" baseline="30000" dirty="0">
                <a:solidFill>
                  <a:srgbClr val="4D4D4D"/>
                </a:solidFill>
              </a:rPr>
              <a:t>2</a:t>
            </a:r>
            <a:r>
              <a:rPr lang="en-US" sz="2000" dirty="0">
                <a:solidFill>
                  <a:srgbClr val="4D4D4D"/>
                </a:solidFill>
              </a:rPr>
              <a:t>) </a:t>
            </a:r>
            <a:r>
              <a:rPr lang="en-US" sz="2000" dirty="0" err="1">
                <a:solidFill>
                  <a:srgbClr val="4D4D4D"/>
                </a:solidFill>
              </a:rPr>
              <a:t>p</a:t>
            </a:r>
            <a:r>
              <a:rPr lang="en-US" sz="2000" baseline="-25000" dirty="0" err="1">
                <a:solidFill>
                  <a:srgbClr val="4D4D4D"/>
                </a:solidFill>
              </a:rPr>
              <a:t>T</a:t>
            </a:r>
            <a:endParaRPr lang="en-US" sz="2000" baseline="-25000" dirty="0">
              <a:solidFill>
                <a:srgbClr val="4D4D4D"/>
              </a:solidFill>
            </a:endParaRPr>
          </a:p>
          <a:p>
            <a:pPr marL="1143000" lvl="2" indent="-228600">
              <a:spcBef>
                <a:spcPct val="20000"/>
              </a:spcBef>
            </a:pPr>
            <a:endParaRPr lang="en-US" sz="2400" baseline="-25000" dirty="0">
              <a:solidFill>
                <a:srgbClr val="4D4D4D"/>
              </a:solidFill>
            </a:endParaRPr>
          </a:p>
          <a:p>
            <a:pPr marL="742950" lvl="1" indent="-285750">
              <a:spcBef>
                <a:spcPct val="20000"/>
              </a:spcBef>
              <a:buFontTx/>
              <a:buChar char="–"/>
            </a:pPr>
            <a:r>
              <a:rPr lang="en-US" sz="2400" dirty="0">
                <a:solidFill>
                  <a:srgbClr val="005400"/>
                </a:solidFill>
              </a:rPr>
              <a:t>Very different from </a:t>
            </a:r>
            <a:r>
              <a:rPr lang="en-US" sz="2400" dirty="0" smtClean="0">
                <a:solidFill>
                  <a:srgbClr val="005400"/>
                </a:solidFill>
              </a:rPr>
              <a:t>usual </a:t>
            </a:r>
            <a:r>
              <a:rPr lang="en-US" sz="2400" dirty="0" err="1" smtClean="0">
                <a:solidFill>
                  <a:srgbClr val="005400"/>
                </a:solidFill>
              </a:rPr>
              <a:t>pQCD</a:t>
            </a:r>
            <a:r>
              <a:rPr lang="en-US" sz="2400" dirty="0" smtClean="0">
                <a:solidFill>
                  <a:srgbClr val="005400"/>
                </a:solidFill>
              </a:rPr>
              <a:t> and LPM</a:t>
            </a:r>
            <a:endParaRPr lang="en-US" sz="2400" dirty="0">
              <a:solidFill>
                <a:srgbClr val="005400"/>
              </a:solidFill>
            </a:endParaRPr>
          </a:p>
          <a:p>
            <a:pPr marL="1143000" lvl="2" indent="-228600">
              <a:spcBef>
                <a:spcPct val="20000"/>
              </a:spcBef>
            </a:pPr>
            <a:r>
              <a:rPr lang="en-US" sz="2000" dirty="0" err="1">
                <a:solidFill>
                  <a:srgbClr val="4D4D4D"/>
                </a:solidFill>
              </a:rPr>
              <a:t>dp</a:t>
            </a:r>
            <a:r>
              <a:rPr lang="en-US" sz="2000" baseline="-25000" dirty="0" err="1">
                <a:solidFill>
                  <a:srgbClr val="4D4D4D"/>
                </a:solidFill>
              </a:rPr>
              <a:t>T</a:t>
            </a:r>
            <a:r>
              <a:rPr lang="en-US" sz="2000" dirty="0">
                <a:solidFill>
                  <a:srgbClr val="4D4D4D"/>
                </a:solidFill>
              </a:rPr>
              <a:t>/</a:t>
            </a:r>
            <a:r>
              <a:rPr lang="en-US" sz="2000" dirty="0" err="1">
                <a:solidFill>
                  <a:srgbClr val="4D4D4D"/>
                </a:solidFill>
              </a:rPr>
              <a:t>dt</a:t>
            </a:r>
            <a:r>
              <a:rPr lang="en-US" sz="2000" dirty="0">
                <a:solidFill>
                  <a:srgbClr val="4D4D4D"/>
                </a:solidFill>
              </a:rPr>
              <a:t> ~ -LT</a:t>
            </a:r>
            <a:r>
              <a:rPr lang="en-US" sz="2000" baseline="30000" dirty="0">
                <a:solidFill>
                  <a:srgbClr val="4D4D4D"/>
                </a:solidFill>
              </a:rPr>
              <a:t>3</a:t>
            </a:r>
            <a:r>
              <a:rPr lang="en-US" sz="2000" dirty="0">
                <a:solidFill>
                  <a:srgbClr val="4D4D4D"/>
                </a:solidFill>
              </a:rPr>
              <a:t> log(</a:t>
            </a:r>
            <a:r>
              <a:rPr lang="en-US" sz="2000" dirty="0" err="1">
                <a:solidFill>
                  <a:srgbClr val="4D4D4D"/>
                </a:solidFill>
              </a:rPr>
              <a:t>p</a:t>
            </a:r>
            <a:r>
              <a:rPr lang="en-US" sz="2000" baseline="-25000" dirty="0" err="1">
                <a:solidFill>
                  <a:srgbClr val="4D4D4D"/>
                </a:solidFill>
              </a:rPr>
              <a:t>T</a:t>
            </a:r>
            <a:r>
              <a:rPr lang="en-US" sz="2000" dirty="0">
                <a:solidFill>
                  <a:srgbClr val="4D4D4D"/>
                </a:solidFill>
              </a:rPr>
              <a:t>/</a:t>
            </a:r>
            <a:r>
              <a:rPr lang="en-US" sz="2000" dirty="0" err="1">
                <a:solidFill>
                  <a:srgbClr val="4D4D4D"/>
                </a:solidFill>
              </a:rPr>
              <a:t>M</a:t>
            </a:r>
            <a:r>
              <a:rPr lang="en-US" sz="2000" baseline="-25000" dirty="0" err="1">
                <a:solidFill>
                  <a:srgbClr val="4D4D4D"/>
                </a:solidFill>
              </a:rPr>
              <a:t>q</a:t>
            </a:r>
            <a:r>
              <a:rPr lang="en-US" sz="2000" dirty="0">
                <a:solidFill>
                  <a:srgbClr val="4D4D4D"/>
                </a:solidFill>
              </a:rPr>
              <a:t>)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HPHD 2011</a:t>
            </a:r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98C363-D587-46D0-ADC7-FA6C97A3387D}" type="slidenum">
              <a:rPr lang="en-US"/>
              <a:pPr/>
              <a:t>26</a:t>
            </a:fld>
            <a:endParaRPr lang="en-US"/>
          </a:p>
        </p:txBody>
      </p:sp>
      <p:sp>
        <p:nvSpPr>
          <p:cNvPr id="10024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Compared to Data</a:t>
            </a:r>
          </a:p>
        </p:txBody>
      </p:sp>
      <p:sp>
        <p:nvSpPr>
          <p:cNvPr id="10024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295400"/>
            <a:ext cx="7772400" cy="6172200"/>
          </a:xfrm>
        </p:spPr>
        <p:txBody>
          <a:bodyPr>
            <a:normAutofit/>
          </a:bodyPr>
          <a:lstStyle/>
          <a:p>
            <a:r>
              <a:rPr lang="en-US" dirty="0"/>
              <a:t>String drag: </a:t>
            </a:r>
            <a:r>
              <a:rPr lang="en-US" dirty="0" smtClean="0"/>
              <a:t>qualitative agreement</a:t>
            </a:r>
          </a:p>
          <a:p>
            <a:pPr lvl="1"/>
            <a:endParaRPr lang="en-US" dirty="0" smtClean="0"/>
          </a:p>
        </p:txBody>
      </p:sp>
      <p:graphicFrame>
        <p:nvGraphicFramePr>
          <p:cNvPr id="1002500" name="Object 4"/>
          <p:cNvGraphicFramePr>
            <a:graphicFrameLocks noChangeAspect="1"/>
          </p:cNvGraphicFramePr>
          <p:nvPr/>
        </p:nvGraphicFramePr>
        <p:xfrm>
          <a:off x="2242276" y="2086789"/>
          <a:ext cx="4191000" cy="4052158"/>
        </p:xfrm>
        <a:graphic>
          <a:graphicData uri="http://schemas.openxmlformats.org/presentationml/2006/ole">
            <p:oleObj spid="_x0000_s925698" name="Image" r:id="rId3" imgW="11873016" imgH="11479365" progId="">
              <p:embed/>
            </p:oleObj>
          </a:graphicData>
        </a:graphic>
      </p:graphicFrame>
      <p:sp>
        <p:nvSpPr>
          <p:cNvPr id="1002501" name="Text Box 5"/>
          <p:cNvSpPr txBox="1">
            <a:spLocks noChangeArrowheads="1"/>
          </p:cNvSpPr>
          <p:nvPr/>
        </p:nvSpPr>
        <p:spPr bwMode="auto">
          <a:xfrm>
            <a:off x="5290276" y="6047601"/>
            <a:ext cx="1415324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200" dirty="0" smtClean="0"/>
              <a:t>WAH</a:t>
            </a:r>
            <a:r>
              <a:rPr lang="en-US" sz="1200" dirty="0"/>
              <a:t>, </a:t>
            </a:r>
            <a:r>
              <a:rPr lang="en-US" sz="1200" dirty="0" smtClean="0"/>
              <a:t>PhD Thesis</a:t>
            </a:r>
            <a:endParaRPr lang="en-US" sz="1200" dirty="0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7696A1-BD2E-4CC7-9A27-681656607247}" type="datetime1">
              <a:rPr lang="en-US" smtClean="0"/>
              <a:pPr/>
              <a:t>5/31/2011</a:t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Light Quark and Gluon E-Loss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577076-EF97-4EFE-900B-592CBF8D1F9A}" type="datetime1">
              <a:rPr lang="en-US" smtClean="0"/>
              <a:pPr/>
              <a:t>5/31/2011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HPHD 2011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B5BCB-DCF7-4CB6-B569-5FAD0D0113E3}" type="slidenum">
              <a:rPr lang="en-US" smtClean="0"/>
              <a:pPr/>
              <a:t>27</a:t>
            </a:fld>
            <a:endParaRPr lang="en-US"/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02707" y="942201"/>
            <a:ext cx="3659693" cy="335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TextBox 7"/>
          <p:cNvSpPr txBox="1"/>
          <p:nvPr/>
        </p:nvSpPr>
        <p:spPr>
          <a:xfrm>
            <a:off x="762000" y="4523522"/>
            <a:ext cx="2028119" cy="81047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err="1" smtClean="0">
                <a:solidFill>
                  <a:srgbClr val="4D4D4D"/>
                </a:solidFill>
                <a:latin typeface="Symbol" pitchFamily="18" charset="2"/>
              </a:rPr>
              <a:t>D</a:t>
            </a:r>
            <a:r>
              <a:rPr lang="en-US" sz="2000" dirty="0" err="1" smtClean="0">
                <a:solidFill>
                  <a:srgbClr val="4D4D4D"/>
                </a:solidFill>
              </a:rPr>
              <a:t>L</a:t>
            </a:r>
            <a:r>
              <a:rPr lang="en-US" sz="2000" baseline="30000" dirty="0" err="1" smtClean="0">
                <a:solidFill>
                  <a:srgbClr val="4D4D4D"/>
                </a:solidFill>
              </a:rPr>
              <a:t>q</a:t>
            </a:r>
            <a:r>
              <a:rPr lang="en-US" sz="2000" baseline="-25000" dirty="0" err="1" smtClean="0">
                <a:solidFill>
                  <a:srgbClr val="4D4D4D"/>
                </a:solidFill>
              </a:rPr>
              <a:t>therm</a:t>
            </a:r>
            <a:r>
              <a:rPr lang="en-US" sz="2000" dirty="0" smtClean="0">
                <a:solidFill>
                  <a:srgbClr val="4D4D4D"/>
                </a:solidFill>
              </a:rPr>
              <a:t> ~ E</a:t>
            </a:r>
            <a:r>
              <a:rPr lang="en-US" sz="2000" baseline="30000" dirty="0" smtClean="0">
                <a:solidFill>
                  <a:srgbClr val="4D4D4D"/>
                </a:solidFill>
              </a:rPr>
              <a:t>1/3</a:t>
            </a:r>
          </a:p>
          <a:p>
            <a:endParaRPr lang="en-US" sz="1000" baseline="30000" dirty="0" smtClean="0">
              <a:solidFill>
                <a:srgbClr val="4D4D4D"/>
              </a:solidFill>
            </a:endParaRPr>
          </a:p>
          <a:p>
            <a:r>
              <a:rPr lang="en-US" sz="2000" dirty="0" err="1" smtClean="0">
                <a:solidFill>
                  <a:srgbClr val="4D4D4D"/>
                </a:solidFill>
                <a:latin typeface="Symbol" pitchFamily="18" charset="2"/>
              </a:rPr>
              <a:t>D</a:t>
            </a:r>
            <a:r>
              <a:rPr lang="en-US" sz="2000" dirty="0" err="1" smtClean="0">
                <a:solidFill>
                  <a:srgbClr val="4D4D4D"/>
                </a:solidFill>
              </a:rPr>
              <a:t>L</a:t>
            </a:r>
            <a:r>
              <a:rPr lang="en-US" sz="2000" baseline="30000" dirty="0" err="1" smtClean="0">
                <a:solidFill>
                  <a:srgbClr val="4D4D4D"/>
                </a:solidFill>
              </a:rPr>
              <a:t>q</a:t>
            </a:r>
            <a:r>
              <a:rPr lang="en-US" sz="2000" baseline="-25000" dirty="0" err="1" smtClean="0">
                <a:solidFill>
                  <a:srgbClr val="4D4D4D"/>
                </a:solidFill>
              </a:rPr>
              <a:t>therm</a:t>
            </a:r>
            <a:r>
              <a:rPr lang="en-US" sz="2000" dirty="0" smtClean="0">
                <a:solidFill>
                  <a:srgbClr val="4D4D4D"/>
                </a:solidFill>
              </a:rPr>
              <a:t> ~ (2E)</a:t>
            </a:r>
            <a:r>
              <a:rPr lang="en-US" sz="2000" baseline="30000" dirty="0" smtClean="0">
                <a:solidFill>
                  <a:srgbClr val="4D4D4D"/>
                </a:solidFill>
              </a:rPr>
              <a:t>1/3</a:t>
            </a:r>
            <a:endParaRPr lang="en-US" sz="2000" dirty="0" smtClean="0">
              <a:solidFill>
                <a:srgbClr val="4D4D4D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600200" y="5827693"/>
            <a:ext cx="2502608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rgbClr val="09840A"/>
                </a:solidFill>
              </a:rPr>
              <a:t>See also </a:t>
            </a:r>
            <a:r>
              <a:rPr lang="en-US" sz="1400" dirty="0" err="1" smtClean="0">
                <a:solidFill>
                  <a:srgbClr val="09840A"/>
                </a:solidFill>
              </a:rPr>
              <a:t>Marquet</a:t>
            </a:r>
            <a:r>
              <a:rPr lang="en-US" sz="1400" dirty="0" smtClean="0">
                <a:solidFill>
                  <a:srgbClr val="09840A"/>
                </a:solidFill>
              </a:rPr>
              <a:t> and </a:t>
            </a:r>
            <a:r>
              <a:rPr lang="en-US" sz="1400" dirty="0" err="1" smtClean="0">
                <a:solidFill>
                  <a:srgbClr val="09840A"/>
                </a:solidFill>
              </a:rPr>
              <a:t>Renk</a:t>
            </a:r>
            <a:r>
              <a:rPr lang="en-US" sz="1400" dirty="0" smtClean="0">
                <a:solidFill>
                  <a:srgbClr val="09840A"/>
                </a:solidFill>
              </a:rPr>
              <a:t>, </a:t>
            </a:r>
          </a:p>
          <a:p>
            <a:r>
              <a:rPr lang="en-US" sz="1400" dirty="0" smtClean="0">
                <a:solidFill>
                  <a:srgbClr val="09840A"/>
                </a:solidFill>
              </a:rPr>
              <a:t>PLB685 (2010), and</a:t>
            </a:r>
          </a:p>
          <a:p>
            <a:r>
              <a:rPr lang="en-US" sz="1400" dirty="0" err="1" smtClean="0">
                <a:solidFill>
                  <a:srgbClr val="09840A"/>
                </a:solidFill>
              </a:rPr>
              <a:t>Jia</a:t>
            </a:r>
            <a:r>
              <a:rPr lang="en-US" sz="1400" dirty="0" smtClean="0">
                <a:solidFill>
                  <a:srgbClr val="09840A"/>
                </a:solidFill>
              </a:rPr>
              <a:t>, WAH, and Liao, </a:t>
            </a:r>
          </a:p>
          <a:p>
            <a:r>
              <a:rPr lang="en-US" sz="1400" dirty="0" smtClean="0">
                <a:solidFill>
                  <a:srgbClr val="09840A"/>
                </a:solidFill>
              </a:rPr>
              <a:t>arXiv:1101.0290, for v</a:t>
            </a:r>
            <a:r>
              <a:rPr lang="en-US" sz="1400" baseline="-25000" dirty="0" smtClean="0">
                <a:solidFill>
                  <a:srgbClr val="09840A"/>
                </a:solidFill>
              </a:rPr>
              <a:t>2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52400" y="5410200"/>
            <a:ext cx="236955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err="1" smtClean="0"/>
              <a:t>Gubser</a:t>
            </a:r>
            <a:r>
              <a:rPr lang="en-US" sz="1200" dirty="0" smtClean="0"/>
              <a:t> et al., JHEP0810 (2008)</a:t>
            </a:r>
          </a:p>
          <a:p>
            <a:r>
              <a:rPr lang="en-US" sz="1200" dirty="0" err="1" smtClean="0"/>
              <a:t>Chesler</a:t>
            </a:r>
            <a:r>
              <a:rPr lang="en-US" sz="1200" dirty="0" smtClean="0"/>
              <a:t> et al., PRD79 (2009)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057400" y="4218801"/>
            <a:ext cx="143295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SS </a:t>
            </a:r>
            <a:r>
              <a:rPr lang="en-US" sz="1200" dirty="0" err="1" smtClean="0"/>
              <a:t>Gubser</a:t>
            </a:r>
            <a:r>
              <a:rPr lang="en-US" sz="1200" dirty="0" smtClean="0"/>
              <a:t>, QM08</a:t>
            </a:r>
          </a:p>
        </p:txBody>
      </p:sp>
      <p:pic>
        <p:nvPicPr>
          <p:cNvPr id="13" name="Picture 3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800600" y="1066800"/>
            <a:ext cx="4191000" cy="25980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TextBox 13"/>
          <p:cNvSpPr txBox="1"/>
          <p:nvPr/>
        </p:nvSpPr>
        <p:spPr>
          <a:xfrm>
            <a:off x="6705600" y="3741090"/>
            <a:ext cx="215475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err="1" smtClean="0"/>
              <a:t>Chesler</a:t>
            </a:r>
            <a:r>
              <a:rPr lang="en-US" sz="1200" dirty="0" smtClean="0"/>
              <a:t> et al., PRD79 (2009)</a:t>
            </a:r>
          </a:p>
        </p:txBody>
      </p:sp>
      <p:sp>
        <p:nvSpPr>
          <p:cNvPr id="15" name="Content Placeholder 2"/>
          <p:cNvSpPr txBox="1">
            <a:spLocks/>
          </p:cNvSpPr>
          <p:nvPr/>
        </p:nvSpPr>
        <p:spPr>
          <a:xfrm>
            <a:off x="4495800" y="4267200"/>
            <a:ext cx="4267200" cy="2286000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smtClean="0">
                <a:ln>
                  <a:noFill/>
                </a:ln>
                <a:solidFill>
                  <a:srgbClr val="66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Light quarks and gluons: generic Bragg peak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US" sz="2800" b="0" i="0" u="none" strike="noStrike" kern="1200" cap="none" spc="0" normalizeH="0" baseline="0" noProof="0" smtClean="0">
                <a:ln>
                  <a:noFill/>
                </a:ln>
                <a:solidFill>
                  <a:srgbClr val="0054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Leads to lack of T dependence?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0054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AdS/CFT Energy Loss and Distribution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C3F64F-3BCE-4339-9CC0-D9F512530D94}" type="datetime1">
              <a:rPr lang="en-US" smtClean="0"/>
              <a:pPr/>
              <a:t>5/31/2011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HPHD 2011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B5BCB-DCF7-4CB6-B569-5FAD0D0113E3}" type="slidenum">
              <a:rPr lang="en-US" smtClean="0"/>
              <a:pPr/>
              <a:t>28</a:t>
            </a:fld>
            <a:endParaRPr lang="en-US"/>
          </a:p>
        </p:txBody>
      </p:sp>
      <p:grpSp>
        <p:nvGrpSpPr>
          <p:cNvPr id="7" name="Group 16"/>
          <p:cNvGrpSpPr/>
          <p:nvPr/>
        </p:nvGrpSpPr>
        <p:grpSpPr>
          <a:xfrm>
            <a:off x="39452" y="3257769"/>
            <a:ext cx="3846748" cy="2487345"/>
            <a:chOff x="1746249" y="1492250"/>
            <a:chExt cx="4452579" cy="2895600"/>
          </a:xfrm>
        </p:grpSpPr>
        <p:pic>
          <p:nvPicPr>
            <p:cNvPr id="11" name="Picture 2"/>
            <p:cNvPicPr>
              <a:picLocks noChangeAspect="1" noChangeArrowheads="1"/>
            </p:cNvPicPr>
            <p:nvPr/>
          </p:nvPicPr>
          <p:blipFill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1746249" y="1492250"/>
              <a:ext cx="4452579" cy="28956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2" name="TextBox 11"/>
            <p:cNvSpPr txBox="1"/>
            <p:nvPr/>
          </p:nvSpPr>
          <p:spPr>
            <a:xfrm>
              <a:off x="4870450" y="1797050"/>
              <a:ext cx="1001364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b="1" dirty="0" smtClean="0"/>
                <a:t>2.76 </a:t>
              </a:r>
              <a:r>
                <a:rPr lang="en-US" sz="1600" b="1" dirty="0" err="1" smtClean="0"/>
                <a:t>TeV</a:t>
              </a:r>
              <a:endParaRPr lang="en-US" sz="1600" b="1" dirty="0" smtClean="0"/>
            </a:p>
          </p:txBody>
        </p:sp>
      </p:grpSp>
      <p:sp>
        <p:nvSpPr>
          <p:cNvPr id="13" name="Content Placeholder 2"/>
          <p:cNvSpPr txBox="1">
            <a:spLocks/>
          </p:cNvSpPr>
          <p:nvPr/>
        </p:nvSpPr>
        <p:spPr>
          <a:xfrm>
            <a:off x="4800600" y="5257800"/>
            <a:ext cx="4114800" cy="1371600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54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In AdS/CFT, heavy quarks: wide angle energy loss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0054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953000" y="1350913"/>
            <a:ext cx="3657600" cy="34920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TextBox 14"/>
          <p:cNvSpPr txBox="1"/>
          <p:nvPr/>
        </p:nvSpPr>
        <p:spPr>
          <a:xfrm>
            <a:off x="4800600" y="4724400"/>
            <a:ext cx="399423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Jo Noronha, M </a:t>
            </a:r>
            <a:r>
              <a:rPr lang="en-US" sz="1200" dirty="0" err="1" smtClean="0"/>
              <a:t>Gyulassy</a:t>
            </a:r>
            <a:r>
              <a:rPr lang="en-US" sz="1200" dirty="0" smtClean="0"/>
              <a:t>, and G </a:t>
            </a:r>
            <a:r>
              <a:rPr lang="en-US" sz="1200" dirty="0" err="1" smtClean="0"/>
              <a:t>Torrieri</a:t>
            </a:r>
            <a:r>
              <a:rPr lang="en-US" sz="1200" dirty="0" smtClean="0"/>
              <a:t>, PRL102 (2009)</a:t>
            </a:r>
          </a:p>
        </p:txBody>
      </p:sp>
      <p:grpSp>
        <p:nvGrpSpPr>
          <p:cNvPr id="10" name="Group 16"/>
          <p:cNvGrpSpPr/>
          <p:nvPr/>
        </p:nvGrpSpPr>
        <p:grpSpPr>
          <a:xfrm>
            <a:off x="2705" y="971769"/>
            <a:ext cx="4065512" cy="4871567"/>
            <a:chOff x="2704" y="838200"/>
            <a:chExt cx="4788801" cy="6041303"/>
          </a:xfrm>
        </p:grpSpPr>
        <p:grpSp>
          <p:nvGrpSpPr>
            <p:cNvPr id="17" name="Group 11"/>
            <p:cNvGrpSpPr/>
            <p:nvPr/>
          </p:nvGrpSpPr>
          <p:grpSpPr>
            <a:xfrm>
              <a:off x="2704" y="838200"/>
              <a:ext cx="4788801" cy="6041303"/>
              <a:chOff x="4001852" y="1676400"/>
              <a:chExt cx="4788801" cy="6041303"/>
            </a:xfrm>
          </p:grpSpPr>
          <p:pic>
            <p:nvPicPr>
              <p:cNvPr id="8" name="Picture 2"/>
              <p:cNvPicPr>
                <a:picLocks noChangeAspect="1" noChangeArrowheads="1"/>
              </p:cNvPicPr>
              <p:nvPr/>
            </p:nvPicPr>
            <p:blipFill>
              <a:blip r:embed="rId4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>
                <a:off x="4001852" y="1676400"/>
                <a:ext cx="4532548" cy="301025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  <p:sp>
            <p:nvSpPr>
              <p:cNvPr id="9" name="TextBox 8"/>
              <p:cNvSpPr txBox="1"/>
              <p:nvPr/>
            </p:nvSpPr>
            <p:spPr>
              <a:xfrm>
                <a:off x="7229905" y="7440703"/>
                <a:ext cx="1560748" cy="27700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200" dirty="0" smtClean="0"/>
                  <a:t>WAH, </a:t>
                </a:r>
                <a:r>
                  <a:rPr lang="en-US" sz="1200" i="1" dirty="0" smtClean="0"/>
                  <a:t>in preparation</a:t>
                </a:r>
                <a:endParaRPr lang="en-US" sz="1200" dirty="0" smtClean="0"/>
              </a:p>
            </p:txBody>
          </p:sp>
        </p:grpSp>
        <p:sp>
          <p:nvSpPr>
            <p:cNvPr id="16" name="TextBox 15"/>
            <p:cNvSpPr txBox="1"/>
            <p:nvPr/>
          </p:nvSpPr>
          <p:spPr>
            <a:xfrm>
              <a:off x="3352800" y="1143000"/>
              <a:ext cx="887551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b="1" dirty="0" smtClean="0"/>
                <a:t>0.2 </a:t>
              </a:r>
              <a:r>
                <a:rPr lang="en-US" sz="1600" b="1" dirty="0" err="1" smtClean="0"/>
                <a:t>TeV</a:t>
              </a:r>
              <a:endParaRPr lang="en-US" sz="1600" b="1" dirty="0" smtClean="0"/>
            </a:p>
          </p:txBody>
        </p:sp>
      </p:grpSp>
      <p:sp>
        <p:nvSpPr>
          <p:cNvPr id="18" name="TextBox 17"/>
          <p:cNvSpPr txBox="1"/>
          <p:nvPr/>
        </p:nvSpPr>
        <p:spPr>
          <a:xfrm>
            <a:off x="304800" y="5862935"/>
            <a:ext cx="371287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Simple Bragg peak model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5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Baryon to Meson Ratios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5257800"/>
          </a:xfrm>
        </p:spPr>
        <p:txBody>
          <a:bodyPr/>
          <a:lstStyle/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pPr lvl="1"/>
            <a:r>
              <a:rPr lang="en-US" dirty="0" smtClean="0"/>
              <a:t>Distinguishing measurement?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82C669-93FD-48A2-B4C3-9025D5723A5F}" type="datetime1">
              <a:rPr lang="en-US" smtClean="0"/>
              <a:pPr/>
              <a:t>5/31/2011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HPHD 2011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B5BCB-DCF7-4CB6-B569-5FAD0D0113E3}" type="slidenum">
              <a:rPr lang="en-US" smtClean="0"/>
              <a:pPr/>
              <a:t>29</a:t>
            </a:fld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3962400" y="5181600"/>
            <a:ext cx="156074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WAH, </a:t>
            </a:r>
            <a:r>
              <a:rPr lang="en-US" sz="1200" i="1" dirty="0" smtClean="0"/>
              <a:t>in preparation</a:t>
            </a:r>
            <a:endParaRPr lang="en-US" sz="1200" dirty="0" smtClean="0"/>
          </a:p>
        </p:txBody>
      </p:sp>
      <p:grpSp>
        <p:nvGrpSpPr>
          <p:cNvPr id="7" name="Group 18"/>
          <p:cNvGrpSpPr/>
          <p:nvPr/>
        </p:nvGrpSpPr>
        <p:grpSpPr>
          <a:xfrm>
            <a:off x="0" y="1981200"/>
            <a:ext cx="4495800" cy="3195810"/>
            <a:chOff x="0" y="1981200"/>
            <a:chExt cx="4495800" cy="3195810"/>
          </a:xfrm>
        </p:grpSpPr>
        <p:grpSp>
          <p:nvGrpSpPr>
            <p:cNvPr id="10" name="Group 13"/>
            <p:cNvGrpSpPr/>
            <p:nvPr/>
          </p:nvGrpSpPr>
          <p:grpSpPr>
            <a:xfrm>
              <a:off x="0" y="1981200"/>
              <a:ext cx="4495800" cy="3195810"/>
              <a:chOff x="0" y="1981200"/>
              <a:chExt cx="4495800" cy="3195810"/>
            </a:xfrm>
          </p:grpSpPr>
          <p:pic>
            <p:nvPicPr>
              <p:cNvPr id="156675" name="Picture 3"/>
              <p:cNvPicPr>
                <a:picLocks noChangeAspect="1" noChangeArrowheads="1"/>
              </p:cNvPicPr>
              <p:nvPr/>
            </p:nvPicPr>
            <p:blipFill>
              <a:blip r:embed="rId2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>
                <a:off x="0" y="1981200"/>
                <a:ext cx="4495800" cy="319581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  <p:sp>
            <p:nvSpPr>
              <p:cNvPr id="11" name="TextBox 10"/>
              <p:cNvSpPr txBox="1"/>
              <p:nvPr/>
            </p:nvSpPr>
            <p:spPr>
              <a:xfrm>
                <a:off x="3352800" y="3581400"/>
                <a:ext cx="1026243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600" dirty="0" err="1" smtClean="0"/>
                  <a:t>AdS</a:t>
                </a:r>
                <a:r>
                  <a:rPr lang="en-US" sz="1600" dirty="0" smtClean="0"/>
                  <a:t>/CFT</a:t>
                </a:r>
              </a:p>
            </p:txBody>
          </p:sp>
          <p:sp>
            <p:nvSpPr>
              <p:cNvPr id="12" name="TextBox 11"/>
              <p:cNvSpPr txBox="1"/>
              <p:nvPr/>
            </p:nvSpPr>
            <p:spPr>
              <a:xfrm>
                <a:off x="2971800" y="3886200"/>
                <a:ext cx="753732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600" dirty="0" err="1" smtClean="0"/>
                  <a:t>pQCD</a:t>
                </a:r>
                <a:endParaRPr lang="en-US" sz="1600" dirty="0" smtClean="0"/>
              </a:p>
            </p:txBody>
          </p:sp>
        </p:grpSp>
        <p:sp>
          <p:nvSpPr>
            <p:cNvPr id="16" name="TextBox 15"/>
            <p:cNvSpPr txBox="1"/>
            <p:nvPr/>
          </p:nvSpPr>
          <p:spPr>
            <a:xfrm>
              <a:off x="3200400" y="2209800"/>
              <a:ext cx="78309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STAR</a:t>
              </a:r>
            </a:p>
          </p:txBody>
        </p:sp>
      </p:grpSp>
      <p:grpSp>
        <p:nvGrpSpPr>
          <p:cNvPr id="14" name="Group 19"/>
          <p:cNvGrpSpPr/>
          <p:nvPr/>
        </p:nvGrpSpPr>
        <p:grpSpPr>
          <a:xfrm>
            <a:off x="4572000" y="1905000"/>
            <a:ext cx="4622800" cy="3262502"/>
            <a:chOff x="4572000" y="1905000"/>
            <a:chExt cx="4622800" cy="3262502"/>
          </a:xfrm>
        </p:grpSpPr>
        <p:grpSp>
          <p:nvGrpSpPr>
            <p:cNvPr id="15" name="Group 16"/>
            <p:cNvGrpSpPr/>
            <p:nvPr/>
          </p:nvGrpSpPr>
          <p:grpSpPr>
            <a:xfrm>
              <a:off x="4572000" y="1905000"/>
              <a:ext cx="4622800" cy="3262502"/>
              <a:chOff x="4572000" y="1905000"/>
              <a:chExt cx="4622800" cy="3262502"/>
            </a:xfrm>
          </p:grpSpPr>
          <p:pic>
            <p:nvPicPr>
              <p:cNvPr id="156674" name="Picture 2"/>
              <p:cNvPicPr>
                <a:picLocks noChangeAspect="1" noChangeArrowheads="1"/>
              </p:cNvPicPr>
              <p:nvPr/>
            </p:nvPicPr>
            <p:blipFill>
              <a:blip r:embed="rId3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>
                <a:off x="4572000" y="1905000"/>
                <a:ext cx="4622800" cy="326250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  <p:sp>
            <p:nvSpPr>
              <p:cNvPr id="8" name="TextBox 7"/>
              <p:cNvSpPr txBox="1"/>
              <p:nvPr/>
            </p:nvSpPr>
            <p:spPr>
              <a:xfrm>
                <a:off x="8001000" y="3674288"/>
                <a:ext cx="1026243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600" dirty="0" err="1" smtClean="0"/>
                  <a:t>AdS</a:t>
                </a:r>
                <a:r>
                  <a:rPr lang="en-US" sz="1600" dirty="0" smtClean="0"/>
                  <a:t>/CFT</a:t>
                </a:r>
              </a:p>
            </p:txBody>
          </p:sp>
          <p:sp>
            <p:nvSpPr>
              <p:cNvPr id="9" name="TextBox 8"/>
              <p:cNvSpPr txBox="1"/>
              <p:nvPr/>
            </p:nvSpPr>
            <p:spPr>
              <a:xfrm>
                <a:off x="7696200" y="4004846"/>
                <a:ext cx="753732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600" dirty="0" err="1" smtClean="0"/>
                  <a:t>pQCD</a:t>
                </a:r>
                <a:endParaRPr lang="en-US" sz="1600" dirty="0" smtClean="0"/>
              </a:p>
            </p:txBody>
          </p:sp>
        </p:grpSp>
        <p:sp>
          <p:nvSpPr>
            <p:cNvPr id="18" name="TextBox 17"/>
            <p:cNvSpPr txBox="1"/>
            <p:nvPr/>
          </p:nvSpPr>
          <p:spPr>
            <a:xfrm>
              <a:off x="7924800" y="2209800"/>
              <a:ext cx="78309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STAR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QGP Energy Loss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Learn about E-loss mechanism</a:t>
            </a:r>
          </a:p>
          <a:p>
            <a:pPr lvl="1"/>
            <a:r>
              <a:rPr lang="en-US" dirty="0" smtClean="0"/>
              <a:t>Most direct probe of DOF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F04421-A860-4540-8B12-A4090A9389D2}" type="datetime1">
              <a:rPr lang="en-US" smtClean="0"/>
              <a:pPr/>
              <a:t>5/31/2011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HPHD 2011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B5BCB-DCF7-4CB6-B569-5FAD0D0113E3}" type="slidenum">
              <a:rPr lang="en-US" smtClean="0"/>
              <a:pPr/>
              <a:t>3</a:t>
            </a:fld>
            <a:endParaRPr lang="en-US" dirty="0"/>
          </a:p>
        </p:txBody>
      </p:sp>
      <p:pic>
        <p:nvPicPr>
          <p:cNvPr id="7" name="Content Placeholder 6" descr="FOOFig1String.pn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67931" y="2959795"/>
            <a:ext cx="8229600" cy="3592220"/>
          </a:xfrm>
          <a:prstGeom prst="rect">
            <a:avLst/>
          </a:prstGeom>
        </p:spPr>
      </p:pic>
      <p:pic>
        <p:nvPicPr>
          <p:cNvPr id="8" name="Content Placeholder 6" descr="FOOFig1pQCD.pn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69105" y="2960980"/>
            <a:ext cx="8229600" cy="359222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2895600" y="2524780"/>
            <a:ext cx="240161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pQCD Picture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689762" y="2527479"/>
            <a:ext cx="287283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AdS/CFT Picture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HPHD 2011</a:t>
            </a:r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3C3467-40D7-40D2-AB4A-51E2FAF21160}" type="slidenum">
              <a:rPr lang="en-US"/>
              <a:pPr/>
              <a:t>30</a:t>
            </a:fld>
            <a:endParaRPr lang="en-US"/>
          </a:p>
        </p:txBody>
      </p:sp>
      <p:pic>
        <p:nvPicPr>
          <p:cNvPr id="588802" name="Picture 2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33400" y="1104900"/>
            <a:ext cx="7772400" cy="4441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88803" name="Rectangle 3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>
            <a:normAutofit fontScale="90000"/>
          </a:bodyPr>
          <a:lstStyle/>
          <a:p>
            <a:r>
              <a:rPr lang="en-US" sz="4000"/>
              <a:t>LHC R</a:t>
            </a:r>
            <a:r>
              <a:rPr lang="en-US" sz="4000" i="1" baseline="30000"/>
              <a:t>c</a:t>
            </a:r>
            <a:r>
              <a:rPr lang="en-US" sz="4000" baseline="-25000"/>
              <a:t>AA</a:t>
            </a:r>
            <a:r>
              <a:rPr lang="en-US" sz="4000"/>
              <a:t>(p</a:t>
            </a:r>
            <a:r>
              <a:rPr lang="en-US" sz="4000" baseline="-25000"/>
              <a:t>T</a:t>
            </a:r>
            <a:r>
              <a:rPr lang="en-US" sz="4000"/>
              <a:t>)/R</a:t>
            </a:r>
            <a:r>
              <a:rPr lang="en-US" sz="4000" i="1" baseline="30000"/>
              <a:t>b</a:t>
            </a:r>
            <a:r>
              <a:rPr lang="en-US" sz="4000" baseline="-25000"/>
              <a:t>AA</a:t>
            </a:r>
            <a:r>
              <a:rPr lang="en-US" sz="4000"/>
              <a:t>(p</a:t>
            </a:r>
            <a:r>
              <a:rPr lang="en-US" sz="4000" baseline="-25000"/>
              <a:t>T</a:t>
            </a:r>
            <a:r>
              <a:rPr lang="en-US" sz="4000"/>
              <a:t>) Prediction</a:t>
            </a:r>
            <a:br>
              <a:rPr lang="en-US" sz="4000"/>
            </a:br>
            <a:r>
              <a:rPr lang="en-US" sz="4000"/>
              <a:t>(with speed limits)</a:t>
            </a:r>
          </a:p>
        </p:txBody>
      </p:sp>
      <p:sp>
        <p:nvSpPr>
          <p:cNvPr id="588804" name="Rectangle 4"/>
          <p:cNvSpPr>
            <a:spLocks noChangeArrowheads="1"/>
          </p:cNvSpPr>
          <p:nvPr/>
        </p:nvSpPr>
        <p:spPr bwMode="auto">
          <a:xfrm>
            <a:off x="2819400" y="5370512"/>
            <a:ext cx="6254750" cy="71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1600200" lvl="3" indent="-228600">
              <a:spcBef>
                <a:spcPct val="20000"/>
              </a:spcBef>
              <a:buFontTx/>
              <a:buChar char="–"/>
            </a:pPr>
            <a:r>
              <a:rPr lang="en-US" sz="1400" dirty="0">
                <a:solidFill>
                  <a:srgbClr val="4D4D4D"/>
                </a:solidFill>
              </a:rPr>
              <a:t>T(</a:t>
            </a:r>
            <a:r>
              <a:rPr lang="en-US" sz="1400" dirty="0">
                <a:solidFill>
                  <a:srgbClr val="4D4D4D"/>
                </a:solidFill>
                <a:latin typeface="Symbol" pitchFamily="18" charset="2"/>
              </a:rPr>
              <a:t>t</a:t>
            </a:r>
            <a:r>
              <a:rPr lang="en-US" sz="1400" baseline="-25000" dirty="0">
                <a:solidFill>
                  <a:srgbClr val="4D4D4D"/>
                </a:solidFill>
              </a:rPr>
              <a:t>0</a:t>
            </a:r>
            <a:r>
              <a:rPr lang="en-US" sz="1400" dirty="0">
                <a:solidFill>
                  <a:srgbClr val="4D4D4D"/>
                </a:solidFill>
              </a:rPr>
              <a:t>): </a:t>
            </a:r>
            <a:r>
              <a:rPr lang="en-US" sz="1400" dirty="0" smtClean="0">
                <a:solidFill>
                  <a:srgbClr val="4D4D4D"/>
                </a:solidFill>
              </a:rPr>
              <a:t>“(”, </a:t>
            </a:r>
            <a:r>
              <a:rPr lang="en-US" sz="1400" dirty="0">
                <a:solidFill>
                  <a:srgbClr val="4D4D4D"/>
                </a:solidFill>
              </a:rPr>
              <a:t>corrections </a:t>
            </a:r>
            <a:r>
              <a:rPr lang="en-US" sz="1400" dirty="0" smtClean="0">
                <a:solidFill>
                  <a:srgbClr val="4D4D4D"/>
                </a:solidFill>
              </a:rPr>
              <a:t>likely small for </a:t>
            </a:r>
            <a:r>
              <a:rPr lang="en-US" sz="1400" dirty="0">
                <a:solidFill>
                  <a:srgbClr val="4D4D4D"/>
                </a:solidFill>
              </a:rPr>
              <a:t>smaller </a:t>
            </a:r>
            <a:r>
              <a:rPr lang="en-US" sz="1400" dirty="0" err="1">
                <a:solidFill>
                  <a:srgbClr val="4D4D4D"/>
                </a:solidFill>
              </a:rPr>
              <a:t>momenta</a:t>
            </a:r>
            <a:endParaRPr lang="en-US" sz="1400" dirty="0">
              <a:solidFill>
                <a:srgbClr val="4D4D4D"/>
              </a:solidFill>
            </a:endParaRPr>
          </a:p>
          <a:p>
            <a:pPr marL="1600200" lvl="3" indent="-228600">
              <a:spcBef>
                <a:spcPct val="20000"/>
              </a:spcBef>
              <a:buFontTx/>
              <a:buChar char="–"/>
            </a:pPr>
            <a:r>
              <a:rPr lang="en-US" sz="1400" dirty="0" err="1">
                <a:solidFill>
                  <a:srgbClr val="4D4D4D"/>
                </a:solidFill>
              </a:rPr>
              <a:t>T</a:t>
            </a:r>
            <a:r>
              <a:rPr lang="en-US" sz="1400" baseline="-25000" dirty="0" err="1">
                <a:solidFill>
                  <a:srgbClr val="4D4D4D"/>
                </a:solidFill>
              </a:rPr>
              <a:t>c</a:t>
            </a:r>
            <a:r>
              <a:rPr lang="en-US" sz="1400" dirty="0">
                <a:solidFill>
                  <a:srgbClr val="4D4D4D"/>
                </a:solidFill>
              </a:rPr>
              <a:t>: </a:t>
            </a:r>
            <a:r>
              <a:rPr lang="en-US" sz="1400" dirty="0" smtClean="0">
                <a:solidFill>
                  <a:srgbClr val="4D4D4D"/>
                </a:solidFill>
              </a:rPr>
              <a:t>“]”, </a:t>
            </a:r>
            <a:r>
              <a:rPr lang="en-US" sz="1400" dirty="0">
                <a:solidFill>
                  <a:srgbClr val="4D4D4D"/>
                </a:solidFill>
              </a:rPr>
              <a:t>corrections likely </a:t>
            </a:r>
            <a:r>
              <a:rPr lang="en-US" sz="1400" dirty="0" smtClean="0">
                <a:solidFill>
                  <a:srgbClr val="4D4D4D"/>
                </a:solidFill>
              </a:rPr>
              <a:t>large for </a:t>
            </a:r>
            <a:r>
              <a:rPr lang="en-US" sz="1400" dirty="0">
                <a:solidFill>
                  <a:srgbClr val="4D4D4D"/>
                </a:solidFill>
              </a:rPr>
              <a:t>higher </a:t>
            </a:r>
            <a:r>
              <a:rPr lang="en-US" sz="1400" dirty="0" err="1">
                <a:solidFill>
                  <a:srgbClr val="4D4D4D"/>
                </a:solidFill>
              </a:rPr>
              <a:t>momenta</a:t>
            </a:r>
            <a:endParaRPr lang="en-US" sz="1400" dirty="0">
              <a:solidFill>
                <a:srgbClr val="4D4D4D"/>
              </a:solidFill>
            </a:endParaRPr>
          </a:p>
        </p:txBody>
      </p:sp>
      <p:sp>
        <p:nvSpPr>
          <p:cNvPr id="588805" name="Text Box 5"/>
          <p:cNvSpPr txBox="1">
            <a:spLocks noChangeArrowheads="1"/>
          </p:cNvSpPr>
          <p:nvPr/>
        </p:nvSpPr>
        <p:spPr bwMode="auto">
          <a:xfrm>
            <a:off x="5581650" y="4495800"/>
            <a:ext cx="2576859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200" dirty="0" smtClean="0"/>
              <a:t>WAH</a:t>
            </a:r>
            <a:r>
              <a:rPr lang="en-US" sz="1200" dirty="0"/>
              <a:t>, M. </a:t>
            </a:r>
            <a:r>
              <a:rPr lang="en-US" sz="1200" dirty="0" err="1" smtClean="0"/>
              <a:t>Gyulassy</a:t>
            </a:r>
            <a:r>
              <a:rPr lang="en-US" sz="1200" dirty="0" smtClean="0"/>
              <a:t>, PLB666 (2008)</a:t>
            </a:r>
            <a:endParaRPr lang="en-US" sz="1200" dirty="0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BBE8F0-A1DC-41DD-B437-3D836C54D67B}" type="datetime1">
              <a:rPr lang="en-US" smtClean="0"/>
              <a:pPr/>
              <a:t>5/31/2011</a:t>
            </a:fld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283588" y="5924490"/>
            <a:ext cx="848084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Qualitatively, corrections to </a:t>
            </a:r>
            <a:r>
              <a:rPr lang="en-US" sz="2000" dirty="0" err="1" smtClean="0"/>
              <a:t>AdS</a:t>
            </a:r>
            <a:r>
              <a:rPr lang="en-US" sz="2000" dirty="0" smtClean="0"/>
              <a:t>/CFT result will drive double ratio to unity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Conclusions: Questions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990600"/>
            <a:ext cx="8686800" cy="5715000"/>
          </a:xfrm>
        </p:spPr>
        <p:txBody>
          <a:bodyPr>
            <a:normAutofit fontScale="62500" lnSpcReduction="20000"/>
          </a:bodyPr>
          <a:lstStyle/>
          <a:p>
            <a:r>
              <a:rPr lang="en-US" dirty="0" smtClean="0"/>
              <a:t>Does rise in R</a:t>
            </a:r>
            <a:r>
              <a:rPr lang="en-US" baseline="-25000" dirty="0" smtClean="0"/>
              <a:t>AA</a:t>
            </a:r>
            <a:r>
              <a:rPr lang="en-US" dirty="0" smtClean="0"/>
              <a:t>(</a:t>
            </a:r>
            <a:r>
              <a:rPr lang="en-US" dirty="0" err="1" smtClean="0"/>
              <a:t>p</a:t>
            </a:r>
            <a:r>
              <a:rPr lang="en-US" baseline="-25000" dirty="0" err="1" smtClean="0"/>
              <a:t>T</a:t>
            </a:r>
            <a:r>
              <a:rPr lang="en-US" dirty="0" smtClean="0"/>
              <a:t>) imply perturbative E-loss dominant at LHC?</a:t>
            </a:r>
          </a:p>
          <a:p>
            <a:pPr lvl="1"/>
            <a:r>
              <a:rPr lang="en-US" dirty="0" smtClean="0"/>
              <a:t>To make a qualitative statement need:</a:t>
            </a:r>
          </a:p>
          <a:p>
            <a:pPr lvl="2"/>
            <a:r>
              <a:rPr lang="en-US" dirty="0" smtClean="0"/>
              <a:t>Experimental control over production effects</a:t>
            </a:r>
          </a:p>
          <a:p>
            <a:pPr lvl="2"/>
            <a:r>
              <a:rPr lang="en-US" dirty="0" smtClean="0"/>
              <a:t>Reduced exp. uncertainties at large (~100 </a:t>
            </a:r>
            <a:r>
              <a:rPr lang="en-US" dirty="0" err="1" smtClean="0"/>
              <a:t>GeV</a:t>
            </a:r>
            <a:r>
              <a:rPr lang="en-US" dirty="0" smtClean="0"/>
              <a:t>/c) </a:t>
            </a:r>
            <a:r>
              <a:rPr lang="en-US" dirty="0" err="1" smtClean="0"/>
              <a:t>p</a:t>
            </a:r>
            <a:r>
              <a:rPr lang="en-US" baseline="-25000" dirty="0" err="1" smtClean="0"/>
              <a:t>T</a:t>
            </a:r>
            <a:endParaRPr lang="en-US" baseline="-25000" dirty="0" smtClean="0"/>
          </a:p>
          <a:p>
            <a:pPr lvl="2"/>
            <a:r>
              <a:rPr lang="en-US" dirty="0" smtClean="0"/>
              <a:t>Consistency check </a:t>
            </a:r>
            <a:r>
              <a:rPr lang="en-US" dirty="0" err="1" smtClean="0"/>
              <a:t>btwn</a:t>
            </a:r>
            <a:r>
              <a:rPr lang="en-US" dirty="0" smtClean="0"/>
              <a:t> pQCD and </a:t>
            </a:r>
            <a:r>
              <a:rPr lang="en-US" dirty="0" err="1" smtClean="0"/>
              <a:t>mult</a:t>
            </a:r>
            <a:r>
              <a:rPr lang="en-US" dirty="0" smtClean="0"/>
              <a:t>. observables at large (~100 </a:t>
            </a:r>
            <a:r>
              <a:rPr lang="en-US" dirty="0" err="1" smtClean="0"/>
              <a:t>GeV</a:t>
            </a:r>
            <a:r>
              <a:rPr lang="en-US" dirty="0" smtClean="0"/>
              <a:t>/c) </a:t>
            </a:r>
            <a:r>
              <a:rPr lang="en-US" dirty="0" err="1" smtClean="0"/>
              <a:t>p</a:t>
            </a:r>
            <a:r>
              <a:rPr lang="en-US" baseline="-25000" dirty="0" err="1" smtClean="0"/>
              <a:t>T</a:t>
            </a:r>
            <a:r>
              <a:rPr lang="en-US" dirty="0" smtClean="0"/>
              <a:t>, esp. v</a:t>
            </a:r>
            <a:r>
              <a:rPr lang="en-US" baseline="-25000" dirty="0" smtClean="0"/>
              <a:t>2</a:t>
            </a:r>
          </a:p>
          <a:p>
            <a:r>
              <a:rPr lang="en-US" dirty="0" smtClean="0"/>
              <a:t>Data suggests:</a:t>
            </a:r>
          </a:p>
          <a:p>
            <a:pPr lvl="1"/>
            <a:r>
              <a:rPr lang="en-US" dirty="0" smtClean="0"/>
              <a:t>surprisingly little T, strong L dependencies</a:t>
            </a:r>
          </a:p>
          <a:p>
            <a:pPr lvl="2"/>
            <a:r>
              <a:rPr lang="en-US" dirty="0" smtClean="0"/>
              <a:t>Generically difficult to understand in typical </a:t>
            </a:r>
            <a:r>
              <a:rPr lang="en-US" dirty="0" err="1" smtClean="0"/>
              <a:t>dE</a:t>
            </a:r>
            <a:r>
              <a:rPr lang="en-US" dirty="0" smtClean="0"/>
              <a:t>/</a:t>
            </a:r>
            <a:r>
              <a:rPr lang="en-US" dirty="0" err="1" smtClean="0"/>
              <a:t>dx</a:t>
            </a:r>
            <a:r>
              <a:rPr lang="en-US" dirty="0" smtClean="0"/>
              <a:t> picture (both pQCD and AdS/CFT)</a:t>
            </a:r>
          </a:p>
          <a:p>
            <a:pPr lvl="2"/>
            <a:r>
              <a:rPr lang="en-US" dirty="0" smtClean="0"/>
              <a:t>E-loss in (currently) uncontrolled pre-</a:t>
            </a:r>
            <a:r>
              <a:rPr lang="en-US" dirty="0" err="1" smtClean="0"/>
              <a:t>thermalization</a:t>
            </a:r>
            <a:r>
              <a:rPr lang="en-US" dirty="0" smtClean="0"/>
              <a:t> dynamics?</a:t>
            </a:r>
          </a:p>
          <a:p>
            <a:pPr lvl="2"/>
            <a:r>
              <a:rPr lang="en-US" dirty="0" smtClean="0"/>
              <a:t>Possibly signal of AdS/CFT Bragg peak physics</a:t>
            </a:r>
          </a:p>
          <a:p>
            <a:pPr lvl="1"/>
            <a:r>
              <a:rPr lang="en-US" dirty="0" smtClean="0"/>
              <a:t>Soft particle energy loss at very wide angles</a:t>
            </a:r>
          </a:p>
          <a:p>
            <a:pPr lvl="2"/>
            <a:r>
              <a:rPr lang="en-US" dirty="0" smtClean="0"/>
              <a:t>Not inconsistent with pQCD or AdS/CFT pictures</a:t>
            </a:r>
          </a:p>
          <a:p>
            <a:r>
              <a:rPr lang="en-US" dirty="0" smtClean="0"/>
              <a:t>WHDG zero parameter LHC predictions constrained by RHIC appear to:</a:t>
            </a:r>
          </a:p>
          <a:p>
            <a:pPr lvl="1"/>
            <a:r>
              <a:rPr lang="en-US" dirty="0" smtClean="0"/>
              <a:t>(Possibly) systematically </a:t>
            </a:r>
            <a:r>
              <a:rPr lang="en-US" dirty="0" err="1" smtClean="0"/>
              <a:t>oversuppress</a:t>
            </a:r>
            <a:r>
              <a:rPr lang="en-US" dirty="0" smtClean="0"/>
              <a:t> light </a:t>
            </a:r>
            <a:r>
              <a:rPr lang="en-US" dirty="0" err="1" smtClean="0"/>
              <a:t>hadron</a:t>
            </a:r>
            <a:r>
              <a:rPr lang="en-US" dirty="0" smtClean="0"/>
              <a:t> R</a:t>
            </a:r>
            <a:r>
              <a:rPr lang="en-US" baseline="-25000" dirty="0" smtClean="0"/>
              <a:t>AA</a:t>
            </a:r>
          </a:p>
          <a:p>
            <a:pPr lvl="1"/>
            <a:r>
              <a:rPr lang="en-US" dirty="0" smtClean="0"/>
              <a:t>Describe light </a:t>
            </a:r>
            <a:r>
              <a:rPr lang="en-US" dirty="0" err="1" smtClean="0"/>
              <a:t>hadron</a:t>
            </a:r>
            <a:r>
              <a:rPr lang="en-US" dirty="0" smtClean="0"/>
              <a:t> v</a:t>
            </a:r>
            <a:r>
              <a:rPr lang="en-US" baseline="-25000" dirty="0" smtClean="0"/>
              <a:t>2</a:t>
            </a:r>
            <a:r>
              <a:rPr lang="en-US" dirty="0" smtClean="0"/>
              <a:t> at “intermediate” </a:t>
            </a:r>
            <a:r>
              <a:rPr lang="en-US" dirty="0" err="1" smtClean="0"/>
              <a:t>p</a:t>
            </a:r>
            <a:r>
              <a:rPr lang="en-US" baseline="-25000" dirty="0" err="1" smtClean="0"/>
              <a:t>T</a:t>
            </a:r>
            <a:r>
              <a:rPr lang="en-US" dirty="0" smtClean="0"/>
              <a:t> ~ 20 </a:t>
            </a:r>
            <a:r>
              <a:rPr lang="en-US" dirty="0" err="1" smtClean="0"/>
              <a:t>GeV</a:t>
            </a:r>
            <a:r>
              <a:rPr lang="en-US" dirty="0" smtClean="0"/>
              <a:t>/c</a:t>
            </a:r>
          </a:p>
          <a:p>
            <a:pPr lvl="1"/>
            <a:r>
              <a:rPr lang="en-US" dirty="0" smtClean="0"/>
              <a:t>Describe D meson suppression</a:t>
            </a:r>
          </a:p>
          <a:p>
            <a:pPr lvl="2"/>
            <a:r>
              <a:rPr lang="en-US" b="1" dirty="0" smtClean="0"/>
              <a:t>CAUTION</a:t>
            </a:r>
            <a:r>
              <a:rPr lang="en-US" dirty="0" smtClean="0"/>
              <a:t>: many important effects not currently under </a:t>
            </a:r>
            <a:r>
              <a:rPr lang="en-US" dirty="0" err="1" smtClean="0"/>
              <a:t>th</a:t>
            </a:r>
            <a:r>
              <a:rPr lang="en-US" dirty="0" smtClean="0"/>
              <a:t>. control</a:t>
            </a:r>
          </a:p>
          <a:p>
            <a:r>
              <a:rPr lang="en-US" dirty="0" smtClean="0"/>
              <a:t>AdS </a:t>
            </a:r>
            <a:r>
              <a:rPr lang="en-US" dirty="0" err="1" smtClean="0"/>
              <a:t>Eloss</a:t>
            </a:r>
            <a:r>
              <a:rPr lang="en-US" dirty="0" smtClean="0"/>
              <a:t>: consistent with RHIC and LHC within large </a:t>
            </a:r>
            <a:r>
              <a:rPr lang="en-US" dirty="0" err="1" smtClean="0"/>
              <a:t>th</a:t>
            </a:r>
            <a:r>
              <a:rPr lang="en-US" dirty="0" smtClean="0"/>
              <a:t>. uncertainties</a:t>
            </a:r>
          </a:p>
          <a:p>
            <a:r>
              <a:rPr lang="en-US" dirty="0" smtClean="0"/>
              <a:t>Looking forward to exciting future distinguishing measurements, esp. heavy quark suppression separation</a:t>
            </a: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73A045-6C04-4B13-976B-282AA1A48C32}" type="datetime1">
              <a:rPr lang="en-US" smtClean="0"/>
              <a:pPr/>
              <a:t>5/31/2011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HPHD 2011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B5BCB-DCF7-4CB6-B569-5FAD0D0113E3}" type="slidenum">
              <a:rPr lang="en-US" smtClean="0"/>
              <a:pPr/>
              <a:t>31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64D254-3F73-4686-816D-CC2FA63693A6}" type="datetime1">
              <a:rPr lang="en-US" smtClean="0"/>
              <a:pPr/>
              <a:t>5/31/2011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HPHD 2011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B5BCB-DCF7-4CB6-B569-5FAD0D0113E3}" type="slidenum">
              <a:rPr lang="en-US" smtClean="0"/>
              <a:pPr/>
              <a:t>32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Top Energy Predictions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For posterity: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60DD70-2438-492D-9495-57D031D1C875}" type="datetime1">
              <a:rPr lang="en-US" smtClean="0"/>
              <a:pPr/>
              <a:t>5/31/2011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HPHD 2011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B5BCB-DCF7-4CB6-B569-5FAD0D0113E3}" type="slidenum">
              <a:rPr lang="en-US" smtClean="0"/>
              <a:pPr/>
              <a:t>33</a:t>
            </a:fld>
            <a:endParaRPr lang="en-US"/>
          </a:p>
        </p:txBody>
      </p:sp>
      <p:pic>
        <p:nvPicPr>
          <p:cNvPr id="971778" name="Picture 2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447800" y="1981200"/>
            <a:ext cx="5638799" cy="40372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/>
          <p:nvPr/>
        </p:nvSpPr>
        <p:spPr>
          <a:xfrm>
            <a:off x="4495800" y="6019800"/>
            <a:ext cx="269387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WAH and M </a:t>
            </a:r>
            <a:r>
              <a:rPr lang="en-US" sz="1200" dirty="0" err="1" smtClean="0"/>
              <a:t>Gyulassy</a:t>
            </a:r>
            <a:r>
              <a:rPr lang="en-US" sz="1200" dirty="0" smtClean="0"/>
              <a:t>, </a:t>
            </a:r>
            <a:r>
              <a:rPr lang="en-US" sz="1200" i="1" dirty="0" smtClean="0"/>
              <a:t>in preparation</a:t>
            </a:r>
            <a:endParaRPr lang="en-US" sz="12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HPHD 2011</a:t>
            </a:r>
            <a:endParaRPr lang="en-US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ED5B6F-3C1D-4202-8C40-E8FD6ED08399}" type="slidenum">
              <a:rPr lang="en-US"/>
              <a:pPr/>
              <a:t>34</a:t>
            </a:fld>
            <a:endParaRPr lang="en-US"/>
          </a:p>
        </p:txBody>
      </p:sp>
      <p:sp>
        <p:nvSpPr>
          <p:cNvPr id="5908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RHIC </a:t>
            </a:r>
            <a:r>
              <a:rPr lang="en-US" dirty="0" err="1"/>
              <a:t>R</a:t>
            </a:r>
            <a:r>
              <a:rPr lang="en-US" baseline="30000" dirty="0" err="1"/>
              <a:t>cb</a:t>
            </a:r>
            <a:r>
              <a:rPr lang="en-US" dirty="0"/>
              <a:t> Ratio</a:t>
            </a:r>
          </a:p>
        </p:txBody>
      </p:sp>
      <p:sp>
        <p:nvSpPr>
          <p:cNvPr id="5908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5334000"/>
            <a:ext cx="7924800" cy="1066800"/>
          </a:xfrm>
        </p:spPr>
        <p:txBody>
          <a:bodyPr/>
          <a:lstStyle/>
          <a:p>
            <a:pPr lvl="2"/>
            <a:r>
              <a:rPr lang="en-US" sz="2000"/>
              <a:t>Wider distribution of AdS/CFT curves due to large </a:t>
            </a:r>
            <a:r>
              <a:rPr lang="en-US" sz="2000" i="1"/>
              <a:t>n</a:t>
            </a:r>
            <a:r>
              <a:rPr lang="en-US" sz="2000"/>
              <a:t>: increased sensitivity to input parameters</a:t>
            </a:r>
          </a:p>
          <a:p>
            <a:pPr lvl="2"/>
            <a:r>
              <a:rPr lang="en-US" sz="2000"/>
              <a:t>Advantage of RHIC: lower T =&gt; higher AdS speed limits</a:t>
            </a:r>
          </a:p>
        </p:txBody>
      </p:sp>
      <p:sp>
        <p:nvSpPr>
          <p:cNvPr id="590852" name="Text Box 4"/>
          <p:cNvSpPr txBox="1">
            <a:spLocks noChangeArrowheads="1"/>
          </p:cNvSpPr>
          <p:nvPr/>
        </p:nvSpPr>
        <p:spPr bwMode="auto">
          <a:xfrm>
            <a:off x="3352800" y="5105400"/>
            <a:ext cx="2740366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200" dirty="0" smtClean="0"/>
              <a:t>WAH</a:t>
            </a:r>
            <a:r>
              <a:rPr lang="en-US" sz="1200" dirty="0"/>
              <a:t>, M. </a:t>
            </a:r>
            <a:r>
              <a:rPr lang="en-US" sz="1200" dirty="0" err="1"/>
              <a:t>Gyulassy</a:t>
            </a:r>
            <a:r>
              <a:rPr lang="en-US" sz="1200" dirty="0"/>
              <a:t>, </a:t>
            </a:r>
            <a:r>
              <a:rPr lang="en-US" sz="1200" dirty="0" smtClean="0"/>
              <a:t>JPhysG35 (2008)</a:t>
            </a:r>
            <a:endParaRPr lang="en-US" sz="1200" dirty="0"/>
          </a:p>
        </p:txBody>
      </p:sp>
      <p:pic>
        <p:nvPicPr>
          <p:cNvPr id="590853" name="Picture 5" descr="071025RHICLHCRatioslb2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28600" y="990600"/>
            <a:ext cx="8763000" cy="4254500"/>
          </a:xfrm>
          <a:prstGeom prst="rect">
            <a:avLst/>
          </a:prstGeom>
          <a:noFill/>
        </p:spPr>
      </p:pic>
      <p:sp>
        <p:nvSpPr>
          <p:cNvPr id="590854" name="Text Box 6"/>
          <p:cNvSpPr txBox="1">
            <a:spLocks noChangeArrowheads="1"/>
          </p:cNvSpPr>
          <p:nvPr/>
        </p:nvSpPr>
        <p:spPr bwMode="auto">
          <a:xfrm>
            <a:off x="6003925" y="2613025"/>
            <a:ext cx="91281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/>
              <a:t>pQCD</a:t>
            </a:r>
          </a:p>
        </p:txBody>
      </p:sp>
      <p:sp>
        <p:nvSpPr>
          <p:cNvPr id="590855" name="Text Box 7"/>
          <p:cNvSpPr txBox="1">
            <a:spLocks noChangeArrowheads="1"/>
          </p:cNvSpPr>
          <p:nvPr/>
        </p:nvSpPr>
        <p:spPr bwMode="auto">
          <a:xfrm>
            <a:off x="7158038" y="4267200"/>
            <a:ext cx="1300162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/>
              <a:t>AdS/CFT</a:t>
            </a:r>
          </a:p>
        </p:txBody>
      </p:sp>
      <p:sp>
        <p:nvSpPr>
          <p:cNvPr id="590856" name="Text Box 8"/>
          <p:cNvSpPr txBox="1">
            <a:spLocks noChangeArrowheads="1"/>
          </p:cNvSpPr>
          <p:nvPr/>
        </p:nvSpPr>
        <p:spPr bwMode="auto">
          <a:xfrm>
            <a:off x="1752600" y="2879725"/>
            <a:ext cx="91281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/>
              <a:t>pQCD</a:t>
            </a:r>
          </a:p>
        </p:txBody>
      </p:sp>
      <p:sp>
        <p:nvSpPr>
          <p:cNvPr id="590857" name="Text Box 9"/>
          <p:cNvSpPr txBox="1">
            <a:spLocks noChangeArrowheads="1"/>
          </p:cNvSpPr>
          <p:nvPr/>
        </p:nvSpPr>
        <p:spPr bwMode="auto">
          <a:xfrm>
            <a:off x="2890838" y="4251325"/>
            <a:ext cx="1300162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/>
              <a:t>AdS/CFT</a:t>
            </a:r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47C2A1-289C-4608-BAF1-16572EA6425C}" type="datetime1">
              <a:rPr lang="en-US" smtClean="0"/>
              <a:pPr/>
              <a:t>5/31/2011</a:t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pQCD</a:t>
            </a:r>
            <a:r>
              <a:rPr lang="en-US" dirty="0" smtClean="0"/>
              <a:t> </a:t>
            </a:r>
            <a:r>
              <a:rPr lang="en-US" dirty="0" err="1" smtClean="0"/>
              <a:t>Rad</a:t>
            </a:r>
            <a:r>
              <a:rPr lang="en-US" dirty="0" smtClean="0"/>
              <a:t> Picture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066800"/>
            <a:ext cx="8229600" cy="4191000"/>
          </a:xfrm>
        </p:spPr>
        <p:txBody>
          <a:bodyPr>
            <a:normAutofit lnSpcReduction="10000"/>
          </a:bodyPr>
          <a:lstStyle/>
          <a:p>
            <a:r>
              <a:rPr lang="en-US" dirty="0" err="1" smtClean="0"/>
              <a:t>Bremsstrahlung</a:t>
            </a:r>
            <a:r>
              <a:rPr lang="en-US" dirty="0" smtClean="0"/>
              <a:t> Radiation</a:t>
            </a:r>
          </a:p>
          <a:p>
            <a:pPr lvl="1"/>
            <a:r>
              <a:rPr lang="en-US" dirty="0" smtClean="0"/>
              <a:t>Weakly-coupled plasma</a:t>
            </a:r>
          </a:p>
          <a:p>
            <a:pPr lvl="2"/>
            <a:r>
              <a:rPr lang="en-US" dirty="0" smtClean="0"/>
              <a:t>Medium organizes into Debye-screened centers</a:t>
            </a:r>
          </a:p>
          <a:p>
            <a:pPr lvl="1"/>
            <a:r>
              <a:rPr lang="en-US" dirty="0" smtClean="0"/>
              <a:t>T ~ 250 </a:t>
            </a:r>
            <a:r>
              <a:rPr lang="en-US" dirty="0" err="1" smtClean="0"/>
              <a:t>MeV</a:t>
            </a:r>
            <a:r>
              <a:rPr lang="en-US" dirty="0" smtClean="0"/>
              <a:t>, g ~ 2</a:t>
            </a:r>
          </a:p>
          <a:p>
            <a:pPr lvl="2"/>
            <a:r>
              <a:rPr lang="en-US" dirty="0" smtClean="0">
                <a:latin typeface="Symbol" pitchFamily="18" charset="2"/>
              </a:rPr>
              <a:t>m</a:t>
            </a:r>
            <a:r>
              <a:rPr lang="en-US" dirty="0" smtClean="0"/>
              <a:t> ~ </a:t>
            </a:r>
            <a:r>
              <a:rPr lang="en-US" dirty="0" err="1" smtClean="0"/>
              <a:t>gT</a:t>
            </a:r>
            <a:r>
              <a:rPr lang="en-US" dirty="0" smtClean="0"/>
              <a:t> ~ 0.5 </a:t>
            </a:r>
            <a:r>
              <a:rPr lang="en-US" dirty="0" err="1" smtClean="0"/>
              <a:t>GeV</a:t>
            </a:r>
            <a:endParaRPr lang="en-US" dirty="0" smtClean="0"/>
          </a:p>
          <a:p>
            <a:pPr lvl="2"/>
            <a:r>
              <a:rPr lang="en-US" dirty="0" err="1" smtClean="0">
                <a:latin typeface="Symbol" pitchFamily="18" charset="2"/>
              </a:rPr>
              <a:t>l</a:t>
            </a:r>
            <a:r>
              <a:rPr lang="en-US" baseline="-25000" dirty="0" err="1" smtClean="0"/>
              <a:t>mfp</a:t>
            </a:r>
            <a:r>
              <a:rPr lang="en-US" dirty="0" smtClean="0"/>
              <a:t> ~ 1/g</a:t>
            </a:r>
            <a:r>
              <a:rPr lang="en-US" baseline="30000" dirty="0" smtClean="0"/>
              <a:t>2</a:t>
            </a:r>
            <a:r>
              <a:rPr lang="en-US" dirty="0" smtClean="0"/>
              <a:t>T ~ 1 fm</a:t>
            </a:r>
          </a:p>
          <a:p>
            <a:pPr lvl="2"/>
            <a:r>
              <a:rPr lang="en-US" dirty="0" err="1" smtClean="0"/>
              <a:t>R</a:t>
            </a:r>
            <a:r>
              <a:rPr lang="en-US" baseline="-25000" dirty="0" err="1" smtClean="0"/>
              <a:t>Au</a:t>
            </a:r>
            <a:r>
              <a:rPr lang="en-US" baseline="-25000" dirty="0" smtClean="0"/>
              <a:t> </a:t>
            </a:r>
            <a:r>
              <a:rPr lang="en-US" dirty="0" smtClean="0"/>
              <a:t> ~ 6 fm</a:t>
            </a:r>
          </a:p>
          <a:p>
            <a:pPr lvl="1"/>
            <a:r>
              <a:rPr lang="en-US" dirty="0" smtClean="0"/>
              <a:t>1/</a:t>
            </a:r>
            <a:r>
              <a:rPr lang="en-US" dirty="0" smtClean="0">
                <a:latin typeface="Symbol" pitchFamily="18" charset="2"/>
              </a:rPr>
              <a:t>m</a:t>
            </a:r>
            <a:r>
              <a:rPr lang="en-US" dirty="0" smtClean="0"/>
              <a:t> &lt;&lt; </a:t>
            </a:r>
            <a:r>
              <a:rPr lang="en-US" dirty="0" err="1" smtClean="0">
                <a:latin typeface="Symbol" pitchFamily="18" charset="2"/>
              </a:rPr>
              <a:t>l</a:t>
            </a:r>
            <a:r>
              <a:rPr lang="en-US" baseline="-25000" dirty="0" err="1" smtClean="0"/>
              <a:t>mfp</a:t>
            </a:r>
            <a:r>
              <a:rPr lang="en-US" dirty="0" smtClean="0"/>
              <a:t> &lt;&lt; L</a:t>
            </a:r>
          </a:p>
          <a:p>
            <a:pPr lvl="2"/>
            <a:r>
              <a:rPr lang="en-US" dirty="0" err="1" smtClean="0"/>
              <a:t>mult</a:t>
            </a:r>
            <a:r>
              <a:rPr lang="en-US" dirty="0" smtClean="0"/>
              <a:t>. </a:t>
            </a:r>
            <a:r>
              <a:rPr lang="en-US" dirty="0" err="1" smtClean="0"/>
              <a:t>coh</a:t>
            </a:r>
            <a:r>
              <a:rPr lang="en-US" dirty="0" smtClean="0"/>
              <a:t>. </a:t>
            </a:r>
            <a:r>
              <a:rPr lang="en-US" dirty="0" err="1" smtClean="0"/>
              <a:t>em</a:t>
            </a:r>
            <a:r>
              <a:rPr lang="en-US" dirty="0" smtClean="0"/>
              <a:t>.</a:t>
            </a:r>
          </a:p>
          <a:p>
            <a:pPr lvl="1"/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1B41C4-0840-4385-815F-80D8A55AE74D}" type="datetime1">
              <a:rPr lang="en-US" smtClean="0"/>
              <a:pPr/>
              <a:t>5/31/2011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HPHD 2011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B5BCB-DCF7-4CB6-B569-5FAD0D0113E3}" type="slidenum">
              <a:rPr lang="en-US" smtClean="0"/>
              <a:pPr/>
              <a:t>35</a:t>
            </a:fld>
            <a:endParaRPr lang="en-US"/>
          </a:p>
        </p:txBody>
      </p:sp>
      <p:sp>
        <p:nvSpPr>
          <p:cNvPr id="10" name="Rectangle 4"/>
          <p:cNvSpPr>
            <a:spLocks noChangeArrowheads="1"/>
          </p:cNvSpPr>
          <p:nvPr/>
        </p:nvSpPr>
        <p:spPr bwMode="auto">
          <a:xfrm>
            <a:off x="4724400" y="5332926"/>
            <a:ext cx="403860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742950" lvl="1" indent="-285750">
              <a:spcBef>
                <a:spcPct val="20000"/>
              </a:spcBef>
              <a:buFontTx/>
              <a:buChar char="–"/>
            </a:pPr>
            <a:r>
              <a:rPr lang="en-US" sz="2800" dirty="0" smtClean="0">
                <a:solidFill>
                  <a:srgbClr val="005400"/>
                </a:solidFill>
              </a:rPr>
              <a:t>Bethe-</a:t>
            </a:r>
            <a:r>
              <a:rPr lang="en-US" sz="2800" dirty="0" err="1" smtClean="0">
                <a:solidFill>
                  <a:srgbClr val="005400"/>
                </a:solidFill>
              </a:rPr>
              <a:t>Heitler</a:t>
            </a:r>
            <a:endParaRPr lang="en-US" sz="2800" dirty="0">
              <a:solidFill>
                <a:srgbClr val="005400"/>
              </a:solidFill>
            </a:endParaRPr>
          </a:p>
          <a:p>
            <a:pPr marL="1143000" lvl="2" indent="-228600">
              <a:spcBef>
                <a:spcPct val="20000"/>
              </a:spcBef>
            </a:pPr>
            <a:r>
              <a:rPr lang="en-US" sz="2400" dirty="0" err="1">
                <a:solidFill>
                  <a:srgbClr val="4D4D4D"/>
                </a:solidFill>
              </a:rPr>
              <a:t>dp</a:t>
            </a:r>
            <a:r>
              <a:rPr lang="en-US" sz="2400" baseline="-25000" dirty="0" err="1">
                <a:solidFill>
                  <a:srgbClr val="4D4D4D"/>
                </a:solidFill>
              </a:rPr>
              <a:t>T</a:t>
            </a:r>
            <a:r>
              <a:rPr lang="en-US" sz="2400" dirty="0">
                <a:solidFill>
                  <a:srgbClr val="4D4D4D"/>
                </a:solidFill>
              </a:rPr>
              <a:t>/</a:t>
            </a:r>
            <a:r>
              <a:rPr lang="en-US" sz="2400" dirty="0" err="1">
                <a:solidFill>
                  <a:srgbClr val="4D4D4D"/>
                </a:solidFill>
              </a:rPr>
              <a:t>dt</a:t>
            </a:r>
            <a:r>
              <a:rPr lang="en-US" sz="2400" dirty="0">
                <a:solidFill>
                  <a:srgbClr val="4D4D4D"/>
                </a:solidFill>
              </a:rPr>
              <a:t> ~ -(T</a:t>
            </a:r>
            <a:r>
              <a:rPr lang="en-US" sz="2400" baseline="30000" dirty="0">
                <a:solidFill>
                  <a:srgbClr val="4D4D4D"/>
                </a:solidFill>
              </a:rPr>
              <a:t>3</a:t>
            </a:r>
            <a:r>
              <a:rPr lang="en-US" sz="2400" dirty="0">
                <a:solidFill>
                  <a:srgbClr val="4D4D4D"/>
                </a:solidFill>
              </a:rPr>
              <a:t>/M</a:t>
            </a:r>
            <a:r>
              <a:rPr lang="en-US" sz="2400" baseline="-25000" dirty="0">
                <a:solidFill>
                  <a:srgbClr val="4D4D4D"/>
                </a:solidFill>
              </a:rPr>
              <a:t>q</a:t>
            </a:r>
            <a:r>
              <a:rPr lang="en-US" sz="2400" baseline="30000" dirty="0">
                <a:solidFill>
                  <a:srgbClr val="4D4D4D"/>
                </a:solidFill>
              </a:rPr>
              <a:t>2</a:t>
            </a:r>
            <a:r>
              <a:rPr lang="en-US" sz="2400" dirty="0">
                <a:solidFill>
                  <a:srgbClr val="4D4D4D"/>
                </a:solidFill>
              </a:rPr>
              <a:t>) </a:t>
            </a:r>
            <a:r>
              <a:rPr lang="en-US" sz="2400" dirty="0" err="1" smtClean="0">
                <a:solidFill>
                  <a:srgbClr val="4D4D4D"/>
                </a:solidFill>
              </a:rPr>
              <a:t>p</a:t>
            </a:r>
            <a:r>
              <a:rPr lang="en-US" sz="2400" baseline="-25000" dirty="0" err="1" smtClean="0">
                <a:solidFill>
                  <a:srgbClr val="4D4D4D"/>
                </a:solidFill>
              </a:rPr>
              <a:t>T</a:t>
            </a:r>
            <a:endParaRPr lang="en-US" sz="2400" dirty="0">
              <a:solidFill>
                <a:srgbClr val="4D4D4D"/>
              </a:solidFill>
            </a:endParaRPr>
          </a:p>
        </p:txBody>
      </p:sp>
      <p:grpSp>
        <p:nvGrpSpPr>
          <p:cNvPr id="7" name="Group 10"/>
          <p:cNvGrpSpPr/>
          <p:nvPr/>
        </p:nvGrpSpPr>
        <p:grpSpPr>
          <a:xfrm>
            <a:off x="304800" y="5282484"/>
            <a:ext cx="5334000" cy="1283595"/>
            <a:chOff x="4419600" y="5193405"/>
            <a:chExt cx="5334000" cy="1283595"/>
          </a:xfrm>
        </p:grpSpPr>
        <p:sp>
          <p:nvSpPr>
            <p:cNvPr id="12" name="Rectangle 4"/>
            <p:cNvSpPr>
              <a:spLocks noChangeArrowheads="1"/>
            </p:cNvSpPr>
            <p:nvPr/>
          </p:nvSpPr>
          <p:spPr bwMode="auto">
            <a:xfrm>
              <a:off x="4419600" y="5257800"/>
              <a:ext cx="5334000" cy="1219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marL="742950" lvl="1" indent="-285750">
                <a:spcBef>
                  <a:spcPct val="20000"/>
                </a:spcBef>
                <a:buFontTx/>
                <a:buChar char="–"/>
              </a:pPr>
              <a:r>
                <a:rPr lang="en-US" sz="2800" dirty="0" smtClean="0">
                  <a:solidFill>
                    <a:srgbClr val="005400"/>
                  </a:solidFill>
                </a:rPr>
                <a:t>LPM</a:t>
              </a:r>
              <a:endParaRPr lang="en-US" sz="2800" dirty="0">
                <a:solidFill>
                  <a:srgbClr val="005400"/>
                </a:solidFill>
              </a:endParaRPr>
            </a:p>
            <a:p>
              <a:pPr marL="1143000" lvl="2" indent="-228600">
                <a:spcBef>
                  <a:spcPct val="20000"/>
                </a:spcBef>
              </a:pPr>
              <a:r>
                <a:rPr lang="en-US" sz="2400" dirty="0" err="1">
                  <a:solidFill>
                    <a:srgbClr val="4D4D4D"/>
                  </a:solidFill>
                </a:rPr>
                <a:t>dp</a:t>
              </a:r>
              <a:r>
                <a:rPr lang="en-US" sz="2400" baseline="-25000" dirty="0" err="1">
                  <a:solidFill>
                    <a:srgbClr val="4D4D4D"/>
                  </a:solidFill>
                </a:rPr>
                <a:t>T</a:t>
              </a:r>
              <a:r>
                <a:rPr lang="en-US" sz="2400" dirty="0">
                  <a:solidFill>
                    <a:srgbClr val="4D4D4D"/>
                  </a:solidFill>
                </a:rPr>
                <a:t>/</a:t>
              </a:r>
              <a:r>
                <a:rPr lang="en-US" sz="2400" dirty="0" err="1">
                  <a:solidFill>
                    <a:srgbClr val="4D4D4D"/>
                  </a:solidFill>
                </a:rPr>
                <a:t>dt</a:t>
              </a:r>
              <a:r>
                <a:rPr lang="en-US" sz="2400" dirty="0">
                  <a:solidFill>
                    <a:srgbClr val="4D4D4D"/>
                  </a:solidFill>
                </a:rPr>
                <a:t> ~ -LT</a:t>
              </a:r>
              <a:r>
                <a:rPr lang="en-US" sz="2400" baseline="30000" dirty="0">
                  <a:solidFill>
                    <a:srgbClr val="4D4D4D"/>
                  </a:solidFill>
                </a:rPr>
                <a:t>3</a:t>
              </a:r>
              <a:r>
                <a:rPr lang="en-US" sz="2400" dirty="0">
                  <a:solidFill>
                    <a:srgbClr val="4D4D4D"/>
                  </a:solidFill>
                </a:rPr>
                <a:t> log(</a:t>
              </a:r>
              <a:r>
                <a:rPr lang="en-US" sz="2400" dirty="0" err="1">
                  <a:solidFill>
                    <a:srgbClr val="4D4D4D"/>
                  </a:solidFill>
                </a:rPr>
                <a:t>p</a:t>
              </a:r>
              <a:r>
                <a:rPr lang="en-US" sz="2400" baseline="-25000" dirty="0" err="1">
                  <a:solidFill>
                    <a:srgbClr val="4D4D4D"/>
                  </a:solidFill>
                </a:rPr>
                <a:t>T</a:t>
              </a:r>
              <a:r>
                <a:rPr lang="en-US" sz="2400" dirty="0">
                  <a:solidFill>
                    <a:srgbClr val="4D4D4D"/>
                  </a:solidFill>
                </a:rPr>
                <a:t>/</a:t>
              </a:r>
              <a:r>
                <a:rPr lang="en-US" sz="2400" dirty="0" err="1">
                  <a:solidFill>
                    <a:srgbClr val="4D4D4D"/>
                  </a:solidFill>
                </a:rPr>
                <a:t>M</a:t>
              </a:r>
              <a:r>
                <a:rPr lang="en-US" sz="2400" baseline="-25000" dirty="0" err="1">
                  <a:solidFill>
                    <a:srgbClr val="4D4D4D"/>
                  </a:solidFill>
                </a:rPr>
                <a:t>q</a:t>
              </a:r>
              <a:r>
                <a:rPr lang="en-US" sz="2400" dirty="0" smtClean="0">
                  <a:solidFill>
                    <a:srgbClr val="4D4D4D"/>
                  </a:solidFill>
                </a:rPr>
                <a:t>)</a:t>
              </a:r>
              <a:endParaRPr lang="en-US" sz="2400" dirty="0">
                <a:solidFill>
                  <a:srgbClr val="4D4D4D"/>
                </a:solidFill>
              </a:endParaRPr>
            </a:p>
          </p:txBody>
        </p:sp>
        <p:sp>
          <p:nvSpPr>
            <p:cNvPr id="13" name="Rectangle 12"/>
            <p:cNvSpPr/>
            <p:nvPr/>
          </p:nvSpPr>
          <p:spPr bwMode="auto">
            <a:xfrm>
              <a:off x="4800600" y="5193405"/>
              <a:ext cx="3962400" cy="1143000"/>
            </a:xfrm>
            <a:prstGeom prst="rect">
              <a:avLst/>
            </a:prstGeom>
            <a:noFill/>
            <a:ln w="44450">
              <a:solidFill>
                <a:srgbClr val="FF0000"/>
              </a:solidFill>
              <a:miter lim="800000"/>
              <a:headEnd/>
              <a:tailEnd/>
            </a:ln>
            <a:effectLst/>
          </p:spPr>
          <p:txBody>
            <a:bodyPr wrap="none" rtlCol="0" anchor="ctr">
              <a:spAutoFit/>
            </a:bodyPr>
            <a:lstStyle/>
            <a:p>
              <a:pPr algn="ctr"/>
              <a:endParaRPr lang="en-US" sz="1200" dirty="0"/>
            </a:p>
          </p:txBody>
        </p:sp>
      </p:grpSp>
      <p:grpSp>
        <p:nvGrpSpPr>
          <p:cNvPr id="8" name="Group 13"/>
          <p:cNvGrpSpPr/>
          <p:nvPr/>
        </p:nvGrpSpPr>
        <p:grpSpPr>
          <a:xfrm>
            <a:off x="4953000" y="2971800"/>
            <a:ext cx="4038600" cy="1752600"/>
            <a:chOff x="1066800" y="1905000"/>
            <a:chExt cx="4038600" cy="1752600"/>
          </a:xfrm>
        </p:grpSpPr>
        <p:pic>
          <p:nvPicPr>
            <p:cNvPr id="15" name="Picture 2"/>
            <p:cNvPicPr>
              <a:picLocks noChangeAspect="1" noChangeArrowheads="1"/>
            </p:cNvPicPr>
            <p:nvPr/>
          </p:nvPicPr>
          <p:blipFill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1066800" y="1905000"/>
              <a:ext cx="4038600" cy="137276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17" name="TextBox 16"/>
            <p:cNvSpPr txBox="1"/>
            <p:nvPr/>
          </p:nvSpPr>
          <p:spPr>
            <a:xfrm>
              <a:off x="2057400" y="3380601"/>
              <a:ext cx="3026854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 err="1" smtClean="0"/>
                <a:t>Gyulassy</a:t>
              </a:r>
              <a:r>
                <a:rPr lang="en-US" sz="1200" dirty="0" smtClean="0"/>
                <a:t>, </a:t>
              </a:r>
              <a:r>
                <a:rPr lang="en-US" sz="1200" dirty="0" err="1" smtClean="0"/>
                <a:t>Levai</a:t>
              </a:r>
              <a:r>
                <a:rPr lang="en-US" sz="1200" dirty="0" smtClean="0"/>
                <a:t>, and </a:t>
              </a:r>
              <a:r>
                <a:rPr lang="en-US" sz="1200" dirty="0" err="1" smtClean="0"/>
                <a:t>Vitev</a:t>
              </a:r>
              <a:r>
                <a:rPr lang="en-US" sz="1200" dirty="0" smtClean="0"/>
                <a:t>, NPB571 (200)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About Fluctuations?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914400"/>
            <a:ext cx="4038600" cy="5410200"/>
          </a:xfrm>
        </p:spPr>
        <p:txBody>
          <a:bodyPr>
            <a:normAutofit/>
          </a:bodyPr>
          <a:lstStyle/>
          <a:p>
            <a:r>
              <a:rPr lang="en-US" dirty="0" smtClean="0"/>
              <a:t>Hot spots can be huge</a:t>
            </a:r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pPr lvl="1">
              <a:buNone/>
            </a:pPr>
            <a:endParaRPr lang="en-US" dirty="0" smtClean="0"/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NEXUS calculation for </a:t>
            </a:r>
            <a:r>
              <a:rPr lang="en-US" b="1" i="1" dirty="0" smtClean="0"/>
              <a:t>10% most central</a:t>
            </a:r>
            <a:r>
              <a:rPr lang="en-US" dirty="0" smtClean="0"/>
              <a:t> top RHIC energy event</a:t>
            </a:r>
            <a:endParaRPr lang="en-US" b="1" i="1" dirty="0" smtClean="0"/>
          </a:p>
          <a:p>
            <a:pPr lvl="1"/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14400"/>
            <a:ext cx="4038600" cy="5486400"/>
          </a:xfrm>
        </p:spPr>
        <p:txBody>
          <a:bodyPr>
            <a:normAutofit/>
          </a:bodyPr>
          <a:lstStyle/>
          <a:p>
            <a:r>
              <a:rPr lang="en-US" dirty="0" smtClean="0"/>
              <a:t>For simple E-loss not a large effect</a:t>
            </a:r>
          </a:p>
          <a:p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>
              <a:buNone/>
            </a:pPr>
            <a:r>
              <a:rPr lang="en-US" dirty="0" smtClean="0"/>
              <a:t>	</a:t>
            </a:r>
          </a:p>
          <a:p>
            <a:pPr lvl="1"/>
            <a:r>
              <a:rPr lang="en-US" dirty="0" smtClean="0"/>
              <a:t>Important for </a:t>
            </a:r>
            <a:r>
              <a:rPr lang="en-US" dirty="0" err="1" smtClean="0"/>
              <a:t>fluc</a:t>
            </a:r>
            <a:r>
              <a:rPr lang="en-US" dirty="0" smtClean="0"/>
              <a:t>., opacity exp.?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F1282C-A615-4444-80F2-2A9A7880B08A}" type="datetime1">
              <a:rPr lang="en-US" smtClean="0"/>
              <a:pPr/>
              <a:t>5/31/2011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HPHD 2011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B5BCB-DCF7-4CB6-B569-5FAD0D0113E3}" type="slidenum">
              <a:rPr lang="en-US" smtClean="0"/>
              <a:pPr/>
              <a:t>36</a:t>
            </a:fld>
            <a:endParaRPr lang="en-US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648199" y="1752600"/>
            <a:ext cx="3123413" cy="388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/>
          <p:nvPr/>
        </p:nvSpPr>
        <p:spPr>
          <a:xfrm>
            <a:off x="6958337" y="5334000"/>
            <a:ext cx="218566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err="1" smtClean="0"/>
              <a:t>Jia</a:t>
            </a:r>
            <a:r>
              <a:rPr lang="en-US" sz="1200" dirty="0" smtClean="0"/>
              <a:t> and Wei, arXiv:1005.0645</a:t>
            </a: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8200" y="1981200"/>
            <a:ext cx="3048000" cy="30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Opacity Corrections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B4196B-9343-40F7-885D-18B039125155}" type="datetime1">
              <a:rPr lang="en-US" smtClean="0"/>
              <a:pPr/>
              <a:t>5/31/2011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HPHD 2011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B5BCB-DCF7-4CB6-B569-5FAD0D0113E3}" type="slidenum">
              <a:rPr lang="en-US" smtClean="0"/>
              <a:pPr/>
              <a:t>37</a:t>
            </a:fld>
            <a:endParaRPr lang="en-US"/>
          </a:p>
        </p:txBody>
      </p:sp>
      <p:pic>
        <p:nvPicPr>
          <p:cNvPr id="9236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0" y="914400"/>
            <a:ext cx="7620000" cy="53008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354414" y="6183868"/>
            <a:ext cx="87895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Likely important, but integration over many variables required for comparison to data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D4749-625F-4735-BADB-F29B92C4672D}" type="datetime1">
              <a:rPr lang="en-US" smtClean="0"/>
              <a:pPr/>
              <a:t>5/31/2011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HPHD 2011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B5BCB-DCF7-4CB6-B569-5FAD0D0113E3}" type="slidenum">
              <a:rPr lang="en-US" smtClean="0"/>
              <a:pPr/>
              <a:t>38</a:t>
            </a:fld>
            <a:endParaRPr lang="en-US"/>
          </a:p>
        </p:txBody>
      </p:sp>
      <p:pic>
        <p:nvPicPr>
          <p:cNvPr id="959490" name="Picture 2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" y="1828800"/>
            <a:ext cx="4191000" cy="34983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59491" name="Picture 3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267200" y="2057400"/>
            <a:ext cx="4876800" cy="30232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/>
          <p:nvPr/>
        </p:nvSpPr>
        <p:spPr>
          <a:xfrm>
            <a:off x="3200400" y="5486400"/>
            <a:ext cx="223971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err="1" smtClean="0"/>
              <a:t>Chesler</a:t>
            </a:r>
            <a:r>
              <a:rPr lang="en-US" sz="1200" dirty="0" smtClean="0"/>
              <a:t> et al., PRD79 (2009)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E77968-0860-4BDC-BAD5-1B56B8A8AB59}" type="datetime1">
              <a:rPr lang="en-US" smtClean="0"/>
              <a:pPr/>
              <a:t>5/31/2011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HPHD 2011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B5BCB-DCF7-4CB6-B569-5FAD0D0113E3}" type="slidenum">
              <a:rPr lang="en-US" smtClean="0"/>
              <a:pPr/>
              <a:t>39</a:t>
            </a:fld>
            <a:endParaRPr lang="en-US"/>
          </a:p>
        </p:txBody>
      </p:sp>
      <p:pic>
        <p:nvPicPr>
          <p:cNvPr id="7" name="Picture 3" descr="cmsaliceRaa5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1268413"/>
            <a:ext cx="4572000" cy="4387850"/>
          </a:xfrm>
          <a:prstGeom prst="rect">
            <a:avLst/>
          </a:prstGeom>
          <a:noFill/>
        </p:spPr>
      </p:pic>
      <p:pic>
        <p:nvPicPr>
          <p:cNvPr id="8" name="Picture 4" descr="cmsRAA_had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643438" y="1519238"/>
            <a:ext cx="4465637" cy="4286250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4501382" y="5438001"/>
            <a:ext cx="212801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err="1" smtClean="0"/>
              <a:t>Appelshauser</a:t>
            </a:r>
            <a:r>
              <a:rPr lang="en-US" sz="1200" dirty="0" smtClean="0"/>
              <a:t>, ALICE, QM11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pQCD E-Loss Picture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066800"/>
            <a:ext cx="5486400" cy="4191000"/>
          </a:xfrm>
        </p:spPr>
        <p:txBody>
          <a:bodyPr>
            <a:normAutofit fontScale="92500" lnSpcReduction="10000"/>
          </a:bodyPr>
          <a:lstStyle/>
          <a:p>
            <a:r>
              <a:rPr lang="en-US" dirty="0" err="1" smtClean="0"/>
              <a:t>Bremsstrahlung</a:t>
            </a:r>
            <a:r>
              <a:rPr lang="en-US" dirty="0" smtClean="0"/>
              <a:t> Radiation</a:t>
            </a:r>
          </a:p>
          <a:p>
            <a:pPr lvl="1"/>
            <a:r>
              <a:rPr lang="en-US" dirty="0" smtClean="0"/>
              <a:t>Weakly-coupled plasma</a:t>
            </a:r>
          </a:p>
          <a:p>
            <a:pPr lvl="2"/>
            <a:r>
              <a:rPr lang="en-US" dirty="0" smtClean="0"/>
              <a:t>Medium organizes into Debye-screened centers</a:t>
            </a:r>
          </a:p>
          <a:p>
            <a:pPr lvl="1"/>
            <a:r>
              <a:rPr lang="en-US" dirty="0" smtClean="0"/>
              <a:t>T ~ 250 </a:t>
            </a:r>
            <a:r>
              <a:rPr lang="en-US" dirty="0" err="1" smtClean="0"/>
              <a:t>MeV</a:t>
            </a:r>
            <a:r>
              <a:rPr lang="en-US" dirty="0" smtClean="0"/>
              <a:t>, g ~ 2</a:t>
            </a:r>
          </a:p>
          <a:p>
            <a:pPr lvl="2"/>
            <a:r>
              <a:rPr lang="en-US" dirty="0" smtClean="0">
                <a:latin typeface="Symbol" pitchFamily="18" charset="2"/>
              </a:rPr>
              <a:t>m</a:t>
            </a:r>
            <a:r>
              <a:rPr lang="en-US" dirty="0" smtClean="0"/>
              <a:t> ~ </a:t>
            </a:r>
            <a:r>
              <a:rPr lang="en-US" dirty="0" err="1" smtClean="0"/>
              <a:t>gT</a:t>
            </a:r>
            <a:r>
              <a:rPr lang="en-US" dirty="0" smtClean="0"/>
              <a:t> ~ 0.5 </a:t>
            </a:r>
            <a:r>
              <a:rPr lang="en-US" dirty="0" err="1" smtClean="0"/>
              <a:t>GeV</a:t>
            </a:r>
            <a:endParaRPr lang="en-US" dirty="0" smtClean="0"/>
          </a:p>
          <a:p>
            <a:pPr lvl="2"/>
            <a:r>
              <a:rPr lang="en-US" dirty="0" err="1" smtClean="0">
                <a:latin typeface="Symbol" pitchFamily="18" charset="2"/>
              </a:rPr>
              <a:t>l</a:t>
            </a:r>
            <a:r>
              <a:rPr lang="en-US" baseline="-25000" dirty="0" err="1" smtClean="0"/>
              <a:t>mfp</a:t>
            </a:r>
            <a:r>
              <a:rPr lang="en-US" dirty="0" smtClean="0"/>
              <a:t> ~ 1/g</a:t>
            </a:r>
            <a:r>
              <a:rPr lang="en-US" baseline="30000" dirty="0" smtClean="0"/>
              <a:t>2</a:t>
            </a:r>
            <a:r>
              <a:rPr lang="en-US" dirty="0" smtClean="0"/>
              <a:t>T ~ 1 fm</a:t>
            </a:r>
          </a:p>
          <a:p>
            <a:pPr lvl="2"/>
            <a:r>
              <a:rPr lang="en-US" dirty="0" err="1" smtClean="0"/>
              <a:t>R</a:t>
            </a:r>
            <a:r>
              <a:rPr lang="en-US" baseline="-25000" dirty="0" err="1" smtClean="0"/>
              <a:t>Au</a:t>
            </a:r>
            <a:r>
              <a:rPr lang="en-US" baseline="-25000" dirty="0" smtClean="0"/>
              <a:t> </a:t>
            </a:r>
            <a:r>
              <a:rPr lang="en-US" dirty="0" smtClean="0"/>
              <a:t> ~ 6 fm</a:t>
            </a:r>
          </a:p>
          <a:p>
            <a:pPr lvl="1"/>
            <a:r>
              <a:rPr lang="en-US" dirty="0" smtClean="0"/>
              <a:t>1/</a:t>
            </a:r>
            <a:r>
              <a:rPr lang="en-US" dirty="0" smtClean="0">
                <a:latin typeface="Symbol" pitchFamily="18" charset="2"/>
              </a:rPr>
              <a:t>m</a:t>
            </a:r>
            <a:r>
              <a:rPr lang="en-US" dirty="0" smtClean="0"/>
              <a:t> &lt;&lt; </a:t>
            </a:r>
            <a:r>
              <a:rPr lang="en-US" dirty="0" err="1" smtClean="0">
                <a:latin typeface="Symbol" pitchFamily="18" charset="2"/>
              </a:rPr>
              <a:t>l</a:t>
            </a:r>
            <a:r>
              <a:rPr lang="en-US" baseline="-25000" dirty="0" err="1" smtClean="0"/>
              <a:t>mfp</a:t>
            </a:r>
            <a:r>
              <a:rPr lang="en-US" dirty="0" smtClean="0"/>
              <a:t> &lt;&lt; L</a:t>
            </a:r>
          </a:p>
          <a:p>
            <a:pPr lvl="2"/>
            <a:r>
              <a:rPr lang="en-US" dirty="0" err="1" smtClean="0"/>
              <a:t>mult</a:t>
            </a:r>
            <a:r>
              <a:rPr lang="en-US" dirty="0" smtClean="0"/>
              <a:t>. </a:t>
            </a:r>
            <a:r>
              <a:rPr lang="en-US" dirty="0" err="1" smtClean="0"/>
              <a:t>coh</a:t>
            </a:r>
            <a:r>
              <a:rPr lang="en-US" dirty="0" smtClean="0"/>
              <a:t>. </a:t>
            </a:r>
            <a:r>
              <a:rPr lang="en-US" dirty="0" err="1" smtClean="0"/>
              <a:t>em</a:t>
            </a:r>
            <a:r>
              <a:rPr lang="en-US" dirty="0" smtClean="0"/>
              <a:t>.</a:t>
            </a:r>
          </a:p>
          <a:p>
            <a:pPr lvl="1"/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1B41C4-0840-4385-815F-80D8A55AE74D}" type="datetime1">
              <a:rPr lang="en-US" smtClean="0"/>
              <a:pPr/>
              <a:t>5/31/2011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HPHD 2011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B5BCB-DCF7-4CB6-B569-5FAD0D0113E3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10" name="Rectangle 4"/>
          <p:cNvSpPr>
            <a:spLocks noChangeArrowheads="1"/>
          </p:cNvSpPr>
          <p:nvPr/>
        </p:nvSpPr>
        <p:spPr bwMode="auto">
          <a:xfrm>
            <a:off x="4419600" y="5181600"/>
            <a:ext cx="403860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742950" lvl="1" indent="-285750">
              <a:spcBef>
                <a:spcPct val="20000"/>
              </a:spcBef>
              <a:buFontTx/>
              <a:buChar char="–"/>
            </a:pPr>
            <a:r>
              <a:rPr lang="en-US" sz="2800" dirty="0" smtClean="0">
                <a:solidFill>
                  <a:srgbClr val="005400"/>
                </a:solidFill>
              </a:rPr>
              <a:t>Bethe-</a:t>
            </a:r>
            <a:r>
              <a:rPr lang="en-US" sz="2800" dirty="0" err="1" smtClean="0">
                <a:solidFill>
                  <a:srgbClr val="005400"/>
                </a:solidFill>
              </a:rPr>
              <a:t>Heitler</a:t>
            </a:r>
            <a:endParaRPr lang="en-US" sz="2800" dirty="0">
              <a:solidFill>
                <a:srgbClr val="005400"/>
              </a:solidFill>
            </a:endParaRPr>
          </a:p>
          <a:p>
            <a:pPr marL="1143000" lvl="2" indent="-228600">
              <a:spcBef>
                <a:spcPct val="20000"/>
              </a:spcBef>
            </a:pPr>
            <a:r>
              <a:rPr lang="en-US" sz="2400" dirty="0" err="1">
                <a:solidFill>
                  <a:srgbClr val="4D4D4D"/>
                </a:solidFill>
              </a:rPr>
              <a:t>dp</a:t>
            </a:r>
            <a:r>
              <a:rPr lang="en-US" sz="2400" baseline="-25000" dirty="0" err="1">
                <a:solidFill>
                  <a:srgbClr val="4D4D4D"/>
                </a:solidFill>
              </a:rPr>
              <a:t>T</a:t>
            </a:r>
            <a:r>
              <a:rPr lang="en-US" sz="2400" dirty="0">
                <a:solidFill>
                  <a:srgbClr val="4D4D4D"/>
                </a:solidFill>
              </a:rPr>
              <a:t>/</a:t>
            </a:r>
            <a:r>
              <a:rPr lang="en-US" sz="2400" dirty="0" err="1">
                <a:solidFill>
                  <a:srgbClr val="4D4D4D"/>
                </a:solidFill>
              </a:rPr>
              <a:t>dt</a:t>
            </a:r>
            <a:r>
              <a:rPr lang="en-US" sz="2400" dirty="0">
                <a:solidFill>
                  <a:srgbClr val="4D4D4D"/>
                </a:solidFill>
              </a:rPr>
              <a:t> ~ -(T</a:t>
            </a:r>
            <a:r>
              <a:rPr lang="en-US" sz="2400" baseline="30000" dirty="0">
                <a:solidFill>
                  <a:srgbClr val="4D4D4D"/>
                </a:solidFill>
              </a:rPr>
              <a:t>3</a:t>
            </a:r>
            <a:r>
              <a:rPr lang="en-US" sz="2400" dirty="0">
                <a:solidFill>
                  <a:srgbClr val="4D4D4D"/>
                </a:solidFill>
              </a:rPr>
              <a:t>/M</a:t>
            </a:r>
            <a:r>
              <a:rPr lang="en-US" sz="2400" baseline="-25000" dirty="0">
                <a:solidFill>
                  <a:srgbClr val="4D4D4D"/>
                </a:solidFill>
              </a:rPr>
              <a:t>q</a:t>
            </a:r>
            <a:r>
              <a:rPr lang="en-US" sz="2400" baseline="30000" dirty="0">
                <a:solidFill>
                  <a:srgbClr val="4D4D4D"/>
                </a:solidFill>
              </a:rPr>
              <a:t>2</a:t>
            </a:r>
            <a:r>
              <a:rPr lang="en-US" sz="2400" dirty="0">
                <a:solidFill>
                  <a:srgbClr val="4D4D4D"/>
                </a:solidFill>
              </a:rPr>
              <a:t>) </a:t>
            </a:r>
            <a:r>
              <a:rPr lang="en-US" sz="2400" dirty="0" err="1" smtClean="0">
                <a:solidFill>
                  <a:srgbClr val="4D4D4D"/>
                </a:solidFill>
              </a:rPr>
              <a:t>p</a:t>
            </a:r>
            <a:r>
              <a:rPr lang="en-US" sz="2400" baseline="-25000" dirty="0" err="1" smtClean="0">
                <a:solidFill>
                  <a:srgbClr val="4D4D4D"/>
                </a:solidFill>
              </a:rPr>
              <a:t>T</a:t>
            </a:r>
            <a:endParaRPr lang="en-US" sz="2400" dirty="0">
              <a:solidFill>
                <a:srgbClr val="4D4D4D"/>
              </a:solidFill>
            </a:endParaRPr>
          </a:p>
        </p:txBody>
      </p:sp>
      <p:grpSp>
        <p:nvGrpSpPr>
          <p:cNvPr id="7" name="Group 10"/>
          <p:cNvGrpSpPr/>
          <p:nvPr/>
        </p:nvGrpSpPr>
        <p:grpSpPr>
          <a:xfrm>
            <a:off x="4419600" y="3364605"/>
            <a:ext cx="5334000" cy="1283595"/>
            <a:chOff x="4419600" y="5193405"/>
            <a:chExt cx="5334000" cy="1283595"/>
          </a:xfrm>
        </p:grpSpPr>
        <p:sp>
          <p:nvSpPr>
            <p:cNvPr id="12" name="Rectangle 4"/>
            <p:cNvSpPr>
              <a:spLocks noChangeArrowheads="1"/>
            </p:cNvSpPr>
            <p:nvPr/>
          </p:nvSpPr>
          <p:spPr bwMode="auto">
            <a:xfrm>
              <a:off x="4419600" y="5257800"/>
              <a:ext cx="5334000" cy="1219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marL="742950" lvl="1" indent="-285750">
                <a:spcBef>
                  <a:spcPct val="20000"/>
                </a:spcBef>
                <a:buFontTx/>
                <a:buChar char="–"/>
              </a:pPr>
              <a:r>
                <a:rPr lang="en-US" sz="2800" dirty="0" smtClean="0">
                  <a:solidFill>
                    <a:srgbClr val="005400"/>
                  </a:solidFill>
                </a:rPr>
                <a:t>LPM</a:t>
              </a:r>
              <a:endParaRPr lang="en-US" sz="2800" dirty="0">
                <a:solidFill>
                  <a:srgbClr val="005400"/>
                </a:solidFill>
              </a:endParaRPr>
            </a:p>
            <a:p>
              <a:pPr marL="1143000" lvl="2" indent="-228600">
                <a:spcBef>
                  <a:spcPct val="20000"/>
                </a:spcBef>
              </a:pPr>
              <a:r>
                <a:rPr lang="en-US" sz="2400" dirty="0" err="1">
                  <a:solidFill>
                    <a:srgbClr val="4D4D4D"/>
                  </a:solidFill>
                </a:rPr>
                <a:t>dp</a:t>
              </a:r>
              <a:r>
                <a:rPr lang="en-US" sz="2400" baseline="-25000" dirty="0" err="1">
                  <a:solidFill>
                    <a:srgbClr val="4D4D4D"/>
                  </a:solidFill>
                </a:rPr>
                <a:t>T</a:t>
              </a:r>
              <a:r>
                <a:rPr lang="en-US" sz="2400" dirty="0">
                  <a:solidFill>
                    <a:srgbClr val="4D4D4D"/>
                  </a:solidFill>
                </a:rPr>
                <a:t>/</a:t>
              </a:r>
              <a:r>
                <a:rPr lang="en-US" sz="2400" dirty="0" err="1">
                  <a:solidFill>
                    <a:srgbClr val="4D4D4D"/>
                  </a:solidFill>
                </a:rPr>
                <a:t>dt</a:t>
              </a:r>
              <a:r>
                <a:rPr lang="en-US" sz="2400" dirty="0">
                  <a:solidFill>
                    <a:srgbClr val="4D4D4D"/>
                  </a:solidFill>
                </a:rPr>
                <a:t> ~ -LT</a:t>
              </a:r>
              <a:r>
                <a:rPr lang="en-US" sz="2400" baseline="30000" dirty="0">
                  <a:solidFill>
                    <a:srgbClr val="4D4D4D"/>
                  </a:solidFill>
                </a:rPr>
                <a:t>3</a:t>
              </a:r>
              <a:r>
                <a:rPr lang="en-US" sz="2400" dirty="0">
                  <a:solidFill>
                    <a:srgbClr val="4D4D4D"/>
                  </a:solidFill>
                </a:rPr>
                <a:t> log(</a:t>
              </a:r>
              <a:r>
                <a:rPr lang="en-US" sz="2400" dirty="0" err="1">
                  <a:solidFill>
                    <a:srgbClr val="4D4D4D"/>
                  </a:solidFill>
                </a:rPr>
                <a:t>p</a:t>
              </a:r>
              <a:r>
                <a:rPr lang="en-US" sz="2400" baseline="-25000" dirty="0" err="1">
                  <a:solidFill>
                    <a:srgbClr val="4D4D4D"/>
                  </a:solidFill>
                </a:rPr>
                <a:t>T</a:t>
              </a:r>
              <a:r>
                <a:rPr lang="en-US" sz="2400" dirty="0">
                  <a:solidFill>
                    <a:srgbClr val="4D4D4D"/>
                  </a:solidFill>
                </a:rPr>
                <a:t>/</a:t>
              </a:r>
              <a:r>
                <a:rPr lang="en-US" sz="2400" dirty="0" err="1">
                  <a:solidFill>
                    <a:srgbClr val="4D4D4D"/>
                  </a:solidFill>
                </a:rPr>
                <a:t>M</a:t>
              </a:r>
              <a:r>
                <a:rPr lang="en-US" sz="2400" baseline="-25000" dirty="0" err="1">
                  <a:solidFill>
                    <a:srgbClr val="4D4D4D"/>
                  </a:solidFill>
                </a:rPr>
                <a:t>q</a:t>
              </a:r>
              <a:r>
                <a:rPr lang="en-US" sz="2400" dirty="0" smtClean="0">
                  <a:solidFill>
                    <a:srgbClr val="4D4D4D"/>
                  </a:solidFill>
                </a:rPr>
                <a:t>)</a:t>
              </a:r>
              <a:endParaRPr lang="en-US" sz="2400" dirty="0">
                <a:solidFill>
                  <a:srgbClr val="4D4D4D"/>
                </a:solidFill>
              </a:endParaRPr>
            </a:p>
          </p:txBody>
        </p:sp>
        <p:sp>
          <p:nvSpPr>
            <p:cNvPr id="13" name="Rectangle 12"/>
            <p:cNvSpPr/>
            <p:nvPr/>
          </p:nvSpPr>
          <p:spPr bwMode="auto">
            <a:xfrm>
              <a:off x="4800600" y="5193405"/>
              <a:ext cx="3962400" cy="1143000"/>
            </a:xfrm>
            <a:prstGeom prst="rect">
              <a:avLst/>
            </a:prstGeom>
            <a:noFill/>
            <a:ln w="44450">
              <a:solidFill>
                <a:srgbClr val="FF0000"/>
              </a:solidFill>
              <a:miter lim="800000"/>
              <a:headEnd/>
              <a:tailEnd/>
            </a:ln>
            <a:effectLst/>
          </p:spPr>
          <p:txBody>
            <a:bodyPr wrap="none" rtlCol="0" anchor="ctr">
              <a:spAutoFit/>
            </a:bodyPr>
            <a:lstStyle/>
            <a:p>
              <a:pPr algn="ctr"/>
              <a:endParaRPr lang="en-US" sz="1200" dirty="0"/>
            </a:p>
          </p:txBody>
        </p:sp>
      </p:grpSp>
      <p:grpSp>
        <p:nvGrpSpPr>
          <p:cNvPr id="8" name="Group 13"/>
          <p:cNvGrpSpPr/>
          <p:nvPr/>
        </p:nvGrpSpPr>
        <p:grpSpPr>
          <a:xfrm>
            <a:off x="4953000" y="1143000"/>
            <a:ext cx="4102414" cy="1752600"/>
            <a:chOff x="1066800" y="1905000"/>
            <a:chExt cx="4102414" cy="1752600"/>
          </a:xfrm>
        </p:grpSpPr>
        <p:pic>
          <p:nvPicPr>
            <p:cNvPr id="15" name="Picture 2"/>
            <p:cNvPicPr>
              <a:picLocks noChangeAspect="1" noChangeArrowheads="1"/>
            </p:cNvPicPr>
            <p:nvPr/>
          </p:nvPicPr>
          <p:blipFill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1066800" y="1905000"/>
              <a:ext cx="4038600" cy="137276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17" name="TextBox 16"/>
            <p:cNvSpPr txBox="1"/>
            <p:nvPr/>
          </p:nvSpPr>
          <p:spPr>
            <a:xfrm>
              <a:off x="2057400" y="3380601"/>
              <a:ext cx="3111814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 err="1" smtClean="0"/>
                <a:t>Gyulassy</a:t>
              </a:r>
              <a:r>
                <a:rPr lang="en-US" sz="1200" dirty="0" smtClean="0"/>
                <a:t>, </a:t>
              </a:r>
              <a:r>
                <a:rPr lang="en-US" sz="1200" dirty="0" err="1" smtClean="0"/>
                <a:t>Levai</a:t>
              </a:r>
              <a:r>
                <a:rPr lang="en-US" sz="1200" dirty="0" smtClean="0"/>
                <a:t>, and </a:t>
              </a:r>
              <a:r>
                <a:rPr lang="en-US" sz="1200" dirty="0" err="1" smtClean="0"/>
                <a:t>Vitev</a:t>
              </a:r>
              <a:r>
                <a:rPr lang="en-US" sz="1200" dirty="0" smtClean="0"/>
                <a:t>, NPB571 (2002)</a:t>
              </a:r>
            </a:p>
          </p:txBody>
        </p:sp>
      </p:grpSp>
      <p:sp>
        <p:nvSpPr>
          <p:cNvPr id="14" name="Rectangle 4"/>
          <p:cNvSpPr>
            <a:spLocks noChangeArrowheads="1"/>
          </p:cNvSpPr>
          <p:nvPr/>
        </p:nvSpPr>
        <p:spPr bwMode="auto">
          <a:xfrm>
            <a:off x="0" y="5181600"/>
            <a:ext cx="518160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742950" lvl="1" indent="-285750">
              <a:spcBef>
                <a:spcPct val="20000"/>
              </a:spcBef>
              <a:buFontTx/>
              <a:buChar char="–"/>
            </a:pPr>
            <a:r>
              <a:rPr lang="en-US" sz="2800" dirty="0" smtClean="0">
                <a:solidFill>
                  <a:srgbClr val="005400"/>
                </a:solidFill>
              </a:rPr>
              <a:t>c.f. Elastic Loss</a:t>
            </a:r>
            <a:endParaRPr lang="en-US" sz="2800" dirty="0">
              <a:solidFill>
                <a:srgbClr val="005400"/>
              </a:solidFill>
            </a:endParaRPr>
          </a:p>
          <a:p>
            <a:pPr marL="1143000" lvl="2" indent="-228600">
              <a:spcBef>
                <a:spcPct val="20000"/>
              </a:spcBef>
            </a:pPr>
            <a:r>
              <a:rPr lang="en-US" sz="2400" dirty="0" err="1" smtClean="0">
                <a:solidFill>
                  <a:srgbClr val="4D4D4D"/>
                </a:solidFill>
              </a:rPr>
              <a:t>dp</a:t>
            </a:r>
            <a:r>
              <a:rPr lang="en-US" sz="2400" baseline="-25000" dirty="0" err="1" smtClean="0">
                <a:solidFill>
                  <a:srgbClr val="4D4D4D"/>
                </a:solidFill>
              </a:rPr>
              <a:t>T</a:t>
            </a:r>
            <a:r>
              <a:rPr lang="en-US" sz="2400" dirty="0" smtClean="0">
                <a:solidFill>
                  <a:srgbClr val="4D4D4D"/>
                </a:solidFill>
              </a:rPr>
              <a:t>/</a:t>
            </a:r>
            <a:r>
              <a:rPr lang="en-US" sz="2400" dirty="0" err="1" smtClean="0">
                <a:solidFill>
                  <a:srgbClr val="4D4D4D"/>
                </a:solidFill>
              </a:rPr>
              <a:t>dt</a:t>
            </a:r>
            <a:r>
              <a:rPr lang="en-US" sz="2400" dirty="0" smtClean="0">
                <a:solidFill>
                  <a:srgbClr val="4D4D4D"/>
                </a:solidFill>
              </a:rPr>
              <a:t> ~ -T</a:t>
            </a:r>
            <a:r>
              <a:rPr lang="en-US" sz="2400" baseline="30000" dirty="0" smtClean="0">
                <a:solidFill>
                  <a:srgbClr val="4D4D4D"/>
                </a:solidFill>
              </a:rPr>
              <a:t>2</a:t>
            </a:r>
            <a:r>
              <a:rPr lang="en-US" sz="2400" dirty="0" smtClean="0">
                <a:solidFill>
                  <a:srgbClr val="4D4D4D"/>
                </a:solidFill>
              </a:rPr>
              <a:t> log(</a:t>
            </a:r>
            <a:r>
              <a:rPr lang="en-US" sz="2400" dirty="0" err="1" smtClean="0">
                <a:solidFill>
                  <a:srgbClr val="4D4D4D"/>
                </a:solidFill>
              </a:rPr>
              <a:t>p</a:t>
            </a:r>
            <a:r>
              <a:rPr lang="en-US" sz="2400" baseline="-25000" dirty="0" err="1" smtClean="0">
                <a:solidFill>
                  <a:srgbClr val="4D4D4D"/>
                </a:solidFill>
              </a:rPr>
              <a:t>T</a:t>
            </a:r>
            <a:r>
              <a:rPr lang="en-US" sz="2400" dirty="0" smtClean="0">
                <a:solidFill>
                  <a:srgbClr val="4D4D4D"/>
                </a:solidFill>
              </a:rPr>
              <a:t>/</a:t>
            </a:r>
            <a:r>
              <a:rPr lang="en-US" sz="2400" dirty="0" err="1" smtClean="0">
                <a:solidFill>
                  <a:srgbClr val="4D4D4D"/>
                </a:solidFill>
              </a:rPr>
              <a:t>M</a:t>
            </a:r>
            <a:r>
              <a:rPr lang="en-US" sz="2400" baseline="-25000" dirty="0" err="1" smtClean="0">
                <a:solidFill>
                  <a:srgbClr val="4D4D4D"/>
                </a:solidFill>
              </a:rPr>
              <a:t>q</a:t>
            </a:r>
            <a:r>
              <a:rPr lang="en-US" sz="2400" dirty="0" smtClean="0">
                <a:solidFill>
                  <a:srgbClr val="4D4D4D"/>
                </a:solidFill>
              </a:rPr>
              <a:t>)</a:t>
            </a:r>
            <a:endParaRPr lang="en-US" sz="2400" dirty="0">
              <a:solidFill>
                <a:srgbClr val="4D4D4D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4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HPHD 2011</a:t>
            </a:r>
            <a:endParaRPr lang="en-US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D61765-F50B-43F1-A245-867502E31EBE}" type="slidenum">
              <a:rPr lang="en-US"/>
              <a:pPr/>
              <a:t>40</a:t>
            </a:fld>
            <a:endParaRPr lang="en-US"/>
          </a:p>
        </p:txBody>
      </p:sp>
      <p:pic>
        <p:nvPicPr>
          <p:cNvPr id="586754" name="Picture 2" descr="071015Rationosl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33400" y="914400"/>
            <a:ext cx="7162800" cy="4010025"/>
          </a:xfrm>
          <a:prstGeom prst="rect">
            <a:avLst/>
          </a:prstGeom>
          <a:noFill/>
        </p:spPr>
      </p:pic>
      <p:pic>
        <p:nvPicPr>
          <p:cNvPr id="586755" name="Picture 3" descr="zoo1dnew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04800" y="1600200"/>
            <a:ext cx="8382000" cy="4191000"/>
          </a:xfrm>
          <a:prstGeom prst="rect">
            <a:avLst/>
          </a:prstGeom>
          <a:noFill/>
        </p:spPr>
      </p:pic>
      <p:sp>
        <p:nvSpPr>
          <p:cNvPr id="586756" name="Rectangle 4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>
            <a:normAutofit/>
          </a:bodyPr>
          <a:lstStyle/>
          <a:p>
            <a:r>
              <a:rPr lang="en-US" dirty="0" err="1" smtClean="0"/>
              <a:t>pQCD</a:t>
            </a:r>
            <a:r>
              <a:rPr lang="en-US" dirty="0" smtClean="0"/>
              <a:t> vs. </a:t>
            </a:r>
            <a:r>
              <a:rPr lang="en-US" dirty="0" err="1" smtClean="0"/>
              <a:t>AdS</a:t>
            </a:r>
            <a:r>
              <a:rPr lang="en-US" dirty="0" smtClean="0"/>
              <a:t>/CFT at LHC</a:t>
            </a:r>
            <a:endParaRPr lang="en-US" dirty="0"/>
          </a:p>
        </p:txBody>
      </p:sp>
      <p:sp>
        <p:nvSpPr>
          <p:cNvPr id="586757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Plethora of Predictions:</a:t>
            </a:r>
            <a:endParaRPr lang="en-US" dirty="0"/>
          </a:p>
        </p:txBody>
      </p:sp>
      <p:sp>
        <p:nvSpPr>
          <p:cNvPr id="586758" name="Rectangle 6"/>
          <p:cNvSpPr>
            <a:spLocks noChangeArrowheads="1"/>
          </p:cNvSpPr>
          <p:nvPr/>
        </p:nvSpPr>
        <p:spPr bwMode="auto">
          <a:xfrm>
            <a:off x="-977900" y="4953000"/>
            <a:ext cx="10058400" cy="157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1600200" lvl="3" indent="-228600">
              <a:spcBef>
                <a:spcPct val="20000"/>
              </a:spcBef>
              <a:buFontTx/>
              <a:buChar char="–"/>
            </a:pPr>
            <a:r>
              <a:rPr lang="en-US" sz="1800" dirty="0">
                <a:solidFill>
                  <a:srgbClr val="030303"/>
                </a:solidFill>
              </a:rPr>
              <a:t>Taking the ratio cancels most normalization </a:t>
            </a:r>
            <a:r>
              <a:rPr lang="en-US" sz="1800" dirty="0" smtClean="0">
                <a:solidFill>
                  <a:srgbClr val="030303"/>
                </a:solidFill>
              </a:rPr>
              <a:t>differences</a:t>
            </a:r>
            <a:endParaRPr lang="en-US" sz="1800" dirty="0">
              <a:solidFill>
                <a:srgbClr val="030303"/>
              </a:solidFill>
            </a:endParaRPr>
          </a:p>
          <a:p>
            <a:pPr marL="1600200" lvl="3" indent="-228600">
              <a:spcBef>
                <a:spcPct val="20000"/>
              </a:spcBef>
              <a:buFontTx/>
              <a:buChar char="–"/>
            </a:pPr>
            <a:r>
              <a:rPr lang="en-US" sz="1800" dirty="0" err="1">
                <a:solidFill>
                  <a:srgbClr val="030303"/>
                </a:solidFill>
              </a:rPr>
              <a:t>pQCD</a:t>
            </a:r>
            <a:r>
              <a:rPr lang="en-US" sz="1800" dirty="0">
                <a:solidFill>
                  <a:srgbClr val="030303"/>
                </a:solidFill>
              </a:rPr>
              <a:t> ratio asymptotically approaches 1, and more slowly so for increased quenching (until quenching saturates)</a:t>
            </a:r>
          </a:p>
          <a:p>
            <a:pPr marL="1600200" lvl="3" indent="-228600">
              <a:spcBef>
                <a:spcPct val="20000"/>
              </a:spcBef>
              <a:buFontTx/>
              <a:buChar char="–"/>
            </a:pPr>
            <a:r>
              <a:rPr lang="en-US" sz="1800" dirty="0" err="1">
                <a:solidFill>
                  <a:srgbClr val="030303"/>
                </a:solidFill>
              </a:rPr>
              <a:t>AdS</a:t>
            </a:r>
            <a:r>
              <a:rPr lang="en-US" sz="1800" dirty="0">
                <a:solidFill>
                  <a:srgbClr val="030303"/>
                </a:solidFill>
              </a:rPr>
              <a:t>/CFT ratio is flat and many times smaller than </a:t>
            </a:r>
            <a:r>
              <a:rPr lang="en-US" sz="1800" dirty="0" err="1">
                <a:solidFill>
                  <a:srgbClr val="030303"/>
                </a:solidFill>
              </a:rPr>
              <a:t>pQCD</a:t>
            </a:r>
            <a:r>
              <a:rPr lang="en-US" sz="1800" dirty="0">
                <a:solidFill>
                  <a:srgbClr val="030303"/>
                </a:solidFill>
              </a:rPr>
              <a:t> at only moderate </a:t>
            </a:r>
            <a:r>
              <a:rPr lang="en-US" sz="1800" dirty="0" err="1">
                <a:solidFill>
                  <a:srgbClr val="030303"/>
                </a:solidFill>
              </a:rPr>
              <a:t>p</a:t>
            </a:r>
            <a:r>
              <a:rPr lang="en-US" sz="1800" baseline="-25000" dirty="0" err="1">
                <a:solidFill>
                  <a:srgbClr val="030303"/>
                </a:solidFill>
              </a:rPr>
              <a:t>T</a:t>
            </a:r>
            <a:endParaRPr lang="en-US" sz="1800" baseline="-25000" dirty="0">
              <a:solidFill>
                <a:srgbClr val="030303"/>
              </a:solidFill>
            </a:endParaRPr>
          </a:p>
        </p:txBody>
      </p:sp>
      <p:sp>
        <p:nvSpPr>
          <p:cNvPr id="586759" name="Text Box 7"/>
          <p:cNvSpPr txBox="1">
            <a:spLocks noChangeArrowheads="1"/>
          </p:cNvSpPr>
          <p:nvPr/>
        </p:nvSpPr>
        <p:spPr bwMode="auto">
          <a:xfrm>
            <a:off x="3359150" y="5745163"/>
            <a:ext cx="2576859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200" dirty="0" smtClean="0"/>
              <a:t>WAH</a:t>
            </a:r>
            <a:r>
              <a:rPr lang="en-US" sz="1200" dirty="0"/>
              <a:t>, M. </a:t>
            </a:r>
            <a:r>
              <a:rPr lang="en-US" sz="1200" dirty="0" err="1"/>
              <a:t>Gyulassy</a:t>
            </a:r>
            <a:r>
              <a:rPr lang="en-US" sz="1200" dirty="0"/>
              <a:t>, </a:t>
            </a:r>
            <a:r>
              <a:rPr lang="en-US" sz="1200" dirty="0" smtClean="0"/>
              <a:t>PLB666 (2008)</a:t>
            </a:r>
            <a:endParaRPr lang="en-US" sz="1200" dirty="0"/>
          </a:p>
        </p:txBody>
      </p:sp>
      <p:sp>
        <p:nvSpPr>
          <p:cNvPr id="586760" name="Text Box 8"/>
          <p:cNvSpPr txBox="1">
            <a:spLocks noChangeArrowheads="1"/>
          </p:cNvSpPr>
          <p:nvPr/>
        </p:nvSpPr>
        <p:spPr bwMode="auto">
          <a:xfrm>
            <a:off x="5257800" y="3962400"/>
            <a:ext cx="2576859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200" dirty="0" smtClean="0"/>
              <a:t>WAH</a:t>
            </a:r>
            <a:r>
              <a:rPr lang="en-US" sz="1200" dirty="0"/>
              <a:t>, M. </a:t>
            </a:r>
            <a:r>
              <a:rPr lang="en-US" sz="1200" dirty="0" err="1"/>
              <a:t>Gyulassy</a:t>
            </a:r>
            <a:r>
              <a:rPr lang="en-US" sz="1200" dirty="0"/>
              <a:t>, </a:t>
            </a:r>
            <a:r>
              <a:rPr lang="en-US" sz="1200" dirty="0" smtClean="0"/>
              <a:t>PLB666 (2008)</a:t>
            </a:r>
            <a:endParaRPr lang="en-US" sz="1200" dirty="0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4DB260-1D41-4808-A040-73D3D669F3E5}" type="datetime1">
              <a:rPr lang="en-US" smtClean="0"/>
              <a:pPr/>
              <a:t>5/31/2011</a:t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5867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67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67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867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675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8675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675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8675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67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867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5867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67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5867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67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67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5867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6757" grpId="0" build="p"/>
      <p:bldP spid="586759" grpId="0"/>
      <p:bldP spid="586760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HPHD 2011</a:t>
            </a:r>
            <a:endParaRPr lang="en-US"/>
          </a:p>
        </p:txBody>
      </p:sp>
      <p:sp>
        <p:nvSpPr>
          <p:cNvPr id="2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8D2FCC-1E49-4F15-B3E8-2FA60ECB4CD9}" type="slidenum">
              <a:rPr lang="en-US"/>
              <a:pPr/>
              <a:t>41</a:t>
            </a:fld>
            <a:endParaRPr lang="en-US"/>
          </a:p>
        </p:txBody>
      </p:sp>
      <p:sp>
        <p:nvSpPr>
          <p:cNvPr id="58777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-152400" y="1219200"/>
            <a:ext cx="6096000" cy="5486400"/>
          </a:xfrm>
        </p:spPr>
        <p:txBody>
          <a:bodyPr/>
          <a:lstStyle/>
          <a:p>
            <a:pPr lvl="1"/>
            <a:r>
              <a:rPr lang="en-US" dirty="0"/>
              <a:t>Speed limit estimate for applicability of </a:t>
            </a:r>
            <a:r>
              <a:rPr lang="en-US" dirty="0" err="1"/>
              <a:t>AdS</a:t>
            </a:r>
            <a:r>
              <a:rPr lang="en-US" dirty="0"/>
              <a:t> drag</a:t>
            </a:r>
          </a:p>
          <a:p>
            <a:pPr lvl="2"/>
            <a:r>
              <a:rPr lang="en-US" dirty="0"/>
              <a:t> </a:t>
            </a:r>
            <a:r>
              <a:rPr lang="en-US" dirty="0">
                <a:latin typeface="Symbol" pitchFamily="18" charset="2"/>
              </a:rPr>
              <a:t>g</a:t>
            </a:r>
            <a:r>
              <a:rPr lang="en-US" dirty="0"/>
              <a:t> &lt; </a:t>
            </a:r>
            <a:r>
              <a:rPr lang="en-US" dirty="0" err="1">
                <a:latin typeface="Symbol" pitchFamily="18" charset="2"/>
              </a:rPr>
              <a:t>g</a:t>
            </a:r>
            <a:r>
              <a:rPr lang="en-US" baseline="-25000" dirty="0" err="1"/>
              <a:t>crit</a:t>
            </a:r>
            <a:r>
              <a:rPr lang="en-US" dirty="0"/>
              <a:t> = (1 + 2M</a:t>
            </a:r>
            <a:r>
              <a:rPr lang="en-US" baseline="-25000" dirty="0"/>
              <a:t>q</a:t>
            </a:r>
            <a:r>
              <a:rPr lang="en-US" dirty="0"/>
              <a:t>/</a:t>
            </a:r>
            <a:r>
              <a:rPr lang="en-US" dirty="0">
                <a:latin typeface="Symbol" pitchFamily="18" charset="2"/>
              </a:rPr>
              <a:t>l</a:t>
            </a:r>
            <a:r>
              <a:rPr lang="en-US" baseline="30000" dirty="0"/>
              <a:t>1/2 </a:t>
            </a:r>
            <a:r>
              <a:rPr lang="en-US" dirty="0"/>
              <a:t>T)</a:t>
            </a:r>
            <a:r>
              <a:rPr lang="en-US" baseline="30000" dirty="0"/>
              <a:t>2</a:t>
            </a:r>
            <a:endParaRPr lang="en-US" dirty="0"/>
          </a:p>
          <a:p>
            <a:pPr lvl="2">
              <a:buFontTx/>
              <a:buNone/>
            </a:pPr>
            <a:r>
              <a:rPr lang="en-US" dirty="0"/>
              <a:t>                 ~ 4M</a:t>
            </a:r>
            <a:r>
              <a:rPr lang="en-US" baseline="-25000" dirty="0"/>
              <a:t>q</a:t>
            </a:r>
            <a:r>
              <a:rPr lang="en-US" baseline="30000" dirty="0"/>
              <a:t>2</a:t>
            </a:r>
            <a:r>
              <a:rPr lang="en-US" dirty="0"/>
              <a:t>/(</a:t>
            </a:r>
            <a:r>
              <a:rPr lang="en-US" dirty="0">
                <a:latin typeface="Symbol" pitchFamily="18" charset="2"/>
              </a:rPr>
              <a:t>l </a:t>
            </a:r>
            <a:r>
              <a:rPr lang="en-US" dirty="0"/>
              <a:t>T</a:t>
            </a:r>
            <a:r>
              <a:rPr lang="en-US" baseline="30000" dirty="0"/>
              <a:t>2</a:t>
            </a:r>
            <a:r>
              <a:rPr lang="en-US" dirty="0"/>
              <a:t>)</a:t>
            </a:r>
          </a:p>
          <a:p>
            <a:pPr lvl="3"/>
            <a:r>
              <a:rPr lang="en-US" dirty="0"/>
              <a:t>Limited by </a:t>
            </a:r>
            <a:r>
              <a:rPr lang="en-US" dirty="0" err="1"/>
              <a:t>M</a:t>
            </a:r>
            <a:r>
              <a:rPr lang="en-US" baseline="-25000" dirty="0" err="1"/>
              <a:t>charm</a:t>
            </a:r>
            <a:r>
              <a:rPr lang="en-US" dirty="0"/>
              <a:t> ~ 1.2 </a:t>
            </a:r>
            <a:r>
              <a:rPr lang="en-US" dirty="0" err="1"/>
              <a:t>GeV</a:t>
            </a:r>
            <a:endParaRPr lang="en-US" dirty="0"/>
          </a:p>
          <a:p>
            <a:pPr lvl="2"/>
            <a:r>
              <a:rPr lang="en-US" dirty="0"/>
              <a:t>Similar to BH    LPM</a:t>
            </a:r>
          </a:p>
          <a:p>
            <a:pPr lvl="3"/>
            <a:r>
              <a:rPr lang="en-US" dirty="0"/>
              <a:t> </a:t>
            </a:r>
            <a:r>
              <a:rPr lang="en-US" dirty="0" err="1">
                <a:latin typeface="Symbol" pitchFamily="18" charset="2"/>
              </a:rPr>
              <a:t>g</a:t>
            </a:r>
            <a:r>
              <a:rPr lang="en-US" baseline="-25000" dirty="0" err="1"/>
              <a:t>crit</a:t>
            </a:r>
            <a:r>
              <a:rPr lang="en-US" dirty="0"/>
              <a:t> ~ </a:t>
            </a:r>
            <a:r>
              <a:rPr lang="en-US" dirty="0" err="1"/>
              <a:t>M</a:t>
            </a:r>
            <a:r>
              <a:rPr lang="en-US" baseline="-25000" dirty="0" err="1"/>
              <a:t>q</a:t>
            </a:r>
            <a:r>
              <a:rPr lang="en-US" dirty="0"/>
              <a:t>/(</a:t>
            </a:r>
            <a:r>
              <a:rPr lang="en-US" dirty="0" err="1">
                <a:latin typeface="Symbol" pitchFamily="18" charset="2"/>
              </a:rPr>
              <a:t>l</a:t>
            </a:r>
            <a:r>
              <a:rPr lang="en-US" dirty="0" err="1"/>
              <a:t>T</a:t>
            </a:r>
            <a:r>
              <a:rPr lang="en-US" dirty="0"/>
              <a:t>)</a:t>
            </a:r>
          </a:p>
          <a:p>
            <a:pPr lvl="1"/>
            <a:r>
              <a:rPr lang="en-US" dirty="0"/>
              <a:t>No Single T for QGP</a:t>
            </a:r>
          </a:p>
          <a:p>
            <a:pPr lvl="2"/>
            <a:r>
              <a:rPr lang="en-US" dirty="0"/>
              <a:t> smallest </a:t>
            </a:r>
            <a:r>
              <a:rPr lang="en-US" dirty="0" err="1">
                <a:latin typeface="Symbol" pitchFamily="18" charset="2"/>
              </a:rPr>
              <a:t>g</a:t>
            </a:r>
            <a:r>
              <a:rPr lang="en-US" baseline="-25000" dirty="0" err="1"/>
              <a:t>crit</a:t>
            </a:r>
            <a:r>
              <a:rPr lang="en-US" dirty="0"/>
              <a:t> for largest T </a:t>
            </a:r>
          </a:p>
          <a:p>
            <a:pPr lvl="2">
              <a:buFontTx/>
              <a:buNone/>
            </a:pPr>
            <a:r>
              <a:rPr lang="en-US" dirty="0"/>
              <a:t>         T = T(</a:t>
            </a:r>
            <a:r>
              <a:rPr lang="en-US" dirty="0">
                <a:latin typeface="Symbol" pitchFamily="18" charset="2"/>
              </a:rPr>
              <a:t>t</a:t>
            </a:r>
            <a:r>
              <a:rPr lang="en-US" baseline="-25000" dirty="0"/>
              <a:t>0</a:t>
            </a:r>
            <a:r>
              <a:rPr lang="en-US" dirty="0"/>
              <a:t>, x=y=0): “(”</a:t>
            </a:r>
          </a:p>
          <a:p>
            <a:pPr lvl="2"/>
            <a:r>
              <a:rPr lang="en-US" dirty="0"/>
              <a:t> largest </a:t>
            </a:r>
            <a:r>
              <a:rPr lang="en-US" dirty="0" err="1">
                <a:latin typeface="Symbol" pitchFamily="18" charset="2"/>
              </a:rPr>
              <a:t>g</a:t>
            </a:r>
            <a:r>
              <a:rPr lang="en-US" baseline="-25000" dirty="0" err="1"/>
              <a:t>crit</a:t>
            </a:r>
            <a:r>
              <a:rPr lang="en-US" dirty="0"/>
              <a:t> for smallest T </a:t>
            </a:r>
          </a:p>
          <a:p>
            <a:pPr lvl="2">
              <a:buFontTx/>
              <a:buNone/>
            </a:pPr>
            <a:r>
              <a:rPr lang="en-US" dirty="0"/>
              <a:t>         T = </a:t>
            </a:r>
            <a:r>
              <a:rPr lang="en-US" dirty="0" err="1"/>
              <a:t>T</a:t>
            </a:r>
            <a:r>
              <a:rPr lang="en-US" baseline="-25000" dirty="0" err="1"/>
              <a:t>c</a:t>
            </a:r>
            <a:r>
              <a:rPr lang="en-US" dirty="0"/>
              <a:t>: “]”</a:t>
            </a:r>
          </a:p>
        </p:txBody>
      </p:sp>
      <p:sp>
        <p:nvSpPr>
          <p:cNvPr id="587779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Not So Fast!</a:t>
            </a:r>
          </a:p>
        </p:txBody>
      </p:sp>
      <p:grpSp>
        <p:nvGrpSpPr>
          <p:cNvPr id="2" name="Group 29"/>
          <p:cNvGrpSpPr/>
          <p:nvPr/>
        </p:nvGrpSpPr>
        <p:grpSpPr>
          <a:xfrm>
            <a:off x="5181600" y="1295400"/>
            <a:ext cx="3886200" cy="4329113"/>
            <a:chOff x="5181600" y="1295400"/>
            <a:chExt cx="3886200" cy="4329113"/>
          </a:xfrm>
        </p:grpSpPr>
        <p:sp>
          <p:nvSpPr>
            <p:cNvPr id="587780" name="Text Box 4"/>
            <p:cNvSpPr txBox="1">
              <a:spLocks noChangeArrowheads="1"/>
            </p:cNvSpPr>
            <p:nvPr/>
          </p:nvSpPr>
          <p:spPr bwMode="auto">
            <a:xfrm>
              <a:off x="6096000" y="5257800"/>
              <a:ext cx="1771650" cy="3667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1800">
                  <a:latin typeface="Arial" charset="0"/>
                </a:rPr>
                <a:t>D3 Black Brane</a:t>
              </a:r>
            </a:p>
          </p:txBody>
        </p:sp>
        <p:sp>
          <p:nvSpPr>
            <p:cNvPr id="587781" name="Text Box 5"/>
            <p:cNvSpPr txBox="1">
              <a:spLocks noChangeArrowheads="1"/>
            </p:cNvSpPr>
            <p:nvPr/>
          </p:nvSpPr>
          <p:spPr bwMode="auto">
            <a:xfrm>
              <a:off x="5943600" y="1295400"/>
              <a:ext cx="1822450" cy="3667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1800">
                  <a:latin typeface="Arial" charset="0"/>
                </a:rPr>
                <a:t>D7 Probe Brane</a:t>
              </a:r>
            </a:p>
          </p:txBody>
        </p:sp>
        <p:sp>
          <p:nvSpPr>
            <p:cNvPr id="587782" name="AutoShape 6"/>
            <p:cNvSpPr>
              <a:spLocks noChangeArrowheads="1"/>
            </p:cNvSpPr>
            <p:nvPr/>
          </p:nvSpPr>
          <p:spPr bwMode="auto">
            <a:xfrm>
              <a:off x="5181600" y="1676400"/>
              <a:ext cx="3810000" cy="381000"/>
            </a:xfrm>
            <a:prstGeom prst="parallelogram">
              <a:avLst>
                <a:gd name="adj" fmla="val 250000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87783" name="Text Box 7"/>
            <p:cNvSpPr txBox="1">
              <a:spLocks noChangeArrowheads="1"/>
            </p:cNvSpPr>
            <p:nvPr/>
          </p:nvSpPr>
          <p:spPr bwMode="auto">
            <a:xfrm>
              <a:off x="7848600" y="1371600"/>
              <a:ext cx="361950" cy="3667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1800">
                  <a:solidFill>
                    <a:srgbClr val="CC00CC"/>
                  </a:solidFill>
                  <a:latin typeface="Arial" charset="0"/>
                </a:rPr>
                <a:t>Q</a:t>
              </a:r>
            </a:p>
          </p:txBody>
        </p:sp>
        <p:sp>
          <p:nvSpPr>
            <p:cNvPr id="587784" name="Oval 8"/>
            <p:cNvSpPr>
              <a:spLocks noChangeArrowheads="1"/>
            </p:cNvSpPr>
            <p:nvPr/>
          </p:nvSpPr>
          <p:spPr bwMode="auto">
            <a:xfrm>
              <a:off x="8001000" y="1752600"/>
              <a:ext cx="152400" cy="152400"/>
            </a:xfrm>
            <a:prstGeom prst="ellipse">
              <a:avLst/>
            </a:prstGeom>
            <a:solidFill>
              <a:srgbClr val="CC00CC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87785" name="Text Box 9"/>
            <p:cNvSpPr txBox="1">
              <a:spLocks noChangeArrowheads="1"/>
            </p:cNvSpPr>
            <p:nvPr/>
          </p:nvSpPr>
          <p:spPr bwMode="auto">
            <a:xfrm>
              <a:off x="5594350" y="2587625"/>
              <a:ext cx="2406650" cy="650875"/>
            </a:xfrm>
            <a:prstGeom prst="rect">
              <a:avLst/>
            </a:prstGeom>
            <a:noFill/>
            <a:ln w="9525">
              <a:solidFill>
                <a:srgbClr val="FF0000"/>
              </a:solidFill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/>
              <a:r>
                <a:rPr lang="en-US" sz="1800">
                  <a:latin typeface="Arial" charset="0"/>
                </a:rPr>
                <a:t>Worldsheet boundary Spacelike</a:t>
              </a:r>
              <a:r>
                <a:rPr lang="en-US" sz="1800">
                  <a:latin typeface="Symbol" pitchFamily="18" charset="2"/>
                </a:rPr>
                <a:t>  </a:t>
              </a:r>
              <a:r>
                <a:rPr lang="en-US" sz="1800">
                  <a:latin typeface="Arial" charset="0"/>
                </a:rPr>
                <a:t>if </a:t>
              </a:r>
              <a:r>
                <a:rPr lang="en-US" sz="1800">
                  <a:latin typeface="Symbol" pitchFamily="18" charset="2"/>
                </a:rPr>
                <a:t> g</a:t>
              </a:r>
              <a:r>
                <a:rPr lang="en-US" sz="1800">
                  <a:latin typeface="Arial" charset="0"/>
                </a:rPr>
                <a:t> &gt; </a:t>
              </a:r>
              <a:r>
                <a:rPr lang="en-US" sz="1800">
                  <a:latin typeface="Symbol" pitchFamily="18" charset="2"/>
                </a:rPr>
                <a:t>g</a:t>
              </a:r>
              <a:r>
                <a:rPr lang="en-US" sz="1800" baseline="-25000">
                  <a:latin typeface="Arial" charset="0"/>
                </a:rPr>
                <a:t>crit</a:t>
              </a:r>
            </a:p>
          </p:txBody>
        </p:sp>
        <p:sp>
          <p:nvSpPr>
            <p:cNvPr id="587786" name="Line 10"/>
            <p:cNvSpPr>
              <a:spLocks noChangeShapeType="1"/>
            </p:cNvSpPr>
            <p:nvPr/>
          </p:nvSpPr>
          <p:spPr bwMode="auto">
            <a:xfrm flipH="1">
              <a:off x="7543800" y="1905000"/>
              <a:ext cx="381000" cy="762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87787" name="Line 11"/>
            <p:cNvSpPr>
              <a:spLocks noChangeShapeType="1"/>
            </p:cNvSpPr>
            <p:nvPr/>
          </p:nvSpPr>
          <p:spPr bwMode="auto">
            <a:xfrm flipH="1">
              <a:off x="7162800" y="1905000"/>
              <a:ext cx="381000" cy="762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87788" name="Line 12"/>
            <p:cNvSpPr>
              <a:spLocks noChangeShapeType="1"/>
            </p:cNvSpPr>
            <p:nvPr/>
          </p:nvSpPr>
          <p:spPr bwMode="auto">
            <a:xfrm flipH="1">
              <a:off x="6781800" y="1905000"/>
              <a:ext cx="381000" cy="762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87789" name="Line 13"/>
            <p:cNvSpPr>
              <a:spLocks noChangeShapeType="1"/>
            </p:cNvSpPr>
            <p:nvPr/>
          </p:nvSpPr>
          <p:spPr bwMode="auto">
            <a:xfrm flipH="1" flipV="1">
              <a:off x="7696200" y="1752600"/>
              <a:ext cx="228600" cy="762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87790" name="Line 14"/>
            <p:cNvSpPr>
              <a:spLocks noChangeShapeType="1"/>
            </p:cNvSpPr>
            <p:nvPr/>
          </p:nvSpPr>
          <p:spPr bwMode="auto">
            <a:xfrm flipH="1" flipV="1">
              <a:off x="7315200" y="1752600"/>
              <a:ext cx="228600" cy="762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87791" name="Line 15"/>
            <p:cNvSpPr>
              <a:spLocks noChangeShapeType="1"/>
            </p:cNvSpPr>
            <p:nvPr/>
          </p:nvSpPr>
          <p:spPr bwMode="auto">
            <a:xfrm flipH="1" flipV="1">
              <a:off x="6934200" y="1752600"/>
              <a:ext cx="228600" cy="762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87792" name="AutoShape 16"/>
            <p:cNvSpPr>
              <a:spLocks noChangeArrowheads="1"/>
            </p:cNvSpPr>
            <p:nvPr/>
          </p:nvSpPr>
          <p:spPr bwMode="auto">
            <a:xfrm>
              <a:off x="5257800" y="4876800"/>
              <a:ext cx="3810000" cy="381000"/>
            </a:xfrm>
            <a:prstGeom prst="parallelogram">
              <a:avLst>
                <a:gd name="adj" fmla="val 250000"/>
              </a:avLst>
            </a:prstGeom>
            <a:solidFill>
              <a:srgbClr val="96969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87793" name="Line 17"/>
            <p:cNvSpPr>
              <a:spLocks noChangeShapeType="1"/>
            </p:cNvSpPr>
            <p:nvPr/>
          </p:nvSpPr>
          <p:spPr bwMode="auto">
            <a:xfrm>
              <a:off x="8229600" y="1828800"/>
              <a:ext cx="685800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87794" name="Text Box 18"/>
            <p:cNvSpPr txBox="1">
              <a:spLocks noChangeArrowheads="1"/>
            </p:cNvSpPr>
            <p:nvPr/>
          </p:nvSpPr>
          <p:spPr bwMode="auto">
            <a:xfrm>
              <a:off x="5791200" y="3581400"/>
              <a:ext cx="1987550" cy="9159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/>
              <a:r>
                <a:rPr lang="en-US" sz="1800">
                  <a:latin typeface="Arial" charset="0"/>
                </a:rPr>
                <a:t>Trailing</a:t>
              </a:r>
            </a:p>
            <a:p>
              <a:pPr algn="ctr"/>
              <a:r>
                <a:rPr lang="en-US" sz="1800">
                  <a:latin typeface="Arial" charset="0"/>
                </a:rPr>
                <a:t>String</a:t>
              </a:r>
            </a:p>
            <a:p>
              <a:pPr algn="ctr"/>
              <a:r>
                <a:rPr lang="en-US" sz="1800">
                  <a:latin typeface="Arial" charset="0"/>
                </a:rPr>
                <a:t>“Brachistochrone”</a:t>
              </a:r>
            </a:p>
          </p:txBody>
        </p:sp>
        <p:grpSp>
          <p:nvGrpSpPr>
            <p:cNvPr id="3" name="Group 19"/>
            <p:cNvGrpSpPr>
              <a:grpSpLocks/>
            </p:cNvGrpSpPr>
            <p:nvPr/>
          </p:nvGrpSpPr>
          <p:grpSpPr bwMode="auto">
            <a:xfrm>
              <a:off x="5486400" y="1676400"/>
              <a:ext cx="3581400" cy="3795713"/>
              <a:chOff x="3504" y="1056"/>
              <a:chExt cx="2256" cy="2391"/>
            </a:xfrm>
          </p:grpSpPr>
          <p:pic>
            <p:nvPicPr>
              <p:cNvPr id="587796" name="Picture 20" descr="070520Dangle"/>
              <p:cNvPicPr>
                <a:picLocks noChangeAspect="1" noChangeArrowheads="1"/>
              </p:cNvPicPr>
              <p:nvPr/>
            </p:nvPicPr>
            <p:blipFill>
              <a:blip r:embed="rId2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>
                <a:off x="3504" y="1056"/>
                <a:ext cx="2256" cy="2256"/>
              </a:xfrm>
              <a:prstGeom prst="rect">
                <a:avLst/>
              </a:prstGeom>
              <a:noFill/>
            </p:spPr>
          </p:pic>
          <p:sp>
            <p:nvSpPr>
              <p:cNvPr id="587797" name="Text Box 21"/>
              <p:cNvSpPr txBox="1">
                <a:spLocks noChangeArrowheads="1"/>
              </p:cNvSpPr>
              <p:nvPr/>
            </p:nvSpPr>
            <p:spPr bwMode="auto">
              <a:xfrm>
                <a:off x="5476" y="3216"/>
                <a:ext cx="284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en-US" sz="1800">
                    <a:latin typeface="Arial" charset="0"/>
                  </a:rPr>
                  <a:t>“z”</a:t>
                </a:r>
              </a:p>
            </p:txBody>
          </p:sp>
          <p:sp>
            <p:nvSpPr>
              <p:cNvPr id="587798" name="Text Box 22"/>
              <p:cNvSpPr txBox="1">
                <a:spLocks noChangeArrowheads="1"/>
              </p:cNvSpPr>
              <p:nvPr/>
            </p:nvSpPr>
            <p:spPr bwMode="auto">
              <a:xfrm>
                <a:off x="3648" y="2160"/>
                <a:ext cx="241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en-US" sz="1800">
                    <a:latin typeface="Arial" charset="0"/>
                  </a:rPr>
                  <a:t>x</a:t>
                </a:r>
                <a:r>
                  <a:rPr lang="en-US" sz="1800" baseline="-25000">
                    <a:latin typeface="Arial" charset="0"/>
                  </a:rPr>
                  <a:t>5</a:t>
                </a:r>
                <a:endParaRPr lang="en-US" sz="1800">
                  <a:latin typeface="Arial" charset="0"/>
                </a:endParaRPr>
              </a:p>
            </p:txBody>
          </p:sp>
        </p:grpSp>
        <p:sp>
          <p:nvSpPr>
            <p:cNvPr id="587799" name="AutoShape 23"/>
            <p:cNvSpPr>
              <a:spLocks noChangeArrowheads="1"/>
            </p:cNvSpPr>
            <p:nvPr/>
          </p:nvSpPr>
          <p:spPr bwMode="auto">
            <a:xfrm>
              <a:off x="5257800" y="2209800"/>
              <a:ext cx="3810000" cy="381000"/>
            </a:xfrm>
            <a:prstGeom prst="parallelogram">
              <a:avLst>
                <a:gd name="adj" fmla="val 250000"/>
              </a:avLst>
            </a:prstGeom>
            <a:solidFill>
              <a:srgbClr val="FF0000">
                <a:alpha val="34000"/>
              </a:srgb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87800" name="Freeform 24"/>
            <p:cNvSpPr>
              <a:spLocks/>
            </p:cNvSpPr>
            <p:nvPr/>
          </p:nvSpPr>
          <p:spPr bwMode="auto">
            <a:xfrm>
              <a:off x="7431088" y="2235200"/>
              <a:ext cx="919162" cy="276225"/>
            </a:xfrm>
            <a:custGeom>
              <a:avLst/>
              <a:gdLst/>
              <a:ahLst/>
              <a:cxnLst>
                <a:cxn ang="0">
                  <a:pos x="435" y="124"/>
                </a:cxn>
                <a:cxn ang="0">
                  <a:pos x="407" y="96"/>
                </a:cxn>
                <a:cxn ang="0">
                  <a:pos x="395" y="88"/>
                </a:cxn>
                <a:cxn ang="0">
                  <a:pos x="367" y="96"/>
                </a:cxn>
                <a:cxn ang="0">
                  <a:pos x="359" y="108"/>
                </a:cxn>
                <a:cxn ang="0">
                  <a:pos x="355" y="120"/>
                </a:cxn>
                <a:cxn ang="0">
                  <a:pos x="331" y="136"/>
                </a:cxn>
                <a:cxn ang="0">
                  <a:pos x="259" y="128"/>
                </a:cxn>
                <a:cxn ang="0">
                  <a:pos x="239" y="112"/>
                </a:cxn>
                <a:cxn ang="0">
                  <a:pos x="219" y="92"/>
                </a:cxn>
                <a:cxn ang="0">
                  <a:pos x="195" y="84"/>
                </a:cxn>
                <a:cxn ang="0">
                  <a:pos x="143" y="92"/>
                </a:cxn>
                <a:cxn ang="0">
                  <a:pos x="135" y="116"/>
                </a:cxn>
                <a:cxn ang="0">
                  <a:pos x="83" y="168"/>
                </a:cxn>
                <a:cxn ang="0">
                  <a:pos x="47" y="160"/>
                </a:cxn>
                <a:cxn ang="0">
                  <a:pos x="7" y="112"/>
                </a:cxn>
                <a:cxn ang="0">
                  <a:pos x="3" y="96"/>
                </a:cxn>
                <a:cxn ang="0">
                  <a:pos x="7" y="44"/>
                </a:cxn>
                <a:cxn ang="0">
                  <a:pos x="23" y="48"/>
                </a:cxn>
                <a:cxn ang="0">
                  <a:pos x="71" y="72"/>
                </a:cxn>
                <a:cxn ang="0">
                  <a:pos x="79" y="84"/>
                </a:cxn>
                <a:cxn ang="0">
                  <a:pos x="103" y="92"/>
                </a:cxn>
                <a:cxn ang="0">
                  <a:pos x="167" y="128"/>
                </a:cxn>
                <a:cxn ang="0">
                  <a:pos x="191" y="136"/>
                </a:cxn>
                <a:cxn ang="0">
                  <a:pos x="247" y="92"/>
                </a:cxn>
                <a:cxn ang="0">
                  <a:pos x="299" y="56"/>
                </a:cxn>
                <a:cxn ang="0">
                  <a:pos x="387" y="76"/>
                </a:cxn>
                <a:cxn ang="0">
                  <a:pos x="447" y="60"/>
                </a:cxn>
                <a:cxn ang="0">
                  <a:pos x="527" y="12"/>
                </a:cxn>
                <a:cxn ang="0">
                  <a:pos x="551" y="4"/>
                </a:cxn>
                <a:cxn ang="0">
                  <a:pos x="563" y="0"/>
                </a:cxn>
                <a:cxn ang="0">
                  <a:pos x="579" y="48"/>
                </a:cxn>
                <a:cxn ang="0">
                  <a:pos x="535" y="56"/>
                </a:cxn>
              </a:cxnLst>
              <a:rect l="0" t="0" r="r" b="b"/>
              <a:pathLst>
                <a:path w="579" h="174">
                  <a:moveTo>
                    <a:pt x="435" y="124"/>
                  </a:moveTo>
                  <a:cubicBezTo>
                    <a:pt x="428" y="103"/>
                    <a:pt x="435" y="114"/>
                    <a:pt x="407" y="96"/>
                  </a:cubicBezTo>
                  <a:cubicBezTo>
                    <a:pt x="403" y="93"/>
                    <a:pt x="395" y="88"/>
                    <a:pt x="395" y="88"/>
                  </a:cubicBezTo>
                  <a:cubicBezTo>
                    <a:pt x="394" y="88"/>
                    <a:pt x="370" y="94"/>
                    <a:pt x="367" y="96"/>
                  </a:cubicBezTo>
                  <a:cubicBezTo>
                    <a:pt x="363" y="99"/>
                    <a:pt x="361" y="104"/>
                    <a:pt x="359" y="108"/>
                  </a:cubicBezTo>
                  <a:cubicBezTo>
                    <a:pt x="357" y="112"/>
                    <a:pt x="358" y="117"/>
                    <a:pt x="355" y="120"/>
                  </a:cubicBezTo>
                  <a:cubicBezTo>
                    <a:pt x="348" y="127"/>
                    <a:pt x="331" y="136"/>
                    <a:pt x="331" y="136"/>
                  </a:cubicBezTo>
                  <a:cubicBezTo>
                    <a:pt x="307" y="134"/>
                    <a:pt x="278" y="143"/>
                    <a:pt x="259" y="128"/>
                  </a:cubicBezTo>
                  <a:cubicBezTo>
                    <a:pt x="233" y="107"/>
                    <a:pt x="269" y="122"/>
                    <a:pt x="239" y="112"/>
                  </a:cubicBezTo>
                  <a:cubicBezTo>
                    <a:pt x="232" y="101"/>
                    <a:pt x="232" y="98"/>
                    <a:pt x="219" y="92"/>
                  </a:cubicBezTo>
                  <a:cubicBezTo>
                    <a:pt x="211" y="89"/>
                    <a:pt x="195" y="84"/>
                    <a:pt x="195" y="84"/>
                  </a:cubicBezTo>
                  <a:cubicBezTo>
                    <a:pt x="178" y="86"/>
                    <a:pt x="153" y="78"/>
                    <a:pt x="143" y="92"/>
                  </a:cubicBezTo>
                  <a:cubicBezTo>
                    <a:pt x="138" y="99"/>
                    <a:pt x="135" y="116"/>
                    <a:pt x="135" y="116"/>
                  </a:cubicBezTo>
                  <a:cubicBezTo>
                    <a:pt x="130" y="174"/>
                    <a:pt x="137" y="174"/>
                    <a:pt x="83" y="168"/>
                  </a:cubicBezTo>
                  <a:cubicBezTo>
                    <a:pt x="71" y="164"/>
                    <a:pt x="58" y="165"/>
                    <a:pt x="47" y="160"/>
                  </a:cubicBezTo>
                  <a:cubicBezTo>
                    <a:pt x="30" y="153"/>
                    <a:pt x="20" y="125"/>
                    <a:pt x="7" y="112"/>
                  </a:cubicBezTo>
                  <a:cubicBezTo>
                    <a:pt x="6" y="107"/>
                    <a:pt x="3" y="101"/>
                    <a:pt x="3" y="96"/>
                  </a:cubicBezTo>
                  <a:cubicBezTo>
                    <a:pt x="3" y="79"/>
                    <a:pt x="0" y="60"/>
                    <a:pt x="7" y="44"/>
                  </a:cubicBezTo>
                  <a:cubicBezTo>
                    <a:pt x="9" y="39"/>
                    <a:pt x="18" y="46"/>
                    <a:pt x="23" y="48"/>
                  </a:cubicBezTo>
                  <a:cubicBezTo>
                    <a:pt x="41" y="53"/>
                    <a:pt x="53" y="66"/>
                    <a:pt x="71" y="72"/>
                  </a:cubicBezTo>
                  <a:cubicBezTo>
                    <a:pt x="74" y="76"/>
                    <a:pt x="75" y="81"/>
                    <a:pt x="79" y="84"/>
                  </a:cubicBezTo>
                  <a:cubicBezTo>
                    <a:pt x="86" y="88"/>
                    <a:pt x="103" y="92"/>
                    <a:pt x="103" y="92"/>
                  </a:cubicBezTo>
                  <a:cubicBezTo>
                    <a:pt x="131" y="120"/>
                    <a:pt x="131" y="116"/>
                    <a:pt x="167" y="128"/>
                  </a:cubicBezTo>
                  <a:cubicBezTo>
                    <a:pt x="175" y="131"/>
                    <a:pt x="191" y="136"/>
                    <a:pt x="191" y="136"/>
                  </a:cubicBezTo>
                  <a:cubicBezTo>
                    <a:pt x="233" y="128"/>
                    <a:pt x="217" y="112"/>
                    <a:pt x="247" y="92"/>
                  </a:cubicBezTo>
                  <a:cubicBezTo>
                    <a:pt x="254" y="72"/>
                    <a:pt x="279" y="63"/>
                    <a:pt x="299" y="56"/>
                  </a:cubicBezTo>
                  <a:cubicBezTo>
                    <a:pt x="351" y="60"/>
                    <a:pt x="347" y="66"/>
                    <a:pt x="387" y="76"/>
                  </a:cubicBezTo>
                  <a:cubicBezTo>
                    <a:pt x="411" y="73"/>
                    <a:pt x="427" y="73"/>
                    <a:pt x="447" y="60"/>
                  </a:cubicBezTo>
                  <a:cubicBezTo>
                    <a:pt x="467" y="30"/>
                    <a:pt x="492" y="17"/>
                    <a:pt x="527" y="12"/>
                  </a:cubicBezTo>
                  <a:cubicBezTo>
                    <a:pt x="535" y="9"/>
                    <a:pt x="543" y="7"/>
                    <a:pt x="551" y="4"/>
                  </a:cubicBezTo>
                  <a:cubicBezTo>
                    <a:pt x="555" y="3"/>
                    <a:pt x="563" y="0"/>
                    <a:pt x="563" y="0"/>
                  </a:cubicBezTo>
                  <a:cubicBezTo>
                    <a:pt x="573" y="15"/>
                    <a:pt x="575" y="30"/>
                    <a:pt x="579" y="48"/>
                  </a:cubicBezTo>
                  <a:cubicBezTo>
                    <a:pt x="558" y="62"/>
                    <a:pt x="572" y="56"/>
                    <a:pt x="535" y="56"/>
                  </a:cubicBezTo>
                </a:path>
              </a:pathLst>
            </a:custGeom>
            <a:noFill/>
            <a:ln w="19050" cmpd="sng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587801" name="Line 25"/>
          <p:cNvSpPr>
            <a:spLocks noChangeShapeType="1"/>
          </p:cNvSpPr>
          <p:nvPr/>
        </p:nvSpPr>
        <p:spPr bwMode="auto">
          <a:xfrm>
            <a:off x="2895600" y="3620037"/>
            <a:ext cx="254000" cy="0"/>
          </a:xfrm>
          <a:prstGeom prst="line">
            <a:avLst/>
          </a:prstGeom>
          <a:noFill/>
          <a:ln w="25400">
            <a:solidFill>
              <a:srgbClr val="4D4D4D"/>
            </a:solidFill>
            <a:round/>
            <a:headEnd/>
            <a:tailEnd type="arrow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9" name="Date Placeholder 2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EDAAE7-F25F-4CCE-834F-29E6D57B826A}" type="datetime1">
              <a:rPr lang="en-US" smtClean="0"/>
              <a:pPr/>
              <a:t>5/31/2011</a:t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777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8777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777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8777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777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8777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777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8777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777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8777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7778" grpId="0" build="p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HPHD 2011</a:t>
            </a:r>
            <a:endParaRPr lang="en-US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ED5B6F-3C1D-4202-8C40-E8FD6ED08399}" type="slidenum">
              <a:rPr lang="en-US"/>
              <a:pPr/>
              <a:t>42</a:t>
            </a:fld>
            <a:endParaRPr lang="en-US"/>
          </a:p>
        </p:txBody>
      </p:sp>
      <p:sp>
        <p:nvSpPr>
          <p:cNvPr id="5908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RHIC </a:t>
            </a:r>
            <a:r>
              <a:rPr lang="en-US" dirty="0" err="1"/>
              <a:t>R</a:t>
            </a:r>
            <a:r>
              <a:rPr lang="en-US" baseline="30000" dirty="0" err="1"/>
              <a:t>cb</a:t>
            </a:r>
            <a:r>
              <a:rPr lang="en-US" dirty="0"/>
              <a:t> Ratio</a:t>
            </a:r>
          </a:p>
        </p:txBody>
      </p:sp>
      <p:sp>
        <p:nvSpPr>
          <p:cNvPr id="5908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5334000"/>
            <a:ext cx="7924800" cy="1066800"/>
          </a:xfrm>
        </p:spPr>
        <p:txBody>
          <a:bodyPr/>
          <a:lstStyle/>
          <a:p>
            <a:pPr lvl="2"/>
            <a:r>
              <a:rPr lang="en-US" sz="2000"/>
              <a:t>Wider distribution of AdS/CFT curves due to large </a:t>
            </a:r>
            <a:r>
              <a:rPr lang="en-US" sz="2000" i="1"/>
              <a:t>n</a:t>
            </a:r>
            <a:r>
              <a:rPr lang="en-US" sz="2000"/>
              <a:t>: increased sensitivity to input parameters</a:t>
            </a:r>
          </a:p>
          <a:p>
            <a:pPr lvl="2"/>
            <a:r>
              <a:rPr lang="en-US" sz="2000"/>
              <a:t>Advantage of RHIC: lower T =&gt; higher AdS speed limits</a:t>
            </a:r>
          </a:p>
        </p:txBody>
      </p:sp>
      <p:sp>
        <p:nvSpPr>
          <p:cNvPr id="590852" name="Text Box 4"/>
          <p:cNvSpPr txBox="1">
            <a:spLocks noChangeArrowheads="1"/>
          </p:cNvSpPr>
          <p:nvPr/>
        </p:nvSpPr>
        <p:spPr bwMode="auto">
          <a:xfrm>
            <a:off x="3352800" y="5105400"/>
            <a:ext cx="2740366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200" dirty="0" smtClean="0"/>
              <a:t>WAH</a:t>
            </a:r>
            <a:r>
              <a:rPr lang="en-US" sz="1200" dirty="0"/>
              <a:t>, M. </a:t>
            </a:r>
            <a:r>
              <a:rPr lang="en-US" sz="1200" dirty="0" err="1"/>
              <a:t>Gyulassy</a:t>
            </a:r>
            <a:r>
              <a:rPr lang="en-US" sz="1200" dirty="0"/>
              <a:t>, </a:t>
            </a:r>
            <a:r>
              <a:rPr lang="en-US" sz="1200" dirty="0" smtClean="0"/>
              <a:t>JPhysG35 (2008)</a:t>
            </a:r>
            <a:endParaRPr lang="en-US" sz="1200" dirty="0"/>
          </a:p>
        </p:txBody>
      </p:sp>
      <p:pic>
        <p:nvPicPr>
          <p:cNvPr id="590853" name="Picture 5" descr="071025RHICLHCRatioslb2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28600" y="990600"/>
            <a:ext cx="8763000" cy="4254500"/>
          </a:xfrm>
          <a:prstGeom prst="rect">
            <a:avLst/>
          </a:prstGeom>
          <a:noFill/>
        </p:spPr>
      </p:pic>
      <p:sp>
        <p:nvSpPr>
          <p:cNvPr id="590854" name="Text Box 6"/>
          <p:cNvSpPr txBox="1">
            <a:spLocks noChangeArrowheads="1"/>
          </p:cNvSpPr>
          <p:nvPr/>
        </p:nvSpPr>
        <p:spPr bwMode="auto">
          <a:xfrm>
            <a:off x="6003925" y="2613025"/>
            <a:ext cx="91281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/>
              <a:t>pQCD</a:t>
            </a:r>
          </a:p>
        </p:txBody>
      </p:sp>
      <p:sp>
        <p:nvSpPr>
          <p:cNvPr id="590855" name="Text Box 7"/>
          <p:cNvSpPr txBox="1">
            <a:spLocks noChangeArrowheads="1"/>
          </p:cNvSpPr>
          <p:nvPr/>
        </p:nvSpPr>
        <p:spPr bwMode="auto">
          <a:xfrm>
            <a:off x="7158038" y="4267200"/>
            <a:ext cx="1300162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/>
              <a:t>AdS/CFT</a:t>
            </a:r>
          </a:p>
        </p:txBody>
      </p:sp>
      <p:sp>
        <p:nvSpPr>
          <p:cNvPr id="590856" name="Text Box 8"/>
          <p:cNvSpPr txBox="1">
            <a:spLocks noChangeArrowheads="1"/>
          </p:cNvSpPr>
          <p:nvPr/>
        </p:nvSpPr>
        <p:spPr bwMode="auto">
          <a:xfrm>
            <a:off x="1752600" y="2879725"/>
            <a:ext cx="91281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/>
              <a:t>pQCD</a:t>
            </a:r>
          </a:p>
        </p:txBody>
      </p:sp>
      <p:sp>
        <p:nvSpPr>
          <p:cNvPr id="590857" name="Text Box 9"/>
          <p:cNvSpPr txBox="1">
            <a:spLocks noChangeArrowheads="1"/>
          </p:cNvSpPr>
          <p:nvPr/>
        </p:nvSpPr>
        <p:spPr bwMode="auto">
          <a:xfrm>
            <a:off x="2890838" y="4251325"/>
            <a:ext cx="1300162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/>
              <a:t>AdS/CFT</a:t>
            </a:r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CAB595-0BDE-475A-9AB6-1AE44A0934B3}" type="datetime1">
              <a:rPr lang="en-US" smtClean="0"/>
              <a:pPr/>
              <a:t>5/31/2011</a:t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HPHD 2011</a:t>
            </a:r>
            <a:endParaRPr lang="en-US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6840E9-1E48-4FA9-8EB9-04D65C835438}" type="slidenum">
              <a:rPr lang="en-US"/>
              <a:pPr/>
              <a:t>43</a:t>
            </a:fld>
            <a:endParaRPr lang="en-US"/>
          </a:p>
        </p:txBody>
      </p:sp>
      <p:sp>
        <p:nvSpPr>
          <p:cNvPr id="6133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143000"/>
            <a:ext cx="7772400" cy="5334000"/>
          </a:xfrm>
        </p:spPr>
        <p:txBody>
          <a:bodyPr/>
          <a:lstStyle/>
          <a:p>
            <a:r>
              <a:rPr lang="en-US" dirty="0"/>
              <a:t>But what about the interplay between mass and momentum?</a:t>
            </a:r>
          </a:p>
          <a:p>
            <a:pPr lvl="1"/>
            <a:r>
              <a:rPr lang="en-US" dirty="0"/>
              <a:t>Take ratio of </a:t>
            </a:r>
            <a:r>
              <a:rPr lang="en-US" i="1" dirty="0"/>
              <a:t>c</a:t>
            </a:r>
            <a:r>
              <a:rPr lang="en-US" dirty="0"/>
              <a:t> to </a:t>
            </a:r>
            <a:r>
              <a:rPr lang="en-US" i="1" dirty="0"/>
              <a:t>b</a:t>
            </a:r>
            <a:r>
              <a:rPr lang="en-US" dirty="0"/>
              <a:t> R</a:t>
            </a:r>
            <a:r>
              <a:rPr lang="en-US" baseline="-25000" dirty="0"/>
              <a:t>AA</a:t>
            </a:r>
            <a:r>
              <a:rPr lang="en-US" dirty="0"/>
              <a:t>(</a:t>
            </a:r>
            <a:r>
              <a:rPr lang="en-US" dirty="0" err="1"/>
              <a:t>p</a:t>
            </a:r>
            <a:r>
              <a:rPr lang="en-US" baseline="-25000" dirty="0" err="1"/>
              <a:t>T</a:t>
            </a:r>
            <a:r>
              <a:rPr lang="en-US" dirty="0"/>
              <a:t>)</a:t>
            </a:r>
          </a:p>
          <a:p>
            <a:pPr lvl="2"/>
            <a:r>
              <a:rPr lang="en-US" dirty="0" err="1"/>
              <a:t>pQCD</a:t>
            </a:r>
            <a:r>
              <a:rPr lang="en-US" dirty="0"/>
              <a:t>: Mass effects die out with increasing </a:t>
            </a:r>
            <a:r>
              <a:rPr lang="en-US" dirty="0" err="1"/>
              <a:t>p</a:t>
            </a:r>
            <a:r>
              <a:rPr lang="en-US" baseline="-25000" dirty="0" err="1"/>
              <a:t>T</a:t>
            </a:r>
            <a:endParaRPr lang="en-US" baseline="-25000" dirty="0"/>
          </a:p>
          <a:p>
            <a:pPr lvl="2">
              <a:buFontTx/>
              <a:buNone/>
            </a:pPr>
            <a:endParaRPr lang="en-US" dirty="0"/>
          </a:p>
          <a:p>
            <a:pPr lvl="3"/>
            <a:r>
              <a:rPr lang="en-US" dirty="0"/>
              <a:t>Ratio starts below 1, asymptotically approaches 1.  Approach is slower for higher quenching</a:t>
            </a:r>
          </a:p>
          <a:p>
            <a:pPr lvl="2"/>
            <a:r>
              <a:rPr lang="en-US" dirty="0"/>
              <a:t>ST: drag independent of </a:t>
            </a:r>
            <a:r>
              <a:rPr lang="en-US" dirty="0" err="1"/>
              <a:t>p</a:t>
            </a:r>
            <a:r>
              <a:rPr lang="en-US" baseline="-25000" dirty="0" err="1"/>
              <a:t>T</a:t>
            </a:r>
            <a:r>
              <a:rPr lang="en-US" dirty="0"/>
              <a:t>, inversely proportional to mass.  Simple analytic approx. of uniform medium gives</a:t>
            </a:r>
          </a:p>
          <a:p>
            <a:pPr lvl="2">
              <a:buFontTx/>
              <a:buNone/>
            </a:pPr>
            <a:r>
              <a:rPr lang="en-US" dirty="0" err="1"/>
              <a:t>R</a:t>
            </a:r>
            <a:r>
              <a:rPr lang="en-US" i="1" baseline="30000" dirty="0" err="1"/>
              <a:t>cb</a:t>
            </a:r>
            <a:r>
              <a:rPr lang="en-US" baseline="-25000" dirty="0" err="1"/>
              <a:t>pQCD</a:t>
            </a:r>
            <a:r>
              <a:rPr lang="en-US" dirty="0"/>
              <a:t>(</a:t>
            </a:r>
            <a:r>
              <a:rPr lang="en-US" dirty="0" err="1"/>
              <a:t>p</a:t>
            </a:r>
            <a:r>
              <a:rPr lang="en-US" baseline="-25000" dirty="0" err="1"/>
              <a:t>T</a:t>
            </a:r>
            <a:r>
              <a:rPr lang="en-US" dirty="0"/>
              <a:t>) ~ </a:t>
            </a:r>
            <a:r>
              <a:rPr lang="en-US" i="1" dirty="0" err="1"/>
              <a:t>n</a:t>
            </a:r>
            <a:r>
              <a:rPr lang="en-US" baseline="-25000" dirty="0" err="1"/>
              <a:t>b</a:t>
            </a:r>
            <a:r>
              <a:rPr lang="en-US" dirty="0" err="1"/>
              <a:t>M</a:t>
            </a:r>
            <a:r>
              <a:rPr lang="en-US" baseline="-25000" dirty="0" err="1"/>
              <a:t>c</a:t>
            </a:r>
            <a:r>
              <a:rPr lang="en-US" dirty="0"/>
              <a:t>/</a:t>
            </a:r>
            <a:r>
              <a:rPr lang="en-US" i="1" dirty="0" err="1"/>
              <a:t>n</a:t>
            </a:r>
            <a:r>
              <a:rPr lang="en-US" baseline="-25000" dirty="0" err="1"/>
              <a:t>c</a:t>
            </a:r>
            <a:r>
              <a:rPr lang="en-US" dirty="0" err="1"/>
              <a:t>M</a:t>
            </a:r>
            <a:r>
              <a:rPr lang="en-US" baseline="-25000" dirty="0" err="1"/>
              <a:t>b</a:t>
            </a:r>
            <a:r>
              <a:rPr lang="en-US" baseline="-25000" dirty="0"/>
              <a:t> </a:t>
            </a:r>
            <a:r>
              <a:rPr lang="en-US" dirty="0"/>
              <a:t>~ M</a:t>
            </a:r>
            <a:r>
              <a:rPr lang="en-US" baseline="-25000" dirty="0"/>
              <a:t>c</a:t>
            </a:r>
            <a:r>
              <a:rPr lang="en-US" dirty="0"/>
              <a:t>/M</a:t>
            </a:r>
            <a:r>
              <a:rPr lang="en-US" baseline="-25000" dirty="0"/>
              <a:t>b </a:t>
            </a:r>
            <a:r>
              <a:rPr lang="en-US" dirty="0"/>
              <a:t>~ .27</a:t>
            </a:r>
          </a:p>
          <a:p>
            <a:pPr lvl="3"/>
            <a:r>
              <a:rPr lang="en-US" dirty="0"/>
              <a:t>Ratio starts below 1; independent of </a:t>
            </a:r>
            <a:r>
              <a:rPr lang="en-US" dirty="0" err="1"/>
              <a:t>p</a:t>
            </a:r>
            <a:r>
              <a:rPr lang="en-US" baseline="-25000" dirty="0" err="1"/>
              <a:t>T</a:t>
            </a:r>
            <a:endParaRPr lang="en-US" baseline="-25000" dirty="0"/>
          </a:p>
        </p:txBody>
      </p:sp>
      <p:sp>
        <p:nvSpPr>
          <p:cNvPr id="6133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 Enhanced </a:t>
            </a:r>
            <a:r>
              <a:rPr lang="en-US" dirty="0" smtClean="0"/>
              <a:t>Signal: LHC</a:t>
            </a:r>
            <a:endParaRPr lang="en-US" dirty="0"/>
          </a:p>
        </p:txBody>
      </p:sp>
      <p:grpSp>
        <p:nvGrpSpPr>
          <p:cNvPr id="2" name="Group 11"/>
          <p:cNvGrpSpPr/>
          <p:nvPr/>
        </p:nvGrpSpPr>
        <p:grpSpPr>
          <a:xfrm>
            <a:off x="1211263" y="3124200"/>
            <a:ext cx="6448425" cy="457200"/>
            <a:chOff x="1211263" y="3124200"/>
            <a:chExt cx="6448425" cy="457200"/>
          </a:xfrm>
        </p:grpSpPr>
        <p:sp>
          <p:nvSpPr>
            <p:cNvPr id="613380" name="Rectangle 4"/>
            <p:cNvSpPr>
              <a:spLocks noChangeArrowheads="1"/>
            </p:cNvSpPr>
            <p:nvPr/>
          </p:nvSpPr>
          <p:spPr bwMode="auto">
            <a:xfrm>
              <a:off x="1211263" y="3124200"/>
              <a:ext cx="6448425" cy="457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400" dirty="0" err="1">
                  <a:solidFill>
                    <a:srgbClr val="4D4D4D"/>
                  </a:solidFill>
                </a:rPr>
                <a:t>R</a:t>
              </a:r>
              <a:r>
                <a:rPr lang="en-US" sz="2400" i="1" baseline="30000" dirty="0" err="1">
                  <a:solidFill>
                    <a:srgbClr val="4D4D4D"/>
                  </a:solidFill>
                </a:rPr>
                <a:t>cb</a:t>
              </a:r>
              <a:r>
                <a:rPr lang="en-US" sz="2400" baseline="-25000" dirty="0" err="1">
                  <a:solidFill>
                    <a:srgbClr val="4D4D4D"/>
                  </a:solidFill>
                </a:rPr>
                <a:t>pQCD</a:t>
              </a:r>
              <a:r>
                <a:rPr lang="en-US" sz="2400" dirty="0">
                  <a:solidFill>
                    <a:srgbClr val="4D4D4D"/>
                  </a:solidFill>
                </a:rPr>
                <a:t>(</a:t>
              </a:r>
              <a:r>
                <a:rPr lang="en-US" sz="2400" dirty="0" err="1">
                  <a:solidFill>
                    <a:srgbClr val="4D4D4D"/>
                  </a:solidFill>
                </a:rPr>
                <a:t>p</a:t>
              </a:r>
              <a:r>
                <a:rPr lang="en-US" sz="2400" baseline="-25000" dirty="0" err="1">
                  <a:solidFill>
                    <a:srgbClr val="4D4D4D"/>
                  </a:solidFill>
                </a:rPr>
                <a:t>T</a:t>
              </a:r>
              <a:r>
                <a:rPr lang="en-US" sz="2400" dirty="0">
                  <a:solidFill>
                    <a:srgbClr val="4D4D4D"/>
                  </a:solidFill>
                </a:rPr>
                <a:t>) </a:t>
              </a:r>
              <a:r>
                <a:rPr lang="en-US" sz="2400" dirty="0">
                  <a:solidFill>
                    <a:srgbClr val="4D4D4D"/>
                  </a:solidFill>
                  <a:latin typeface="Symbol" pitchFamily="18" charset="2"/>
                </a:rPr>
                <a:t>~</a:t>
              </a:r>
              <a:r>
                <a:rPr lang="en-US" sz="2400" dirty="0">
                  <a:solidFill>
                    <a:srgbClr val="4D4D4D"/>
                  </a:solidFill>
                </a:rPr>
                <a:t> 1 - </a:t>
              </a:r>
              <a:r>
                <a:rPr lang="en-US" sz="2400" dirty="0">
                  <a:solidFill>
                    <a:srgbClr val="4D4D4D"/>
                  </a:solidFill>
                  <a:latin typeface="Symbol" pitchFamily="18" charset="2"/>
                </a:rPr>
                <a:t>a</a:t>
              </a:r>
              <a:r>
                <a:rPr lang="en-US" sz="2400" baseline="-25000" dirty="0">
                  <a:solidFill>
                    <a:srgbClr val="4D4D4D"/>
                  </a:solidFill>
                </a:rPr>
                <a:t>s</a:t>
              </a:r>
              <a:r>
                <a:rPr lang="en-US" sz="2400" dirty="0">
                  <a:solidFill>
                    <a:srgbClr val="4D4D4D"/>
                  </a:solidFill>
                </a:rPr>
                <a:t> </a:t>
              </a:r>
              <a:r>
                <a:rPr lang="en-US" sz="2400" i="1" dirty="0">
                  <a:solidFill>
                    <a:srgbClr val="4D4D4D"/>
                  </a:solidFill>
                </a:rPr>
                <a:t>n</a:t>
              </a:r>
              <a:r>
                <a:rPr lang="en-US" sz="2400" dirty="0">
                  <a:solidFill>
                    <a:srgbClr val="4D4D4D"/>
                  </a:solidFill>
                </a:rPr>
                <a:t>(</a:t>
              </a:r>
              <a:r>
                <a:rPr lang="en-US" sz="2400" dirty="0" err="1">
                  <a:solidFill>
                    <a:srgbClr val="4D4D4D"/>
                  </a:solidFill>
                </a:rPr>
                <a:t>p</a:t>
              </a:r>
              <a:r>
                <a:rPr lang="en-US" sz="2400" baseline="-25000" dirty="0" err="1">
                  <a:solidFill>
                    <a:srgbClr val="4D4D4D"/>
                  </a:solidFill>
                </a:rPr>
                <a:t>T</a:t>
              </a:r>
              <a:r>
                <a:rPr lang="en-US" sz="2400" dirty="0">
                  <a:solidFill>
                    <a:srgbClr val="4D4D4D"/>
                  </a:solidFill>
                </a:rPr>
                <a:t>) L</a:t>
              </a:r>
              <a:r>
                <a:rPr lang="en-US" sz="2400" baseline="30000" dirty="0">
                  <a:solidFill>
                    <a:srgbClr val="4D4D4D"/>
                  </a:solidFill>
                </a:rPr>
                <a:t>2</a:t>
              </a:r>
              <a:r>
                <a:rPr lang="en-US" sz="2400" dirty="0">
                  <a:solidFill>
                    <a:srgbClr val="4D4D4D"/>
                  </a:solidFill>
                </a:rPr>
                <a:t> log(M</a:t>
              </a:r>
              <a:r>
                <a:rPr lang="en-US" sz="2400" baseline="-25000" dirty="0">
                  <a:solidFill>
                    <a:srgbClr val="4D4D4D"/>
                  </a:solidFill>
                </a:rPr>
                <a:t>b</a:t>
              </a:r>
              <a:r>
                <a:rPr lang="en-US" sz="2400" dirty="0">
                  <a:solidFill>
                    <a:srgbClr val="4D4D4D"/>
                  </a:solidFill>
                </a:rPr>
                <a:t>/M</a:t>
              </a:r>
              <a:r>
                <a:rPr lang="en-US" sz="2400" baseline="-25000" dirty="0">
                  <a:solidFill>
                    <a:srgbClr val="4D4D4D"/>
                  </a:solidFill>
                </a:rPr>
                <a:t>c</a:t>
              </a:r>
              <a:r>
                <a:rPr lang="en-US" sz="2400" dirty="0">
                  <a:solidFill>
                    <a:srgbClr val="4D4D4D"/>
                  </a:solidFill>
                </a:rPr>
                <a:t>) (   /</a:t>
              </a:r>
              <a:r>
                <a:rPr lang="en-US" sz="2400" dirty="0" err="1">
                  <a:solidFill>
                    <a:srgbClr val="4D4D4D"/>
                  </a:solidFill>
                </a:rPr>
                <a:t>p</a:t>
              </a:r>
              <a:r>
                <a:rPr lang="en-US" sz="2400" baseline="-25000" dirty="0" err="1">
                  <a:solidFill>
                    <a:srgbClr val="4D4D4D"/>
                  </a:solidFill>
                </a:rPr>
                <a:t>T</a:t>
              </a:r>
              <a:r>
                <a:rPr lang="en-US" sz="2400" dirty="0">
                  <a:solidFill>
                    <a:srgbClr val="4D4D4D"/>
                  </a:solidFill>
                </a:rPr>
                <a:t>)</a:t>
              </a:r>
              <a:endParaRPr lang="en-US" sz="2400" baseline="-25000" dirty="0">
                <a:solidFill>
                  <a:srgbClr val="4D4D4D"/>
                </a:solidFill>
              </a:endParaRPr>
            </a:p>
          </p:txBody>
        </p:sp>
        <p:pic>
          <p:nvPicPr>
            <p:cNvPr id="613381" name="Picture 5"/>
            <p:cNvPicPr>
              <a:picLocks noChangeAspect="1" noChangeArrowheads="1"/>
            </p:cNvPicPr>
            <p:nvPr/>
          </p:nvPicPr>
          <p:blipFill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6629400" y="3213100"/>
              <a:ext cx="274637" cy="342900"/>
            </a:xfrm>
            <a:prstGeom prst="rect">
              <a:avLst/>
            </a:prstGeom>
            <a:noFill/>
          </p:spPr>
        </p:pic>
      </p:grpSp>
      <p:sp>
        <p:nvSpPr>
          <p:cNvPr id="613382" name="Rectangle 6"/>
          <p:cNvSpPr>
            <a:spLocks noChangeArrowheads="1"/>
          </p:cNvSpPr>
          <p:nvPr/>
        </p:nvSpPr>
        <p:spPr bwMode="auto">
          <a:xfrm>
            <a:off x="3683358" y="3607158"/>
            <a:ext cx="4393842" cy="3302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13383" name="Rectangle 7"/>
          <p:cNvSpPr>
            <a:spLocks noChangeArrowheads="1"/>
          </p:cNvSpPr>
          <p:nvPr/>
        </p:nvSpPr>
        <p:spPr bwMode="auto">
          <a:xfrm>
            <a:off x="3682284" y="5867400"/>
            <a:ext cx="3124200" cy="3810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C59DA4-F8CA-489A-9CDF-BB763130B9D0}" type="datetime1">
              <a:rPr lang="en-US" smtClean="0"/>
              <a:pPr/>
              <a:t>5/31/2011</a:t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33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133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33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133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337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1337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337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1337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337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61337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33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133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3379" grpId="0" build="p"/>
      <p:bldP spid="613382" grpId="0" animBg="1"/>
      <p:bldP spid="613383" grpId="0" animBg="1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pQCD</a:t>
            </a:r>
            <a:r>
              <a:rPr lang="en-US" dirty="0" smtClean="0"/>
              <a:t> </a:t>
            </a:r>
            <a:r>
              <a:rPr lang="en-US" dirty="0" err="1" smtClean="0"/>
              <a:t>Rad</a:t>
            </a:r>
            <a:r>
              <a:rPr lang="en-US" dirty="0" smtClean="0"/>
              <a:t> Picture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066800"/>
            <a:ext cx="8229600" cy="4191000"/>
          </a:xfrm>
        </p:spPr>
        <p:txBody>
          <a:bodyPr>
            <a:normAutofit lnSpcReduction="10000"/>
          </a:bodyPr>
          <a:lstStyle/>
          <a:p>
            <a:r>
              <a:rPr lang="en-US" dirty="0" err="1" smtClean="0"/>
              <a:t>Bremsstrahlung</a:t>
            </a:r>
            <a:r>
              <a:rPr lang="en-US" dirty="0" smtClean="0"/>
              <a:t> Radiation</a:t>
            </a:r>
          </a:p>
          <a:p>
            <a:pPr lvl="1"/>
            <a:r>
              <a:rPr lang="en-US" dirty="0" smtClean="0"/>
              <a:t>Weakly-coupled plasma</a:t>
            </a:r>
          </a:p>
          <a:p>
            <a:pPr lvl="2"/>
            <a:r>
              <a:rPr lang="en-US" dirty="0" smtClean="0"/>
              <a:t>Medium organizes into Debye-screened centers</a:t>
            </a:r>
          </a:p>
          <a:p>
            <a:pPr lvl="1"/>
            <a:r>
              <a:rPr lang="en-US" dirty="0" smtClean="0"/>
              <a:t>T ~ 250 </a:t>
            </a:r>
            <a:r>
              <a:rPr lang="en-US" dirty="0" err="1" smtClean="0"/>
              <a:t>MeV</a:t>
            </a:r>
            <a:r>
              <a:rPr lang="en-US" dirty="0" smtClean="0"/>
              <a:t>, g ~ 2</a:t>
            </a:r>
          </a:p>
          <a:p>
            <a:pPr lvl="2"/>
            <a:r>
              <a:rPr lang="en-US" dirty="0" smtClean="0">
                <a:latin typeface="Symbol" pitchFamily="18" charset="2"/>
              </a:rPr>
              <a:t>m</a:t>
            </a:r>
            <a:r>
              <a:rPr lang="en-US" dirty="0" smtClean="0"/>
              <a:t> ~ </a:t>
            </a:r>
            <a:r>
              <a:rPr lang="en-US" dirty="0" err="1" smtClean="0"/>
              <a:t>gT</a:t>
            </a:r>
            <a:r>
              <a:rPr lang="en-US" dirty="0" smtClean="0"/>
              <a:t> ~ 0.5 </a:t>
            </a:r>
            <a:r>
              <a:rPr lang="en-US" dirty="0" err="1" smtClean="0"/>
              <a:t>GeV</a:t>
            </a:r>
            <a:endParaRPr lang="en-US" dirty="0" smtClean="0"/>
          </a:p>
          <a:p>
            <a:pPr lvl="2"/>
            <a:r>
              <a:rPr lang="en-US" dirty="0" err="1" smtClean="0">
                <a:latin typeface="Symbol" pitchFamily="18" charset="2"/>
              </a:rPr>
              <a:t>l</a:t>
            </a:r>
            <a:r>
              <a:rPr lang="en-US" baseline="-25000" dirty="0" err="1" smtClean="0"/>
              <a:t>mfp</a:t>
            </a:r>
            <a:r>
              <a:rPr lang="en-US" dirty="0" smtClean="0"/>
              <a:t> ~ 1/g</a:t>
            </a:r>
            <a:r>
              <a:rPr lang="en-US" baseline="30000" dirty="0" smtClean="0"/>
              <a:t>2</a:t>
            </a:r>
            <a:r>
              <a:rPr lang="en-US" dirty="0" smtClean="0"/>
              <a:t>T ~ 1 fm</a:t>
            </a:r>
          </a:p>
          <a:p>
            <a:pPr lvl="2"/>
            <a:r>
              <a:rPr lang="en-US" dirty="0" err="1" smtClean="0"/>
              <a:t>R</a:t>
            </a:r>
            <a:r>
              <a:rPr lang="en-US" baseline="-25000" dirty="0" err="1" smtClean="0"/>
              <a:t>Au</a:t>
            </a:r>
            <a:r>
              <a:rPr lang="en-US" baseline="-25000" dirty="0" smtClean="0"/>
              <a:t> </a:t>
            </a:r>
            <a:r>
              <a:rPr lang="en-US" dirty="0" smtClean="0"/>
              <a:t> ~ 6 fm</a:t>
            </a:r>
          </a:p>
          <a:p>
            <a:pPr lvl="1"/>
            <a:r>
              <a:rPr lang="en-US" dirty="0" smtClean="0"/>
              <a:t>1/</a:t>
            </a:r>
            <a:r>
              <a:rPr lang="en-US" dirty="0" smtClean="0">
                <a:latin typeface="Symbol" pitchFamily="18" charset="2"/>
              </a:rPr>
              <a:t>m</a:t>
            </a:r>
            <a:r>
              <a:rPr lang="en-US" dirty="0" smtClean="0"/>
              <a:t> &lt;&lt; </a:t>
            </a:r>
            <a:r>
              <a:rPr lang="en-US" dirty="0" err="1" smtClean="0">
                <a:latin typeface="Symbol" pitchFamily="18" charset="2"/>
              </a:rPr>
              <a:t>l</a:t>
            </a:r>
            <a:r>
              <a:rPr lang="en-US" baseline="-25000" dirty="0" err="1" smtClean="0"/>
              <a:t>mfp</a:t>
            </a:r>
            <a:r>
              <a:rPr lang="en-US" dirty="0" smtClean="0"/>
              <a:t> &lt;&lt; L</a:t>
            </a:r>
          </a:p>
          <a:p>
            <a:pPr lvl="2"/>
            <a:r>
              <a:rPr lang="en-US" dirty="0" err="1" smtClean="0"/>
              <a:t>mult</a:t>
            </a:r>
            <a:r>
              <a:rPr lang="en-US" dirty="0" smtClean="0"/>
              <a:t>. </a:t>
            </a:r>
            <a:r>
              <a:rPr lang="en-US" dirty="0" err="1" smtClean="0"/>
              <a:t>coh</a:t>
            </a:r>
            <a:r>
              <a:rPr lang="en-US" dirty="0" smtClean="0"/>
              <a:t>. </a:t>
            </a:r>
            <a:r>
              <a:rPr lang="en-US" dirty="0" err="1" smtClean="0"/>
              <a:t>em</a:t>
            </a:r>
            <a:r>
              <a:rPr lang="en-US" dirty="0" smtClean="0"/>
              <a:t>.</a:t>
            </a:r>
          </a:p>
          <a:p>
            <a:pPr lvl="1"/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1B41C4-0840-4385-815F-80D8A55AE74D}" type="datetime1">
              <a:rPr lang="en-US" smtClean="0"/>
              <a:pPr/>
              <a:t>5/31/2011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HPHD 2011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B5BCB-DCF7-4CB6-B569-5FAD0D0113E3}" type="slidenum">
              <a:rPr lang="en-US" smtClean="0"/>
              <a:pPr/>
              <a:t>44</a:t>
            </a:fld>
            <a:endParaRPr lang="en-US"/>
          </a:p>
        </p:txBody>
      </p:sp>
      <p:sp>
        <p:nvSpPr>
          <p:cNvPr id="10" name="Rectangle 4"/>
          <p:cNvSpPr>
            <a:spLocks noChangeArrowheads="1"/>
          </p:cNvSpPr>
          <p:nvPr/>
        </p:nvSpPr>
        <p:spPr bwMode="auto">
          <a:xfrm>
            <a:off x="4724400" y="5332926"/>
            <a:ext cx="403860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742950" lvl="1" indent="-285750">
              <a:spcBef>
                <a:spcPct val="20000"/>
              </a:spcBef>
              <a:buFontTx/>
              <a:buChar char="–"/>
            </a:pPr>
            <a:r>
              <a:rPr lang="en-US" sz="2800" dirty="0" smtClean="0">
                <a:solidFill>
                  <a:srgbClr val="005400"/>
                </a:solidFill>
              </a:rPr>
              <a:t>Bethe-</a:t>
            </a:r>
            <a:r>
              <a:rPr lang="en-US" sz="2800" dirty="0" err="1" smtClean="0">
                <a:solidFill>
                  <a:srgbClr val="005400"/>
                </a:solidFill>
              </a:rPr>
              <a:t>Heitler</a:t>
            </a:r>
            <a:endParaRPr lang="en-US" sz="2800" dirty="0">
              <a:solidFill>
                <a:srgbClr val="005400"/>
              </a:solidFill>
            </a:endParaRPr>
          </a:p>
          <a:p>
            <a:pPr marL="1143000" lvl="2" indent="-228600">
              <a:spcBef>
                <a:spcPct val="20000"/>
              </a:spcBef>
            </a:pPr>
            <a:r>
              <a:rPr lang="en-US" sz="2400" dirty="0" err="1">
                <a:solidFill>
                  <a:srgbClr val="4D4D4D"/>
                </a:solidFill>
              </a:rPr>
              <a:t>dp</a:t>
            </a:r>
            <a:r>
              <a:rPr lang="en-US" sz="2400" baseline="-25000" dirty="0" err="1">
                <a:solidFill>
                  <a:srgbClr val="4D4D4D"/>
                </a:solidFill>
              </a:rPr>
              <a:t>T</a:t>
            </a:r>
            <a:r>
              <a:rPr lang="en-US" sz="2400" dirty="0">
                <a:solidFill>
                  <a:srgbClr val="4D4D4D"/>
                </a:solidFill>
              </a:rPr>
              <a:t>/</a:t>
            </a:r>
            <a:r>
              <a:rPr lang="en-US" sz="2400" dirty="0" err="1">
                <a:solidFill>
                  <a:srgbClr val="4D4D4D"/>
                </a:solidFill>
              </a:rPr>
              <a:t>dt</a:t>
            </a:r>
            <a:r>
              <a:rPr lang="en-US" sz="2400" dirty="0">
                <a:solidFill>
                  <a:srgbClr val="4D4D4D"/>
                </a:solidFill>
              </a:rPr>
              <a:t> ~ -(T</a:t>
            </a:r>
            <a:r>
              <a:rPr lang="en-US" sz="2400" baseline="30000" dirty="0">
                <a:solidFill>
                  <a:srgbClr val="4D4D4D"/>
                </a:solidFill>
              </a:rPr>
              <a:t>3</a:t>
            </a:r>
            <a:r>
              <a:rPr lang="en-US" sz="2400" dirty="0">
                <a:solidFill>
                  <a:srgbClr val="4D4D4D"/>
                </a:solidFill>
              </a:rPr>
              <a:t>/M</a:t>
            </a:r>
            <a:r>
              <a:rPr lang="en-US" sz="2400" baseline="-25000" dirty="0">
                <a:solidFill>
                  <a:srgbClr val="4D4D4D"/>
                </a:solidFill>
              </a:rPr>
              <a:t>q</a:t>
            </a:r>
            <a:r>
              <a:rPr lang="en-US" sz="2400" baseline="30000" dirty="0">
                <a:solidFill>
                  <a:srgbClr val="4D4D4D"/>
                </a:solidFill>
              </a:rPr>
              <a:t>2</a:t>
            </a:r>
            <a:r>
              <a:rPr lang="en-US" sz="2400" dirty="0">
                <a:solidFill>
                  <a:srgbClr val="4D4D4D"/>
                </a:solidFill>
              </a:rPr>
              <a:t>) </a:t>
            </a:r>
            <a:r>
              <a:rPr lang="en-US" sz="2400" dirty="0" err="1" smtClean="0">
                <a:solidFill>
                  <a:srgbClr val="4D4D4D"/>
                </a:solidFill>
              </a:rPr>
              <a:t>p</a:t>
            </a:r>
            <a:r>
              <a:rPr lang="en-US" sz="2400" baseline="-25000" dirty="0" err="1" smtClean="0">
                <a:solidFill>
                  <a:srgbClr val="4D4D4D"/>
                </a:solidFill>
              </a:rPr>
              <a:t>T</a:t>
            </a:r>
            <a:endParaRPr lang="en-US" sz="2400" dirty="0">
              <a:solidFill>
                <a:srgbClr val="4D4D4D"/>
              </a:solidFill>
            </a:endParaRPr>
          </a:p>
        </p:txBody>
      </p:sp>
      <p:grpSp>
        <p:nvGrpSpPr>
          <p:cNvPr id="7" name="Group 10"/>
          <p:cNvGrpSpPr/>
          <p:nvPr/>
        </p:nvGrpSpPr>
        <p:grpSpPr>
          <a:xfrm>
            <a:off x="304800" y="5282484"/>
            <a:ext cx="5334000" cy="1283595"/>
            <a:chOff x="4419600" y="5193405"/>
            <a:chExt cx="5334000" cy="1283595"/>
          </a:xfrm>
        </p:grpSpPr>
        <p:sp>
          <p:nvSpPr>
            <p:cNvPr id="12" name="Rectangle 4"/>
            <p:cNvSpPr>
              <a:spLocks noChangeArrowheads="1"/>
            </p:cNvSpPr>
            <p:nvPr/>
          </p:nvSpPr>
          <p:spPr bwMode="auto">
            <a:xfrm>
              <a:off x="4419600" y="5257800"/>
              <a:ext cx="5334000" cy="1219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marL="742950" lvl="1" indent="-285750">
                <a:spcBef>
                  <a:spcPct val="20000"/>
                </a:spcBef>
                <a:buFontTx/>
                <a:buChar char="–"/>
              </a:pPr>
              <a:r>
                <a:rPr lang="en-US" sz="2800" dirty="0" smtClean="0">
                  <a:solidFill>
                    <a:srgbClr val="005400"/>
                  </a:solidFill>
                </a:rPr>
                <a:t>LPM</a:t>
              </a:r>
              <a:endParaRPr lang="en-US" sz="2800" dirty="0">
                <a:solidFill>
                  <a:srgbClr val="005400"/>
                </a:solidFill>
              </a:endParaRPr>
            </a:p>
            <a:p>
              <a:pPr marL="1143000" lvl="2" indent="-228600">
                <a:spcBef>
                  <a:spcPct val="20000"/>
                </a:spcBef>
              </a:pPr>
              <a:r>
                <a:rPr lang="en-US" sz="2400" dirty="0" err="1">
                  <a:solidFill>
                    <a:srgbClr val="4D4D4D"/>
                  </a:solidFill>
                </a:rPr>
                <a:t>dp</a:t>
              </a:r>
              <a:r>
                <a:rPr lang="en-US" sz="2400" baseline="-25000" dirty="0" err="1">
                  <a:solidFill>
                    <a:srgbClr val="4D4D4D"/>
                  </a:solidFill>
                </a:rPr>
                <a:t>T</a:t>
              </a:r>
              <a:r>
                <a:rPr lang="en-US" sz="2400" dirty="0">
                  <a:solidFill>
                    <a:srgbClr val="4D4D4D"/>
                  </a:solidFill>
                </a:rPr>
                <a:t>/</a:t>
              </a:r>
              <a:r>
                <a:rPr lang="en-US" sz="2400" dirty="0" err="1">
                  <a:solidFill>
                    <a:srgbClr val="4D4D4D"/>
                  </a:solidFill>
                </a:rPr>
                <a:t>dt</a:t>
              </a:r>
              <a:r>
                <a:rPr lang="en-US" sz="2400" dirty="0">
                  <a:solidFill>
                    <a:srgbClr val="4D4D4D"/>
                  </a:solidFill>
                </a:rPr>
                <a:t> ~ -LT</a:t>
              </a:r>
              <a:r>
                <a:rPr lang="en-US" sz="2400" baseline="30000" dirty="0">
                  <a:solidFill>
                    <a:srgbClr val="4D4D4D"/>
                  </a:solidFill>
                </a:rPr>
                <a:t>3</a:t>
              </a:r>
              <a:r>
                <a:rPr lang="en-US" sz="2400" dirty="0">
                  <a:solidFill>
                    <a:srgbClr val="4D4D4D"/>
                  </a:solidFill>
                </a:rPr>
                <a:t> log(</a:t>
              </a:r>
              <a:r>
                <a:rPr lang="en-US" sz="2400" dirty="0" err="1">
                  <a:solidFill>
                    <a:srgbClr val="4D4D4D"/>
                  </a:solidFill>
                </a:rPr>
                <a:t>p</a:t>
              </a:r>
              <a:r>
                <a:rPr lang="en-US" sz="2400" baseline="-25000" dirty="0" err="1">
                  <a:solidFill>
                    <a:srgbClr val="4D4D4D"/>
                  </a:solidFill>
                </a:rPr>
                <a:t>T</a:t>
              </a:r>
              <a:r>
                <a:rPr lang="en-US" sz="2400" dirty="0">
                  <a:solidFill>
                    <a:srgbClr val="4D4D4D"/>
                  </a:solidFill>
                </a:rPr>
                <a:t>/</a:t>
              </a:r>
              <a:r>
                <a:rPr lang="en-US" sz="2400" dirty="0" err="1">
                  <a:solidFill>
                    <a:srgbClr val="4D4D4D"/>
                  </a:solidFill>
                </a:rPr>
                <a:t>M</a:t>
              </a:r>
              <a:r>
                <a:rPr lang="en-US" sz="2400" baseline="-25000" dirty="0" err="1">
                  <a:solidFill>
                    <a:srgbClr val="4D4D4D"/>
                  </a:solidFill>
                </a:rPr>
                <a:t>q</a:t>
              </a:r>
              <a:r>
                <a:rPr lang="en-US" sz="2400" dirty="0" smtClean="0">
                  <a:solidFill>
                    <a:srgbClr val="4D4D4D"/>
                  </a:solidFill>
                </a:rPr>
                <a:t>)</a:t>
              </a:r>
              <a:endParaRPr lang="en-US" sz="2400" dirty="0">
                <a:solidFill>
                  <a:srgbClr val="4D4D4D"/>
                </a:solidFill>
              </a:endParaRPr>
            </a:p>
          </p:txBody>
        </p:sp>
        <p:sp>
          <p:nvSpPr>
            <p:cNvPr id="13" name="Rectangle 12"/>
            <p:cNvSpPr/>
            <p:nvPr/>
          </p:nvSpPr>
          <p:spPr bwMode="auto">
            <a:xfrm>
              <a:off x="4800600" y="5193405"/>
              <a:ext cx="3962400" cy="1143000"/>
            </a:xfrm>
            <a:prstGeom prst="rect">
              <a:avLst/>
            </a:prstGeom>
            <a:noFill/>
            <a:ln w="44450">
              <a:solidFill>
                <a:srgbClr val="FF0000"/>
              </a:solidFill>
              <a:miter lim="800000"/>
              <a:headEnd/>
              <a:tailEnd/>
            </a:ln>
            <a:effectLst/>
          </p:spPr>
          <p:txBody>
            <a:bodyPr wrap="none" rtlCol="0" anchor="ctr">
              <a:spAutoFit/>
            </a:bodyPr>
            <a:lstStyle/>
            <a:p>
              <a:pPr algn="ctr"/>
              <a:endParaRPr lang="en-US" sz="1200" dirty="0"/>
            </a:p>
          </p:txBody>
        </p:sp>
      </p:grpSp>
      <p:grpSp>
        <p:nvGrpSpPr>
          <p:cNvPr id="8" name="Group 13"/>
          <p:cNvGrpSpPr/>
          <p:nvPr/>
        </p:nvGrpSpPr>
        <p:grpSpPr>
          <a:xfrm>
            <a:off x="4953000" y="2971800"/>
            <a:ext cx="4038600" cy="1752600"/>
            <a:chOff x="1066800" y="1905000"/>
            <a:chExt cx="4038600" cy="1752600"/>
          </a:xfrm>
        </p:grpSpPr>
        <p:pic>
          <p:nvPicPr>
            <p:cNvPr id="15" name="Picture 2"/>
            <p:cNvPicPr>
              <a:picLocks noChangeAspect="1" noChangeArrowheads="1"/>
            </p:cNvPicPr>
            <p:nvPr/>
          </p:nvPicPr>
          <p:blipFill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1066800" y="1905000"/>
              <a:ext cx="4038600" cy="137276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17" name="TextBox 16"/>
            <p:cNvSpPr txBox="1"/>
            <p:nvPr/>
          </p:nvSpPr>
          <p:spPr>
            <a:xfrm>
              <a:off x="2057400" y="3380601"/>
              <a:ext cx="3026854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 err="1" smtClean="0"/>
                <a:t>Gyulassy</a:t>
              </a:r>
              <a:r>
                <a:rPr lang="en-US" sz="1200" dirty="0" smtClean="0"/>
                <a:t>, </a:t>
              </a:r>
              <a:r>
                <a:rPr lang="en-US" sz="1200" dirty="0" err="1" smtClean="0"/>
                <a:t>Levai</a:t>
              </a:r>
              <a:r>
                <a:rPr lang="en-US" sz="1200" dirty="0" smtClean="0"/>
                <a:t>, and </a:t>
              </a:r>
              <a:r>
                <a:rPr lang="en-US" sz="1200" dirty="0" err="1" smtClean="0"/>
                <a:t>Vitev</a:t>
              </a:r>
              <a:r>
                <a:rPr lang="en-US" sz="1200" dirty="0" smtClean="0"/>
                <a:t>, NPB571 (200)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pQCD E-loss Picture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066800"/>
            <a:ext cx="8229600" cy="4191000"/>
          </a:xfrm>
        </p:spPr>
        <p:txBody>
          <a:bodyPr>
            <a:normAutofit lnSpcReduction="10000"/>
          </a:bodyPr>
          <a:lstStyle/>
          <a:p>
            <a:r>
              <a:rPr lang="en-US" dirty="0" err="1" smtClean="0"/>
              <a:t>Bremsstrahlung</a:t>
            </a:r>
            <a:r>
              <a:rPr lang="en-US" dirty="0" smtClean="0"/>
              <a:t> Radiation</a:t>
            </a:r>
          </a:p>
          <a:p>
            <a:pPr lvl="1"/>
            <a:r>
              <a:rPr lang="en-US" dirty="0" smtClean="0"/>
              <a:t>Weakly-coupled plasma</a:t>
            </a:r>
          </a:p>
          <a:p>
            <a:pPr lvl="2"/>
            <a:r>
              <a:rPr lang="en-US" dirty="0" smtClean="0"/>
              <a:t>Medium organizes into Debye-screened centers</a:t>
            </a:r>
          </a:p>
          <a:p>
            <a:pPr lvl="1"/>
            <a:r>
              <a:rPr lang="en-US" dirty="0" smtClean="0"/>
              <a:t>T ~ 250 </a:t>
            </a:r>
            <a:r>
              <a:rPr lang="en-US" dirty="0" err="1" smtClean="0"/>
              <a:t>MeV</a:t>
            </a:r>
            <a:r>
              <a:rPr lang="en-US" dirty="0" smtClean="0"/>
              <a:t>, g ~ 2</a:t>
            </a:r>
          </a:p>
          <a:p>
            <a:pPr lvl="2"/>
            <a:r>
              <a:rPr lang="en-US" dirty="0" smtClean="0">
                <a:latin typeface="Symbol" pitchFamily="18" charset="2"/>
              </a:rPr>
              <a:t>m</a:t>
            </a:r>
            <a:r>
              <a:rPr lang="en-US" dirty="0" smtClean="0"/>
              <a:t> ~ </a:t>
            </a:r>
            <a:r>
              <a:rPr lang="en-US" dirty="0" err="1" smtClean="0"/>
              <a:t>gT</a:t>
            </a:r>
            <a:r>
              <a:rPr lang="en-US" dirty="0" smtClean="0"/>
              <a:t> ~ 0.5 </a:t>
            </a:r>
            <a:r>
              <a:rPr lang="en-US" dirty="0" err="1" smtClean="0"/>
              <a:t>GeV</a:t>
            </a:r>
            <a:endParaRPr lang="en-US" dirty="0" smtClean="0"/>
          </a:p>
          <a:p>
            <a:pPr lvl="2"/>
            <a:r>
              <a:rPr lang="en-US" dirty="0" err="1" smtClean="0">
                <a:latin typeface="Symbol" pitchFamily="18" charset="2"/>
              </a:rPr>
              <a:t>l</a:t>
            </a:r>
            <a:r>
              <a:rPr lang="en-US" baseline="-25000" dirty="0" err="1" smtClean="0"/>
              <a:t>mfp</a:t>
            </a:r>
            <a:r>
              <a:rPr lang="en-US" dirty="0" smtClean="0"/>
              <a:t> ~ 1/g</a:t>
            </a:r>
            <a:r>
              <a:rPr lang="en-US" baseline="30000" dirty="0" smtClean="0"/>
              <a:t>2</a:t>
            </a:r>
            <a:r>
              <a:rPr lang="en-US" dirty="0" smtClean="0"/>
              <a:t>T ~ 1 fm</a:t>
            </a:r>
          </a:p>
          <a:p>
            <a:pPr lvl="2"/>
            <a:r>
              <a:rPr lang="en-US" dirty="0" err="1" smtClean="0"/>
              <a:t>R</a:t>
            </a:r>
            <a:r>
              <a:rPr lang="en-US" baseline="-25000" dirty="0" err="1" smtClean="0"/>
              <a:t>Au</a:t>
            </a:r>
            <a:r>
              <a:rPr lang="en-US" baseline="-25000" dirty="0" smtClean="0"/>
              <a:t> </a:t>
            </a:r>
            <a:r>
              <a:rPr lang="en-US" dirty="0" smtClean="0"/>
              <a:t> ~ 6 fm</a:t>
            </a:r>
          </a:p>
          <a:p>
            <a:pPr lvl="1"/>
            <a:r>
              <a:rPr lang="en-US" dirty="0" smtClean="0"/>
              <a:t>1/</a:t>
            </a:r>
            <a:r>
              <a:rPr lang="en-US" dirty="0" smtClean="0">
                <a:latin typeface="Symbol" pitchFamily="18" charset="2"/>
              </a:rPr>
              <a:t>m</a:t>
            </a:r>
            <a:r>
              <a:rPr lang="en-US" dirty="0" smtClean="0"/>
              <a:t> &lt;&lt; </a:t>
            </a:r>
            <a:r>
              <a:rPr lang="en-US" dirty="0" err="1" smtClean="0">
                <a:latin typeface="Symbol" pitchFamily="18" charset="2"/>
              </a:rPr>
              <a:t>l</a:t>
            </a:r>
            <a:r>
              <a:rPr lang="en-US" baseline="-25000" dirty="0" err="1" smtClean="0"/>
              <a:t>mfp</a:t>
            </a:r>
            <a:r>
              <a:rPr lang="en-US" dirty="0" smtClean="0"/>
              <a:t> &lt;&lt; L</a:t>
            </a:r>
          </a:p>
          <a:p>
            <a:pPr lvl="2"/>
            <a:r>
              <a:rPr lang="en-US" dirty="0" err="1" smtClean="0"/>
              <a:t>mult</a:t>
            </a:r>
            <a:r>
              <a:rPr lang="en-US" dirty="0" smtClean="0"/>
              <a:t>. </a:t>
            </a:r>
            <a:r>
              <a:rPr lang="en-US" dirty="0" err="1" smtClean="0"/>
              <a:t>coh</a:t>
            </a:r>
            <a:r>
              <a:rPr lang="en-US" dirty="0" smtClean="0"/>
              <a:t>. </a:t>
            </a:r>
            <a:r>
              <a:rPr lang="en-US" dirty="0" err="1" smtClean="0"/>
              <a:t>em</a:t>
            </a:r>
            <a:r>
              <a:rPr lang="en-US" dirty="0" smtClean="0"/>
              <a:t>.</a:t>
            </a:r>
          </a:p>
          <a:p>
            <a:pPr lvl="1"/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1B41C4-0840-4385-815F-80D8A55AE74D}" type="datetime1">
              <a:rPr lang="en-US" smtClean="0"/>
              <a:pPr/>
              <a:t>5/31/2011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HPHD 2011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B5BCB-DCF7-4CB6-B569-5FAD0D0113E3}" type="slidenum">
              <a:rPr lang="en-US" smtClean="0"/>
              <a:pPr/>
              <a:t>45</a:t>
            </a:fld>
            <a:endParaRPr lang="en-US"/>
          </a:p>
        </p:txBody>
      </p:sp>
      <p:sp>
        <p:nvSpPr>
          <p:cNvPr id="10" name="Rectangle 4"/>
          <p:cNvSpPr>
            <a:spLocks noChangeArrowheads="1"/>
          </p:cNvSpPr>
          <p:nvPr/>
        </p:nvSpPr>
        <p:spPr bwMode="auto">
          <a:xfrm>
            <a:off x="4495800" y="4038600"/>
            <a:ext cx="403860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742950" lvl="1" indent="-285750">
              <a:spcBef>
                <a:spcPct val="20000"/>
              </a:spcBef>
              <a:buFontTx/>
              <a:buChar char="–"/>
            </a:pPr>
            <a:r>
              <a:rPr lang="en-US" sz="2800" dirty="0" smtClean="0">
                <a:solidFill>
                  <a:srgbClr val="005400"/>
                </a:solidFill>
              </a:rPr>
              <a:t>Bethe-</a:t>
            </a:r>
            <a:r>
              <a:rPr lang="en-US" sz="2800" dirty="0" err="1" smtClean="0">
                <a:solidFill>
                  <a:srgbClr val="005400"/>
                </a:solidFill>
              </a:rPr>
              <a:t>Heitler</a:t>
            </a:r>
            <a:endParaRPr lang="en-US" sz="2800" dirty="0">
              <a:solidFill>
                <a:srgbClr val="005400"/>
              </a:solidFill>
            </a:endParaRPr>
          </a:p>
          <a:p>
            <a:pPr marL="1143000" lvl="2" indent="-228600">
              <a:spcBef>
                <a:spcPct val="20000"/>
              </a:spcBef>
            </a:pPr>
            <a:r>
              <a:rPr lang="en-US" sz="2400" dirty="0" err="1">
                <a:solidFill>
                  <a:srgbClr val="4D4D4D"/>
                </a:solidFill>
              </a:rPr>
              <a:t>dp</a:t>
            </a:r>
            <a:r>
              <a:rPr lang="en-US" sz="2400" baseline="-25000" dirty="0" err="1">
                <a:solidFill>
                  <a:srgbClr val="4D4D4D"/>
                </a:solidFill>
              </a:rPr>
              <a:t>T</a:t>
            </a:r>
            <a:r>
              <a:rPr lang="en-US" sz="2400" dirty="0">
                <a:solidFill>
                  <a:srgbClr val="4D4D4D"/>
                </a:solidFill>
              </a:rPr>
              <a:t>/</a:t>
            </a:r>
            <a:r>
              <a:rPr lang="en-US" sz="2400" dirty="0" err="1">
                <a:solidFill>
                  <a:srgbClr val="4D4D4D"/>
                </a:solidFill>
              </a:rPr>
              <a:t>dt</a:t>
            </a:r>
            <a:r>
              <a:rPr lang="en-US" sz="2400" dirty="0">
                <a:solidFill>
                  <a:srgbClr val="4D4D4D"/>
                </a:solidFill>
              </a:rPr>
              <a:t> ~ -(T</a:t>
            </a:r>
            <a:r>
              <a:rPr lang="en-US" sz="2400" baseline="30000" dirty="0">
                <a:solidFill>
                  <a:srgbClr val="4D4D4D"/>
                </a:solidFill>
              </a:rPr>
              <a:t>3</a:t>
            </a:r>
            <a:r>
              <a:rPr lang="en-US" sz="2400" dirty="0">
                <a:solidFill>
                  <a:srgbClr val="4D4D4D"/>
                </a:solidFill>
              </a:rPr>
              <a:t>/M</a:t>
            </a:r>
            <a:r>
              <a:rPr lang="en-US" sz="2400" baseline="-25000" dirty="0">
                <a:solidFill>
                  <a:srgbClr val="4D4D4D"/>
                </a:solidFill>
              </a:rPr>
              <a:t>q</a:t>
            </a:r>
            <a:r>
              <a:rPr lang="en-US" sz="2400" baseline="30000" dirty="0">
                <a:solidFill>
                  <a:srgbClr val="4D4D4D"/>
                </a:solidFill>
              </a:rPr>
              <a:t>2</a:t>
            </a:r>
            <a:r>
              <a:rPr lang="en-US" sz="2400" dirty="0">
                <a:solidFill>
                  <a:srgbClr val="4D4D4D"/>
                </a:solidFill>
              </a:rPr>
              <a:t>) </a:t>
            </a:r>
            <a:r>
              <a:rPr lang="en-US" sz="2400" dirty="0" err="1" smtClean="0">
                <a:solidFill>
                  <a:srgbClr val="4D4D4D"/>
                </a:solidFill>
              </a:rPr>
              <a:t>p</a:t>
            </a:r>
            <a:r>
              <a:rPr lang="en-US" sz="2400" baseline="-25000" dirty="0" err="1" smtClean="0">
                <a:solidFill>
                  <a:srgbClr val="4D4D4D"/>
                </a:solidFill>
              </a:rPr>
              <a:t>T</a:t>
            </a:r>
            <a:endParaRPr lang="en-US" sz="2400" dirty="0">
              <a:solidFill>
                <a:srgbClr val="4D4D4D"/>
              </a:solidFill>
            </a:endParaRPr>
          </a:p>
        </p:txBody>
      </p:sp>
      <p:grpSp>
        <p:nvGrpSpPr>
          <p:cNvPr id="7" name="Group 10"/>
          <p:cNvGrpSpPr/>
          <p:nvPr/>
        </p:nvGrpSpPr>
        <p:grpSpPr>
          <a:xfrm>
            <a:off x="4495800" y="2667000"/>
            <a:ext cx="5334000" cy="1283595"/>
            <a:chOff x="4419600" y="5193405"/>
            <a:chExt cx="5334000" cy="1283595"/>
          </a:xfrm>
        </p:grpSpPr>
        <p:sp>
          <p:nvSpPr>
            <p:cNvPr id="12" name="Rectangle 4"/>
            <p:cNvSpPr>
              <a:spLocks noChangeArrowheads="1"/>
            </p:cNvSpPr>
            <p:nvPr/>
          </p:nvSpPr>
          <p:spPr bwMode="auto">
            <a:xfrm>
              <a:off x="4419600" y="5257800"/>
              <a:ext cx="5334000" cy="1219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marL="742950" lvl="1" indent="-285750">
                <a:spcBef>
                  <a:spcPct val="20000"/>
                </a:spcBef>
                <a:buFontTx/>
                <a:buChar char="–"/>
              </a:pPr>
              <a:r>
                <a:rPr lang="en-US" sz="2800" dirty="0" smtClean="0">
                  <a:solidFill>
                    <a:srgbClr val="005400"/>
                  </a:solidFill>
                </a:rPr>
                <a:t>LPM</a:t>
              </a:r>
              <a:endParaRPr lang="en-US" sz="2800" dirty="0">
                <a:solidFill>
                  <a:srgbClr val="005400"/>
                </a:solidFill>
              </a:endParaRPr>
            </a:p>
            <a:p>
              <a:pPr marL="1143000" lvl="2" indent="-228600">
                <a:spcBef>
                  <a:spcPct val="20000"/>
                </a:spcBef>
              </a:pPr>
              <a:r>
                <a:rPr lang="en-US" sz="2400" dirty="0" err="1">
                  <a:solidFill>
                    <a:srgbClr val="4D4D4D"/>
                  </a:solidFill>
                </a:rPr>
                <a:t>dp</a:t>
              </a:r>
              <a:r>
                <a:rPr lang="en-US" sz="2400" baseline="-25000" dirty="0" err="1">
                  <a:solidFill>
                    <a:srgbClr val="4D4D4D"/>
                  </a:solidFill>
                </a:rPr>
                <a:t>T</a:t>
              </a:r>
              <a:r>
                <a:rPr lang="en-US" sz="2400" dirty="0">
                  <a:solidFill>
                    <a:srgbClr val="4D4D4D"/>
                  </a:solidFill>
                </a:rPr>
                <a:t>/</a:t>
              </a:r>
              <a:r>
                <a:rPr lang="en-US" sz="2400" dirty="0" err="1">
                  <a:solidFill>
                    <a:srgbClr val="4D4D4D"/>
                  </a:solidFill>
                </a:rPr>
                <a:t>dt</a:t>
              </a:r>
              <a:r>
                <a:rPr lang="en-US" sz="2400" dirty="0">
                  <a:solidFill>
                    <a:srgbClr val="4D4D4D"/>
                  </a:solidFill>
                </a:rPr>
                <a:t> ~ -LT</a:t>
              </a:r>
              <a:r>
                <a:rPr lang="en-US" sz="2400" baseline="30000" dirty="0">
                  <a:solidFill>
                    <a:srgbClr val="4D4D4D"/>
                  </a:solidFill>
                </a:rPr>
                <a:t>3</a:t>
              </a:r>
              <a:r>
                <a:rPr lang="en-US" sz="2400" dirty="0">
                  <a:solidFill>
                    <a:srgbClr val="4D4D4D"/>
                  </a:solidFill>
                </a:rPr>
                <a:t> log(</a:t>
              </a:r>
              <a:r>
                <a:rPr lang="en-US" sz="2400" dirty="0" err="1">
                  <a:solidFill>
                    <a:srgbClr val="4D4D4D"/>
                  </a:solidFill>
                </a:rPr>
                <a:t>p</a:t>
              </a:r>
              <a:r>
                <a:rPr lang="en-US" sz="2400" baseline="-25000" dirty="0" err="1">
                  <a:solidFill>
                    <a:srgbClr val="4D4D4D"/>
                  </a:solidFill>
                </a:rPr>
                <a:t>T</a:t>
              </a:r>
              <a:r>
                <a:rPr lang="en-US" sz="2400" dirty="0">
                  <a:solidFill>
                    <a:srgbClr val="4D4D4D"/>
                  </a:solidFill>
                </a:rPr>
                <a:t>/</a:t>
              </a:r>
              <a:r>
                <a:rPr lang="en-US" sz="2400" dirty="0" err="1">
                  <a:solidFill>
                    <a:srgbClr val="4D4D4D"/>
                  </a:solidFill>
                </a:rPr>
                <a:t>M</a:t>
              </a:r>
              <a:r>
                <a:rPr lang="en-US" sz="2400" baseline="-25000" dirty="0" err="1">
                  <a:solidFill>
                    <a:srgbClr val="4D4D4D"/>
                  </a:solidFill>
                </a:rPr>
                <a:t>q</a:t>
              </a:r>
              <a:r>
                <a:rPr lang="en-US" sz="2400" dirty="0" smtClean="0">
                  <a:solidFill>
                    <a:srgbClr val="4D4D4D"/>
                  </a:solidFill>
                </a:rPr>
                <a:t>)</a:t>
              </a:r>
              <a:endParaRPr lang="en-US" sz="2400" dirty="0">
                <a:solidFill>
                  <a:srgbClr val="4D4D4D"/>
                </a:solidFill>
              </a:endParaRPr>
            </a:p>
          </p:txBody>
        </p:sp>
        <p:sp>
          <p:nvSpPr>
            <p:cNvPr id="13" name="Rectangle 12"/>
            <p:cNvSpPr/>
            <p:nvPr/>
          </p:nvSpPr>
          <p:spPr bwMode="auto">
            <a:xfrm>
              <a:off x="4800600" y="5193405"/>
              <a:ext cx="3962400" cy="1143000"/>
            </a:xfrm>
            <a:prstGeom prst="rect">
              <a:avLst/>
            </a:prstGeom>
            <a:noFill/>
            <a:ln w="44450">
              <a:solidFill>
                <a:srgbClr val="FF0000"/>
              </a:solidFill>
              <a:miter lim="800000"/>
              <a:headEnd/>
              <a:tailEnd/>
            </a:ln>
            <a:effectLst/>
          </p:spPr>
          <p:txBody>
            <a:bodyPr wrap="none" rtlCol="0" anchor="ctr">
              <a:spAutoFit/>
            </a:bodyPr>
            <a:lstStyle/>
            <a:p>
              <a:pPr algn="ctr"/>
              <a:endParaRPr lang="en-US" sz="1200" dirty="0"/>
            </a:p>
          </p:txBody>
        </p:sp>
      </p:grpSp>
      <p:grpSp>
        <p:nvGrpSpPr>
          <p:cNvPr id="8" name="Group 13"/>
          <p:cNvGrpSpPr/>
          <p:nvPr/>
        </p:nvGrpSpPr>
        <p:grpSpPr>
          <a:xfrm>
            <a:off x="228600" y="4800600"/>
            <a:ext cx="4102414" cy="1752600"/>
            <a:chOff x="1066800" y="1905000"/>
            <a:chExt cx="4102414" cy="1752600"/>
          </a:xfrm>
        </p:grpSpPr>
        <p:pic>
          <p:nvPicPr>
            <p:cNvPr id="15" name="Picture 2"/>
            <p:cNvPicPr>
              <a:picLocks noChangeAspect="1" noChangeArrowheads="1"/>
            </p:cNvPicPr>
            <p:nvPr/>
          </p:nvPicPr>
          <p:blipFill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1066800" y="1905000"/>
              <a:ext cx="4038600" cy="137276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17" name="TextBox 16"/>
            <p:cNvSpPr txBox="1"/>
            <p:nvPr/>
          </p:nvSpPr>
          <p:spPr>
            <a:xfrm>
              <a:off x="2057400" y="3380601"/>
              <a:ext cx="3111814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 err="1" smtClean="0"/>
                <a:t>Gyulassy</a:t>
              </a:r>
              <a:r>
                <a:rPr lang="en-US" sz="1200" dirty="0" smtClean="0"/>
                <a:t>, </a:t>
              </a:r>
              <a:r>
                <a:rPr lang="en-US" sz="1200" dirty="0" err="1" smtClean="0"/>
                <a:t>Levai</a:t>
              </a:r>
              <a:r>
                <a:rPr lang="en-US" sz="1200" dirty="0" smtClean="0"/>
                <a:t>, and </a:t>
              </a:r>
              <a:r>
                <a:rPr lang="en-US" sz="1200" dirty="0" err="1" smtClean="0"/>
                <a:t>Vitev</a:t>
              </a:r>
              <a:r>
                <a:rPr lang="en-US" sz="1200" dirty="0" smtClean="0"/>
                <a:t>, NPB571 (2002)</a:t>
              </a:r>
            </a:p>
          </p:txBody>
        </p:sp>
      </p:grpSp>
      <p:sp>
        <p:nvSpPr>
          <p:cNvPr id="14" name="Rectangle 4"/>
          <p:cNvSpPr>
            <a:spLocks noChangeArrowheads="1"/>
          </p:cNvSpPr>
          <p:nvPr/>
        </p:nvSpPr>
        <p:spPr bwMode="auto">
          <a:xfrm>
            <a:off x="4495800" y="5181600"/>
            <a:ext cx="518160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742950" lvl="1" indent="-285750">
              <a:spcBef>
                <a:spcPct val="20000"/>
              </a:spcBef>
              <a:buFontTx/>
              <a:buChar char="–"/>
            </a:pPr>
            <a:r>
              <a:rPr lang="en-US" sz="2800" dirty="0" smtClean="0">
                <a:solidFill>
                  <a:srgbClr val="005400"/>
                </a:solidFill>
              </a:rPr>
              <a:t>c.f. Elastic Loss</a:t>
            </a:r>
            <a:endParaRPr lang="en-US" sz="2800" dirty="0">
              <a:solidFill>
                <a:srgbClr val="005400"/>
              </a:solidFill>
            </a:endParaRPr>
          </a:p>
          <a:p>
            <a:pPr marL="1143000" lvl="2" indent="-228600">
              <a:spcBef>
                <a:spcPct val="20000"/>
              </a:spcBef>
            </a:pPr>
            <a:r>
              <a:rPr lang="en-US" sz="2400" dirty="0" err="1" smtClean="0">
                <a:solidFill>
                  <a:srgbClr val="4D4D4D"/>
                </a:solidFill>
              </a:rPr>
              <a:t>dp</a:t>
            </a:r>
            <a:r>
              <a:rPr lang="en-US" sz="2400" baseline="-25000" dirty="0" err="1" smtClean="0">
                <a:solidFill>
                  <a:srgbClr val="4D4D4D"/>
                </a:solidFill>
              </a:rPr>
              <a:t>T</a:t>
            </a:r>
            <a:r>
              <a:rPr lang="en-US" sz="2400" dirty="0" smtClean="0">
                <a:solidFill>
                  <a:srgbClr val="4D4D4D"/>
                </a:solidFill>
              </a:rPr>
              <a:t>/</a:t>
            </a:r>
            <a:r>
              <a:rPr lang="en-US" sz="2400" dirty="0" err="1" smtClean="0">
                <a:solidFill>
                  <a:srgbClr val="4D4D4D"/>
                </a:solidFill>
              </a:rPr>
              <a:t>dt</a:t>
            </a:r>
            <a:r>
              <a:rPr lang="en-US" sz="2400" dirty="0" smtClean="0">
                <a:solidFill>
                  <a:srgbClr val="4D4D4D"/>
                </a:solidFill>
              </a:rPr>
              <a:t> ~ -T</a:t>
            </a:r>
            <a:r>
              <a:rPr lang="en-US" sz="2400" baseline="30000" dirty="0" smtClean="0">
                <a:solidFill>
                  <a:srgbClr val="4D4D4D"/>
                </a:solidFill>
              </a:rPr>
              <a:t>2</a:t>
            </a:r>
            <a:r>
              <a:rPr lang="en-US" sz="2400" dirty="0" smtClean="0">
                <a:solidFill>
                  <a:srgbClr val="4D4D4D"/>
                </a:solidFill>
              </a:rPr>
              <a:t> log(</a:t>
            </a:r>
            <a:r>
              <a:rPr lang="en-US" sz="2400" dirty="0" err="1" smtClean="0">
                <a:solidFill>
                  <a:srgbClr val="4D4D4D"/>
                </a:solidFill>
              </a:rPr>
              <a:t>p</a:t>
            </a:r>
            <a:r>
              <a:rPr lang="en-US" sz="2400" baseline="-25000" dirty="0" err="1" smtClean="0">
                <a:solidFill>
                  <a:srgbClr val="4D4D4D"/>
                </a:solidFill>
              </a:rPr>
              <a:t>T</a:t>
            </a:r>
            <a:r>
              <a:rPr lang="en-US" sz="2400" dirty="0" smtClean="0">
                <a:solidFill>
                  <a:srgbClr val="4D4D4D"/>
                </a:solidFill>
              </a:rPr>
              <a:t>/</a:t>
            </a:r>
            <a:r>
              <a:rPr lang="en-US" sz="2400" dirty="0" err="1" smtClean="0">
                <a:solidFill>
                  <a:srgbClr val="4D4D4D"/>
                </a:solidFill>
              </a:rPr>
              <a:t>M</a:t>
            </a:r>
            <a:r>
              <a:rPr lang="en-US" sz="2400" baseline="-25000" dirty="0" err="1" smtClean="0">
                <a:solidFill>
                  <a:srgbClr val="4D4D4D"/>
                </a:solidFill>
              </a:rPr>
              <a:t>q</a:t>
            </a:r>
            <a:r>
              <a:rPr lang="en-US" sz="2400" dirty="0" smtClean="0">
                <a:solidFill>
                  <a:srgbClr val="4D4D4D"/>
                </a:solidFill>
              </a:rPr>
              <a:t>)</a:t>
            </a:r>
            <a:endParaRPr lang="en-US" sz="2400" dirty="0">
              <a:solidFill>
                <a:srgbClr val="4D4D4D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HPHD 2011</a:t>
            </a:r>
            <a:endParaRPr lang="en-US" dirty="0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CA8A3-5C68-4163-9A01-2EBC296A9D14}" type="slidenum">
              <a:rPr lang="en-US"/>
              <a:pPr/>
              <a:t>5</a:t>
            </a:fld>
            <a:endParaRPr lang="en-US" dirty="0"/>
          </a:p>
        </p:txBody>
      </p:sp>
      <p:sp>
        <p:nvSpPr>
          <p:cNvPr id="37273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pPr algn="l"/>
            <a:r>
              <a:rPr lang="en-US" dirty="0"/>
              <a:t>pQCD Success at RHIC:</a:t>
            </a:r>
          </a:p>
        </p:txBody>
      </p:sp>
      <p:sp>
        <p:nvSpPr>
          <p:cNvPr id="372739" name="Text Box 3"/>
          <p:cNvSpPr txBox="1">
            <a:spLocks noChangeArrowheads="1"/>
          </p:cNvSpPr>
          <p:nvPr/>
        </p:nvSpPr>
        <p:spPr bwMode="auto">
          <a:xfrm>
            <a:off x="746125" y="4384675"/>
            <a:ext cx="184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endParaRPr lang="en-US" sz="2400" dirty="0">
              <a:solidFill>
                <a:srgbClr val="008000"/>
              </a:solidFill>
              <a:latin typeface="Times New Roman" pitchFamily="18" charset="0"/>
            </a:endParaRPr>
          </a:p>
        </p:txBody>
      </p:sp>
      <p:sp>
        <p:nvSpPr>
          <p:cNvPr id="372740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-381000" y="2895600"/>
            <a:ext cx="4648200" cy="838200"/>
          </a:xfrm>
          <a:noFill/>
          <a:ln/>
        </p:spPr>
        <p:txBody>
          <a:bodyPr>
            <a:normAutofit fontScale="92500" lnSpcReduction="10000"/>
          </a:bodyPr>
          <a:lstStyle/>
          <a:p>
            <a:pPr lvl="1"/>
            <a:r>
              <a:rPr lang="en-US" dirty="0"/>
              <a:t>Consistency: R</a:t>
            </a:r>
            <a:r>
              <a:rPr lang="en-US" baseline="-25000" dirty="0"/>
              <a:t>AA</a:t>
            </a:r>
            <a:r>
              <a:rPr lang="en-US" dirty="0"/>
              <a:t>(</a:t>
            </a:r>
            <a:r>
              <a:rPr lang="en-US" dirty="0">
                <a:latin typeface="Symbol" pitchFamily="18" charset="2"/>
              </a:rPr>
              <a:t>h</a:t>
            </a:r>
            <a:r>
              <a:rPr lang="en-US" dirty="0"/>
              <a:t>)~R</a:t>
            </a:r>
            <a:r>
              <a:rPr lang="en-US" baseline="-25000" dirty="0"/>
              <a:t>AA</a:t>
            </a:r>
            <a:r>
              <a:rPr lang="en-US" dirty="0"/>
              <a:t>(</a:t>
            </a:r>
            <a:r>
              <a:rPr lang="en-US" dirty="0">
                <a:latin typeface="Symbol" pitchFamily="18" charset="2"/>
              </a:rPr>
              <a:t>p</a:t>
            </a:r>
            <a:r>
              <a:rPr lang="en-US" dirty="0"/>
              <a:t>)</a:t>
            </a:r>
          </a:p>
        </p:txBody>
      </p:sp>
      <p:sp>
        <p:nvSpPr>
          <p:cNvPr id="372741" name="Rectangle 5"/>
          <p:cNvSpPr>
            <a:spLocks noChangeArrowheads="1"/>
          </p:cNvSpPr>
          <p:nvPr/>
        </p:nvSpPr>
        <p:spPr bwMode="auto">
          <a:xfrm>
            <a:off x="-381000" y="3886200"/>
            <a:ext cx="43434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742950" lvl="1" indent="-285750">
              <a:spcBef>
                <a:spcPct val="20000"/>
              </a:spcBef>
              <a:buFontTx/>
              <a:buChar char="–"/>
            </a:pPr>
            <a:r>
              <a:rPr lang="en-US" sz="2800" dirty="0">
                <a:solidFill>
                  <a:srgbClr val="005400"/>
                </a:solidFill>
              </a:rPr>
              <a:t>Null Control: R</a:t>
            </a:r>
            <a:r>
              <a:rPr lang="en-US" sz="2800" baseline="-25000" dirty="0">
                <a:solidFill>
                  <a:srgbClr val="005400"/>
                </a:solidFill>
              </a:rPr>
              <a:t>AA</a:t>
            </a:r>
            <a:r>
              <a:rPr lang="en-US" sz="2800" dirty="0">
                <a:solidFill>
                  <a:srgbClr val="005400"/>
                </a:solidFill>
              </a:rPr>
              <a:t>(</a:t>
            </a:r>
            <a:r>
              <a:rPr lang="en-US" sz="2800" dirty="0">
                <a:solidFill>
                  <a:srgbClr val="005400"/>
                </a:solidFill>
                <a:latin typeface="Symbol" pitchFamily="18" charset="2"/>
              </a:rPr>
              <a:t>g</a:t>
            </a:r>
            <a:r>
              <a:rPr lang="en-US" sz="2800" dirty="0">
                <a:solidFill>
                  <a:srgbClr val="005400"/>
                </a:solidFill>
              </a:rPr>
              <a:t>)~1</a:t>
            </a:r>
          </a:p>
        </p:txBody>
      </p:sp>
      <p:sp>
        <p:nvSpPr>
          <p:cNvPr id="372742" name="Rectangle 6"/>
          <p:cNvSpPr>
            <a:spLocks noChangeArrowheads="1"/>
          </p:cNvSpPr>
          <p:nvPr/>
        </p:nvSpPr>
        <p:spPr bwMode="auto">
          <a:xfrm>
            <a:off x="-381000" y="4953000"/>
            <a:ext cx="81534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742950" lvl="1" indent="-285750">
              <a:spcBef>
                <a:spcPct val="20000"/>
              </a:spcBef>
              <a:buFontTx/>
              <a:buChar char="–"/>
            </a:pPr>
            <a:r>
              <a:rPr lang="en-US" sz="2800" dirty="0">
                <a:solidFill>
                  <a:srgbClr val="005400"/>
                </a:solidFill>
              </a:rPr>
              <a:t>GLV Prediction: </a:t>
            </a:r>
            <a:r>
              <a:rPr lang="en-US" sz="2800" dirty="0" err="1">
                <a:solidFill>
                  <a:srgbClr val="005400"/>
                </a:solidFill>
              </a:rPr>
              <a:t>Theory~Data</a:t>
            </a:r>
            <a:r>
              <a:rPr lang="en-US" sz="2800" dirty="0">
                <a:solidFill>
                  <a:srgbClr val="005400"/>
                </a:solidFill>
              </a:rPr>
              <a:t> for reasonable fixed L~5 fm and </a:t>
            </a:r>
            <a:r>
              <a:rPr lang="en-US" sz="2800" dirty="0" err="1">
                <a:solidFill>
                  <a:srgbClr val="005400"/>
                </a:solidFill>
              </a:rPr>
              <a:t>dN</a:t>
            </a:r>
            <a:r>
              <a:rPr lang="en-US" sz="2800" baseline="-25000" dirty="0" err="1">
                <a:solidFill>
                  <a:srgbClr val="005400"/>
                </a:solidFill>
              </a:rPr>
              <a:t>g</a:t>
            </a:r>
            <a:r>
              <a:rPr lang="en-US" sz="2800" dirty="0">
                <a:solidFill>
                  <a:srgbClr val="005400"/>
                </a:solidFill>
              </a:rPr>
              <a:t>/</a:t>
            </a:r>
            <a:r>
              <a:rPr lang="en-US" sz="2800" dirty="0" err="1">
                <a:solidFill>
                  <a:srgbClr val="005400"/>
                </a:solidFill>
              </a:rPr>
              <a:t>dy~dN</a:t>
            </a:r>
            <a:r>
              <a:rPr lang="en-US" sz="2800" baseline="-25000" dirty="0" err="1">
                <a:solidFill>
                  <a:srgbClr val="005400"/>
                </a:solidFill>
                <a:latin typeface="Symbol" pitchFamily="18" charset="2"/>
              </a:rPr>
              <a:t>p</a:t>
            </a:r>
            <a:r>
              <a:rPr lang="en-US" sz="2800" dirty="0">
                <a:solidFill>
                  <a:srgbClr val="005400"/>
                </a:solidFill>
              </a:rPr>
              <a:t>/</a:t>
            </a:r>
            <a:r>
              <a:rPr lang="en-US" sz="2800" dirty="0" err="1">
                <a:solidFill>
                  <a:srgbClr val="005400"/>
                </a:solidFill>
              </a:rPr>
              <a:t>dy</a:t>
            </a:r>
            <a:endParaRPr lang="en-US" sz="2800" dirty="0">
              <a:solidFill>
                <a:srgbClr val="005400"/>
              </a:solidFill>
            </a:endParaRPr>
          </a:p>
        </p:txBody>
      </p:sp>
      <p:grpSp>
        <p:nvGrpSpPr>
          <p:cNvPr id="2" name="Group 10"/>
          <p:cNvGrpSpPr>
            <a:grpSpLocks/>
          </p:cNvGrpSpPr>
          <p:nvPr/>
        </p:nvGrpSpPr>
        <p:grpSpPr bwMode="auto">
          <a:xfrm>
            <a:off x="838200" y="1092200"/>
            <a:ext cx="8001000" cy="3556000"/>
            <a:chOff x="528" y="624"/>
            <a:chExt cx="5040" cy="2240"/>
          </a:xfrm>
        </p:grpSpPr>
        <p:sp>
          <p:nvSpPr>
            <p:cNvPr id="372743" name="Text Box 7"/>
            <p:cNvSpPr txBox="1">
              <a:spLocks noChangeArrowheads="1"/>
            </p:cNvSpPr>
            <p:nvPr/>
          </p:nvSpPr>
          <p:spPr bwMode="auto">
            <a:xfrm>
              <a:off x="528" y="1104"/>
              <a:ext cx="1786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r>
                <a:rPr lang="en-US" sz="1200" dirty="0"/>
                <a:t>Y. </a:t>
              </a:r>
              <a:r>
                <a:rPr lang="en-US" sz="1200" dirty="0" err="1"/>
                <a:t>Akiba</a:t>
              </a:r>
              <a:r>
                <a:rPr lang="en-US" sz="1200" dirty="0"/>
                <a:t> </a:t>
              </a:r>
              <a:r>
                <a:rPr lang="en-US" sz="1200" i="1" dirty="0"/>
                <a:t>for the PHENIX collaboration</a:t>
              </a:r>
              <a:r>
                <a:rPr lang="en-US" sz="1200" dirty="0"/>
                <a:t>, </a:t>
              </a:r>
              <a:r>
                <a:rPr lang="en-US" sz="1200" dirty="0" err="1"/>
                <a:t>hep</a:t>
              </a:r>
              <a:r>
                <a:rPr lang="en-US" sz="1200" dirty="0"/>
                <a:t>-ex/0510008</a:t>
              </a:r>
              <a:endParaRPr lang="en-US" sz="1200" i="1" dirty="0"/>
            </a:p>
          </p:txBody>
        </p:sp>
        <p:pic>
          <p:nvPicPr>
            <p:cNvPr id="372744" name="Picture 8"/>
            <p:cNvPicPr>
              <a:picLocks noChangeAspect="1" noChangeArrowheads="1"/>
            </p:cNvPicPr>
            <p:nvPr/>
          </p:nvPicPr>
          <p:blipFill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2064" y="624"/>
              <a:ext cx="3504" cy="2240"/>
            </a:xfrm>
            <a:prstGeom prst="rect">
              <a:avLst/>
            </a:prstGeom>
            <a:noFill/>
          </p:spPr>
        </p:pic>
      </p:grpSp>
      <p:sp>
        <p:nvSpPr>
          <p:cNvPr id="372745" name="Text Box 9"/>
          <p:cNvSpPr txBox="1">
            <a:spLocks noChangeArrowheads="1"/>
          </p:cNvSpPr>
          <p:nvPr/>
        </p:nvSpPr>
        <p:spPr bwMode="auto">
          <a:xfrm>
            <a:off x="457200" y="914400"/>
            <a:ext cx="2466975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3600">
                <a:solidFill>
                  <a:srgbClr val="2D2A62"/>
                </a:solidFill>
              </a:rPr>
              <a:t>(circa 2005)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AAAB9D-5CA1-48A5-A4B0-4D2944E6444B}" type="datetime1">
              <a:rPr lang="en-US" smtClean="0"/>
              <a:pPr/>
              <a:t>5/31/2011</a:t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/>
              <a:t>pQCD</a:t>
            </a:r>
            <a:r>
              <a:rPr lang="en-US" dirty="0" smtClean="0"/>
              <a:t> Suppression Picture Inadequate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6800"/>
            <a:ext cx="8229600" cy="5562600"/>
          </a:xfrm>
        </p:spPr>
        <p:txBody>
          <a:bodyPr>
            <a:normAutofit/>
          </a:bodyPr>
          <a:lstStyle/>
          <a:p>
            <a:r>
              <a:rPr lang="en-US" dirty="0" smtClean="0"/>
              <a:t>Lack of even qualitative understanding</a:t>
            </a:r>
          </a:p>
          <a:p>
            <a:pPr lvl="1"/>
            <a:r>
              <a:rPr lang="en-US" dirty="0" smtClean="0">
                <a:latin typeface="Symbol" pitchFamily="18" charset="2"/>
              </a:rPr>
              <a:t>p</a:t>
            </a:r>
            <a:r>
              <a:rPr lang="en-US" baseline="30000" dirty="0" smtClean="0"/>
              <a:t>0</a:t>
            </a:r>
            <a:r>
              <a:rPr lang="en-US" dirty="0" smtClean="0"/>
              <a:t>, </a:t>
            </a:r>
            <a:r>
              <a:rPr lang="en-US" dirty="0" smtClean="0">
                <a:latin typeface="Symbol" pitchFamily="18" charset="2"/>
              </a:rPr>
              <a:t>h</a:t>
            </a:r>
            <a:r>
              <a:rPr lang="en-US" dirty="0" smtClean="0"/>
              <a:t>, </a:t>
            </a:r>
            <a:r>
              <a:rPr lang="en-US" dirty="0" smtClean="0">
                <a:latin typeface="Symbol" pitchFamily="18" charset="2"/>
              </a:rPr>
              <a:t>g</a:t>
            </a:r>
            <a:r>
              <a:rPr lang="en-US" dirty="0" smtClean="0"/>
              <a:t> R</a:t>
            </a:r>
            <a:r>
              <a:rPr lang="en-US" baseline="-25000" dirty="0" smtClean="0"/>
              <a:t>AA</a:t>
            </a:r>
            <a:r>
              <a:rPr lang="en-US" dirty="0" smtClean="0"/>
              <a:t> well described, BUT</a:t>
            </a:r>
          </a:p>
          <a:p>
            <a:pPr lvl="1"/>
            <a:r>
              <a:rPr lang="en-US" dirty="0" smtClean="0"/>
              <a:t>e</a:t>
            </a:r>
            <a:r>
              <a:rPr lang="en-US" baseline="30000" dirty="0" smtClean="0"/>
              <a:t>-</a:t>
            </a:r>
            <a:r>
              <a:rPr lang="en-US" dirty="0" smtClean="0"/>
              <a:t> R</a:t>
            </a:r>
            <a:r>
              <a:rPr lang="en-US" baseline="-25000" dirty="0" smtClean="0"/>
              <a:t>AA</a:t>
            </a:r>
            <a:r>
              <a:rPr lang="en-US" dirty="0" smtClean="0"/>
              <a:t>, v</a:t>
            </a:r>
            <a:r>
              <a:rPr lang="en-US" baseline="-25000" dirty="0" smtClean="0"/>
              <a:t>2</a:t>
            </a:r>
            <a:r>
              <a:rPr lang="en-US" dirty="0" smtClean="0"/>
              <a:t> are not, even with elastic loss</a:t>
            </a:r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83CA4A-AA86-4088-BD84-53F7056C0FA9}" type="datetime1">
              <a:rPr lang="en-US" smtClean="0"/>
              <a:pPr/>
              <a:t>5/31/2011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HPHD 2011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B5BCB-DCF7-4CB6-B569-5FAD0D0113E3}" type="slidenum">
              <a:rPr lang="en-US" smtClean="0"/>
              <a:pPr/>
              <a:t>6</a:t>
            </a:fld>
            <a:endParaRPr lang="en-US"/>
          </a:p>
        </p:txBody>
      </p:sp>
      <p:pic>
        <p:nvPicPr>
          <p:cNvPr id="625666" name="Picture 2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6200" y="2897533"/>
            <a:ext cx="3962400" cy="33508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 Box 8"/>
          <p:cNvSpPr txBox="1">
            <a:spLocks noChangeArrowheads="1"/>
          </p:cNvSpPr>
          <p:nvPr/>
        </p:nvSpPr>
        <p:spPr bwMode="auto">
          <a:xfrm>
            <a:off x="4876800" y="5029200"/>
            <a:ext cx="321415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200" dirty="0"/>
              <a:t>PHENIX, Phys. Rev. </a:t>
            </a:r>
            <a:r>
              <a:rPr lang="en-US" sz="1200" dirty="0" err="1"/>
              <a:t>Lett</a:t>
            </a:r>
            <a:r>
              <a:rPr lang="en-US" sz="1200" dirty="0"/>
              <a:t>. 98, 172301 (2007)</a:t>
            </a:r>
          </a:p>
        </p:txBody>
      </p:sp>
      <p:grpSp>
        <p:nvGrpSpPr>
          <p:cNvPr id="7" name="Group 10"/>
          <p:cNvGrpSpPr>
            <a:grpSpLocks/>
          </p:cNvGrpSpPr>
          <p:nvPr/>
        </p:nvGrpSpPr>
        <p:grpSpPr bwMode="auto">
          <a:xfrm>
            <a:off x="4149886" y="3276644"/>
            <a:ext cx="4994114" cy="1893845"/>
            <a:chOff x="2657" y="1586"/>
            <a:chExt cx="3103" cy="1479"/>
          </a:xfrm>
        </p:grpSpPr>
        <p:graphicFrame>
          <p:nvGraphicFramePr>
            <p:cNvPr id="12" name="Object 11"/>
            <p:cNvGraphicFramePr>
              <a:graphicFrameLocks noChangeAspect="1"/>
            </p:cNvGraphicFramePr>
            <p:nvPr/>
          </p:nvGraphicFramePr>
          <p:xfrm>
            <a:off x="2657" y="1586"/>
            <a:ext cx="3103" cy="1479"/>
          </p:xfrm>
          <a:graphic>
            <a:graphicData uri="http://schemas.openxmlformats.org/presentationml/2006/ole">
              <p:oleObj spid="_x0000_s960514" name="Image" r:id="rId4" imgW="9803175" imgH="4673016" progId="">
                <p:embed/>
              </p:oleObj>
            </a:graphicData>
          </a:graphic>
        </p:graphicFrame>
        <p:graphicFrame>
          <p:nvGraphicFramePr>
            <p:cNvPr id="13" name="Object 12"/>
            <p:cNvGraphicFramePr>
              <a:graphicFrameLocks noChangeAspect="1"/>
            </p:cNvGraphicFramePr>
            <p:nvPr/>
          </p:nvGraphicFramePr>
          <p:xfrm>
            <a:off x="4606" y="2241"/>
            <a:ext cx="962" cy="436"/>
          </p:xfrm>
          <a:graphic>
            <a:graphicData uri="http://schemas.openxmlformats.org/presentationml/2006/ole">
              <p:oleObj spid="_x0000_s960515" name="Image" r:id="rId5" imgW="4253968" imgH="1930159" progId="">
                <p:embed/>
              </p:oleObj>
            </a:graphicData>
          </a:graphic>
        </p:graphicFrame>
      </p:grpSp>
      <p:sp>
        <p:nvSpPr>
          <p:cNvPr id="14" name="TextBox 13"/>
          <p:cNvSpPr txBox="1"/>
          <p:nvPr/>
        </p:nvSpPr>
        <p:spPr>
          <a:xfrm>
            <a:off x="4038600" y="5562600"/>
            <a:ext cx="204395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Wicks et al., NPA784, 2007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More Reasons for Concern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43000"/>
            <a:ext cx="4038600" cy="5181600"/>
          </a:xfrm>
        </p:spPr>
        <p:txBody>
          <a:bodyPr/>
          <a:lstStyle/>
          <a:p>
            <a:r>
              <a:rPr lang="en-US" dirty="0" smtClean="0"/>
              <a:t>I</a:t>
            </a:r>
            <a:r>
              <a:rPr lang="en-US" baseline="-25000" dirty="0" smtClean="0"/>
              <a:t>AA</a:t>
            </a:r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pPr>
              <a:buNone/>
            </a:pPr>
            <a:endParaRPr lang="en-US" dirty="0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43000"/>
            <a:ext cx="4038600" cy="4525963"/>
          </a:xfrm>
        </p:spPr>
        <p:txBody>
          <a:bodyPr/>
          <a:lstStyle/>
          <a:p>
            <a:r>
              <a:rPr lang="en-US" dirty="0" smtClean="0"/>
              <a:t>Baryon/Meson Ratio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5764DA-2562-4193-A722-51634E63E976}" type="datetime1">
              <a:rPr lang="en-US" smtClean="0"/>
              <a:pPr/>
              <a:t>5/31/2011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HPHD 2011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B5BCB-DCF7-4CB6-B569-5FAD0D0113E3}" type="slidenum">
              <a:rPr lang="en-US" smtClean="0"/>
              <a:pPr/>
              <a:t>7</a:t>
            </a:fld>
            <a:endParaRPr lang="en-US"/>
          </a:p>
        </p:txBody>
      </p:sp>
      <p:pic>
        <p:nvPicPr>
          <p:cNvPr id="489474" name="Picture 2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914400" y="1752600"/>
            <a:ext cx="2920440" cy="3919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/>
          <p:nvPr/>
        </p:nvSpPr>
        <p:spPr>
          <a:xfrm>
            <a:off x="304800" y="5514201"/>
            <a:ext cx="154080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Jamie Nagle, QM09</a:t>
            </a:r>
          </a:p>
        </p:txBody>
      </p:sp>
      <p:grpSp>
        <p:nvGrpSpPr>
          <p:cNvPr id="8" name="Group 16"/>
          <p:cNvGrpSpPr/>
          <p:nvPr/>
        </p:nvGrpSpPr>
        <p:grpSpPr>
          <a:xfrm>
            <a:off x="4648200" y="2209800"/>
            <a:ext cx="4303948" cy="3020199"/>
            <a:chOff x="4648200" y="2209800"/>
            <a:chExt cx="4303948" cy="3020199"/>
          </a:xfrm>
        </p:grpSpPr>
        <p:pic>
          <p:nvPicPr>
            <p:cNvPr id="489475" name="Picture 3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4648200" y="2209800"/>
              <a:ext cx="4004972" cy="28015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1" name="TextBox 10"/>
            <p:cNvSpPr txBox="1"/>
            <p:nvPr/>
          </p:nvSpPr>
          <p:spPr>
            <a:xfrm>
              <a:off x="5943600" y="2514600"/>
              <a:ext cx="583621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 smtClean="0"/>
                <a:t>STAR</a:t>
              </a: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6705600" y="4800600"/>
              <a:ext cx="341760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b="1" i="1" dirty="0" err="1" smtClean="0"/>
                <a:t>p</a:t>
              </a:r>
              <a:r>
                <a:rPr lang="en-US" sz="1200" b="1" i="1" baseline="-25000" dirty="0" err="1" smtClean="0"/>
                <a:t>T</a:t>
              </a:r>
              <a:endParaRPr lang="en-US" sz="1200" b="1" i="1" baseline="-25000" dirty="0" smtClean="0"/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5181600" y="4267200"/>
              <a:ext cx="1159292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 err="1" smtClean="0"/>
                <a:t>pQCD</a:t>
              </a:r>
              <a:r>
                <a:rPr lang="en-US" sz="1200" dirty="0" smtClean="0"/>
                <a:t> w/ KKP</a:t>
              </a: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7367093" y="4012842"/>
              <a:ext cx="1167307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 err="1" smtClean="0"/>
                <a:t>pQCD</a:t>
              </a:r>
              <a:r>
                <a:rPr lang="en-US" sz="1200" dirty="0" smtClean="0"/>
                <a:t> w/ DSS</a:t>
              </a: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7391400" y="4953000"/>
              <a:ext cx="1560748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 smtClean="0"/>
                <a:t>WAH, </a:t>
              </a:r>
              <a:r>
                <a:rPr lang="en-US" sz="1200" i="1" dirty="0" smtClean="0"/>
                <a:t>in preparation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Death of </a:t>
            </a:r>
            <a:r>
              <a:rPr lang="en-US" dirty="0" err="1" smtClean="0"/>
              <a:t>pQCD</a:t>
            </a:r>
            <a:r>
              <a:rPr lang="en-US" dirty="0" smtClean="0"/>
              <a:t> at RHIC?</a:t>
            </a:r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2514600" y="1000125"/>
            <a:ext cx="4038600" cy="4525963"/>
          </a:xfrm>
        </p:spPr>
        <p:txBody>
          <a:bodyPr>
            <a:normAutofit/>
          </a:bodyPr>
          <a:lstStyle/>
          <a:p>
            <a:r>
              <a:rPr lang="en-US" sz="3200" dirty="0" smtClean="0"/>
              <a:t>Failure at &gt; 9 </a:t>
            </a:r>
            <a:r>
              <a:rPr lang="en-US" sz="3200" dirty="0" err="1" smtClean="0"/>
              <a:t>GeV</a:t>
            </a:r>
            <a:r>
              <a:rPr lang="en-US" sz="3200" dirty="0" smtClean="0"/>
              <a:t>!</a:t>
            </a:r>
            <a:endParaRPr lang="en-US" sz="32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77A6C1-2F7A-4634-9441-F6CB330D25F2}" type="datetime1">
              <a:rPr lang="en-US" smtClean="0"/>
              <a:pPr/>
              <a:t>5/31/2011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HPHD 2011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B5BCB-DCF7-4CB6-B569-5FAD0D0113E3}" type="slidenum">
              <a:rPr lang="en-US" smtClean="0"/>
              <a:pPr/>
              <a:t>8</a:t>
            </a:fld>
            <a:endParaRPr lang="en-US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794623" y="1676400"/>
            <a:ext cx="4273177" cy="419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TextBox 11"/>
          <p:cNvSpPr txBox="1"/>
          <p:nvPr/>
        </p:nvSpPr>
        <p:spPr>
          <a:xfrm>
            <a:off x="4572000" y="5791200"/>
            <a:ext cx="195919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PHENIX, arXiv:1006.3740</a:t>
            </a:r>
          </a:p>
        </p:txBody>
      </p:sp>
      <p:pic>
        <p:nvPicPr>
          <p:cNvPr id="9" name="Picture 1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-228600" y="2209800"/>
            <a:ext cx="5091409" cy="327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Box 9"/>
          <p:cNvSpPr txBox="1"/>
          <p:nvPr/>
        </p:nvSpPr>
        <p:spPr>
          <a:xfrm>
            <a:off x="228600" y="5486400"/>
            <a:ext cx="210551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err="1" smtClean="0"/>
              <a:t>Rui</a:t>
            </a:r>
            <a:r>
              <a:rPr lang="en-US" sz="1200" dirty="0" smtClean="0"/>
              <a:t> Wei, for PHENIX, QM09</a:t>
            </a:r>
          </a:p>
        </p:txBody>
      </p:sp>
      <p:pic>
        <p:nvPicPr>
          <p:cNvPr id="678913" name="Picture 1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133600" y="1828800"/>
            <a:ext cx="711200" cy="33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Text Box 13"/>
          <p:cNvSpPr txBox="1">
            <a:spLocks noChangeArrowheads="1"/>
          </p:cNvSpPr>
          <p:nvPr/>
        </p:nvSpPr>
        <p:spPr bwMode="auto">
          <a:xfrm>
            <a:off x="5287963" y="6034088"/>
            <a:ext cx="3703637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800" baseline="0" dirty="0">
                <a:solidFill>
                  <a:srgbClr val="CC0000"/>
                </a:solidFill>
              </a:rPr>
              <a:t>Pert. at LHC energies?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LHC Context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990600"/>
            <a:ext cx="4038600" cy="6019800"/>
          </a:xfrm>
        </p:spPr>
        <p:txBody>
          <a:bodyPr>
            <a:normAutofit/>
          </a:bodyPr>
          <a:lstStyle/>
          <a:p>
            <a:r>
              <a:rPr lang="en-US" dirty="0" smtClean="0"/>
              <a:t>LHC is gluon machine</a:t>
            </a:r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pPr lvl="2"/>
            <a:r>
              <a:rPr lang="en-US" dirty="0" smtClean="0"/>
              <a:t>Flatter spectra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90600"/>
            <a:ext cx="4038600" cy="4525963"/>
          </a:xfrm>
        </p:spPr>
        <p:txBody>
          <a:bodyPr>
            <a:normAutofit/>
          </a:bodyPr>
          <a:lstStyle/>
          <a:p>
            <a:r>
              <a:rPr lang="en-US" dirty="0" smtClean="0"/>
              <a:t>Elastic ~ </a:t>
            </a:r>
            <a:r>
              <a:rPr lang="en-US" dirty="0" err="1" smtClean="0"/>
              <a:t>Radiative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4A5C22-3E69-43D5-8096-D280F815580F}" type="datetime1">
              <a:rPr lang="en-US" smtClean="0"/>
              <a:pPr/>
              <a:t>5/31/2011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HPHD 2011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B5BCB-DCF7-4CB6-B569-5FAD0D0113E3}" type="slidenum">
              <a:rPr lang="en-US" smtClean="0"/>
              <a:pPr/>
              <a:t>9</a:t>
            </a:fld>
            <a:endParaRPr lang="en-US"/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57200" y="1562732"/>
            <a:ext cx="3733800" cy="47896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Box 9"/>
          <p:cNvSpPr txBox="1"/>
          <p:nvPr/>
        </p:nvSpPr>
        <p:spPr>
          <a:xfrm>
            <a:off x="3124200" y="6172200"/>
            <a:ext cx="286200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WAH and M </a:t>
            </a:r>
            <a:r>
              <a:rPr lang="en-US" sz="1200" dirty="0" err="1" smtClean="0"/>
              <a:t>Gyulassy</a:t>
            </a:r>
            <a:r>
              <a:rPr lang="en-US" sz="1200" dirty="0" smtClean="0"/>
              <a:t>, arXiv:1104.4958</a:t>
            </a:r>
          </a:p>
        </p:txBody>
      </p:sp>
      <p:pic>
        <p:nvPicPr>
          <p:cNvPr id="939009" name="Picture 1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343400" y="1676400"/>
            <a:ext cx="4776708" cy="434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TextBox 11"/>
          <p:cNvSpPr txBox="1"/>
          <p:nvPr/>
        </p:nvSpPr>
        <p:spPr>
          <a:xfrm>
            <a:off x="7652476" y="5895201"/>
            <a:ext cx="141532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WAH, PhD Thesis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90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390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12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noFill/>
        <a:ln w="9525">
          <a:noFill/>
          <a:miter lim="800000"/>
          <a:headEnd/>
          <a:tailEnd/>
        </a:ln>
        <a:effectLst/>
      </a:spPr>
      <a:bodyPr wrap="none">
        <a:spAutoFit/>
      </a:bodyPr>
      <a:lstStyle>
        <a:defPPr>
          <a:defRPr sz="1200" dirty="0"/>
        </a:defPPr>
      </a:lstStyle>
    </a:spDef>
    <a:txDef>
      <a:spPr>
        <a:noFill/>
      </a:spPr>
      <a:bodyPr wrap="none" rtlCol="0">
        <a:spAutoFit/>
      </a:bodyPr>
      <a:lstStyle>
        <a:defPPr>
          <a:defRPr sz="1200" dirty="0" err="1" smtClean="0"/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27275</TotalTime>
  <Words>2235</Words>
  <Application>Microsoft Office PowerPoint</Application>
  <PresentationFormat>On-screen Show (4:3)</PresentationFormat>
  <Paragraphs>592</Paragraphs>
  <Slides>45</Slides>
  <Notes>2</Notes>
  <HiddenSlides>0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45</vt:i4>
      </vt:variant>
    </vt:vector>
  </HeadingPairs>
  <TitlesOfParts>
    <vt:vector size="51" baseType="lpstr">
      <vt:lpstr>Arial</vt:lpstr>
      <vt:lpstr>Symbol</vt:lpstr>
      <vt:lpstr>Times New Roman</vt:lpstr>
      <vt:lpstr>Calibri</vt:lpstr>
      <vt:lpstr>Office Theme</vt:lpstr>
      <vt:lpstr>Image</vt:lpstr>
      <vt:lpstr>Calculation of Energy Loss in AA Collisions</vt:lpstr>
      <vt:lpstr>Motivation</vt:lpstr>
      <vt:lpstr>QGP Energy Loss</vt:lpstr>
      <vt:lpstr>pQCD E-Loss Picture</vt:lpstr>
      <vt:lpstr>pQCD Success at RHIC:</vt:lpstr>
      <vt:lpstr>pQCD Suppression Picture Inadequate</vt:lpstr>
      <vt:lpstr>More Reasons for Concern</vt:lpstr>
      <vt:lpstr>Death of pQCD at RHIC?</vt:lpstr>
      <vt:lpstr>LHC Context</vt:lpstr>
      <vt:lpstr>pQCD at LHC?</vt:lpstr>
      <vt:lpstr>Rise in RAA a Final State Effect?</vt:lpstr>
      <vt:lpstr>Mult. Obs. at LHC?</vt:lpstr>
      <vt:lpstr>Quant. (Qual?) Conclusions Require...</vt:lpstr>
      <vt:lpstr>Varying as has huge effect</vt:lpstr>
      <vt:lpstr>Quantifying Sensitivity to Geometry IC</vt:lpstr>
      <vt:lpstr>Gluon Distribution of A at x ~ 10-3</vt:lpstr>
      <vt:lpstr>Coupling of Flow to Eloss</vt:lpstr>
      <vt:lpstr>Uncertainty from Wide Angle Radiation</vt:lpstr>
      <vt:lpstr>Quantification of Collinear Uncertainty</vt:lpstr>
      <vt:lpstr>v2: “Collinearly Safe”</vt:lpstr>
      <vt:lpstr>WHDG p0 RAA at LHC: First Results</vt:lpstr>
      <vt:lpstr>Suppression From RHIC to LHC</vt:lpstr>
      <vt:lpstr>WHDG D RAA at LHC: First Results</vt:lpstr>
      <vt:lpstr>Geometry, Early Time Investigation</vt:lpstr>
      <vt:lpstr>Jets in AdS/CFT</vt:lpstr>
      <vt:lpstr>Compared to Data</vt:lpstr>
      <vt:lpstr>Light Quark and Gluon E-Loss</vt:lpstr>
      <vt:lpstr>AdS/CFT Energy Loss and Distribution</vt:lpstr>
      <vt:lpstr>Baryon to Meson Ratios</vt:lpstr>
      <vt:lpstr>LHC RcAA(pT)/RbAA(pT) Prediction (with speed limits)</vt:lpstr>
      <vt:lpstr>Conclusions: Questions</vt:lpstr>
      <vt:lpstr>Slide 32</vt:lpstr>
      <vt:lpstr>Top Energy Predictions</vt:lpstr>
      <vt:lpstr>RHIC Rcb Ratio</vt:lpstr>
      <vt:lpstr>pQCD Rad Picture</vt:lpstr>
      <vt:lpstr>What About Fluctuations?</vt:lpstr>
      <vt:lpstr>Opacity Corrections</vt:lpstr>
      <vt:lpstr>Slide 38</vt:lpstr>
      <vt:lpstr>Slide 39</vt:lpstr>
      <vt:lpstr>pQCD vs. AdS/CFT at LHC</vt:lpstr>
      <vt:lpstr>Not So Fast!</vt:lpstr>
      <vt:lpstr>RHIC Rcb Ratio</vt:lpstr>
      <vt:lpstr>An Enhanced Signal: LHC</vt:lpstr>
      <vt:lpstr>pQCD Rad Picture</vt:lpstr>
      <vt:lpstr>pQCD E-loss Picture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William A Horowitz</dc:creator>
  <cp:lastModifiedBy>William A Horowitz</cp:lastModifiedBy>
  <cp:revision>917</cp:revision>
  <dcterms:created xsi:type="dcterms:W3CDTF">2009-09-03T22:02:25Z</dcterms:created>
  <dcterms:modified xsi:type="dcterms:W3CDTF">2011-05-31T12:49:53Z</dcterms:modified>
</cp:coreProperties>
</file>