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668" r:id="rId2"/>
    <p:sldId id="1088" r:id="rId3"/>
    <p:sldId id="1089" r:id="rId4"/>
    <p:sldId id="1090" r:id="rId5"/>
    <p:sldId id="1091" r:id="rId6"/>
    <p:sldId id="1038" r:id="rId7"/>
    <p:sldId id="1092" r:id="rId8"/>
    <p:sldId id="1040" r:id="rId9"/>
    <p:sldId id="918" r:id="rId10"/>
    <p:sldId id="1045" r:id="rId11"/>
    <p:sldId id="1046" r:id="rId12"/>
    <p:sldId id="1047" r:id="rId13"/>
    <p:sldId id="1041" r:id="rId14"/>
    <p:sldId id="919" r:id="rId15"/>
    <p:sldId id="930" r:id="rId16"/>
    <p:sldId id="1044" r:id="rId17"/>
    <p:sldId id="1048" r:id="rId18"/>
    <p:sldId id="1053" r:id="rId19"/>
    <p:sldId id="1060" r:id="rId20"/>
    <p:sldId id="921" r:id="rId21"/>
    <p:sldId id="922" r:id="rId22"/>
    <p:sldId id="1008" r:id="rId23"/>
    <p:sldId id="1076" r:id="rId24"/>
    <p:sldId id="928" r:id="rId25"/>
    <p:sldId id="1013" r:id="rId26"/>
    <p:sldId id="1064" r:id="rId27"/>
    <p:sldId id="1062" r:id="rId28"/>
    <p:sldId id="1066" r:id="rId29"/>
    <p:sldId id="1029" r:id="rId30"/>
    <p:sldId id="1071" r:id="rId31"/>
    <p:sldId id="1078" r:id="rId32"/>
    <p:sldId id="1070" r:id="rId33"/>
    <p:sldId id="1016" r:id="rId34"/>
    <p:sldId id="945" r:id="rId35"/>
    <p:sldId id="1023" r:id="rId36"/>
    <p:sldId id="949" r:id="rId37"/>
    <p:sldId id="1074" r:id="rId38"/>
    <p:sldId id="1073" r:id="rId39"/>
    <p:sldId id="1075" r:id="rId40"/>
    <p:sldId id="1067" r:id="rId41"/>
    <p:sldId id="1068" r:id="rId42"/>
    <p:sldId id="1084" r:id="rId43"/>
    <p:sldId id="1086" r:id="rId44"/>
  </p:sldIdLst>
  <p:sldSz cx="9144000" cy="6858000" type="screen4x3"/>
  <p:notesSz cx="6858000" cy="9144000"/>
  <p:embeddedFontLst>
    <p:embeddedFont>
      <p:font typeface="Calibri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5400"/>
    <a:srgbClr val="4A7EBB"/>
    <a:srgbClr val="09840A"/>
    <a:srgbClr val="4D4D4D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 varScale="1">
        <p:scale>
          <a:sx n="79" d="100"/>
          <a:sy n="7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C740-F6AA-4835-AA80-1108F6AC390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2560-5C4C-4B8D-95E0-AB01D82AA09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24AE-4A5A-4251-9198-8C81FB96785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7863-6FA7-4D88-B09B-AFF5DD7C0FD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3BC2-B7DB-4FE7-8B2A-8394C7007B0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1133-68F5-46C5-B796-F4D164568F6F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51E5-C13F-49E4-B64B-D3290369A93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FE5C-76ED-43B7-B49B-ADEA06D23E19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AE78-F5F1-47E6-9FD9-31D9BA89983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EA4E-1593-4922-91DE-B133299A2A0B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452B-3BD0-4708-920F-08129517E17C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6EBC-39A5-494A-B3B5-CCEE78BEF2A6}" type="datetime1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te581p\Presentations\2010\100913(UT)\blice.mp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Energy Loss Calculations, RHIC, and First Results from 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July 21, 2011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FE3F-E20B-4EE9-A4D0-83C3C1425D41}" type="datetime1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Alessandro </a:t>
            </a:r>
            <a:r>
              <a:rPr lang="en-US" sz="1600" dirty="0" err="1" smtClean="0"/>
              <a:t>Buzzatti</a:t>
            </a:r>
            <a:r>
              <a:rPr lang="en-US" sz="1600" dirty="0" smtClean="0"/>
              <a:t>,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293-1258-4AA0-8794-6C64A3115437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11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Momentum Particles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961538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D443-C989-4389-8F9D-66373D2DBF2A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67D1-04AB-4D56-8400-B4776D82BA77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942201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4523522"/>
            <a:ext cx="202811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1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3410" y="6027003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9840A"/>
                </a:solidFill>
              </a:rPr>
              <a:t>See also </a:t>
            </a:r>
            <a:r>
              <a:rPr lang="en-US" sz="1200" dirty="0" err="1" smtClean="0">
                <a:solidFill>
                  <a:srgbClr val="09840A"/>
                </a:solidFill>
              </a:rPr>
              <a:t>Marquet</a:t>
            </a:r>
            <a:r>
              <a:rPr lang="en-US" sz="1200" dirty="0" smtClean="0">
                <a:solidFill>
                  <a:srgbClr val="09840A"/>
                </a:solidFill>
              </a:rPr>
              <a:t> and </a:t>
            </a:r>
            <a:r>
              <a:rPr lang="en-US" sz="1200" dirty="0" err="1" smtClean="0">
                <a:solidFill>
                  <a:srgbClr val="09840A"/>
                </a:solidFill>
              </a:rPr>
              <a:t>Renk</a:t>
            </a:r>
            <a:r>
              <a:rPr lang="en-US" sz="1200" dirty="0" smtClean="0">
                <a:solidFill>
                  <a:srgbClr val="09840A"/>
                </a:solidFill>
              </a:rPr>
              <a:t>, </a:t>
            </a:r>
          </a:p>
          <a:p>
            <a:r>
              <a:rPr lang="en-US" sz="1200" dirty="0" smtClean="0">
                <a:solidFill>
                  <a:srgbClr val="09840A"/>
                </a:solidFill>
              </a:rPr>
              <a:t>PLB685 (2010), and</a:t>
            </a:r>
          </a:p>
          <a:p>
            <a:r>
              <a:rPr lang="en-US" sz="1200" dirty="0" err="1" smtClean="0">
                <a:solidFill>
                  <a:srgbClr val="09840A"/>
                </a:solidFill>
              </a:rPr>
              <a:t>Jia</a:t>
            </a:r>
            <a:r>
              <a:rPr lang="en-US" sz="1200" dirty="0" smtClean="0">
                <a:solidFill>
                  <a:srgbClr val="09840A"/>
                </a:solidFill>
              </a:rPr>
              <a:t>, WAH, and Liao, </a:t>
            </a:r>
          </a:p>
          <a:p>
            <a:r>
              <a:rPr lang="en-US" sz="1200" dirty="0" smtClean="0">
                <a:solidFill>
                  <a:srgbClr val="09840A"/>
                </a:solidFill>
              </a:rPr>
              <a:t>arXiv:1101.0290, for v</a:t>
            </a:r>
            <a:r>
              <a:rPr lang="en-US" sz="1200" baseline="-25000" dirty="0" smtClean="0">
                <a:solidFill>
                  <a:srgbClr val="09840A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410200"/>
            <a:ext cx="276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JHEP0810 (2008)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  <a:p>
            <a:r>
              <a:rPr lang="en-US" sz="1200" dirty="0" smtClean="0"/>
              <a:t>Arnold and </a:t>
            </a:r>
            <a:r>
              <a:rPr lang="en-US" sz="1200" dirty="0" err="1" smtClean="0"/>
              <a:t>Vaman</a:t>
            </a:r>
            <a:r>
              <a:rPr lang="en-US" sz="1200" dirty="0" smtClean="0"/>
              <a:t>, JHEP 1104 (2011)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4218801"/>
            <a:ext cx="14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 </a:t>
            </a:r>
            <a:r>
              <a:rPr lang="en-US" sz="1200" dirty="0" err="1" smtClean="0"/>
              <a:t>Gubser</a:t>
            </a:r>
            <a:r>
              <a:rPr lang="en-US" sz="1200" dirty="0" smtClean="0"/>
              <a:t>, QM08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066800"/>
            <a:ext cx="4191000" cy="25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05600" y="374109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5800" y="4267200"/>
            <a:ext cx="4267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quarks and gluons: generic Bragg peak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Leads to lack of T dependence?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13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89B6-E69F-4D25-A6F2-D245C6BE248F}" type="datetime1">
              <a:rPr lang="en-US" smtClean="0"/>
              <a:pPr/>
              <a:t>10/4/2011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/>
              <a:t>pQCD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87E69-B59F-4D8B-83A8-31BC2A587BC4}" type="datetime1">
              <a:rPr lang="en-US" smtClean="0"/>
              <a:pPr/>
              <a:t>10/4/2011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Picture Inadequate at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simultaneous description of multiple observables</a:t>
            </a:r>
          </a:p>
          <a:p>
            <a:pPr lvl="1"/>
            <a:r>
              <a:rPr lang="en-US" dirty="0" smtClean="0"/>
              <a:t>even with inclusion of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1655-CEB1-41B3-9C5F-25495E9CA1E1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438400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666601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22860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37617" y="21336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287963" y="63388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943600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also J </a:t>
            </a:r>
            <a:r>
              <a:rPr lang="en-US" sz="1600" dirty="0" err="1" smtClean="0"/>
              <a:t>Jia</a:t>
            </a:r>
            <a:r>
              <a:rPr lang="en-US" sz="1600" dirty="0" smtClean="0"/>
              <a:t> from QM09,</a:t>
            </a:r>
          </a:p>
          <a:p>
            <a:r>
              <a:rPr lang="en-US" sz="1600" dirty="0" smtClean="0"/>
              <a:t>J Nagle QM09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For approx. power law production and energy loss probability P(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1CAF-3C4A-49E1-BC4C-FAB319991FF7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605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2848" y="2215728"/>
            <a:ext cx="5638800" cy="7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144530"/>
            <a:ext cx="3496192" cy="44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1400" y="3276600"/>
            <a:ext cx="5410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Asymptotically, pQCD =&gt;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E/E ~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log(E/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flat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RHIC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lang="en-US" sz="2400" dirty="0" smtClean="0">
                <a:solidFill>
                  <a:srgbClr val="4D4D4D"/>
                </a:solidFill>
              </a:rPr>
              <a:t>(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LHC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4864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LHC is a glue machine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msaliceRaa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609599"/>
            <a:ext cx="4953000" cy="4753505"/>
          </a:xfrm>
          <a:prstGeom prst="rect">
            <a:avLst/>
          </a:prstGeom>
          <a:noFill/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pQCD at LHC?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2335-9637-41CE-B209-9222E538CFA6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5105400"/>
            <a:ext cx="21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Appelshauser</a:t>
            </a:r>
            <a:r>
              <a:rPr lang="en-US" sz="1200" dirty="0" smtClean="0"/>
              <a:t>, ALICE, QM11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rise in data readily understood from generic perturbative physics!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4724400" cy="2819400"/>
          </a:xfrm>
        </p:spPr>
        <p:txBody>
          <a:bodyPr/>
          <a:lstStyle/>
          <a:p>
            <a:pPr lvl="1"/>
            <a:r>
              <a:rPr lang="en-US" dirty="0" smtClean="0"/>
              <a:t>Is rise really due to pQCD?</a:t>
            </a:r>
          </a:p>
          <a:p>
            <a:pPr lvl="1"/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005400"/>
                </a:solidFill>
              </a:rPr>
              <a:t>+ initial state CNM 	effects a la CGC?</a:t>
            </a:r>
            <a:endParaRPr lang="en-US" sz="2800" dirty="0">
              <a:solidFill>
                <a:srgbClr val="0054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9D68-C0D3-4206-94B7-59D7C12CB5E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4400"/>
            <a:ext cx="3723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482827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46196" y="589520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286000"/>
            <a:ext cx="19050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7393" y="2667000"/>
            <a:ext cx="1905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4000" y="3124200"/>
            <a:ext cx="914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7896"/>
            <a:ext cx="4190999" cy="22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65532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PRL98, 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119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6096000"/>
            <a:ext cx="40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Require p + A and/or direct </a:t>
            </a:r>
            <a:r>
              <a:rPr lang="en-US" sz="2400" dirty="0" smtClean="0">
                <a:solidFill>
                  <a:srgbClr val="660000"/>
                </a:solidFill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2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Qual</a:t>
            </a:r>
            <a:r>
              <a:rPr lang="en-US" dirty="0" smtClean="0"/>
              <a:t> Norm of R</a:t>
            </a:r>
            <a:r>
              <a:rPr lang="en-US" baseline="-25000" dirty="0" smtClean="0"/>
              <a:t>AA</a:t>
            </a:r>
            <a:r>
              <a:rPr lang="en-US" dirty="0" smtClean="0"/>
              <a:t> From RHIC to LHC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804D-872F-422A-A67B-63777C21AFD9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475601"/>
            <a:ext cx="4019550" cy="4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81998" y="5514201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0" name="Content Placeholder 22"/>
          <p:cNvSpPr txBox="1">
            <a:spLocks/>
          </p:cNvSpPr>
          <p:nvPr/>
        </p:nvSpPr>
        <p:spPr>
          <a:xfrm>
            <a:off x="152400" y="5943600"/>
            <a:ext cx="929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Suppression from RHIC to LHC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1066800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QGP density scales with observed particle multiplicity: ~2.5x more dense than RHIC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969925"/>
            <a:ext cx="4343400" cy="28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5537594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PRL105,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Fundamental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7F10-EB1D-4DEC-B0BF-84BEAD71B76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5165" y="9861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003" y="3886200"/>
            <a:ext cx="9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9324" y="38862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</a:t>
            </a:r>
          </a:p>
        </p:txBody>
      </p:sp>
      <p:pic>
        <p:nvPicPr>
          <p:cNvPr id="348163" name="Picture 3" descr="C:\Users\gte581p\Pictures\apple_fal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879" y="1447800"/>
            <a:ext cx="1534886" cy="2057400"/>
          </a:xfrm>
          <a:prstGeom prst="rect">
            <a:avLst/>
          </a:prstGeom>
          <a:noFill/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7" y="1447800"/>
            <a:ext cx="3109913" cy="20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8036" y="3505200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Maarschalk</a:t>
            </a:r>
            <a:r>
              <a:rPr lang="en-US" sz="1200" dirty="0" smtClean="0"/>
              <a:t>, travelblog.portfoliocollection.com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65" y="3505200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starchild.gsfc.nasa.gov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123" y="4800600"/>
            <a:ext cx="1346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65" y="4419600"/>
            <a:ext cx="3418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6965" y="6123801"/>
            <a:ext cx="387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lhs.lps.org/staff/</a:t>
            </a:r>
            <a:r>
              <a:rPr lang="en-US" sz="1200" dirty="0" err="1" smtClean="0"/>
              <a:t>sputnam</a:t>
            </a:r>
            <a:r>
              <a:rPr lang="en-US" sz="1200" dirty="0" smtClean="0"/>
              <a:t>/</a:t>
            </a:r>
            <a:r>
              <a:rPr lang="en-US" sz="1200" dirty="0" err="1" smtClean="0"/>
              <a:t>chem_notes</a:t>
            </a:r>
            <a:r>
              <a:rPr lang="en-US" sz="1200" dirty="0" smtClean="0"/>
              <a:t>/tritium_decay.gif</a:t>
            </a:r>
          </a:p>
        </p:txBody>
      </p:sp>
      <p:sp>
        <p:nvSpPr>
          <p:cNvPr id="26" name="Down Arrow 25"/>
          <p:cNvSpPr/>
          <p:nvPr/>
        </p:nvSpPr>
        <p:spPr bwMode="auto">
          <a:xfrm rot="3414848">
            <a:off x="7279256" y="4468463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7" name="Down Arrow 26"/>
          <p:cNvSpPr/>
          <p:nvPr/>
        </p:nvSpPr>
        <p:spPr bwMode="auto">
          <a:xfrm rot="18900000">
            <a:off x="5685926" y="4418536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8" name="Down Arrow 27"/>
          <p:cNvSpPr/>
          <p:nvPr/>
        </p:nvSpPr>
        <p:spPr bwMode="auto">
          <a:xfrm rot="8100000">
            <a:off x="7196185" y="5763862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9" name="Down Arrow 28"/>
          <p:cNvSpPr/>
          <p:nvPr/>
        </p:nvSpPr>
        <p:spPr bwMode="auto">
          <a:xfrm rot="14400000">
            <a:off x="5680494" y="5687661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025E-6 L -0.05834 0.04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05 0.060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5 -0.06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25069E-9 L 0.05 -0.039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, </a:t>
            </a:r>
            <a:r>
              <a:rPr lang="en-US" dirty="0" err="1" smtClean="0"/>
              <a:t>Majumder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C58E-9923-4C44-8DC6-2C83B778DF34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has </a:t>
            </a:r>
            <a:r>
              <a:rPr lang="en-US" b="1" i="1" dirty="0" smtClean="0"/>
              <a:t>huge</a:t>
            </a:r>
            <a:r>
              <a:rPr lang="en-US" dirty="0" smtClean="0"/>
              <a:t> effect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rad,pQCD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3</a:t>
            </a:r>
            <a:r>
              <a:rPr lang="en-US" dirty="0" smtClean="0"/>
              <a:t>; 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el,pQCD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Role of running coupling, irreducible uncertainty from non-pert. physics?</a:t>
            </a:r>
          </a:p>
          <a:p>
            <a:pPr lvl="1"/>
            <a:r>
              <a:rPr lang="en-US" dirty="0" smtClean="0"/>
              <a:t>Nontrivial changes from better elastic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B082-51CA-4E72-BA67-CF6EC71A24E1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77590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4980801"/>
            <a:ext cx="1618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 Wicks,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Sensitivity to Geometry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pPr lvl="1"/>
            <a:r>
              <a:rPr lang="en-US" dirty="0" smtClean="0"/>
              <a:t>KLN CGC vs. WS </a:t>
            </a:r>
            <a:r>
              <a:rPr lang="en-US" dirty="0" err="1" smtClean="0"/>
              <a:t>Glaub</a:t>
            </a:r>
            <a:r>
              <a:rPr lang="en-US" dirty="0" smtClean="0"/>
              <a:t>.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1066800"/>
          </a:xfrm>
        </p:spPr>
        <p:txBody>
          <a:bodyPr/>
          <a:lstStyle/>
          <a:p>
            <a:pPr lvl="1"/>
            <a:r>
              <a:rPr lang="en-US" dirty="0" smtClean="0"/>
              <a:t>Effect not large enough for pQCD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3BC7-C883-4C35-96B7-267DE64B68FF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343400"/>
            <a:ext cx="319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extreme</a:t>
            </a:r>
          </a:p>
          <a:p>
            <a:r>
              <a:rPr lang="en-US" sz="2400" dirty="0" smtClean="0"/>
              <a:t>initial geometry?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3581400" y="54102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also </a:t>
            </a:r>
            <a:r>
              <a:rPr lang="en-US" dirty="0" err="1" smtClean="0"/>
              <a:t>Renk</a:t>
            </a:r>
            <a:r>
              <a:rPr lang="en-US" dirty="0" smtClean="0"/>
              <a:t> et al., PRC83 (2011), </a:t>
            </a:r>
            <a:r>
              <a:rPr lang="en-US" dirty="0" err="1" smtClean="0"/>
              <a:t>Jia</a:t>
            </a:r>
            <a:r>
              <a:rPr lang="en-US" dirty="0" smtClean="0"/>
              <a:t>, WH, Liao, 1101.0290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6400"/>
            <a:ext cx="49919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5867400"/>
            <a:ext cx="383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Betz,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arXiv:1102.5416 [</a:t>
            </a:r>
            <a:r>
              <a:rPr lang="en-US" sz="1200" dirty="0" err="1" smtClean="0"/>
              <a:t>nucl-th</a:t>
            </a:r>
            <a:r>
              <a:rPr lang="en-US" sz="12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pQCD and Jet Measurements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pPr lvl="1"/>
            <a:r>
              <a:rPr lang="en-US" dirty="0" smtClean="0"/>
              <a:t>CMS sees redistribution of lost energy at large angles</a:t>
            </a:r>
          </a:p>
          <a:p>
            <a:pPr lvl="2"/>
            <a:r>
              <a:rPr lang="en-US" dirty="0" smtClean="0"/>
              <a:t>Naive pQCD expectation: collinear radiation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4AF1-B1EA-4E80-B6A9-CC0727E1FA5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086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" y="2505075"/>
            <a:ext cx="8201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97700" y="6172200"/>
            <a:ext cx="1770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Wyslouch</a:t>
            </a:r>
            <a:r>
              <a:rPr lang="en-US" sz="1200" dirty="0" smtClean="0"/>
              <a:t>, CMS, QM11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and Wide Angle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334000" cy="28194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Naively, pQCD =&gt; 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typical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typical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/E;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baseline="-25000" dirty="0" smtClean="0"/>
          </a:p>
          <a:p>
            <a:pPr lvl="1"/>
            <a:r>
              <a:rPr lang="en-US" b="1" i="1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Eloss</a:t>
            </a:r>
            <a:r>
              <a:rPr lang="en-US" dirty="0" smtClean="0"/>
              <a:t> calculations assume small angle emission</a:t>
            </a:r>
          </a:p>
          <a:p>
            <a:pPr lvl="1">
              <a:buNone/>
            </a:pPr>
            <a:r>
              <a:rPr lang="en-US" dirty="0" smtClean="0"/>
              <a:t>			   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Collinear approximation is (maximally) violated;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typ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/E</a:t>
            </a:r>
          </a:p>
          <a:p>
            <a:pPr lvl="1"/>
            <a:r>
              <a:rPr lang="en-US" dirty="0" smtClean="0"/>
              <a:t>pQCD not obviously inconsistent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468A-A2FE-4696-9CA9-BD9EF776C58F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17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540369"/>
            <a:ext cx="4495799" cy="32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4600" y="65810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  <p:pic>
        <p:nvPicPr>
          <p:cNvPr id="9297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914400"/>
            <a:ext cx="28170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6523" y="3910264"/>
            <a:ext cx="178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 Roland, CMS, QM11</a:t>
            </a:r>
          </a:p>
        </p:txBody>
      </p:sp>
      <p:pic>
        <p:nvPicPr>
          <p:cNvPr id="929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121280"/>
            <a:ext cx="3505200" cy="25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7400" y="6553200"/>
            <a:ext cx="1692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Cole, ATLAS, QM11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 of Collinear Uncertainty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Factor ~ 3 uncertainty in extracted medium density!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qhat</a:t>
            </a:r>
            <a:r>
              <a:rPr lang="en-US" dirty="0" smtClean="0"/>
              <a:t>” values from </a:t>
            </a:r>
            <a:r>
              <a:rPr lang="en-US" i="1" dirty="0" smtClean="0"/>
              <a:t>different formalisms</a:t>
            </a:r>
            <a:r>
              <a:rPr lang="en-US" dirty="0" smtClean="0"/>
              <a:t> </a:t>
            </a:r>
            <a:r>
              <a:rPr lang="en-US" b="1" dirty="0" smtClean="0"/>
              <a:t>consistent</a:t>
            </a:r>
            <a:r>
              <a:rPr lang="en-US" dirty="0" smtClean="0"/>
              <a:t>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5C89-8552-420D-B713-87A15368B60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84539"/>
            <a:ext cx="43957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18" y="2743200"/>
            <a:ext cx="4343400" cy="346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Coll. Approx. and Constrained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lvl="0">
              <a:defRPr/>
            </a:pPr>
            <a:r>
              <a:rPr lang="en-US" sz="2800" dirty="0" smtClean="0"/>
              <a:t>Fix </a:t>
            </a:r>
            <a:r>
              <a:rPr lang="en-US" sz="2800" dirty="0" err="1" smtClean="0"/>
              <a:t>dN</a:t>
            </a:r>
            <a:r>
              <a:rPr lang="en-US" sz="2800" baseline="-25000" dirty="0" err="1" smtClean="0"/>
              <a:t>g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r>
              <a:rPr lang="en-US" sz="2800" dirty="0" smtClean="0"/>
              <a:t> from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, calculate v</a:t>
            </a:r>
            <a:r>
              <a:rPr lang="en-US" sz="2800" baseline="-25000" dirty="0" smtClean="0"/>
              <a:t>2</a:t>
            </a:r>
          </a:p>
          <a:p>
            <a:pPr lvl="1">
              <a:defRPr/>
            </a:pPr>
            <a:r>
              <a:rPr lang="en-US" sz="2400" dirty="0" smtClean="0"/>
              <a:t>Expect: larger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smaller opening angle</a:t>
            </a:r>
          </a:p>
          <a:p>
            <a:pPr lvl="2">
              <a:defRPr/>
            </a:pP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coh</a:t>
            </a:r>
            <a:r>
              <a:rPr lang="en-US" sz="2000" dirty="0" smtClean="0"/>
              <a:t> = </a:t>
            </a:r>
            <a:r>
              <a:rPr lang="en-US" sz="2000" dirty="0" err="1" smtClean="0"/>
              <a:t>xE</a:t>
            </a:r>
            <a:r>
              <a:rPr lang="en-US" sz="2000" dirty="0" smtClean="0"/>
              <a:t>/k</a:t>
            </a:r>
            <a:r>
              <a:rPr lang="en-US" sz="2000" baseline="-25000" dirty="0" smtClean="0"/>
              <a:t>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larger for smaller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max</a:t>
            </a:r>
            <a:endParaRPr lang="en-US" sz="2000" dirty="0" smtClean="0"/>
          </a:p>
          <a:p>
            <a:pPr lvl="3">
              <a:defRPr/>
            </a:pPr>
            <a:r>
              <a:rPr lang="en-US" sz="1600" dirty="0" smtClean="0"/>
              <a:t>more paths in deep LPM (</a:t>
            </a:r>
            <a:r>
              <a:rPr lang="en-US" sz="1600" dirty="0" smtClean="0">
                <a:latin typeface="Symbol" pitchFamily="18" charset="2"/>
              </a:rPr>
              <a:t>D</a:t>
            </a:r>
            <a:r>
              <a:rPr lang="en-US" sz="1600" dirty="0" smtClean="0"/>
              <a:t>E ~ L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region</a:t>
            </a:r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2">
              <a:defRPr/>
            </a:pPr>
            <a:endParaRPr lang="en-US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buNone/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sz="2400" dirty="0" smtClean="0"/>
              <a:t>Not large sensitivity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43CC-8EAC-43E6-B6EF-AD223CFA738B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6368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6368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562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13" name="Group 20"/>
          <p:cNvGrpSpPr/>
          <p:nvPr/>
        </p:nvGrpSpPr>
        <p:grpSpPr>
          <a:xfrm>
            <a:off x="0" y="3027363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4572000" y="3078163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  <p:bldP spid="11" grpId="0" build="p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Geometry, Early Time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600200"/>
            <a:ext cx="5257800" cy="5334000"/>
          </a:xfrm>
        </p:spPr>
        <p:txBody>
          <a:bodyPr>
            <a:normAutofit/>
          </a:bodyPr>
          <a:lstStyle/>
          <a:p>
            <a:pPr lvl="2"/>
            <a:r>
              <a:rPr lang="en-US" b="1" i="1" dirty="0" smtClean="0"/>
              <a:t>Significant</a:t>
            </a:r>
            <a:r>
              <a:rPr lang="en-US" dirty="0" smtClean="0"/>
              <a:t> progress made</a:t>
            </a:r>
          </a:p>
          <a:p>
            <a:pPr lvl="3"/>
            <a:r>
              <a:rPr lang="en-US" sz="2200" dirty="0" smtClean="0"/>
              <a:t>Full geometry integration, dynamical scattering centers</a:t>
            </a:r>
          </a:p>
          <a:p>
            <a:pPr lvl="3"/>
            <a:r>
              <a:rPr lang="en-US" sz="2200" dirty="0" smtClean="0"/>
              <a:t>RHIC suppression with </a:t>
            </a:r>
            <a:r>
              <a:rPr lang="en-US" sz="2200" dirty="0" err="1" smtClean="0"/>
              <a:t>dN</a:t>
            </a:r>
            <a:r>
              <a:rPr lang="en-US" sz="2200" baseline="-25000" dirty="0" err="1" smtClean="0"/>
              <a:t>g</a:t>
            </a:r>
            <a:r>
              <a:rPr lang="en-US" sz="2200" dirty="0" smtClean="0"/>
              <a:t>/</a:t>
            </a:r>
            <a:r>
              <a:rPr lang="en-US" sz="2200" dirty="0" err="1" smtClean="0"/>
              <a:t>dy</a:t>
            </a:r>
            <a:r>
              <a:rPr lang="en-US" sz="2200" dirty="0" smtClean="0"/>
              <a:t> = 1000</a:t>
            </a:r>
          </a:p>
          <a:p>
            <a:pPr lvl="3"/>
            <a:r>
              <a:rPr lang="en-US" sz="2200" dirty="0" smtClean="0"/>
              <a:t>Large uncertainty due to unconstrained, non-equilibrium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dirty="0" smtClean="0"/>
              <a:t> &lt;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physics</a:t>
            </a:r>
          </a:p>
          <a:p>
            <a:pPr lvl="3"/>
            <a:r>
              <a:rPr lang="en-US" sz="2200" dirty="0" smtClean="0"/>
              <a:t>Future work: higher orders in opacity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1A-719E-4073-B385-880B00051C9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54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066800"/>
            <a:ext cx="3868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30423"/>
            <a:ext cx="4565175" cy="365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40640" y="2934729"/>
            <a:ext cx="2491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Buzzatti</a:t>
            </a:r>
            <a:r>
              <a:rPr lang="en-US" sz="1200" dirty="0" smtClean="0"/>
              <a:t> and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1106.3061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Caveats in Mind...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Quantitatively compare a parameter free “prediction” from WHDG for LHC, rigorously constrained by RHIC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Increase density at LHC by observed increase in particle multiplicity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90AF-2054-4650-B8E6-7CD801F4F541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646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459851"/>
            <a:ext cx="41593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4800" y="5257800"/>
            <a:ext cx="172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PRC77, 2008</a:t>
            </a:r>
          </a:p>
        </p:txBody>
      </p:sp>
      <p:pic>
        <p:nvPicPr>
          <p:cNvPr id="9646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19158"/>
            <a:ext cx="4114800" cy="29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7"/>
          <p:cNvSpPr txBox="1">
            <a:spLocks/>
          </p:cNvSpPr>
          <p:nvPr/>
        </p:nvSpPr>
        <p:spPr>
          <a:xfrm>
            <a:off x="457200" y="4114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WHDG band from 1-</a:t>
            </a:r>
            <a:r>
              <a:rPr lang="en-US" sz="2800" dirty="0" smtClean="0">
                <a:solidFill>
                  <a:srgbClr val="005400"/>
                </a:solidFill>
                <a:latin typeface="Symbol" pitchFamily="18" charset="2"/>
              </a:rPr>
              <a:t>s </a:t>
            </a:r>
            <a:r>
              <a:rPr lang="en-US" sz="2800" dirty="0" smtClean="0">
                <a:solidFill>
                  <a:srgbClr val="005400"/>
                </a:solidFill>
              </a:rPr>
              <a:t>RHIC </a:t>
            </a:r>
            <a:r>
              <a:rPr lang="en-US" sz="2800" dirty="0" err="1" smtClean="0">
                <a:solidFill>
                  <a:srgbClr val="005400"/>
                </a:solidFill>
              </a:rPr>
              <a:t>dN</a:t>
            </a:r>
            <a:r>
              <a:rPr lang="en-US" sz="2800" baseline="-25000" dirty="0" err="1" smtClean="0">
                <a:solidFill>
                  <a:srgbClr val="005400"/>
                </a:solidFill>
              </a:rPr>
              <a:t>g</a:t>
            </a:r>
            <a:r>
              <a:rPr lang="en-US" sz="2800" dirty="0" smtClean="0">
                <a:solidFill>
                  <a:srgbClr val="005400"/>
                </a:solidFill>
              </a:rPr>
              <a:t>/</a:t>
            </a:r>
            <a:r>
              <a:rPr lang="en-US" sz="2800" dirty="0" err="1" smtClean="0">
                <a:solidFill>
                  <a:srgbClr val="005400"/>
                </a:solidFill>
              </a:rPr>
              <a:t>dy</a:t>
            </a:r>
            <a:r>
              <a:rPr lang="en-US" sz="2800" dirty="0" smtClean="0">
                <a:solidFill>
                  <a:srgbClr val="005400"/>
                </a:solidFill>
              </a:rPr>
              <a:t> extraction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Symbol" pitchFamily="18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constrained predictions have small uncertainty from collinear approx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WHDG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at LHC: First Results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981200" y="4154904"/>
            <a:ext cx="8229600" cy="2514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Constrain WHDG at RHIC</a:t>
            </a:r>
          </a:p>
          <a:p>
            <a:pPr lvl="1"/>
            <a:r>
              <a:rPr lang="en-US" dirty="0" smtClean="0"/>
              <a:t>Make LHC predictions assuming 				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~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LHC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2.4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RHIC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2167-5815-429B-9FB8-68D50DD32D49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46890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67944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4727487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7360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shown at Kruger2010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  <p:bldP spid="18" grpId="0" build="p"/>
      <p:bldP spid="18" grpId="1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E&amp;M Particle Physics Well Understood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known:</a:t>
            </a:r>
          </a:p>
          <a:p>
            <a:r>
              <a:rPr lang="en-US" dirty="0" smtClean="0"/>
              <a:t>QED Vertex: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Ex. of Precision QED: g - 2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826C-164E-43BF-87CE-3900D0EB284C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39644"/>
            <a:ext cx="4191000" cy="8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E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133600"/>
            <a:ext cx="1529920" cy="1347787"/>
          </a:xfrm>
          <a:prstGeom prst="rect">
            <a:avLst/>
          </a:prstGeom>
        </p:spPr>
      </p:pic>
      <p:pic>
        <p:nvPicPr>
          <p:cNvPr id="8806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298" y="4419600"/>
            <a:ext cx="8636302" cy="6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69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562600"/>
            <a:ext cx="7605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096000"/>
            <a:ext cx="3576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Hanneke</a:t>
            </a:r>
            <a:r>
              <a:rPr lang="en-US" sz="1200" dirty="0" smtClean="0"/>
              <a:t>, </a:t>
            </a:r>
            <a:r>
              <a:rPr lang="en-US" sz="1200" dirty="0" err="1" smtClean="0"/>
              <a:t>Fogwell</a:t>
            </a:r>
            <a:r>
              <a:rPr lang="en-US" sz="1200" dirty="0" smtClean="0"/>
              <a:t>, and </a:t>
            </a:r>
            <a:r>
              <a:rPr lang="en-US" sz="1200" dirty="0" err="1" smtClean="0"/>
              <a:t>Gabrielse</a:t>
            </a:r>
            <a:r>
              <a:rPr lang="en-US" sz="1200" dirty="0" smtClean="0"/>
              <a:t>, PRL100 (2008)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105400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Gabrielse</a:t>
            </a:r>
            <a:r>
              <a:rPr lang="en-US" sz="1200" dirty="0" smtClean="0"/>
              <a:t> et al., PRL97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Published Results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343400" cy="5334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NB: ALICE unmeasured p + p interpolation &gt; LO pQCD</a:t>
            </a:r>
          </a:p>
          <a:p>
            <a:pPr lvl="1"/>
            <a:r>
              <a:rPr lang="en-US" dirty="0" smtClean="0"/>
              <a:t>Also, small reported </a:t>
            </a:r>
            <a:r>
              <a:rPr lang="en-US" dirty="0" err="1" smtClean="0"/>
              <a:t>unc</a:t>
            </a:r>
            <a:r>
              <a:rPr lang="en-US" dirty="0" smtClean="0"/>
              <a:t>. in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bin</a:t>
            </a:r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2"/>
            <a:r>
              <a:rPr lang="en-US" dirty="0" smtClean="0"/>
              <a:t>Fluctuations important at large centralities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CFD1-6D02-4A4A-8F07-61896ADC0506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666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90600"/>
            <a:ext cx="3962400" cy="53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3000" y="6096000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arXiv:1104.4958</a:t>
            </a:r>
          </a:p>
        </p:txBody>
      </p:sp>
      <p:pic>
        <p:nvPicPr>
          <p:cNvPr id="9871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30" y="4114800"/>
            <a:ext cx="424337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WHDG Compared to R</a:t>
            </a:r>
            <a:r>
              <a:rPr lang="en-US" baseline="-25000" dirty="0" smtClean="0"/>
              <a:t>CP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Examine R</a:t>
            </a:r>
            <a:r>
              <a:rPr lang="en-US" baseline="-25000" dirty="0" smtClean="0"/>
              <a:t>CP</a:t>
            </a:r>
            <a:r>
              <a:rPr lang="en-US" dirty="0" smtClean="0"/>
              <a:t>, ratio of central to peripheral R</a:t>
            </a:r>
            <a:r>
              <a:rPr lang="en-US" baseline="-25000" dirty="0" smtClean="0"/>
              <a:t>AA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3B8F-771C-4DB2-81B3-41132939374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621977"/>
            <a:ext cx="4495800" cy="32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14600"/>
            <a:ext cx="388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+ 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</a:t>
            </a:r>
            <a:r>
              <a:rPr lang="en-US" sz="2800" dirty="0" err="1" smtClean="0">
                <a:solidFill>
                  <a:srgbClr val="005400"/>
                </a:solidFill>
              </a:rPr>
              <a:t>ertainty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cancels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0-5%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70-80%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Validity of E-loss in very peripheral collisions?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819001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WHDG Describes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86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Fixed by RHIC data, parameter-free WHDG describes preliminary R</a:t>
            </a:r>
            <a:r>
              <a:rPr lang="en-US" baseline="-25000" dirty="0" smtClean="0"/>
              <a:t>AA</a:t>
            </a:r>
            <a:r>
              <a:rPr lang="en-US" dirty="0" smtClean="0"/>
              <a:t> and v</a:t>
            </a:r>
            <a:r>
              <a:rPr lang="en-US" baseline="-25000" dirty="0" smtClean="0"/>
              <a:t>2</a:t>
            </a:r>
            <a:r>
              <a:rPr lang="en-US" dirty="0" smtClean="0"/>
              <a:t> quite well</a:t>
            </a:r>
          </a:p>
          <a:p>
            <a:pPr lvl="2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at very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8FAA-06F3-470D-838A-07FC93C1137B}" type="datetime1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66800"/>
            <a:ext cx="3886200" cy="373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6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7432" y="1143001"/>
            <a:ext cx="47979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71800" y="4495801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 and</a:t>
            </a:r>
          </a:p>
          <a:p>
            <a:r>
              <a:rPr lang="en-US" sz="1200" dirty="0" smtClean="0"/>
              <a:t>cdsweb.cern.ch/record/1352777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556" y="4419601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arXiv:1107.2136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91600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NB: R</a:t>
            </a:r>
            <a:r>
              <a:rPr lang="en-US" baseline="-25000" dirty="0" smtClean="0"/>
              <a:t>AA</a:t>
            </a:r>
            <a:r>
              <a:rPr lang="en-US" dirty="0" smtClean="0"/>
              <a:t> requires production, E-loss, FF</a:t>
            </a:r>
          </a:p>
          <a:p>
            <a:pPr lvl="2"/>
            <a:r>
              <a:rPr lang="en-US" dirty="0" smtClean="0"/>
              <a:t>Does not immediately follow that </a:t>
            </a:r>
            <a:r>
              <a:rPr lang="en-US" dirty="0" err="1" smtClean="0"/>
              <a:t>R</a:t>
            </a:r>
            <a:r>
              <a:rPr lang="en-US" baseline="30000" dirty="0" err="1" smtClean="0">
                <a:latin typeface="Symbol" pitchFamily="18" charset="2"/>
              </a:rPr>
              <a:t>p</a:t>
            </a:r>
            <a:r>
              <a:rPr lang="en-US" baseline="-25000" dirty="0" err="1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D</a:t>
            </a:r>
            <a:r>
              <a:rPr lang="en-US" baseline="-25000" dirty="0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B</a:t>
            </a:r>
            <a:r>
              <a:rPr lang="en-US" baseline="-25000" dirty="0" smtClean="0"/>
              <a:t>AA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And</a:t>
            </a:r>
            <a:r>
              <a:rPr lang="en-US" dirty="0" smtClean="0"/>
              <a:t> D R</a:t>
            </a:r>
            <a:r>
              <a:rPr lang="en-US" baseline="-25000" dirty="0" smtClean="0"/>
              <a:t>AA</a:t>
            </a:r>
            <a:r>
              <a:rPr lang="en-US" dirty="0" smtClean="0"/>
              <a:t> at LHC?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0ED1-81B0-4FC0-8A91-C7772BFB609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267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7205663" cy="34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76800" y="4648200"/>
            <a:ext cx="2905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arXiv:1107.2136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34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at RHIC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in heavy flavor sector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p:oleObj spid="_x0000_s92569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8190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33AA-CCE7-4215-B2AD-1801BB649679}" type="datetime1">
              <a:rPr lang="en-US" smtClean="0"/>
              <a:pPr/>
              <a:t>10/4/2011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AdS/CFT Energy Loss and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5BC-D31E-41BA-B23F-5BAE9DE2CE05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16"/>
          <p:cNvGrpSpPr/>
          <p:nvPr/>
        </p:nvGrpSpPr>
        <p:grpSpPr>
          <a:xfrm>
            <a:off x="39452" y="3257769"/>
            <a:ext cx="3846748" cy="2487345"/>
            <a:chOff x="1746249" y="1492250"/>
            <a:chExt cx="4452579" cy="28956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249" y="1492250"/>
              <a:ext cx="445257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870450" y="1797050"/>
              <a:ext cx="1001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2.76 </a:t>
              </a:r>
              <a:r>
                <a:rPr lang="en-US" sz="1600" b="1" dirty="0" err="1" smtClean="0"/>
                <a:t>TeV</a:t>
              </a:r>
              <a:endParaRPr lang="en-US" sz="1600" b="1" dirty="0" smtClean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5257800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AdS/CFT, heavy quarks: wide angle energy loss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50913"/>
            <a:ext cx="3657600" cy="349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00600" y="4724400"/>
            <a:ext cx="399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 Noronha,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G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PRL102 (2009)</a:t>
            </a:r>
          </a:p>
        </p:txBody>
      </p:sp>
      <p:grpSp>
        <p:nvGrpSpPr>
          <p:cNvPr id="10" name="Group 16"/>
          <p:cNvGrpSpPr/>
          <p:nvPr/>
        </p:nvGrpSpPr>
        <p:grpSpPr>
          <a:xfrm>
            <a:off x="2705" y="971769"/>
            <a:ext cx="4065512" cy="4871567"/>
            <a:chOff x="2704" y="838200"/>
            <a:chExt cx="4788801" cy="6041303"/>
          </a:xfrm>
        </p:grpSpPr>
        <p:grpSp>
          <p:nvGrpSpPr>
            <p:cNvPr id="17" name="Group 11"/>
            <p:cNvGrpSpPr/>
            <p:nvPr/>
          </p:nvGrpSpPr>
          <p:grpSpPr>
            <a:xfrm>
              <a:off x="2704" y="838200"/>
              <a:ext cx="4788801" cy="6041303"/>
              <a:chOff x="4001852" y="1676400"/>
              <a:chExt cx="4788801" cy="6041303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01852" y="1676400"/>
                <a:ext cx="4532548" cy="3010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229905" y="7440703"/>
                <a:ext cx="1560748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WAH, </a:t>
                </a:r>
                <a:r>
                  <a:rPr lang="en-US" sz="1200" i="1" dirty="0" smtClean="0"/>
                  <a:t>in preparation</a:t>
                </a:r>
                <a:endParaRPr lang="en-US" sz="12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352800" y="1143000"/>
              <a:ext cx="8875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0.2 </a:t>
              </a:r>
              <a:r>
                <a:rPr lang="en-US" sz="1600" b="1" dirty="0" err="1" smtClean="0"/>
                <a:t>TeV</a:t>
              </a:r>
              <a:endParaRPr lang="en-US" sz="1600" b="1" dirty="0" smtClean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36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F182-1B95-430F-8076-ED8580F3F03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Initial Gluon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What is the spatial distribution of gluons in a highly boosted nucleus?</a:t>
            </a:r>
          </a:p>
          <a:p>
            <a:r>
              <a:rPr lang="en-US" dirty="0" smtClean="0"/>
              <a:t>What are the initial conditions fed into hydro in 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6C0A-0B3F-44E0-A1A6-A183AA6769C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28600" y="2819400"/>
          <a:ext cx="4176713" cy="3303587"/>
        </p:xfrm>
        <a:graphic>
          <a:graphicData uri="http://schemas.openxmlformats.org/presentationml/2006/ole">
            <p:oleObj spid="_x0000_s1006594" name="Image" r:id="rId3" imgW="6679365" imgH="5282540" progId="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572000" y="2819400"/>
          <a:ext cx="4411663" cy="3251200"/>
        </p:xfrm>
        <a:graphic>
          <a:graphicData uri="http://schemas.openxmlformats.org/presentationml/2006/ole">
            <p:oleObj spid="_x0000_s1006595" name="Image" r:id="rId4" imgW="6996825" imgH="5155556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9383" y="6096000"/>
            <a:ext cx="1653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T Hirano, et al., </a:t>
            </a:r>
            <a:endParaRPr lang="en-US" sz="1200" dirty="0" smtClean="0"/>
          </a:p>
          <a:p>
            <a:r>
              <a:rPr lang="en-US" sz="1200" dirty="0" smtClean="0"/>
              <a:t>Phys.Lett.B636, 2006</a:t>
            </a:r>
            <a:endParaRPr lang="en-US" sz="1200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096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239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81153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296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429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810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953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334000" y="57912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Factor at least 2 uncertainty in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from IC</a:t>
            </a:r>
          </a:p>
          <a:p>
            <a:pPr lvl="1"/>
            <a:r>
              <a:rPr lang="en-US" dirty="0" smtClean="0"/>
              <a:t>Naive pQCD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AdS/CFT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0139-3E83-403F-B9B2-5FA2C9835B2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605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667000"/>
            <a:ext cx="8410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72200" y="6324600"/>
            <a:ext cx="2142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Teaney</a:t>
            </a:r>
            <a:r>
              <a:rPr lang="en-US" sz="1200" dirty="0" smtClean="0"/>
              <a:t>, Users’ Meeting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from Higher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0534-38CA-49CF-BCB1-302B391690AE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076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219200"/>
            <a:ext cx="862999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4724400"/>
            <a:ext cx="2117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Chen et al., arXiv:1106.6350</a:t>
            </a:r>
          </a:p>
        </p:txBody>
      </p:sp>
      <p:pic>
        <p:nvPicPr>
          <p:cNvPr id="10076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064026"/>
            <a:ext cx="8839200" cy="7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E&amp;M and 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Many body physics less well understood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D1FD-2356-48C7-871D-2A5773B6842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480965"/>
            <a:ext cx="3200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414665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www.sv.vt.edu/classes/MSE2094_NoteBook/96ClassProj/examples/triplpt.html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7009" y="2442866"/>
            <a:ext cx="3711191" cy="29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5410" y="1981200"/>
            <a:ext cx="99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3630" y="1981200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Hydrogen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4044" y="5338465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Diploma Thesis, Berlin, </a:t>
            </a:r>
            <a:r>
              <a:rPr lang="en-US" sz="1200" b="1" i="1" u="sng" dirty="0" smtClean="0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4"/>
            <a:ext cx="8229600" cy="4876800"/>
          </a:xfrm>
        </p:spPr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could give experimental handle on initial geometry</a:t>
            </a:r>
          </a:p>
          <a:p>
            <a:pPr lvl="1"/>
            <a:r>
              <a:rPr lang="en-US" dirty="0" smtClean="0"/>
              <a:t>Recall e + A diffraction </a:t>
            </a:r>
            <a:r>
              <a:rPr lang="en-US" dirty="0" err="1" smtClean="0"/>
              <a:t>exps</a:t>
            </a:r>
            <a:r>
              <a:rPr lang="en-US" dirty="0" smtClean="0"/>
              <a:t>. on A at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E444-4849-462F-BD58-267F9B04312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73" y="2667000"/>
            <a:ext cx="3082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87" y="2847201"/>
            <a:ext cx="4759813" cy="31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00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Hahn, Ravenhall, and Hofstadter, Phys Rev 101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4E2A-DE5B-434B-8972-494D9EF52D8B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800600" cy="34290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838199"/>
            <a:ext cx="3810000" cy="2209800"/>
            <a:chOff x="228600" y="2346530"/>
            <a:chExt cx="3987910" cy="25347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3465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3465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49305" y="2971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3276600"/>
            <a:ext cx="8610599" cy="31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86529" y="6172200"/>
            <a:ext cx="172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arXiv:1102.5058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Does rise in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 imply perturbative E-loss dominant at LHC?</a:t>
            </a:r>
          </a:p>
          <a:p>
            <a:pPr lvl="1"/>
            <a:r>
              <a:rPr lang="en-US" dirty="0" smtClean="0"/>
              <a:t>To make a qualitative statement need:</a:t>
            </a:r>
          </a:p>
          <a:p>
            <a:pPr lvl="2"/>
            <a:r>
              <a:rPr lang="en-US" dirty="0" smtClean="0"/>
              <a:t>Experimental control over production effects</a:t>
            </a:r>
          </a:p>
          <a:p>
            <a:pPr lvl="2"/>
            <a:r>
              <a:rPr lang="en-US" dirty="0" smtClean="0"/>
              <a:t>Reduced exp. uncertainties at large (~100 </a:t>
            </a:r>
            <a:r>
              <a:rPr lang="en-US" dirty="0" err="1" smtClean="0"/>
              <a:t>GeV</a:t>
            </a:r>
            <a:r>
              <a:rPr lang="en-US" dirty="0" smtClean="0"/>
              <a:t>/c)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2"/>
            <a:r>
              <a:rPr lang="en-US" dirty="0" smtClean="0"/>
              <a:t>Consistency check </a:t>
            </a:r>
            <a:r>
              <a:rPr lang="en-US" dirty="0" err="1" smtClean="0"/>
              <a:t>btwn</a:t>
            </a:r>
            <a:r>
              <a:rPr lang="en-US" dirty="0" smtClean="0"/>
              <a:t> pQCD and multiple observables at large (~100 </a:t>
            </a:r>
            <a:r>
              <a:rPr lang="en-US" dirty="0" err="1" smtClean="0"/>
              <a:t>GeV</a:t>
            </a:r>
            <a:r>
              <a:rPr lang="en-US" dirty="0" smtClean="0"/>
              <a:t>/c)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especially v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Recent LHC Results:</a:t>
            </a:r>
          </a:p>
          <a:p>
            <a:pPr lvl="1"/>
            <a:r>
              <a:rPr lang="en-US" dirty="0" smtClean="0"/>
              <a:t>Published ALICE R</a:t>
            </a:r>
            <a:r>
              <a:rPr lang="en-US" baseline="-25000" dirty="0" smtClean="0"/>
              <a:t>AA</a:t>
            </a:r>
            <a:r>
              <a:rPr lang="en-US" dirty="0" smtClean="0"/>
              <a:t> suppression generically difficult to understand in typical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picture (both pQCD and AdS/CFT)</a:t>
            </a:r>
          </a:p>
          <a:p>
            <a:pPr lvl="2"/>
            <a:r>
              <a:rPr lang="en-US" dirty="0" smtClean="0"/>
              <a:t>E-loss in (currently) uncontrolled pre-</a:t>
            </a:r>
            <a:r>
              <a:rPr lang="en-US" dirty="0" err="1" smtClean="0"/>
              <a:t>thermalization</a:t>
            </a:r>
            <a:r>
              <a:rPr lang="en-US" dirty="0" smtClean="0"/>
              <a:t> dynamics?</a:t>
            </a:r>
          </a:p>
          <a:p>
            <a:pPr lvl="2"/>
            <a:r>
              <a:rPr lang="en-US" dirty="0" smtClean="0"/>
              <a:t>Possibly signal of AdS/CFT Bragg peak physics</a:t>
            </a:r>
          </a:p>
          <a:p>
            <a:pPr lvl="1"/>
            <a:r>
              <a:rPr lang="en-US" dirty="0" smtClean="0"/>
              <a:t>Soft particle energy loss at very wide angles</a:t>
            </a:r>
          </a:p>
          <a:p>
            <a:pPr lvl="2"/>
            <a:r>
              <a:rPr lang="en-US" dirty="0" smtClean="0"/>
              <a:t>Not inconsistent with pQCD or AdS/CFT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F90D-B175-4E6A-AE21-516C396FCF6A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791200"/>
          </a:xfrm>
        </p:spPr>
        <p:txBody>
          <a:bodyPr>
            <a:normAutofit fontScale="85000" lnSpcReduction="20000"/>
          </a:bodyPr>
          <a:lstStyle/>
          <a:p>
            <a:pPr lvl="2"/>
            <a:endParaRPr lang="en-US" dirty="0" smtClean="0"/>
          </a:p>
          <a:p>
            <a:r>
              <a:rPr lang="en-US" dirty="0" smtClean="0"/>
              <a:t>WHDG zero parameter LHC predictions constrained by RHIC appear to:</a:t>
            </a:r>
          </a:p>
          <a:p>
            <a:pPr lvl="1"/>
            <a:r>
              <a:rPr lang="en-US" dirty="0" smtClean="0"/>
              <a:t>(Possibly) systematically </a:t>
            </a:r>
            <a:r>
              <a:rPr lang="en-US" dirty="0" err="1" smtClean="0"/>
              <a:t>oversuppress</a:t>
            </a:r>
            <a:r>
              <a:rPr lang="en-US" dirty="0" smtClean="0"/>
              <a:t> light </a:t>
            </a:r>
            <a:r>
              <a:rPr lang="en-US" dirty="0" err="1" smtClean="0"/>
              <a:t>hadron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smtClean="0"/>
              <a:t>Describe light </a:t>
            </a:r>
            <a:r>
              <a:rPr lang="en-US" dirty="0" err="1" smtClean="0"/>
              <a:t>hadron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at “intermediate”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20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1"/>
            <a:r>
              <a:rPr lang="en-US" dirty="0" smtClean="0"/>
              <a:t>Describe D meson suppression</a:t>
            </a:r>
          </a:p>
          <a:p>
            <a:pPr lvl="2"/>
            <a:r>
              <a:rPr lang="en-US" b="1" dirty="0" smtClean="0"/>
              <a:t>CAUTION</a:t>
            </a:r>
            <a:r>
              <a:rPr lang="en-US" dirty="0" smtClean="0"/>
              <a:t>: many important effects not currently under theoretical control</a:t>
            </a:r>
          </a:p>
          <a:p>
            <a:pPr lvl="2"/>
            <a:r>
              <a:rPr lang="en-US" dirty="0" smtClean="0"/>
              <a:t>HOWEVER: qualitative agreement suggests continued effort interesting and worthwhile</a:t>
            </a:r>
          </a:p>
          <a:p>
            <a:r>
              <a:rPr lang="en-US" dirty="0" smtClean="0"/>
              <a:t>AdS </a:t>
            </a:r>
            <a:r>
              <a:rPr lang="en-US" dirty="0" err="1" smtClean="0"/>
              <a:t>Eloss</a:t>
            </a:r>
            <a:r>
              <a:rPr lang="en-US" dirty="0" smtClean="0"/>
              <a:t>: consistent with RHIC and LHC within large theoretical uncertainties</a:t>
            </a:r>
          </a:p>
          <a:p>
            <a:pPr lvl="1"/>
            <a:r>
              <a:rPr lang="en-US" dirty="0" smtClean="0"/>
              <a:t>Looking forward to exciting future distinguishing measurements, esp. heavy quark suppression separation</a:t>
            </a:r>
          </a:p>
          <a:p>
            <a:r>
              <a:rPr lang="en-US" dirty="0" smtClean="0"/>
              <a:t>Exciting prospects for measuring initial spatial distribution of gluons in a highly relativistic nucleus at an EIC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3A-7F19-448B-AA02-CA198798C9F1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QCD Particle Physics Well Understood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err="1" smtClean="0"/>
              <a:t>Lagr</a:t>
            </a:r>
            <a:r>
              <a:rPr lang="en-US" dirty="0" smtClean="0"/>
              <a:t>. known:</a:t>
            </a:r>
          </a:p>
          <a:p>
            <a:r>
              <a:rPr lang="en-US" dirty="0" smtClean="0"/>
              <a:t>QCD Vertices: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Qual. &amp; Quant. agreement w/ data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A075-5B0B-4DBA-B8C3-B1EA42012582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787" y="1080675"/>
            <a:ext cx="5383213" cy="9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C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362200"/>
            <a:ext cx="5334000" cy="1150470"/>
          </a:xfrm>
          <a:prstGeom prst="rect">
            <a:avLst/>
          </a:prstGeom>
        </p:spPr>
      </p:pic>
      <p:grpSp>
        <p:nvGrpSpPr>
          <p:cNvPr id="9" name="Group 15"/>
          <p:cNvGrpSpPr/>
          <p:nvPr/>
        </p:nvGrpSpPr>
        <p:grpSpPr>
          <a:xfrm>
            <a:off x="457200" y="4284463"/>
            <a:ext cx="3276600" cy="2497337"/>
            <a:chOff x="5715000" y="1284862"/>
            <a:chExt cx="3276600" cy="249733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1284862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715000" y="2486799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</a:t>
              </a:r>
            </a:p>
            <a:p>
              <a:r>
                <a:rPr lang="en-US" sz="1200" dirty="0" smtClean="0"/>
                <a:t>PLB284</a:t>
              </a:r>
            </a:p>
            <a:p>
              <a:r>
                <a:rPr lang="en-US" sz="1200" dirty="0" smtClean="0"/>
                <a:t>(1992)</a:t>
              </a:r>
              <a:endParaRPr lang="en-US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00600" y="601980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PDG</a:t>
            </a:r>
            <a:endParaRPr lang="en-US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364456"/>
            <a:ext cx="2971800" cy="23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DF52-1C61-4A88-8FAB-F19DD4F3103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6A03-1C49-4618-85EE-AE6D48BE061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76010"/>
            <a:ext cx="3995737" cy="25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871" y="1976010"/>
            <a:ext cx="38291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Collider machines: RHIC, LHC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4974" y="4552890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Relativistic Heavy Ion Collider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552890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Collider</a:t>
            </a:r>
          </a:p>
        </p:txBody>
      </p:sp>
      <p:pic>
        <p:nvPicPr>
          <p:cNvPr id="13" name="blic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14400" y="9144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vs. Little Bang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B2-46F3-4ABF-9F5A-50226841D4D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1321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01347" y="5498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6081" y="54864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600" y="54864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~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3944" y="54980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" y="59714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71600" y="59714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8977" y="59714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4349091" y="59714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62600" y="59706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467600" y="59706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13934" y="312420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 Collaboration</a:t>
            </a:r>
          </a:p>
        </p:txBody>
      </p:sp>
      <p:pic>
        <p:nvPicPr>
          <p:cNvPr id="8744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3962400"/>
            <a:ext cx="8829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0"/>
          <p:cNvGrpSpPr/>
          <p:nvPr/>
        </p:nvGrpSpPr>
        <p:grpSpPr>
          <a:xfrm>
            <a:off x="2438400" y="4114800"/>
            <a:ext cx="1219200" cy="990600"/>
            <a:chOff x="2362200" y="4572000"/>
            <a:chExt cx="1219200" cy="990600"/>
          </a:xfrm>
        </p:grpSpPr>
        <p:sp>
          <p:nvSpPr>
            <p:cNvPr id="10" name="Oval 9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>
            <a:off x="1981200" y="4114800"/>
            <a:ext cx="7010400" cy="1371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8200" y="3581400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 Momentum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2F8A-3161-47CB-B032-F9A98EB1319E}" type="datetime1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 CTP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31753</TotalTime>
  <Words>1957</Words>
  <Application>Microsoft Office PowerPoint</Application>
  <PresentationFormat>On-screen Show (4:3)</PresentationFormat>
  <Paragraphs>514</Paragraphs>
  <Slides>43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Symbol</vt:lpstr>
      <vt:lpstr>Times New Roman</vt:lpstr>
      <vt:lpstr>Calibri</vt:lpstr>
      <vt:lpstr>Office Theme</vt:lpstr>
      <vt:lpstr>Image</vt:lpstr>
      <vt:lpstr>Energy Loss Calculations, RHIC, and First Results from LHC</vt:lpstr>
      <vt:lpstr>Four Fundamental Forces</vt:lpstr>
      <vt:lpstr>E&amp;M Particle Physics Well Understood</vt:lpstr>
      <vt:lpstr>E&amp;M and Phase Diagrams</vt:lpstr>
      <vt:lpstr>QCD Particle Physics Well Understood</vt:lpstr>
      <vt:lpstr>What Are We Interested In?</vt:lpstr>
      <vt:lpstr>Heavy Ion Collisions</vt:lpstr>
      <vt:lpstr>Big Bang vs. Little Bang</vt:lpstr>
      <vt:lpstr>QGP Energy Loss</vt:lpstr>
      <vt:lpstr>pQCD Rad Picture</vt:lpstr>
      <vt:lpstr>High Momentum Particles in AdS/CFT</vt:lpstr>
      <vt:lpstr>Light Quark and Gluon E-Loss</vt:lpstr>
      <vt:lpstr>High-pT Observables</vt:lpstr>
      <vt:lpstr>pQCD Success at RHIC:</vt:lpstr>
      <vt:lpstr>pQCD Picture Inadequate at RHIC</vt:lpstr>
      <vt:lpstr>Qualitative Expectations for LHC</vt:lpstr>
      <vt:lpstr>pQCD at LHC?</vt:lpstr>
      <vt:lpstr>Rise in RAA a Final State Effect?</vt:lpstr>
      <vt:lpstr>Qual Norm of RAA From RHIC to LHC</vt:lpstr>
      <vt:lpstr>Quant. (Qual?) Conclusions Require...</vt:lpstr>
      <vt:lpstr>Varying as has huge effect</vt:lpstr>
      <vt:lpstr>Quantifying Sensitivity to Geometry IC</vt:lpstr>
      <vt:lpstr>Aside: pQCD and Jet Measurements</vt:lpstr>
      <vt:lpstr>pQCD and Wide Angle Radiation</vt:lpstr>
      <vt:lpstr>Quantification of Collinear Uncertainty</vt:lpstr>
      <vt:lpstr>Coll. Approx. and Constrained v2</vt:lpstr>
      <vt:lpstr>Geometry, Early Time Investigation</vt:lpstr>
      <vt:lpstr>With Caveats in Mind...</vt:lpstr>
      <vt:lpstr>WHDG p0 RAA at LHC: First Results</vt:lpstr>
      <vt:lpstr>ALICE Published Results</vt:lpstr>
      <vt:lpstr>WHDG Compared to RCP</vt:lpstr>
      <vt:lpstr>WHDG Describes RAA and v2?</vt:lpstr>
      <vt:lpstr>And D RAA at LHC?</vt:lpstr>
      <vt:lpstr>AdS/CFT at RHIC</vt:lpstr>
      <vt:lpstr>AdS/CFT Energy Loss and Distribution</vt:lpstr>
      <vt:lpstr>LHC RcAA(pT)/RbAA(pT) Prediction (with speed limits)</vt:lpstr>
      <vt:lpstr>Measuring the Initial Gluon State</vt:lpstr>
      <vt:lpstr>h/s Extraction</vt:lpstr>
      <vt:lpstr>IC from Higher Harmonics</vt:lpstr>
      <vt:lpstr>Measuring the IC</vt:lpstr>
      <vt:lpstr>Gluon Distribution of A at x ~ 10-3</vt:lpstr>
      <vt:lpstr>Conclusions (1 of 2)</vt:lpstr>
      <vt:lpstr>Conclusions (2 of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950</cp:revision>
  <dcterms:created xsi:type="dcterms:W3CDTF">2009-09-03T22:02:25Z</dcterms:created>
  <dcterms:modified xsi:type="dcterms:W3CDTF">2011-10-05T08:54:22Z</dcterms:modified>
</cp:coreProperties>
</file>