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668" r:id="rId2"/>
    <p:sldId id="1147" r:id="rId3"/>
    <p:sldId id="1225" r:id="rId4"/>
    <p:sldId id="1231" r:id="rId5"/>
    <p:sldId id="1230" r:id="rId6"/>
    <p:sldId id="1148" r:id="rId7"/>
    <p:sldId id="1253" r:id="rId8"/>
    <p:sldId id="1234" r:id="rId9"/>
    <p:sldId id="1235" r:id="rId10"/>
    <p:sldId id="1274" r:id="rId11"/>
    <p:sldId id="1271" r:id="rId12"/>
    <p:sldId id="1236" r:id="rId13"/>
    <p:sldId id="1237" r:id="rId14"/>
    <p:sldId id="1238" r:id="rId15"/>
    <p:sldId id="1239" r:id="rId16"/>
    <p:sldId id="1240" r:id="rId17"/>
    <p:sldId id="1259" r:id="rId18"/>
    <p:sldId id="1252" r:id="rId19"/>
    <p:sldId id="1241" r:id="rId20"/>
    <p:sldId id="1242" r:id="rId21"/>
    <p:sldId id="1278" r:id="rId22"/>
    <p:sldId id="1243" r:id="rId23"/>
    <p:sldId id="1244" r:id="rId24"/>
    <p:sldId id="1245" r:id="rId25"/>
    <p:sldId id="1283" r:id="rId26"/>
    <p:sldId id="1284" r:id="rId27"/>
    <p:sldId id="1286" r:id="rId28"/>
    <p:sldId id="1287" r:id="rId29"/>
    <p:sldId id="1288" r:id="rId30"/>
    <p:sldId id="1289" r:id="rId31"/>
    <p:sldId id="1247" r:id="rId32"/>
    <p:sldId id="1279" r:id="rId33"/>
    <p:sldId id="1248" r:id="rId34"/>
    <p:sldId id="1281" r:id="rId35"/>
    <p:sldId id="1250" r:id="rId36"/>
    <p:sldId id="1251" r:id="rId37"/>
    <p:sldId id="1257" r:id="rId38"/>
    <p:sldId id="1261" r:id="rId39"/>
    <p:sldId id="1294" r:id="rId40"/>
    <p:sldId id="1177" r:id="rId41"/>
    <p:sldId id="1290" r:id="rId42"/>
    <p:sldId id="1291" r:id="rId43"/>
    <p:sldId id="1292" r:id="rId44"/>
    <p:sldId id="1254" r:id="rId45"/>
    <p:sldId id="1282" r:id="rId46"/>
  </p:sldIdLst>
  <p:sldSz cx="9144000" cy="6858000" type="screen4x3"/>
  <p:notesSz cx="6858000" cy="9144000"/>
  <p:embeddedFontLst>
    <p:embeddedFont>
      <p:font typeface="Calibri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005400"/>
    <a:srgbClr val="09840A"/>
    <a:srgbClr val="4D4D4D"/>
    <a:srgbClr val="4A7EBB"/>
    <a:srgbClr val="0000FF"/>
    <a:srgbClr val="FF0000"/>
    <a:srgbClr val="3F3D99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4" autoAdjust="0"/>
    <p:restoredTop sz="85216" autoAdjust="0"/>
  </p:normalViewPr>
  <p:slideViewPr>
    <p:cSldViewPr>
      <p:cViewPr>
        <p:scale>
          <a:sx n="77" d="100"/>
          <a:sy n="77" d="100"/>
        </p:scale>
        <p:origin x="-2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68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image" Target="../media/image49.wmf"/><Relationship Id="rId4" Type="http://schemas.openxmlformats.org/officeDocument/2006/relationships/image" Target="../media/image63.wmf"/><Relationship Id="rId9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5872-68B3-467C-B3B5-AD9FEA7F84AC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1428-24EA-403C-8ECF-127520231724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0AD7-9EDD-4F30-AC8A-353C3F0E149D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3C4B-70E5-4675-9560-78CB9CA1E014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505B-19A4-4663-AA0E-FB5F82425B18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2814-F72F-4EAF-8032-E125DD0FDDA6}" type="datetime1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63F2-9236-440F-986A-C354FCDF8E44}" type="datetime1">
              <a:rPr lang="en-US" smtClean="0"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3FD8-2161-47AE-B735-0F7CE858CC45}" type="datetime1">
              <a:rPr lang="en-US" smtClean="0"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0D41-BD6E-4DFB-8D75-9BB1478D3AD2}" type="datetime1">
              <a:rPr lang="en-US" smtClean="0"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1083-58B6-4135-854C-61E411864B28}" type="datetime1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4D3-1A59-439F-99CA-32D833F20817}" type="datetime1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D6C2D-0061-497E-B18E-3719FC98101D}" type="datetime1">
              <a:rPr lang="en-US" smtClean="0"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69.jpe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Perturbative Probes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Heavy </a:t>
            </a:r>
            <a:r>
              <a:rPr lang="en-US" dirty="0" smtClean="0"/>
              <a:t>Ion Collisions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4162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June 13, </a:t>
            </a:r>
            <a:r>
              <a:rPr lang="en-US" sz="2000" dirty="0" smtClean="0">
                <a:solidFill>
                  <a:srgbClr val="660000"/>
                </a:solidFill>
              </a:rPr>
              <a:t>2012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1862-2F91-4564-B268-EA8867DFCE3C}" type="datetime1">
              <a:rPr lang="en-US" smtClean="0"/>
              <a:t>6/13/2012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39045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</a:t>
            </a:r>
            <a:r>
              <a:rPr lang="en-US" sz="1600" dirty="0" err="1" smtClean="0"/>
              <a:t>Razieh</a:t>
            </a:r>
            <a:r>
              <a:rPr lang="en-US" sz="1600" dirty="0" smtClean="0"/>
              <a:t> </a:t>
            </a:r>
            <a:r>
              <a:rPr lang="en-US" sz="1600" dirty="0" err="1" smtClean="0"/>
              <a:t>Morad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  <p:pic>
        <p:nvPicPr>
          <p:cNvPr id="976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391738"/>
            <a:ext cx="2895600" cy="10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68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5715000"/>
            <a:ext cx="1841500" cy="36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17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538903"/>
            <a:ext cx="1766888" cy="75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Expectations for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For approx. power law production and energy loss probability P(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)/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9428-06F6-46B0-B735-B31B9D3721BD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605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291928"/>
            <a:ext cx="5638800" cy="7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4530"/>
            <a:ext cx="3496192" cy="44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81400" y="57150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NB: LHC is a glue machine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05200" y="3352800"/>
            <a:ext cx="5562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Asymptotically, pQCD =&gt;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E/E ~ log(E/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flat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at RHIC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Rising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at LHC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 for glue, lights, &amp; heavies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Picture Inadequate at </a:t>
            </a:r>
            <a:r>
              <a:rPr lang="en-US" dirty="0" smtClean="0"/>
              <a:t>RHIC?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43BA-3097-4200-A0D3-3BD1B3462A84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657600"/>
            <a:ext cx="3505200" cy="29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0" y="6581001"/>
            <a:ext cx="204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al., NPA784, 2007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287963" y="63388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pic>
        <p:nvPicPr>
          <p:cNvPr id="11489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948690"/>
            <a:ext cx="3276600" cy="27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962400"/>
            <a:ext cx="523375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0587" y="1066800"/>
            <a:ext cx="5023693" cy="229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85217" y="3429000"/>
            <a:ext cx="200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105 (2010)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5217" y="3685401"/>
            <a:ext cx="1878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</a:t>
            </a:r>
            <a:r>
              <a:rPr lang="en-US" sz="1200" dirty="0" smtClean="0"/>
              <a:t>98 (2007) 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2034" y="2981980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chemeClr val="bg1"/>
                </a:solidFill>
              </a:rPr>
              <a:t>1400</a:t>
            </a:r>
            <a:r>
              <a:rPr lang="en-US" sz="2400" baseline="-35000" dirty="0" smtClean="0">
                <a:solidFill>
                  <a:srgbClr val="005400"/>
                </a:solidFill>
              </a:rPr>
              <a:t>-375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 to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810000" cy="16764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n-US" dirty="0" smtClean="0"/>
              <a:t>Best fit WHDG to PHENIX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1400</a:t>
            </a:r>
            <a:r>
              <a:rPr lang="en-US" sz="2400" baseline="45000" dirty="0" smtClean="0"/>
              <a:t>+200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EB3C-DD06-42DB-9E3F-51C0A92AFED0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51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066800"/>
            <a:ext cx="49243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19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Extremely conservative zero parameter extrapolation to LHC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0.3 fixed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665" y="4191000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PRC77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63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143000"/>
            <a:ext cx="4419600" cy="27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6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092060"/>
            <a:ext cx="4267200" cy="28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Predictions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4953000"/>
            <a:ext cx="23622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All data preliminary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89A4-D4A7-4FA3-A7E1-A5F24CE6F1A3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12954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0-5%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pic>
        <p:nvPicPr>
          <p:cNvPr id="10506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4841" y="3937311"/>
            <a:ext cx="3972159" cy="25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05444" y="12954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0200" y="6248400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ALICE, arXiv:1203.2160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882" y="5253335"/>
            <a:ext cx="223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√s = 2.76 </a:t>
            </a:r>
            <a:r>
              <a:rPr lang="en-US" sz="2400" dirty="0" err="1" smtClean="0">
                <a:solidFill>
                  <a:srgbClr val="005400"/>
                </a:solidFill>
              </a:rPr>
              <a:t>ATeV</a:t>
            </a:r>
            <a:endParaRPr lang="en-US" sz="2400" dirty="0" smtClean="0">
              <a:solidFill>
                <a:srgbClr val="0054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442" y="36576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5642" y="36576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arXiv:1204.1850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8200" y="415426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pQCD pp Predictions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8E32-C371-459D-97B8-EC4B5F9AFB28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690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219200"/>
            <a:ext cx="461358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75078" y="5867400"/>
            <a:ext cx="181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PRC84 (2011)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58" y="1219200"/>
            <a:ext cx="4163767" cy="502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60198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Quant. (</a:t>
            </a:r>
            <a:r>
              <a:rPr lang="en-US" dirty="0" err="1" smtClean="0"/>
              <a:t>Qual</a:t>
            </a:r>
            <a:r>
              <a:rPr lang="en-US" dirty="0" smtClean="0"/>
              <a:t>?) Conclusions Require...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Further experimental results</a:t>
            </a:r>
          </a:p>
          <a:p>
            <a:r>
              <a:rPr lang="en-US" dirty="0" smtClean="0"/>
              <a:t>Theoretically, investigation of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	(large?)</a:t>
            </a:r>
          </a:p>
          <a:p>
            <a:pPr lvl="2"/>
            <a:r>
              <a:rPr lang="en-US" dirty="0" smtClean="0"/>
              <a:t>opacity			(large?)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	(small)</a:t>
            </a:r>
          </a:p>
          <a:p>
            <a:pPr lvl="2"/>
            <a:r>
              <a:rPr lang="en-US" dirty="0" smtClean="0"/>
              <a:t>coupling to flow		(large?)</a:t>
            </a:r>
          </a:p>
          <a:p>
            <a:pPr lvl="2"/>
            <a:r>
              <a:rPr lang="en-US" dirty="0" err="1" smtClean="0"/>
              <a:t>Eloss</a:t>
            </a:r>
            <a:r>
              <a:rPr lang="en-US" dirty="0" smtClean="0"/>
              <a:t> geom. approx.		(?)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t </a:t>
            </a:r>
            <a:r>
              <a:rPr lang="en-US" dirty="0" smtClean="0"/>
              <a:t>&lt;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: see </a:t>
            </a:r>
            <a:r>
              <a:rPr lang="en-US" dirty="0" err="1" smtClean="0"/>
              <a:t>Buzzatti</a:t>
            </a:r>
            <a:r>
              <a:rPr lang="en-US" dirty="0" smtClean="0"/>
              <a:t> and </a:t>
            </a:r>
            <a:r>
              <a:rPr lang="en-US" dirty="0" err="1" smtClean="0"/>
              <a:t>Gyulassy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dyn</a:t>
            </a:r>
            <a:r>
              <a:rPr lang="en-US" dirty="0" smtClean="0"/>
              <a:t>. vs. static centers		(see </a:t>
            </a:r>
            <a:r>
              <a:rPr lang="en-US" dirty="0" err="1" smtClean="0"/>
              <a:t>Djordjevic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hydro background		(see </a:t>
            </a:r>
            <a:r>
              <a:rPr lang="en-US" dirty="0" err="1" smtClean="0"/>
              <a:t>Renk</a:t>
            </a:r>
            <a:r>
              <a:rPr lang="en-US" dirty="0" smtClean="0"/>
              <a:t>, </a:t>
            </a:r>
            <a:r>
              <a:rPr lang="en-US" dirty="0" err="1" smtClean="0"/>
              <a:t>Majumder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err="1" smtClean="0"/>
              <a:t>Coh</a:t>
            </a:r>
            <a:r>
              <a:rPr lang="en-US" dirty="0" smtClean="0"/>
              <a:t>. vs. </a:t>
            </a:r>
            <a:r>
              <a:rPr lang="en-US" dirty="0" err="1" smtClean="0"/>
              <a:t>decoh</a:t>
            </a:r>
            <a:r>
              <a:rPr lang="en-US" dirty="0" smtClean="0"/>
              <a:t>. </a:t>
            </a:r>
            <a:r>
              <a:rPr lang="en-US" dirty="0" err="1" smtClean="0"/>
              <a:t>multigluons</a:t>
            </a:r>
            <a:r>
              <a:rPr lang="en-US" dirty="0" smtClean="0"/>
              <a:t>	(see </a:t>
            </a:r>
            <a:r>
              <a:rPr lang="en-US" dirty="0" err="1" smtClean="0"/>
              <a:t>Mehtar-Tani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B374D-5957-44A6-9654-FD78061C2471}" type="datetime1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(Data – pQCD)/Data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0DC-284B-4DF7-866E-781373EB1480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5575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493" y="1143000"/>
            <a:ext cx="44835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7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86200"/>
            <a:ext cx="4191000" cy="26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75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1" y="1117600"/>
            <a:ext cx="4419599" cy="28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5800" y="265566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0-5%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5444" y="12954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52578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52400" y="4495800"/>
            <a:ext cx="1965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/>
              <a:t>LO</a:t>
            </a:r>
          </a:p>
          <a:p>
            <a:r>
              <a:rPr lang="en-US" sz="2800" i="1" u="sng" dirty="0" smtClean="0"/>
              <a:t>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at NLO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000"/>
            <a:ext cx="8229600" cy="4876800"/>
          </a:xfrm>
        </p:spPr>
        <p:txBody>
          <a:bodyPr/>
          <a:lstStyle/>
          <a:p>
            <a:r>
              <a:rPr lang="en-US" dirty="0" smtClean="0"/>
              <a:t>Running coupling </a:t>
            </a:r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870F-928A-4347-AA3C-4D81734332D5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468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6731" y="1524000"/>
            <a:ext cx="5483269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8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085772"/>
            <a:ext cx="8534400" cy="16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00800" y="5029200"/>
            <a:ext cx="1508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Buzzatti</a:t>
            </a:r>
            <a:r>
              <a:rPr lang="en-US" sz="1200" dirty="0" smtClean="0"/>
              <a:t>, HP2012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</a:t>
            </a:r>
            <a:r>
              <a:rPr lang="en-US" dirty="0" smtClean="0"/>
              <a:t>Matter: AdS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CFE3-EFA6-47E4-8F81-14F47127DCDB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5A6C-BC1D-4179-A74B-C1968C9578E8}" type="slidenum">
              <a:rPr lang="en-US"/>
              <a:pPr/>
              <a:t>19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Coupling Calculation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3391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supergravity</a:t>
            </a:r>
            <a:r>
              <a:rPr lang="en-US" dirty="0"/>
              <a:t> double conjecture:</a:t>
            </a:r>
          </a:p>
          <a:p>
            <a:pPr>
              <a:buFontTx/>
              <a:buNone/>
            </a:pPr>
            <a:r>
              <a:rPr lang="en-US" dirty="0"/>
              <a:t>                QCD </a:t>
            </a:r>
            <a:r>
              <a:rPr lang="en-US" dirty="0">
                <a:sym typeface="Wingdings" pitchFamily="2" charset="2"/>
              </a:rPr>
              <a:t> SYM  IIB</a:t>
            </a:r>
          </a:p>
          <a:p>
            <a:pPr lvl="3">
              <a:buFontTx/>
              <a:buNone/>
            </a:pPr>
            <a:endParaRPr lang="en-US" dirty="0">
              <a:sym typeface="Wingdings" pitchFamily="2" charset="2"/>
            </a:endParaRP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super Yang-Mills (SYM) is not too different from QCD, &amp;</a:t>
            </a: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we believe </a:t>
            </a:r>
            <a:r>
              <a:rPr lang="en-US" dirty="0" err="1" smtClean="0">
                <a:sym typeface="Wingdings" pitchFamily="2" charset="2"/>
              </a:rPr>
              <a:t>Maldacena</a:t>
            </a:r>
            <a:r>
              <a:rPr lang="en-US" dirty="0" smtClean="0">
                <a:sym typeface="Wingdings" pitchFamily="2" charset="2"/>
              </a:rPr>
              <a:t> conjecture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Then a tool exists to calculate strongly-coupled QCD in SUGRA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C0F-BDFF-49DD-9C67-EE8A23EBFF81}" type="datetime1">
              <a:rPr lang="en-US" smtClean="0"/>
              <a:t>6/13/2012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9B0-C131-4359-A72F-85FBE1D10D79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20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Quark E-Loss in AdS/CFT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1138690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1D78-3595-46BA-AC76-F7791AECA703}" type="datetime1">
              <a:rPr lang="en-US" smtClean="0"/>
              <a:t>6/13/2012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Qual. Expectations: pQCD vs. AdS/CFT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Asymptotic pQCD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Asymptotic AdS</a:t>
            </a:r>
          </a:p>
          <a:p>
            <a:pPr lvl="1"/>
            <a:endParaRPr lang="en-US" dirty="0" smtClean="0"/>
          </a:p>
          <a:p>
            <a:pPr lvl="3"/>
            <a:r>
              <a:rPr lang="en-US" dirty="0" smtClean="0"/>
              <a:t>Independent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strongly dependent on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q</a:t>
            </a:r>
            <a:r>
              <a:rPr lang="en-US" dirty="0" smtClean="0"/>
              <a:t>!</a:t>
            </a:r>
          </a:p>
          <a:p>
            <a:pPr lvl="3"/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dependence in exponent makes for a </a:t>
            </a:r>
            <a:r>
              <a:rPr lang="en-US" i="1" dirty="0" smtClean="0"/>
              <a:t>very</a:t>
            </a:r>
            <a:r>
              <a:rPr lang="en-US" dirty="0" smtClean="0"/>
              <a:t> sensitive </a:t>
            </a:r>
            <a:r>
              <a:rPr lang="en-US" dirty="0" smtClean="0"/>
              <a:t>probe</a:t>
            </a:r>
          </a:p>
          <a:p>
            <a:pPr lvl="1"/>
            <a:r>
              <a:rPr lang="en-US" dirty="0" smtClean="0"/>
              <a:t>Expect: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pQCD</a:t>
            </a:r>
            <a:r>
              <a:rPr lang="en-US" dirty="0" smtClean="0"/>
              <a:t>      0 vs.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AdS</a:t>
            </a:r>
            <a:r>
              <a:rPr lang="en-US" dirty="0" smtClean="0"/>
              <a:t> </a:t>
            </a:r>
            <a:r>
              <a:rPr lang="en-US" sz="2400" b="1" i="1" u="sng" dirty="0" err="1" smtClean="0"/>
              <a:t>indep</a:t>
            </a:r>
            <a:r>
              <a:rPr lang="en-US" dirty="0" smtClean="0"/>
              <a:t>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!!</a:t>
            </a:r>
          </a:p>
          <a:p>
            <a:pPr lvl="4"/>
            <a:endParaRPr lang="en-US" baseline="-25000" dirty="0" smtClean="0"/>
          </a:p>
          <a:p>
            <a:pPr lvl="2"/>
            <a:r>
              <a:rPr lang="en-US" dirty="0" err="1" smtClean="0"/>
              <a:t>dR</a:t>
            </a:r>
            <a:r>
              <a:rPr lang="en-US" baseline="-25000" dirty="0" err="1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)/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 &gt; 0 =&gt; pQCD; </a:t>
            </a:r>
            <a:r>
              <a:rPr lang="en-US" dirty="0" err="1" smtClean="0"/>
              <a:t>dR</a:t>
            </a:r>
            <a:r>
              <a:rPr lang="en-US" baseline="-25000" dirty="0" err="1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)/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 &lt; 0 =&gt; ST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7947-9393-4264-AA9E-49E310BE2EA5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514600" y="2438400"/>
            <a:ext cx="3902075" cy="457200"/>
            <a:chOff x="1584" y="1824"/>
            <a:chExt cx="2458" cy="28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584" y="1824"/>
              <a:ext cx="24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4D4D4D"/>
                  </a:solidFill>
                  <a:latin typeface="Symbol" pitchFamily="18" charset="2"/>
                </a:rPr>
                <a:t>e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rad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~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a</a:t>
              </a:r>
              <a:r>
                <a:rPr lang="en-US" sz="2400" baseline="-25000" dirty="0">
                  <a:solidFill>
                    <a:srgbClr val="4D4D4D"/>
                  </a:solidFill>
                </a:rPr>
                <a:t>s</a:t>
              </a:r>
              <a:r>
                <a:rPr lang="en-US" sz="2400" dirty="0">
                  <a:solidFill>
                    <a:srgbClr val="4D4D4D"/>
                  </a:solidFill>
                </a:rPr>
                <a:t>    L</a:t>
              </a:r>
              <a:r>
                <a:rPr lang="en-US" sz="2400" baseline="30000" dirty="0">
                  <a:solidFill>
                    <a:srgbClr val="4D4D4D"/>
                  </a:solidFill>
                </a:rPr>
                <a:t>2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>
                  <a:solidFill>
                    <a:srgbClr val="4D4D4D"/>
                  </a:solidFill>
                </a:rPr>
                <a:t>)/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endParaRPr lang="en-US" sz="2400" baseline="-25000" dirty="0">
                <a:solidFill>
                  <a:srgbClr val="4D4D4D"/>
                </a:solidFill>
              </a:endParaRPr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2312" y="1880"/>
            <a:ext cx="173" cy="216"/>
          </p:xfrm>
          <a:graphic>
            <a:graphicData uri="http://schemas.openxmlformats.org/presentationml/2006/ole">
              <p:oleObj spid="_x0000_s1150978" name="Bitmap Image" r:id="rId3" imgW="380852" imgH="476316" progId="Paint.Picture">
                <p:embed/>
              </p:oleObj>
            </a:graphicData>
          </a:graphic>
        </p:graphicFrame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33600" y="3429000"/>
            <a:ext cx="543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4D4D4D"/>
                </a:solidFill>
                <a:latin typeface="Symbol" pitchFamily="18" charset="2"/>
              </a:rPr>
              <a:t>e</a:t>
            </a:r>
            <a:r>
              <a:rPr lang="en-US" sz="2400" baseline="-25000" dirty="0" err="1">
                <a:solidFill>
                  <a:srgbClr val="4D4D4D"/>
                </a:solidFill>
              </a:rPr>
              <a:t>ST</a:t>
            </a:r>
            <a:r>
              <a:rPr lang="en-US" sz="2400" dirty="0">
                <a:solidFill>
                  <a:srgbClr val="4D4D4D"/>
                </a:solidFill>
              </a:rPr>
              <a:t>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~</a:t>
            </a:r>
            <a:r>
              <a:rPr lang="en-US" sz="2400" dirty="0">
                <a:solidFill>
                  <a:srgbClr val="4D4D4D"/>
                </a:solidFill>
              </a:rPr>
              <a:t> 1 - Exp(-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4D4D4D"/>
                </a:solidFill>
              </a:rPr>
              <a:t> L),       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4D4D4D"/>
                </a:solidFill>
              </a:rPr>
              <a:t> =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pl</a:t>
            </a:r>
            <a:r>
              <a:rPr lang="en-US" sz="2400" baseline="30000" dirty="0">
                <a:solidFill>
                  <a:srgbClr val="4D4D4D"/>
                </a:solidFill>
                <a:latin typeface="Symbol" pitchFamily="18" charset="2"/>
              </a:rPr>
              <a:t>1/2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 </a:t>
            </a:r>
            <a:r>
              <a:rPr lang="en-US" sz="2400" dirty="0">
                <a:solidFill>
                  <a:srgbClr val="4D4D4D"/>
                </a:solidFill>
              </a:rPr>
              <a:t>T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/2M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3505200" y="5295900"/>
            <a:ext cx="304800" cy="0"/>
          </a:xfrm>
          <a:prstGeom prst="line">
            <a:avLst/>
          </a:prstGeom>
          <a:noFill/>
          <a:ln w="31750">
            <a:solidFill>
              <a:srgbClr val="0054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71600" y="5803900"/>
            <a:ext cx="73152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22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and HQ at RHIC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 in heavy flavor sector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76200" y="2266990"/>
          <a:ext cx="3886200" cy="3757456"/>
        </p:xfrm>
        <a:graphic>
          <a:graphicData uri="http://schemas.openxmlformats.org/presentationml/2006/ole">
            <p:oleObj spid="_x0000_s1139714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152400" y="58190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839-4828-4D69-9363-914BCA6A9CCC}" type="datetime1">
              <a:rPr lang="en-US" smtClean="0"/>
              <a:t>6/13/2012</a:t>
            </a:fld>
            <a:endParaRPr lang="en-US"/>
          </a:p>
        </p:txBody>
      </p:sp>
      <p:pic>
        <p:nvPicPr>
          <p:cNvPr id="925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313801"/>
            <a:ext cx="48479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77373" y="6047601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Akamatsu</a:t>
            </a:r>
            <a:r>
              <a:rPr lang="en-US" sz="1200" dirty="0" smtClean="0"/>
              <a:t>, </a:t>
            </a:r>
            <a:r>
              <a:rPr lang="en-US" sz="1200" dirty="0" err="1" smtClean="0"/>
              <a:t>Hatsuda</a:t>
            </a:r>
            <a:r>
              <a:rPr lang="en-US" sz="1200" dirty="0" smtClean="0"/>
              <a:t>, and Hirano, PRC79,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7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0908" y="1944188"/>
            <a:ext cx="3468305" cy="2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AdS/CFT and HQ at LHC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D Predictions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B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FEF1-FA75-436D-B264-8E87D84E348B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4343400"/>
            <a:ext cx="2491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  <a:p>
            <a:r>
              <a:rPr lang="en-US" sz="1200" dirty="0" smtClean="0"/>
              <a:t>ALICE, arXiv:1203.2160</a:t>
            </a:r>
          </a:p>
          <a:p>
            <a:r>
              <a:rPr lang="en-US" sz="1200" dirty="0" smtClean="0"/>
              <a:t>CMS, JHEP 1205 (2012) 063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3138100"/>
            <a:ext cx="685800" cy="276999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3200400"/>
            <a:ext cx="685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7299288" y="2729049"/>
            <a:ext cx="118872" cy="137160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69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298488" y="2773512"/>
            <a:ext cx="118872" cy="4572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06309" y="2667000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CMS B→J/</a:t>
            </a:r>
            <a:r>
              <a:rPr lang="en-US" sz="1000" b="1" i="1" dirty="0" smtClean="0">
                <a:latin typeface="Symbol" pitchFamily="18" charset="2"/>
              </a:rPr>
              <a:t>y</a:t>
            </a:r>
            <a:endParaRPr lang="en-US" sz="1000" b="1" dirty="0" smtClean="0">
              <a:latin typeface="Symbol" pitchFamily="18" charset="2"/>
            </a:endParaRP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457200" y="4876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 HQ Drag appears to oversuppress 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Roughly correct description of B→J/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10670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57796"/>
            <a:ext cx="3962400" cy="263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08516" y="21336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E-Loss in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50292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string endpoints fall</a:t>
            </a:r>
          </a:p>
          <a:p>
            <a:pPr lvl="2">
              <a:buNone/>
            </a:pPr>
            <a:r>
              <a:rPr lang="en-US" dirty="0" smtClean="0"/>
              <a:t>=&gt; painful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lvl="1"/>
            <a:r>
              <a:rPr lang="en-US" dirty="0" smtClean="0"/>
              <a:t>relation to HI meas.</a:t>
            </a:r>
          </a:p>
          <a:p>
            <a:pPr lvl="2"/>
            <a:r>
              <a:rPr lang="en-US" dirty="0" smtClean="0"/>
              <a:t>less obvious than HQ</a:t>
            </a:r>
          </a:p>
          <a:p>
            <a:r>
              <a:rPr lang="en-US" dirty="0" smtClean="0"/>
              <a:t>In principle, compute </a:t>
            </a:r>
            <a:r>
              <a:rPr lang="en-US" dirty="0" err="1" smtClean="0"/>
              <a:t>T</a:t>
            </a:r>
            <a:r>
              <a:rPr lang="en-US" baseline="30000" dirty="0" err="1" smtClean="0">
                <a:latin typeface="Symbol" pitchFamily="18" charset="2"/>
              </a:rPr>
              <a:t>mn</a:t>
            </a:r>
            <a:r>
              <a:rPr lang="en-US" dirty="0" smtClean="0"/>
              <a:t> from graviton emission</a:t>
            </a:r>
          </a:p>
          <a:p>
            <a:pPr lvl="1"/>
            <a:r>
              <a:rPr lang="en-US" dirty="0" smtClean="0"/>
              <a:t>Extremely hard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48D-9863-4765-8261-AD30112D72C4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13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0620" y="999955"/>
            <a:ext cx="6261780" cy="197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0" y="2694801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pic>
        <p:nvPicPr>
          <p:cNvPr id="10137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276600"/>
            <a:ext cx="3508323" cy="2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dirty="0" smtClean="0"/>
              <a:t>Make jet def., hope not too diff from </a:t>
            </a:r>
            <a:r>
              <a:rPr lang="en-US" dirty="0" err="1" smtClean="0"/>
              <a:t>T</a:t>
            </a:r>
            <a:r>
              <a:rPr lang="en-US" baseline="30000" dirty="0" err="1" smtClean="0">
                <a:latin typeface="Symbol" pitchFamily="18" charset="2"/>
              </a:rPr>
              <a:t>mn</a:t>
            </a:r>
            <a:endParaRPr lang="en-US" dirty="0" smtClean="0"/>
          </a:p>
          <a:p>
            <a:pPr lvl="1"/>
            <a:r>
              <a:rPr lang="en-US" dirty="0" err="1" smtClean="0"/>
              <a:t>Orig</a:t>
            </a:r>
            <a:r>
              <a:rPr lang="en-US" dirty="0" smtClean="0"/>
              <a:t>: define jet as string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smtClean="0"/>
              <a:t>~ </a:t>
            </a:r>
            <a:r>
              <a:rPr lang="en-US" dirty="0" smtClean="0"/>
              <a:t>1/T </a:t>
            </a:r>
            <a:r>
              <a:rPr lang="en-US" dirty="0" smtClean="0"/>
              <a:t>from </a:t>
            </a:r>
            <a:r>
              <a:rPr lang="en-US" dirty="0" smtClean="0"/>
              <a:t>end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E-Loss: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Lights E-Loss Prescription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E5E-E35F-4D54-AB01-AE8A5EFBD846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5200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57537"/>
            <a:ext cx="4887033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796787"/>
            <a:ext cx="3505200" cy="8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79643" y="5791200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  <a:endParaRPr lang="en-US" sz="1200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146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878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516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16200000" flipH="1">
            <a:off x="3917950" y="2990852"/>
            <a:ext cx="254002" cy="16509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29000" y="2438400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66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660000"/>
                </a:solidFill>
              </a:rPr>
              <a:t>x</a:t>
            </a:r>
            <a:r>
              <a:rPr lang="en-US" sz="2400" dirty="0" smtClean="0">
                <a:solidFill>
                  <a:srgbClr val="660000"/>
                </a:solidFill>
              </a:rPr>
              <a:t> ~ 1/T</a:t>
            </a:r>
            <a:endParaRPr lang="en-US" sz="2400" dirty="0" smtClean="0">
              <a:solidFill>
                <a:srgbClr val="66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438400" y="5486400"/>
            <a:ext cx="45719" cy="76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4" name="Oval 23"/>
          <p:cNvSpPr/>
          <p:nvPr/>
        </p:nvSpPr>
        <p:spPr bwMode="auto">
          <a:xfrm>
            <a:off x="2473568" y="5257800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5" name="Oval 24"/>
          <p:cNvSpPr/>
          <p:nvPr/>
        </p:nvSpPr>
        <p:spPr bwMode="auto">
          <a:xfrm>
            <a:off x="3947328" y="5379216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6" name="Oval 25"/>
          <p:cNvSpPr/>
          <p:nvPr/>
        </p:nvSpPr>
        <p:spPr bwMode="auto">
          <a:xfrm>
            <a:off x="6410848" y="5420248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2057400" y="4901920"/>
          <a:ext cx="423376" cy="391505"/>
        </p:xfrm>
        <a:graphic>
          <a:graphicData uri="http://schemas.openxmlformats.org/presentationml/2006/ole">
            <p:oleObj spid="_x0000_s1152005" name="Equation" r:id="rId5" imgW="317160" imgH="215640" progId="">
              <p:embed/>
            </p:oleObj>
          </a:graphicData>
        </a:graphic>
      </p:graphicFrame>
      <p:graphicFrame>
        <p:nvGraphicFramePr>
          <p:cNvPr id="28" name="Object 24"/>
          <p:cNvGraphicFramePr>
            <a:graphicFrameLocks noChangeAspect="1"/>
          </p:cNvGraphicFramePr>
          <p:nvPr/>
        </p:nvGraphicFramePr>
        <p:xfrm>
          <a:off x="3505200" y="5064368"/>
          <a:ext cx="441730" cy="391478"/>
        </p:xfrm>
        <a:graphic>
          <a:graphicData uri="http://schemas.openxmlformats.org/presentationml/2006/ole">
            <p:oleObj spid="_x0000_s1152006" name="Equation" r:id="rId6" imgW="330120" imgH="215640" progId="">
              <p:embed/>
            </p:oleObj>
          </a:graphicData>
        </a:graphic>
      </p:graphicFrame>
      <p:graphicFrame>
        <p:nvGraphicFramePr>
          <p:cNvPr id="29" name="Object 23"/>
          <p:cNvGraphicFramePr>
            <a:graphicFrameLocks noChangeAspect="1"/>
          </p:cNvGraphicFramePr>
          <p:nvPr/>
        </p:nvGraphicFramePr>
        <p:xfrm>
          <a:off x="5959072" y="5148602"/>
          <a:ext cx="441728" cy="413998"/>
        </p:xfrm>
        <a:graphic>
          <a:graphicData uri="http://schemas.openxmlformats.org/presentationml/2006/ole">
            <p:oleObj spid="_x0000_s1152007" name="Equation" r:id="rId7" imgW="33012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for Lights from AdS/CFT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Original definition + original energy loss calculation =&gt; generic Bragg peak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Intermediate-t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depends strongly on 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1539-7E6A-40A3-882C-F157E7DC9740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53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482525"/>
            <a:ext cx="5153025" cy="3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  <a:p>
            <a:r>
              <a:rPr lang="en-US" sz="1200" dirty="0" smtClean="0"/>
              <a:t>See also: </a:t>
            </a:r>
            <a:r>
              <a:rPr lang="en-US" sz="1200" dirty="0" err="1" smtClean="0"/>
              <a:t>Gubser</a:t>
            </a:r>
            <a:r>
              <a:rPr lang="en-US" sz="1200" dirty="0" smtClean="0"/>
              <a:t> et al., JHEP 0810 (2008) Arnold and </a:t>
            </a:r>
            <a:r>
              <a:rPr lang="en-US" sz="1200" dirty="0" err="1" smtClean="0"/>
              <a:t>Vaman</a:t>
            </a:r>
            <a:r>
              <a:rPr lang="en-US" sz="1200" dirty="0" smtClean="0"/>
              <a:t>, JHEP 1010 (2010)</a:t>
            </a:r>
            <a:endParaRPr lang="en-US" sz="1200" dirty="0" smtClean="0"/>
          </a:p>
        </p:txBody>
      </p:sp>
      <p:pic>
        <p:nvPicPr>
          <p:cNvPr id="1153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590800"/>
            <a:ext cx="1893570" cy="7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5181600" y="3200400"/>
            <a:ext cx="1143000" cy="2286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9896" y="4191000"/>
            <a:ext cx="3341704" cy="83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Light Parton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Simple Bragg Peak Model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 – t)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Large uncertainty due to T(t)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F571-3FFF-42C1-AAB1-3D6BA2EF4120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552437"/>
            <a:ext cx="4495800" cy="283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55849" y="2840154"/>
            <a:ext cx="887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0.2 </a:t>
            </a:r>
            <a:r>
              <a:rPr lang="en-US" sz="1600" b="1" dirty="0" err="1" smtClean="0"/>
              <a:t>TeV</a:t>
            </a:r>
            <a:endParaRPr lang="en-US" sz="16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514600"/>
            <a:ext cx="4267200" cy="30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0" y="3709131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07582" y="5388508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AdS Lights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Corrected E-loss formula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Bragg peak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disappears</a:t>
            </a:r>
          </a:p>
          <a:p>
            <a:pPr lvl="1"/>
            <a:r>
              <a:rPr lang="en-US" dirty="0" smtClean="0"/>
              <a:t>But now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≠ </a:t>
            </a:r>
            <a:r>
              <a:rPr lang="en-US" dirty="0" smtClean="0"/>
              <a:t>E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at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6D0C-7DE7-4FF6-8923-1B04F3B0219E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54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6200" y="1981200"/>
            <a:ext cx="6273800" cy="102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63537" y="2971800"/>
            <a:ext cx="1942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Ficnar</a:t>
            </a:r>
            <a:r>
              <a:rPr lang="en-US" sz="1200" dirty="0" smtClean="0"/>
              <a:t>, arXiv:1201.1780</a:t>
            </a:r>
            <a:endParaRPr lang="en-US" sz="1200" dirty="0" smtClean="0"/>
          </a:p>
        </p:txBody>
      </p:sp>
      <p:pic>
        <p:nvPicPr>
          <p:cNvPr id="1154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2973" y="3267075"/>
            <a:ext cx="497862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Define jet by sep. hard and soft scales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= E for t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408D-8EB2-4C91-84B0-A000CA68ADC0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52600" y="2133600"/>
            <a:ext cx="5410200" cy="3657600"/>
            <a:chOff x="857225" y="2071678"/>
            <a:chExt cx="6429420" cy="4477867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252520" y="5549413"/>
            <a:ext cx="1974140" cy="1000132"/>
          </p:xfrm>
          <a:graphic>
            <a:graphicData uri="http://schemas.openxmlformats.org/presentationml/2006/ole">
              <p:oleObj spid="_x0000_s1155074" name="Equation" r:id="rId3" imgW="952200" imgH="431640" progId="">
                <p:embed/>
              </p:oleObj>
            </a:graphicData>
          </a:graphic>
        </p:graphicFrame>
        <p:grpSp>
          <p:nvGrpSpPr>
            <p:cNvPr id="9" name="Group 26"/>
            <p:cNvGrpSpPr/>
            <p:nvPr/>
          </p:nvGrpSpPr>
          <p:grpSpPr>
            <a:xfrm>
              <a:off x="857225" y="2071678"/>
              <a:ext cx="6429420" cy="3643339"/>
              <a:chOff x="3902561" y="1773233"/>
              <a:chExt cx="4841395" cy="2727338"/>
            </a:xfrm>
          </p:grpSpPr>
          <p:grpSp>
            <p:nvGrpSpPr>
              <p:cNvPr id="10" name="Group 34"/>
              <p:cNvGrpSpPr/>
              <p:nvPr/>
            </p:nvGrpSpPr>
            <p:grpSpPr>
              <a:xfrm>
                <a:off x="3902561" y="1773233"/>
                <a:ext cx="4841395" cy="2727338"/>
                <a:chOff x="3902561" y="1714488"/>
                <a:chExt cx="4841395" cy="2727338"/>
              </a:xfrm>
            </p:grpSpPr>
            <p:pic>
              <p:nvPicPr>
                <p:cNvPr id="23" name="Picture 9" descr="C:\Users\Razieh\Desktop\Untitled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333236" y="1785926"/>
                  <a:ext cx="4410720" cy="235745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429124" y="3656962"/>
                  <a:ext cx="4286280" cy="1588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5" name="Object 12"/>
                <p:cNvGraphicFramePr>
                  <a:graphicFrameLocks noChangeAspect="1"/>
                </p:cNvGraphicFramePr>
                <p:nvPr/>
              </p:nvGraphicFramePr>
              <p:xfrm>
                <a:off x="8181975" y="4143376"/>
                <a:ext cx="374650" cy="298450"/>
              </p:xfrm>
              <a:graphic>
                <a:graphicData uri="http://schemas.openxmlformats.org/presentationml/2006/ole">
                  <p:oleObj spid="_x0000_s1155075" name="Equation" r:id="rId5" imgW="279360" imgH="203040" progId="">
                    <p:embed/>
                  </p:oleObj>
                </a:graphicData>
              </a:graphic>
            </p:graphicFrame>
            <p:graphicFrame>
              <p:nvGraphicFramePr>
                <p:cNvPr id="26" name="Object 12"/>
                <p:cNvGraphicFramePr>
                  <a:graphicFrameLocks noChangeAspect="1"/>
                </p:cNvGraphicFramePr>
                <p:nvPr/>
              </p:nvGraphicFramePr>
              <p:xfrm>
                <a:off x="3902561" y="2687324"/>
                <a:ext cx="288925" cy="635000"/>
              </p:xfrm>
              <a:graphic>
                <a:graphicData uri="http://schemas.openxmlformats.org/presentationml/2006/ole">
                  <p:oleObj spid="_x0000_s1155076" name="Equation" r:id="rId6" imgW="215640" imgH="431640" progId="">
                    <p:embed/>
                  </p:oleObj>
                </a:graphicData>
              </a:graphic>
            </p:graphicFrame>
            <p:graphicFrame>
              <p:nvGraphicFramePr>
                <p:cNvPr id="27" name="Object 12"/>
                <p:cNvGraphicFramePr>
                  <a:graphicFrameLocks noChangeAspect="1"/>
                </p:cNvGraphicFramePr>
                <p:nvPr/>
              </p:nvGraphicFramePr>
              <p:xfrm>
                <a:off x="4214810" y="1714488"/>
                <a:ext cx="169862" cy="260350"/>
              </p:xfrm>
              <a:graphic>
                <a:graphicData uri="http://schemas.openxmlformats.org/presentationml/2006/ole">
                  <p:oleObj spid="_x0000_s1155077" name="Equation" r:id="rId7" imgW="126720" imgH="177480" progId="">
                    <p:embed/>
                  </p:oleObj>
                </a:graphicData>
              </a:graphic>
            </p:graphicFrame>
            <p:graphicFrame>
              <p:nvGraphicFramePr>
                <p:cNvPr id="28" name="Object 12"/>
                <p:cNvGraphicFramePr>
                  <a:graphicFrameLocks noChangeAspect="1"/>
                </p:cNvGraphicFramePr>
                <p:nvPr/>
              </p:nvGraphicFramePr>
              <p:xfrm>
                <a:off x="4238623" y="3813486"/>
                <a:ext cx="119063" cy="242887"/>
              </p:xfrm>
              <a:graphic>
                <a:graphicData uri="http://schemas.openxmlformats.org/presentationml/2006/ole">
                  <p:oleObj spid="_x0000_s1155078" name="Equation" r:id="rId8" imgW="88560" imgH="164880" progId="">
                    <p:embed/>
                  </p:oleObj>
                </a:graphicData>
              </a:graphic>
            </p:graphicFrame>
            <p:graphicFrame>
              <p:nvGraphicFramePr>
                <p:cNvPr id="29" name="Object 12"/>
                <p:cNvGraphicFramePr>
                  <a:graphicFrameLocks noChangeAspect="1"/>
                </p:cNvGraphicFramePr>
                <p:nvPr/>
              </p:nvGraphicFramePr>
              <p:xfrm>
                <a:off x="4145886" y="3486745"/>
                <a:ext cx="222250" cy="336550"/>
              </p:xfrm>
              <a:graphic>
                <a:graphicData uri="http://schemas.openxmlformats.org/presentationml/2006/ole">
                  <p:oleObj spid="_x0000_s1155079" name="Equation" r:id="rId9" imgW="164880" imgH="228600" progId="">
                    <p:embed/>
                  </p:oleObj>
                </a:graphicData>
              </a:graphic>
            </p:graphicFrame>
            <p:graphicFrame>
              <p:nvGraphicFramePr>
                <p:cNvPr id="30" name="Object 12"/>
                <p:cNvGraphicFramePr>
                  <a:graphicFrameLocks noChangeAspect="1"/>
                </p:cNvGraphicFramePr>
                <p:nvPr/>
              </p:nvGraphicFramePr>
              <p:xfrm>
                <a:off x="4157020" y="1918352"/>
                <a:ext cx="220663" cy="336550"/>
              </p:xfrm>
              <a:graphic>
                <a:graphicData uri="http://schemas.openxmlformats.org/presentationml/2006/ole">
                  <p:oleObj spid="_x0000_s1155080" name="Equation" r:id="rId10" imgW="164880" imgH="228600" progId="">
                    <p:embed/>
                  </p:oleObj>
                </a:graphicData>
              </a:graphic>
            </p:graphicFrame>
          </p:grpSp>
          <p:sp>
            <p:nvSpPr>
              <p:cNvPr id="11" name="Oval 10"/>
              <p:cNvSpPr/>
              <p:nvPr/>
            </p:nvSpPr>
            <p:spPr>
              <a:xfrm>
                <a:off x="5143504" y="2143116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41704" y="2214554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314072" y="3156896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228986" y="365696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956486" y="3670610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902026" y="365696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7" name="Object 22"/>
              <p:cNvGraphicFramePr>
                <a:graphicFrameLocks noChangeAspect="1"/>
              </p:cNvGraphicFramePr>
              <p:nvPr/>
            </p:nvGraphicFramePr>
            <p:xfrm>
              <a:off x="4597356" y="3366403"/>
              <a:ext cx="378864" cy="358799"/>
            </p:xfrm>
            <a:graphic>
              <a:graphicData uri="http://schemas.openxmlformats.org/presentationml/2006/ole">
                <p:oleObj spid="_x0000_s1155081" name="Equation" r:id="rId11" imgW="317160" imgH="215640" progId="">
                  <p:embed/>
                </p:oleObj>
              </a:graphicData>
            </a:graphic>
          </p:graphicFrame>
          <p:graphicFrame>
            <p:nvGraphicFramePr>
              <p:cNvPr id="18" name="Object 23"/>
              <p:cNvGraphicFramePr>
                <a:graphicFrameLocks noChangeAspect="1"/>
              </p:cNvGraphicFramePr>
              <p:nvPr/>
            </p:nvGraphicFramePr>
            <p:xfrm>
              <a:off x="7816497" y="3385784"/>
              <a:ext cx="395287" cy="379413"/>
            </p:xfrm>
            <a:graphic>
              <a:graphicData uri="http://schemas.openxmlformats.org/presentationml/2006/ole">
                <p:oleObj spid="_x0000_s1155082" name="Equation" r:id="rId12" imgW="330120" imgH="228600" progId="">
                  <p:embed/>
                </p:oleObj>
              </a:graphicData>
            </a:graphic>
          </p:graphicFrame>
          <p:graphicFrame>
            <p:nvGraphicFramePr>
              <p:cNvPr id="19" name="Object 24"/>
              <p:cNvGraphicFramePr>
                <a:graphicFrameLocks noChangeAspect="1"/>
              </p:cNvGraphicFramePr>
              <p:nvPr/>
            </p:nvGraphicFramePr>
            <p:xfrm>
              <a:off x="5470525" y="3355975"/>
              <a:ext cx="395288" cy="358775"/>
            </p:xfrm>
            <a:graphic>
              <a:graphicData uri="http://schemas.openxmlformats.org/presentationml/2006/ole">
                <p:oleObj spid="_x0000_s1155083" name="Equation" r:id="rId13" imgW="330120" imgH="215640" progId="">
                  <p:embed/>
                </p:oleObj>
              </a:graphicData>
            </a:graphic>
          </p:graphicFrame>
          <p:graphicFrame>
            <p:nvGraphicFramePr>
              <p:cNvPr id="20" name="Object 25"/>
              <p:cNvGraphicFramePr>
                <a:graphicFrameLocks noChangeAspect="1"/>
              </p:cNvGraphicFramePr>
              <p:nvPr/>
            </p:nvGraphicFramePr>
            <p:xfrm>
              <a:off x="5031122" y="1956098"/>
              <a:ext cx="333375" cy="211137"/>
            </p:xfrm>
            <a:graphic>
              <a:graphicData uri="http://schemas.openxmlformats.org/presentationml/2006/ole">
                <p:oleObj spid="_x0000_s1155084" name="Equation" r:id="rId14" imgW="279360" imgH="126720" progId="">
                  <p:embed/>
                </p:oleObj>
              </a:graphicData>
            </a:graphic>
          </p:graphicFrame>
          <p:graphicFrame>
            <p:nvGraphicFramePr>
              <p:cNvPr id="21" name="Object 26"/>
              <p:cNvGraphicFramePr>
                <a:graphicFrameLocks noChangeAspect="1"/>
              </p:cNvGraphicFramePr>
              <p:nvPr/>
            </p:nvGraphicFramePr>
            <p:xfrm>
              <a:off x="8314645" y="2956208"/>
              <a:ext cx="333375" cy="211138"/>
            </p:xfrm>
            <a:graphic>
              <a:graphicData uri="http://schemas.openxmlformats.org/presentationml/2006/ole">
                <p:oleObj spid="_x0000_s1155085" name="Equation" r:id="rId15" imgW="279360" imgH="126720" progId="">
                  <p:embed/>
                </p:oleObj>
              </a:graphicData>
            </a:graphic>
          </p:graphicFrame>
          <p:graphicFrame>
            <p:nvGraphicFramePr>
              <p:cNvPr id="22" name="Object 27"/>
              <p:cNvGraphicFramePr>
                <a:graphicFrameLocks noChangeAspect="1"/>
              </p:cNvGraphicFramePr>
              <p:nvPr/>
            </p:nvGraphicFramePr>
            <p:xfrm>
              <a:off x="5895347" y="2017086"/>
              <a:ext cx="333375" cy="211138"/>
            </p:xfrm>
            <a:graphic>
              <a:graphicData uri="http://schemas.openxmlformats.org/presentationml/2006/ole">
                <p:oleObj spid="_x0000_s1155086" name="Equation" r:id="rId16" imgW="279360" imgH="12672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</a:t>
            </a:r>
            <a:r>
              <a:rPr lang="en-US" dirty="0" smtClean="0"/>
              <a:t>Known Forces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016B-851C-4A51-BF2F-EB27CC9A6AE0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5165" y="98613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914400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Electromagnetism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2003" y="3886200"/>
            <a:ext cx="96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9324" y="38862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Strong</a:t>
            </a:r>
          </a:p>
        </p:txBody>
      </p:sp>
      <p:pic>
        <p:nvPicPr>
          <p:cNvPr id="348163" name="Picture 3" descr="C:\Users\gte581p\Pictures\apple_fall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879" y="1447800"/>
            <a:ext cx="1534886" cy="2057400"/>
          </a:xfrm>
          <a:prstGeom prst="rect">
            <a:avLst/>
          </a:prstGeom>
          <a:noFill/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7" y="1447800"/>
            <a:ext cx="3109913" cy="20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8036" y="3505200"/>
            <a:ext cx="365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John </a:t>
            </a:r>
            <a:r>
              <a:rPr lang="en-US" sz="1200" dirty="0" err="1" smtClean="0"/>
              <a:t>Maarschalk</a:t>
            </a:r>
            <a:r>
              <a:rPr lang="en-US" sz="1200" dirty="0" smtClean="0"/>
              <a:t>, travelblog.portfoliocollection.com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65" y="3505200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starchild.gsfc.nasa.gov</a:t>
            </a:r>
          </a:p>
        </p:txBody>
      </p:sp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123" y="4800600"/>
            <a:ext cx="1346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65" y="4419600"/>
            <a:ext cx="341817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6965" y="6123801"/>
            <a:ext cx="387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lhs.lps.org/staff/</a:t>
            </a:r>
            <a:r>
              <a:rPr lang="en-US" sz="1200" dirty="0" err="1" smtClean="0"/>
              <a:t>sputnam</a:t>
            </a:r>
            <a:r>
              <a:rPr lang="en-US" sz="1200" dirty="0" smtClean="0"/>
              <a:t>/</a:t>
            </a:r>
            <a:r>
              <a:rPr lang="en-US" sz="1200" dirty="0" err="1" smtClean="0"/>
              <a:t>chem_notes</a:t>
            </a:r>
            <a:r>
              <a:rPr lang="en-US" sz="1200" dirty="0" smtClean="0"/>
              <a:t>/tritium_decay.gif</a:t>
            </a:r>
          </a:p>
        </p:txBody>
      </p:sp>
      <p:sp>
        <p:nvSpPr>
          <p:cNvPr id="26" name="Down Arrow 25"/>
          <p:cNvSpPr/>
          <p:nvPr/>
        </p:nvSpPr>
        <p:spPr bwMode="auto">
          <a:xfrm rot="3414848">
            <a:off x="7279256" y="4468463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7" name="Down Arrow 26"/>
          <p:cNvSpPr/>
          <p:nvPr/>
        </p:nvSpPr>
        <p:spPr bwMode="auto">
          <a:xfrm rot="18900000">
            <a:off x="5685926" y="4418536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8" name="Down Arrow 27"/>
          <p:cNvSpPr/>
          <p:nvPr/>
        </p:nvSpPr>
        <p:spPr bwMode="auto">
          <a:xfrm rot="8100000">
            <a:off x="7196185" y="5763862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9" name="Down Arrow 28"/>
          <p:cNvSpPr/>
          <p:nvPr/>
        </p:nvSpPr>
        <p:spPr bwMode="auto">
          <a:xfrm rot="14400000">
            <a:off x="5680494" y="5687661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025E-6 L -0.05834 0.04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0.05 0.060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5 -0.061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9.25069E-9 L 0.05 -0.039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usual AdS/Sch. Bragg reappears!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 very short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 T(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) ~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30000" dirty="0" smtClean="0"/>
              <a:t>-1/3</a:t>
            </a:r>
            <a:r>
              <a:rPr lang="en-US" dirty="0" smtClean="0"/>
              <a:t> </a:t>
            </a:r>
            <a:r>
              <a:rPr lang="en-US" dirty="0" err="1" smtClean="0"/>
              <a:t>Janik</a:t>
            </a:r>
            <a:r>
              <a:rPr lang="en-US" dirty="0" smtClean="0"/>
              <a:t> &amp; </a:t>
            </a:r>
            <a:r>
              <a:rPr lang="en-US" dirty="0" err="1" smtClean="0"/>
              <a:t>Peschanski</a:t>
            </a:r>
            <a:r>
              <a:rPr lang="en-US" dirty="0" smtClean="0"/>
              <a:t> metric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Bragg peak gone!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0B60-E8A4-4672-B559-A98E397F3380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18" descr="C:\Users\Razieh\Desktop\Plots\Ficnar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90800"/>
            <a:ext cx="3807339" cy="24113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6200000">
            <a:off x="-515628" y="3615578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-(</a:t>
            </a:r>
            <a:r>
              <a:rPr lang="en-US" sz="1600" i="1" dirty="0" err="1" smtClean="0"/>
              <a:t>dE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dt</a:t>
            </a:r>
            <a:r>
              <a:rPr lang="en-US" sz="1600" i="1" dirty="0" smtClean="0"/>
              <a:t>)/(T E</a:t>
            </a:r>
            <a:r>
              <a:rPr lang="en-US" sz="1600" i="1" baseline="-25000" dirty="0" smtClean="0"/>
              <a:t>0</a:t>
            </a:r>
            <a:r>
              <a:rPr lang="en-US" sz="1600" i="1" dirty="0" smtClean="0"/>
              <a:t>)</a:t>
            </a:r>
            <a:endParaRPr lang="en-US" sz="1600" i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49530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 </a:t>
            </a:r>
            <a:r>
              <a:rPr lang="en-US" sz="1600" i="1" dirty="0" err="1" smtClean="0"/>
              <a:t>t</a:t>
            </a:r>
            <a:endParaRPr lang="en-US" sz="1600" i="1" dirty="0" smtClean="0"/>
          </a:p>
        </p:txBody>
      </p:sp>
      <p:pic>
        <p:nvPicPr>
          <p:cNvPr id="15" name="Picture 7" descr="C:\Users\Razieh\Desktop\Plots\JP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590801"/>
            <a:ext cx="3886200" cy="24612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686800" y="49530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 </a:t>
            </a:r>
            <a:r>
              <a:rPr lang="en-US" sz="1600" i="1" dirty="0" err="1" smtClean="0"/>
              <a:t>t</a:t>
            </a:r>
            <a:endParaRPr lang="en-US" sz="1600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5105400"/>
            <a:ext cx="2065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 </a:t>
            </a:r>
            <a:r>
              <a:rPr lang="en-US" sz="1200" dirty="0" err="1" smtClean="0"/>
              <a:t>Morad</a:t>
            </a:r>
            <a:r>
              <a:rPr lang="en-US" sz="1200" dirty="0" smtClean="0"/>
              <a:t> and WAH, </a:t>
            </a:r>
            <a:r>
              <a:rPr lang="en-US" sz="1200" i="1" dirty="0" smtClean="0"/>
              <a:t>in prep.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AdS/CFT Light q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90600"/>
            <a:ext cx="5181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Static thermal medium =&gt; very short therm. time</a:t>
            </a:r>
          </a:p>
          <a:p>
            <a:pPr lvl="1"/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</a:t>
            </a:r>
            <a:r>
              <a:rPr lang="en-US" dirty="0" smtClean="0"/>
              <a:t> ~ 2.7 fm</a:t>
            </a:r>
          </a:p>
          <a:p>
            <a:pPr lvl="2"/>
            <a:r>
              <a:rPr lang="en-US" dirty="0" smtClean="0"/>
              <a:t>AdS likely </a:t>
            </a:r>
            <a:r>
              <a:rPr lang="en-US" dirty="0" err="1" smtClean="0"/>
              <a:t>oversuppresses</a:t>
            </a:r>
            <a:r>
              <a:rPr lang="en-US" dirty="0" smtClean="0"/>
              <a:t> compared to data</a:t>
            </a:r>
          </a:p>
          <a:p>
            <a:r>
              <a:rPr lang="en-US" dirty="0" smtClean="0"/>
              <a:t>Examine T ~ 1/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30000" dirty="0" smtClean="0"/>
              <a:t>1/3</a:t>
            </a:r>
            <a:r>
              <a:rPr lang="en-US" dirty="0" smtClean="0"/>
              <a:t> </a:t>
            </a:r>
            <a:r>
              <a:rPr lang="en-US" dirty="0" err="1" smtClean="0"/>
              <a:t>geom</a:t>
            </a:r>
            <a:endParaRPr lang="en-US" dirty="0" smtClean="0"/>
          </a:p>
          <a:p>
            <a:pPr lvl="1"/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</a:t>
            </a:r>
            <a:r>
              <a:rPr lang="en-US" dirty="0" smtClean="0"/>
              <a:t> ~ 4.1 </a:t>
            </a:r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0BF-5542-4520-993C-65E8007D5EE1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" y="971769"/>
            <a:ext cx="3847963" cy="24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5700585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6811" y="1217553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  <p:pic>
        <p:nvPicPr>
          <p:cNvPr id="10106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3827534" cy="2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4292600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343401"/>
            <a:ext cx="3661396" cy="23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77200" y="3852446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 </a:t>
            </a:r>
            <a:r>
              <a:rPr lang="en-US" sz="1600" dirty="0" err="1" smtClean="0"/>
              <a:t>Morad</a:t>
            </a:r>
            <a:endParaRPr lang="en-US" sz="1600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29400" y="4191000"/>
            <a:ext cx="15240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9F2C-0B41-4622-9022-167F9A80C42E}" type="slidenum">
              <a:rPr lang="en-US"/>
              <a:pPr/>
              <a:t>32</a:t>
            </a:fld>
            <a:endParaRPr 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/>
              <a:t>But what about the interplay between mass and momentum?</a:t>
            </a:r>
          </a:p>
          <a:p>
            <a:pPr lvl="1"/>
            <a:r>
              <a:rPr lang="en-US"/>
              <a:t>Take ratio of </a:t>
            </a:r>
            <a:r>
              <a:rPr lang="en-US" i="1"/>
              <a:t>c</a:t>
            </a:r>
            <a:r>
              <a:rPr lang="en-US"/>
              <a:t> to </a:t>
            </a:r>
            <a:r>
              <a:rPr lang="en-US" i="1"/>
              <a:t>b</a:t>
            </a:r>
            <a:r>
              <a:rPr lang="en-US"/>
              <a:t> R</a:t>
            </a:r>
            <a:r>
              <a:rPr lang="en-US" baseline="-25000"/>
              <a:t>AA</a:t>
            </a:r>
            <a:r>
              <a:rPr lang="en-US"/>
              <a:t>(p</a:t>
            </a:r>
            <a:r>
              <a:rPr lang="en-US" baseline="-25000"/>
              <a:t>T</a:t>
            </a:r>
            <a:r>
              <a:rPr lang="en-US"/>
              <a:t>)</a:t>
            </a:r>
          </a:p>
          <a:p>
            <a:pPr lvl="2"/>
            <a:r>
              <a:rPr lang="en-US"/>
              <a:t>pQCD: Mass effects die out with increasing p</a:t>
            </a:r>
            <a:r>
              <a:rPr lang="en-US" baseline="-25000"/>
              <a:t>T</a:t>
            </a:r>
          </a:p>
          <a:p>
            <a:pPr lvl="2">
              <a:buFontTx/>
              <a:buNone/>
            </a:pPr>
            <a:endParaRPr lang="en-US"/>
          </a:p>
          <a:p>
            <a:pPr lvl="3"/>
            <a:r>
              <a:rPr lang="en-US"/>
              <a:t>Ratio starts below 1, asymptotically approaches 1.  Approach is slower for higher quenching</a:t>
            </a:r>
          </a:p>
          <a:p>
            <a:pPr lvl="2"/>
            <a:r>
              <a:rPr lang="en-US"/>
              <a:t>ST: drag independent of p</a:t>
            </a:r>
            <a:r>
              <a:rPr lang="en-US" baseline="-25000"/>
              <a:t>T</a:t>
            </a:r>
            <a:r>
              <a:rPr lang="en-US"/>
              <a:t>, inversely proportional to mass.  Simple analytic approx. of uniform medium gives</a:t>
            </a:r>
          </a:p>
          <a:p>
            <a:pPr lvl="2">
              <a:buFontTx/>
              <a:buNone/>
            </a:pPr>
            <a:r>
              <a:rPr lang="en-US"/>
              <a:t>R</a:t>
            </a:r>
            <a:r>
              <a:rPr lang="en-US" i="1" baseline="30000"/>
              <a:t>cb</a:t>
            </a:r>
            <a:r>
              <a:rPr lang="en-US" baseline="-25000"/>
              <a:t>pQCD</a:t>
            </a:r>
            <a:r>
              <a:rPr lang="en-US"/>
              <a:t>(p</a:t>
            </a:r>
            <a:r>
              <a:rPr lang="en-US" baseline="-25000"/>
              <a:t>T</a:t>
            </a:r>
            <a:r>
              <a:rPr lang="en-US"/>
              <a:t>) ~ </a:t>
            </a:r>
            <a:r>
              <a:rPr lang="en-US" i="1"/>
              <a:t>n</a:t>
            </a:r>
            <a:r>
              <a:rPr lang="en-US" baseline="-25000"/>
              <a:t>b</a:t>
            </a:r>
            <a:r>
              <a:rPr lang="en-US"/>
              <a:t>M</a:t>
            </a:r>
            <a:r>
              <a:rPr lang="en-US" baseline="-25000"/>
              <a:t>c</a:t>
            </a:r>
            <a:r>
              <a:rPr lang="en-US"/>
              <a:t>/</a:t>
            </a:r>
            <a:r>
              <a:rPr lang="en-US" i="1"/>
              <a:t>n</a:t>
            </a:r>
            <a:r>
              <a:rPr lang="en-US" baseline="-25000"/>
              <a:t>c</a:t>
            </a:r>
            <a:r>
              <a:rPr lang="en-US"/>
              <a:t>M</a:t>
            </a:r>
            <a:r>
              <a:rPr lang="en-US" baseline="-25000"/>
              <a:t>b </a:t>
            </a:r>
            <a:r>
              <a:rPr lang="en-US"/>
              <a:t>~ M</a:t>
            </a:r>
            <a:r>
              <a:rPr lang="en-US" baseline="-25000"/>
              <a:t>c</a:t>
            </a:r>
            <a:r>
              <a:rPr lang="en-US"/>
              <a:t>/M</a:t>
            </a:r>
            <a:r>
              <a:rPr lang="en-US" baseline="-25000"/>
              <a:t>b </a:t>
            </a:r>
            <a:r>
              <a:rPr lang="en-US"/>
              <a:t>~ .27</a:t>
            </a:r>
          </a:p>
          <a:p>
            <a:pPr lvl="3"/>
            <a:r>
              <a:rPr lang="en-US"/>
              <a:t>Ratio starts below 1; independent of p</a:t>
            </a:r>
            <a:r>
              <a:rPr lang="en-US" baseline="-25000"/>
              <a:t>T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pQCD vs. AdS/CFT</a:t>
            </a:r>
            <a:endParaRPr lang="en-US" dirty="0"/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1211263" y="3124200"/>
            <a:ext cx="644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4D4D4D"/>
                </a:solidFill>
              </a:rPr>
              <a:t>R</a:t>
            </a:r>
            <a:r>
              <a:rPr lang="en-US" sz="2400" i="1" baseline="30000">
                <a:solidFill>
                  <a:srgbClr val="4D4D4D"/>
                </a:solidFill>
              </a:rPr>
              <a:t>cb</a:t>
            </a:r>
            <a:r>
              <a:rPr lang="en-US" sz="2400" baseline="-25000">
                <a:solidFill>
                  <a:srgbClr val="4D4D4D"/>
                </a:solidFill>
              </a:rPr>
              <a:t>pQCD</a:t>
            </a:r>
            <a:r>
              <a:rPr lang="en-US" sz="2400">
                <a:solidFill>
                  <a:srgbClr val="4D4D4D"/>
                </a:solidFill>
              </a:rPr>
              <a:t>(p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 </a:t>
            </a:r>
            <a:r>
              <a:rPr lang="en-US" sz="2400">
                <a:solidFill>
                  <a:srgbClr val="4D4D4D"/>
                </a:solidFill>
                <a:latin typeface="Symbol" pitchFamily="18" charset="2"/>
              </a:rPr>
              <a:t>~</a:t>
            </a:r>
            <a:r>
              <a:rPr lang="en-US" sz="2400">
                <a:solidFill>
                  <a:srgbClr val="4D4D4D"/>
                </a:solidFill>
              </a:rPr>
              <a:t> 1 - </a:t>
            </a:r>
            <a:r>
              <a:rPr lang="en-US" sz="2400">
                <a:solidFill>
                  <a:srgbClr val="4D4D4D"/>
                </a:solidFill>
                <a:latin typeface="Symbol" pitchFamily="18" charset="2"/>
              </a:rPr>
              <a:t>a</a:t>
            </a:r>
            <a:r>
              <a:rPr lang="en-US" sz="2400" baseline="-25000">
                <a:solidFill>
                  <a:srgbClr val="4D4D4D"/>
                </a:solidFill>
              </a:rPr>
              <a:t>s</a:t>
            </a:r>
            <a:r>
              <a:rPr lang="en-US" sz="2400">
                <a:solidFill>
                  <a:srgbClr val="4D4D4D"/>
                </a:solidFill>
              </a:rPr>
              <a:t> </a:t>
            </a:r>
            <a:r>
              <a:rPr lang="en-US" sz="2400" i="1">
                <a:solidFill>
                  <a:srgbClr val="4D4D4D"/>
                </a:solidFill>
              </a:rPr>
              <a:t>n</a:t>
            </a:r>
            <a:r>
              <a:rPr lang="en-US" sz="2400">
                <a:solidFill>
                  <a:srgbClr val="4D4D4D"/>
                </a:solidFill>
              </a:rPr>
              <a:t>(p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 L</a:t>
            </a:r>
            <a:r>
              <a:rPr lang="en-US" sz="2400" baseline="30000">
                <a:solidFill>
                  <a:srgbClr val="4D4D4D"/>
                </a:solidFill>
              </a:rPr>
              <a:t>2</a:t>
            </a:r>
            <a:r>
              <a:rPr lang="en-US" sz="2400">
                <a:solidFill>
                  <a:srgbClr val="4D4D4D"/>
                </a:solidFill>
              </a:rPr>
              <a:t> log(M</a:t>
            </a:r>
            <a:r>
              <a:rPr lang="en-US" sz="2400" baseline="-25000">
                <a:solidFill>
                  <a:srgbClr val="4D4D4D"/>
                </a:solidFill>
              </a:rPr>
              <a:t>b</a:t>
            </a:r>
            <a:r>
              <a:rPr lang="en-US" sz="2400">
                <a:solidFill>
                  <a:srgbClr val="4D4D4D"/>
                </a:solidFill>
              </a:rPr>
              <a:t>/M</a:t>
            </a:r>
            <a:r>
              <a:rPr lang="en-US" sz="2400" baseline="-25000">
                <a:solidFill>
                  <a:srgbClr val="4D4D4D"/>
                </a:solidFill>
              </a:rPr>
              <a:t>c</a:t>
            </a:r>
            <a:r>
              <a:rPr lang="en-US" sz="2400">
                <a:solidFill>
                  <a:srgbClr val="4D4D4D"/>
                </a:solidFill>
              </a:rPr>
              <a:t>) (   /p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</a:t>
            </a:r>
            <a:endParaRPr lang="en-US" sz="2400" baseline="-25000">
              <a:solidFill>
                <a:srgbClr val="4D4D4D"/>
              </a:solidFill>
            </a:endParaRPr>
          </a:p>
        </p:txBody>
      </p:sp>
      <p:pic>
        <p:nvPicPr>
          <p:cNvPr id="61338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800" y="3213100"/>
            <a:ext cx="274637" cy="342900"/>
          </a:xfrm>
          <a:prstGeom prst="rect">
            <a:avLst/>
          </a:prstGeom>
          <a:noFill/>
        </p:spPr>
      </p:pic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4724400" y="3581400"/>
            <a:ext cx="3200400" cy="35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3657600" y="5905500"/>
            <a:ext cx="31242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1D4A-8A92-4324-A107-B552D51A7A22}" type="datetime1">
              <a:rPr lang="en-US" smtClean="0"/>
              <a:t>6/13/2012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33</a:t>
            </a:fld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Does pQCD or AdS Yield Correct Mass &amp; Momentum </a:t>
            </a:r>
            <a:r>
              <a:rPr lang="en-US" sz="4000" dirty="0" err="1" smtClean="0"/>
              <a:t>Dependecies</a:t>
            </a:r>
            <a:r>
              <a:rPr lang="en-US" sz="4000" dirty="0" smtClean="0"/>
              <a:t> at LHC?</a:t>
            </a:r>
            <a:endParaRPr lang="en-US" sz="4000" dirty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689600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715000" y="6276201"/>
            <a:ext cx="2576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See also: </a:t>
            </a:r>
          </a:p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937-8AD9-4487-8149-12E96D2A2769}" type="datetime1">
              <a:rPr lang="en-US" smtClean="0"/>
              <a:t>6/13/2012</a:t>
            </a:fld>
            <a:endParaRPr lang="en-US"/>
          </a:p>
        </p:txBody>
      </p:sp>
      <p:pic>
        <p:nvPicPr>
          <p:cNvPr id="10096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385888"/>
            <a:ext cx="6157912" cy="43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00084" y="5348288"/>
            <a:ext cx="2491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34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57912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Importance of longitudinal momentum fluctuations</a:t>
            </a:r>
          </a:p>
          <a:p>
            <a:pPr lvl="2"/>
            <a:r>
              <a:rPr lang="en-US" dirty="0" smtClean="0"/>
              <a:t>&lt;(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&gt; = </a:t>
            </a:r>
            <a:r>
              <a:rPr lang="en-US" dirty="0" smtClean="0">
                <a:latin typeface="Symbol" pitchFamily="18" charset="2"/>
              </a:rPr>
              <a:t>p l</a:t>
            </a:r>
            <a:r>
              <a:rPr lang="en-US" baseline="30000" dirty="0" smtClean="0"/>
              <a:t>1/2 </a:t>
            </a:r>
            <a:r>
              <a:rPr lang="en-US" dirty="0" smtClean="0"/>
              <a:t>T</a:t>
            </a:r>
            <a:r>
              <a:rPr lang="en-US" baseline="30000" dirty="0" smtClean="0"/>
              <a:t>3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/>
              <a:t>5/2</a:t>
            </a:r>
          </a:p>
          <a:p>
            <a:pPr lvl="3"/>
            <a:r>
              <a:rPr lang="en-US" dirty="0" smtClean="0"/>
              <a:t>(&lt;(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&gt;)</a:t>
            </a:r>
            <a:r>
              <a:rPr lang="en-US" baseline="30000" dirty="0" smtClean="0"/>
              <a:t>1/2</a:t>
            </a:r>
            <a:r>
              <a:rPr lang="en-US" dirty="0" smtClean="0"/>
              <a:t> ~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 =&gt;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baseline="-25000" dirty="0" err="1" smtClean="0"/>
              <a:t>crit</a:t>
            </a:r>
            <a:r>
              <a:rPr lang="en-US" dirty="0" smtClean="0"/>
              <a:t> ~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q</a:t>
            </a:r>
            <a:r>
              <a:rPr lang="en-US" dirty="0" smtClean="0"/>
              <a:t>/(4 T)</a:t>
            </a:r>
          </a:p>
          <a:p>
            <a:pPr lvl="2"/>
            <a:r>
              <a:rPr lang="en-US" dirty="0" err="1" smtClean="0"/>
              <a:t>Decorrelation</a:t>
            </a:r>
            <a:r>
              <a:rPr lang="en-US" dirty="0" smtClean="0"/>
              <a:t> of HF?</a:t>
            </a:r>
          </a:p>
          <a:p>
            <a:pPr lvl="2"/>
            <a:endParaRPr lang="en-US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9906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BE73-9332-4F92-9124-75E9AEAD028C}" type="datetime1">
              <a:rPr lang="en-US" smtClean="0"/>
              <a:t>6/13/2012</a:t>
            </a:fld>
            <a:endParaRPr lang="en-US"/>
          </a:p>
        </p:txBody>
      </p:sp>
      <p:pic>
        <p:nvPicPr>
          <p:cNvPr id="31" name="Picture 30" descr="spagethi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467350"/>
            <a:ext cx="1143000" cy="1238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35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AdS HQ E-Loss in Cold Nuclear Matter</a:t>
            </a:r>
            <a:endParaRPr lang="en-US" dirty="0"/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738735"/>
          <a:ext cx="2112963" cy="2133600"/>
        </p:xfrm>
        <a:graphic>
          <a:graphicData uri="http://schemas.openxmlformats.org/presentationml/2006/ole">
            <p:oleObj spid="_x0000_s1140738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8723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914400"/>
            <a:ext cx="455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Constant T Thermal Black Brane</a:t>
            </a: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2860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00"/>
                </a:solidFill>
              </a:rPr>
              <a:t>Shock Geometries</a:t>
            </a:r>
            <a:endParaRPr lang="en-US" sz="2400" dirty="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7432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8862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327213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50549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1140743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51216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1140742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8263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8263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303338"/>
          <a:ext cx="4114800" cy="830262"/>
        </p:xfrm>
        <a:graphic>
          <a:graphicData uri="http://schemas.openxmlformats.org/presentationml/2006/ole">
            <p:oleObj spid="_x0000_s1140739" name="Image" r:id="rId6" imgW="8926984" imgH="180317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3094038"/>
          <a:ext cx="5410200" cy="563562"/>
        </p:xfrm>
        <a:graphic>
          <a:graphicData uri="http://schemas.openxmlformats.org/presentationml/2006/ole">
            <p:oleObj spid="_x0000_s1140740" name="Image" r:id="rId7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4260850"/>
          <a:ext cx="6172200" cy="674688"/>
        </p:xfrm>
        <a:graphic>
          <a:graphicData uri="http://schemas.openxmlformats.org/presentationml/2006/ole">
            <p:oleObj spid="_x0000_s1140741" name="Image" r:id="rId8" imgW="9752381" imgH="1066291" progId="">
              <p:embed/>
            </p:oleObj>
          </a:graphicData>
        </a:graphic>
      </p:graphicFrame>
      <p:sp>
        <p:nvSpPr>
          <p:cNvPr id="950305" name="Oval 33"/>
          <p:cNvSpPr>
            <a:spLocks noChangeArrowheads="1"/>
          </p:cNvSpPr>
          <p:nvPr/>
        </p:nvSpPr>
        <p:spPr bwMode="auto">
          <a:xfrm>
            <a:off x="2438400" y="3581400"/>
            <a:ext cx="6705600" cy="2819400"/>
          </a:xfrm>
          <a:prstGeom prst="ellips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1140744" name="Image" r:id="rId9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60960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50C-85DE-4216-9905-038FA261F4B9}" type="datetime1">
              <a:rPr lang="en-US" smtClean="0"/>
              <a:t>6/13/2012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30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36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leads 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Can test AdS HQ E-Loss in both hot and cold nuclear matter!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19177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1141763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417888"/>
            <a:ext cx="8183651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Shock gives </a:t>
            </a:r>
            <a:r>
              <a:rPr lang="en-US" sz="2400" b="1" i="1" dirty="0">
                <a:solidFill>
                  <a:srgbClr val="005400"/>
                </a:solidFill>
              </a:rPr>
              <a:t>exactly</a:t>
            </a:r>
            <a:r>
              <a:rPr lang="en-US" sz="2400" dirty="0">
                <a:solidFill>
                  <a:srgbClr val="005400"/>
                </a:solidFill>
              </a:rPr>
              <a:t> the same drag as BH for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005400"/>
                </a:solidFill>
              </a:rPr>
              <a:t> =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5400"/>
                </a:solidFill>
              </a:rPr>
              <a:t> </a:t>
            </a:r>
            <a:r>
              <a:rPr lang="en-US" sz="2400" dirty="0" smtClean="0">
                <a:solidFill>
                  <a:srgbClr val="005400"/>
                </a:solidFill>
              </a:rPr>
              <a:t>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4D4D4D"/>
                </a:solidFill>
              </a:rPr>
              <a:t> </a:t>
            </a:r>
            <a:r>
              <a:rPr lang="en-US" sz="2200" dirty="0" smtClean="0">
                <a:solidFill>
                  <a:srgbClr val="4D4D4D"/>
                </a:solidFill>
                <a:latin typeface="Symbol" pitchFamily="18" charset="2"/>
              </a:rPr>
              <a:t>L</a:t>
            </a:r>
            <a:r>
              <a:rPr lang="en-US" sz="2200" dirty="0" smtClean="0">
                <a:solidFill>
                  <a:srgbClr val="4D4D4D"/>
                </a:solidFill>
              </a:rPr>
              <a:t> is typical mom. scale of nucleus</a:t>
            </a:r>
            <a:endParaRPr lang="en-US" sz="2200" dirty="0">
              <a:solidFill>
                <a:srgbClr val="4D4D4D"/>
              </a:solidFill>
            </a:endParaRPr>
          </a:p>
          <a:p>
            <a:endParaRPr lang="en-US" dirty="0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363913"/>
          <a:ext cx="4622800" cy="558800"/>
        </p:xfrm>
        <a:graphic>
          <a:graphicData uri="http://schemas.openxmlformats.org/presentationml/2006/ole">
            <p:oleObj spid="_x0000_s1141762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2F7-CB57-4F63-A5C5-693EF055F5A0}" type="datetime1">
              <a:rPr lang="en-US" smtClean="0"/>
              <a:t>6/13/2012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Intermediate-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Muck at RHIC and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295400"/>
            <a:ext cx="31242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Messy (non-perturbative) physics below ~ 10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D305-7606-4811-BF95-2789BC0BD371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Picture 9" descr="boryeong_mud_festival_2009_640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4979" y="3505201"/>
            <a:ext cx="4454221" cy="2971800"/>
          </a:xfrm>
          <a:prstGeom prst="rect">
            <a:avLst/>
          </a:prstGeom>
        </p:spPr>
      </p:pic>
      <p:pic>
        <p:nvPicPr>
          <p:cNvPr id="11448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733800"/>
            <a:ext cx="3733800" cy="299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71600" y="6477000"/>
            <a:ext cx="1453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Jacobs, HP2012</a:t>
            </a:r>
            <a:endParaRPr lang="en-US" sz="1200" dirty="0" smtClean="0"/>
          </a:p>
        </p:txBody>
      </p:sp>
      <p:pic>
        <p:nvPicPr>
          <p:cNvPr id="11448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4400"/>
            <a:ext cx="4114800" cy="287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3505200"/>
            <a:ext cx="3657600" cy="3124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RHIC</a:t>
            </a:r>
            <a:endParaRPr lang="en-US" dirty="0" smtClean="0"/>
          </a:p>
          <a:p>
            <a:pPr lvl="2"/>
            <a:r>
              <a:rPr lang="en-US" dirty="0" smtClean="0"/>
              <a:t>HF sep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LHC</a:t>
            </a:r>
          </a:p>
          <a:p>
            <a:pPr lvl="2"/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HF</a:t>
            </a:r>
          </a:p>
          <a:p>
            <a:pPr lvl="3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corr.</a:t>
            </a:r>
          </a:p>
          <a:p>
            <a:pPr lvl="2"/>
            <a:r>
              <a:rPr lang="en-US" dirty="0" smtClean="0"/>
              <a:t>Control </a:t>
            </a:r>
            <a:r>
              <a:rPr lang="en-US" dirty="0" err="1" smtClean="0"/>
              <a:t>p+A</a:t>
            </a:r>
            <a:endParaRPr lang="en-US" dirty="0" smtClean="0"/>
          </a:p>
          <a:p>
            <a:pPr lvl="3"/>
            <a:r>
              <a:rPr lang="en-US" dirty="0" smtClean="0"/>
              <a:t>CNM 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EE3E-6004-4B14-A0EB-231585CC05FD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3201"/>
            <a:ext cx="1676400" cy="251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90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256358"/>
            <a:ext cx="4005263" cy="247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038600"/>
            <a:ext cx="2667000" cy="212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733800"/>
            <a:ext cx="2895600" cy="29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00400" y="6248400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 Cole, HP2012</a:t>
            </a:r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13716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83841" y="2438400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2</a:t>
            </a:r>
            <a:endParaRPr lang="en-US" sz="1200" i="1" baseline="-25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3609201"/>
            <a:ext cx="935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p</a:t>
            </a:r>
            <a:r>
              <a:rPr lang="en-US" sz="1200" i="1" baseline="-25000" dirty="0" err="1" smtClean="0"/>
              <a:t>T</a:t>
            </a:r>
            <a:r>
              <a:rPr lang="en-US" sz="1200" dirty="0" smtClean="0"/>
              <a:t> (</a:t>
            </a:r>
            <a:r>
              <a:rPr lang="en-US" sz="1200" dirty="0" err="1" smtClean="0"/>
              <a:t>GeV</a:t>
            </a:r>
            <a:r>
              <a:rPr lang="en-US" sz="1200" dirty="0" smtClean="0"/>
              <a:t>/c)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Exciting times in HI physics!</a:t>
            </a:r>
          </a:p>
          <a:p>
            <a:r>
              <a:rPr lang="en-US" dirty="0" smtClean="0"/>
              <a:t>LHC </a:t>
            </a:r>
            <a:r>
              <a:rPr lang="en-US" b="1" i="1" u="sng" dirty="0" smtClean="0"/>
              <a:t>&amp; RHIC </a:t>
            </a:r>
            <a:r>
              <a:rPr lang="en-US" dirty="0" smtClean="0"/>
              <a:t> converging </a:t>
            </a:r>
            <a:r>
              <a:rPr lang="en-US" dirty="0" smtClean="0"/>
              <a:t>on picture of pQCD E-loss in </a:t>
            </a:r>
            <a:r>
              <a:rPr lang="en-US" dirty="0" err="1" smtClean="0"/>
              <a:t>sQGP</a:t>
            </a:r>
            <a:endParaRPr lang="en-US" dirty="0" smtClean="0"/>
          </a:p>
          <a:p>
            <a:pPr lvl="1"/>
            <a:r>
              <a:rPr lang="en-US" dirty="0" smtClean="0"/>
              <a:t>LO thermal pQCD qualitatively describes LHC single particle </a:t>
            </a:r>
            <a:r>
              <a:rPr lang="en-US" dirty="0" smtClean="0"/>
              <a:t>observables</a:t>
            </a:r>
            <a:endParaRPr lang="en-US" dirty="0" smtClean="0"/>
          </a:p>
          <a:p>
            <a:pPr lvl="2"/>
            <a:r>
              <a:rPr lang="en-US" dirty="0" smtClean="0"/>
              <a:t>Constrained by conservative assumptions &amp; RHIC</a:t>
            </a:r>
          </a:p>
          <a:p>
            <a:pPr lvl="2"/>
            <a:r>
              <a:rPr lang="en-US" dirty="0" smtClean="0"/>
              <a:t>Corrections likely large; drive towards data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Difficult to reconcile AdS/CFT with new LHC data</a:t>
            </a:r>
          </a:p>
          <a:p>
            <a:pPr lvl="1"/>
            <a:r>
              <a:rPr lang="en-US" dirty="0" smtClean="0"/>
              <a:t>D mesons </a:t>
            </a:r>
            <a:r>
              <a:rPr lang="en-US" dirty="0" err="1" smtClean="0"/>
              <a:t>oversuppressed</a:t>
            </a:r>
            <a:endParaRPr lang="en-US" dirty="0" smtClean="0"/>
          </a:p>
          <a:p>
            <a:pPr lvl="1"/>
            <a:r>
              <a:rPr lang="en-US" dirty="0" smtClean="0"/>
              <a:t>Light flavor hard to compare, but likely </a:t>
            </a:r>
            <a:r>
              <a:rPr lang="en-US" dirty="0" err="1" smtClean="0"/>
              <a:t>oversuppressed</a:t>
            </a:r>
            <a:endParaRPr lang="en-US" dirty="0" smtClean="0"/>
          </a:p>
          <a:p>
            <a:r>
              <a:rPr lang="en-US" b="1" i="1" dirty="0" smtClean="0"/>
              <a:t>Much</a:t>
            </a:r>
            <a:r>
              <a:rPr lang="en-US" dirty="0" smtClean="0"/>
              <a:t> interesting research to do:</a:t>
            </a:r>
          </a:p>
          <a:p>
            <a:pPr lvl="1"/>
            <a:r>
              <a:rPr lang="en-US" dirty="0" smtClean="0"/>
              <a:t>HF sep. at RHIC, and esp. LHC; RAA and v2</a:t>
            </a:r>
          </a:p>
          <a:p>
            <a:pPr lvl="2"/>
            <a:r>
              <a:rPr lang="en-US" dirty="0" smtClean="0"/>
              <a:t>Does bottom flow??</a:t>
            </a:r>
          </a:p>
          <a:p>
            <a:pPr lvl="1"/>
            <a:r>
              <a:rPr lang="en-US" dirty="0" smtClean="0"/>
              <a:t>Properly include, e.g. NLO effects in pQCD E-Loss</a:t>
            </a:r>
          </a:p>
          <a:p>
            <a:pPr lvl="1"/>
            <a:r>
              <a:rPr lang="en-US" dirty="0" smtClean="0"/>
              <a:t>Understand AdS E-Loss better</a:t>
            </a:r>
          </a:p>
          <a:p>
            <a:pPr lvl="2"/>
            <a:r>
              <a:rPr lang="en-US" dirty="0" smtClean="0"/>
              <a:t>Importance of fluctuations</a:t>
            </a:r>
          </a:p>
          <a:p>
            <a:pPr lvl="2"/>
            <a:r>
              <a:rPr lang="en-US" dirty="0" smtClean="0"/>
              <a:t>Light </a:t>
            </a:r>
            <a:r>
              <a:rPr lang="en-US" dirty="0" err="1" smtClean="0"/>
              <a:t>parton</a:t>
            </a:r>
            <a:r>
              <a:rPr lang="en-US" dirty="0" smtClean="0"/>
              <a:t> jets</a:t>
            </a:r>
          </a:p>
          <a:p>
            <a:pPr lvl="2"/>
            <a:r>
              <a:rPr lang="en-US" dirty="0" err="1" smtClean="0"/>
              <a:t>p+A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3C4B-70E5-4675-9560-78CB9CA1E014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Body Electromagnetism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					    =&gt;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“Simple” Hydrogen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Phase Diagram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03F-62FD-4CA5-A053-0C9576BCB882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19200"/>
            <a:ext cx="4191000" cy="81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E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066800"/>
            <a:ext cx="1529920" cy="134778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1" y="2902893"/>
            <a:ext cx="4800600" cy="381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5867400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Calculated, </a:t>
            </a:r>
            <a:r>
              <a:rPr lang="en-US" sz="1200" dirty="0" err="1" smtClean="0"/>
              <a:t>Burkhard</a:t>
            </a:r>
            <a:r>
              <a:rPr lang="en-US" sz="1200" dirty="0" smtClean="0"/>
              <a:t> </a:t>
            </a:r>
            <a:r>
              <a:rPr lang="en-US" sz="1200" dirty="0" err="1" smtClean="0"/>
              <a:t>Militzer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Diploma Thesis, Berlin, 2000</a:t>
            </a:r>
            <a:endParaRPr lang="en-US" sz="12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438400"/>
            <a:ext cx="5562600" cy="3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7180" y="2971800"/>
            <a:ext cx="3576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Hanneke</a:t>
            </a:r>
            <a:r>
              <a:rPr lang="en-US" sz="1200" dirty="0" smtClean="0"/>
              <a:t>, </a:t>
            </a:r>
            <a:r>
              <a:rPr lang="en-US" sz="1200" dirty="0" err="1" smtClean="0"/>
              <a:t>Fogwell</a:t>
            </a:r>
            <a:r>
              <a:rPr lang="en-US" sz="1200" dirty="0" smtClean="0"/>
              <a:t>, and </a:t>
            </a:r>
            <a:r>
              <a:rPr lang="en-US" sz="1200" dirty="0" err="1" smtClean="0"/>
              <a:t>Gabrielse</a:t>
            </a:r>
            <a:r>
              <a:rPr lang="en-US" sz="1200" dirty="0" smtClean="0"/>
              <a:t>, PRL100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22E-29FC-4B52-B533-D8367FC1433C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464"/>
            <a:ext cx="8229600" cy="4876800"/>
          </a:xfrm>
        </p:spPr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 could give experimental handle on initial geometry</a:t>
            </a:r>
          </a:p>
          <a:p>
            <a:pPr lvl="1"/>
            <a:r>
              <a:rPr lang="en-US" dirty="0" smtClean="0"/>
              <a:t>Recall e + A diffraction </a:t>
            </a:r>
            <a:r>
              <a:rPr lang="en-US" dirty="0" err="1" smtClean="0"/>
              <a:t>exps</a:t>
            </a:r>
            <a:r>
              <a:rPr lang="en-US" dirty="0" smtClean="0"/>
              <a:t>. on A at rest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FD81-C9D5-4910-8C46-9658D241A895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73" y="2667000"/>
            <a:ext cx="30821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387" y="2847201"/>
            <a:ext cx="4759813" cy="317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62000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Hahn, Ravenhall, and Hofstadter, Phys Rev 101 (1956)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Distribution of A at x ~ 10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C90D-174E-4132-A6E6-EEE527EF68B5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800600" cy="3429000"/>
          </a:xfrm>
        </p:spPr>
        <p:txBody>
          <a:bodyPr/>
          <a:lstStyle/>
          <a:p>
            <a:r>
              <a:rPr lang="en-US" dirty="0" smtClean="0"/>
              <a:t>Coherent vector meson production in e + 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228600" y="838199"/>
            <a:ext cx="3810000" cy="2209800"/>
            <a:chOff x="228600" y="2346530"/>
            <a:chExt cx="3987910" cy="253473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819400"/>
              <a:ext cx="361422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733800" y="23465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3048000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J/</a:t>
              </a:r>
              <a:r>
                <a:rPr lang="en-US" sz="2400" i="1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44151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23465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419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200400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g</a:t>
              </a:r>
              <a:r>
                <a:rPr lang="en-US" sz="2400" dirty="0" smtClean="0"/>
                <a:t>*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176464" y="3262312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14560" y="3686176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449305" y="2971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Must reject incoherent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collisions at ~100%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1" y="3276600"/>
            <a:ext cx="8610599" cy="317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86529" y="6172200"/>
            <a:ext cx="1728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arXiv:1102.5058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Rise in R</a:t>
            </a:r>
            <a:r>
              <a:rPr lang="en-US" baseline="-25000" dirty="0" smtClean="0"/>
              <a:t>AA</a:t>
            </a:r>
            <a:r>
              <a:rPr lang="en-US" dirty="0" smtClean="0"/>
              <a:t> a Final State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4724400" cy="2819400"/>
          </a:xfrm>
        </p:spPr>
        <p:txBody>
          <a:bodyPr/>
          <a:lstStyle/>
          <a:p>
            <a:pPr lvl="1"/>
            <a:r>
              <a:rPr lang="en-US" dirty="0" smtClean="0"/>
              <a:t>Is rise really due to pQCD?</a:t>
            </a:r>
          </a:p>
          <a:p>
            <a:pPr lvl="1"/>
            <a:r>
              <a:rPr lang="en-US" dirty="0" smtClean="0"/>
              <a:t>Or other quench (flat?)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>
                <a:solidFill>
                  <a:srgbClr val="005400"/>
                </a:solidFill>
              </a:rPr>
              <a:t>+ initial state CNM 	effects a la CGC?</a:t>
            </a:r>
            <a:endParaRPr lang="en-US" sz="2800" dirty="0">
              <a:solidFill>
                <a:srgbClr val="0054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D641-1EF8-4B49-8308-FBD024D0CBF5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914400"/>
            <a:ext cx="3723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482827"/>
            <a:ext cx="3769796" cy="25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46196" y="5895201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PLB687 (2010)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0" y="2286000"/>
            <a:ext cx="19050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7393" y="2667000"/>
            <a:ext cx="1905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24000" y="3124200"/>
            <a:ext cx="914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7896"/>
            <a:ext cx="4190999" cy="22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62000" y="6553200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PRL98, 2007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119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6096000"/>
            <a:ext cx="405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00"/>
                </a:solidFill>
              </a:rPr>
              <a:t>Require p + A and/or direct </a:t>
            </a:r>
            <a:r>
              <a:rPr lang="en-US" sz="2400" dirty="0" smtClean="0">
                <a:solidFill>
                  <a:srgbClr val="660000"/>
                </a:solidFill>
                <a:latin typeface="Symbol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24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IS at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5720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Direct photon R</a:t>
            </a:r>
            <a:r>
              <a:rPr lang="en-US" baseline="-25000" dirty="0" smtClean="0"/>
              <a:t>AA</a:t>
            </a:r>
            <a:r>
              <a:rPr lang="en-US" dirty="0" smtClean="0"/>
              <a:t> ~ 1</a:t>
            </a:r>
            <a:endParaRPr lang="en-US" dirty="0" smtClean="0"/>
          </a:p>
          <a:p>
            <a:pPr lvl="1"/>
            <a:r>
              <a:rPr lang="en-US" dirty="0" smtClean="0"/>
              <a:t>Soon </a:t>
            </a:r>
            <a:r>
              <a:rPr lang="en-US" dirty="0" err="1" smtClean="0"/>
              <a:t>add’l</a:t>
            </a:r>
            <a:r>
              <a:rPr lang="en-US" dirty="0" smtClean="0"/>
              <a:t> p + A null control exp.</a:t>
            </a:r>
          </a:p>
          <a:p>
            <a:pPr lvl="2"/>
            <a:r>
              <a:rPr lang="en-US" dirty="0" smtClean="0"/>
              <a:t>CNM E-Loss?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32C-60AA-4206-9BB6-39B49F7C3026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1427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4663" y="1247001"/>
            <a:ext cx="4193137" cy="44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43800" y="5666601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 Roland, HP2012</a:t>
            </a:r>
            <a:endParaRPr lang="en-US" sz="1200" dirty="0" smtClean="0"/>
          </a:p>
        </p:txBody>
      </p:sp>
      <p:pic>
        <p:nvPicPr>
          <p:cNvPr id="11427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463617"/>
            <a:ext cx="4800600" cy="30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6172200"/>
            <a:ext cx="174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 </a:t>
            </a:r>
            <a:r>
              <a:rPr lang="en-US" sz="1200" dirty="0" err="1" smtClean="0"/>
              <a:t>Perepelitsa</a:t>
            </a:r>
            <a:r>
              <a:rPr lang="en-US" sz="1200" dirty="0" smtClean="0"/>
              <a:t>, HP2012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IS at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 photon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 ~ </a:t>
            </a:r>
            <a:r>
              <a:rPr lang="en-US" sz="2800" dirty="0" smtClean="0"/>
              <a:t>1; E-loss </a:t>
            </a:r>
            <a:r>
              <a:rPr lang="en-US" sz="2800" dirty="0" err="1" smtClean="0"/>
              <a:t>irr</a:t>
            </a:r>
            <a:r>
              <a:rPr lang="en-US" sz="2800" dirty="0" smtClean="0"/>
              <a:t> of </a:t>
            </a:r>
            <a:r>
              <a:rPr lang="en-US" sz="2800" dirty="0" err="1" smtClean="0"/>
              <a:t>hadron</a:t>
            </a:r>
            <a:r>
              <a:rPr lang="en-US" sz="2800" dirty="0" smtClean="0"/>
              <a:t> m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410-F570-4338-B78C-9BDFA3DFC1ED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92364"/>
            <a:ext cx="6400800" cy="448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Body 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A49E-5317-4084-89E5-3A631B99C962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 						   =&gt;</a:t>
            </a:r>
          </a:p>
          <a:p>
            <a:pPr lvl="4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33075"/>
            <a:ext cx="5383213" cy="9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QC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78530"/>
            <a:ext cx="5334000" cy="1150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200001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PDG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657600"/>
            <a:ext cx="3823664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56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7355" y="2514600"/>
            <a:ext cx="319044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0" y="6324600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 </a:t>
            </a:r>
            <a:r>
              <a:rPr lang="en-US" sz="1200" dirty="0" err="1" smtClean="0"/>
              <a:t>Florian</a:t>
            </a:r>
            <a:r>
              <a:rPr lang="en-US" sz="1200" dirty="0" smtClean="0"/>
              <a:t>, </a:t>
            </a:r>
            <a:r>
              <a:rPr lang="en-US" sz="1200" dirty="0" err="1" smtClean="0"/>
              <a:t>Sassot</a:t>
            </a:r>
            <a:r>
              <a:rPr lang="en-US" sz="1200" dirty="0" smtClean="0"/>
              <a:t>, </a:t>
            </a:r>
            <a:r>
              <a:rPr lang="en-US" sz="1200" dirty="0" err="1" smtClean="0"/>
              <a:t>Stratmann</a:t>
            </a:r>
            <a:r>
              <a:rPr lang="en-US" sz="1200" dirty="0" smtClean="0"/>
              <a:t>, </a:t>
            </a:r>
          </a:p>
          <a:p>
            <a:r>
              <a:rPr lang="en-US" sz="1200" dirty="0" smtClean="0"/>
              <a:t>PRD75 (2007)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474A-643D-47C0-95C3-7AF3FDD8B5B1}" type="datetime1">
              <a:rPr lang="en-US" smtClean="0"/>
              <a:t>6/13/2012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pQCD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</a:t>
            </a:r>
            <a:r>
              <a:rPr lang="en-US" dirty="0" smtClean="0"/>
              <a:t>Matter: </a:t>
            </a:r>
            <a:r>
              <a:rPr lang="en-US" dirty="0" smtClean="0"/>
              <a:t>pQCD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9A4D-D47D-4A29-B4D9-816AB4C53FE8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350 (450) </a:t>
            </a:r>
            <a:r>
              <a:rPr lang="en-US" dirty="0" err="1" smtClean="0"/>
              <a:t>MeV</a:t>
            </a:r>
            <a:r>
              <a:rPr lang="en-US" dirty="0" smtClean="0"/>
              <a:t>, g ~ 1.9 (1.8)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0.7 (0.8)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0.8 (0.7)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Au,Pb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smtClean="0"/>
              <a:t>multiple coherent emission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3DEF-3E08-4C1F-8D5C-0F47F59A0CA5}" type="datetime1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105400" y="32766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2D17-190E-445B-AEC3-F37746F2B7A3}" type="datetime1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EMMI at GSI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853" y="1676400"/>
            <a:ext cx="3609947" cy="379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67000" y="5334000"/>
            <a:ext cx="179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Mustafa, PRC72 (2005)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466" y="1600200"/>
            <a:ext cx="356140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86600" y="5334000"/>
            <a:ext cx="167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Adil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WAH, </a:t>
            </a:r>
          </a:p>
          <a:p>
            <a:r>
              <a:rPr lang="en-US" sz="1200" dirty="0" smtClean="0"/>
              <a:t>Wicks, PRC75 (2007)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5715001"/>
            <a:ext cx="8839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pQCD comparisons with data, use WHDG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Rad+El+Geom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model;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formalism valid for g/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lq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hq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37523</TotalTime>
  <Words>1992</Words>
  <Application>Microsoft Office PowerPoint</Application>
  <PresentationFormat>On-screen Show (4:3)</PresentationFormat>
  <Paragraphs>552</Paragraphs>
  <Slides>45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Symbol</vt:lpstr>
      <vt:lpstr>Wingdings</vt:lpstr>
      <vt:lpstr>Calibri</vt:lpstr>
      <vt:lpstr>Office Theme</vt:lpstr>
      <vt:lpstr>Image</vt:lpstr>
      <vt:lpstr>Bitmap Image</vt:lpstr>
      <vt:lpstr>Equation</vt:lpstr>
      <vt:lpstr>Perturbative Probes of  Heavy Ion Collisions?</vt:lpstr>
      <vt:lpstr>What Are We Interested In?</vt:lpstr>
      <vt:lpstr>Four Known Forces</vt:lpstr>
      <vt:lpstr>Many Body Electromagnetism</vt:lpstr>
      <vt:lpstr>Many Body QCD</vt:lpstr>
      <vt:lpstr>QGP Energy Loss</vt:lpstr>
      <vt:lpstr>Hot Nuclear Matter: pQCD</vt:lpstr>
      <vt:lpstr>pQCD Rad Picture</vt:lpstr>
      <vt:lpstr>What About Elastic Loss?</vt:lpstr>
      <vt:lpstr>Qualitative Expectations for LHC</vt:lpstr>
      <vt:lpstr>pQCD Picture Inadequate at RHIC?</vt:lpstr>
      <vt:lpstr>Constrain to RHIC</vt:lpstr>
      <vt:lpstr>LHC Predictions vs. Data</vt:lpstr>
      <vt:lpstr>pQCD pp Predictions vs. Data</vt:lpstr>
      <vt:lpstr>Quant. (Qual?) Conclusions Require...</vt:lpstr>
      <vt:lpstr>(Data – pQCD)/Data</vt:lpstr>
      <vt:lpstr>Attempt at NLO</vt:lpstr>
      <vt:lpstr>Hot Nuclear Matter: AdS</vt:lpstr>
      <vt:lpstr>Strong Coupling Calculation</vt:lpstr>
      <vt:lpstr>Heavy Quark E-Loss in AdS/CFT</vt:lpstr>
      <vt:lpstr>Qual. Expectations: pQCD vs. AdS/CFT</vt:lpstr>
      <vt:lpstr>AdS/CFT and HQ at RHIC</vt:lpstr>
      <vt:lpstr>AdS/CFT and HQ at LHC</vt:lpstr>
      <vt:lpstr>Light Quark E-Loss in AdS</vt:lpstr>
      <vt:lpstr>AdS/CFT Lights E-Loss Prescription</vt:lpstr>
      <vt:lpstr>dE/dt for Lights from AdS/CFT</vt:lpstr>
      <vt:lpstr>AdS/CFT Light Parton Energy Loss</vt:lpstr>
      <vt:lpstr>Recent AdS Lights Developments</vt:lpstr>
      <vt:lpstr>New Prescription</vt:lpstr>
      <vt:lpstr>Results</vt:lpstr>
      <vt:lpstr>AdS/CFT Light q E-Loss</vt:lpstr>
      <vt:lpstr>Asymptotic pQCD vs. AdS/CFT</vt:lpstr>
      <vt:lpstr>Does pQCD or AdS Yield Correct Mass &amp; Momentum Dependecies at LHC?</vt:lpstr>
      <vt:lpstr>Not So Fast!</vt:lpstr>
      <vt:lpstr>AdS HQ E-Loss in Cold Nuclear Matter</vt:lpstr>
      <vt:lpstr>Putting It All Together</vt:lpstr>
      <vt:lpstr>Intermediate-pT Muck at RHIC and LHC</vt:lpstr>
      <vt:lpstr>Clean High-pT Probes</vt:lpstr>
      <vt:lpstr>Conclusions</vt:lpstr>
      <vt:lpstr>Backup Slides</vt:lpstr>
      <vt:lpstr>Measuring the IC</vt:lpstr>
      <vt:lpstr>Gluon Distribution of A at x ~ 10-3</vt:lpstr>
      <vt:lpstr>Rise in RAA a Final State Effect?</vt:lpstr>
      <vt:lpstr>Null IS at LHC</vt:lpstr>
      <vt:lpstr>Null IS at RHIC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1046</cp:revision>
  <dcterms:created xsi:type="dcterms:W3CDTF">2009-09-03T22:02:25Z</dcterms:created>
  <dcterms:modified xsi:type="dcterms:W3CDTF">2012-06-14T07:39:18Z</dcterms:modified>
</cp:coreProperties>
</file>