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9"/>
  </p:notesMasterIdLst>
  <p:sldIdLst>
    <p:sldId id="668" r:id="rId2"/>
    <p:sldId id="1043" r:id="rId3"/>
    <p:sldId id="1040" r:id="rId4"/>
    <p:sldId id="1046" r:id="rId5"/>
    <p:sldId id="1050" r:id="rId6"/>
    <p:sldId id="1051" r:id="rId7"/>
    <p:sldId id="1041" r:id="rId8"/>
    <p:sldId id="1054" r:id="rId9"/>
    <p:sldId id="1055" r:id="rId10"/>
    <p:sldId id="1056" r:id="rId11"/>
    <p:sldId id="1058" r:id="rId12"/>
    <p:sldId id="1057" r:id="rId13"/>
    <p:sldId id="1052" r:id="rId14"/>
    <p:sldId id="1053" r:id="rId15"/>
    <p:sldId id="1045" r:id="rId16"/>
    <p:sldId id="1044" r:id="rId17"/>
    <p:sldId id="1049" r:id="rId18"/>
  </p:sldIdLst>
  <p:sldSz cx="9144000" cy="6858000" type="screen4x3"/>
  <p:notesSz cx="6858000" cy="9144000"/>
  <p:embeddedFontLst>
    <p:embeddedFont>
      <p:font typeface="Calibri" pitchFamily="34" charset="0"/>
      <p:regular r:id="rId20"/>
      <p:bold r:id="rId21"/>
      <p:italic r:id="rId22"/>
      <p:boldItalic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  <a:srgbClr val="4A7EBB"/>
    <a:srgbClr val="005400"/>
    <a:srgbClr val="09840A"/>
    <a:srgbClr val="4D4D4D"/>
    <a:srgbClr val="0000FF"/>
    <a:srgbClr val="FF0000"/>
    <a:srgbClr val="3F3D99"/>
    <a:srgbClr val="660000"/>
    <a:srgbClr val="2D2A6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639" autoAdjust="0"/>
    <p:restoredTop sz="85216" autoAdjust="0"/>
  </p:normalViewPr>
  <p:slideViewPr>
    <p:cSldViewPr>
      <p:cViewPr varScale="1">
        <p:scale>
          <a:sx n="79" d="100"/>
          <a:sy n="79" d="100"/>
        </p:scale>
        <p:origin x="-7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95713B-7F30-4AF5-96BF-BCA3677841D5}" type="datetimeFigureOut">
              <a:rPr lang="en-US" smtClean="0"/>
              <a:pPr/>
              <a:t>2/6/2012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C2E535-840F-463B-B54A-E456A7A5BD1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C2E535-840F-463B-B54A-E456A7A5BD1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6C8E72-9C71-4232-8898-05D8CEF18990}" type="datetime1">
              <a:rPr lang="en-US" smtClean="0"/>
              <a:pPr/>
              <a:t>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71800" y="6392925"/>
            <a:ext cx="3124200" cy="365125"/>
          </a:xfrm>
        </p:spPr>
        <p:txBody>
          <a:bodyPr/>
          <a:lstStyle/>
          <a:p>
            <a:r>
              <a:rPr lang="en-US" dirty="0" smtClean="0"/>
              <a:t>CPTEIC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ED0B6-EF98-45FC-B1BF-0EE970968742}" type="datetime1">
              <a:rPr lang="en-US" smtClean="0"/>
              <a:pPr/>
              <a:t>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CPTEIC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B64A-F448-45D1-911A-1EF54463C5E5}" type="datetime1">
              <a:rPr lang="en-US" smtClean="0"/>
              <a:pPr/>
              <a:t>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CPTEIC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1E590-193A-4D08-B565-41DBE90FAF3E}" type="datetime1">
              <a:rPr lang="en-US" smtClean="0"/>
              <a:pPr/>
              <a:t>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CPTEIC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5410B-9225-4271-AE16-C82D0CD2AAAF}" type="datetime1">
              <a:rPr lang="en-US" smtClean="0"/>
              <a:pPr/>
              <a:t>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CPTEIC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445EA-29D0-4B82-970D-490EE61C2B9A}" type="datetime1">
              <a:rPr lang="en-US" smtClean="0"/>
              <a:pPr/>
              <a:t>2/6/2012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CPTEIC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539A6-C6E0-4DD3-9854-C081E378049B}" type="datetime1">
              <a:rPr lang="en-US" smtClean="0"/>
              <a:pPr/>
              <a:t>2/6/2012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CPTEIC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E490D-3C88-4A5C-9DF5-B17CCE949FFA}" type="datetime1">
              <a:rPr lang="en-US" smtClean="0"/>
              <a:pPr/>
              <a:t>2/6/2012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CPTEIC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78F68-EC89-4A75-B363-08ACEB856400}" type="datetime1">
              <a:rPr lang="en-US" smtClean="0"/>
              <a:pPr/>
              <a:t>2/6/2012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CPTEIC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71CA0-B07E-4DE2-A840-0AF2489D2BEF}" type="datetime1">
              <a:rPr lang="en-US" smtClean="0"/>
              <a:pPr/>
              <a:t>2/6/2012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CPTEIC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7F688-BD43-4A7F-A968-D4C7BF86B34E}" type="datetime1">
              <a:rPr lang="en-US" smtClean="0"/>
              <a:pPr/>
              <a:t>2/6/2012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CPTEIC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9CCFF"/>
            </a:gs>
            <a:gs pos="50000">
              <a:schemeClr val="bg1"/>
            </a:gs>
            <a:gs pos="100000">
              <a:srgbClr val="99CC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9292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684B0-273C-44C2-908F-63D45309E85A}" type="datetime1">
              <a:rPr lang="en-US" smtClean="0"/>
              <a:pPr/>
              <a:t>2/6/2012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71800" y="6392925"/>
            <a:ext cx="312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CPTEIC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9292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B5BCB-DCF7-4CB6-B569-5FAD0D0113E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62881" name="Picture 1"/>
          <p:cNvPicPr>
            <a:picLocks noChangeAspect="1" noChangeArrowheads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0525" y="6388925"/>
            <a:ext cx="304800" cy="400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2D2A6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660000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00540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4D4D4D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654175"/>
            <a:ext cx="91440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EVMP: Nucleons vs. Nuclei</a:t>
            </a:r>
            <a:br>
              <a:rPr lang="en-US" dirty="0" smtClean="0"/>
            </a:br>
            <a:r>
              <a:rPr lang="en-US" dirty="0" smtClean="0"/>
              <a:t>An Update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5760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rgbClr val="660000"/>
                </a:solidFill>
              </a:rPr>
              <a:t>W. A. Horowitz</a:t>
            </a:r>
          </a:p>
          <a:p>
            <a:r>
              <a:rPr lang="en-US" sz="2000" dirty="0" smtClean="0">
                <a:solidFill>
                  <a:srgbClr val="660000"/>
                </a:solidFill>
              </a:rPr>
              <a:t>University of Cape Town</a:t>
            </a:r>
          </a:p>
          <a:p>
            <a:r>
              <a:rPr lang="en-US" sz="2000" dirty="0" smtClean="0">
                <a:solidFill>
                  <a:srgbClr val="660000"/>
                </a:solidFill>
              </a:rPr>
              <a:t>February 2, 2012</a:t>
            </a:r>
            <a:endParaRPr lang="en-US" sz="2000" dirty="0">
              <a:solidFill>
                <a:srgbClr val="66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F90C6-5CA1-4473-B8AF-C7FBF906C887}" type="datetime1">
              <a:rPr lang="en-US" smtClean="0"/>
              <a:pPr/>
              <a:t>2/6/2012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CPTEIC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Unitarized</a:t>
            </a:r>
            <a:r>
              <a:rPr lang="en-US" dirty="0" smtClean="0"/>
              <a:t> Results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-76200" y="5943600"/>
            <a:ext cx="4419600" cy="609600"/>
          </a:xfrm>
        </p:spPr>
        <p:txBody>
          <a:bodyPr>
            <a:normAutofit fontScale="85000" lnSpcReduction="20000"/>
          </a:bodyPr>
          <a:lstStyle/>
          <a:p>
            <a:pPr lvl="1"/>
            <a:r>
              <a:rPr lang="en-US" dirty="0" smtClean="0"/>
              <a:t>Little Change at “large” x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half" idx="2"/>
          </p:nvPr>
        </p:nvSpPr>
        <p:spPr>
          <a:xfrm>
            <a:off x="4267200" y="5791200"/>
            <a:ext cx="5029200" cy="838200"/>
          </a:xfrm>
        </p:spPr>
        <p:txBody>
          <a:bodyPr>
            <a:normAutofit fontScale="85000" lnSpcReduction="20000"/>
          </a:bodyPr>
          <a:lstStyle/>
          <a:p>
            <a:pPr lvl="1"/>
            <a:r>
              <a:rPr lang="en-US" dirty="0" smtClean="0"/>
              <a:t>Sig. shape diff. from </a:t>
            </a:r>
            <a:r>
              <a:rPr lang="en-US" dirty="0" err="1" smtClean="0"/>
              <a:t>unitarization</a:t>
            </a:r>
            <a:r>
              <a:rPr lang="en-US" dirty="0" smtClean="0"/>
              <a:t>.  NB esp. changes due to MSTW uncertainties, KLN’s slower </a:t>
            </a:r>
            <a:r>
              <a:rPr lang="en-US" dirty="0" err="1" smtClean="0"/>
              <a:t>dropoff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1E590-193A-4D08-B565-41DBE90FAF3E}" type="datetime1">
              <a:rPr lang="en-US" smtClean="0"/>
              <a:pPr/>
              <a:t>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CPTEIC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46132" y="956846"/>
            <a:ext cx="3165860" cy="4834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6700888" y="1337846"/>
            <a:ext cx="14408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DGLAPU (</a:t>
            </a:r>
            <a:r>
              <a:rPr lang="en-US" sz="1200" dirty="0" smtClean="0">
                <a:solidFill>
                  <a:srgbClr val="0070C0"/>
                </a:solidFill>
              </a:rPr>
              <a:t>B</a:t>
            </a:r>
            <a:r>
              <a:rPr lang="en-US" sz="1200" dirty="0" smtClean="0"/>
              <a:t>, </a:t>
            </a:r>
            <a:r>
              <a:rPr lang="en-US" sz="1200" dirty="0" smtClean="0">
                <a:solidFill>
                  <a:srgbClr val="7030A0"/>
                </a:solidFill>
              </a:rPr>
              <a:t>P</a:t>
            </a:r>
            <a:r>
              <a:rPr lang="en-US" sz="1200" dirty="0" smtClean="0"/>
              <a:t>, </a:t>
            </a:r>
            <a:r>
              <a:rPr lang="en-US" sz="1200" dirty="0" smtClean="0">
                <a:solidFill>
                  <a:srgbClr val="CC9900"/>
                </a:solidFill>
              </a:rPr>
              <a:t>G</a:t>
            </a:r>
            <a:r>
              <a:rPr lang="en-US" sz="1200" dirty="0" smtClean="0"/>
              <a:t>)</a:t>
            </a:r>
          </a:p>
          <a:p>
            <a:r>
              <a:rPr lang="en-US" sz="1200" dirty="0" smtClean="0"/>
              <a:t>KLNU (</a:t>
            </a:r>
            <a:r>
              <a:rPr lang="en-US" sz="1200" dirty="0" smtClean="0">
                <a:solidFill>
                  <a:srgbClr val="00B0F0"/>
                </a:solidFill>
              </a:rPr>
              <a:t>Teal Band</a:t>
            </a:r>
            <a:r>
              <a:rPr lang="en-US" sz="1200" dirty="0" smtClean="0"/>
              <a:t>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991749" y="5486400"/>
            <a:ext cx="9236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t (GeV</a:t>
            </a:r>
            <a:r>
              <a:rPr lang="en-US" sz="1600" baseline="30000" dirty="0" smtClean="0"/>
              <a:t>2</a:t>
            </a:r>
            <a:r>
              <a:rPr lang="en-US" sz="1600" dirty="0" smtClean="0"/>
              <a:t>)</a:t>
            </a:r>
          </a:p>
        </p:txBody>
      </p:sp>
      <p:sp>
        <p:nvSpPr>
          <p:cNvPr id="10" name="TextBox 9"/>
          <p:cNvSpPr txBox="1"/>
          <p:nvPr/>
        </p:nvSpPr>
        <p:spPr>
          <a:xfrm rot="16200000">
            <a:off x="4859442" y="3107804"/>
            <a:ext cx="7088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d</a:t>
            </a:r>
            <a:r>
              <a:rPr lang="en-US" dirty="0" err="1" smtClean="0">
                <a:latin typeface="Symbol" pitchFamily="18" charset="2"/>
              </a:rPr>
              <a:t>s</a:t>
            </a:r>
            <a:r>
              <a:rPr lang="en-US" dirty="0" smtClean="0"/>
              <a:t>/</a:t>
            </a:r>
            <a:r>
              <a:rPr lang="en-US" dirty="0" err="1" smtClean="0"/>
              <a:t>dt</a:t>
            </a:r>
            <a:endParaRPr lang="en-US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7290102" y="2023646"/>
            <a:ext cx="6992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x = 10</a:t>
            </a:r>
            <a:r>
              <a:rPr lang="en-US" sz="1200" baseline="30000" dirty="0" smtClean="0"/>
              <a:t>-6</a:t>
            </a: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2000" y="990600"/>
            <a:ext cx="3048000" cy="475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3495949" y="5486400"/>
            <a:ext cx="9236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t (GeV</a:t>
            </a:r>
            <a:r>
              <a:rPr lang="en-US" sz="1600" baseline="30000" dirty="0" smtClean="0"/>
              <a:t>2</a:t>
            </a:r>
            <a:r>
              <a:rPr lang="en-US" sz="1600" dirty="0" smtClean="0"/>
              <a:t>)</a:t>
            </a:r>
          </a:p>
        </p:txBody>
      </p:sp>
      <p:sp>
        <p:nvSpPr>
          <p:cNvPr id="17" name="TextBox 16"/>
          <p:cNvSpPr txBox="1"/>
          <p:nvPr/>
        </p:nvSpPr>
        <p:spPr>
          <a:xfrm rot="16200000">
            <a:off x="211242" y="3065358"/>
            <a:ext cx="7088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d</a:t>
            </a:r>
            <a:r>
              <a:rPr lang="en-US" dirty="0" err="1" smtClean="0">
                <a:latin typeface="Symbol" pitchFamily="18" charset="2"/>
              </a:rPr>
              <a:t>s</a:t>
            </a:r>
            <a:r>
              <a:rPr lang="en-US" dirty="0" smtClean="0"/>
              <a:t>/</a:t>
            </a:r>
            <a:r>
              <a:rPr lang="en-US" dirty="0" err="1" smtClean="0"/>
              <a:t>dt</a:t>
            </a:r>
            <a:endParaRPr lang="en-US" dirty="0" smtClean="0"/>
          </a:p>
        </p:txBody>
      </p:sp>
      <p:sp>
        <p:nvSpPr>
          <p:cNvPr id="18" name="TextBox 17"/>
          <p:cNvSpPr txBox="1"/>
          <p:nvPr/>
        </p:nvSpPr>
        <p:spPr>
          <a:xfrm>
            <a:off x="2895600" y="1981200"/>
            <a:ext cx="6992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x = 10</a:t>
            </a:r>
            <a:r>
              <a:rPr lang="en-US" sz="1200" baseline="30000" dirty="0" smtClean="0"/>
              <a:t>-3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741819" y="1295400"/>
            <a:ext cx="19157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DGLAPU (</a:t>
            </a:r>
            <a:r>
              <a:rPr lang="en-US" sz="1200" dirty="0" smtClean="0">
                <a:solidFill>
                  <a:srgbClr val="0070C0"/>
                </a:solidFill>
              </a:rPr>
              <a:t>B</a:t>
            </a:r>
            <a:r>
              <a:rPr lang="en-US" sz="1200" dirty="0" smtClean="0"/>
              <a:t>, </a:t>
            </a:r>
            <a:r>
              <a:rPr lang="en-US" sz="1200" dirty="0" smtClean="0">
                <a:solidFill>
                  <a:srgbClr val="7030A0"/>
                </a:solidFill>
              </a:rPr>
              <a:t>P</a:t>
            </a:r>
            <a:r>
              <a:rPr lang="en-US" sz="1200" dirty="0" smtClean="0"/>
              <a:t>, </a:t>
            </a:r>
            <a:r>
              <a:rPr lang="en-US" sz="1200" dirty="0" smtClean="0">
                <a:solidFill>
                  <a:srgbClr val="CC9900"/>
                </a:solidFill>
              </a:rPr>
              <a:t>G</a:t>
            </a:r>
            <a:r>
              <a:rPr lang="en-US" sz="1200" dirty="0" smtClean="0"/>
              <a:t>; solid)</a:t>
            </a:r>
          </a:p>
          <a:p>
            <a:r>
              <a:rPr lang="en-US" sz="1200" dirty="0" smtClean="0"/>
              <a:t>DGLAP (</a:t>
            </a:r>
            <a:r>
              <a:rPr lang="en-US" sz="1200" dirty="0" smtClean="0">
                <a:solidFill>
                  <a:srgbClr val="0070C0"/>
                </a:solidFill>
              </a:rPr>
              <a:t>B</a:t>
            </a:r>
            <a:r>
              <a:rPr lang="en-US" sz="1200" dirty="0" smtClean="0"/>
              <a:t>, </a:t>
            </a:r>
            <a:r>
              <a:rPr lang="en-US" sz="1200" dirty="0" smtClean="0">
                <a:solidFill>
                  <a:srgbClr val="7030A0"/>
                </a:solidFill>
              </a:rPr>
              <a:t>P</a:t>
            </a:r>
            <a:r>
              <a:rPr lang="en-US" sz="1200" dirty="0" smtClean="0"/>
              <a:t>, </a:t>
            </a:r>
            <a:r>
              <a:rPr lang="en-US" sz="1200" dirty="0" smtClean="0">
                <a:solidFill>
                  <a:srgbClr val="CC9900"/>
                </a:solidFill>
              </a:rPr>
              <a:t>G</a:t>
            </a:r>
            <a:r>
              <a:rPr lang="en-US" sz="1200" dirty="0" smtClean="0"/>
              <a:t>; dashed)</a:t>
            </a:r>
          </a:p>
          <a:p>
            <a:endParaRPr lang="en-US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 &amp; Future Work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Conclusions:</a:t>
            </a:r>
          </a:p>
          <a:p>
            <a:pPr lvl="1"/>
            <a:r>
              <a:rPr lang="en-US" dirty="0" smtClean="0"/>
              <a:t>10</a:t>
            </a:r>
            <a:r>
              <a:rPr lang="en-US" baseline="30000" dirty="0" smtClean="0"/>
              <a:t>-6</a:t>
            </a:r>
            <a:r>
              <a:rPr lang="en-US" dirty="0" smtClean="0"/>
              <a:t> Results tantalizing proof of principle</a:t>
            </a:r>
          </a:p>
          <a:p>
            <a:pPr lvl="2"/>
            <a:r>
              <a:rPr lang="en-US" dirty="0" smtClean="0"/>
              <a:t>See effect of coherence, saturation</a:t>
            </a:r>
          </a:p>
          <a:p>
            <a:pPr lvl="2"/>
            <a:r>
              <a:rPr lang="en-US" dirty="0" smtClean="0"/>
              <a:t>Large effects from unconstrained PDF</a:t>
            </a:r>
          </a:p>
          <a:p>
            <a:r>
              <a:rPr lang="en-US" dirty="0" smtClean="0"/>
              <a:t>Future Work</a:t>
            </a:r>
          </a:p>
          <a:p>
            <a:pPr lvl="1"/>
            <a:r>
              <a:rPr lang="en-US" dirty="0" err="1" smtClean="0"/>
              <a:t>d</a:t>
            </a:r>
            <a:r>
              <a:rPr lang="en-US" dirty="0" err="1" smtClean="0">
                <a:latin typeface="Symbol" pitchFamily="18" charset="2"/>
              </a:rPr>
              <a:t>s</a:t>
            </a:r>
            <a:r>
              <a:rPr lang="en-US" dirty="0" smtClean="0"/>
              <a:t>/</a:t>
            </a:r>
            <a:r>
              <a:rPr lang="en-US" dirty="0" err="1" smtClean="0"/>
              <a:t>dt</a:t>
            </a:r>
            <a:r>
              <a:rPr lang="en-US" dirty="0" smtClean="0"/>
              <a:t> directly from </a:t>
            </a:r>
            <a:r>
              <a:rPr lang="en-US" dirty="0" err="1" smtClean="0"/>
              <a:t>d</a:t>
            </a:r>
            <a:r>
              <a:rPr lang="en-US" dirty="0" err="1" smtClean="0">
                <a:latin typeface="Symbol" pitchFamily="18" charset="2"/>
              </a:rPr>
              <a:t>s</a:t>
            </a:r>
            <a:r>
              <a:rPr lang="en-US" dirty="0" smtClean="0"/>
              <a:t>/d</a:t>
            </a:r>
            <a:r>
              <a:rPr lang="en-US" baseline="30000" dirty="0" smtClean="0"/>
              <a:t>2</a:t>
            </a:r>
            <a:r>
              <a:rPr lang="en-US" dirty="0" smtClean="0"/>
              <a:t>b = 2N from </a:t>
            </a:r>
            <a:r>
              <a:rPr lang="en-US" dirty="0" err="1" smtClean="0"/>
              <a:t>rcBK</a:t>
            </a:r>
            <a:endParaRPr lang="en-US" dirty="0" smtClean="0"/>
          </a:p>
          <a:p>
            <a:pPr lvl="2"/>
            <a:r>
              <a:rPr lang="en-US" dirty="0" smtClean="0"/>
              <a:t>Comparison over range in x, including “large” x</a:t>
            </a:r>
          </a:p>
          <a:p>
            <a:pPr lvl="3"/>
            <a:r>
              <a:rPr lang="en-US" dirty="0" smtClean="0"/>
              <a:t>Smaller PDF uncertainties</a:t>
            </a:r>
          </a:p>
          <a:p>
            <a:pPr lvl="3"/>
            <a:r>
              <a:rPr lang="en-US" dirty="0" smtClean="0"/>
              <a:t>Explicitly see evolution of nuclear size with x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445EA-29D0-4B82-970D-490EE61C2B9A}" type="datetime1">
              <a:rPr lang="en-US" smtClean="0"/>
              <a:pPr/>
              <a:t>2/6/2012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CPTEIC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1E590-193A-4D08-B565-41DBE90FAF3E}" type="datetime1">
              <a:rPr lang="en-US" smtClean="0"/>
              <a:pPr/>
              <a:t>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CPTEIC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</a:t>
            </a:r>
            <a:r>
              <a:rPr lang="en-US" dirty="0" err="1" smtClean="0">
                <a:latin typeface="Symbol" pitchFamily="18" charset="2"/>
              </a:rPr>
              <a:t>s</a:t>
            </a:r>
            <a:r>
              <a:rPr lang="en-US" dirty="0" smtClean="0"/>
              <a:t>/d</a:t>
            </a:r>
            <a:r>
              <a:rPr lang="en-US" baseline="30000" dirty="0" smtClean="0"/>
              <a:t>2</a:t>
            </a:r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 2-gluon exchange</a:t>
            </a:r>
          </a:p>
          <a:p>
            <a:pPr lvl="1"/>
            <a:r>
              <a:rPr lang="en-US" dirty="0" smtClean="0"/>
              <a:t>Assume DGLAP </a:t>
            </a:r>
            <a:r>
              <a:rPr lang="en-US" dirty="0" err="1" smtClean="0"/>
              <a:t>evo</a:t>
            </a:r>
            <a:r>
              <a:rPr lang="en-US" dirty="0" smtClean="0"/>
              <a:t>. of glue &amp; incoherent interaction with nucleons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Assume small-x </a:t>
            </a:r>
            <a:r>
              <a:rPr lang="en-US" dirty="0" err="1" smtClean="0"/>
              <a:t>evo</a:t>
            </a:r>
            <a:r>
              <a:rPr lang="en-US" dirty="0" smtClean="0"/>
              <a:t>. approx. by KLN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2"/>
            <a:r>
              <a:rPr lang="en-US" dirty="0" err="1" smtClean="0"/>
              <a:t>xg</a:t>
            </a:r>
            <a:r>
              <a:rPr lang="en-US" baseline="-25000" dirty="0" err="1" smtClean="0"/>
              <a:t>A</a:t>
            </a:r>
            <a:r>
              <a:rPr lang="en-US" dirty="0" smtClean="0"/>
              <a:t> is integrated KLN UGD, </a:t>
            </a:r>
            <a:r>
              <a:rPr lang="en-US" i="1" dirty="0" smtClean="0"/>
              <a:t>coherent</a:t>
            </a:r>
            <a:r>
              <a:rPr lang="en-US" dirty="0" smtClean="0"/>
              <a:t> nuclear effect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1E590-193A-4D08-B565-41DBE90FAF3E}" type="datetime1">
              <a:rPr lang="en-US" smtClean="0"/>
              <a:pPr/>
              <a:t>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CPTEIC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98700" y="2921000"/>
            <a:ext cx="4546600" cy="81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00300" y="4394200"/>
            <a:ext cx="43434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KLN Gluon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Obtain GD from UGD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r>
              <a:rPr lang="en-US" dirty="0" smtClean="0"/>
              <a:t>Simple KLN form for UGD</a:t>
            </a:r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pPr lvl="3"/>
            <a:endParaRPr lang="en-US" dirty="0" smtClean="0"/>
          </a:p>
          <a:p>
            <a:pPr lvl="1"/>
            <a:r>
              <a:rPr lang="en-US" dirty="0" smtClean="0"/>
              <a:t>Back of the envelope Q</a:t>
            </a:r>
            <a:r>
              <a:rPr lang="en-US" baseline="-25000" dirty="0" smtClean="0"/>
              <a:t>s</a:t>
            </a:r>
            <a:r>
              <a:rPr lang="en-US" dirty="0" smtClean="0"/>
              <a:t> formula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1E590-193A-4D08-B565-41DBE90FAF3E}" type="datetime1">
              <a:rPr lang="en-US" smtClean="0"/>
              <a:pPr/>
              <a:t>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CPTEIC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1981200"/>
            <a:ext cx="8456613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39800" y="3708400"/>
            <a:ext cx="7262813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33487" y="5410200"/>
            <a:ext cx="6462713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Gluon Distribution of A at x ~ 10</a:t>
            </a:r>
            <a:r>
              <a:rPr lang="en-US" baseline="30000" dirty="0" smtClean="0"/>
              <a:t>-3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1716B-199E-4728-B049-2FE4FBEE8895}" type="datetime1">
              <a:rPr lang="en-US" smtClean="0"/>
              <a:pPr/>
              <a:t>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CPTEIC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267200" y="1371600"/>
            <a:ext cx="4800600" cy="2286000"/>
          </a:xfrm>
        </p:spPr>
        <p:txBody>
          <a:bodyPr/>
          <a:lstStyle/>
          <a:p>
            <a:r>
              <a:rPr lang="en-US" dirty="0" smtClean="0"/>
              <a:t>Coherent vector meson production in e + A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grpSp>
        <p:nvGrpSpPr>
          <p:cNvPr id="3" name="Group 7"/>
          <p:cNvGrpSpPr/>
          <p:nvPr/>
        </p:nvGrpSpPr>
        <p:grpSpPr>
          <a:xfrm>
            <a:off x="228600" y="838199"/>
            <a:ext cx="3810000" cy="2209800"/>
            <a:chOff x="228600" y="2346530"/>
            <a:chExt cx="3987910" cy="2534735"/>
          </a:xfrm>
        </p:grpSpPr>
        <p:pic>
          <p:nvPicPr>
            <p:cNvPr id="9" name="Picture 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57200" y="2819400"/>
              <a:ext cx="3614229" cy="1828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TextBox 9"/>
            <p:cNvSpPr txBox="1"/>
            <p:nvPr/>
          </p:nvSpPr>
          <p:spPr>
            <a:xfrm>
              <a:off x="3733800" y="2346531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e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581400" y="3048000"/>
              <a:ext cx="6351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J/</a:t>
              </a:r>
              <a:r>
                <a:rPr lang="en-US" sz="2400" i="1" dirty="0" smtClean="0">
                  <a:latin typeface="Symbol" pitchFamily="18" charset="2"/>
                </a:rPr>
                <a:t>y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733800" y="4415135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A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28600" y="2346530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e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28600" y="4419600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A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85800" y="3200400"/>
              <a:ext cx="43152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Symbol" pitchFamily="18" charset="2"/>
                </a:rPr>
                <a:t>g</a:t>
              </a:r>
              <a:r>
                <a:rPr lang="en-US" sz="2400" dirty="0" smtClean="0"/>
                <a:t>*</a:t>
              </a:r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>
              <a:off x="2176464" y="3262312"/>
              <a:ext cx="152400" cy="15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>
              <a:off x="2214560" y="3686176"/>
              <a:ext cx="152400" cy="15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TextBox 23"/>
          <p:cNvSpPr txBox="1"/>
          <p:nvPr/>
        </p:nvSpPr>
        <p:spPr>
          <a:xfrm>
            <a:off x="7449305" y="2971800"/>
            <a:ext cx="16946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accent1">
                    <a:lumMod val="75000"/>
                  </a:schemeClr>
                </a:solidFill>
              </a:rPr>
              <a:t>Must reject incoherent</a:t>
            </a:r>
          </a:p>
          <a:p>
            <a:r>
              <a:rPr lang="en-US" sz="1200" dirty="0" smtClean="0">
                <a:solidFill>
                  <a:schemeClr val="accent1">
                    <a:lumMod val="75000"/>
                  </a:schemeClr>
                </a:solidFill>
              </a:rPr>
              <a:t>collisions at ~100%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186529" y="6172200"/>
            <a:ext cx="17288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WAH, arXiv:1102.5058</a:t>
            </a:r>
          </a:p>
        </p:txBody>
      </p: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9200" y="4319922"/>
            <a:ext cx="6538913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Oval 20"/>
          <p:cNvSpPr/>
          <p:nvPr/>
        </p:nvSpPr>
        <p:spPr bwMode="auto">
          <a:xfrm rot="16200000">
            <a:off x="6523477" y="4425846"/>
            <a:ext cx="1395077" cy="726030"/>
          </a:xfrm>
          <a:prstGeom prst="ellipse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 rtlCol="0" anchor="ctr">
            <a:noAutofit/>
          </a:bodyPr>
          <a:lstStyle/>
          <a:p>
            <a:pPr algn="ctr"/>
            <a:endParaRPr lang="en-US" sz="1200" dirty="0"/>
          </a:p>
        </p:txBody>
      </p: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1" y="3276600"/>
            <a:ext cx="8610599" cy="31749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1" grpId="0" animBg="1"/>
      <p:bldP spid="21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X-</a:t>
            </a:r>
            <a:r>
              <a:rPr lang="en-US" dirty="0" err="1" smtClean="0"/>
              <a:t>scn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8216D-FC3F-4A01-A687-C637FEDB5F50}" type="datetime1">
              <a:rPr lang="en-US" smtClean="0"/>
              <a:pPr/>
              <a:t>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CPTEIC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9200" y="1981200"/>
            <a:ext cx="6538913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7"/>
          <p:cNvSpPr/>
          <p:nvPr/>
        </p:nvSpPr>
        <p:spPr bwMode="auto">
          <a:xfrm rot="16200000">
            <a:off x="6523477" y="2087124"/>
            <a:ext cx="1395077" cy="726030"/>
          </a:xfrm>
          <a:prstGeom prst="ellipse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 rtlCol="0" anchor="ctr">
            <a:noAutofit/>
          </a:bodyPr>
          <a:lstStyle/>
          <a:p>
            <a:pPr algn="ctr"/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5727700"/>
            <a:ext cx="8647113" cy="97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</a:t>
            </a:r>
            <a:r>
              <a:rPr lang="en-US" dirty="0" err="1" smtClean="0">
                <a:latin typeface="Symbol" pitchFamily="18" charset="2"/>
              </a:rPr>
              <a:t>s</a:t>
            </a:r>
            <a:r>
              <a:rPr lang="en-US" dirty="0" smtClean="0"/>
              <a:t>/d</a:t>
            </a:r>
            <a:r>
              <a:rPr lang="en-US" baseline="30000" dirty="0" smtClean="0"/>
              <a:t>2</a:t>
            </a:r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 2-gluon exchange</a:t>
            </a:r>
          </a:p>
          <a:p>
            <a:pPr lvl="1"/>
            <a:r>
              <a:rPr lang="en-US" dirty="0" smtClean="0"/>
              <a:t>Assume DGLAP </a:t>
            </a:r>
            <a:r>
              <a:rPr lang="en-US" dirty="0" err="1" smtClean="0"/>
              <a:t>evo</a:t>
            </a:r>
            <a:r>
              <a:rPr lang="en-US" dirty="0" smtClean="0"/>
              <a:t>. of glue &amp; incoherent interaction with nucleons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Assume small-x </a:t>
            </a:r>
            <a:r>
              <a:rPr lang="en-US" dirty="0" err="1" smtClean="0"/>
              <a:t>evo</a:t>
            </a:r>
            <a:r>
              <a:rPr lang="en-US" dirty="0" smtClean="0"/>
              <a:t>. approx. by KLN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2"/>
            <a:r>
              <a:rPr lang="en-US" dirty="0" err="1" smtClean="0"/>
              <a:t>xg</a:t>
            </a:r>
            <a:r>
              <a:rPr lang="en-US" baseline="-25000" dirty="0" err="1" smtClean="0"/>
              <a:t>A</a:t>
            </a:r>
            <a:r>
              <a:rPr lang="en-US" dirty="0" smtClean="0"/>
              <a:t> is integrated KLN UGD, </a:t>
            </a:r>
            <a:r>
              <a:rPr lang="en-US" i="1" dirty="0" smtClean="0"/>
              <a:t>coherent</a:t>
            </a:r>
            <a:r>
              <a:rPr lang="en-US" dirty="0" smtClean="0"/>
              <a:t> nuclear effect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1E590-193A-4D08-B565-41DBE90FAF3E}" type="datetime1">
              <a:rPr lang="en-US" smtClean="0"/>
              <a:pPr/>
              <a:t>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CPTEIC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17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98700" y="2921000"/>
            <a:ext cx="4546600" cy="81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00300" y="4394200"/>
            <a:ext cx="43434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Many-body QCD:</a:t>
            </a:r>
          </a:p>
          <a:p>
            <a:pPr lvl="1"/>
            <a:r>
              <a:rPr lang="en-US" dirty="0" smtClean="0"/>
              <a:t>Quantitative extraction of properties (</a:t>
            </a:r>
            <a:r>
              <a:rPr lang="en-US" dirty="0" smtClean="0">
                <a:latin typeface="Symbol" pitchFamily="18" charset="2"/>
              </a:rPr>
              <a:t>h</a:t>
            </a:r>
            <a:r>
              <a:rPr lang="en-US" dirty="0" smtClean="0"/>
              <a:t>/s, E-loss,...) requires quantitative knowledge of the geometry</a:t>
            </a:r>
          </a:p>
          <a:p>
            <a:pPr lvl="2"/>
            <a:r>
              <a:rPr lang="en-US" dirty="0" smtClean="0"/>
              <a:t>Physics of “the edge” very important, not under good theoretical control (non-perturbative)</a:t>
            </a:r>
          </a:p>
          <a:p>
            <a:r>
              <a:rPr lang="en-US" dirty="0" smtClean="0"/>
              <a:t>EVMP provides an independent, direct measurement of the small-x nuclear profile</a:t>
            </a:r>
          </a:p>
          <a:p>
            <a:pPr lvl="1"/>
            <a:r>
              <a:rPr lang="en-US" dirty="0" smtClean="0"/>
              <a:t>Very sensitive to edge physics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AEFBB-C278-4754-81B5-A5DFD1721ECD}" type="datetime1">
              <a:rPr lang="en-US" smtClean="0"/>
              <a:pPr/>
              <a:t>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CPTEIC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Motivating EVMP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33464"/>
            <a:ext cx="8229600" cy="4876800"/>
          </a:xfrm>
        </p:spPr>
        <p:txBody>
          <a:bodyPr/>
          <a:lstStyle/>
          <a:p>
            <a:r>
              <a:rPr lang="en-US" dirty="0" smtClean="0"/>
              <a:t>Recall e + A </a:t>
            </a:r>
            <a:r>
              <a:rPr lang="en-US" dirty="0" err="1" smtClean="0"/>
              <a:t>exps</a:t>
            </a:r>
            <a:r>
              <a:rPr lang="en-US" dirty="0" smtClean="0"/>
              <a:t>. on A at rest</a:t>
            </a:r>
          </a:p>
          <a:p>
            <a:pPr lvl="1"/>
            <a:r>
              <a:rPr lang="en-US" dirty="0" smtClean="0"/>
              <a:t>Invert Dirac =&gt; Woods-Saxon distribution!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6FAEE-F199-47AF-A3AD-C9097BB89972}" type="datetime1">
              <a:rPr lang="en-US" smtClean="0"/>
              <a:pPr/>
              <a:t>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CPTEIC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7873" y="2209800"/>
            <a:ext cx="3082127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79387" y="2390001"/>
            <a:ext cx="4759813" cy="3171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4114800" y="5742801"/>
            <a:ext cx="4038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Hahn, Ravenhall, and Hofstadter, Phys Rev 101 (1956)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Gluon Distribution of 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1716B-199E-4728-B049-2FE4FBEE8895}" type="datetime1">
              <a:rPr lang="en-US" smtClean="0"/>
              <a:pPr/>
              <a:t>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CPTEIC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267200" y="1752600"/>
            <a:ext cx="4800600" cy="2286000"/>
          </a:xfrm>
        </p:spPr>
        <p:txBody>
          <a:bodyPr/>
          <a:lstStyle/>
          <a:p>
            <a:r>
              <a:rPr lang="en-US" dirty="0" smtClean="0"/>
              <a:t>Coherent vector meson production in e + A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grpSp>
        <p:nvGrpSpPr>
          <p:cNvPr id="3" name="Group 7"/>
          <p:cNvGrpSpPr/>
          <p:nvPr/>
        </p:nvGrpSpPr>
        <p:grpSpPr>
          <a:xfrm>
            <a:off x="228600" y="1219199"/>
            <a:ext cx="3810000" cy="2209800"/>
            <a:chOff x="228600" y="2346530"/>
            <a:chExt cx="3987910" cy="2534735"/>
          </a:xfrm>
        </p:grpSpPr>
        <p:pic>
          <p:nvPicPr>
            <p:cNvPr id="9" name="Picture 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57200" y="2819400"/>
              <a:ext cx="3614229" cy="1828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TextBox 9"/>
            <p:cNvSpPr txBox="1"/>
            <p:nvPr/>
          </p:nvSpPr>
          <p:spPr>
            <a:xfrm>
              <a:off x="3733800" y="2346531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e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581400" y="3048000"/>
              <a:ext cx="63511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J/</a:t>
              </a:r>
              <a:r>
                <a:rPr lang="en-US" sz="2400" i="1" dirty="0" smtClean="0">
                  <a:latin typeface="Symbol" pitchFamily="18" charset="2"/>
                </a:rPr>
                <a:t>y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733800" y="4415135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A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28600" y="2346530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e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28600" y="4419600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A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85800" y="3200400"/>
              <a:ext cx="43152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Symbol" pitchFamily="18" charset="2"/>
                </a:rPr>
                <a:t>g</a:t>
              </a:r>
              <a:r>
                <a:rPr lang="en-US" sz="2400" dirty="0" smtClean="0"/>
                <a:t>*</a:t>
              </a:r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>
              <a:off x="2176464" y="3262312"/>
              <a:ext cx="152400" cy="15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>
              <a:off x="2214560" y="3686176"/>
              <a:ext cx="152400" cy="1588"/>
            </a:xfrm>
            <a:prstGeom prst="straightConnector1">
              <a:avLst/>
            </a:prstGeom>
            <a:ln w="12700" cmpd="sng">
              <a:solidFill>
                <a:schemeClr val="tx1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9200" y="3581400"/>
            <a:ext cx="6538913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Oval 20"/>
          <p:cNvSpPr/>
          <p:nvPr/>
        </p:nvSpPr>
        <p:spPr bwMode="auto">
          <a:xfrm rot="16200000">
            <a:off x="6523477" y="3687324"/>
            <a:ext cx="1395077" cy="726030"/>
          </a:xfrm>
          <a:prstGeom prst="ellipse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 rtlCol="0" anchor="ctr">
            <a:noAutofit/>
          </a:bodyPr>
          <a:lstStyle/>
          <a:p>
            <a:pPr algn="ctr"/>
            <a:endParaRPr lang="en-US" sz="1200" dirty="0"/>
          </a:p>
        </p:txBody>
      </p:sp>
      <p:sp>
        <p:nvSpPr>
          <p:cNvPr id="22" name="Content Placeholder 2"/>
          <p:cNvSpPr txBox="1">
            <a:spLocks/>
          </p:cNvSpPr>
          <p:nvPr/>
        </p:nvSpPr>
        <p:spPr>
          <a:xfrm>
            <a:off x="457200" y="4953000"/>
            <a:ext cx="8229600" cy="137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rgbClr val="66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Invert d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rgbClr val="660000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s</a:t>
            </a: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rgbClr val="66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/dt to measure gluon distribution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rgbClr val="0054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See diff. in d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rgbClr val="005400"/>
                </a:solidFill>
                <a:effectLst/>
                <a:uLnTx/>
                <a:uFillTx/>
                <a:latin typeface="Symbol" pitchFamily="18" charset="2"/>
                <a:ea typeface="+mn-ea"/>
                <a:cs typeface="+mn-cs"/>
              </a:rPr>
              <a:t>s</a:t>
            </a: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rgbClr val="0054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/dt from diff. gluon evolution?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54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</a:t>
            </a:r>
            <a:r>
              <a:rPr lang="en-US" dirty="0" err="1" smtClean="0">
                <a:latin typeface="Symbol" pitchFamily="18" charset="2"/>
              </a:rPr>
              <a:t>s</a:t>
            </a:r>
            <a:r>
              <a:rPr lang="en-US" dirty="0" smtClean="0"/>
              <a:t>/d</a:t>
            </a:r>
            <a:r>
              <a:rPr lang="en-US" baseline="30000" dirty="0" smtClean="0"/>
              <a:t>2</a:t>
            </a:r>
            <a:r>
              <a:rPr lang="en-US" dirty="0" smtClean="0"/>
              <a:t>b: DGLAP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458200" cy="4876800"/>
          </a:xfrm>
        </p:spPr>
        <p:txBody>
          <a:bodyPr/>
          <a:lstStyle/>
          <a:p>
            <a:r>
              <a:rPr lang="en-US" dirty="0" smtClean="0"/>
              <a:t>First Work: Compare DGLAP and KLN 2-gluon exchange straw men</a:t>
            </a:r>
          </a:p>
          <a:p>
            <a:pPr lvl="1"/>
            <a:r>
              <a:rPr lang="en-US" dirty="0" smtClean="0"/>
              <a:t>1) Assume incoherent interaction with nucleons (a la Caldwell &amp; </a:t>
            </a:r>
            <a:r>
              <a:rPr lang="en-US" dirty="0" err="1" smtClean="0"/>
              <a:t>Kowalksi</a:t>
            </a:r>
            <a:r>
              <a:rPr lang="en-US" dirty="0" smtClean="0"/>
              <a:t>) &amp; DGLAP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2"/>
            <a:r>
              <a:rPr lang="en-US" dirty="0" smtClean="0"/>
              <a:t>T: glue distribution </a:t>
            </a:r>
            <a:r>
              <a:rPr lang="en-US" i="1" dirty="0" smtClean="0"/>
              <a:t>in nucleon</a:t>
            </a:r>
            <a:r>
              <a:rPr lang="en-US" dirty="0" smtClean="0"/>
              <a:t>:</a:t>
            </a:r>
          </a:p>
          <a:p>
            <a:pPr lvl="5"/>
            <a:endParaRPr lang="en-US" dirty="0" smtClean="0"/>
          </a:p>
          <a:p>
            <a:pPr lvl="2"/>
            <a:r>
              <a:rPr lang="en-US" dirty="0" smtClean="0"/>
              <a:t>Integrate over WS distribution of nucleons in nucleus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1E590-193A-4D08-B565-41DBE90FAF3E}" type="datetime1">
              <a:rPr lang="en-US" smtClean="0"/>
              <a:pPr/>
              <a:t>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CPTEIC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98700" y="3378200"/>
            <a:ext cx="4546600" cy="81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67400" y="4010528"/>
            <a:ext cx="313690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24000" y="5549900"/>
            <a:ext cx="6057900" cy="100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33487" y="5638800"/>
            <a:ext cx="6462713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</a:t>
            </a:r>
            <a:r>
              <a:rPr lang="en-US" dirty="0" err="1" smtClean="0">
                <a:latin typeface="Symbol" pitchFamily="18" charset="2"/>
              </a:rPr>
              <a:t>s</a:t>
            </a:r>
            <a:r>
              <a:rPr lang="en-US" dirty="0" smtClean="0"/>
              <a:t>/d</a:t>
            </a:r>
            <a:r>
              <a:rPr lang="en-US" baseline="30000" dirty="0" smtClean="0"/>
              <a:t>2</a:t>
            </a:r>
            <a:r>
              <a:rPr lang="en-US" dirty="0" smtClean="0"/>
              <a:t>b: KLN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876800"/>
          </a:xfrm>
        </p:spPr>
        <p:txBody>
          <a:bodyPr/>
          <a:lstStyle/>
          <a:p>
            <a:pPr lvl="1"/>
            <a:r>
              <a:rPr lang="en-US" dirty="0" smtClean="0"/>
              <a:t>2) small-x </a:t>
            </a:r>
            <a:r>
              <a:rPr lang="en-US" dirty="0" err="1" smtClean="0"/>
              <a:t>evo</a:t>
            </a:r>
            <a:r>
              <a:rPr lang="en-US" dirty="0" smtClean="0"/>
              <a:t>. approx. by KLN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2"/>
            <a:r>
              <a:rPr lang="en-US" dirty="0" err="1" smtClean="0"/>
              <a:t>xg</a:t>
            </a:r>
            <a:r>
              <a:rPr lang="en-US" baseline="-25000" dirty="0" err="1" smtClean="0"/>
              <a:t>A</a:t>
            </a:r>
            <a:r>
              <a:rPr lang="en-US" dirty="0" smtClean="0"/>
              <a:t> is integrated KLN UGD: </a:t>
            </a:r>
            <a:r>
              <a:rPr lang="en-US" i="1" dirty="0" smtClean="0"/>
              <a:t>coherent</a:t>
            </a:r>
            <a:r>
              <a:rPr lang="en-US" dirty="0" smtClean="0"/>
              <a:t> nuclear effect</a:t>
            </a:r>
          </a:p>
          <a:p>
            <a:pPr lvl="4"/>
            <a:endParaRPr lang="en-US" dirty="0" smtClean="0"/>
          </a:p>
          <a:p>
            <a:pPr lvl="4"/>
            <a:endParaRPr lang="en-US" dirty="0" smtClean="0"/>
          </a:p>
          <a:p>
            <a:pPr lvl="3"/>
            <a:endParaRPr lang="en-US" dirty="0" smtClean="0"/>
          </a:p>
          <a:p>
            <a:pPr lvl="2"/>
            <a:r>
              <a:rPr lang="en-US" dirty="0" smtClean="0"/>
              <a:t>Simple KLN form for UGD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Back of the envelope calc. of Q</a:t>
            </a:r>
            <a:r>
              <a:rPr lang="en-US" baseline="-25000" dirty="0" smtClean="0"/>
              <a:t>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1E590-193A-4D08-B565-41DBE90FAF3E}" type="datetime1">
              <a:rPr lang="en-US" smtClean="0"/>
              <a:pPr/>
              <a:t>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CPTEIC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00300" y="1600200"/>
            <a:ext cx="43434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" y="3048000"/>
            <a:ext cx="8456613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39800" y="4343400"/>
            <a:ext cx="7262813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" y="990600"/>
            <a:ext cx="9220200" cy="339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EVMP </a:t>
            </a:r>
            <a:r>
              <a:rPr lang="en-US" dirty="0" err="1" smtClean="0"/>
              <a:t>d</a:t>
            </a:r>
            <a:r>
              <a:rPr lang="en-US" dirty="0" err="1" smtClean="0">
                <a:latin typeface="Symbol" pitchFamily="18" charset="2"/>
              </a:rPr>
              <a:t>s</a:t>
            </a:r>
            <a:r>
              <a:rPr lang="en-US" dirty="0" smtClean="0"/>
              <a:t>/</a:t>
            </a:r>
            <a:r>
              <a:rPr lang="en-US" dirty="0" err="1" smtClean="0"/>
              <a:t>dt</a:t>
            </a:r>
            <a:r>
              <a:rPr lang="en-US" dirty="0" smtClean="0"/>
              <a:t> Result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1716B-199E-4728-B049-2FE4FBEE8895}" type="datetime1">
              <a:rPr lang="en-US" smtClean="0"/>
              <a:pPr/>
              <a:t>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CPTEIC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152400" y="4343400"/>
            <a:ext cx="16946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accent1">
                    <a:lumMod val="75000"/>
                  </a:schemeClr>
                </a:solidFill>
              </a:rPr>
              <a:t>Must reject incoherent</a:t>
            </a:r>
          </a:p>
          <a:p>
            <a:r>
              <a:rPr lang="en-US" sz="1200" dirty="0" smtClean="0">
                <a:solidFill>
                  <a:schemeClr val="accent1">
                    <a:lumMod val="75000"/>
                  </a:schemeClr>
                </a:solidFill>
              </a:rPr>
              <a:t>collisions at ~100%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086600" y="4267200"/>
            <a:ext cx="17288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WAH, arXiv:1102.5058</a:t>
            </a:r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457200" y="4953000"/>
            <a:ext cx="8229600" cy="1447800"/>
          </a:xfrm>
        </p:spPr>
        <p:txBody>
          <a:bodyPr/>
          <a:lstStyle/>
          <a:p>
            <a:pPr lvl="2"/>
            <a:r>
              <a:rPr lang="en-US" dirty="0" smtClean="0"/>
              <a:t>Huge growth in DGLAP </a:t>
            </a:r>
            <a:r>
              <a:rPr lang="en-US" dirty="0" err="1" smtClean="0"/>
              <a:t>Glauber</a:t>
            </a:r>
            <a:r>
              <a:rPr lang="en-US" dirty="0" smtClean="0"/>
              <a:t> x-</a:t>
            </a:r>
            <a:r>
              <a:rPr lang="en-US" dirty="0" err="1" smtClean="0"/>
              <a:t>scn</a:t>
            </a:r>
            <a:endParaRPr lang="en-US" dirty="0" smtClean="0"/>
          </a:p>
          <a:p>
            <a:pPr lvl="2"/>
            <a:r>
              <a:rPr lang="en-US" dirty="0" smtClean="0"/>
              <a:t>Nuclear shape changes for KLN, not for DGLAP </a:t>
            </a:r>
            <a:r>
              <a:rPr lang="en-US" dirty="0" err="1" smtClean="0"/>
              <a:t>Glauber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76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1) Only 2 gluon exchange</a:t>
            </a:r>
          </a:p>
          <a:p>
            <a:pPr lvl="1"/>
            <a:r>
              <a:rPr lang="en-US" dirty="0" smtClean="0"/>
              <a:t>Expect </a:t>
            </a:r>
            <a:r>
              <a:rPr lang="en-US" dirty="0" err="1" smtClean="0"/>
              <a:t>mult</a:t>
            </a:r>
            <a:r>
              <a:rPr lang="en-US" dirty="0" smtClean="0"/>
              <a:t>. int. at saturation</a:t>
            </a:r>
          </a:p>
          <a:p>
            <a:pPr lvl="1"/>
            <a:r>
              <a:rPr lang="en-US" dirty="0" smtClean="0"/>
              <a:t>Both straw men can violate black-disc limit</a:t>
            </a:r>
          </a:p>
          <a:p>
            <a:pPr>
              <a:buNone/>
            </a:pPr>
            <a:r>
              <a:rPr lang="en-US" dirty="0" smtClean="0"/>
              <a:t>2) Pathology in nuclear size for KLN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1E590-193A-4D08-B565-41DBE90FAF3E}" type="datetime1">
              <a:rPr lang="en-US" smtClean="0"/>
              <a:pPr/>
              <a:t>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CPTEIC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8127" y="3505200"/>
            <a:ext cx="3345673" cy="322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3" name="Group 12"/>
          <p:cNvGrpSpPr/>
          <p:nvPr/>
        </p:nvGrpSpPr>
        <p:grpSpPr>
          <a:xfrm>
            <a:off x="3992434" y="3581400"/>
            <a:ext cx="4784652" cy="3157954"/>
            <a:chOff x="3992434" y="3581400"/>
            <a:chExt cx="4784652" cy="3157954"/>
          </a:xfrm>
        </p:grpSpPr>
        <p:pic>
          <p:nvPicPr>
            <p:cNvPr id="5123" name="Picture 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267199" y="3581400"/>
              <a:ext cx="4509887" cy="28320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Box 8"/>
            <p:cNvSpPr txBox="1"/>
            <p:nvPr/>
          </p:nvSpPr>
          <p:spPr>
            <a:xfrm>
              <a:off x="6423380" y="6400800"/>
              <a:ext cx="72327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b (fm)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 rot="16200000">
              <a:off x="3748136" y="4932688"/>
              <a:ext cx="8579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d</a:t>
              </a:r>
              <a:r>
                <a:rPr lang="en-US" dirty="0" err="1" smtClean="0">
                  <a:latin typeface="Symbol" pitchFamily="18" charset="2"/>
                </a:rPr>
                <a:t>s</a:t>
              </a:r>
              <a:r>
                <a:rPr lang="en-US" dirty="0" smtClean="0"/>
                <a:t>/d</a:t>
              </a:r>
              <a:r>
                <a:rPr lang="en-US" baseline="30000" dirty="0" smtClean="0"/>
                <a:t>2</a:t>
              </a:r>
              <a:r>
                <a:rPr lang="en-US" dirty="0" smtClean="0"/>
                <a:t>b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791166" y="3925669"/>
              <a:ext cx="174323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DGLAP </a:t>
              </a:r>
              <a:r>
                <a:rPr lang="en-US" sz="1200" dirty="0" err="1" smtClean="0"/>
                <a:t>Glauber</a:t>
              </a:r>
              <a:r>
                <a:rPr lang="en-US" sz="1200" dirty="0" smtClean="0"/>
                <a:t> (</a:t>
              </a:r>
              <a:r>
                <a:rPr lang="en-US" sz="1200" dirty="0" smtClean="0">
                  <a:solidFill>
                    <a:srgbClr val="0070C0"/>
                  </a:solidFill>
                </a:rPr>
                <a:t>Blue</a:t>
              </a:r>
              <a:r>
                <a:rPr lang="en-US" sz="1200" dirty="0" smtClean="0"/>
                <a:t>)</a:t>
              </a:r>
            </a:p>
            <a:p>
              <a:r>
                <a:rPr lang="en-US" sz="1200" dirty="0" smtClean="0"/>
                <a:t>KLN CGC (Black)</a:t>
              </a:r>
            </a:p>
            <a:p>
              <a:r>
                <a:rPr lang="en-US" sz="1200" dirty="0" err="1" smtClean="0"/>
                <a:t>IPSat</a:t>
              </a:r>
              <a:r>
                <a:rPr lang="en-US" sz="1200" dirty="0" smtClean="0"/>
                <a:t> (</a:t>
              </a:r>
              <a:r>
                <a:rPr lang="en-US" sz="1200" dirty="0" smtClean="0">
                  <a:solidFill>
                    <a:srgbClr val="FF0000"/>
                  </a:solidFill>
                </a:rPr>
                <a:t>Red</a:t>
              </a:r>
              <a:r>
                <a:rPr lang="en-US" sz="1200" dirty="0" smtClean="0"/>
                <a:t>)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450783" y="4800600"/>
              <a:ext cx="93121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r = 1 GeV</a:t>
              </a:r>
              <a:r>
                <a:rPr lang="en-US" sz="1200" baseline="30000" dirty="0" smtClean="0"/>
                <a:t>-1</a:t>
              </a:r>
            </a:p>
            <a:p>
              <a:r>
                <a:rPr lang="en-US" sz="1200" dirty="0" smtClean="0"/>
                <a:t>x = 10</a:t>
              </a:r>
              <a:r>
                <a:rPr lang="en-US" sz="1200" baseline="30000" dirty="0" smtClean="0"/>
                <a:t>-3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First, </a:t>
            </a:r>
            <a:r>
              <a:rPr lang="en-US" dirty="0" err="1" smtClean="0"/>
              <a:t>Unitarize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Cut off DGLAP dipole at 1</a:t>
            </a:r>
          </a:p>
          <a:p>
            <a:r>
              <a:rPr lang="en-US" dirty="0" err="1" smtClean="0"/>
              <a:t>Exponentiate</a:t>
            </a:r>
            <a:r>
              <a:rPr lang="en-US" dirty="0" smtClean="0"/>
              <a:t> KLN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1E590-193A-4D08-B565-41DBE90FAF3E}" type="datetime1">
              <a:rPr lang="en-US" smtClean="0"/>
              <a:pPr/>
              <a:t>2/6/2012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CPTEIC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B5BCB-DCF7-4CB6-B569-5FAD0D0113E3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09800" y="2734846"/>
            <a:ext cx="4737100" cy="302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 rot="16200000">
            <a:off x="1535359" y="3830474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d</a:t>
            </a:r>
            <a:r>
              <a:rPr lang="en-US" dirty="0" err="1" smtClean="0">
                <a:latin typeface="Symbol" pitchFamily="18" charset="2"/>
              </a:rPr>
              <a:t>s</a:t>
            </a:r>
            <a:r>
              <a:rPr lang="en-US" dirty="0" smtClean="0"/>
              <a:t>/d</a:t>
            </a:r>
            <a:r>
              <a:rPr lang="en-US" baseline="30000" dirty="0" smtClean="0"/>
              <a:t>2</a:t>
            </a:r>
            <a:r>
              <a:rPr lang="en-US" dirty="0" smtClean="0"/>
              <a:t>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14800" y="5757446"/>
            <a:ext cx="7232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b (fm)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743200" y="4538246"/>
            <a:ext cx="17432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DGLAP </a:t>
            </a:r>
            <a:r>
              <a:rPr lang="en-US" sz="1200" dirty="0" err="1" smtClean="0"/>
              <a:t>Glauber</a:t>
            </a:r>
            <a:r>
              <a:rPr lang="en-US" sz="1200" dirty="0" smtClean="0"/>
              <a:t> (</a:t>
            </a:r>
            <a:r>
              <a:rPr lang="en-US" sz="1200" dirty="0" smtClean="0">
                <a:solidFill>
                  <a:srgbClr val="0070C0"/>
                </a:solidFill>
              </a:rPr>
              <a:t>Blue</a:t>
            </a:r>
            <a:r>
              <a:rPr lang="en-US" sz="1200" dirty="0" smtClean="0"/>
              <a:t>)</a:t>
            </a:r>
          </a:p>
          <a:p>
            <a:r>
              <a:rPr lang="en-US" sz="1200" dirty="0" smtClean="0"/>
              <a:t>KLN CGC (Black)</a:t>
            </a:r>
          </a:p>
          <a:p>
            <a:r>
              <a:rPr lang="en-US" sz="1200" dirty="0" err="1" smtClean="0"/>
              <a:t>IPSat</a:t>
            </a:r>
            <a:r>
              <a:rPr lang="en-US" sz="1200" dirty="0" smtClean="0"/>
              <a:t> (</a:t>
            </a:r>
            <a:r>
              <a:rPr lang="en-US" sz="1200" dirty="0" smtClean="0">
                <a:solidFill>
                  <a:srgbClr val="FF0000"/>
                </a:solidFill>
              </a:rPr>
              <a:t>Red</a:t>
            </a:r>
            <a:r>
              <a:rPr lang="en-US" sz="1200" dirty="0" smtClean="0"/>
              <a:t>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91200" y="3014246"/>
            <a:ext cx="9312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r = 1 GeV</a:t>
            </a:r>
            <a:r>
              <a:rPr lang="en-US" sz="1200" baseline="30000" dirty="0" smtClean="0"/>
              <a:t>-1</a:t>
            </a:r>
          </a:p>
          <a:p>
            <a:r>
              <a:rPr lang="en-US" sz="1200" dirty="0" smtClean="0"/>
              <a:t>x = 10</a:t>
            </a:r>
            <a:r>
              <a:rPr lang="en-US" sz="1200" baseline="30000" dirty="0" smtClean="0"/>
              <a:t>-6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9525">
          <a:noFill/>
          <a:miter lim="800000"/>
          <a:headEnd/>
          <a:tailEnd/>
        </a:ln>
        <a:effectLst/>
      </a:spPr>
      <a:bodyPr wrap="none">
        <a:spAutoFit/>
      </a:bodyPr>
      <a:lstStyle>
        <a:defPPr>
          <a:defRPr sz="1200" dirty="0"/>
        </a:defPPr>
      </a:lstStyle>
    </a:spDef>
    <a:txDef>
      <a:spPr>
        <a:noFill/>
      </a:spPr>
      <a:bodyPr wrap="none" rtlCol="0">
        <a:spAutoFit/>
      </a:bodyPr>
      <a:lstStyle>
        <a:defPPr>
          <a:defRPr sz="1200"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28351</TotalTime>
  <Words>644</Words>
  <Application>Microsoft Office PowerPoint</Application>
  <PresentationFormat>On-screen Show (4:3)</PresentationFormat>
  <Paragraphs>192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Symbol</vt:lpstr>
      <vt:lpstr>Calibri</vt:lpstr>
      <vt:lpstr>Office Theme</vt:lpstr>
      <vt:lpstr>EVMP: Nucleons vs. Nuclei An Update</vt:lpstr>
      <vt:lpstr>Motivation</vt:lpstr>
      <vt:lpstr>Motivating EVMP</vt:lpstr>
      <vt:lpstr>Gluon Distribution of A</vt:lpstr>
      <vt:lpstr>ds/d2b: DGLAP</vt:lpstr>
      <vt:lpstr>ds/d2b: KLN</vt:lpstr>
      <vt:lpstr>EVMP ds/dt Result</vt:lpstr>
      <vt:lpstr>Two Issues</vt:lpstr>
      <vt:lpstr>First, Unitarize</vt:lpstr>
      <vt:lpstr>Unitarized Results</vt:lpstr>
      <vt:lpstr>Conclusions &amp; Future Work</vt:lpstr>
      <vt:lpstr>Slide 12</vt:lpstr>
      <vt:lpstr>ds/d2b</vt:lpstr>
      <vt:lpstr>KLN Gluon Distribution</vt:lpstr>
      <vt:lpstr>Gluon Distribution of A at x ~ 10-3</vt:lpstr>
      <vt:lpstr>Slide 16</vt:lpstr>
      <vt:lpstr>ds/d2b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William A Horowitz</dc:creator>
  <cp:lastModifiedBy>William A Horowitz</cp:lastModifiedBy>
  <cp:revision>931</cp:revision>
  <dcterms:created xsi:type="dcterms:W3CDTF">2009-09-03T22:02:25Z</dcterms:created>
  <dcterms:modified xsi:type="dcterms:W3CDTF">2012-02-06T08:37:44Z</dcterms:modified>
</cp:coreProperties>
</file>