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theme/theme3.xml" ContentType="application/vnd.openxmlformats-officedocument.theme+xml"/>
  <Override PartName="/ppt/slideLayouts/slideLayout15.xml" ContentType="application/vnd.openxmlformats-officedocument.presentationml.slideLayout+xml"/>
  <Override PartName="/ppt/theme/theme4.xml" ContentType="application/vnd.openxmlformats-officedocument.theme+xml"/>
  <Override PartName="/ppt/slideLayouts/slideLayout16.xml" ContentType="application/vnd.openxmlformats-officedocument.presentationml.slideLayout+xml"/>
  <Override PartName="/ppt/theme/theme5.xml" ContentType="application/vnd.openxmlformats-officedocument.theme+xml"/>
  <Override PartName="/ppt/slideLayouts/slideLayout17.xml" ContentType="application/vnd.openxmlformats-officedocument.presentationml.slideLayout+xml"/>
  <Override PartName="/ppt/theme/theme6.xml" ContentType="application/vnd.openxmlformats-officedocument.theme+xml"/>
  <Override PartName="/ppt/slideLayouts/slideLayout18.xml" ContentType="application/vnd.openxmlformats-officedocument.presentationml.slideLayout+xml"/>
  <Override PartName="/ppt/theme/theme7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8.xml" ContentType="application/vnd.openxmlformats-officedocument.theme+xml"/>
  <Override PartName="/ppt/slideLayouts/slideLayout21.xml" ContentType="application/vnd.openxmlformats-officedocument.presentationml.slideLayout+xml"/>
  <Override PartName="/ppt/theme/theme9.xml" ContentType="application/vnd.openxmlformats-officedocument.theme+xml"/>
  <Override PartName="/ppt/slideLayouts/slideLayout22.xml" ContentType="application/vnd.openxmlformats-officedocument.presentationml.slideLayout+xml"/>
  <Override PartName="/ppt/theme/theme10.xml" ContentType="application/vnd.openxmlformats-officedocument.theme+xml"/>
  <Override PartName="/ppt/slideLayouts/slideLayout23.xml" ContentType="application/vnd.openxmlformats-officedocument.presentationml.slideLayout+xml"/>
  <Override PartName="/ppt/theme/theme11.xml" ContentType="application/vnd.openxmlformats-officedocument.theme+xml"/>
  <Override PartName="/ppt/slideLayouts/slideLayout24.xml" ContentType="application/vnd.openxmlformats-officedocument.presentationml.slideLayout+xml"/>
  <Override PartName="/ppt/theme/theme12.xml" ContentType="application/vnd.openxmlformats-officedocument.theme+xml"/>
  <Override PartName="/ppt/slideLayouts/slideLayout25.xml" ContentType="application/vnd.openxmlformats-officedocument.presentationml.slideLayout+xml"/>
  <Override PartName="/ppt/theme/theme13.xml" ContentType="application/vnd.openxmlformats-officedocument.theme+xml"/>
  <Override PartName="/ppt/slideLayouts/slideLayout26.xml" ContentType="application/vnd.openxmlformats-officedocument.presentationml.slideLayout+xml"/>
  <Override PartName="/ppt/theme/theme14.xml" ContentType="application/vnd.openxmlformats-officedocument.theme+xml"/>
  <Override PartName="/ppt/slideLayouts/slideLayout27.xml" ContentType="application/vnd.openxmlformats-officedocument.presentationml.slideLayout+xml"/>
  <Override PartName="/ppt/theme/theme15.xml" ContentType="application/vnd.openxmlformats-officedocument.theme+xml"/>
  <Override PartName="/ppt/slideLayouts/slideLayout28.xml" ContentType="application/vnd.openxmlformats-officedocument.presentationml.slideLayout+xml"/>
  <Override PartName="/ppt/theme/theme16.xml" ContentType="application/vnd.openxmlformats-officedocument.theme+xml"/>
  <Override PartName="/ppt/slideLayouts/slideLayout29.xml" ContentType="application/vnd.openxmlformats-officedocument.presentationml.slideLayout+xml"/>
  <Override PartName="/ppt/theme/theme17.xml" ContentType="application/vnd.openxmlformats-officedocument.theme+xml"/>
  <Override PartName="/ppt/theme/theme1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  <p:sldMasterId id="2147483673" r:id="rId3"/>
    <p:sldMasterId id="2147483675" r:id="rId4"/>
    <p:sldMasterId id="2147483677" r:id="rId5"/>
    <p:sldMasterId id="2147483679" r:id="rId6"/>
    <p:sldMasterId id="2147483681" r:id="rId7"/>
    <p:sldMasterId id="2147483684" r:id="rId8"/>
    <p:sldMasterId id="2147483785" r:id="rId9"/>
    <p:sldMasterId id="2147483787" r:id="rId10"/>
    <p:sldMasterId id="2147483789" r:id="rId11"/>
    <p:sldMasterId id="2147483791" r:id="rId12"/>
    <p:sldMasterId id="2147483793" r:id="rId13"/>
    <p:sldMasterId id="2147483795" r:id="rId14"/>
    <p:sldMasterId id="2147483797" r:id="rId15"/>
    <p:sldMasterId id="2147483799" r:id="rId16"/>
    <p:sldMasterId id="2147483801" r:id="rId17"/>
  </p:sldMasterIdLst>
  <p:notesMasterIdLst>
    <p:notesMasterId r:id="rId71"/>
  </p:notesMasterIdLst>
  <p:sldIdLst>
    <p:sldId id="256" r:id="rId18"/>
    <p:sldId id="301" r:id="rId19"/>
    <p:sldId id="299" r:id="rId20"/>
    <p:sldId id="330" r:id="rId21"/>
    <p:sldId id="303" r:id="rId22"/>
    <p:sldId id="315" r:id="rId23"/>
    <p:sldId id="316" r:id="rId24"/>
    <p:sldId id="317" r:id="rId25"/>
    <p:sldId id="318" r:id="rId26"/>
    <p:sldId id="300" r:id="rId27"/>
    <p:sldId id="326" r:id="rId28"/>
    <p:sldId id="382" r:id="rId29"/>
    <p:sldId id="398" r:id="rId30"/>
    <p:sldId id="386" r:id="rId31"/>
    <p:sldId id="293" r:id="rId32"/>
    <p:sldId id="327" r:id="rId33"/>
    <p:sldId id="314" r:id="rId34"/>
    <p:sldId id="331" r:id="rId35"/>
    <p:sldId id="257" r:id="rId36"/>
    <p:sldId id="400" r:id="rId37"/>
    <p:sldId id="401" r:id="rId38"/>
    <p:sldId id="402" r:id="rId39"/>
    <p:sldId id="403" r:id="rId40"/>
    <p:sldId id="404" r:id="rId41"/>
    <p:sldId id="405" r:id="rId42"/>
    <p:sldId id="406" r:id="rId43"/>
    <p:sldId id="407" r:id="rId44"/>
    <p:sldId id="264" r:id="rId45"/>
    <p:sldId id="319" r:id="rId46"/>
    <p:sldId id="321" r:id="rId47"/>
    <p:sldId id="322" r:id="rId48"/>
    <p:sldId id="323" r:id="rId49"/>
    <p:sldId id="268" r:id="rId50"/>
    <p:sldId id="269" r:id="rId51"/>
    <p:sldId id="270" r:id="rId52"/>
    <p:sldId id="271" r:id="rId53"/>
    <p:sldId id="272" r:id="rId54"/>
    <p:sldId id="274" r:id="rId55"/>
    <p:sldId id="265" r:id="rId56"/>
    <p:sldId id="266" r:id="rId57"/>
    <p:sldId id="283" r:id="rId58"/>
    <p:sldId id="285" r:id="rId59"/>
    <p:sldId id="286" r:id="rId60"/>
    <p:sldId id="287" r:id="rId61"/>
    <p:sldId id="288" r:id="rId62"/>
    <p:sldId id="289" r:id="rId63"/>
    <p:sldId id="290" r:id="rId64"/>
    <p:sldId id="292" r:id="rId65"/>
    <p:sldId id="328" r:id="rId66"/>
    <p:sldId id="329" r:id="rId67"/>
    <p:sldId id="325" r:id="rId68"/>
    <p:sldId id="280" r:id="rId69"/>
    <p:sldId id="296" r:id="rId70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3300"/>
    <a:srgbClr val="00642D"/>
    <a:srgbClr val="663300"/>
    <a:srgbClr val="339966"/>
    <a:srgbClr val="F5860B"/>
    <a:srgbClr val="993300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398" y="-10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40" d="100"/>
        <a:sy n="4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1.xml"/><Relationship Id="rId26" Type="http://schemas.openxmlformats.org/officeDocument/2006/relationships/slide" Target="slides/slide9.xml"/><Relationship Id="rId39" Type="http://schemas.openxmlformats.org/officeDocument/2006/relationships/slide" Target="slides/slide22.xml"/><Relationship Id="rId21" Type="http://schemas.openxmlformats.org/officeDocument/2006/relationships/slide" Target="slides/slide4.xml"/><Relationship Id="rId34" Type="http://schemas.openxmlformats.org/officeDocument/2006/relationships/slide" Target="slides/slide17.xml"/><Relationship Id="rId42" Type="http://schemas.openxmlformats.org/officeDocument/2006/relationships/slide" Target="slides/slide25.xml"/><Relationship Id="rId47" Type="http://schemas.openxmlformats.org/officeDocument/2006/relationships/slide" Target="slides/slide30.xml"/><Relationship Id="rId50" Type="http://schemas.openxmlformats.org/officeDocument/2006/relationships/slide" Target="slides/slide33.xml"/><Relationship Id="rId55" Type="http://schemas.openxmlformats.org/officeDocument/2006/relationships/slide" Target="slides/slide38.xml"/><Relationship Id="rId63" Type="http://schemas.openxmlformats.org/officeDocument/2006/relationships/slide" Target="slides/slide46.xml"/><Relationship Id="rId68" Type="http://schemas.openxmlformats.org/officeDocument/2006/relationships/slide" Target="slides/slide51.xml"/><Relationship Id="rId7" Type="http://schemas.openxmlformats.org/officeDocument/2006/relationships/slideMaster" Target="slideMasters/slideMaster7.xml"/><Relationship Id="rId71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9" Type="http://schemas.openxmlformats.org/officeDocument/2006/relationships/slide" Target="slides/slide12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7.xml"/><Relationship Id="rId32" Type="http://schemas.openxmlformats.org/officeDocument/2006/relationships/slide" Target="slides/slide15.xml"/><Relationship Id="rId37" Type="http://schemas.openxmlformats.org/officeDocument/2006/relationships/slide" Target="slides/slide20.xml"/><Relationship Id="rId40" Type="http://schemas.openxmlformats.org/officeDocument/2006/relationships/slide" Target="slides/slide23.xml"/><Relationship Id="rId45" Type="http://schemas.openxmlformats.org/officeDocument/2006/relationships/slide" Target="slides/slide28.xml"/><Relationship Id="rId53" Type="http://schemas.openxmlformats.org/officeDocument/2006/relationships/slide" Target="slides/slide36.xml"/><Relationship Id="rId58" Type="http://schemas.openxmlformats.org/officeDocument/2006/relationships/slide" Target="slides/slide41.xml"/><Relationship Id="rId66" Type="http://schemas.openxmlformats.org/officeDocument/2006/relationships/slide" Target="slides/slide49.xml"/><Relationship Id="rId74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6.xml"/><Relationship Id="rId28" Type="http://schemas.openxmlformats.org/officeDocument/2006/relationships/slide" Target="slides/slide11.xml"/><Relationship Id="rId36" Type="http://schemas.openxmlformats.org/officeDocument/2006/relationships/slide" Target="slides/slide19.xml"/><Relationship Id="rId49" Type="http://schemas.openxmlformats.org/officeDocument/2006/relationships/slide" Target="slides/slide32.xml"/><Relationship Id="rId57" Type="http://schemas.openxmlformats.org/officeDocument/2006/relationships/slide" Target="slides/slide40.xml"/><Relationship Id="rId61" Type="http://schemas.openxmlformats.org/officeDocument/2006/relationships/slide" Target="slides/slide44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2.xml"/><Relationship Id="rId31" Type="http://schemas.openxmlformats.org/officeDocument/2006/relationships/slide" Target="slides/slide14.xml"/><Relationship Id="rId44" Type="http://schemas.openxmlformats.org/officeDocument/2006/relationships/slide" Target="slides/slide27.xml"/><Relationship Id="rId52" Type="http://schemas.openxmlformats.org/officeDocument/2006/relationships/slide" Target="slides/slide35.xml"/><Relationship Id="rId60" Type="http://schemas.openxmlformats.org/officeDocument/2006/relationships/slide" Target="slides/slide43.xml"/><Relationship Id="rId65" Type="http://schemas.openxmlformats.org/officeDocument/2006/relationships/slide" Target="slides/slide48.xml"/><Relationship Id="rId73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5.xml"/><Relationship Id="rId27" Type="http://schemas.openxmlformats.org/officeDocument/2006/relationships/slide" Target="slides/slide10.xml"/><Relationship Id="rId30" Type="http://schemas.openxmlformats.org/officeDocument/2006/relationships/slide" Target="slides/slide13.xml"/><Relationship Id="rId35" Type="http://schemas.openxmlformats.org/officeDocument/2006/relationships/slide" Target="slides/slide18.xml"/><Relationship Id="rId43" Type="http://schemas.openxmlformats.org/officeDocument/2006/relationships/slide" Target="slides/slide26.xml"/><Relationship Id="rId48" Type="http://schemas.openxmlformats.org/officeDocument/2006/relationships/slide" Target="slides/slide31.xml"/><Relationship Id="rId56" Type="http://schemas.openxmlformats.org/officeDocument/2006/relationships/slide" Target="slides/slide39.xml"/><Relationship Id="rId64" Type="http://schemas.openxmlformats.org/officeDocument/2006/relationships/slide" Target="slides/slide47.xml"/><Relationship Id="rId69" Type="http://schemas.openxmlformats.org/officeDocument/2006/relationships/slide" Target="slides/slide52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4.xml"/><Relationship Id="rId72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8.xml"/><Relationship Id="rId33" Type="http://schemas.openxmlformats.org/officeDocument/2006/relationships/slide" Target="slides/slide16.xml"/><Relationship Id="rId38" Type="http://schemas.openxmlformats.org/officeDocument/2006/relationships/slide" Target="slides/slide21.xml"/><Relationship Id="rId46" Type="http://schemas.openxmlformats.org/officeDocument/2006/relationships/slide" Target="slides/slide29.xml"/><Relationship Id="rId59" Type="http://schemas.openxmlformats.org/officeDocument/2006/relationships/slide" Target="slides/slide42.xml"/><Relationship Id="rId67" Type="http://schemas.openxmlformats.org/officeDocument/2006/relationships/slide" Target="slides/slide50.xml"/><Relationship Id="rId20" Type="http://schemas.openxmlformats.org/officeDocument/2006/relationships/slide" Target="slides/slide3.xml"/><Relationship Id="rId41" Type="http://schemas.openxmlformats.org/officeDocument/2006/relationships/slide" Target="slides/slide24.xml"/><Relationship Id="rId54" Type="http://schemas.openxmlformats.org/officeDocument/2006/relationships/slide" Target="slides/slide37.xml"/><Relationship Id="rId62" Type="http://schemas.openxmlformats.org/officeDocument/2006/relationships/slide" Target="slides/slide45.xml"/><Relationship Id="rId70" Type="http://schemas.openxmlformats.org/officeDocument/2006/relationships/slide" Target="slides/slide53.xml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40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43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44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4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449906-11B9-4F91-8630-B9E68D037C55}" type="datetimeFigureOut">
              <a:rPr lang="en-US" smtClean="0"/>
              <a:t>1/21/2012</a:t>
            </a:fld>
            <a:endParaRPr lang="en-US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EFC9A0-6556-46F5-B774-6A395271D7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66322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baseline="0" dirty="0" err="1" smtClean="0"/>
              <a:t>Exploring</a:t>
            </a:r>
            <a:r>
              <a:rPr lang="hu-HU" baseline="0" dirty="0" smtClean="0"/>
              <a:t> QCD </a:t>
            </a:r>
            <a:r>
              <a:rPr lang="hu-HU" baseline="0" dirty="0" err="1" smtClean="0"/>
              <a:t>Frontiers</a:t>
            </a:r>
            <a:r>
              <a:rPr lang="hu-HU" baseline="0" dirty="0" smtClean="0"/>
              <a:t>:  2012 (ITP)</a:t>
            </a:r>
            <a:r>
              <a:rPr lang="hu-HU" dirty="0" smtClean="0"/>
              <a:t>,    Jan. 30. – Feb.03. 2012, </a:t>
            </a:r>
            <a:r>
              <a:rPr lang="hu-HU" dirty="0" err="1" smtClean="0"/>
              <a:t>Stellenbosch</a:t>
            </a:r>
            <a:r>
              <a:rPr lang="hu-HU" dirty="0" smtClean="0"/>
              <a:t>, South</a:t>
            </a:r>
            <a:r>
              <a:rPr lang="hu-HU" baseline="0" dirty="0" smtClean="0"/>
              <a:t> </a:t>
            </a:r>
            <a:r>
              <a:rPr lang="hu-HU" baseline="0" dirty="0" err="1" smtClean="0"/>
              <a:t>Africa</a:t>
            </a:r>
            <a:endParaRPr lang="en-US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EFC9A0-6556-46F5-B774-6A395271D76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78985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EFC9A0-6556-46F5-B774-6A395271D76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78985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baseline="0" dirty="0" smtClean="0"/>
              <a:t>Frankfurt University (ITP)</a:t>
            </a:r>
            <a:r>
              <a:rPr lang="hu-HU" dirty="0" smtClean="0"/>
              <a:t>,  </a:t>
            </a:r>
            <a:r>
              <a:rPr lang="hu-HU" dirty="0" err="1" smtClean="0"/>
              <a:t>Colloquium</a:t>
            </a:r>
            <a:r>
              <a:rPr lang="hu-HU" dirty="0" smtClean="0"/>
              <a:t>  </a:t>
            </a:r>
            <a:r>
              <a:rPr lang="hu-HU" dirty="0" err="1" smtClean="0"/>
              <a:t>talk</a:t>
            </a:r>
            <a:r>
              <a:rPr lang="hu-HU" dirty="0" smtClean="0"/>
              <a:t>, 2011. Dec.</a:t>
            </a:r>
            <a:r>
              <a:rPr lang="hu-HU" baseline="0" dirty="0" smtClean="0"/>
              <a:t> </a:t>
            </a:r>
            <a:r>
              <a:rPr lang="hu-HU" dirty="0" smtClean="0"/>
              <a:t>8, Frankfurt</a:t>
            </a:r>
            <a:r>
              <a:rPr lang="hu-HU" baseline="0" dirty="0" smtClean="0"/>
              <a:t> am Main</a:t>
            </a:r>
            <a:r>
              <a:rPr lang="hu-HU" dirty="0" smtClean="0"/>
              <a:t>, D</a:t>
            </a:r>
            <a:endParaRPr lang="en-US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EFC9A0-6556-46F5-B774-6A395271D76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78985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hu-H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27741-9CA4-4246-B948-16CDBD704BED}" type="datetimeFigureOut">
              <a:rPr lang="hu-HU" smtClean="0"/>
              <a:t>2012.01.21.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6F578-3575-4C85-9BDD-BD1FE8EFBCF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55585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u-H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27741-9CA4-4246-B948-16CDBD704BED}" type="datetimeFigureOut">
              <a:rPr lang="hu-HU" smtClean="0"/>
              <a:t>2012.01.21.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6F578-3575-4C85-9BDD-BD1FE8EFBCF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861204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u-H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27741-9CA4-4246-B948-16CDBD704BED}" type="datetimeFigureOut">
              <a:rPr lang="hu-HU" smtClean="0"/>
              <a:t>2012.01.21.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6F578-3575-4C85-9BDD-BD1FE8EFBCF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995961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u-HU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u-HU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u-HU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BB457208-F285-4289-AE22-9CA043D80C1E}" type="datetime1">
              <a:rPr lang="hu-HU" smtClean="0"/>
              <a:t>2012.01.21.</a:t>
            </a:fld>
            <a:endParaRPr lang="hu-HU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r>
              <a:rPr lang="hu-HU" smtClean="0"/>
              <a:t>Van-e hőmérséklet ?</a:t>
            </a:r>
            <a:endParaRPr lang="hu-H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18F64CB8-2791-49CE-926A-3500BEBF26F9}" type="slidenum">
              <a:rPr lang="hu-HU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446460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u-HU">
              <a:solidFill>
                <a:srgbClr val="000000"/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u-HU">
              <a:solidFill>
                <a:srgbClr val="000000"/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E99545-057B-44CD-8DD1-5E971465CD1C}" type="slidenum">
              <a:rPr lang="hu-HU">
                <a:solidFill>
                  <a:srgbClr val="000000"/>
                </a:solidFill>
              </a:rPr>
              <a:pPr/>
              <a:t>‹#›</a:t>
            </a:fld>
            <a:endParaRPr lang="hu-H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34393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Cím, szöveg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3" name="Szöveg helye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hu-HU">
              <a:solidFill>
                <a:srgbClr val="000000"/>
              </a:solidFill>
            </a:endParaRP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hu-HU">
              <a:solidFill>
                <a:srgbClr val="000000"/>
              </a:solidFill>
            </a:endParaRP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E1346882-4505-43CA-9BBB-B30859FF0F99}" type="slidenum">
              <a:rPr lang="hu-HU">
                <a:solidFill>
                  <a:srgbClr val="000000"/>
                </a:solidFill>
              </a:rPr>
              <a:pPr/>
              <a:t>‹#›</a:t>
            </a:fld>
            <a:endParaRPr lang="hu-H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4662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Cím és 4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3" name="Tartalom helye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4" name="Tartalom helye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5" name="Tartalom helye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hu-HU">
              <a:solidFill>
                <a:srgbClr val="000000"/>
              </a:solidFill>
            </a:endParaRPr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hu-HU">
              <a:solidFill>
                <a:srgbClr val="000000"/>
              </a:solidFill>
            </a:endParaRPr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B4B6B716-F9C2-451A-8E91-AB3874A9A217}" type="slidenum">
              <a:rPr lang="hu-HU">
                <a:solidFill>
                  <a:srgbClr val="000000"/>
                </a:solidFill>
              </a:rPr>
              <a:pPr/>
              <a:t>‹#›</a:t>
            </a:fld>
            <a:endParaRPr lang="hu-H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74809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Cím és 4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3" name="Tartalom helye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4" name="Tartalom helye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5" name="Tartalom helye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hu-HU">
              <a:solidFill>
                <a:srgbClr val="000000"/>
              </a:solidFill>
            </a:endParaRPr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hu-HU">
              <a:solidFill>
                <a:srgbClr val="000000"/>
              </a:solidFill>
            </a:endParaRPr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B4B6B716-F9C2-451A-8E91-AB3874A9A217}" type="slidenum">
              <a:rPr lang="hu-HU">
                <a:solidFill>
                  <a:srgbClr val="000000"/>
                </a:solidFill>
              </a:rPr>
              <a:pPr/>
              <a:t>‹#›</a:t>
            </a:fld>
            <a:endParaRPr lang="hu-H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74809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u-HU">
              <a:solidFill>
                <a:srgbClr val="000000"/>
              </a:solidFill>
            </a:endParaRP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u-HU">
              <a:solidFill>
                <a:srgbClr val="000000"/>
              </a:solidFill>
            </a:endParaRP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A2118F-4544-477D-A563-957AE4CC0348}" type="slidenum">
              <a:rPr lang="hu-HU">
                <a:solidFill>
                  <a:srgbClr val="000000"/>
                </a:solidFill>
              </a:rPr>
              <a:pPr/>
              <a:t>‹#›</a:t>
            </a:fld>
            <a:endParaRPr lang="hu-H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920772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Cím, szöveg és 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3" name="Szöveg helye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4" name="Tartalom helye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5" name="Tartalom helye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6" name="Dátum helye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hu-HU">
              <a:solidFill>
                <a:srgbClr val="000000"/>
              </a:solidFill>
            </a:endParaRPr>
          </a:p>
        </p:txBody>
      </p:sp>
      <p:sp>
        <p:nvSpPr>
          <p:cNvPr id="7" name="Élőláb helye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hu-HU">
              <a:solidFill>
                <a:srgbClr val="000000"/>
              </a:solidFill>
            </a:endParaRPr>
          </a:p>
        </p:txBody>
      </p:sp>
      <p:sp>
        <p:nvSpPr>
          <p:cNvPr id="8" name="Dia számának helye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C49750B4-1119-4BFF-9A68-D3BFB584FE3C}" type="slidenum">
              <a:rPr lang="hu-HU">
                <a:solidFill>
                  <a:srgbClr val="000000"/>
                </a:solidFill>
              </a:rPr>
              <a:pPr/>
              <a:t>‹#›</a:t>
            </a:fld>
            <a:endParaRPr lang="hu-H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8158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u-H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u-H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9662CC27-CDA6-4FBE-88CD-3BF0EA1FAB7F}" type="datetime1">
              <a:rPr lang="hu-HU" smtClean="0">
                <a:solidFill>
                  <a:srgbClr val="000000"/>
                </a:solidFill>
              </a:rPr>
              <a:pPr/>
              <a:t>2012.01.21.</a:t>
            </a:fld>
            <a:endParaRPr lang="hu-HU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r>
              <a:rPr lang="hu-HU" smtClean="0">
                <a:solidFill>
                  <a:srgbClr val="000000"/>
                </a:solidFill>
              </a:rPr>
              <a:t>Van-e hőmérséklet ?</a:t>
            </a:r>
            <a:endParaRPr lang="hu-HU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E3558783-BD6F-4D4B-B695-591D078E4BA4}" type="slidenum">
              <a:rPr lang="hu-HU">
                <a:solidFill>
                  <a:srgbClr val="000000"/>
                </a:solidFill>
              </a:rPr>
              <a:pPr/>
              <a:t>‹#›</a:t>
            </a:fld>
            <a:endParaRPr lang="hu-H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777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u-H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27741-9CA4-4246-B948-16CDBD704BED}" type="datetimeFigureOut">
              <a:rPr lang="hu-HU" smtClean="0"/>
              <a:t>2012.01.21.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6F578-3575-4C85-9BDD-BD1FE8EFBCF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8082791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u-H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7B5D759-0A2C-4789-894E-8D03C81CF56E}" type="datetime1">
              <a:rPr lang="hu-HU" smtClean="0">
                <a:solidFill>
                  <a:srgbClr val="000000"/>
                </a:solidFill>
              </a:rPr>
              <a:pPr/>
              <a:t>2012.01.21.</a:t>
            </a:fld>
            <a:endParaRPr lang="hu-HU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>
                <a:solidFill>
                  <a:srgbClr val="000000"/>
                </a:solidFill>
              </a:rPr>
              <a:t>Van-e hőmérséklet ?</a:t>
            </a:r>
            <a:endParaRPr lang="hu-HU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4DF00B-C464-4953-9C92-BBF96253888D}" type="slidenum">
              <a:rPr lang="hu-HU">
                <a:solidFill>
                  <a:srgbClr val="000000"/>
                </a:solidFill>
              </a:rPr>
              <a:pPr/>
              <a:t>‹#›</a:t>
            </a:fld>
            <a:endParaRPr lang="hu-H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505240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hu-H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BFAAE-0F2C-45DD-9FEF-3A872D91A26F}" type="datetime1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2012.01.21.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>
                <a:solidFill>
                  <a:prstClr val="black">
                    <a:tint val="75000"/>
                  </a:prstClr>
                </a:solidFill>
              </a:rPr>
              <a:t>Van-e hőmérséklet ?</a:t>
            </a:r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AE6E10-C5A9-45FA-9246-B2F5D89E10C0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359992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u-H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27741-9CA4-4246-B948-16CDBD704BED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2012.01.21.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6F578-3575-4C85-9BDD-BD1FE8EFBCF7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082791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u-H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27741-9CA4-4246-B948-16CDBD704BED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2012.01.21.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6F578-3575-4C85-9BDD-BD1FE8EFBCF7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082791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u-H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27741-9CA4-4246-B948-16CDBD704BED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2012.01.21.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6F578-3575-4C85-9BDD-BD1FE8EFBCF7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082791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u-H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27741-9CA4-4246-B948-16CDBD704BED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2012.01.21.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6F578-3575-4C85-9BDD-BD1FE8EFBCF7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082791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u-H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27741-9CA4-4246-B948-16CDBD704BED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2012.01.21.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6F578-3575-4C85-9BDD-BD1FE8EFBCF7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082791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u-H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27741-9CA4-4246-B948-16CDBD704BED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2012.01.21.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6F578-3575-4C85-9BDD-BD1FE8EFBCF7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082791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u-H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27741-9CA4-4246-B948-16CDBD704BED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2012.01.21.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6F578-3575-4C85-9BDD-BD1FE8EFBCF7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082791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u-H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27741-9CA4-4246-B948-16CDBD704BED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2012.01.21.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6F578-3575-4C85-9BDD-BD1FE8EFBCF7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08279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27741-9CA4-4246-B948-16CDBD704BED}" type="datetimeFigureOut">
              <a:rPr lang="hu-HU" smtClean="0"/>
              <a:t>2012.01.21.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6F578-3575-4C85-9BDD-BD1FE8EFBCF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836279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u-H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u-H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27741-9CA4-4246-B948-16CDBD704BED}" type="datetimeFigureOut">
              <a:rPr lang="hu-HU" smtClean="0"/>
              <a:t>2012.01.21.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6F578-3575-4C85-9BDD-BD1FE8EFBCF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174139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u-H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u-H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27741-9CA4-4246-B948-16CDBD704BED}" type="datetimeFigureOut">
              <a:rPr lang="hu-HU" smtClean="0"/>
              <a:t>2012.01.21.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6F578-3575-4C85-9BDD-BD1FE8EFBCF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261376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27741-9CA4-4246-B948-16CDBD704BED}" type="datetimeFigureOut">
              <a:rPr lang="hu-HU" smtClean="0"/>
              <a:t>2012.01.21.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6F578-3575-4C85-9BDD-BD1FE8EFBCF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56771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27741-9CA4-4246-B948-16CDBD704BED}" type="datetimeFigureOut">
              <a:rPr lang="hu-HU" smtClean="0"/>
              <a:t>2012.01.21.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6F578-3575-4C85-9BDD-BD1FE8EFBCF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017143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u-H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27741-9CA4-4246-B948-16CDBD704BED}" type="datetimeFigureOut">
              <a:rPr lang="hu-HU" smtClean="0"/>
              <a:t>2012.01.21.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6F578-3575-4C85-9BDD-BD1FE8EFBCF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300490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27741-9CA4-4246-B948-16CDBD704BED}" type="datetimeFigureOut">
              <a:rPr lang="hu-HU" smtClean="0"/>
              <a:t>2012.01.21.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6F578-3575-4C85-9BDD-BD1FE8EFBCF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847948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2" Type="http://schemas.openxmlformats.org/officeDocument/2006/relationships/theme" Target="../theme/theme10.xml"/><Relationship Id="rId1" Type="http://schemas.openxmlformats.org/officeDocument/2006/relationships/slideLayout" Target="../slideLayouts/slideLayout22.xml"/></Relationships>
</file>

<file path=ppt/slideMasters/_rels/slideMaster1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1.xml"/><Relationship Id="rId1" Type="http://schemas.openxmlformats.org/officeDocument/2006/relationships/slideLayout" Target="../slideLayouts/slideLayout23.xml"/></Relationships>
</file>

<file path=ppt/slideMasters/_rels/slideMaster12.xml.rels><?xml version="1.0" encoding="UTF-8" standalone="yes"?>
<Relationships xmlns="http://schemas.openxmlformats.org/package/2006/relationships"><Relationship Id="rId2" Type="http://schemas.openxmlformats.org/officeDocument/2006/relationships/theme" Target="../theme/theme12.xml"/><Relationship Id="rId1" Type="http://schemas.openxmlformats.org/officeDocument/2006/relationships/slideLayout" Target="../slideLayouts/slideLayout24.xml"/></Relationships>
</file>

<file path=ppt/slideMasters/_rels/slideMaster13.xml.rels><?xml version="1.0" encoding="UTF-8" standalone="yes"?>
<Relationships xmlns="http://schemas.openxmlformats.org/package/2006/relationships"><Relationship Id="rId2" Type="http://schemas.openxmlformats.org/officeDocument/2006/relationships/theme" Target="../theme/theme13.xml"/><Relationship Id="rId1" Type="http://schemas.openxmlformats.org/officeDocument/2006/relationships/slideLayout" Target="../slideLayouts/slideLayout25.xml"/></Relationships>
</file>

<file path=ppt/slideMasters/_rels/slideMaster14.xml.rels><?xml version="1.0" encoding="UTF-8" standalone="yes"?>
<Relationships xmlns="http://schemas.openxmlformats.org/package/2006/relationships"><Relationship Id="rId2" Type="http://schemas.openxmlformats.org/officeDocument/2006/relationships/theme" Target="../theme/theme14.xml"/><Relationship Id="rId1" Type="http://schemas.openxmlformats.org/officeDocument/2006/relationships/slideLayout" Target="../slideLayouts/slideLayout26.xml"/></Relationships>
</file>

<file path=ppt/slideMasters/_rels/slideMaster15.xml.rels><?xml version="1.0" encoding="UTF-8" standalone="yes"?>
<Relationships xmlns="http://schemas.openxmlformats.org/package/2006/relationships"><Relationship Id="rId2" Type="http://schemas.openxmlformats.org/officeDocument/2006/relationships/theme" Target="../theme/theme15.xml"/><Relationship Id="rId1" Type="http://schemas.openxmlformats.org/officeDocument/2006/relationships/slideLayout" Target="../slideLayouts/slideLayout27.xml"/></Relationships>
</file>

<file path=ppt/slideMasters/_rels/slideMaster16.xml.rels><?xml version="1.0" encoding="UTF-8" standalone="yes"?>
<Relationships xmlns="http://schemas.openxmlformats.org/package/2006/relationships"><Relationship Id="rId2" Type="http://schemas.openxmlformats.org/officeDocument/2006/relationships/theme" Target="../theme/theme16.xml"/><Relationship Id="rId1" Type="http://schemas.openxmlformats.org/officeDocument/2006/relationships/slideLayout" Target="../slideLayouts/slideLayout28.xml"/></Relationships>
</file>

<file path=ppt/slideMasters/_rels/slideMaster17.xml.rels><?xml version="1.0" encoding="UTF-8" standalone="yes"?>
<Relationships xmlns="http://schemas.openxmlformats.org/package/2006/relationships"><Relationship Id="rId2" Type="http://schemas.openxmlformats.org/officeDocument/2006/relationships/theme" Target="../theme/theme17.xml"/><Relationship Id="rId1" Type="http://schemas.openxmlformats.org/officeDocument/2006/relationships/slideLayout" Target="../slideLayouts/slideLayout2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4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5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6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17.xml"/></Relationships>
</file>

<file path=ppt/slideMasters/_rels/slideMaster7.xml.rels><?xml version="1.0" encoding="UTF-8" standalone="yes"?>
<Relationships xmlns="http://schemas.openxmlformats.org/package/2006/relationships"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18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theme" Target="../theme/theme8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u-H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627741-9CA4-4246-B948-16CDBD704BED}" type="datetimeFigureOut">
              <a:rPr lang="hu-HU" smtClean="0"/>
              <a:t>2012.01.21.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56F578-3575-4C85-9BDD-BD1FE8EFBCF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706193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83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u-H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627741-9CA4-4246-B948-16CDBD704BED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2012.01.21.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56F578-3575-4C85-9BDD-BD1FE8EFBCF7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06193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8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u-H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627741-9CA4-4246-B948-16CDBD704BED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2012.01.21.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56F578-3575-4C85-9BDD-BD1FE8EFBCF7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06193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u-H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627741-9CA4-4246-B948-16CDBD704BED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2012.01.21.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56F578-3575-4C85-9BDD-BD1FE8EFBCF7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06193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2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u-H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627741-9CA4-4246-B948-16CDBD704BED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2012.01.21.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56F578-3575-4C85-9BDD-BD1FE8EFBCF7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06193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4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u-H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627741-9CA4-4246-B948-16CDBD704BED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2012.01.21.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56F578-3575-4C85-9BDD-BD1FE8EFBCF7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06193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6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u-H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627741-9CA4-4246-B948-16CDBD704BED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2012.01.21.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56F578-3575-4C85-9BDD-BD1FE8EFBCF7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06193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8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u-H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627741-9CA4-4246-B948-16CDBD704BED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2012.01.21.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56F578-3575-4C85-9BDD-BD1FE8EFBCF7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06193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0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u-H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627741-9CA4-4246-B948-16CDBD704BED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2012.01.21.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56F578-3575-4C85-9BDD-BD1FE8EFBCF7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06193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2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hu-HU" smtClean="0"/>
              <a:t>Mintacím szerkesztése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hu-HU" smtClean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hu-HU" smtClean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DD5EA03-D210-4B71-BF28-89EBC8D0EDFF}" type="slidenum">
              <a:rPr lang="hu-H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hu-HU" smtClean="0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hu-HU" smtClean="0"/>
              <a:t>Mintacím szerkesztése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hu-HU" smtClean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hu-HU" smtClean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DD5EA03-D210-4B71-BF28-89EBC8D0EDFF}" type="slidenum">
              <a:rPr lang="hu-H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hu-HU" smtClean="0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hu-HU" smtClean="0"/>
              <a:t>Mintacím szerkesztése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hu-HU" smtClean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hu-HU" smtClean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DD5EA03-D210-4B71-BF28-89EBC8D0EDFF}" type="slidenum">
              <a:rPr lang="hu-H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hu-HU" smtClean="0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hu-HU" smtClean="0"/>
              <a:t>Mintacím szerkesztése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hu-HU" smtClean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hu-HU" smtClean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DD5EA03-D210-4B71-BF28-89EBC8D0EDFF}" type="slidenum">
              <a:rPr lang="hu-H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hu-HU" smtClean="0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hu-HU" smtClean="0"/>
              <a:t>Mintacím szerkesztése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hu-HU" smtClean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hu-HU" smtClean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DD5EA03-D210-4B71-BF28-89EBC8D0EDFF}" type="slidenum">
              <a:rPr lang="hu-H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hu-HU" smtClean="0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hu-HU" smtClean="0"/>
              <a:t>Mintacím szerkesztése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hu-HU" smtClean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hu-HU" smtClean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DD5EA03-D210-4B71-BF28-89EBC8D0EDFF}" type="slidenum">
              <a:rPr lang="hu-H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hu-HU" smtClean="0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hu-HU" smtClean="0"/>
              <a:t>Mintacím szerkesztése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782E7C6-E905-4818-B577-EA2FD1AC9EF7}" type="datetime1">
              <a:rPr lang="hu-H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2012.01.21.</a:t>
            </a:fld>
            <a:endParaRPr lang="hu-HU" smtClean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hu-HU" smtClean="0">
                <a:solidFill>
                  <a:srgbClr val="000000"/>
                </a:solidFill>
              </a:rPr>
              <a:t>Van-e hőmérséklet ?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741476B-9AF0-46E1-B387-9E104FF936BE}" type="slidenum">
              <a:rPr lang="hu-H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hu-HU" smtClean="0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705" r:id="rId2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u-H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C16CA5-6B27-4F7F-B035-6BCFF8ACD7EA}" type="datetime1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2012.01.21.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hu-HU" smtClean="0">
                <a:solidFill>
                  <a:prstClr val="black">
                    <a:tint val="75000"/>
                  </a:prstClr>
                </a:solidFill>
              </a:rPr>
              <a:t>Van-e hőmérséklet ?</a:t>
            </a:r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AE6E10-C5A9-45FA-9246-B2F5D89E10C0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61938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0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7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0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28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1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30.jpg"/><Relationship Id="rId4" Type="http://schemas.openxmlformats.org/officeDocument/2006/relationships/image" Target="../media/image29.wm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33.wmf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0.png"/><Relationship Id="rId1" Type="http://schemas.openxmlformats.org/officeDocument/2006/relationships/slideLayout" Target="../slideLayouts/slideLayout2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00.png"/><Relationship Id="rId1" Type="http://schemas.openxmlformats.org/officeDocument/2006/relationships/slideLayout" Target="../slideLayouts/slideLayout2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0.png"/><Relationship Id="rId1" Type="http://schemas.openxmlformats.org/officeDocument/2006/relationships/slideLayout" Target="../slideLayouts/slideLayout2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40.wmf"/><Relationship Id="rId5" Type="http://schemas.openxmlformats.org/officeDocument/2006/relationships/oleObject" Target="../embeddings/oleObject6.bin"/><Relationship Id="rId4" Type="http://schemas.openxmlformats.org/officeDocument/2006/relationships/image" Target="../media/image4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19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43.w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19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44.w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19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45.wm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3.png"/><Relationship Id="rId4" Type="http://schemas.openxmlformats.org/officeDocument/2006/relationships/image" Target="../media/image112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pn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4.wmf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7.wmf"/><Relationship Id="rId4" Type="http://schemas.openxmlformats.org/officeDocument/2006/relationships/image" Target="../media/image16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18.wmf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21.wmf"/><Relationship Id="rId4" Type="http://schemas.openxmlformats.org/officeDocument/2006/relationships/image" Target="../media/image20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slideLayout" Target="../slideLayouts/slideLayout1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2.wmf"/><Relationship Id="rId4" Type="http://schemas.openxmlformats.org/officeDocument/2006/relationships/oleObject" Target="../embeddings/oleObject1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image" Target="../media/image24.wmf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Kép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5784" y="1390464"/>
            <a:ext cx="3463280" cy="5206888"/>
          </a:xfrm>
          <a:prstGeom prst="rect">
            <a:avLst/>
          </a:prstGeom>
        </p:spPr>
      </p:pic>
      <p:pic>
        <p:nvPicPr>
          <p:cNvPr id="13" name="Kép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40968"/>
            <a:ext cx="4956043" cy="3717032"/>
          </a:xfrm>
          <a:prstGeom prst="rect">
            <a:avLst/>
          </a:prstGeom>
        </p:spPr>
      </p:pic>
      <p:pic>
        <p:nvPicPr>
          <p:cNvPr id="7" name="Kép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-675456"/>
            <a:ext cx="3384376" cy="4230470"/>
          </a:xfrm>
          <a:prstGeom prst="rect">
            <a:avLst/>
          </a:prstGeom>
        </p:spPr>
      </p:pic>
      <p:pic>
        <p:nvPicPr>
          <p:cNvPr id="8" name="Kép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976" y="2533352"/>
            <a:ext cx="3048000" cy="4064000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4222" y="-865021"/>
            <a:ext cx="4516130" cy="3717078"/>
          </a:xfrm>
          <a:prstGeom prst="rect">
            <a:avLst/>
          </a:prstGeom>
        </p:spPr>
      </p:pic>
      <p:pic>
        <p:nvPicPr>
          <p:cNvPr id="10" name="Kép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278" y="2848626"/>
            <a:ext cx="2459765" cy="1844824"/>
          </a:xfrm>
          <a:prstGeom prst="rect">
            <a:avLst/>
          </a:prstGeom>
        </p:spPr>
      </p:pic>
      <p:pic>
        <p:nvPicPr>
          <p:cNvPr id="11" name="Kép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0"/>
            <a:ext cx="1403648" cy="105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5706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11560" y="1052736"/>
            <a:ext cx="8064896" cy="2304256"/>
          </a:xfrm>
          <a:gradFill flip="none" rotWithShape="1">
            <a:gsLst>
              <a:gs pos="0">
                <a:srgbClr val="FFFFFF">
                  <a:alpha val="51000"/>
                  <a:lumMod val="0"/>
                </a:srgbClr>
              </a:gs>
              <a:gs pos="7001">
                <a:srgbClr val="E6E6E6"/>
              </a:gs>
              <a:gs pos="32001">
                <a:srgbClr val="7D8496"/>
              </a:gs>
              <a:gs pos="47000">
                <a:srgbClr val="E6E6E6"/>
              </a:gs>
              <a:gs pos="85001">
                <a:srgbClr val="7D8496"/>
              </a:gs>
              <a:gs pos="100000">
                <a:srgbClr val="E6E6E6"/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>
            <a:normAutofit fontScale="47500" lnSpcReduction="20000"/>
          </a:bodyPr>
          <a:lstStyle/>
          <a:p>
            <a:endParaRPr lang="hu-HU" b="1" dirty="0" smtClean="0">
              <a:solidFill>
                <a:schemeClr val="bg2">
                  <a:lumMod val="10000"/>
                </a:schemeClr>
              </a:solidFill>
            </a:endParaRPr>
          </a:p>
          <a:p>
            <a:r>
              <a:rPr lang="hu-HU" sz="5800" b="1" dirty="0" err="1" smtClean="0">
                <a:solidFill>
                  <a:schemeClr val="bg2">
                    <a:lumMod val="10000"/>
                  </a:schemeClr>
                </a:solidFill>
              </a:rPr>
              <a:t>Mimicking</a:t>
            </a:r>
            <a:r>
              <a:rPr lang="hu-HU" sz="5800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hu-HU" sz="5800" b="1" dirty="0" err="1" smtClean="0">
                <a:solidFill>
                  <a:schemeClr val="bg2">
                    <a:lumMod val="10000"/>
                  </a:schemeClr>
                </a:solidFill>
              </a:rPr>
              <a:t>thermal</a:t>
            </a:r>
            <a:r>
              <a:rPr lang="hu-HU" sz="5800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hu-HU" sz="5800" b="1" dirty="0" err="1" smtClean="0">
                <a:solidFill>
                  <a:schemeClr val="bg2">
                    <a:lumMod val="10000"/>
                  </a:schemeClr>
                </a:solidFill>
              </a:rPr>
              <a:t>sources</a:t>
            </a:r>
            <a:endParaRPr lang="hu-HU" sz="5800" b="1" dirty="0" smtClean="0">
              <a:solidFill>
                <a:schemeClr val="bg2">
                  <a:lumMod val="10000"/>
                </a:schemeClr>
              </a:solidFill>
            </a:endParaRPr>
          </a:p>
          <a:p>
            <a:r>
              <a:rPr lang="hu-HU" sz="4400" b="1" dirty="0" err="1">
                <a:solidFill>
                  <a:schemeClr val="tx1"/>
                </a:solidFill>
              </a:rPr>
              <a:t>b</a:t>
            </a:r>
            <a:r>
              <a:rPr lang="hu-HU" sz="4400" b="1" dirty="0" err="1" smtClean="0">
                <a:solidFill>
                  <a:schemeClr val="tx1"/>
                </a:solidFill>
              </a:rPr>
              <a:t>y</a:t>
            </a:r>
            <a:r>
              <a:rPr lang="hu-HU" sz="4400" b="1" dirty="0" smtClean="0">
                <a:solidFill>
                  <a:schemeClr val="tx1"/>
                </a:solidFill>
              </a:rPr>
              <a:t> </a:t>
            </a:r>
            <a:r>
              <a:rPr lang="hu-HU" sz="4400" b="1" dirty="0" err="1" smtClean="0">
                <a:solidFill>
                  <a:schemeClr val="tx1"/>
                </a:solidFill>
              </a:rPr>
              <a:t>Unruh</a:t>
            </a:r>
            <a:r>
              <a:rPr lang="hu-HU" sz="4400" b="1" dirty="0" smtClean="0">
                <a:solidFill>
                  <a:schemeClr val="tx1"/>
                </a:solidFill>
              </a:rPr>
              <a:t> </a:t>
            </a:r>
            <a:r>
              <a:rPr lang="hu-HU" sz="4400" b="1" dirty="0" err="1" smtClean="0">
                <a:solidFill>
                  <a:schemeClr val="tx1"/>
                </a:solidFill>
              </a:rPr>
              <a:t>radiation</a:t>
            </a:r>
            <a:endParaRPr lang="hu-HU" sz="4400" b="1" dirty="0" smtClean="0">
              <a:solidFill>
                <a:schemeClr val="tx1"/>
              </a:solidFill>
            </a:endParaRPr>
          </a:p>
          <a:p>
            <a:endParaRPr lang="hu-HU" b="1" dirty="0" smtClean="0">
              <a:solidFill>
                <a:srgbClr val="FF0000"/>
              </a:solidFill>
            </a:endParaRPr>
          </a:p>
          <a:p>
            <a:r>
              <a:rPr lang="hu-HU" sz="4400" b="1" u="sng" dirty="0" err="1" smtClean="0">
                <a:solidFill>
                  <a:schemeClr val="accent6">
                    <a:lumMod val="50000"/>
                  </a:schemeClr>
                </a:solidFill>
              </a:rPr>
              <a:t>T.S.Biró</a:t>
            </a:r>
            <a:r>
              <a:rPr lang="hu-HU" sz="4400" b="1" dirty="0" smtClean="0">
                <a:solidFill>
                  <a:schemeClr val="accent6">
                    <a:lumMod val="50000"/>
                  </a:schemeClr>
                </a:solidFill>
                <a:latin typeface="Times New Roman"/>
                <a:cs typeface="Times New Roman"/>
              </a:rPr>
              <a:t>¹</a:t>
            </a:r>
            <a:r>
              <a:rPr lang="hu-HU" sz="4400" b="1" dirty="0" smtClean="0">
                <a:solidFill>
                  <a:schemeClr val="accent6">
                    <a:lumMod val="50000"/>
                  </a:schemeClr>
                </a:solidFill>
              </a:rPr>
              <a:t>, M.Gyulassy</a:t>
            </a:r>
            <a:r>
              <a:rPr lang="hu-HU" sz="4400" b="1" dirty="0" smtClean="0">
                <a:solidFill>
                  <a:schemeClr val="accent6">
                    <a:lumMod val="50000"/>
                  </a:schemeClr>
                </a:solidFill>
                <a:latin typeface="Times New Roman"/>
                <a:cs typeface="Times New Roman"/>
              </a:rPr>
              <a:t>²</a:t>
            </a:r>
            <a:r>
              <a:rPr lang="hu-HU" sz="4400" b="1" dirty="0" smtClean="0">
                <a:solidFill>
                  <a:schemeClr val="accent6">
                    <a:lumMod val="50000"/>
                  </a:schemeClr>
                </a:solidFill>
              </a:rPr>
              <a:t>  and Z.Schram</a:t>
            </a:r>
            <a:r>
              <a:rPr lang="hu-HU" sz="5400" b="1" dirty="0">
                <a:solidFill>
                  <a:schemeClr val="accent6">
                    <a:lumMod val="50000"/>
                  </a:schemeClr>
                </a:solidFill>
                <a:latin typeface="Times New Roman"/>
                <a:cs typeface="Times New Roman"/>
              </a:rPr>
              <a:t>³</a:t>
            </a:r>
            <a:endParaRPr lang="hu-HU" sz="5100" b="1" dirty="0" smtClean="0">
              <a:solidFill>
                <a:schemeClr val="accent6">
                  <a:lumMod val="50000"/>
                </a:schemeClr>
              </a:solidFill>
              <a:latin typeface="Times New Roman"/>
              <a:cs typeface="Times New Roman"/>
            </a:endParaRPr>
          </a:p>
          <a:p>
            <a:r>
              <a:rPr lang="hu-HU" sz="2900" b="1" dirty="0" smtClean="0">
                <a:solidFill>
                  <a:schemeClr val="accent6">
                    <a:lumMod val="50000"/>
                  </a:schemeClr>
                </a:solidFill>
                <a:latin typeface="Times New Roman"/>
                <a:cs typeface="Times New Roman"/>
              </a:rPr>
              <a:t>¹ </a:t>
            </a:r>
            <a:r>
              <a:rPr lang="hu-HU" sz="2500" b="1" dirty="0" smtClean="0">
                <a:solidFill>
                  <a:schemeClr val="accent6">
                    <a:lumMod val="50000"/>
                  </a:schemeClr>
                </a:solidFill>
                <a:latin typeface="Times New Roman"/>
                <a:cs typeface="Times New Roman"/>
              </a:rPr>
              <a:t>MTA KFKI RMKI  </a:t>
            </a:r>
            <a:r>
              <a:rPr lang="hu-HU" sz="2900" b="1" dirty="0" smtClean="0">
                <a:solidFill>
                  <a:schemeClr val="accent6">
                    <a:lumMod val="50000"/>
                  </a:schemeClr>
                </a:solidFill>
                <a:latin typeface="Times New Roman"/>
                <a:cs typeface="Times New Roman"/>
                <a:sym typeface="Wingdings" pitchFamily="2" charset="2"/>
              </a:rPr>
              <a:t> MTA Wigner Research Centre </a:t>
            </a:r>
            <a:r>
              <a:rPr lang="hu-HU" sz="2900" b="1" dirty="0">
                <a:solidFill>
                  <a:schemeClr val="accent6">
                    <a:lumMod val="50000"/>
                  </a:schemeClr>
                </a:solidFill>
                <a:latin typeface="Times New Roman"/>
                <a:cs typeface="Times New Roman"/>
                <a:sym typeface="Wingdings" pitchFamily="2" charset="2"/>
              </a:rPr>
              <a:t> </a:t>
            </a:r>
            <a:r>
              <a:rPr lang="hu-HU" sz="2900" b="1" dirty="0" smtClean="0">
                <a:solidFill>
                  <a:schemeClr val="accent6">
                    <a:lumMod val="50000"/>
                  </a:schemeClr>
                </a:solidFill>
                <a:latin typeface="Times New Roman"/>
                <a:cs typeface="Times New Roman"/>
                <a:sym typeface="Wingdings" pitchFamily="2" charset="2"/>
              </a:rPr>
              <a:t>RMI</a:t>
            </a:r>
          </a:p>
          <a:p>
            <a:r>
              <a:rPr lang="hu-HU" sz="2900" b="1" dirty="0" smtClean="0">
                <a:solidFill>
                  <a:schemeClr val="accent6">
                    <a:lumMod val="50000"/>
                  </a:schemeClr>
                </a:solidFill>
              </a:rPr>
              <a:t>²University of Columbia,  ³University of Debrecen</a:t>
            </a:r>
            <a:endParaRPr lang="hu-HU" sz="29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07504" y="116633"/>
            <a:ext cx="8784976" cy="830997"/>
          </a:xfrm>
          <a:prstGeom prst="rect">
            <a:avLst/>
          </a:prstGeom>
          <a:noFill/>
          <a:scene3d>
            <a:camera prst="orthographicFront">
              <a:rot lat="1800000" lon="0" rev="0"/>
            </a:camera>
            <a:lightRig rig="threePt" dir="t"/>
          </a:scene3d>
          <a:sp3d>
            <a:bevelT/>
          </a:sp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u-HU" sz="2400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</a:rPr>
              <a:t>arXiV</a:t>
            </a:r>
            <a:r>
              <a:rPr lang="hu-HU" sz="2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</a:rPr>
              <a:t>:  1111.4817 -&gt; PLB:   </a:t>
            </a:r>
            <a:r>
              <a:rPr lang="hu-HU" sz="2400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</a:rPr>
              <a:t>Unruh</a:t>
            </a:r>
            <a:r>
              <a:rPr lang="hu-HU" sz="2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</a:rPr>
              <a:t> gamma </a:t>
            </a:r>
            <a:r>
              <a:rPr lang="hu-HU" sz="2400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</a:rPr>
              <a:t>radiation</a:t>
            </a:r>
            <a:r>
              <a:rPr lang="hu-HU" sz="2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</a:rPr>
              <a:t> </a:t>
            </a:r>
            <a:r>
              <a:rPr lang="hu-HU" sz="2400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</a:rPr>
              <a:t>at</a:t>
            </a:r>
            <a:r>
              <a:rPr lang="hu-HU" sz="2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</a:rPr>
              <a:t> RHIC ?</a:t>
            </a:r>
          </a:p>
          <a:p>
            <a:pPr algn="ctr"/>
            <a:r>
              <a:rPr lang="hu-HU" sz="24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</a:rPr>
              <a:t>w</a:t>
            </a:r>
            <a:r>
              <a:rPr lang="hu-HU" sz="2400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</a:rPr>
              <a:t>ith</a:t>
            </a:r>
            <a:r>
              <a:rPr lang="hu-HU" sz="2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</a:rPr>
              <a:t> Miklós </a:t>
            </a:r>
            <a:r>
              <a:rPr lang="hu-HU" sz="24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</a:rPr>
              <a:t>G</a:t>
            </a:r>
            <a:r>
              <a:rPr lang="hu-HU" sz="2400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</a:rPr>
              <a:t>yulassy</a:t>
            </a:r>
            <a:r>
              <a:rPr lang="hu-HU" sz="2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</a:rPr>
              <a:t> and Zsolt </a:t>
            </a:r>
            <a:r>
              <a:rPr lang="hu-HU" sz="2400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</a:rPr>
              <a:t>Schram</a:t>
            </a:r>
            <a:endParaRPr lang="hu-HU" sz="2400" b="1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FFFF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7544" y="3356992"/>
            <a:ext cx="842493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800" b="1" dirty="0" err="1" smtClean="0">
                <a:solidFill>
                  <a:srgbClr val="FFC000"/>
                </a:solidFill>
              </a:rPr>
              <a:t>Constant</a:t>
            </a:r>
            <a:r>
              <a:rPr lang="hu-HU" sz="2800" b="1" dirty="0" smtClean="0">
                <a:solidFill>
                  <a:srgbClr val="FFC000"/>
                </a:solidFill>
              </a:rPr>
              <a:t> </a:t>
            </a:r>
            <a:r>
              <a:rPr lang="hu-HU" sz="2800" b="1" dirty="0" err="1" smtClean="0">
                <a:solidFill>
                  <a:srgbClr val="FFC000"/>
                </a:solidFill>
              </a:rPr>
              <a:t>acceleration</a:t>
            </a:r>
            <a:r>
              <a:rPr lang="hu-HU" sz="2800" b="1" dirty="0" smtClean="0">
                <a:solidFill>
                  <a:srgbClr val="FFC000"/>
                </a:solidFill>
              </a:rPr>
              <a:t>*  is </a:t>
            </a:r>
            <a:r>
              <a:rPr lang="hu-HU" sz="2800" b="1" dirty="0" err="1" smtClean="0">
                <a:solidFill>
                  <a:srgbClr val="FFC000"/>
                </a:solidFill>
              </a:rPr>
              <a:t>alike</a:t>
            </a:r>
            <a:r>
              <a:rPr lang="hu-HU" sz="2800" b="1" dirty="0" smtClean="0">
                <a:solidFill>
                  <a:srgbClr val="FFC000"/>
                </a:solidFill>
              </a:rPr>
              <a:t> </a:t>
            </a:r>
            <a:r>
              <a:rPr lang="hu-HU" sz="2800" b="1" dirty="0" err="1" smtClean="0">
                <a:solidFill>
                  <a:srgbClr val="FFC000"/>
                </a:solidFill>
              </a:rPr>
              <a:t>temperature</a:t>
            </a:r>
            <a:r>
              <a:rPr lang="hu-HU" sz="2800" b="1" dirty="0" smtClean="0">
                <a:solidFill>
                  <a:srgbClr val="FFC000"/>
                </a:solidFill>
              </a:rPr>
              <a:t>…</a:t>
            </a:r>
          </a:p>
          <a:p>
            <a:pPr algn="ctr"/>
            <a:r>
              <a:rPr lang="hu-HU" sz="2800" b="1" dirty="0">
                <a:solidFill>
                  <a:srgbClr val="FFC000"/>
                </a:solidFill>
              </a:rPr>
              <a:t> </a:t>
            </a:r>
            <a:r>
              <a:rPr lang="hu-HU" sz="2800" b="1" dirty="0" err="1" smtClean="0">
                <a:solidFill>
                  <a:srgbClr val="FFC000"/>
                </a:solidFill>
              </a:rPr>
              <a:t>Soft</a:t>
            </a:r>
            <a:r>
              <a:rPr lang="hu-HU" sz="2800" b="1" dirty="0" smtClean="0">
                <a:solidFill>
                  <a:srgbClr val="FFC000"/>
                </a:solidFill>
              </a:rPr>
              <a:t> </a:t>
            </a:r>
            <a:r>
              <a:rPr lang="hu-HU" sz="2800" b="1" dirty="0" err="1" smtClean="0">
                <a:solidFill>
                  <a:srgbClr val="FFC000"/>
                </a:solidFill>
              </a:rPr>
              <a:t>bremsstrahlung</a:t>
            </a:r>
            <a:r>
              <a:rPr lang="hu-HU" sz="2800" b="1" dirty="0" smtClean="0">
                <a:solidFill>
                  <a:srgbClr val="FFC000"/>
                </a:solidFill>
              </a:rPr>
              <a:t>: </a:t>
            </a:r>
            <a:r>
              <a:rPr lang="hu-HU" sz="2800" b="1" dirty="0" err="1" smtClean="0">
                <a:solidFill>
                  <a:srgbClr val="FFC000"/>
                </a:solidFill>
              </a:rPr>
              <a:t>high</a:t>
            </a:r>
            <a:r>
              <a:rPr lang="hu-HU" sz="2800" b="1" dirty="0" smtClean="0">
                <a:solidFill>
                  <a:srgbClr val="FFC000"/>
                </a:solidFill>
              </a:rPr>
              <a:t> k_T </a:t>
            </a:r>
            <a:r>
              <a:rPr lang="hu-HU" sz="2800" b="1" dirty="0" err="1" smtClean="0">
                <a:solidFill>
                  <a:srgbClr val="FFC000"/>
                </a:solidFill>
              </a:rPr>
              <a:t>exp</a:t>
            </a:r>
            <a:r>
              <a:rPr lang="hu-HU" sz="2800" b="1" dirty="0" smtClean="0">
                <a:solidFill>
                  <a:srgbClr val="FFC000"/>
                </a:solidFill>
              </a:rPr>
              <a:t>,  low k_T 1 / </a:t>
            </a:r>
            <a:r>
              <a:rPr lang="hu-HU" sz="2800" b="1" dirty="0" err="1" smtClean="0">
                <a:solidFill>
                  <a:srgbClr val="FFC000"/>
                </a:solidFill>
              </a:rPr>
              <a:t>square</a:t>
            </a:r>
            <a:r>
              <a:rPr lang="hu-HU" sz="2800" b="1" dirty="0" smtClean="0">
                <a:solidFill>
                  <a:srgbClr val="FFC000"/>
                </a:solidFill>
              </a:rPr>
              <a:t>; </a:t>
            </a:r>
          </a:p>
          <a:p>
            <a:pPr algn="ctr"/>
            <a:r>
              <a:rPr lang="hu-HU" sz="2800" b="1" dirty="0" err="1" smtClean="0">
                <a:solidFill>
                  <a:srgbClr val="FFC000"/>
                </a:solidFill>
              </a:rPr>
              <a:t>long</a:t>
            </a:r>
            <a:r>
              <a:rPr lang="hu-HU" sz="2800" b="1" dirty="0" smtClean="0">
                <a:solidFill>
                  <a:srgbClr val="FFC000"/>
                </a:solidFill>
              </a:rPr>
              <a:t> </a:t>
            </a:r>
            <a:r>
              <a:rPr lang="hu-HU" sz="2800" b="1" dirty="0" err="1" smtClean="0">
                <a:solidFill>
                  <a:srgbClr val="FFC000"/>
                </a:solidFill>
              </a:rPr>
              <a:t>acceleration</a:t>
            </a:r>
            <a:r>
              <a:rPr lang="hu-HU" sz="2800" b="1" dirty="0" smtClean="0">
                <a:solidFill>
                  <a:srgbClr val="FFC000"/>
                </a:solidFill>
              </a:rPr>
              <a:t>: </a:t>
            </a:r>
            <a:r>
              <a:rPr lang="hu-HU" sz="2800" b="1" dirty="0" err="1" smtClean="0">
                <a:solidFill>
                  <a:srgbClr val="FFC000"/>
                </a:solidFill>
              </a:rPr>
              <a:t>Bjorken</a:t>
            </a:r>
            <a:endParaRPr lang="hu-HU" sz="2800" b="1" dirty="0" smtClean="0">
              <a:solidFill>
                <a:srgbClr val="FFC000"/>
              </a:solidFill>
            </a:endParaRPr>
          </a:p>
          <a:p>
            <a:pPr algn="ctr"/>
            <a:r>
              <a:rPr lang="hu-HU" sz="2800" b="1" dirty="0" err="1">
                <a:solidFill>
                  <a:srgbClr val="FFC000"/>
                </a:solidFill>
              </a:rPr>
              <a:t>s</a:t>
            </a:r>
            <a:r>
              <a:rPr lang="hu-HU" sz="2800" b="1" dirty="0" err="1" smtClean="0">
                <a:solidFill>
                  <a:srgbClr val="FFC000"/>
                </a:solidFill>
              </a:rPr>
              <a:t>hort</a:t>
            </a:r>
            <a:r>
              <a:rPr lang="hu-HU" sz="2800" b="1" dirty="0" smtClean="0">
                <a:solidFill>
                  <a:srgbClr val="FFC000"/>
                </a:solidFill>
              </a:rPr>
              <a:t> </a:t>
            </a:r>
            <a:r>
              <a:rPr lang="hu-HU" sz="2800" b="1" dirty="0" err="1" smtClean="0">
                <a:solidFill>
                  <a:srgbClr val="FFC000"/>
                </a:solidFill>
              </a:rPr>
              <a:t>acceleration</a:t>
            </a:r>
            <a:r>
              <a:rPr lang="hu-HU" sz="2800" b="1" dirty="0" smtClean="0">
                <a:solidFill>
                  <a:srgbClr val="FFC000"/>
                </a:solidFill>
              </a:rPr>
              <a:t>: </a:t>
            </a:r>
            <a:r>
              <a:rPr lang="hu-HU" sz="2800" b="1" dirty="0" err="1" smtClean="0">
                <a:solidFill>
                  <a:srgbClr val="FFC000"/>
                </a:solidFill>
              </a:rPr>
              <a:t>Landau</a:t>
            </a:r>
            <a:r>
              <a:rPr lang="hu-HU" sz="2800" b="1" dirty="0" smtClean="0">
                <a:solidFill>
                  <a:srgbClr val="FFC000"/>
                </a:solidFill>
              </a:rPr>
              <a:t> </a:t>
            </a:r>
            <a:r>
              <a:rPr lang="hu-HU" sz="2800" b="1" dirty="0" err="1" smtClean="0">
                <a:solidFill>
                  <a:srgbClr val="FFC000"/>
                </a:solidFill>
              </a:rPr>
              <a:t>hydro</a:t>
            </a:r>
            <a:endParaRPr lang="hu-HU" sz="2800" b="1" dirty="0" smtClean="0">
              <a:solidFill>
                <a:srgbClr val="FFC000"/>
              </a:solidFill>
            </a:endParaRPr>
          </a:p>
          <a:p>
            <a:pPr algn="ctr"/>
            <a:endParaRPr lang="hu-HU" sz="2800" b="1" dirty="0" smtClean="0">
              <a:solidFill>
                <a:srgbClr val="FFC000"/>
              </a:solidFill>
            </a:endParaRPr>
          </a:p>
          <a:p>
            <a:r>
              <a:rPr lang="hu-HU" sz="2000" b="1" dirty="0" smtClean="0">
                <a:solidFill>
                  <a:srgbClr val="FFFF00"/>
                </a:solidFill>
              </a:rPr>
              <a:t>* </a:t>
            </a:r>
            <a:r>
              <a:rPr lang="hu-HU" sz="2000" b="1" dirty="0" err="1" smtClean="0">
                <a:solidFill>
                  <a:srgbClr val="FFFF00"/>
                </a:solidFill>
              </a:rPr>
              <a:t>What</a:t>
            </a:r>
            <a:r>
              <a:rPr lang="hu-HU" sz="2000" b="1" dirty="0" smtClean="0">
                <a:solidFill>
                  <a:srgbClr val="FFFF00"/>
                </a:solidFill>
              </a:rPr>
              <a:t> </a:t>
            </a:r>
            <a:r>
              <a:rPr lang="hu-HU" sz="2000" b="1" dirty="0" err="1" smtClean="0">
                <a:solidFill>
                  <a:srgbClr val="FFFF00"/>
                </a:solidFill>
              </a:rPr>
              <a:t>about</a:t>
            </a:r>
            <a:r>
              <a:rPr lang="hu-HU" sz="2000" b="1" dirty="0" smtClean="0">
                <a:solidFill>
                  <a:srgbClr val="FFFF00"/>
                </a:solidFill>
              </a:rPr>
              <a:t> </a:t>
            </a:r>
            <a:r>
              <a:rPr lang="hu-HU" sz="2000" b="1" dirty="0" err="1" smtClean="0">
                <a:solidFill>
                  <a:srgbClr val="FFFF00"/>
                </a:solidFill>
              </a:rPr>
              <a:t>non-constant</a:t>
            </a:r>
            <a:r>
              <a:rPr lang="hu-HU" sz="2000" b="1" dirty="0" smtClean="0">
                <a:solidFill>
                  <a:srgbClr val="FFFF00"/>
                </a:solidFill>
              </a:rPr>
              <a:t>, non </a:t>
            </a:r>
            <a:r>
              <a:rPr lang="hu-HU" sz="2000" b="1" dirty="0" err="1" smtClean="0">
                <a:solidFill>
                  <a:srgbClr val="FFFF00"/>
                </a:solidFill>
              </a:rPr>
              <a:t>time-symmetric</a:t>
            </a:r>
            <a:r>
              <a:rPr lang="hu-HU" sz="2000" b="1" dirty="0" smtClean="0">
                <a:solidFill>
                  <a:srgbClr val="FFFF00"/>
                </a:solidFill>
              </a:rPr>
              <a:t> </a:t>
            </a:r>
            <a:r>
              <a:rPr lang="hu-HU" sz="2000" b="1" dirty="0" err="1" smtClean="0">
                <a:solidFill>
                  <a:srgbClr val="FFFF00"/>
                </a:solidFill>
              </a:rPr>
              <a:t>acceleration</a:t>
            </a:r>
            <a:r>
              <a:rPr lang="hu-HU" sz="2000" b="1" dirty="0" smtClean="0">
                <a:solidFill>
                  <a:srgbClr val="FFFF00"/>
                </a:solidFill>
              </a:rPr>
              <a:t>?</a:t>
            </a:r>
            <a:endParaRPr lang="hu-HU" sz="1100" b="1" dirty="0">
              <a:solidFill>
                <a:srgbClr val="FFFF00"/>
              </a:solidFill>
            </a:endParaRPr>
          </a:p>
        </p:txBody>
      </p:sp>
      <p:sp>
        <p:nvSpPr>
          <p:cNvPr id="2" name="Téglalap 1"/>
          <p:cNvSpPr/>
          <p:nvPr/>
        </p:nvSpPr>
        <p:spPr>
          <a:xfrm>
            <a:off x="107504" y="6011996"/>
            <a:ext cx="87849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dirty="0" err="1" smtClean="0">
                <a:solidFill>
                  <a:schemeClr val="bg1"/>
                </a:solidFill>
              </a:rPr>
              <a:t>Exploring</a:t>
            </a:r>
            <a:r>
              <a:rPr lang="hu-HU" dirty="0" smtClean="0">
                <a:solidFill>
                  <a:schemeClr val="bg1"/>
                </a:solidFill>
              </a:rPr>
              <a:t> QCD </a:t>
            </a:r>
            <a:r>
              <a:rPr lang="hu-HU" dirty="0" err="1" smtClean="0">
                <a:solidFill>
                  <a:schemeClr val="bg1"/>
                </a:solidFill>
              </a:rPr>
              <a:t>Frontiers</a:t>
            </a:r>
            <a:r>
              <a:rPr lang="hu-HU" dirty="0" smtClean="0">
                <a:solidFill>
                  <a:schemeClr val="bg1"/>
                </a:solidFill>
              </a:rPr>
              <a:t>: </a:t>
            </a:r>
            <a:r>
              <a:rPr lang="hu-HU" dirty="0" err="1" smtClean="0">
                <a:solidFill>
                  <a:schemeClr val="bg1"/>
                </a:solidFill>
              </a:rPr>
              <a:t>from</a:t>
            </a:r>
            <a:r>
              <a:rPr lang="hu-HU" dirty="0" smtClean="0">
                <a:solidFill>
                  <a:schemeClr val="bg1"/>
                </a:solidFill>
              </a:rPr>
              <a:t> RHIC and LHC </a:t>
            </a:r>
            <a:r>
              <a:rPr lang="hu-HU" dirty="0" err="1" smtClean="0">
                <a:solidFill>
                  <a:schemeClr val="bg1"/>
                </a:solidFill>
              </a:rPr>
              <a:t>to</a:t>
            </a:r>
            <a:r>
              <a:rPr lang="hu-HU" dirty="0" smtClean="0">
                <a:solidFill>
                  <a:schemeClr val="bg1"/>
                </a:solidFill>
              </a:rPr>
              <a:t> EIC,  Jan. 30. – </a:t>
            </a:r>
            <a:r>
              <a:rPr lang="hu-HU" dirty="0" err="1" smtClean="0">
                <a:solidFill>
                  <a:schemeClr val="bg1"/>
                </a:solidFill>
              </a:rPr>
              <a:t>Feb</a:t>
            </a:r>
            <a:r>
              <a:rPr lang="hu-HU" dirty="0" smtClean="0">
                <a:solidFill>
                  <a:schemeClr val="bg1"/>
                </a:solidFill>
              </a:rPr>
              <a:t>. 03. 2012, </a:t>
            </a:r>
            <a:r>
              <a:rPr lang="hu-HU" dirty="0" err="1" smtClean="0">
                <a:solidFill>
                  <a:schemeClr val="bg1"/>
                </a:solidFill>
              </a:rPr>
              <a:t>Stellenbosch</a:t>
            </a:r>
            <a:r>
              <a:rPr lang="hu-HU" dirty="0" smtClean="0">
                <a:solidFill>
                  <a:schemeClr val="bg1"/>
                </a:solidFill>
              </a:rPr>
              <a:t>, </a:t>
            </a:r>
            <a:r>
              <a:rPr lang="hu-HU" dirty="0" err="1" smtClean="0">
                <a:solidFill>
                  <a:schemeClr val="bg1"/>
                </a:solidFill>
              </a:rPr>
              <a:t>Republic</a:t>
            </a:r>
            <a:r>
              <a:rPr lang="hu-HU" dirty="0" smtClean="0">
                <a:solidFill>
                  <a:schemeClr val="bg1"/>
                </a:solidFill>
              </a:rPr>
              <a:t> of </a:t>
            </a:r>
            <a:r>
              <a:rPr lang="hu-HU" dirty="0" err="1" smtClean="0">
                <a:solidFill>
                  <a:schemeClr val="bg1"/>
                </a:solidFill>
              </a:rPr>
              <a:t>South-Africa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238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ln w="50800" cmpd="sng">
            <a:solidFill>
              <a:srgbClr val="C00000"/>
            </a:solidFill>
          </a:ln>
        </p:spPr>
        <p:txBody>
          <a:bodyPr/>
          <a:lstStyle/>
          <a:p>
            <a:r>
              <a:rPr lang="hu-HU" b="1" dirty="0" err="1" smtClean="0"/>
              <a:t>Why</a:t>
            </a:r>
            <a:r>
              <a:rPr lang="hu-HU" b="1" dirty="0"/>
              <a:t> </a:t>
            </a:r>
            <a:r>
              <a:rPr lang="hu-HU" b="1" dirty="0" err="1" smtClean="0"/>
              <a:t>do</a:t>
            </a:r>
            <a:r>
              <a:rPr lang="hu-HU" b="1" dirty="0" smtClean="0"/>
              <a:t> </a:t>
            </a:r>
            <a:r>
              <a:rPr lang="hu-HU" b="1" dirty="0" err="1" smtClean="0"/>
              <a:t>statistics</a:t>
            </a:r>
            <a:r>
              <a:rPr lang="hu-HU" b="1" dirty="0" smtClean="0"/>
              <a:t> </a:t>
            </a:r>
            <a:r>
              <a:rPr lang="hu-HU" b="1" dirty="0" err="1" smtClean="0"/>
              <a:t>work</a:t>
            </a:r>
            <a:r>
              <a:rPr lang="hu-HU" b="1" dirty="0" smtClean="0"/>
              <a:t> ?</a:t>
            </a:r>
            <a:endParaRPr lang="hu-HU" b="1" dirty="0"/>
          </a:p>
        </p:txBody>
      </p:sp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412776"/>
            <a:ext cx="8713788" cy="5257800"/>
          </a:xfrm>
        </p:spPr>
        <p:txBody>
          <a:bodyPr/>
          <a:lstStyle/>
          <a:p>
            <a:pPr>
              <a:lnSpc>
                <a:spcPct val="200000"/>
              </a:lnSpc>
            </a:pPr>
            <a:r>
              <a:rPr lang="hu-HU" sz="2800" b="1" dirty="0" smtClean="0">
                <a:solidFill>
                  <a:srgbClr val="00642D"/>
                </a:solidFill>
              </a:rPr>
              <a:t>Independent</a:t>
            </a:r>
            <a:r>
              <a:rPr lang="hu-HU" sz="2800" dirty="0" smtClean="0"/>
              <a:t>  </a:t>
            </a:r>
            <a:r>
              <a:rPr lang="hu-HU" sz="2800" dirty="0" err="1" smtClean="0"/>
              <a:t>observation</a:t>
            </a:r>
            <a:r>
              <a:rPr lang="hu-HU" sz="2800" dirty="0" smtClean="0"/>
              <a:t> over 100M </a:t>
            </a:r>
            <a:r>
              <a:rPr lang="hu-HU" sz="2800" dirty="0" err="1" smtClean="0"/>
              <a:t>events</a:t>
            </a:r>
            <a:endParaRPr lang="hu-HU" sz="2800" dirty="0" smtClean="0"/>
          </a:p>
          <a:p>
            <a:pPr>
              <a:lnSpc>
                <a:spcPct val="200000"/>
              </a:lnSpc>
            </a:pPr>
            <a:r>
              <a:rPr lang="hu-HU" sz="2800" b="1" dirty="0" err="1" smtClean="0">
                <a:solidFill>
                  <a:srgbClr val="339966"/>
                </a:solidFill>
              </a:rPr>
              <a:t>Universal</a:t>
            </a:r>
            <a:r>
              <a:rPr lang="hu-HU" sz="2800" dirty="0"/>
              <a:t> </a:t>
            </a:r>
            <a:r>
              <a:rPr lang="hu-HU" sz="2800" dirty="0" smtClean="0"/>
              <a:t> </a:t>
            </a:r>
            <a:r>
              <a:rPr lang="hu-HU" sz="2800" dirty="0" err="1" smtClean="0"/>
              <a:t>laws</a:t>
            </a:r>
            <a:r>
              <a:rPr lang="hu-HU" sz="2800" dirty="0" smtClean="0"/>
              <a:t> </a:t>
            </a:r>
            <a:r>
              <a:rPr lang="hu-HU" sz="2800" dirty="0" err="1" smtClean="0"/>
              <a:t>for</a:t>
            </a:r>
            <a:r>
              <a:rPr lang="hu-HU" sz="2800" dirty="0" smtClean="0"/>
              <a:t> </a:t>
            </a:r>
            <a:r>
              <a:rPr lang="hu-HU" sz="2800" dirty="0" err="1" smtClean="0"/>
              <a:t>large</a:t>
            </a:r>
            <a:r>
              <a:rPr lang="hu-HU" sz="2800" dirty="0" smtClean="0"/>
              <a:t> </a:t>
            </a:r>
            <a:r>
              <a:rPr lang="hu-HU" sz="2800" dirty="0" err="1" smtClean="0"/>
              <a:t>numbers</a:t>
            </a:r>
            <a:endParaRPr lang="hu-HU" sz="2800" dirty="0" smtClean="0"/>
          </a:p>
          <a:p>
            <a:pPr>
              <a:lnSpc>
                <a:spcPct val="200000"/>
              </a:lnSpc>
            </a:pPr>
            <a:r>
              <a:rPr lang="hu-HU" sz="2800" b="1" dirty="0" err="1" smtClean="0">
                <a:solidFill>
                  <a:srgbClr val="002060"/>
                </a:solidFill>
              </a:rPr>
              <a:t>Steady</a:t>
            </a:r>
            <a:r>
              <a:rPr lang="hu-HU" sz="2800" b="1" dirty="0" smtClean="0">
                <a:solidFill>
                  <a:srgbClr val="002060"/>
                </a:solidFill>
              </a:rPr>
              <a:t> </a:t>
            </a:r>
            <a:r>
              <a:rPr lang="hu-HU" sz="2800" b="1" dirty="0" err="1" smtClean="0">
                <a:solidFill>
                  <a:srgbClr val="002060"/>
                </a:solidFill>
              </a:rPr>
              <a:t>noise</a:t>
            </a:r>
            <a:r>
              <a:rPr lang="hu-HU" sz="2800" b="1" dirty="0" smtClean="0">
                <a:solidFill>
                  <a:srgbClr val="002060"/>
                </a:solidFill>
              </a:rPr>
              <a:t> </a:t>
            </a:r>
            <a:r>
              <a:rPr lang="hu-HU" sz="2800" dirty="0" smtClean="0"/>
              <a:t> </a:t>
            </a:r>
            <a:r>
              <a:rPr lang="hu-HU" sz="2800" dirty="0" err="1" smtClean="0"/>
              <a:t>in</a:t>
            </a:r>
            <a:r>
              <a:rPr lang="hu-HU" sz="2800" dirty="0" smtClean="0"/>
              <a:t> </a:t>
            </a:r>
            <a:r>
              <a:rPr lang="hu-HU" sz="2800" dirty="0" err="1" smtClean="0"/>
              <a:t>environment</a:t>
            </a:r>
            <a:r>
              <a:rPr lang="hu-HU" sz="2800" dirty="0" smtClean="0"/>
              <a:t>:   ‚</a:t>
            </a:r>
            <a:r>
              <a:rPr lang="hu-HU" sz="2800" dirty="0" err="1" smtClean="0"/>
              <a:t>reservoir</a:t>
            </a:r>
            <a:r>
              <a:rPr lang="hu-HU" sz="2800" dirty="0" smtClean="0"/>
              <a:t>’</a:t>
            </a:r>
          </a:p>
          <a:p>
            <a:pPr>
              <a:lnSpc>
                <a:spcPct val="200000"/>
              </a:lnSpc>
            </a:pPr>
            <a:r>
              <a:rPr lang="hu-HU" sz="2800" b="1" dirty="0" err="1" smtClean="0">
                <a:solidFill>
                  <a:srgbClr val="663300"/>
                </a:solidFill>
              </a:rPr>
              <a:t>Phase</a:t>
            </a:r>
            <a:r>
              <a:rPr lang="hu-HU" sz="2800" b="1" dirty="0" smtClean="0">
                <a:solidFill>
                  <a:srgbClr val="663300"/>
                </a:solidFill>
              </a:rPr>
              <a:t> </a:t>
            </a:r>
            <a:r>
              <a:rPr lang="hu-HU" sz="2800" b="1" dirty="0" err="1" smtClean="0">
                <a:solidFill>
                  <a:srgbClr val="663300"/>
                </a:solidFill>
              </a:rPr>
              <a:t>space</a:t>
            </a:r>
            <a:r>
              <a:rPr lang="hu-HU" sz="2800" dirty="0" smtClean="0">
                <a:solidFill>
                  <a:srgbClr val="663300"/>
                </a:solidFill>
              </a:rPr>
              <a:t> </a:t>
            </a:r>
            <a:r>
              <a:rPr lang="hu-HU" sz="2800" dirty="0" err="1" smtClean="0"/>
              <a:t>dominance</a:t>
            </a:r>
            <a:endParaRPr lang="hu-HU" sz="2800" dirty="0" smtClean="0"/>
          </a:p>
          <a:p>
            <a:pPr>
              <a:lnSpc>
                <a:spcPct val="200000"/>
              </a:lnSpc>
            </a:pPr>
            <a:r>
              <a:rPr lang="hu-HU" sz="2800" b="1" dirty="0" err="1" smtClean="0">
                <a:solidFill>
                  <a:srgbClr val="FF0000"/>
                </a:solidFill>
              </a:rPr>
              <a:t>By</a:t>
            </a:r>
            <a:r>
              <a:rPr lang="hu-HU" sz="2800" b="1" dirty="0" smtClean="0">
                <a:solidFill>
                  <a:srgbClr val="FF0000"/>
                </a:solidFill>
              </a:rPr>
              <a:t> </a:t>
            </a:r>
            <a:r>
              <a:rPr lang="hu-HU" sz="2800" b="1" dirty="0" err="1" smtClean="0">
                <a:solidFill>
                  <a:srgbClr val="FF0000"/>
                </a:solidFill>
              </a:rPr>
              <a:t>chance</a:t>
            </a:r>
            <a:r>
              <a:rPr lang="hu-HU" sz="2800" b="1" dirty="0" smtClean="0">
                <a:solidFill>
                  <a:srgbClr val="FF0000"/>
                </a:solidFill>
              </a:rPr>
              <a:t>  </a:t>
            </a:r>
            <a:r>
              <a:rPr lang="hu-HU" sz="2800" dirty="0" err="1" smtClean="0"/>
              <a:t>the</a:t>
            </a:r>
            <a:r>
              <a:rPr lang="hu-HU" sz="2800" dirty="0" smtClean="0"/>
              <a:t> </a:t>
            </a:r>
            <a:r>
              <a:rPr lang="hu-HU" sz="2800" dirty="0" err="1" smtClean="0"/>
              <a:t>dynamics</a:t>
            </a:r>
            <a:r>
              <a:rPr lang="hu-HU" sz="2800" dirty="0" smtClean="0"/>
              <a:t> </a:t>
            </a:r>
            <a:r>
              <a:rPr lang="hu-HU" sz="2800" dirty="0" err="1" smtClean="0"/>
              <a:t>mimics</a:t>
            </a:r>
            <a:r>
              <a:rPr lang="hu-HU" sz="2800" dirty="0" smtClean="0"/>
              <a:t> </a:t>
            </a:r>
            <a:r>
              <a:rPr lang="hu-HU" sz="2800" dirty="0" err="1" smtClean="0"/>
              <a:t>thermal</a:t>
            </a:r>
            <a:r>
              <a:rPr lang="hu-HU" sz="2800" dirty="0" smtClean="0"/>
              <a:t> </a:t>
            </a:r>
            <a:r>
              <a:rPr lang="hu-HU" sz="2800" dirty="0" err="1" smtClean="0"/>
              <a:t>behavior</a:t>
            </a:r>
            <a:endParaRPr lang="hu-HU" sz="2800" dirty="0"/>
          </a:p>
        </p:txBody>
      </p:sp>
      <p:sp>
        <p:nvSpPr>
          <p:cNvPr id="2" name="Jobbra nyíl 1"/>
          <p:cNvSpPr/>
          <p:nvPr/>
        </p:nvSpPr>
        <p:spPr>
          <a:xfrm rot="19622594">
            <a:off x="251520" y="6237312"/>
            <a:ext cx="720080" cy="360040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0528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hu-HU" sz="4000"/>
              <a:t>Canonical distribution with Rényi entropy</a:t>
            </a:r>
          </a:p>
        </p:txBody>
      </p:sp>
      <p:graphicFrame>
        <p:nvGraphicFramePr>
          <p:cNvPr id="72709" name="Object 5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63711397"/>
              </p:ext>
            </p:extLst>
          </p:nvPr>
        </p:nvGraphicFramePr>
        <p:xfrm>
          <a:off x="395536" y="1844824"/>
          <a:ext cx="7200602" cy="42344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63" name="Equation" r:id="rId3" imgW="2527200" imgH="1485720" progId="Equation.3">
                  <p:embed/>
                </p:oleObj>
              </mc:Choice>
              <mc:Fallback>
                <p:oleObj name="Equation" r:id="rId3" imgW="2527200" imgH="148572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536" y="1844824"/>
                        <a:ext cx="7200602" cy="423444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2711" name="Text Box 7"/>
          <p:cNvSpPr txBox="1">
            <a:spLocks noChangeArrowheads="1"/>
          </p:cNvSpPr>
          <p:nvPr/>
        </p:nvSpPr>
        <p:spPr bwMode="auto">
          <a:xfrm>
            <a:off x="4860032" y="2924944"/>
            <a:ext cx="3960812" cy="161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hu-HU" sz="2000" dirty="0">
                <a:solidFill>
                  <a:srgbClr val="000000"/>
                </a:solidFill>
              </a:rPr>
              <a:t>This cut power-law distribution is</a:t>
            </a:r>
          </a:p>
          <a:p>
            <a:endParaRPr lang="hu-HU" sz="2000" dirty="0">
              <a:solidFill>
                <a:srgbClr val="000000"/>
              </a:solidFill>
            </a:endParaRPr>
          </a:p>
          <a:p>
            <a:r>
              <a:rPr lang="hu-HU" sz="2000" dirty="0">
                <a:solidFill>
                  <a:srgbClr val="000000"/>
                </a:solidFill>
              </a:rPr>
              <a:t>an </a:t>
            </a:r>
            <a:r>
              <a:rPr lang="hu-HU" sz="2000" b="1" dirty="0">
                <a:solidFill>
                  <a:srgbClr val="CC0000"/>
                </a:solidFill>
              </a:rPr>
              <a:t>excellent</a:t>
            </a:r>
            <a:r>
              <a:rPr lang="hu-HU" sz="2000" dirty="0">
                <a:solidFill>
                  <a:srgbClr val="000000"/>
                </a:solidFill>
              </a:rPr>
              <a:t> fit to particle spectra</a:t>
            </a:r>
          </a:p>
          <a:p>
            <a:endParaRPr lang="hu-HU" sz="2000" dirty="0">
              <a:solidFill>
                <a:srgbClr val="000000"/>
              </a:solidFill>
            </a:endParaRPr>
          </a:p>
          <a:p>
            <a:r>
              <a:rPr lang="hu-HU" sz="2000" dirty="0">
                <a:solidFill>
                  <a:srgbClr val="000000"/>
                </a:solidFill>
              </a:rPr>
              <a:t>in high-energy experiments!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FA247-416E-4B61-9A55-84D2C6398C91}" type="slidenum">
              <a:rPr lang="hu-HU" smtClean="0">
                <a:solidFill>
                  <a:srgbClr val="000000"/>
                </a:solidFill>
              </a:rPr>
              <a:pPr/>
              <a:t>12</a:t>
            </a:fld>
            <a:endParaRPr lang="hu-HU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hu-HU" sz="4000" dirty="0" smtClean="0"/>
              <a:t>Fit and </a:t>
            </a:r>
            <a:r>
              <a:rPr lang="hu-HU" sz="4000" dirty="0" err="1" smtClean="0"/>
              <a:t>physics</a:t>
            </a:r>
            <a:r>
              <a:rPr lang="hu-HU" sz="4000" dirty="0" smtClean="0"/>
              <a:t> </a:t>
            </a:r>
            <a:r>
              <a:rPr lang="hu-HU" sz="4000" dirty="0" err="1"/>
              <a:t>with</a:t>
            </a:r>
            <a:r>
              <a:rPr lang="hu-HU" sz="4000" dirty="0"/>
              <a:t> Rényi </a:t>
            </a:r>
            <a:r>
              <a:rPr lang="hu-HU" sz="4000" dirty="0" err="1"/>
              <a:t>entropy</a:t>
            </a:r>
            <a:endParaRPr lang="hu-HU" sz="4000" dirty="0"/>
          </a:p>
        </p:txBody>
      </p:sp>
      <p:sp>
        <p:nvSpPr>
          <p:cNvPr id="72711" name="Text Box 7"/>
          <p:cNvSpPr txBox="1">
            <a:spLocks noChangeArrowheads="1"/>
          </p:cNvSpPr>
          <p:nvPr/>
        </p:nvSpPr>
        <p:spPr bwMode="auto">
          <a:xfrm>
            <a:off x="683568" y="5373216"/>
            <a:ext cx="792088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hu-HU" sz="2000" b="1" dirty="0" smtClean="0">
                <a:solidFill>
                  <a:srgbClr val="000000"/>
                </a:solidFill>
              </a:rPr>
              <a:t>The </a:t>
            </a:r>
            <a:r>
              <a:rPr lang="hu-HU" sz="2000" b="1" dirty="0">
                <a:solidFill>
                  <a:srgbClr val="000000"/>
                </a:solidFill>
              </a:rPr>
              <a:t>cut power-law </a:t>
            </a:r>
            <a:r>
              <a:rPr lang="hu-HU" sz="2000" b="1" dirty="0" err="1">
                <a:solidFill>
                  <a:srgbClr val="000000"/>
                </a:solidFill>
              </a:rPr>
              <a:t>distribution</a:t>
            </a:r>
            <a:r>
              <a:rPr lang="hu-HU" sz="2000" b="1" dirty="0">
                <a:solidFill>
                  <a:srgbClr val="000000"/>
                </a:solidFill>
              </a:rPr>
              <a:t> </a:t>
            </a:r>
            <a:r>
              <a:rPr lang="hu-HU" sz="2000" b="1" dirty="0" smtClean="0">
                <a:solidFill>
                  <a:srgbClr val="000000"/>
                </a:solidFill>
              </a:rPr>
              <a:t>is an </a:t>
            </a:r>
            <a:r>
              <a:rPr lang="hu-HU" sz="2000" b="1" dirty="0" err="1">
                <a:solidFill>
                  <a:srgbClr val="CC0000"/>
                </a:solidFill>
              </a:rPr>
              <a:t>excellent</a:t>
            </a:r>
            <a:r>
              <a:rPr lang="hu-HU" sz="2000" b="1" dirty="0">
                <a:solidFill>
                  <a:srgbClr val="000000"/>
                </a:solidFill>
              </a:rPr>
              <a:t> </a:t>
            </a:r>
            <a:r>
              <a:rPr lang="hu-HU" sz="2000" b="1" dirty="0" smtClean="0">
                <a:solidFill>
                  <a:srgbClr val="000000"/>
                </a:solidFill>
              </a:rPr>
              <a:t>fit, </a:t>
            </a:r>
            <a:r>
              <a:rPr lang="hu-HU" sz="2000" b="1" dirty="0" err="1" smtClean="0">
                <a:solidFill>
                  <a:srgbClr val="000000"/>
                </a:solidFill>
              </a:rPr>
              <a:t>but</a:t>
            </a:r>
            <a:r>
              <a:rPr lang="hu-HU" sz="2000" b="1" dirty="0" smtClean="0">
                <a:solidFill>
                  <a:srgbClr val="000000"/>
                </a:solidFill>
              </a:rPr>
              <a:t> </a:t>
            </a:r>
            <a:r>
              <a:rPr lang="hu-HU" sz="2000" b="1" dirty="0" err="1" smtClean="0">
                <a:solidFill>
                  <a:srgbClr val="000000"/>
                </a:solidFill>
              </a:rPr>
              <a:t>it</a:t>
            </a:r>
            <a:r>
              <a:rPr lang="hu-HU" sz="2000" b="1" dirty="0" smtClean="0">
                <a:solidFill>
                  <a:srgbClr val="000000"/>
                </a:solidFill>
              </a:rPr>
              <a:t> </a:t>
            </a:r>
            <a:r>
              <a:rPr lang="hu-HU" sz="2000" b="1" dirty="0" err="1" smtClean="0">
                <a:solidFill>
                  <a:srgbClr val="000000"/>
                </a:solidFill>
              </a:rPr>
              <a:t>gives</a:t>
            </a:r>
            <a:r>
              <a:rPr lang="hu-HU" sz="2000" b="1" dirty="0" smtClean="0">
                <a:solidFill>
                  <a:srgbClr val="000000"/>
                </a:solidFill>
              </a:rPr>
              <a:t> </a:t>
            </a:r>
            <a:r>
              <a:rPr lang="hu-HU" sz="2000" b="1" dirty="0" err="1" smtClean="0">
                <a:solidFill>
                  <a:srgbClr val="000000"/>
                </a:solidFill>
              </a:rPr>
              <a:t>smaller</a:t>
            </a:r>
            <a:r>
              <a:rPr lang="hu-HU" sz="2000" b="1" dirty="0" smtClean="0">
                <a:solidFill>
                  <a:srgbClr val="000000"/>
                </a:solidFill>
              </a:rPr>
              <a:t> </a:t>
            </a:r>
            <a:r>
              <a:rPr lang="hu-HU" sz="2000" b="1" dirty="0" err="1" smtClean="0">
                <a:solidFill>
                  <a:srgbClr val="000000"/>
                </a:solidFill>
              </a:rPr>
              <a:t>values</a:t>
            </a:r>
            <a:r>
              <a:rPr lang="hu-HU" sz="2000" b="1" dirty="0" smtClean="0">
                <a:solidFill>
                  <a:srgbClr val="000000"/>
                </a:solidFill>
              </a:rPr>
              <a:t> </a:t>
            </a:r>
            <a:r>
              <a:rPr lang="hu-HU" sz="2000" b="1" dirty="0" err="1" smtClean="0">
                <a:solidFill>
                  <a:srgbClr val="000000"/>
                </a:solidFill>
              </a:rPr>
              <a:t>for</a:t>
            </a:r>
            <a:r>
              <a:rPr lang="hu-HU" sz="2000" b="1" dirty="0" smtClean="0">
                <a:solidFill>
                  <a:srgbClr val="000000"/>
                </a:solidFill>
              </a:rPr>
              <a:t> </a:t>
            </a:r>
            <a:r>
              <a:rPr lang="hu-HU" sz="2000" b="1" dirty="0" err="1" smtClean="0">
                <a:solidFill>
                  <a:srgbClr val="000000"/>
                </a:solidFill>
              </a:rPr>
              <a:t>the</a:t>
            </a:r>
            <a:r>
              <a:rPr lang="hu-HU" sz="2000" b="1" dirty="0" smtClean="0">
                <a:solidFill>
                  <a:srgbClr val="000000"/>
                </a:solidFill>
              </a:rPr>
              <a:t> </a:t>
            </a:r>
            <a:r>
              <a:rPr lang="hu-HU" sz="2000" b="1" dirty="0" err="1" smtClean="0">
                <a:solidFill>
                  <a:srgbClr val="000000"/>
                </a:solidFill>
              </a:rPr>
              <a:t>parameter</a:t>
            </a:r>
            <a:r>
              <a:rPr lang="hu-HU" sz="2000" b="1" dirty="0" smtClean="0">
                <a:solidFill>
                  <a:srgbClr val="000000"/>
                </a:solidFill>
              </a:rPr>
              <a:t> hat(T)  </a:t>
            </a:r>
            <a:r>
              <a:rPr lang="hu-HU" sz="2000" b="1" dirty="0" err="1" smtClean="0">
                <a:solidFill>
                  <a:srgbClr val="000000"/>
                </a:solidFill>
              </a:rPr>
              <a:t>at</a:t>
            </a:r>
            <a:r>
              <a:rPr lang="hu-HU" sz="2000" b="1" dirty="0" smtClean="0">
                <a:solidFill>
                  <a:srgbClr val="000000"/>
                </a:solidFill>
              </a:rPr>
              <a:t> </a:t>
            </a:r>
            <a:r>
              <a:rPr lang="hu-HU" sz="2000" b="1" dirty="0" err="1" smtClean="0">
                <a:solidFill>
                  <a:srgbClr val="000000"/>
                </a:solidFill>
              </a:rPr>
              <a:t>the</a:t>
            </a:r>
            <a:r>
              <a:rPr lang="hu-HU" sz="2000" b="1" dirty="0" smtClean="0">
                <a:solidFill>
                  <a:srgbClr val="000000"/>
                </a:solidFill>
              </a:rPr>
              <a:t> </a:t>
            </a:r>
            <a:r>
              <a:rPr lang="hu-HU" sz="2000" b="1" dirty="0" err="1" smtClean="0">
                <a:solidFill>
                  <a:srgbClr val="000000"/>
                </a:solidFill>
              </a:rPr>
              <a:t>same</a:t>
            </a:r>
            <a:r>
              <a:rPr lang="hu-HU" sz="2000" b="1" dirty="0" smtClean="0">
                <a:solidFill>
                  <a:srgbClr val="000000"/>
                </a:solidFill>
              </a:rPr>
              <a:t> </a:t>
            </a:r>
            <a:r>
              <a:rPr lang="hu-HU" sz="2000" b="1" dirty="0" err="1" smtClean="0">
                <a:solidFill>
                  <a:srgbClr val="000000"/>
                </a:solidFill>
              </a:rPr>
              <a:t>T</a:t>
            </a:r>
            <a:r>
              <a:rPr lang="hu-HU" sz="2000" b="1" dirty="0" smtClean="0">
                <a:solidFill>
                  <a:srgbClr val="000000"/>
                </a:solidFill>
              </a:rPr>
              <a:t> </a:t>
            </a:r>
            <a:r>
              <a:rPr lang="hu-HU" sz="2000" b="1" dirty="0" err="1" smtClean="0">
                <a:solidFill>
                  <a:srgbClr val="000000"/>
                </a:solidFill>
              </a:rPr>
              <a:t>than</a:t>
            </a:r>
            <a:r>
              <a:rPr lang="hu-HU" sz="2000" b="1" dirty="0" smtClean="0">
                <a:solidFill>
                  <a:srgbClr val="000000"/>
                </a:solidFill>
              </a:rPr>
              <a:t> </a:t>
            </a:r>
            <a:r>
              <a:rPr lang="hu-HU" sz="2000" b="1" dirty="0" err="1" smtClean="0">
                <a:solidFill>
                  <a:srgbClr val="000000"/>
                </a:solidFill>
              </a:rPr>
              <a:t>the</a:t>
            </a:r>
            <a:r>
              <a:rPr lang="hu-HU" sz="2000" b="1" dirty="0" smtClean="0">
                <a:solidFill>
                  <a:srgbClr val="000000"/>
                </a:solidFill>
              </a:rPr>
              <a:t> Boltzmann </a:t>
            </a:r>
            <a:r>
              <a:rPr lang="hu-HU" sz="2000" b="1" dirty="0" err="1" smtClean="0">
                <a:solidFill>
                  <a:srgbClr val="000000"/>
                </a:solidFill>
              </a:rPr>
              <a:t>form</a:t>
            </a:r>
            <a:r>
              <a:rPr lang="hu-HU" sz="2000" b="1" dirty="0" smtClean="0">
                <a:solidFill>
                  <a:srgbClr val="000000"/>
                </a:solidFill>
              </a:rPr>
              <a:t>! </a:t>
            </a:r>
            <a:endParaRPr lang="hu-HU" sz="2000" b="1" dirty="0">
              <a:solidFill>
                <a:srgbClr val="000000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FA247-416E-4B61-9A55-84D2C6398C91}" type="slidenum">
              <a:rPr lang="hu-HU" smtClean="0">
                <a:solidFill>
                  <a:srgbClr val="000000"/>
                </a:solidFill>
              </a:rPr>
              <a:pPr/>
              <a:t>13</a:t>
            </a:fld>
            <a:endParaRPr lang="hu-HU">
              <a:solidFill>
                <a:srgbClr val="000000"/>
              </a:solidFill>
            </a:endParaRPr>
          </a:p>
        </p:txBody>
      </p:sp>
      <p:graphicFrame>
        <p:nvGraphicFramePr>
          <p:cNvPr id="5" name="Objektum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47994143"/>
              </p:ext>
            </p:extLst>
          </p:nvPr>
        </p:nvGraphicFramePr>
        <p:xfrm>
          <a:off x="611560" y="1417638"/>
          <a:ext cx="7704856" cy="381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268" name="Equation" r:id="rId3" imgW="2019240" imgH="1231560" progId="Equation.3">
                  <p:embed/>
                </p:oleObj>
              </mc:Choice>
              <mc:Fallback>
                <p:oleObj name="Equation" r:id="rId3" imgW="2019240" imgH="123156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560" y="1417638"/>
                        <a:ext cx="7704856" cy="381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88185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44512" y="260648"/>
            <a:ext cx="8059935" cy="1728192"/>
          </a:xfrm>
          <a:noFill/>
          <a:ln w="76200">
            <a:solidFill>
              <a:srgbClr val="800000"/>
            </a:solidFill>
            <a:miter lim="800000"/>
            <a:headEnd/>
            <a:tailEnd/>
          </a:ln>
        </p:spPr>
        <p:txBody>
          <a:bodyPr>
            <a:normAutofit/>
          </a:bodyPr>
          <a:lstStyle/>
          <a:p>
            <a:r>
              <a:rPr lang="hu-HU" b="1" dirty="0" smtClean="0"/>
              <a:t>NBD  =  Euler  ○  Poisson</a:t>
            </a:r>
            <a:br>
              <a:rPr lang="hu-HU" b="1" dirty="0" smtClean="0"/>
            </a:br>
            <a:r>
              <a:rPr lang="hu-HU" b="1" dirty="0" smtClean="0"/>
              <a:t>Power Law = Euler ○ Gibbs</a:t>
            </a:r>
          </a:p>
        </p:txBody>
      </p:sp>
      <p:graphicFrame>
        <p:nvGraphicFramePr>
          <p:cNvPr id="6147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46580933"/>
              </p:ext>
            </p:extLst>
          </p:nvPr>
        </p:nvGraphicFramePr>
        <p:xfrm>
          <a:off x="358775" y="2070100"/>
          <a:ext cx="5427663" cy="4672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59" name="Equation" r:id="rId3" imgW="2019240" imgH="1638000" progId="Equation.3">
                  <p:embed/>
                </p:oleObj>
              </mc:Choice>
              <mc:Fallback>
                <p:oleObj name="Equation" r:id="rId3" imgW="2019240" imgH="1638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775" y="2070100"/>
                        <a:ext cx="5427663" cy="4672013"/>
                      </a:xfrm>
                      <a:prstGeom prst="rect">
                        <a:avLst/>
                      </a:prstGeom>
                      <a:noFill/>
                      <a:ln w="50800" cmpd="tri">
                        <a:noFill/>
                        <a:miter lim="800000"/>
                        <a:headEnd/>
                        <a:tailEnd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4853" y="2204864"/>
            <a:ext cx="2661603" cy="332700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030062" y="6023029"/>
            <a:ext cx="46458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3600" b="1" dirty="0" smtClean="0">
                <a:solidFill>
                  <a:srgbClr val="C00000"/>
                </a:solidFill>
              </a:rPr>
              <a:t>S u p e r s t a t i s t i c </a:t>
            </a:r>
            <a:r>
              <a:rPr lang="hu-HU" sz="3600" b="1" dirty="0">
                <a:solidFill>
                  <a:srgbClr val="C00000"/>
                </a:solidFill>
              </a:rPr>
              <a:t>s</a:t>
            </a:r>
            <a:r>
              <a:rPr lang="hu-HU" sz="3600" b="1" dirty="0" smtClean="0">
                <a:solidFill>
                  <a:srgbClr val="C00000"/>
                </a:solidFill>
              </a:rPr>
              <a:t> </a:t>
            </a:r>
            <a:endParaRPr lang="hu-HU" sz="3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9898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7789" y="188640"/>
            <a:ext cx="10484365" cy="6552728"/>
          </a:xfrm>
          <a:prstGeom prst="rect">
            <a:avLst/>
          </a:prstGeom>
        </p:spPr>
      </p:pic>
      <p:sp>
        <p:nvSpPr>
          <p:cNvPr id="2" name="Szövegdoboz 1"/>
          <p:cNvSpPr txBox="1"/>
          <p:nvPr/>
        </p:nvSpPr>
        <p:spPr>
          <a:xfrm>
            <a:off x="6555040" y="1783759"/>
            <a:ext cx="18775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b="1" dirty="0" err="1" smtClean="0">
                <a:solidFill>
                  <a:srgbClr val="FFFF00"/>
                </a:solidFill>
              </a:rPr>
              <a:t>Arxiv</a:t>
            </a:r>
            <a:r>
              <a:rPr lang="hu-HU" b="1" dirty="0" smtClean="0">
                <a:solidFill>
                  <a:srgbClr val="FFFF00"/>
                </a:solidFill>
              </a:rPr>
              <a:t>: 1111.4817</a:t>
            </a:r>
          </a:p>
          <a:p>
            <a:r>
              <a:rPr lang="hu-HU" b="1" dirty="0" err="1" smtClean="0">
                <a:solidFill>
                  <a:srgbClr val="FFFF00"/>
                </a:solidFill>
              </a:rPr>
              <a:t>Phys.Lett</a:t>
            </a:r>
            <a:r>
              <a:rPr lang="hu-HU" b="1" dirty="0" smtClean="0">
                <a:solidFill>
                  <a:srgbClr val="FFFF00"/>
                </a:solidFill>
              </a:rPr>
              <a:t>. B, 2012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3" name="Szövegdoboz 2"/>
          <p:cNvSpPr txBox="1"/>
          <p:nvPr/>
        </p:nvSpPr>
        <p:spPr>
          <a:xfrm rot="19426272">
            <a:off x="391439" y="1814538"/>
            <a:ext cx="17263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3200" b="1" dirty="0" err="1" smtClean="0">
                <a:solidFill>
                  <a:srgbClr val="FF0000"/>
                </a:solidFill>
              </a:rPr>
              <a:t>Our</a:t>
            </a:r>
            <a:r>
              <a:rPr lang="hu-HU" sz="3200" b="1" dirty="0" smtClean="0">
                <a:solidFill>
                  <a:srgbClr val="FF0000"/>
                </a:solidFill>
              </a:rPr>
              <a:t> </a:t>
            </a:r>
            <a:r>
              <a:rPr lang="hu-HU" sz="3200" b="1" dirty="0" err="1" smtClean="0">
                <a:solidFill>
                  <a:srgbClr val="FF0000"/>
                </a:solidFill>
              </a:rPr>
              <a:t>view</a:t>
            </a:r>
            <a:endParaRPr lang="en-US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9024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Kép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6070" y="1242052"/>
            <a:ext cx="7487930" cy="561594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Szövegdoboz 8"/>
              <p:cNvSpPr txBox="1"/>
              <p:nvPr/>
            </p:nvSpPr>
            <p:spPr>
              <a:xfrm>
                <a:off x="4901429" y="2236802"/>
                <a:ext cx="255089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u-HU" sz="2000" b="1" i="1" smtClean="0">
                          <a:latin typeface="Cambria Math"/>
                          <a:ea typeface="Cambria Math"/>
                        </a:rPr>
                        <m:t>𝑨𝒖</m:t>
                      </m:r>
                      <m:r>
                        <a:rPr lang="hu-HU" sz="2000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hu-HU" sz="2000" b="1" i="1" smtClean="0">
                          <a:latin typeface="Cambria Math"/>
                          <a:ea typeface="Cambria Math"/>
                        </a:rPr>
                        <m:t>𝑨𝒖</m:t>
                      </m:r>
                      <m:r>
                        <a:rPr lang="hu-HU" sz="2000" b="1" i="1" smtClean="0">
                          <a:latin typeface="Cambria Math"/>
                          <a:ea typeface="Cambria Math"/>
                        </a:rPr>
                        <m:t>  → </m:t>
                      </m:r>
                      <m:r>
                        <a:rPr lang="en-US" sz="2000" b="1" i="1" smtClean="0">
                          <a:latin typeface="Cambria Math"/>
                          <a:ea typeface="Cambria Math"/>
                        </a:rPr>
                        <m:t>𝜸</m:t>
                      </m:r>
                      <m:r>
                        <a:rPr lang="hu-HU" sz="2000" b="1" i="1" smtClean="0">
                          <a:latin typeface="Cambria Math"/>
                          <a:ea typeface="Cambria Math"/>
                        </a:rPr>
                        <m:t> +  </m:t>
                      </m:r>
                      <m:r>
                        <a:rPr lang="hu-HU" sz="2000" b="1" i="1" smtClean="0">
                          <a:latin typeface="Cambria Math"/>
                          <a:ea typeface="Cambria Math"/>
                        </a:rPr>
                        <m:t>𝑿</m:t>
                      </m:r>
                    </m:oMath>
                  </m:oMathPara>
                </a14:m>
                <a:endParaRPr lang="en-US" sz="2000" b="1" dirty="0"/>
              </a:p>
            </p:txBody>
          </p:sp>
        </mc:Choice>
        <mc:Fallback xmlns="">
          <p:sp>
            <p:nvSpPr>
              <p:cNvPr id="9" name="Szövegdoboz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01429" y="2236802"/>
                <a:ext cx="2550891" cy="400110"/>
              </a:xfrm>
              <a:prstGeom prst="rect">
                <a:avLst/>
              </a:prstGeom>
              <a:blipFill rotWithShape="1">
                <a:blip r:embed="rId4"/>
                <a:stretch>
                  <a:fillRect b="-45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Szövegdoboz 1"/>
          <p:cNvSpPr txBox="1"/>
          <p:nvPr/>
        </p:nvSpPr>
        <p:spPr>
          <a:xfrm>
            <a:off x="220807" y="332656"/>
            <a:ext cx="91307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3600" b="1" dirty="0" err="1" smtClean="0"/>
              <a:t>Experimental</a:t>
            </a:r>
            <a:r>
              <a:rPr lang="hu-HU" sz="3600" b="1" dirty="0" smtClean="0"/>
              <a:t>  </a:t>
            </a:r>
            <a:r>
              <a:rPr lang="hu-HU" sz="3600" b="1" dirty="0" err="1" smtClean="0"/>
              <a:t>motivation</a:t>
            </a:r>
            <a:r>
              <a:rPr lang="hu-HU" sz="2400" b="1" dirty="0" smtClean="0"/>
              <a:t>:  </a:t>
            </a:r>
            <a:r>
              <a:rPr lang="hu-HU" sz="2400" b="1" dirty="0" err="1" smtClean="0"/>
              <a:t>apparently</a:t>
            </a:r>
            <a:r>
              <a:rPr lang="hu-HU" sz="2400" b="1" dirty="0" smtClean="0"/>
              <a:t> </a:t>
            </a:r>
            <a:r>
              <a:rPr lang="hu-HU" sz="2400" b="1" dirty="0" err="1" smtClean="0"/>
              <a:t>thermal</a:t>
            </a:r>
            <a:r>
              <a:rPr lang="hu-HU" sz="2400" b="1" dirty="0" smtClean="0"/>
              <a:t>  </a:t>
            </a:r>
            <a:r>
              <a:rPr lang="hu-HU" sz="2400" b="1" dirty="0" err="1" smtClean="0"/>
              <a:t>photons</a:t>
            </a:r>
            <a:r>
              <a:rPr lang="hu-HU" sz="2400" b="1" dirty="0" smtClean="0"/>
              <a:t>   </a:t>
            </a:r>
            <a:endParaRPr lang="en-US" sz="3600" b="1" dirty="0"/>
          </a:p>
        </p:txBody>
      </p:sp>
      <p:sp>
        <p:nvSpPr>
          <p:cNvPr id="3" name="Szövegdoboz 2"/>
          <p:cNvSpPr txBox="1"/>
          <p:nvPr/>
        </p:nvSpPr>
        <p:spPr>
          <a:xfrm>
            <a:off x="1979712" y="1628800"/>
            <a:ext cx="1505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RHIC:  PHENIX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1787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hu-HU" sz="3200" b="1" dirty="0" err="1" smtClean="0"/>
              <a:t>Theoretical</a:t>
            </a:r>
            <a:r>
              <a:rPr lang="hu-HU" sz="3200" b="1" dirty="0" smtClean="0"/>
              <a:t> </a:t>
            </a:r>
            <a:r>
              <a:rPr lang="hu-HU" sz="3200" b="1" dirty="0" err="1" smtClean="0"/>
              <a:t>motivation</a:t>
            </a:r>
            <a:endParaRPr lang="hu-HU" sz="3200" b="1" dirty="0"/>
          </a:p>
        </p:txBody>
      </p:sp>
      <p:sp>
        <p:nvSpPr>
          <p:cNvPr id="13005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79388" y="1600200"/>
            <a:ext cx="8785225" cy="1323975"/>
          </a:xfrm>
        </p:spPr>
        <p:txBody>
          <a:bodyPr/>
          <a:lstStyle/>
          <a:p>
            <a:pPr>
              <a:lnSpc>
                <a:spcPct val="140000"/>
              </a:lnSpc>
            </a:pPr>
            <a:r>
              <a:rPr lang="hu-HU" sz="2400" b="1" dirty="0" smtClean="0"/>
              <a:t> </a:t>
            </a:r>
            <a:r>
              <a:rPr lang="hu-HU" sz="2400" b="1" dirty="0" err="1" smtClean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Deceleration</a:t>
            </a:r>
            <a:r>
              <a:rPr lang="hu-HU" sz="2400" b="1" dirty="0" smtClean="0"/>
              <a:t> </a:t>
            </a:r>
            <a:r>
              <a:rPr lang="hu-HU" sz="2400" b="1" dirty="0" err="1"/>
              <a:t>due</a:t>
            </a:r>
            <a:r>
              <a:rPr lang="hu-HU" sz="2400" b="1" dirty="0"/>
              <a:t> </a:t>
            </a:r>
            <a:r>
              <a:rPr lang="hu-HU" sz="2400" b="1" dirty="0" err="1"/>
              <a:t>to</a:t>
            </a:r>
            <a:r>
              <a:rPr lang="hu-HU" sz="2400" b="1" dirty="0"/>
              <a:t> </a:t>
            </a:r>
            <a:r>
              <a:rPr lang="hu-HU" sz="2400" b="1" dirty="0" err="1"/>
              <a:t>stopping</a:t>
            </a:r>
            <a:endParaRPr lang="hu-HU" sz="2400" b="1" dirty="0"/>
          </a:p>
          <a:p>
            <a:pPr>
              <a:lnSpc>
                <a:spcPct val="140000"/>
              </a:lnSpc>
            </a:pPr>
            <a:r>
              <a:rPr lang="hu-HU" sz="2400" b="1" dirty="0" smtClean="0"/>
              <a:t> </a:t>
            </a:r>
            <a:r>
              <a:rPr lang="hu-HU" sz="2400" b="1" dirty="0" err="1" smtClean="0"/>
              <a:t>Schwinger</a:t>
            </a:r>
            <a:r>
              <a:rPr lang="hu-HU" sz="2400" b="1" dirty="0" smtClean="0"/>
              <a:t> </a:t>
            </a:r>
            <a:r>
              <a:rPr lang="hu-HU" sz="2400" b="1" dirty="0"/>
              <a:t>formula + Newton +</a:t>
            </a:r>
            <a:r>
              <a:rPr lang="hu-HU" sz="2400" b="1" dirty="0">
                <a:solidFill>
                  <a:srgbClr val="CC3300"/>
                </a:solidFill>
              </a:rPr>
              <a:t> </a:t>
            </a:r>
            <a:r>
              <a:rPr lang="hu-HU" sz="2400" b="1" dirty="0" err="1">
                <a:solidFill>
                  <a:srgbClr val="CC3300"/>
                </a:solidFill>
              </a:rPr>
              <a:t>Unruh</a:t>
            </a:r>
            <a:r>
              <a:rPr lang="hu-HU" sz="2400" b="1" dirty="0">
                <a:solidFill>
                  <a:srgbClr val="CC3300"/>
                </a:solidFill>
              </a:rPr>
              <a:t> </a:t>
            </a:r>
            <a:r>
              <a:rPr lang="hu-HU" sz="2400" b="1" dirty="0"/>
              <a:t>= Boltzmann</a:t>
            </a:r>
          </a:p>
        </p:txBody>
      </p:sp>
      <p:graphicFrame>
        <p:nvGraphicFramePr>
          <p:cNvPr id="130052" name="Object 4"/>
          <p:cNvGraphicFramePr>
            <a:graphicFrameLocks noGrp="1" noChangeAspect="1"/>
          </p:cNvGraphicFramePr>
          <p:nvPr>
            <p:ph sz="half" idx="2"/>
          </p:nvPr>
        </p:nvGraphicFramePr>
        <p:xfrm>
          <a:off x="900113" y="3170238"/>
          <a:ext cx="7416800" cy="2814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2" name="Egyenlet" r:id="rId3" imgW="3213000" imgH="1218960" progId="Equation.3">
                  <p:embed/>
                </p:oleObj>
              </mc:Choice>
              <mc:Fallback>
                <p:oleObj name="Egyenlet" r:id="rId3" imgW="3213000" imgH="12189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0113" y="3170238"/>
                        <a:ext cx="7416800" cy="28146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0053" name="Text Box 5"/>
          <p:cNvSpPr txBox="1">
            <a:spLocks noChangeArrowheads="1"/>
          </p:cNvSpPr>
          <p:nvPr/>
        </p:nvSpPr>
        <p:spPr bwMode="auto">
          <a:xfrm>
            <a:off x="5632450" y="6132513"/>
            <a:ext cx="325339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hu-HU" sz="2800" b="1" dirty="0" err="1" smtClean="0">
                <a:solidFill>
                  <a:srgbClr val="A50021"/>
                </a:solidFill>
              </a:rPr>
              <a:t>Satz</a:t>
            </a:r>
            <a:r>
              <a:rPr lang="hu-HU" sz="2800" b="1" dirty="0" smtClean="0">
                <a:solidFill>
                  <a:srgbClr val="A50021"/>
                </a:solidFill>
              </a:rPr>
              <a:t>, </a:t>
            </a:r>
            <a:r>
              <a:rPr lang="hu-HU" sz="2800" b="1" dirty="0" err="1" smtClean="0">
                <a:solidFill>
                  <a:srgbClr val="A50021"/>
                </a:solidFill>
              </a:rPr>
              <a:t>Kharzeev</a:t>
            </a:r>
            <a:r>
              <a:rPr lang="hu-HU" sz="2800" b="1" dirty="0" smtClean="0">
                <a:solidFill>
                  <a:srgbClr val="A50021"/>
                </a:solidFill>
              </a:rPr>
              <a:t>, …</a:t>
            </a:r>
          </a:p>
        </p:txBody>
      </p:sp>
      <p:sp>
        <p:nvSpPr>
          <p:cNvPr id="130054" name="Oval 6"/>
          <p:cNvSpPr>
            <a:spLocks noChangeArrowheads="1"/>
          </p:cNvSpPr>
          <p:nvPr/>
        </p:nvSpPr>
        <p:spPr bwMode="auto">
          <a:xfrm>
            <a:off x="2987675" y="4508500"/>
            <a:ext cx="3168650" cy="1728788"/>
          </a:xfrm>
          <a:prstGeom prst="ellipse">
            <a:avLst/>
          </a:prstGeom>
          <a:noFill/>
          <a:ln w="7620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ln w="50800" cmpd="sng">
            <a:solidFill>
              <a:srgbClr val="C00000"/>
            </a:solidFill>
          </a:ln>
        </p:spPr>
        <p:txBody>
          <a:bodyPr/>
          <a:lstStyle/>
          <a:p>
            <a:r>
              <a:rPr lang="hu-HU" b="1" dirty="0" err="1" smtClean="0"/>
              <a:t>Why</a:t>
            </a:r>
            <a:r>
              <a:rPr lang="hu-HU" b="1" dirty="0" smtClean="0"/>
              <a:t> </a:t>
            </a:r>
            <a:r>
              <a:rPr lang="hu-HU" b="1" dirty="0" err="1" smtClean="0"/>
              <a:t>Photons</a:t>
            </a:r>
            <a:r>
              <a:rPr lang="hu-HU" b="1" dirty="0" smtClean="0"/>
              <a:t> (</a:t>
            </a:r>
            <a:r>
              <a:rPr lang="hu-HU" b="1" dirty="0" err="1" smtClean="0"/>
              <a:t>gammas</a:t>
            </a:r>
            <a:r>
              <a:rPr lang="hu-HU" b="1" dirty="0" smtClean="0"/>
              <a:t>) ?</a:t>
            </a:r>
            <a:endParaRPr lang="hu-HU" b="1" dirty="0"/>
          </a:p>
        </p:txBody>
      </p:sp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600200"/>
            <a:ext cx="8713788" cy="4997450"/>
          </a:xfrm>
        </p:spPr>
        <p:txBody>
          <a:bodyPr/>
          <a:lstStyle/>
          <a:p>
            <a:pPr>
              <a:lnSpc>
                <a:spcPct val="200000"/>
              </a:lnSpc>
            </a:pPr>
            <a:r>
              <a:rPr lang="hu-HU" b="1" dirty="0" err="1" smtClean="0">
                <a:solidFill>
                  <a:srgbClr val="00642D"/>
                </a:solidFill>
              </a:rPr>
              <a:t>Zero</a:t>
            </a:r>
            <a:r>
              <a:rPr lang="hu-HU" b="1" dirty="0" smtClean="0">
                <a:solidFill>
                  <a:srgbClr val="00642D"/>
                </a:solidFill>
              </a:rPr>
              <a:t> </a:t>
            </a:r>
            <a:r>
              <a:rPr lang="hu-HU" b="1" dirty="0" err="1" smtClean="0">
                <a:solidFill>
                  <a:srgbClr val="00642D"/>
                </a:solidFill>
              </a:rPr>
              <a:t>mass</a:t>
            </a:r>
            <a:r>
              <a:rPr lang="hu-HU" dirty="0" smtClean="0"/>
              <a:t>:  flow – Doppler, </a:t>
            </a:r>
            <a:r>
              <a:rPr lang="hu-HU" dirty="0" err="1" smtClean="0"/>
              <a:t>easy</a:t>
            </a:r>
            <a:r>
              <a:rPr lang="hu-HU" dirty="0" smtClean="0"/>
              <a:t> </a:t>
            </a:r>
            <a:r>
              <a:rPr lang="hu-HU" dirty="0" err="1" smtClean="0"/>
              <a:t>kinematics</a:t>
            </a:r>
            <a:endParaRPr lang="hu-HU" dirty="0" smtClean="0"/>
          </a:p>
          <a:p>
            <a:pPr>
              <a:lnSpc>
                <a:spcPct val="200000"/>
              </a:lnSpc>
            </a:pPr>
            <a:r>
              <a:rPr lang="hu-HU" b="1" dirty="0" err="1" smtClean="0">
                <a:solidFill>
                  <a:srgbClr val="FF0000"/>
                </a:solidFill>
              </a:rPr>
              <a:t>Color</a:t>
            </a:r>
            <a:r>
              <a:rPr lang="hu-HU" b="1" dirty="0" smtClean="0">
                <a:solidFill>
                  <a:srgbClr val="FF0000"/>
                </a:solidFill>
              </a:rPr>
              <a:t> </a:t>
            </a:r>
            <a:r>
              <a:rPr lang="hu-HU" b="1" dirty="0" err="1" smtClean="0">
                <a:solidFill>
                  <a:srgbClr val="FF0000"/>
                </a:solidFill>
              </a:rPr>
              <a:t>neutral</a:t>
            </a:r>
            <a:r>
              <a:rPr lang="hu-HU" dirty="0" smtClean="0"/>
              <a:t>:  </a:t>
            </a:r>
            <a:r>
              <a:rPr lang="hu-HU" dirty="0" err="1" smtClean="0"/>
              <a:t>escapes</a:t>
            </a:r>
            <a:r>
              <a:rPr lang="hu-HU" dirty="0" smtClean="0"/>
              <a:t> </a:t>
            </a:r>
            <a:r>
              <a:rPr lang="hu-HU" dirty="0" err="1" smtClean="0"/>
              <a:t>strong</a:t>
            </a:r>
            <a:r>
              <a:rPr lang="hu-HU" dirty="0" smtClean="0"/>
              <a:t> </a:t>
            </a:r>
            <a:r>
              <a:rPr lang="hu-HU" dirty="0" err="1" smtClean="0"/>
              <a:t>interaction</a:t>
            </a:r>
            <a:endParaRPr lang="hu-HU" dirty="0" smtClean="0"/>
          </a:p>
          <a:p>
            <a:pPr>
              <a:lnSpc>
                <a:spcPct val="200000"/>
              </a:lnSpc>
            </a:pPr>
            <a:r>
              <a:rPr lang="hu-HU" b="1" dirty="0" err="1" smtClean="0">
                <a:solidFill>
                  <a:srgbClr val="002060"/>
                </a:solidFill>
              </a:rPr>
              <a:t>Couples</a:t>
            </a:r>
            <a:r>
              <a:rPr lang="hu-HU" b="1" dirty="0" smtClean="0">
                <a:solidFill>
                  <a:srgbClr val="002060"/>
                </a:solidFill>
              </a:rPr>
              <a:t> </a:t>
            </a:r>
            <a:r>
              <a:rPr lang="hu-HU" b="1" dirty="0" err="1" smtClean="0">
                <a:solidFill>
                  <a:srgbClr val="002060"/>
                </a:solidFill>
              </a:rPr>
              <a:t>to</a:t>
            </a:r>
            <a:r>
              <a:rPr lang="hu-HU" b="1" dirty="0" smtClean="0">
                <a:solidFill>
                  <a:srgbClr val="002060"/>
                </a:solidFill>
              </a:rPr>
              <a:t> </a:t>
            </a:r>
            <a:r>
              <a:rPr lang="hu-HU" b="1" dirty="0" err="1" smtClean="0">
                <a:solidFill>
                  <a:srgbClr val="002060"/>
                </a:solidFill>
              </a:rPr>
              <a:t>charge</a:t>
            </a:r>
            <a:r>
              <a:rPr lang="hu-HU" dirty="0" smtClean="0"/>
              <a:t>:  Z / A </a:t>
            </a:r>
            <a:r>
              <a:rPr lang="hu-HU" dirty="0" err="1" smtClean="0"/>
              <a:t>sensitive</a:t>
            </a:r>
            <a:endParaRPr lang="hu-HU" dirty="0" smtClean="0"/>
          </a:p>
          <a:p>
            <a:pPr>
              <a:lnSpc>
                <a:spcPct val="200000"/>
              </a:lnSpc>
            </a:pPr>
            <a:r>
              <a:rPr lang="hu-HU" b="1" dirty="0" err="1" smtClean="0">
                <a:solidFill>
                  <a:srgbClr val="993300"/>
                </a:solidFill>
              </a:rPr>
              <a:t>Classical</a:t>
            </a:r>
            <a:r>
              <a:rPr lang="hu-HU" dirty="0" smtClean="0"/>
              <a:t> </a:t>
            </a:r>
            <a:r>
              <a:rPr lang="hu-HU" dirty="0" err="1" smtClean="0"/>
              <a:t>field</a:t>
            </a:r>
            <a:r>
              <a:rPr lang="hu-HU" dirty="0" smtClean="0"/>
              <a:t> </a:t>
            </a:r>
            <a:r>
              <a:rPr lang="hu-HU" dirty="0" err="1" smtClean="0"/>
              <a:t>theory</a:t>
            </a:r>
            <a:r>
              <a:rPr lang="hu-HU" dirty="0" smtClean="0"/>
              <a:t> </a:t>
            </a:r>
            <a:r>
              <a:rPr lang="hu-HU" dirty="0" err="1" smtClean="0"/>
              <a:t>also</a:t>
            </a:r>
            <a:r>
              <a:rPr lang="hu-HU" dirty="0" smtClean="0"/>
              <a:t> </a:t>
            </a:r>
            <a:r>
              <a:rPr lang="hu-HU" dirty="0" err="1" smtClean="0"/>
              <a:t>predicts</a:t>
            </a:r>
            <a:r>
              <a:rPr lang="hu-HU" dirty="0" smtClean="0"/>
              <a:t> </a:t>
            </a:r>
            <a:r>
              <a:rPr lang="hu-HU" dirty="0" err="1" smtClean="0"/>
              <a:t>spectra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739697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251520" y="1412776"/>
                <a:ext cx="8686800" cy="4968552"/>
              </a:xfrm>
            </p:spPr>
            <p:txBody>
              <a:bodyPr>
                <a:normAutofit fontScale="92500"/>
              </a:bodyPr>
              <a:lstStyle/>
              <a:p>
                <a:r>
                  <a:rPr lang="hu-HU" dirty="0" smtClean="0"/>
                  <a:t>Jackson formula for the amplitude:</a:t>
                </a:r>
              </a:p>
              <a:p>
                <a:endParaRPr lang="hu-HU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hu-HU" b="0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hu-HU" b="0" i="1" smtClean="0">
                              <a:latin typeface="Cambria Math"/>
                            </a:rPr>
                            <m:t>𝐴</m:t>
                          </m:r>
                        </m:e>
                      </m:acc>
                      <m:r>
                        <a:rPr lang="hu-HU" b="0" i="1" smtClean="0">
                          <a:latin typeface="Cambria Math"/>
                        </a:rPr>
                        <m:t> =</m:t>
                      </m:r>
                      <m:r>
                        <a:rPr lang="hu-HU" b="0" i="1" smtClean="0">
                          <a:latin typeface="Cambria Math"/>
                        </a:rPr>
                        <m:t>𝐾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hu-HU" b="0" i="1" smtClean="0">
                              <a:latin typeface="Cambria Math"/>
                            </a:rPr>
                          </m:ctrlPr>
                        </m:naryPr>
                        <m:sub/>
                        <m:sup/>
                        <m:e>
                          <m:sSup>
                            <m:sSupPr>
                              <m:ctrlPr>
                                <a:rPr lang="hu-HU" b="0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hu-HU" b="0" i="1" smtClean="0">
                                  <a:latin typeface="Cambria Math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hu-HU" b="0" i="1" smtClean="0">
                                  <a:latin typeface="Cambria Math"/>
                                </a:rPr>
                                <m:t>𝑖</m:t>
                              </m:r>
                              <m:r>
                                <a:rPr lang="hu-HU" b="0" i="1" smtClean="0">
                                  <a:latin typeface="Cambria Math"/>
                                </a:rPr>
                                <m:t>𝜙</m:t>
                              </m:r>
                            </m:sup>
                          </m:sSup>
                          <m:r>
                            <a:rPr lang="hu-HU" b="0" i="1" smtClean="0">
                              <a:latin typeface="Cambria Math"/>
                            </a:rPr>
                            <m:t>  </m:t>
                          </m:r>
                          <m:f>
                            <m:fPr>
                              <m:ctrlPr>
                                <a:rPr lang="hu-HU" b="0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hu-HU" b="0" i="1" smtClean="0">
                                  <a:latin typeface="Cambria Math"/>
                                </a:rPr>
                                <m:t>𝑑</m:t>
                              </m:r>
                            </m:num>
                            <m:den>
                              <m:r>
                                <a:rPr lang="hu-HU" b="0" i="1" smtClean="0">
                                  <a:latin typeface="Cambria Math"/>
                                </a:rPr>
                                <m:t>𝑑𝑡</m:t>
                              </m:r>
                            </m:den>
                          </m:f>
                          <m:d>
                            <m:dPr>
                              <m:ctrlPr>
                                <a:rPr lang="hu-HU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hu-HU" b="0" i="1" smtClean="0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acc>
                                    <m:accPr>
                                      <m:chr m:val="⃗"/>
                                      <m:ctrlPr>
                                        <a:rPr lang="hu-HU" b="0" i="1" smtClean="0">
                                          <a:latin typeface="Cambria Math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hu-HU" b="0" i="1" smtClean="0">
                                          <a:latin typeface="Cambria Math"/>
                                        </a:rPr>
                                        <m:t>𝑛</m:t>
                                      </m:r>
                                    </m:e>
                                  </m:acc>
                                  <m:r>
                                    <a:rPr lang="hu-HU" b="0" i="1" smtClean="0">
                                      <a:latin typeface="Cambria Math"/>
                                      <a:ea typeface="Cambria Math"/>
                                    </a:rPr>
                                    <m:t>×</m:t>
                                  </m:r>
                                  <m:d>
                                    <m:dPr>
                                      <m:ctrlPr>
                                        <a:rPr lang="hu-HU" b="0" i="1" smtClean="0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dPr>
                                    <m:e>
                                      <m:acc>
                                        <m:accPr>
                                          <m:chr m:val="⃗"/>
                                          <m:ctrlPr>
                                            <a:rPr lang="hu-HU" b="0" i="1" smtClean="0">
                                              <a:latin typeface="Cambria Math"/>
                                              <a:ea typeface="Cambria Math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hu-HU" b="0" i="1" smtClean="0">
                                              <a:latin typeface="Cambria Math"/>
                                              <a:ea typeface="Cambria Math"/>
                                            </a:rPr>
                                            <m:t>𝑛</m:t>
                                          </m:r>
                                        </m:e>
                                      </m:acc>
                                      <m:r>
                                        <a:rPr lang="hu-HU" b="0" i="1" smtClean="0">
                                          <a:latin typeface="Cambria Math"/>
                                          <a:ea typeface="Cambria Math"/>
                                        </a:rPr>
                                        <m:t>×</m:t>
                                      </m:r>
                                      <m:acc>
                                        <m:accPr>
                                          <m:chr m:val="⃗"/>
                                          <m:ctrlPr>
                                            <a:rPr lang="hu-HU" b="0" i="1" smtClean="0">
                                              <a:latin typeface="Cambria Math"/>
                                              <a:ea typeface="Cambria Math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hu-HU" b="0" i="1" smtClean="0">
                                              <a:latin typeface="Cambria Math"/>
                                              <a:ea typeface="Cambria Math"/>
                                            </a:rPr>
                                            <m:t>𝛽</m:t>
                                          </m:r>
                                        </m:e>
                                      </m:acc>
                                    </m:e>
                                  </m:d>
                                </m:num>
                                <m:den>
                                  <m:r>
                                    <a:rPr lang="hu-HU" b="0" i="1" smtClean="0">
                                      <a:latin typeface="Cambria Math"/>
                                    </a:rPr>
                                    <m:t>1−</m:t>
                                  </m:r>
                                  <m:acc>
                                    <m:accPr>
                                      <m:chr m:val="⃗"/>
                                      <m:ctrlPr>
                                        <a:rPr lang="hu-HU" b="0" i="1" smtClean="0">
                                          <a:latin typeface="Cambria Math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hu-HU" b="0" i="1" smtClean="0">
                                          <a:latin typeface="Cambria Math"/>
                                        </a:rPr>
                                        <m:t>𝑛</m:t>
                                      </m:r>
                                    </m:e>
                                  </m:acc>
                                  <m:r>
                                    <a:rPr lang="hu-HU" b="0" i="1" smtClean="0">
                                      <a:latin typeface="Cambria Math"/>
                                    </a:rPr>
                                    <m:t>  </m:t>
                                  </m:r>
                                  <m:r>
                                    <a:rPr lang="hu-HU" b="0" i="1" smtClean="0">
                                      <a:latin typeface="Cambria Math"/>
                                      <a:ea typeface="Cambria Math"/>
                                    </a:rPr>
                                    <m:t>∙</m:t>
                                  </m:r>
                                  <m:r>
                                    <a:rPr lang="hu-HU" b="0" i="1" smtClean="0">
                                      <a:latin typeface="Cambria Math"/>
                                    </a:rPr>
                                    <m:t>  </m:t>
                                  </m:r>
                                  <m:acc>
                                    <m:accPr>
                                      <m:chr m:val="⃗"/>
                                      <m:ctrlPr>
                                        <a:rPr lang="hu-HU" b="0" i="1" smtClean="0">
                                          <a:latin typeface="Cambria Math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hu-HU" b="0" i="1" smtClean="0">
                                          <a:latin typeface="Cambria Math"/>
                                          <a:ea typeface="Cambria Math"/>
                                        </a:rPr>
                                        <m:t>𝛽</m:t>
                                      </m:r>
                                    </m:e>
                                  </m:acc>
                                </m:den>
                              </m:f>
                            </m:e>
                          </m:d>
                          <m:r>
                            <a:rPr lang="hu-HU" b="0" i="0" smtClean="0">
                              <a:latin typeface="Cambria Math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hu-HU" b="0" i="0" smtClean="0">
                              <a:latin typeface="Cambria Math"/>
                            </a:rPr>
                            <m:t>dt</m:t>
                          </m:r>
                        </m:e>
                      </m:nary>
                    </m:oMath>
                  </m:oMathPara>
                </a14:m>
                <a:endParaRPr lang="hu-HU" dirty="0" smtClean="0"/>
              </a:p>
              <a:p>
                <a:pPr marL="0" indent="0">
                  <a:buNone/>
                </a:pPr>
                <a:r>
                  <a:rPr lang="hu-HU" b="0" dirty="0" smtClean="0"/>
                  <a:t>With		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hu-HU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hu-HU" b="0" i="1" smtClean="0">
                            <a:latin typeface="Cambria Math"/>
                          </a:rPr>
                          <m:t>𝐾</m:t>
                        </m:r>
                      </m:e>
                      <m:sup>
                        <m:r>
                          <a:rPr lang="hu-HU" b="0" i="1" smtClean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hu-HU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hu-HU" b="0" i="1" smtClean="0"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hu-HU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hu-HU" b="0" i="1" smtClean="0">
                                <a:latin typeface="Cambria Math"/>
                              </a:rPr>
                              <m:t>𝑒</m:t>
                            </m:r>
                          </m:e>
                          <m:sup>
                            <m:r>
                              <a:rPr lang="hu-HU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hu-HU" b="0" i="1" smtClean="0">
                            <a:latin typeface="Cambria Math"/>
                          </a:rPr>
                          <m:t>8</m:t>
                        </m:r>
                        <m:r>
                          <a:rPr lang="hu-HU" b="0" i="1" smtClean="0">
                            <a:latin typeface="Cambria Math"/>
                            <a:ea typeface="Cambria Math"/>
                          </a:rPr>
                          <m:t>𝜋</m:t>
                        </m:r>
                        <m:sSup>
                          <m:sSupPr>
                            <m:ctrlPr>
                              <a:rPr lang="hu-HU" b="0" i="1" smtClean="0"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hu-HU" b="0" i="1" smtClean="0">
                                <a:latin typeface="Cambria Math"/>
                                <a:ea typeface="Cambria Math"/>
                              </a:rPr>
                              <m:t>𝑐</m:t>
                            </m:r>
                          </m:e>
                          <m:sup>
                            <m:r>
                              <a:rPr lang="hu-HU" b="0" i="1" smtClean="0"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hu-HU" b="0" dirty="0" smtClean="0"/>
                  <a:t>,  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hu-HU" b="0" i="1" dirty="0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hu-HU" b="0" i="1" dirty="0" smtClean="0">
                            <a:latin typeface="Cambria Math"/>
                            <a:ea typeface="Cambria Math"/>
                          </a:rPr>
                          <m:t>𝛽</m:t>
                        </m:r>
                      </m:e>
                    </m:acc>
                    <m:r>
                      <a:rPr lang="hu-HU" b="0" i="1" dirty="0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hu-HU" b="0" i="1" dirty="0" smtClean="0"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⃗"/>
                            <m:ctrlPr>
                              <a:rPr lang="hu-HU" b="0" i="1" dirty="0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hu-HU" b="0" i="1" dirty="0" smtClean="0">
                                <a:latin typeface="Cambria Math"/>
                              </a:rPr>
                              <m:t>𝑣</m:t>
                            </m:r>
                          </m:e>
                        </m:acc>
                      </m:num>
                      <m:den>
                        <m:r>
                          <a:rPr lang="hu-HU" b="0" i="1" dirty="0" smtClean="0">
                            <a:latin typeface="Cambria Math"/>
                          </a:rPr>
                          <m:t>𝑐</m:t>
                        </m:r>
                      </m:den>
                    </m:f>
                    <m:r>
                      <a:rPr lang="hu-HU" b="0" i="1" dirty="0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hu-HU" b="0" i="1" dirty="0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hu-HU" b="0" i="1" dirty="0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hu-HU" b="0" i="1" dirty="0" smtClean="0">
                            <a:latin typeface="Cambria Math"/>
                          </a:rPr>
                          <m:t>𝑐</m:t>
                        </m:r>
                      </m:den>
                    </m:f>
                    <m:f>
                      <m:fPr>
                        <m:ctrlPr>
                          <a:rPr lang="hu-HU" b="0" i="1" dirty="0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hu-HU" b="0" i="1" dirty="0" smtClean="0">
                            <a:latin typeface="Cambria Math"/>
                          </a:rPr>
                          <m:t>𝑑</m:t>
                        </m:r>
                        <m:acc>
                          <m:accPr>
                            <m:chr m:val="⃗"/>
                            <m:ctrlPr>
                              <a:rPr lang="hu-HU" b="0" i="1" dirty="0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hu-HU" b="0" i="1" dirty="0" smtClean="0">
                                <a:latin typeface="Cambria Math"/>
                              </a:rPr>
                              <m:t>𝑟</m:t>
                            </m:r>
                          </m:e>
                        </m:acc>
                      </m:num>
                      <m:den>
                        <m:r>
                          <a:rPr lang="hu-HU" b="0" i="1" dirty="0" smtClean="0">
                            <a:latin typeface="Cambria Math"/>
                          </a:rPr>
                          <m:t>𝑑𝑡</m:t>
                        </m:r>
                      </m:den>
                    </m:f>
                  </m:oMath>
                </a14:m>
                <a:endParaRPr lang="hu-HU" b="0" dirty="0" smtClean="0"/>
              </a:p>
              <a:p>
                <a:pPr marL="0" indent="0">
                  <a:buNone/>
                </a:pPr>
                <a:endParaRPr lang="hu-HU" dirty="0"/>
              </a:p>
              <a:p>
                <a:pPr marL="0" indent="0">
                  <a:buNone/>
                </a:pPr>
                <a:r>
                  <a:rPr lang="hu-HU" dirty="0" smtClean="0"/>
                  <a:t>  a</a:t>
                </a:r>
                <a:r>
                  <a:rPr lang="hu-HU" b="0" dirty="0" smtClean="0"/>
                  <a:t>nd the retarded phase       </a:t>
                </a:r>
                <a14:m>
                  <m:oMath xmlns:m="http://schemas.openxmlformats.org/officeDocument/2006/math">
                    <m:r>
                      <a:rPr lang="hu-HU" b="0" i="1" smtClean="0">
                        <a:latin typeface="Cambria Math"/>
                      </a:rPr>
                      <m:t>𝜙</m:t>
                    </m:r>
                    <m:r>
                      <a:rPr lang="hu-HU" b="0" i="1" smtClean="0">
                        <a:latin typeface="Cambria Math"/>
                      </a:rPr>
                      <m:t>=</m:t>
                    </m:r>
                    <m:r>
                      <a:rPr lang="hu-HU" b="0" i="1" smtClean="0">
                        <a:latin typeface="Cambria Math"/>
                        <a:ea typeface="Cambria Math"/>
                      </a:rPr>
                      <m:t>𝜔</m:t>
                    </m:r>
                    <m:d>
                      <m:dPr>
                        <m:ctrlPr>
                          <a:rPr lang="hu-HU" b="0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hu-HU" b="0" i="1" smtClean="0">
                            <a:latin typeface="Cambria Math"/>
                            <a:ea typeface="Cambria Math"/>
                          </a:rPr>
                          <m:t>𝑡</m:t>
                        </m:r>
                        <m:r>
                          <a:rPr lang="hu-HU" b="0" i="1" smtClean="0">
                            <a:latin typeface="Cambria Math"/>
                            <a:ea typeface="Cambria Math"/>
                          </a:rPr>
                          <m:t>−</m:t>
                        </m:r>
                        <m:f>
                          <m:fPr>
                            <m:ctrlPr>
                              <a:rPr lang="hu-HU" b="0" i="1" smtClean="0">
                                <a:latin typeface="Cambria Math"/>
                                <a:ea typeface="Cambria Math"/>
                              </a:rPr>
                            </m:ctrlPr>
                          </m:fPr>
                          <m:num>
                            <m:acc>
                              <m:accPr>
                                <m:chr m:val="⃗"/>
                                <m:ctrlPr>
                                  <a:rPr lang="hu-HU" b="0" i="1" smtClean="0">
                                    <a:latin typeface="Cambria Math"/>
                                    <a:ea typeface="Cambria Math"/>
                                  </a:rPr>
                                </m:ctrlPr>
                              </m:accPr>
                              <m:e>
                                <m:r>
                                  <a:rPr lang="hu-HU" b="0" i="1" smtClean="0">
                                    <a:latin typeface="Cambria Math"/>
                                    <a:ea typeface="Cambria Math"/>
                                  </a:rPr>
                                  <m:t>𝑛</m:t>
                                </m:r>
                              </m:e>
                            </m:acc>
                            <m:r>
                              <a:rPr lang="hu-HU" b="0" i="1" smtClean="0">
                                <a:latin typeface="Cambria Math"/>
                                <a:ea typeface="Cambria Math"/>
                              </a:rPr>
                              <m:t>∙</m:t>
                            </m:r>
                            <m:acc>
                              <m:accPr>
                                <m:chr m:val="⃗"/>
                                <m:ctrlPr>
                                  <a:rPr lang="hu-HU" b="0" i="1" smtClean="0">
                                    <a:latin typeface="Cambria Math"/>
                                    <a:ea typeface="Cambria Math"/>
                                  </a:rPr>
                                </m:ctrlPr>
                              </m:accPr>
                              <m:e>
                                <m:r>
                                  <a:rPr lang="hu-HU" b="0" i="1" smtClean="0">
                                    <a:latin typeface="Cambria Math"/>
                                    <a:ea typeface="Cambria Math"/>
                                  </a:rPr>
                                  <m:t>𝑟</m:t>
                                </m:r>
                              </m:e>
                            </m:acc>
                          </m:num>
                          <m:den>
                            <m:r>
                              <a:rPr lang="hu-HU" b="0" i="1" smtClean="0">
                                <a:latin typeface="Cambria Math"/>
                                <a:ea typeface="Cambria Math"/>
                              </a:rPr>
                              <m:t>𝑐</m:t>
                            </m:r>
                          </m:den>
                        </m:f>
                      </m:e>
                    </m:d>
                    <m:r>
                      <a:rPr lang="hu-HU" b="0" i="1" smtClean="0">
                        <a:latin typeface="Cambria Math"/>
                        <a:ea typeface="Cambria Math"/>
                      </a:rPr>
                      <m:t>=</m:t>
                    </m:r>
                    <m:r>
                      <a:rPr lang="hu-HU" b="0" i="1" smtClean="0">
                        <a:latin typeface="Cambria Math"/>
                        <a:ea typeface="Cambria Math"/>
                      </a:rPr>
                      <m:t>𝑘</m:t>
                    </m:r>
                    <m:r>
                      <a:rPr lang="hu-HU" b="0" i="1" smtClean="0">
                        <a:latin typeface="Cambria Math"/>
                        <a:ea typeface="Cambria Math"/>
                      </a:rPr>
                      <m:t>∙</m:t>
                    </m:r>
                    <m:r>
                      <a:rPr lang="hu-HU" b="0" i="1" smtClean="0">
                        <a:latin typeface="Cambria Math"/>
                        <a:ea typeface="Cambria Math"/>
                      </a:rPr>
                      <m:t>𝑥</m:t>
                    </m:r>
                  </m:oMath>
                </a14:m>
                <a:endParaRPr lang="hu-HU" dirty="0" smtClean="0"/>
              </a:p>
              <a:p>
                <a:pPr marL="0" indent="0">
                  <a:buNone/>
                </a:pPr>
                <a:endParaRPr lang="hu-HU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51520" y="1412776"/>
                <a:ext cx="8686800" cy="4968552"/>
              </a:xfrm>
              <a:blipFill rotWithShape="1">
                <a:blip r:embed="rId2"/>
                <a:stretch>
                  <a:fillRect l="-1614" t="-147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ounded Rectangular Callout 4"/>
          <p:cNvSpPr/>
          <p:nvPr/>
        </p:nvSpPr>
        <p:spPr>
          <a:xfrm rot="11135647">
            <a:off x="4499993" y="2369961"/>
            <a:ext cx="2520280" cy="1512168"/>
          </a:xfrm>
          <a:prstGeom prst="wedgeRoundRectCallout">
            <a:avLst>
              <a:gd name="adj1" fmla="val -77004"/>
              <a:gd name="adj2" fmla="val 67016"/>
              <a:gd name="adj3" fmla="val 16667"/>
            </a:avLst>
          </a:prstGeom>
          <a:noFill/>
          <a:scene3d>
            <a:camera prst="orthographicFront">
              <a:rot lat="0" lon="0" rev="3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Soft bremsstrahlung</a:t>
            </a:r>
            <a:endParaRPr lang="hu-H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7668344" y="1620089"/>
                <a:ext cx="64807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hu-HU" sz="3200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hu-HU" sz="3200" b="0" i="1" smtClean="0">
                              <a:latin typeface="Cambria Math"/>
                            </a:rPr>
                            <m:t>𝑢</m:t>
                          </m:r>
                        </m:e>
                      </m:acc>
                    </m:oMath>
                  </m:oMathPara>
                </a14:m>
                <a:endParaRPr lang="hu-HU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68344" y="1620089"/>
                <a:ext cx="648072" cy="58477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898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Kép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5784" y="1390464"/>
            <a:ext cx="3463280" cy="5206888"/>
          </a:xfrm>
          <a:prstGeom prst="rect">
            <a:avLst/>
          </a:prstGeom>
        </p:spPr>
      </p:pic>
      <p:pic>
        <p:nvPicPr>
          <p:cNvPr id="13" name="Kép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40968"/>
            <a:ext cx="4956043" cy="3717032"/>
          </a:xfrm>
          <a:prstGeom prst="rect">
            <a:avLst/>
          </a:prstGeom>
        </p:spPr>
      </p:pic>
      <p:pic>
        <p:nvPicPr>
          <p:cNvPr id="7" name="Kép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-675456"/>
            <a:ext cx="3384376" cy="4230470"/>
          </a:xfrm>
          <a:prstGeom prst="rect">
            <a:avLst/>
          </a:prstGeom>
        </p:spPr>
      </p:pic>
      <p:pic>
        <p:nvPicPr>
          <p:cNvPr id="8" name="Kép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976" y="2533352"/>
            <a:ext cx="3048000" cy="4064000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4222" y="-865021"/>
            <a:ext cx="4516130" cy="3717078"/>
          </a:xfrm>
          <a:prstGeom prst="rect">
            <a:avLst/>
          </a:prstGeom>
        </p:spPr>
      </p:pic>
      <p:pic>
        <p:nvPicPr>
          <p:cNvPr id="10" name="Kép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278" y="2848626"/>
            <a:ext cx="2459765" cy="1844824"/>
          </a:xfrm>
          <a:prstGeom prst="rect">
            <a:avLst/>
          </a:prstGeom>
        </p:spPr>
      </p:pic>
      <p:pic>
        <p:nvPicPr>
          <p:cNvPr id="11" name="Kép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0"/>
            <a:ext cx="1403648" cy="1052736"/>
          </a:xfrm>
          <a:prstGeom prst="rect">
            <a:avLst/>
          </a:prstGeom>
        </p:spPr>
      </p:pic>
      <p:pic>
        <p:nvPicPr>
          <p:cNvPr id="15" name="Kép 1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3666" y="-675456"/>
            <a:ext cx="6156685" cy="8208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1370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251520" y="1412776"/>
                <a:ext cx="8568952" cy="4824536"/>
              </a:xfrm>
            </p:spPr>
            <p:txBody>
              <a:bodyPr>
                <a:normAutofit fontScale="85000" lnSpcReduction="20000"/>
              </a:bodyPr>
              <a:lstStyle/>
              <a:p>
                <a:r>
                  <a:rPr lang="hu-HU" dirty="0" smtClean="0"/>
                  <a:t>Covariant </a:t>
                </a:r>
                <a:r>
                  <a:rPr lang="hu-HU" dirty="0" err="1" smtClean="0"/>
                  <a:t>notation</a:t>
                </a:r>
                <a:r>
                  <a:rPr lang="hu-HU" dirty="0" smtClean="0"/>
                  <a:t>:</a:t>
                </a:r>
              </a:p>
              <a:p>
                <a:endParaRPr lang="hu-HU" dirty="0" smtClean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u-HU" b="0" i="1" smtClean="0">
                          <a:latin typeface="Cambria Math"/>
                        </a:rPr>
                        <m:t>𝑘</m:t>
                      </m:r>
                      <m:r>
                        <a:rPr lang="hu-HU" b="0" i="1" smtClean="0"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hu-HU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hu-HU" b="0" i="1" smtClean="0">
                              <a:latin typeface="Cambria Math"/>
                              <a:ea typeface="Cambria Math"/>
                            </a:rPr>
                            <m:t>𝜔</m:t>
                          </m:r>
                          <m:r>
                            <a:rPr lang="hu-HU" b="0" i="1" smtClean="0">
                              <a:latin typeface="Cambria Math"/>
                              <a:ea typeface="Cambria Math"/>
                            </a:rPr>
                            <m:t>,</m:t>
                          </m:r>
                          <m:r>
                            <a:rPr lang="hu-HU" b="0" i="1" smtClean="0">
                              <a:latin typeface="Cambria Math"/>
                              <a:ea typeface="Cambria Math"/>
                            </a:rPr>
                            <m:t>𝜔</m:t>
                          </m:r>
                          <m:acc>
                            <m:accPr>
                              <m:chr m:val="⃗"/>
                              <m:ctrlPr>
                                <a:rPr lang="hu-HU" b="0" i="1" smtClean="0">
                                  <a:latin typeface="Cambria Math"/>
                                  <a:ea typeface="Cambria Math"/>
                                </a:rPr>
                              </m:ctrlPr>
                            </m:accPr>
                            <m:e>
                              <m:r>
                                <a:rPr lang="hu-HU" b="0" i="1" smtClean="0">
                                  <a:latin typeface="Cambria Math"/>
                                  <a:ea typeface="Cambria Math"/>
                                </a:rPr>
                                <m:t>𝑛</m:t>
                              </m:r>
                            </m:e>
                          </m:acc>
                        </m:e>
                      </m:d>
                      <m:r>
                        <a:rPr lang="hu-HU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hu-HU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hu-HU" b="0" i="1" smtClean="0">
                              <a:latin typeface="Cambria Math"/>
                            </a:rPr>
                            <m:t>𝑘</m:t>
                          </m:r>
                        </m:e>
                        <m:sub>
                          <m:r>
                            <a:rPr lang="hu-HU" b="0" i="1" smtClean="0">
                              <a:latin typeface="Cambria Math"/>
                              <a:ea typeface="Cambria Math"/>
                            </a:rPr>
                            <m:t>⊥</m:t>
                          </m:r>
                        </m:sub>
                      </m:sSub>
                      <m:d>
                        <m:dPr>
                          <m:ctrlPr>
                            <a:rPr lang="hu-HU" b="0" i="1" smtClean="0">
                              <a:latin typeface="Cambria Math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hu-HU" b="0" i="1" smtClean="0">
                                  <a:latin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hu-HU" b="0" i="0" smtClean="0">
                                  <a:latin typeface="Cambria Math"/>
                                </a:rPr>
                                <m:t>cosh</m:t>
                              </m:r>
                            </m:fName>
                            <m:e>
                              <m:r>
                                <a:rPr lang="hu-HU" b="0" i="1" smtClean="0">
                                  <a:latin typeface="Cambria Math"/>
                                  <a:ea typeface="Cambria Math"/>
                                </a:rPr>
                                <m:t>𝜂</m:t>
                              </m:r>
                              <m:r>
                                <a:rPr lang="hu-HU" b="0" i="1" smtClean="0">
                                  <a:latin typeface="Cambria Math"/>
                                  <a:ea typeface="Cambria Math"/>
                                </a:rPr>
                                <m:t>,</m:t>
                              </m:r>
                              <m:func>
                                <m:funcPr>
                                  <m:ctrlPr>
                                    <a:rPr lang="hu-HU" b="0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hu-HU" b="0" i="0" smtClean="0">
                                      <a:latin typeface="Cambria Math"/>
                                      <a:ea typeface="Cambria Math"/>
                                    </a:rPr>
                                    <m:t>sinh</m:t>
                                  </m:r>
                                </m:fName>
                                <m:e>
                                  <m:r>
                                    <a:rPr lang="hu-HU" b="0" i="1" smtClean="0">
                                      <a:latin typeface="Cambria Math"/>
                                      <a:ea typeface="Cambria Math"/>
                                    </a:rPr>
                                    <m:t>𝜂</m:t>
                                  </m:r>
                                  <m:r>
                                    <a:rPr lang="hu-HU" b="0" i="1" smtClean="0">
                                      <a:latin typeface="Cambria Math"/>
                                      <a:ea typeface="Cambria Math"/>
                                    </a:rPr>
                                    <m:t>,</m:t>
                                  </m:r>
                                  <m:func>
                                    <m:funcPr>
                                      <m:ctrlPr>
                                        <a:rPr lang="hu-HU" b="0" i="1" smtClean="0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hu-HU" b="0" i="0" smtClean="0">
                                          <a:latin typeface="Cambria Math"/>
                                          <a:ea typeface="Cambria Math"/>
                                        </a:rPr>
                                        <m:t>cos</m:t>
                                      </m:r>
                                    </m:fName>
                                    <m:e>
                                      <m:r>
                                        <a:rPr lang="hu-HU" b="0" i="1" smtClean="0">
                                          <a:latin typeface="Cambria Math"/>
                                          <a:ea typeface="Cambria Math"/>
                                        </a:rPr>
                                        <m:t>𝜓</m:t>
                                      </m:r>
                                      <m:r>
                                        <a:rPr lang="hu-HU" b="0" i="1" smtClean="0">
                                          <a:latin typeface="Cambria Math"/>
                                          <a:ea typeface="Cambria Math"/>
                                        </a:rPr>
                                        <m:t>,</m:t>
                                      </m:r>
                                      <m:func>
                                        <m:funcPr>
                                          <m:ctrlPr>
                                            <a:rPr lang="hu-HU" b="0" i="1" smtClean="0">
                                              <a:latin typeface="Cambria Math"/>
                                              <a:ea typeface="Cambria Math"/>
                                            </a:rPr>
                                          </m:ctrlPr>
                                        </m:funcPr>
                                        <m:fName>
                                          <m:r>
                                            <m:rPr>
                                              <m:sty m:val="p"/>
                                            </m:rPr>
                                            <a:rPr lang="hu-HU" b="0" i="0" smtClean="0">
                                              <a:latin typeface="Cambria Math"/>
                                              <a:ea typeface="Cambria Math"/>
                                            </a:rPr>
                                            <m:t>sin</m:t>
                                          </m:r>
                                        </m:fName>
                                        <m:e>
                                          <m:r>
                                            <a:rPr lang="hu-HU" b="0" i="1" smtClean="0">
                                              <a:latin typeface="Cambria Math"/>
                                              <a:ea typeface="Cambria Math"/>
                                            </a:rPr>
                                            <m:t>𝜓</m:t>
                                          </m:r>
                                        </m:e>
                                      </m:func>
                                      <m:r>
                                        <a:rPr lang="hu-HU" b="0" i="1" smtClean="0">
                                          <a:latin typeface="Cambria Math"/>
                                          <a:ea typeface="Cambria Math"/>
                                        </a:rPr>
                                        <m:t> </m:t>
                                      </m:r>
                                    </m:e>
                                  </m:func>
                                </m:e>
                              </m:func>
                            </m:e>
                          </m:func>
                        </m:e>
                      </m:d>
                    </m:oMath>
                  </m:oMathPara>
                </a14:m>
                <a:endParaRPr lang="hu-HU" dirty="0" smtClean="0"/>
              </a:p>
              <a:p>
                <a:pPr marL="0" indent="0" algn="ctr">
                  <a:buNone/>
                </a:pPr>
                <a:endParaRPr lang="hu-HU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u-HU" b="0" i="1" smtClean="0">
                          <a:latin typeface="Cambria Math"/>
                        </a:rPr>
                        <m:t>𝑢</m:t>
                      </m:r>
                      <m:r>
                        <a:rPr lang="hu-HU" b="0" i="1" smtClean="0"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hu-HU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hu-HU" b="0" i="1" smtClean="0">
                              <a:latin typeface="Cambria Math"/>
                              <a:ea typeface="Cambria Math"/>
                            </a:rPr>
                            <m:t>𝛾</m:t>
                          </m:r>
                          <m:r>
                            <a:rPr lang="hu-HU" b="0" i="1" smtClean="0">
                              <a:latin typeface="Cambria Math"/>
                            </a:rPr>
                            <m:t>,</m:t>
                          </m:r>
                          <m:r>
                            <a:rPr lang="hu-HU" b="0" i="1" smtClean="0">
                              <a:latin typeface="Cambria Math"/>
                              <a:ea typeface="Cambria Math"/>
                            </a:rPr>
                            <m:t>𝛾</m:t>
                          </m:r>
                          <m:acc>
                            <m:accPr>
                              <m:chr m:val="⃗"/>
                              <m:ctrlPr>
                                <a:rPr lang="hu-HU" b="0" i="1" smtClean="0">
                                  <a:latin typeface="Cambria Math"/>
                                  <a:ea typeface="Cambria Math"/>
                                </a:rPr>
                              </m:ctrlPr>
                            </m:accPr>
                            <m:e>
                              <m:r>
                                <a:rPr lang="hu-HU" b="0" i="1" smtClean="0">
                                  <a:latin typeface="Cambria Math"/>
                                  <a:ea typeface="Cambria Math"/>
                                </a:rPr>
                                <m:t>𝑣</m:t>
                              </m:r>
                            </m:e>
                          </m:acc>
                        </m:e>
                      </m:d>
                      <m:r>
                        <a:rPr lang="hu-HU" i="1"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hu-HU" i="1">
                              <a:latin typeface="Cambria Math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hu-HU" i="1">
                                  <a:latin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hu-HU">
                                  <a:latin typeface="Cambria Math"/>
                                </a:rPr>
                                <m:t>cosh</m:t>
                              </m:r>
                            </m:fName>
                            <m:e>
                              <m:r>
                                <a:rPr lang="hu-HU" i="1">
                                  <a:latin typeface="Cambria Math"/>
                                  <a:ea typeface="Cambria Math"/>
                                </a:rPr>
                                <m:t>𝜉</m:t>
                              </m:r>
                            </m:e>
                          </m:func>
                          <m:r>
                            <a:rPr lang="hu-HU" i="1">
                              <a:latin typeface="Cambria Math"/>
                            </a:rPr>
                            <m:t>,</m:t>
                          </m:r>
                          <m:func>
                            <m:funcPr>
                              <m:ctrlPr>
                                <a:rPr lang="hu-HU" i="1">
                                  <a:latin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hu-HU">
                                  <a:latin typeface="Cambria Math"/>
                                </a:rPr>
                                <m:t>sinh</m:t>
                              </m:r>
                            </m:fName>
                            <m:e>
                              <m:r>
                                <a:rPr lang="hu-HU" i="1">
                                  <a:latin typeface="Cambria Math"/>
                                  <a:ea typeface="Cambria Math"/>
                                </a:rPr>
                                <m:t>𝜉</m:t>
                              </m:r>
                            </m:e>
                          </m:func>
                          <m:r>
                            <a:rPr lang="hu-HU" i="1">
                              <a:latin typeface="Cambria Math"/>
                            </a:rPr>
                            <m:t>,0,0</m:t>
                          </m:r>
                        </m:e>
                      </m:d>
                      <m:r>
                        <a:rPr lang="hu-HU" b="0" i="1" smtClean="0">
                          <a:latin typeface="Cambria Math"/>
                        </a:rPr>
                        <m:t>  </m:t>
                      </m:r>
                    </m:oMath>
                  </m:oMathPara>
                </a14:m>
                <a:endParaRPr lang="hu-HU" b="0" i="1" dirty="0" smtClean="0">
                  <a:latin typeface="Cambria Math"/>
                </a:endParaRPr>
              </a:p>
              <a:p>
                <a:pPr marL="0" indent="0" algn="ctr">
                  <a:buNone/>
                </a:pPr>
                <a:endParaRPr lang="hu-HU" b="0" i="1" dirty="0" smtClean="0">
                  <a:latin typeface="Cambria Math"/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u-HU" b="0" i="1" smtClean="0">
                          <a:latin typeface="Cambria Math"/>
                        </a:rPr>
                        <m:t> </m:t>
                      </m:r>
                      <m:r>
                        <a:rPr lang="hu-HU" b="0" i="1" smtClean="0">
                          <a:latin typeface="Cambria Math"/>
                          <a:ea typeface="Cambria Math"/>
                        </a:rPr>
                        <m:t>ℵ = 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hu-HU" b="0" i="1" smtClean="0">
                              <a:latin typeface="Cambria Math"/>
                              <a:ea typeface="Cambria Math"/>
                            </a:rPr>
                          </m:ctrlPr>
                        </m:naryPr>
                        <m:sub/>
                        <m:sup/>
                        <m:e>
                          <m:sSup>
                            <m:sSupPr>
                              <m:ctrlPr>
                                <a:rPr lang="hu-HU" b="0" i="1" smtClean="0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hu-HU" b="0" i="1" smtClean="0">
                                  <a:latin typeface="Cambria Math"/>
                                  <a:ea typeface="Cambria Math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hu-HU" b="0" i="1" smtClean="0">
                                  <a:latin typeface="Cambria Math"/>
                                  <a:ea typeface="Cambria Math"/>
                                </a:rPr>
                                <m:t>𝑖</m:t>
                              </m:r>
                              <m:r>
                                <a:rPr lang="hu-HU" b="0" i="1" smtClean="0">
                                  <a:latin typeface="Cambria Math"/>
                                  <a:ea typeface="Cambria Math"/>
                                </a:rPr>
                                <m:t>𝜑</m:t>
                              </m:r>
                            </m:sup>
                          </m:sSup>
                          <m:r>
                            <a:rPr lang="hu-HU" b="0" i="1" smtClean="0">
                              <a:latin typeface="Cambria Math"/>
                              <a:ea typeface="Cambria Math"/>
                            </a:rPr>
                            <m:t> </m:t>
                          </m:r>
                          <m:f>
                            <m:fPr>
                              <m:ctrlPr>
                                <a:rPr lang="hu-HU" b="0" i="1" smtClean="0">
                                  <a:latin typeface="Cambria Math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hu-HU" b="0" i="1" smtClean="0">
                                  <a:latin typeface="Cambria Math"/>
                                  <a:ea typeface="Cambria Math"/>
                                </a:rPr>
                                <m:t>𝑑</m:t>
                              </m:r>
                            </m:num>
                            <m:den>
                              <m:r>
                                <a:rPr lang="hu-HU" b="0" i="1" smtClean="0">
                                  <a:latin typeface="Cambria Math"/>
                                  <a:ea typeface="Cambria Math"/>
                                </a:rPr>
                                <m:t>𝑑</m:t>
                              </m:r>
                              <m:r>
                                <a:rPr lang="hu-HU" b="0" i="1" smtClean="0">
                                  <a:latin typeface="Cambria Math"/>
                                  <a:ea typeface="Cambria Math"/>
                                </a:rPr>
                                <m:t>𝜏</m:t>
                              </m:r>
                            </m:den>
                          </m:f>
                          <m:d>
                            <m:dPr>
                              <m:ctrlPr>
                                <a:rPr lang="hu-HU" b="0" i="1" smtClean="0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hu-HU" b="0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hu-HU" b="0" i="1" smtClean="0">
                                      <a:latin typeface="Cambria Math"/>
                                      <a:ea typeface="Cambria Math"/>
                                    </a:rPr>
                                    <m:t>𝜖</m:t>
                                  </m:r>
                                  <m:r>
                                    <a:rPr lang="hu-HU" b="0" i="1" smtClean="0">
                                      <a:latin typeface="Cambria Math"/>
                                      <a:ea typeface="Cambria Math"/>
                                    </a:rPr>
                                    <m:t>∙</m:t>
                                  </m:r>
                                  <m:r>
                                    <a:rPr lang="hu-HU" b="0" i="1" smtClean="0">
                                      <a:latin typeface="Cambria Math"/>
                                      <a:ea typeface="Cambria Math"/>
                                    </a:rPr>
                                    <m:t>𝑢</m:t>
                                  </m:r>
                                </m:num>
                                <m:den>
                                  <m:r>
                                    <a:rPr lang="hu-HU" b="0" i="1" smtClean="0">
                                      <a:latin typeface="Cambria Math"/>
                                      <a:ea typeface="Cambria Math"/>
                                    </a:rPr>
                                    <m:t>𝑘</m:t>
                                  </m:r>
                                  <m:r>
                                    <a:rPr lang="hu-HU" b="0" i="1" smtClean="0">
                                      <a:latin typeface="Cambria Math"/>
                                      <a:ea typeface="Cambria Math"/>
                                    </a:rPr>
                                    <m:t>∙</m:t>
                                  </m:r>
                                  <m:r>
                                    <a:rPr lang="hu-HU" b="0" i="1" smtClean="0">
                                      <a:latin typeface="Cambria Math"/>
                                      <a:ea typeface="Cambria Math"/>
                                    </a:rPr>
                                    <m:t>𝑢</m:t>
                                  </m:r>
                                </m:den>
                              </m:f>
                            </m:e>
                          </m:d>
                          <m:r>
                            <a:rPr lang="hu-HU" b="0" i="1" smtClean="0">
                              <a:latin typeface="Cambria Math"/>
                              <a:ea typeface="Cambria Math"/>
                            </a:rPr>
                            <m:t> </m:t>
                          </m:r>
                          <m:r>
                            <a:rPr lang="hu-HU" b="0" i="1" smtClean="0">
                              <a:latin typeface="Cambria Math"/>
                              <a:ea typeface="Cambria Math"/>
                            </a:rPr>
                            <m:t>𝑑</m:t>
                          </m:r>
                          <m:r>
                            <a:rPr lang="hu-HU" b="0" i="1" smtClean="0">
                              <a:latin typeface="Cambria Math"/>
                              <a:ea typeface="Cambria Math"/>
                            </a:rPr>
                            <m:t>𝜏</m:t>
                          </m:r>
                        </m:e>
                      </m:nary>
                      <m:r>
                        <a:rPr lang="hu-HU" b="0" i="1" smtClean="0">
                          <a:latin typeface="Cambria Math"/>
                          <a:ea typeface="Cambria Math"/>
                        </a:rPr>
                        <m:t> </m:t>
                      </m:r>
                    </m:oMath>
                  </m:oMathPara>
                </a14:m>
                <a:endParaRPr lang="hu-HU" dirty="0" smtClean="0"/>
              </a:p>
              <a:p>
                <a:pPr marL="0" indent="0" algn="ctr">
                  <a:buNone/>
                </a:pPr>
                <a:endParaRPr lang="hu-HU" dirty="0" smtClean="0"/>
              </a:p>
              <a:p>
                <a:pPr marL="0" indent="0" algn="ctr">
                  <a:buNone/>
                </a:pPr>
                <a:endParaRPr lang="hu-HU" dirty="0"/>
              </a:p>
              <a:p>
                <a:pPr marL="0" indent="0" algn="ctr">
                  <a:buNone/>
                </a:pPr>
                <a:r>
                  <a:rPr lang="hu-HU" dirty="0"/>
                  <a:t>	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51520" y="1412776"/>
                <a:ext cx="8568952" cy="4824536"/>
              </a:xfrm>
              <a:blipFill rotWithShape="1">
                <a:blip r:embed="rId2"/>
                <a:stretch>
                  <a:fillRect l="-1138" t="-25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Soft bremsstrahlung</a:t>
            </a:r>
            <a:endParaRPr lang="hu-HU" dirty="0"/>
          </a:p>
        </p:txBody>
      </p:sp>
      <p:sp>
        <p:nvSpPr>
          <p:cNvPr id="4" name="Szövegdoboz 3"/>
          <p:cNvSpPr txBox="1"/>
          <p:nvPr/>
        </p:nvSpPr>
        <p:spPr>
          <a:xfrm>
            <a:off x="5868144" y="5157192"/>
            <a:ext cx="22932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400" b="1" i="1" dirty="0" err="1" smtClean="0">
                <a:solidFill>
                  <a:srgbClr val="00642D"/>
                </a:solidFill>
              </a:rPr>
              <a:t>Feynman</a:t>
            </a:r>
            <a:r>
              <a:rPr lang="hu-HU" sz="2400" b="1" i="1" dirty="0" smtClean="0">
                <a:solidFill>
                  <a:srgbClr val="00642D"/>
                </a:solidFill>
              </a:rPr>
              <a:t> </a:t>
            </a:r>
            <a:r>
              <a:rPr lang="hu-HU" sz="2400" b="1" i="1" dirty="0" err="1" smtClean="0">
                <a:solidFill>
                  <a:srgbClr val="00642D"/>
                </a:solidFill>
              </a:rPr>
              <a:t>graphs</a:t>
            </a:r>
            <a:endParaRPr lang="en-US" sz="2400" b="1" i="1" dirty="0">
              <a:solidFill>
                <a:srgbClr val="00642D"/>
              </a:solidFill>
            </a:endParaRPr>
          </a:p>
        </p:txBody>
      </p:sp>
      <p:sp>
        <p:nvSpPr>
          <p:cNvPr id="5" name="Szövegdoboz 4"/>
          <p:cNvSpPr txBox="1"/>
          <p:nvPr/>
        </p:nvSpPr>
        <p:spPr>
          <a:xfrm>
            <a:off x="1475656" y="5157192"/>
            <a:ext cx="30680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400" b="1" i="1" dirty="0" smtClean="0">
                <a:solidFill>
                  <a:srgbClr val="FF0000"/>
                </a:solidFill>
              </a:rPr>
              <a:t>IR </a:t>
            </a:r>
            <a:r>
              <a:rPr lang="hu-HU" sz="2400" b="1" i="1" dirty="0" err="1" smtClean="0">
                <a:solidFill>
                  <a:srgbClr val="FF0000"/>
                </a:solidFill>
              </a:rPr>
              <a:t>div</a:t>
            </a:r>
            <a:r>
              <a:rPr lang="hu-HU" sz="2400" b="1" i="1" dirty="0" smtClean="0">
                <a:solidFill>
                  <a:srgbClr val="FF0000"/>
                </a:solidFill>
              </a:rPr>
              <a:t>, </a:t>
            </a:r>
            <a:r>
              <a:rPr lang="hu-HU" sz="2400" b="1" i="1" dirty="0" err="1" smtClean="0">
                <a:solidFill>
                  <a:srgbClr val="FF0000"/>
                </a:solidFill>
              </a:rPr>
              <a:t>coherent</a:t>
            </a:r>
            <a:r>
              <a:rPr lang="hu-HU" sz="2400" b="1" i="1" dirty="0" smtClean="0">
                <a:solidFill>
                  <a:srgbClr val="FF0000"/>
                </a:solidFill>
              </a:rPr>
              <a:t> </a:t>
            </a:r>
            <a:r>
              <a:rPr lang="hu-HU" sz="2400" b="1" i="1" dirty="0" err="1" smtClean="0">
                <a:solidFill>
                  <a:srgbClr val="FF0000"/>
                </a:solidFill>
              </a:rPr>
              <a:t>effects</a:t>
            </a:r>
            <a:endParaRPr lang="en-US" sz="2400" b="1" i="1" dirty="0">
              <a:solidFill>
                <a:srgbClr val="FF0000"/>
              </a:solidFill>
            </a:endParaRPr>
          </a:p>
        </p:txBody>
      </p:sp>
      <p:cxnSp>
        <p:nvCxnSpPr>
          <p:cNvPr id="7" name="Egyenes összekötő nyíllal 6"/>
          <p:cNvCxnSpPr/>
          <p:nvPr/>
        </p:nvCxnSpPr>
        <p:spPr>
          <a:xfrm flipV="1">
            <a:off x="3275856" y="4581128"/>
            <a:ext cx="720080" cy="576064"/>
          </a:xfrm>
          <a:prstGeom prst="straightConnector1">
            <a:avLst/>
          </a:prstGeom>
          <a:ln w="38100">
            <a:solidFill>
              <a:srgbClr val="FF000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Egyenes összekötő nyíllal 9"/>
          <p:cNvCxnSpPr/>
          <p:nvPr/>
        </p:nvCxnSpPr>
        <p:spPr>
          <a:xfrm flipH="1" flipV="1">
            <a:off x="5724128" y="4725144"/>
            <a:ext cx="792088" cy="432048"/>
          </a:xfrm>
          <a:prstGeom prst="straightConnector1">
            <a:avLst/>
          </a:prstGeom>
          <a:ln w="38100">
            <a:solidFill>
              <a:srgbClr val="00642D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zövegdoboz 12"/>
          <p:cNvSpPr txBox="1"/>
          <p:nvPr/>
        </p:nvSpPr>
        <p:spPr>
          <a:xfrm>
            <a:off x="395536" y="6381328"/>
            <a:ext cx="866891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000" b="1" dirty="0" smtClean="0">
                <a:solidFill>
                  <a:prstClr val="black"/>
                </a:solidFill>
              </a:rPr>
              <a:t>The </a:t>
            </a:r>
            <a:r>
              <a:rPr lang="hu-HU" sz="2000" b="1" dirty="0" err="1" smtClean="0">
                <a:solidFill>
                  <a:prstClr val="black"/>
                </a:solidFill>
              </a:rPr>
              <a:t>Unruh</a:t>
            </a:r>
            <a:r>
              <a:rPr lang="hu-HU" sz="2000" b="1" dirty="0" smtClean="0">
                <a:solidFill>
                  <a:prstClr val="black"/>
                </a:solidFill>
              </a:rPr>
              <a:t> </a:t>
            </a:r>
            <a:r>
              <a:rPr lang="hu-HU" sz="2000" b="1" dirty="0" err="1" smtClean="0">
                <a:solidFill>
                  <a:prstClr val="black"/>
                </a:solidFill>
              </a:rPr>
              <a:t>effect</a:t>
            </a:r>
            <a:r>
              <a:rPr lang="hu-HU" sz="2000" b="1" dirty="0" smtClean="0">
                <a:solidFill>
                  <a:prstClr val="black"/>
                </a:solidFill>
              </a:rPr>
              <a:t> </a:t>
            </a:r>
            <a:r>
              <a:rPr lang="hu-HU" sz="2000" b="1" dirty="0" err="1" smtClean="0">
                <a:solidFill>
                  <a:prstClr val="black"/>
                </a:solidFill>
              </a:rPr>
              <a:t>cannot</a:t>
            </a:r>
            <a:r>
              <a:rPr lang="hu-HU" sz="2000" b="1" dirty="0" smtClean="0">
                <a:solidFill>
                  <a:prstClr val="black"/>
                </a:solidFill>
              </a:rPr>
              <a:t> be </a:t>
            </a:r>
            <a:r>
              <a:rPr lang="hu-HU" sz="2000" b="1" dirty="0" err="1" smtClean="0">
                <a:solidFill>
                  <a:prstClr val="black"/>
                </a:solidFill>
              </a:rPr>
              <a:t>calculated</a:t>
            </a:r>
            <a:r>
              <a:rPr lang="hu-HU" sz="2000" b="1" dirty="0" smtClean="0">
                <a:solidFill>
                  <a:prstClr val="black"/>
                </a:solidFill>
              </a:rPr>
              <a:t> </a:t>
            </a:r>
            <a:r>
              <a:rPr lang="hu-HU" sz="2000" b="1" dirty="0" err="1" smtClean="0">
                <a:solidFill>
                  <a:prstClr val="black"/>
                </a:solidFill>
              </a:rPr>
              <a:t>by</a:t>
            </a:r>
            <a:r>
              <a:rPr lang="hu-HU" sz="2000" b="1" dirty="0" smtClean="0">
                <a:solidFill>
                  <a:prstClr val="black"/>
                </a:solidFill>
              </a:rPr>
              <a:t> </a:t>
            </a:r>
            <a:r>
              <a:rPr lang="hu-HU" sz="2000" b="1" dirty="0" err="1" smtClean="0">
                <a:solidFill>
                  <a:prstClr val="black"/>
                </a:solidFill>
              </a:rPr>
              <a:t>any</a:t>
            </a:r>
            <a:r>
              <a:rPr lang="hu-HU" sz="2000" b="1" dirty="0" smtClean="0">
                <a:solidFill>
                  <a:prstClr val="black"/>
                </a:solidFill>
              </a:rPr>
              <a:t> </a:t>
            </a:r>
            <a:r>
              <a:rPr lang="hu-HU" sz="2000" b="1" dirty="0" err="1" smtClean="0">
                <a:solidFill>
                  <a:prstClr val="black"/>
                </a:solidFill>
              </a:rPr>
              <a:t>finite</a:t>
            </a:r>
            <a:r>
              <a:rPr lang="hu-HU" sz="2000" b="1" dirty="0" smtClean="0">
                <a:solidFill>
                  <a:prstClr val="black"/>
                </a:solidFill>
              </a:rPr>
              <a:t> </a:t>
            </a:r>
            <a:r>
              <a:rPr lang="hu-HU" sz="2000" b="1" dirty="0" err="1" smtClean="0">
                <a:solidFill>
                  <a:prstClr val="black"/>
                </a:solidFill>
              </a:rPr>
              <a:t>number</a:t>
            </a:r>
            <a:r>
              <a:rPr lang="hu-HU" sz="2000" b="1" dirty="0" smtClean="0">
                <a:solidFill>
                  <a:prstClr val="black"/>
                </a:solidFill>
              </a:rPr>
              <a:t> of </a:t>
            </a:r>
            <a:r>
              <a:rPr lang="hu-HU" sz="2000" b="1" dirty="0" err="1" smtClean="0">
                <a:solidFill>
                  <a:prstClr val="black"/>
                </a:solidFill>
              </a:rPr>
              <a:t>Feynman</a:t>
            </a:r>
            <a:r>
              <a:rPr lang="hu-HU" sz="2000" b="1" dirty="0" smtClean="0">
                <a:solidFill>
                  <a:prstClr val="black"/>
                </a:solidFill>
              </a:rPr>
              <a:t> </a:t>
            </a:r>
            <a:r>
              <a:rPr lang="hu-HU" sz="2000" b="1" dirty="0" err="1" smtClean="0">
                <a:solidFill>
                  <a:prstClr val="black"/>
                </a:solidFill>
              </a:rPr>
              <a:t>graphs</a:t>
            </a:r>
            <a:r>
              <a:rPr lang="hu-HU" sz="2000" b="1" dirty="0" smtClean="0">
                <a:solidFill>
                  <a:prstClr val="black"/>
                </a:solidFill>
              </a:rPr>
              <a:t>!</a:t>
            </a:r>
            <a:endParaRPr lang="en-US" sz="20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8425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Kinematics, source trajectory</a:t>
            </a:r>
            <a:endParaRPr lang="hu-H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hu-HU" dirty="0" smtClean="0"/>
                  <a:t>Rapidity:		</a:t>
                </a:r>
                <a14:m>
                  <m:oMath xmlns:m="http://schemas.openxmlformats.org/officeDocument/2006/math">
                    <m:r>
                      <a:rPr lang="hu-HU" i="1" smtClean="0">
                        <a:latin typeface="Cambria Math"/>
                        <a:ea typeface="Cambria Math"/>
                      </a:rPr>
                      <m:t>𝛽</m:t>
                    </m:r>
                    <m:r>
                      <a:rPr lang="hu-HU" b="0" i="1" smtClean="0"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hu-HU" b="0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hu-HU" b="0" i="1" smtClean="0">
                            <a:latin typeface="Cambria Math"/>
                            <a:ea typeface="Cambria Math"/>
                          </a:rPr>
                          <m:t>𝑣</m:t>
                        </m:r>
                      </m:num>
                      <m:den>
                        <m:r>
                          <a:rPr lang="hu-HU" b="0" i="1" smtClean="0">
                            <a:latin typeface="Cambria Math"/>
                            <a:ea typeface="Cambria Math"/>
                          </a:rPr>
                          <m:t>𝑐</m:t>
                        </m:r>
                      </m:den>
                    </m:f>
                    <m:r>
                      <a:rPr lang="hu-HU" b="0" i="1" smtClean="0">
                        <a:latin typeface="Cambria Math"/>
                        <a:ea typeface="Cambria Math"/>
                      </a:rPr>
                      <m:t>=</m:t>
                    </m:r>
                    <m:func>
                      <m:funcPr>
                        <m:ctrlPr>
                          <a:rPr lang="hu-HU" b="0" i="1" smtClean="0">
                            <a:latin typeface="Cambria Math"/>
                            <a:ea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hu-HU" b="0" i="0" smtClean="0">
                            <a:latin typeface="Cambria Math"/>
                            <a:ea typeface="Cambria Math"/>
                          </a:rPr>
                          <m:t>tanh</m:t>
                        </m:r>
                      </m:fName>
                      <m:e>
                        <m:r>
                          <a:rPr lang="hu-HU" b="0" i="1" smtClean="0">
                            <a:latin typeface="Cambria Math"/>
                            <a:ea typeface="Cambria Math"/>
                          </a:rPr>
                          <m:t>(</m:t>
                        </m:r>
                        <m:r>
                          <a:rPr lang="hu-HU" b="0" i="1" smtClean="0">
                            <a:latin typeface="Cambria Math"/>
                            <a:ea typeface="Cambria Math"/>
                          </a:rPr>
                          <m:t>𝜉</m:t>
                        </m:r>
                        <m:r>
                          <a:rPr lang="hu-HU" b="0" i="1" smtClean="0">
                            <a:latin typeface="Cambria Math"/>
                            <a:ea typeface="Cambria Math"/>
                          </a:rPr>
                          <m:t>+</m:t>
                        </m:r>
                        <m:sSub>
                          <m:sSubPr>
                            <m:ctrlPr>
                              <a:rPr lang="hu-HU" b="0" i="1" smtClean="0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hu-HU" b="0" i="1" smtClean="0">
                                <a:latin typeface="Cambria Math"/>
                                <a:ea typeface="Cambria Math"/>
                              </a:rPr>
                              <m:t>𝜉</m:t>
                            </m:r>
                          </m:e>
                          <m:sub>
                            <m:r>
                              <a:rPr lang="hu-HU" b="0" i="1" smtClean="0">
                                <a:latin typeface="Cambria Math"/>
                                <a:ea typeface="Cambria Math"/>
                              </a:rPr>
                              <m:t>0</m:t>
                            </m:r>
                          </m:sub>
                        </m:sSub>
                        <m:r>
                          <a:rPr lang="hu-HU" b="0" i="1" smtClean="0">
                            <a:latin typeface="Cambria Math"/>
                            <a:ea typeface="Cambria Math"/>
                          </a:rPr>
                          <m:t>)</m:t>
                        </m:r>
                      </m:e>
                    </m:func>
                  </m:oMath>
                </a14:m>
                <a:r>
                  <a:rPr lang="hu-HU" dirty="0" smtClean="0"/>
                  <a:t>   </a:t>
                </a:r>
              </a:p>
              <a:p>
                <a:pPr marL="0" indent="0">
                  <a:buNone/>
                </a:pPr>
                <a:r>
                  <a:rPr lang="hu-HU" dirty="0" smtClean="0"/>
                  <a:t> 			</a:t>
                </a:r>
                <a14:m>
                  <m:oMath xmlns:m="http://schemas.openxmlformats.org/officeDocument/2006/math">
                    <m:r>
                      <a:rPr lang="hu-HU" i="1" smtClean="0">
                        <a:latin typeface="Cambria Math"/>
                        <a:ea typeface="Cambria Math"/>
                      </a:rPr>
                      <m:t>𝜉</m:t>
                    </m:r>
                    <m:r>
                      <a:rPr lang="hu-HU" b="0" i="1" smtClean="0"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hu-HU" b="0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hu-HU" b="0" i="1" smtClean="0">
                            <a:latin typeface="Cambria Math"/>
                            <a:ea typeface="Cambria Math"/>
                          </a:rPr>
                          <m:t>𝑔</m:t>
                        </m:r>
                      </m:num>
                      <m:den>
                        <m:r>
                          <a:rPr lang="hu-HU" b="0" i="1" smtClean="0">
                            <a:latin typeface="Cambria Math"/>
                            <a:ea typeface="Cambria Math"/>
                          </a:rPr>
                          <m:t>𝑐</m:t>
                        </m:r>
                      </m:den>
                    </m:f>
                    <m:r>
                      <a:rPr lang="hu-HU" b="0" i="1" smtClean="0">
                        <a:latin typeface="Cambria Math"/>
                        <a:ea typeface="Cambria Math"/>
                      </a:rPr>
                      <m:t> </m:t>
                    </m:r>
                    <m:r>
                      <a:rPr lang="hu-HU" b="0" i="1" smtClean="0">
                        <a:latin typeface="Cambria Math"/>
                        <a:ea typeface="Cambria Math"/>
                      </a:rPr>
                      <m:t>𝜏</m:t>
                    </m:r>
                    <m:r>
                      <a:rPr lang="hu-HU" b="0" i="1" smtClean="0">
                        <a:latin typeface="Cambria Math"/>
                        <a:ea typeface="Cambria Math"/>
                      </a:rPr>
                      <m:t>  </m:t>
                    </m:r>
                  </m:oMath>
                </a14:m>
                <a:endParaRPr lang="hu-HU" b="0" dirty="0" smtClean="0">
                  <a:ea typeface="Cambria Math"/>
                </a:endParaRPr>
              </a:p>
              <a:p>
                <a:pPr marL="0" indent="0">
                  <a:buNone/>
                </a:pPr>
                <a:r>
                  <a:rPr lang="hu-HU" dirty="0" smtClean="0">
                    <a:ea typeface="Cambria Math"/>
                  </a:rPr>
                  <a:t>  Trajectory:</a:t>
                </a:r>
                <a:endParaRPr lang="hu-HU" b="0" dirty="0" smtClean="0">
                  <a:ea typeface="Cambria Math"/>
                </a:endParaRPr>
              </a:p>
              <a:p>
                <a:pPr marL="0" indent="0">
                  <a:buNone/>
                </a:pPr>
                <a:r>
                  <a:rPr lang="hu-HU" dirty="0" smtClean="0"/>
                  <a:t>	</a:t>
                </a:r>
                <a14:m>
                  <m:oMath xmlns:m="http://schemas.openxmlformats.org/officeDocument/2006/math">
                    <m:r>
                      <a:rPr lang="hu-HU" b="0" i="1" smtClean="0">
                        <a:latin typeface="Cambria Math"/>
                      </a:rPr>
                      <m:t>𝑡</m:t>
                    </m:r>
                    <m:r>
                      <a:rPr lang="hu-HU" b="0" i="1" smtClean="0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hu-HU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hu-HU" b="0" i="1" smtClean="0">
                            <a:latin typeface="Cambria Math"/>
                          </a:rPr>
                          <m:t>𝑡</m:t>
                        </m:r>
                      </m:e>
                      <m:sub>
                        <m:r>
                          <a:rPr lang="hu-HU" b="0" i="1" smtClean="0">
                            <a:latin typeface="Cambria Math"/>
                          </a:rPr>
                          <m:t>0</m:t>
                        </m:r>
                      </m:sub>
                    </m:sSub>
                    <m:r>
                      <a:rPr lang="hu-HU" b="0" i="1" smtClean="0">
                        <a:latin typeface="Cambria Math"/>
                      </a:rPr>
                      <m:t>+</m:t>
                    </m:r>
                    <m:f>
                      <m:fPr>
                        <m:ctrlPr>
                          <a:rPr lang="hu-HU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hu-HU" b="0" i="1" smtClean="0">
                            <a:latin typeface="Cambria Math"/>
                          </a:rPr>
                          <m:t>𝑐</m:t>
                        </m:r>
                      </m:num>
                      <m:den>
                        <m:r>
                          <a:rPr lang="hu-HU" b="0" i="1" smtClean="0">
                            <a:latin typeface="Cambria Math"/>
                          </a:rPr>
                          <m:t>𝑔</m:t>
                        </m:r>
                      </m:den>
                    </m:f>
                    <m:d>
                      <m:dPr>
                        <m:ctrlPr>
                          <a:rPr lang="hu-HU" b="0" i="1" smtClean="0">
                            <a:latin typeface="Cambria Math"/>
                          </a:rPr>
                        </m:ctrlPr>
                      </m:dPr>
                      <m:e>
                        <m:func>
                          <m:funcPr>
                            <m:ctrlPr>
                              <a:rPr lang="hu-HU" b="0" i="1" smtClean="0"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hu-HU" b="0" i="0" smtClean="0">
                                <a:latin typeface="Cambria Math"/>
                              </a:rPr>
                              <m:t>sinh</m:t>
                            </m:r>
                          </m:fName>
                          <m:e>
                            <m:r>
                              <a:rPr lang="hu-HU" b="0" i="1" smtClean="0">
                                <a:latin typeface="Cambria Math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lang="hu-HU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hu-HU" b="0" i="1" smtClean="0">
                                    <a:latin typeface="Cambria Math"/>
                                    <a:ea typeface="Cambria Math"/>
                                  </a:rPr>
                                  <m:t>𝜉</m:t>
                                </m:r>
                                <m:r>
                                  <a:rPr lang="hu-HU" b="0" i="1" smtClean="0">
                                    <a:latin typeface="Cambria Math"/>
                                    <a:ea typeface="Cambria Math"/>
                                  </a:rPr>
                                  <m:t>+</m:t>
                                </m:r>
                                <m:r>
                                  <a:rPr lang="hu-HU" b="0" i="1" smtClean="0">
                                    <a:latin typeface="Cambria Math"/>
                                    <a:ea typeface="Cambria Math"/>
                                  </a:rPr>
                                  <m:t>𝜉</m:t>
                                </m:r>
                              </m:e>
                              <m:sub>
                                <m:r>
                                  <a:rPr lang="hu-HU" b="0" i="1" smtClean="0">
                                    <a:latin typeface="Cambria Math"/>
                                  </a:rPr>
                                  <m:t>0</m:t>
                                </m:r>
                              </m:sub>
                            </m:sSub>
                            <m:r>
                              <a:rPr lang="hu-HU" b="0" i="1" smtClean="0">
                                <a:latin typeface="Cambria Math"/>
                              </a:rPr>
                              <m:t>)</m:t>
                            </m:r>
                          </m:e>
                        </m:func>
                        <m:r>
                          <a:rPr lang="hu-HU" b="0" i="1" smtClean="0">
                            <a:latin typeface="Cambria Math"/>
                          </a:rPr>
                          <m:t>−</m:t>
                        </m:r>
                        <m:func>
                          <m:funcPr>
                            <m:ctrlPr>
                              <a:rPr lang="hu-HU" b="0" i="1" smtClean="0"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hu-HU" b="0" i="0" smtClean="0">
                                <a:latin typeface="Cambria Math"/>
                              </a:rPr>
                              <m:t>sinh</m:t>
                            </m:r>
                          </m:fName>
                          <m:e>
                            <m:sSub>
                              <m:sSubPr>
                                <m:ctrlPr>
                                  <a:rPr lang="hu-HU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hu-HU" b="0" i="1" smtClean="0">
                                    <a:latin typeface="Cambria Math"/>
                                    <a:ea typeface="Cambria Math"/>
                                  </a:rPr>
                                  <m:t>𝜉</m:t>
                                </m:r>
                              </m:e>
                              <m:sub>
                                <m:r>
                                  <a:rPr lang="hu-HU" b="0" i="1" smtClean="0">
                                    <a:latin typeface="Cambria Math"/>
                                  </a:rPr>
                                  <m:t>0</m:t>
                                </m:r>
                              </m:sub>
                            </m:sSub>
                          </m:e>
                        </m:func>
                      </m:e>
                    </m:d>
                  </m:oMath>
                </a14:m>
                <a:r>
                  <a:rPr lang="hu-HU" dirty="0" smtClean="0"/>
                  <a:t>   </a:t>
                </a:r>
              </a:p>
              <a:p>
                <a:pPr marL="0" indent="0">
                  <a:buNone/>
                </a:pPr>
                <a:r>
                  <a:rPr lang="hu-HU" dirty="0"/>
                  <a:t>	</a:t>
                </a:r>
                <a14:m>
                  <m:oMath xmlns:m="http://schemas.openxmlformats.org/officeDocument/2006/math">
                    <m:r>
                      <a:rPr lang="hu-HU" b="0" i="1" smtClean="0">
                        <a:latin typeface="Cambria Math"/>
                      </a:rPr>
                      <m:t>𝑧</m:t>
                    </m:r>
                    <m:r>
                      <a:rPr lang="hu-HU" b="0" i="1" smtClean="0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hu-HU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hu-HU" b="0" i="1" smtClean="0">
                            <a:latin typeface="Cambria Math"/>
                          </a:rPr>
                          <m:t>𝑧</m:t>
                        </m:r>
                      </m:e>
                      <m:sub>
                        <m:r>
                          <a:rPr lang="hu-HU" b="0" i="1" smtClean="0">
                            <a:latin typeface="Cambria Math"/>
                          </a:rPr>
                          <m:t>0</m:t>
                        </m:r>
                      </m:sub>
                    </m:sSub>
                    <m:r>
                      <a:rPr lang="hu-HU" b="0" i="1" smtClean="0">
                        <a:latin typeface="Cambria Math"/>
                      </a:rPr>
                      <m:t>+</m:t>
                    </m:r>
                    <m:f>
                      <m:fPr>
                        <m:ctrlPr>
                          <a:rPr lang="hu-HU" b="0" i="1" smtClean="0"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hu-HU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hu-HU" b="0" i="1" smtClean="0">
                                <a:latin typeface="Cambria Math"/>
                              </a:rPr>
                              <m:t>𝑐</m:t>
                            </m:r>
                          </m:e>
                          <m:sup>
                            <m:r>
                              <a:rPr lang="hu-HU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hu-HU" b="0" i="1" smtClean="0">
                            <a:latin typeface="Cambria Math"/>
                          </a:rPr>
                          <m:t>𝑔</m:t>
                        </m:r>
                      </m:den>
                    </m:f>
                    <m:d>
                      <m:dPr>
                        <m:ctrlPr>
                          <a:rPr lang="hu-HU" b="0" i="1" smtClean="0">
                            <a:latin typeface="Cambria Math"/>
                          </a:rPr>
                        </m:ctrlPr>
                      </m:dPr>
                      <m:e>
                        <m:func>
                          <m:funcPr>
                            <m:ctrlPr>
                              <a:rPr lang="hu-HU" b="0" i="1" smtClean="0"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hu-HU" b="0" i="0" smtClean="0">
                                <a:latin typeface="Cambria Math"/>
                              </a:rPr>
                              <m:t>cosh</m:t>
                            </m:r>
                          </m:fName>
                          <m:e>
                            <m:r>
                              <a:rPr lang="hu-HU" b="0" i="1" smtClean="0">
                                <a:latin typeface="Cambria Math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lang="hu-HU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hu-HU" b="0" i="1" smtClean="0">
                                    <a:latin typeface="Cambria Math"/>
                                    <a:ea typeface="Cambria Math"/>
                                  </a:rPr>
                                  <m:t>𝜉</m:t>
                                </m:r>
                                <m:r>
                                  <a:rPr lang="hu-HU" b="0" i="1" smtClean="0">
                                    <a:latin typeface="Cambria Math"/>
                                    <a:ea typeface="Cambria Math"/>
                                  </a:rPr>
                                  <m:t>+</m:t>
                                </m:r>
                                <m:r>
                                  <a:rPr lang="hu-HU" b="0" i="1" smtClean="0">
                                    <a:latin typeface="Cambria Math"/>
                                    <a:ea typeface="Cambria Math"/>
                                  </a:rPr>
                                  <m:t>𝜉</m:t>
                                </m:r>
                              </m:e>
                              <m:sub>
                                <m:r>
                                  <a:rPr lang="hu-HU" b="0" i="1" smtClean="0">
                                    <a:latin typeface="Cambria Math"/>
                                  </a:rPr>
                                  <m:t>0</m:t>
                                </m:r>
                              </m:sub>
                            </m:sSub>
                            <m:r>
                              <a:rPr lang="hu-HU" b="0" i="1" smtClean="0">
                                <a:latin typeface="Cambria Math"/>
                              </a:rPr>
                              <m:t>)</m:t>
                            </m:r>
                          </m:e>
                        </m:func>
                        <m:r>
                          <a:rPr lang="hu-HU" b="0" i="1" smtClean="0">
                            <a:latin typeface="Cambria Math"/>
                          </a:rPr>
                          <m:t>−</m:t>
                        </m:r>
                        <m:func>
                          <m:funcPr>
                            <m:ctrlPr>
                              <a:rPr lang="hu-HU" b="0" i="1" smtClean="0"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hu-HU" b="0" i="0" smtClean="0">
                                <a:latin typeface="Cambria Math"/>
                              </a:rPr>
                              <m:t>cosh</m:t>
                            </m:r>
                          </m:fName>
                          <m:e>
                            <m:sSub>
                              <m:sSubPr>
                                <m:ctrlPr>
                                  <a:rPr lang="hu-HU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hu-HU" b="0" i="1" smtClean="0">
                                    <a:latin typeface="Cambria Math"/>
                                    <a:ea typeface="Cambria Math"/>
                                  </a:rPr>
                                  <m:t>𝜉</m:t>
                                </m:r>
                              </m:e>
                              <m:sub>
                                <m:r>
                                  <a:rPr lang="hu-HU" b="0" i="1" smtClean="0">
                                    <a:latin typeface="Cambria Math"/>
                                  </a:rPr>
                                  <m:t>0</m:t>
                                </m:r>
                              </m:sub>
                            </m:sSub>
                          </m:e>
                        </m:func>
                      </m:e>
                    </m:d>
                  </m:oMath>
                </a14:m>
                <a:endParaRPr lang="hu-HU" dirty="0" smtClean="0"/>
              </a:p>
              <a:p>
                <a:pPr marL="457200" lvl="1" indent="0">
                  <a:buNone/>
                </a:pPr>
                <a:endParaRPr lang="hu-HU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630" t="-270"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915816" y="6021288"/>
                <a:ext cx="6050567" cy="461665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none" rtlCol="0">
                <a:spAutoFit/>
              </a:bodyPr>
              <a:lstStyle/>
              <a:p>
                <a:r>
                  <a:rPr lang="hu-HU" sz="2400" b="1" dirty="0" smtClean="0">
                    <a:solidFill>
                      <a:srgbClr val="F79646">
                        <a:lumMod val="50000"/>
                      </a:srgbClr>
                    </a:solidFill>
                  </a:rPr>
                  <a:t>Let us denote  </a:t>
                </a:r>
                <a14:m>
                  <m:oMath xmlns:m="http://schemas.openxmlformats.org/officeDocument/2006/math">
                    <m:r>
                      <a:rPr lang="hu-HU" sz="2400" b="1" i="1" smtClean="0">
                        <a:solidFill>
                          <a:srgbClr val="F79646">
                            <a:lumMod val="50000"/>
                          </a:srgbClr>
                        </a:solidFill>
                        <a:latin typeface="Cambria Math"/>
                        <a:ea typeface="Cambria Math"/>
                      </a:rPr>
                      <m:t>𝝃</m:t>
                    </m:r>
                    <m:r>
                      <a:rPr lang="hu-HU" sz="2400" b="1" i="1" smtClean="0">
                        <a:solidFill>
                          <a:srgbClr val="F79646">
                            <a:lumMod val="50000"/>
                          </a:srgbClr>
                        </a:solidFill>
                        <a:latin typeface="Cambria Math"/>
                        <a:ea typeface="Cambria Math"/>
                      </a:rPr>
                      <m:t>+</m:t>
                    </m:r>
                    <m:sSub>
                      <m:sSubPr>
                        <m:ctrlPr>
                          <a:rPr lang="hu-HU" sz="2400" b="1" i="1" smtClean="0">
                            <a:solidFill>
                              <a:srgbClr val="F79646">
                                <a:lumMod val="50000"/>
                              </a:srgbClr>
                            </a:solidFill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hu-HU" sz="2400" b="1" i="1" smtClean="0">
                            <a:solidFill>
                              <a:srgbClr val="F79646">
                                <a:lumMod val="50000"/>
                              </a:srgbClr>
                            </a:solidFill>
                            <a:latin typeface="Cambria Math"/>
                            <a:ea typeface="Cambria Math"/>
                          </a:rPr>
                          <m:t>𝝃</m:t>
                        </m:r>
                      </m:e>
                      <m:sub>
                        <m:r>
                          <a:rPr lang="hu-HU" sz="2400" b="1" i="1" smtClean="0">
                            <a:solidFill>
                              <a:srgbClr val="F79646">
                                <a:lumMod val="50000"/>
                              </a:srgbClr>
                            </a:solidFill>
                            <a:latin typeface="Cambria Math"/>
                            <a:ea typeface="Cambria Math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hu-HU" sz="2400" b="1" dirty="0" smtClean="0">
                    <a:solidFill>
                      <a:srgbClr val="F79646">
                        <a:lumMod val="50000"/>
                      </a:srgbClr>
                    </a:solidFill>
                  </a:rPr>
                  <a:t>   by </a:t>
                </a:r>
                <a14:m>
                  <m:oMath xmlns:m="http://schemas.openxmlformats.org/officeDocument/2006/math">
                    <m:r>
                      <a:rPr lang="hu-HU" sz="2400" b="1" i="1" smtClean="0">
                        <a:solidFill>
                          <a:srgbClr val="F79646">
                            <a:lumMod val="50000"/>
                          </a:srgbClr>
                        </a:solidFill>
                        <a:latin typeface="Cambria Math"/>
                        <a:ea typeface="Cambria Math"/>
                      </a:rPr>
                      <m:t>𝝃</m:t>
                    </m:r>
                  </m:oMath>
                </a14:m>
                <a:r>
                  <a:rPr lang="hu-HU" sz="2400" b="1" dirty="0" smtClean="0">
                    <a:solidFill>
                      <a:srgbClr val="F79646">
                        <a:lumMod val="50000"/>
                      </a:srgbClr>
                    </a:solidFill>
                  </a:rPr>
                  <a:t>  in  the followings!</a:t>
                </a:r>
                <a:endParaRPr lang="hu-HU" sz="2400" b="1" dirty="0">
                  <a:solidFill>
                    <a:srgbClr val="F79646">
                      <a:lumMod val="50000"/>
                    </a:srgbClr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5816" y="6021288"/>
                <a:ext cx="6050567" cy="461665"/>
              </a:xfrm>
              <a:prstGeom prst="rect">
                <a:avLst/>
              </a:prstGeom>
              <a:blipFill rotWithShape="1">
                <a:blip r:embed="rId3"/>
                <a:stretch>
                  <a:fillRect l="-1304" t="-7595" r="-401" b="-26582"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80999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Kinematics, photon rapidity</a:t>
            </a:r>
            <a:endParaRPr lang="hu-H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340768"/>
                <a:ext cx="8229600" cy="5400600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hu-HU" dirty="0" smtClean="0"/>
                  <a:t>Angle and </a:t>
                </a:r>
                <a:r>
                  <a:rPr lang="hu-HU" dirty="0" err="1" smtClean="0"/>
                  <a:t>rapidity</a:t>
                </a:r>
                <a:r>
                  <a:rPr lang="hu-HU" dirty="0" smtClean="0"/>
                  <a:t>: </a:t>
                </a:r>
              </a:p>
              <a:p>
                <a:endParaRPr lang="hu-HU" i="1" dirty="0">
                  <a:latin typeface="Cambria Math"/>
                </a:endParaRPr>
              </a:p>
              <a:p>
                <a:pPr marL="457200" lvl="1" indent="0">
                  <a:buNone/>
                </a:pPr>
                <a:r>
                  <a:rPr lang="hu-HU" dirty="0" smtClean="0"/>
                  <a:t>			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hu-HU" sz="3200" b="0" i="0" smtClean="0">
                        <a:latin typeface="Cambria Math"/>
                      </a:rPr>
                      <m:t>cos</m:t>
                    </m:r>
                    <m:r>
                      <a:rPr lang="hu-HU" sz="3200" b="0" i="0" smtClean="0">
                        <a:latin typeface="Cambria Math"/>
                      </a:rPr>
                      <m:t> </m:t>
                    </m:r>
                    <m:r>
                      <a:rPr lang="el-GR" sz="3200" i="1">
                        <a:latin typeface="Cambria Math"/>
                        <a:ea typeface="Cambria Math"/>
                      </a:rPr>
                      <m:t>𝜃</m:t>
                    </m:r>
                    <m:r>
                      <a:rPr lang="hu-HU" sz="3200" b="0" i="1" smtClean="0">
                        <a:latin typeface="Cambria Math"/>
                        <a:ea typeface="Cambria Math"/>
                      </a:rPr>
                      <m:t>=</m:t>
                    </m:r>
                    <m:r>
                      <a:rPr lang="hu-HU" sz="3200" b="0" i="0" smtClean="0">
                        <a:latin typeface="Cambria Math"/>
                      </a:rPr>
                      <m:t> </m:t>
                    </m:r>
                    <m:func>
                      <m:funcPr>
                        <m:ctrlPr>
                          <a:rPr lang="hu-HU" sz="3200" i="1" smtClean="0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hu-HU" sz="3200" i="0" smtClean="0">
                            <a:latin typeface="Cambria Math"/>
                          </a:rPr>
                          <m:t>tanh</m:t>
                        </m:r>
                      </m:fName>
                      <m:e>
                        <m:r>
                          <a:rPr lang="hu-HU" sz="3200" i="1" smtClean="0">
                            <a:latin typeface="Cambria Math"/>
                            <a:ea typeface="Cambria Math"/>
                          </a:rPr>
                          <m:t>𝜂</m:t>
                        </m:r>
                      </m:e>
                    </m:func>
                  </m:oMath>
                </a14:m>
                <a:r>
                  <a:rPr lang="hu-HU" sz="3200" dirty="0" smtClean="0"/>
                  <a:t>  </a:t>
                </a:r>
                <a:endParaRPr lang="hu-HU" dirty="0" smtClean="0"/>
              </a:p>
              <a:p>
                <a:pPr marL="457200" lvl="1" indent="0">
                  <a:buNone/>
                </a:pPr>
                <a:endParaRPr lang="hu-HU" b="0" i="1" dirty="0">
                  <a:latin typeface="Cambria Math"/>
                </a:endParaRPr>
              </a:p>
              <a:p>
                <a:pPr marL="457200" lvl="1" indent="0">
                  <a:buNone/>
                </a:pPr>
                <a:r>
                  <a:rPr lang="hu-HU" sz="3200" b="0" dirty="0" smtClean="0"/>
                  <a:t> 			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hu-HU" sz="3200" b="0" i="1" smtClean="0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hu-HU" sz="3200" b="0" i="0" smtClean="0">
                            <a:latin typeface="Cambria Math"/>
                          </a:rPr>
                          <m:t>sin</m:t>
                        </m:r>
                      </m:fName>
                      <m:e>
                        <m:r>
                          <a:rPr lang="hu-HU" sz="3200" b="0" i="1" smtClean="0">
                            <a:latin typeface="Cambria Math"/>
                            <a:ea typeface="Cambria Math"/>
                          </a:rPr>
                          <m:t>𝜃</m:t>
                        </m:r>
                        <m:r>
                          <a:rPr lang="hu-HU" sz="3200" b="0" i="1" smtClean="0">
                            <a:latin typeface="Cambria Math"/>
                            <a:ea typeface="Cambria Math"/>
                          </a:rPr>
                          <m:t>=</m:t>
                        </m:r>
                        <m:f>
                          <m:fPr>
                            <m:ctrlPr>
                              <a:rPr lang="hu-HU" sz="3200" b="0" i="1" smtClean="0">
                                <a:latin typeface="Cambria Math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hu-HU" sz="3200" b="0" i="1" smtClean="0">
                                <a:latin typeface="Cambria Math"/>
                                <a:ea typeface="Cambria Math"/>
                              </a:rPr>
                              <m:t>1</m:t>
                            </m:r>
                          </m:num>
                          <m:den>
                            <m:func>
                              <m:funcPr>
                                <m:ctrlPr>
                                  <a:rPr lang="hu-HU" sz="3200" b="0" i="1" smtClean="0">
                                    <a:latin typeface="Cambria Math"/>
                                    <a:ea typeface="Cambria Math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hu-HU" sz="3200" b="0" i="0" smtClean="0">
                                    <a:latin typeface="Cambria Math"/>
                                    <a:ea typeface="Cambria Math"/>
                                  </a:rPr>
                                  <m:t>cosh</m:t>
                                </m:r>
                              </m:fName>
                              <m:e>
                                <m:r>
                                  <a:rPr lang="hu-HU" sz="3200" b="0" i="1" smtClean="0">
                                    <a:latin typeface="Cambria Math"/>
                                    <a:ea typeface="Cambria Math"/>
                                  </a:rPr>
                                  <m:t>𝜂</m:t>
                                </m:r>
                              </m:e>
                            </m:func>
                          </m:den>
                        </m:f>
                        <m:r>
                          <a:rPr lang="hu-HU" sz="3200" b="0" i="1" smtClean="0">
                            <a:latin typeface="Cambria Math"/>
                            <a:ea typeface="Cambria Math"/>
                          </a:rPr>
                          <m:t> </m:t>
                        </m:r>
                      </m:e>
                    </m:func>
                  </m:oMath>
                </a14:m>
                <a:endParaRPr lang="hu-HU" b="0" dirty="0" smtClean="0"/>
              </a:p>
              <a:p>
                <a:pPr marL="0" indent="0">
                  <a:buNone/>
                </a:pPr>
                <a:endParaRPr lang="hu-HU" b="0" i="1" dirty="0" smtClean="0">
                  <a:latin typeface="Cambria Math"/>
                </a:endParaRPr>
              </a:p>
              <a:p>
                <a:pPr marL="0" indent="0">
                  <a:buNone/>
                </a:pPr>
                <a:r>
                  <a:rPr lang="hu-HU" b="0" dirty="0" smtClean="0"/>
                  <a:t>			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hu-HU" b="0" i="1" smtClean="0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hu-HU" b="0" i="0" smtClean="0">
                            <a:latin typeface="Cambria Math"/>
                          </a:rPr>
                          <m:t>cot</m:t>
                        </m:r>
                      </m:fName>
                      <m:e>
                        <m:r>
                          <a:rPr lang="hu-HU" b="0" i="1" smtClean="0">
                            <a:latin typeface="Cambria Math"/>
                            <a:ea typeface="Cambria Math"/>
                          </a:rPr>
                          <m:t>𝜃</m:t>
                        </m:r>
                        <m:r>
                          <a:rPr lang="hu-HU" b="0" i="1" smtClean="0">
                            <a:latin typeface="Cambria Math"/>
                            <a:ea typeface="Cambria Math"/>
                          </a:rPr>
                          <m:t>=</m:t>
                        </m:r>
                        <m:func>
                          <m:funcPr>
                            <m:ctrlPr>
                              <a:rPr lang="hu-HU" b="0" i="1" smtClean="0">
                                <a:latin typeface="Cambria Math"/>
                                <a:ea typeface="Cambria Math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hu-HU" b="0" i="0" smtClean="0">
                                <a:latin typeface="Cambria Math"/>
                                <a:ea typeface="Cambria Math"/>
                              </a:rPr>
                              <m:t>sinh</m:t>
                            </m:r>
                          </m:fName>
                          <m:e>
                            <m:r>
                              <a:rPr lang="hu-HU" b="0" i="1" smtClean="0">
                                <a:latin typeface="Cambria Math"/>
                                <a:ea typeface="Cambria Math"/>
                              </a:rPr>
                              <m:t>𝜂</m:t>
                            </m:r>
                          </m:e>
                        </m:func>
                      </m:e>
                    </m:func>
                  </m:oMath>
                </a14:m>
                <a:r>
                  <a:rPr lang="hu-HU" dirty="0" smtClean="0"/>
                  <a:t>  </a:t>
                </a:r>
              </a:p>
              <a:p>
                <a:pPr marL="0" indent="0">
                  <a:buNone/>
                </a:pPr>
                <a:endParaRPr lang="hu-HU" dirty="0"/>
              </a:p>
              <a:p>
                <a:pPr marL="0" indent="0">
                  <a:buNone/>
                </a:pPr>
                <a:r>
                  <a:rPr lang="hu-HU" dirty="0" smtClean="0"/>
                  <a:t>			</a:t>
                </a:r>
                <a14:m>
                  <m:oMath xmlns:m="http://schemas.openxmlformats.org/officeDocument/2006/math">
                    <m:r>
                      <a:rPr lang="hu-HU" b="1" i="0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 </m:t>
                    </m:r>
                    <m:r>
                      <a:rPr lang="hu-HU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𝜼</m:t>
                    </m:r>
                    <m:r>
                      <a:rPr lang="hu-HU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=</m:t>
                    </m:r>
                    <m:func>
                      <m:funcPr>
                        <m:ctrlPr>
                          <a:rPr lang="hu-HU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</m:ctrlPr>
                      </m:funcPr>
                      <m:fName>
                        <m:r>
                          <a:rPr lang="hu-HU" b="1" i="0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𝐥𝐧</m:t>
                        </m:r>
                      </m:fName>
                      <m:e>
                        <m:func>
                          <m:funcPr>
                            <m:ctrlPr>
                              <a:rPr lang="hu-HU" b="1" i="1" smtClean="0">
                                <a:solidFill>
                                  <a:srgbClr val="002060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funcPr>
                          <m:fName>
                            <m:r>
                              <a:rPr lang="hu-HU" b="1" i="0" smtClean="0">
                                <a:solidFill>
                                  <a:srgbClr val="002060"/>
                                </a:solidFill>
                                <a:latin typeface="Cambria Math"/>
                                <a:ea typeface="Cambria Math"/>
                              </a:rPr>
                              <m:t>𝐜𝐨𝐭</m:t>
                            </m:r>
                          </m:fName>
                          <m:e>
                            <m:f>
                              <m:fPr>
                                <m:ctrlPr>
                                  <a:rPr lang="hu-HU" b="1" i="1" smtClean="0">
                                    <a:solidFill>
                                      <a:srgbClr val="002060"/>
                                    </a:solidFill>
                                    <a:latin typeface="Cambria Math"/>
                                    <a:ea typeface="Cambria Math"/>
                                  </a:rPr>
                                </m:ctrlPr>
                              </m:fPr>
                              <m:num>
                                <m:r>
                                  <a:rPr lang="hu-HU" b="1" i="1" smtClean="0">
                                    <a:solidFill>
                                      <a:srgbClr val="002060"/>
                                    </a:solidFill>
                                    <a:latin typeface="Cambria Math"/>
                                    <a:ea typeface="Cambria Math"/>
                                  </a:rPr>
                                  <m:t>𝜽</m:t>
                                </m:r>
                              </m:num>
                              <m:den>
                                <m:r>
                                  <a:rPr lang="hu-HU" b="1" i="1" smtClean="0">
                                    <a:solidFill>
                                      <a:srgbClr val="002060"/>
                                    </a:solidFill>
                                    <a:latin typeface="Cambria Math"/>
                                    <a:ea typeface="Cambria Math"/>
                                  </a:rPr>
                                  <m:t>𝟐</m:t>
                                </m:r>
                              </m:den>
                            </m:f>
                          </m:e>
                        </m:func>
                      </m:e>
                    </m:func>
                  </m:oMath>
                </a14:m>
                <a:endParaRPr lang="hu-HU" b="1" dirty="0" smtClean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340768"/>
                <a:ext cx="8229600" cy="5400600"/>
              </a:xfrm>
              <a:blipFill rotWithShape="1">
                <a:blip r:embed="rId2"/>
                <a:stretch>
                  <a:fillRect l="-1630" t="-237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42222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Kinematics, photon rapidity</a:t>
            </a:r>
            <a:endParaRPr lang="hu-H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268760"/>
                <a:ext cx="8229600" cy="5112568"/>
              </a:xfrm>
            </p:spPr>
            <p:txBody>
              <a:bodyPr>
                <a:normAutofit fontScale="92500"/>
              </a:bodyPr>
              <a:lstStyle/>
              <a:p>
                <a:pPr marL="0" indent="0">
                  <a:buNone/>
                </a:pPr>
                <a:endParaRPr lang="hu-HU" dirty="0" smtClean="0"/>
              </a:p>
              <a:p>
                <a:r>
                  <a:rPr lang="hu-HU" dirty="0" smtClean="0"/>
                  <a:t>Doppler factor:</a:t>
                </a:r>
              </a:p>
              <a:p>
                <a:pPr marL="457200" lvl="1" indent="0">
                  <a:buNone/>
                </a:pPr>
                <a:r>
                  <a:rPr lang="hu-HU" dirty="0"/>
                  <a:t>	</a:t>
                </a:r>
                <a:r>
                  <a:rPr lang="hu-HU" dirty="0" smtClean="0"/>
                  <a:t>	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hu-HU" b="0" i="0" smtClean="0">
                        <a:latin typeface="Cambria Math"/>
                        <a:ea typeface="Cambria Math"/>
                      </a:rPr>
                      <m:t>k</m:t>
                    </m:r>
                    <m:r>
                      <a:rPr lang="hu-HU" b="0" i="1" smtClean="0">
                        <a:latin typeface="Cambria Math"/>
                        <a:ea typeface="Cambria Math"/>
                      </a:rPr>
                      <m:t>∙</m:t>
                    </m:r>
                    <m:r>
                      <m:rPr>
                        <m:sty m:val="p"/>
                      </m:rPr>
                      <a:rPr lang="hu-HU" b="0" i="0" smtClean="0">
                        <a:latin typeface="Cambria Math"/>
                        <a:ea typeface="Cambria Math"/>
                      </a:rPr>
                      <m:t>u</m:t>
                    </m:r>
                    <m:r>
                      <a:rPr lang="hu-HU" b="0" i="0" smtClean="0">
                        <a:latin typeface="Cambria Math"/>
                        <a:ea typeface="Cambria Math"/>
                      </a:rPr>
                      <m:t>=</m:t>
                    </m:r>
                    <m:r>
                      <m:rPr>
                        <m:sty m:val="p"/>
                      </m:rPr>
                      <a:rPr lang="el-GR" i="1" smtClean="0">
                        <a:latin typeface="Cambria Math"/>
                        <a:ea typeface="Cambria Math"/>
                      </a:rPr>
                      <m:t>ω</m:t>
                    </m:r>
                    <m:r>
                      <a:rPr lang="hu-HU" i="1" smtClean="0">
                        <a:latin typeface="Cambria Math"/>
                        <a:ea typeface="Cambria Math"/>
                      </a:rPr>
                      <m:t>𝛾</m:t>
                    </m:r>
                    <m:d>
                      <m:dPr>
                        <m:ctrlPr>
                          <a:rPr lang="hu-HU" b="0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hu-HU" b="0" i="1" smtClean="0">
                            <a:latin typeface="Cambria Math"/>
                            <a:ea typeface="Cambria Math"/>
                          </a:rPr>
                          <m:t>1−</m:t>
                        </m:r>
                        <m:r>
                          <a:rPr lang="hu-HU" b="0" i="1" smtClean="0">
                            <a:latin typeface="Cambria Math"/>
                            <a:ea typeface="Cambria Math"/>
                          </a:rPr>
                          <m:t>𝛽</m:t>
                        </m:r>
                        <m:func>
                          <m:funcPr>
                            <m:ctrlPr>
                              <a:rPr lang="hu-HU" b="0" i="1" smtClean="0">
                                <a:latin typeface="Cambria Math"/>
                                <a:ea typeface="Cambria Math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hu-HU" b="0" i="0" smtClean="0">
                                <a:latin typeface="Cambria Math"/>
                                <a:ea typeface="Cambria Math"/>
                              </a:rPr>
                              <m:t>cos</m:t>
                            </m:r>
                          </m:fName>
                          <m:e>
                            <m:r>
                              <a:rPr lang="hu-HU" b="0" i="1" smtClean="0">
                                <a:latin typeface="Cambria Math"/>
                                <a:ea typeface="Cambria Math"/>
                              </a:rPr>
                              <m:t>𝜃</m:t>
                            </m:r>
                          </m:e>
                        </m:func>
                      </m:e>
                    </m:d>
                    <m:r>
                      <a:rPr lang="hu-HU" b="0" i="1" smtClean="0">
                        <a:latin typeface="Cambria Math"/>
                        <a:ea typeface="Cambria Math"/>
                      </a:rPr>
                      <m:t>=</m:t>
                    </m:r>
                    <m:r>
                      <a:rPr lang="hu-HU" b="0" i="1" smtClean="0">
                        <a:latin typeface="Cambria Math"/>
                        <a:ea typeface="Cambria Math"/>
                      </a:rPr>
                      <m:t>𝜔</m:t>
                    </m:r>
                    <m:f>
                      <m:fPr>
                        <m:ctrlPr>
                          <a:rPr lang="hu-HU" b="0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lang="hu-HU" b="0" i="1" smtClean="0">
                                <a:latin typeface="Cambria Math"/>
                                <a:ea typeface="Cambria Math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hu-HU" b="0" i="0" smtClean="0">
                                <a:latin typeface="Cambria Math"/>
                                <a:ea typeface="Cambria Math"/>
                              </a:rPr>
                              <m:t>cosh</m:t>
                            </m:r>
                          </m:fName>
                          <m:e>
                            <m:r>
                              <a:rPr lang="hu-HU" b="0" i="1" smtClean="0">
                                <a:latin typeface="Cambria Math"/>
                                <a:ea typeface="Cambria Math"/>
                              </a:rPr>
                              <m:t>(</m:t>
                            </m:r>
                            <m:r>
                              <a:rPr lang="hu-HU" b="0" i="1" smtClean="0">
                                <a:latin typeface="Cambria Math"/>
                                <a:ea typeface="Cambria Math"/>
                              </a:rPr>
                              <m:t>𝜉</m:t>
                            </m:r>
                            <m:r>
                              <a:rPr lang="hu-HU" b="0" i="1" smtClean="0">
                                <a:latin typeface="Cambria Math"/>
                                <a:ea typeface="Cambria Math"/>
                              </a:rPr>
                              <m:t>−</m:t>
                            </m:r>
                            <m:r>
                              <a:rPr lang="hu-HU" b="0" i="1" smtClean="0">
                                <a:latin typeface="Cambria Math"/>
                                <a:ea typeface="Cambria Math"/>
                              </a:rPr>
                              <m:t>𝜂</m:t>
                            </m:r>
                            <m:r>
                              <a:rPr lang="hu-HU" b="0" i="1" smtClean="0">
                                <a:latin typeface="Cambria Math"/>
                                <a:ea typeface="Cambria Math"/>
                              </a:rPr>
                              <m:t>)</m:t>
                            </m:r>
                          </m:e>
                        </m:func>
                      </m:num>
                      <m:den>
                        <m:func>
                          <m:funcPr>
                            <m:ctrlPr>
                              <a:rPr lang="hu-HU" b="0" i="1" smtClean="0">
                                <a:latin typeface="Cambria Math"/>
                                <a:ea typeface="Cambria Math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hu-HU" b="0" i="0" smtClean="0">
                                <a:latin typeface="Cambria Math"/>
                                <a:ea typeface="Cambria Math"/>
                              </a:rPr>
                              <m:t>cosh</m:t>
                            </m:r>
                          </m:fName>
                          <m:e>
                            <m:r>
                              <a:rPr lang="hu-HU" b="0" i="1" smtClean="0">
                                <a:latin typeface="Cambria Math"/>
                                <a:ea typeface="Cambria Math"/>
                              </a:rPr>
                              <m:t>𝜂</m:t>
                            </m:r>
                          </m:e>
                        </m:func>
                      </m:den>
                    </m:f>
                  </m:oMath>
                </a14:m>
                <a:r>
                  <a:rPr lang="hu-HU" dirty="0" smtClean="0"/>
                  <a:t> </a:t>
                </a:r>
                <a14:m>
                  <m:oMath xmlns:m="http://schemas.openxmlformats.org/officeDocument/2006/math">
                    <m:r>
                      <a:rPr lang="hu-HU" b="0" i="0" dirty="0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hu-HU" i="1" dirty="0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hu-HU" i="1" dirty="0" smtClean="0">
                            <a:latin typeface="Cambria Math"/>
                          </a:rPr>
                          <m:t>𝑑</m:t>
                        </m:r>
                        <m:r>
                          <a:rPr lang="hu-HU" i="1" dirty="0" smtClean="0">
                            <a:latin typeface="Cambria Math"/>
                            <a:ea typeface="Cambria Math"/>
                          </a:rPr>
                          <m:t>𝜙</m:t>
                        </m:r>
                      </m:num>
                      <m:den>
                        <m:r>
                          <a:rPr lang="hu-HU" i="1" dirty="0" smtClean="0">
                            <a:latin typeface="Cambria Math"/>
                          </a:rPr>
                          <m:t>𝑑</m:t>
                        </m:r>
                        <m:r>
                          <a:rPr lang="hu-HU" i="1" dirty="0" smtClean="0">
                            <a:latin typeface="Cambria Math"/>
                            <a:ea typeface="Cambria Math"/>
                          </a:rPr>
                          <m:t>𝜏</m:t>
                        </m:r>
                      </m:den>
                    </m:f>
                  </m:oMath>
                </a14:m>
                <a:r>
                  <a:rPr lang="hu-HU" dirty="0" smtClean="0"/>
                  <a:t>  </a:t>
                </a:r>
              </a:p>
              <a:p>
                <a:pPr marL="457200" lvl="1" indent="0">
                  <a:buNone/>
                </a:pPr>
                <a:r>
                  <a:rPr lang="hu-HU" sz="3000" dirty="0" smtClean="0"/>
                  <a:t>Phase:    </a:t>
                </a:r>
              </a:p>
              <a:p>
                <a:pPr marL="457200" lvl="1" indent="0">
                  <a:buNone/>
                </a:pPr>
                <a:r>
                  <a:rPr lang="hu-HU" dirty="0"/>
                  <a:t>	</a:t>
                </a:r>
                <a:r>
                  <a:rPr lang="hu-HU" dirty="0" smtClean="0"/>
                  <a:t>	</a:t>
                </a:r>
                <a14:m>
                  <m:oMath xmlns:m="http://schemas.openxmlformats.org/officeDocument/2006/math">
                    <m:r>
                      <a:rPr lang="hu-HU" i="1" smtClean="0">
                        <a:latin typeface="Cambria Math"/>
                        <a:ea typeface="Cambria Math"/>
                      </a:rPr>
                      <m:t>𝜙</m:t>
                    </m:r>
                    <m:r>
                      <a:rPr lang="hu-HU" b="0" i="1" smtClean="0"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hu-HU" b="0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hu-HU" b="0" i="1" smtClean="0">
                            <a:latin typeface="Cambria Math"/>
                            <a:ea typeface="Cambria Math"/>
                          </a:rPr>
                          <m:t>𝜔</m:t>
                        </m:r>
                        <m:r>
                          <a:rPr lang="hu-HU" b="0" i="1" smtClean="0">
                            <a:latin typeface="Cambria Math"/>
                            <a:ea typeface="Cambria Math"/>
                          </a:rPr>
                          <m:t>𝑐</m:t>
                        </m:r>
                      </m:num>
                      <m:den>
                        <m:r>
                          <a:rPr lang="hu-HU" b="0" i="1" smtClean="0">
                            <a:latin typeface="Cambria Math"/>
                            <a:ea typeface="Cambria Math"/>
                          </a:rPr>
                          <m:t>𝑔</m:t>
                        </m:r>
                      </m:den>
                    </m:f>
                    <m:f>
                      <m:fPr>
                        <m:ctrlPr>
                          <a:rPr lang="hu-HU" b="0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lang="hu-HU" b="0" i="1" smtClean="0">
                                <a:latin typeface="Cambria Math"/>
                                <a:ea typeface="Cambria Math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hu-HU" b="0" i="0" smtClean="0">
                                <a:latin typeface="Cambria Math"/>
                                <a:ea typeface="Cambria Math"/>
                              </a:rPr>
                              <m:t>sinh</m:t>
                            </m:r>
                          </m:fName>
                          <m:e>
                            <m:r>
                              <a:rPr lang="hu-HU" b="0" i="1" smtClean="0">
                                <a:latin typeface="Cambria Math"/>
                                <a:ea typeface="Cambria Math"/>
                              </a:rPr>
                              <m:t>(</m:t>
                            </m:r>
                            <m:r>
                              <a:rPr lang="hu-HU" b="0" i="1" smtClean="0">
                                <a:latin typeface="Cambria Math"/>
                                <a:ea typeface="Cambria Math"/>
                              </a:rPr>
                              <m:t>𝜉</m:t>
                            </m:r>
                            <m:r>
                              <a:rPr lang="hu-HU" b="0" i="1" smtClean="0">
                                <a:latin typeface="Cambria Math"/>
                                <a:ea typeface="Cambria Math"/>
                              </a:rPr>
                              <m:t>−</m:t>
                            </m:r>
                            <m:r>
                              <a:rPr lang="hu-HU" b="0" i="1" smtClean="0">
                                <a:latin typeface="Cambria Math"/>
                                <a:ea typeface="Cambria Math"/>
                              </a:rPr>
                              <m:t>𝜂</m:t>
                            </m:r>
                            <m:r>
                              <a:rPr lang="hu-HU" b="0" i="1" smtClean="0">
                                <a:latin typeface="Cambria Math"/>
                                <a:ea typeface="Cambria Math"/>
                              </a:rPr>
                              <m:t>)</m:t>
                            </m:r>
                          </m:e>
                        </m:func>
                      </m:num>
                      <m:den>
                        <m:func>
                          <m:funcPr>
                            <m:ctrlPr>
                              <a:rPr lang="hu-HU" b="0" i="1" smtClean="0">
                                <a:latin typeface="Cambria Math"/>
                                <a:ea typeface="Cambria Math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hu-HU" b="0" i="0" smtClean="0">
                                <a:latin typeface="Cambria Math"/>
                                <a:ea typeface="Cambria Math"/>
                              </a:rPr>
                              <m:t>cosh</m:t>
                            </m:r>
                          </m:fName>
                          <m:e>
                            <m:r>
                              <a:rPr lang="hu-HU" b="0" i="1" smtClean="0">
                                <a:latin typeface="Cambria Math"/>
                                <a:ea typeface="Cambria Math"/>
                              </a:rPr>
                              <m:t>𝜂</m:t>
                            </m:r>
                          </m:e>
                        </m:func>
                      </m:den>
                    </m:f>
                    <m:r>
                      <a:rPr lang="hu-HU" b="0" i="1" smtClean="0">
                        <a:latin typeface="Cambria Math"/>
                        <a:ea typeface="Cambria Math"/>
                      </a:rPr>
                      <m:t>= ℓ</m:t>
                    </m:r>
                    <m:sSub>
                      <m:sSubPr>
                        <m:ctrlPr>
                          <a:rPr lang="hu-HU" b="0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hu-HU" b="0" i="1" smtClean="0">
                            <a:latin typeface="Cambria Math"/>
                            <a:ea typeface="Cambria Math"/>
                          </a:rPr>
                          <m:t>𝑘</m:t>
                        </m:r>
                      </m:e>
                      <m:sub>
                        <m:r>
                          <a:rPr lang="hu-HU" b="0" i="1" smtClean="0">
                            <a:latin typeface="Cambria Math"/>
                            <a:ea typeface="Cambria Math"/>
                          </a:rPr>
                          <m:t>⊥</m:t>
                        </m:r>
                      </m:sub>
                    </m:sSub>
                    <m:func>
                      <m:funcPr>
                        <m:ctrlPr>
                          <a:rPr lang="hu-HU" i="1">
                            <a:latin typeface="Cambria Math"/>
                            <a:ea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hu-HU">
                            <a:latin typeface="Cambria Math"/>
                            <a:ea typeface="Cambria Math"/>
                          </a:rPr>
                          <m:t>sinh</m:t>
                        </m:r>
                      </m:fName>
                      <m:e>
                        <m:r>
                          <a:rPr lang="hu-HU" i="1">
                            <a:latin typeface="Cambria Math"/>
                            <a:ea typeface="Cambria Math"/>
                          </a:rPr>
                          <m:t>(</m:t>
                        </m:r>
                        <m:r>
                          <a:rPr lang="hu-HU" i="1">
                            <a:latin typeface="Cambria Math"/>
                            <a:ea typeface="Cambria Math"/>
                          </a:rPr>
                          <m:t>𝜉</m:t>
                        </m:r>
                        <m:r>
                          <a:rPr lang="hu-HU" i="1"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lang="hu-HU" i="1" smtClean="0">
                            <a:latin typeface="Cambria Math"/>
                            <a:ea typeface="Cambria Math"/>
                          </a:rPr>
                          <m:t>𝜂</m:t>
                        </m:r>
                        <m:r>
                          <a:rPr lang="hu-HU" i="1">
                            <a:latin typeface="Cambria Math"/>
                            <a:ea typeface="Cambria Math"/>
                          </a:rPr>
                          <m:t>)</m:t>
                        </m:r>
                      </m:e>
                    </m:func>
                  </m:oMath>
                </a14:m>
                <a:endParaRPr lang="hu-HU" b="0" dirty="0" smtClean="0">
                  <a:ea typeface="Cambria Math"/>
                </a:endParaRPr>
              </a:p>
              <a:p>
                <a:pPr marL="457200" lvl="1" indent="0">
                  <a:buNone/>
                </a:pPr>
                <a:endParaRPr lang="hu-HU" dirty="0" smtClean="0"/>
              </a:p>
              <a:p>
                <a:pPr marL="457200" lvl="1" indent="0">
                  <a:buNone/>
                </a:pPr>
                <a:r>
                  <a:rPr lang="hu-HU" dirty="0" err="1" smtClean="0"/>
                  <a:t>Magnitude</a:t>
                </a:r>
                <a:r>
                  <a:rPr lang="hu-HU" dirty="0" smtClean="0"/>
                  <a:t> of projected velocity:</a:t>
                </a:r>
              </a:p>
              <a:p>
                <a:pPr marL="457200" lvl="1" indent="0">
                  <a:buNone/>
                </a:pPr>
                <a:r>
                  <a:rPr lang="hu-HU" dirty="0"/>
                  <a:t>	</a:t>
                </a:r>
                <a:r>
                  <a:rPr lang="hu-HU" dirty="0" smtClean="0"/>
                  <a:t>	</a:t>
                </a:r>
                <a14:m>
                  <m:oMath xmlns:m="http://schemas.openxmlformats.org/officeDocument/2006/math">
                    <m:r>
                      <a:rPr lang="hu-HU" b="0" i="1" smtClean="0">
                        <a:latin typeface="Cambria Math"/>
                      </a:rPr>
                      <m:t>𝑢</m:t>
                    </m:r>
                    <m:r>
                      <a:rPr lang="hu-HU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hu-HU" b="0" i="1" smtClean="0">
                            <a:latin typeface="Cambria Math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lang="hu-HU" b="0" i="1" smtClean="0"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hu-HU" b="0" i="0" smtClean="0">
                                <a:latin typeface="Cambria Math"/>
                              </a:rPr>
                              <m:t>sinh</m:t>
                            </m:r>
                          </m:fName>
                          <m:e>
                            <m:r>
                              <a:rPr lang="hu-HU" b="0" i="1" smtClean="0">
                                <a:latin typeface="Cambria Math"/>
                                <a:ea typeface="Cambria Math"/>
                              </a:rPr>
                              <m:t>𝜉</m:t>
                            </m:r>
                          </m:e>
                        </m:func>
                      </m:num>
                      <m:den>
                        <m:func>
                          <m:funcPr>
                            <m:ctrlPr>
                              <a:rPr lang="hu-HU" b="0" i="1" smtClean="0"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hu-HU" b="0" i="0" smtClean="0">
                                <a:latin typeface="Cambria Math"/>
                              </a:rPr>
                              <m:t>cosh</m:t>
                            </m:r>
                          </m:fName>
                          <m:e>
                            <m:r>
                              <a:rPr lang="hu-HU" b="0" i="1" smtClean="0">
                                <a:latin typeface="Cambria Math"/>
                              </a:rPr>
                              <m:t>(</m:t>
                            </m:r>
                            <m:r>
                              <a:rPr lang="hu-HU" b="0" i="1" smtClean="0">
                                <a:latin typeface="Cambria Math"/>
                                <a:ea typeface="Cambria Math"/>
                              </a:rPr>
                              <m:t>𝜉</m:t>
                            </m:r>
                            <m:r>
                              <a:rPr lang="hu-HU" b="0" i="1" smtClean="0">
                                <a:latin typeface="Cambria Math"/>
                                <a:ea typeface="Cambria Math"/>
                              </a:rPr>
                              <m:t>−</m:t>
                            </m:r>
                            <m:r>
                              <a:rPr lang="hu-HU" b="0" i="1" smtClean="0">
                                <a:latin typeface="Cambria Math"/>
                                <a:ea typeface="Cambria Math"/>
                              </a:rPr>
                              <m:t>𝜂</m:t>
                            </m:r>
                            <m:r>
                              <a:rPr lang="hu-HU" b="0" i="1" smtClean="0">
                                <a:latin typeface="Cambria Math"/>
                              </a:rPr>
                              <m:t>)</m:t>
                            </m:r>
                          </m:e>
                        </m:func>
                      </m:den>
                    </m:f>
                    <m:r>
                      <a:rPr lang="hu-HU" b="0" i="1" smtClean="0">
                        <a:latin typeface="Cambria Math"/>
                      </a:rPr>
                      <m:t>,       </m:t>
                    </m:r>
                    <m:f>
                      <m:fPr>
                        <m:ctrlPr>
                          <a:rPr lang="hu-HU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hu-HU" b="0" i="1" smtClean="0">
                            <a:latin typeface="Cambria Math"/>
                          </a:rPr>
                          <m:t>𝑑𝑢</m:t>
                        </m:r>
                      </m:num>
                      <m:den>
                        <m:r>
                          <a:rPr lang="hu-HU" b="0" i="1" smtClean="0">
                            <a:latin typeface="Cambria Math"/>
                          </a:rPr>
                          <m:t>𝑑</m:t>
                        </m:r>
                        <m:r>
                          <a:rPr lang="hu-HU" b="0" i="1" smtClean="0">
                            <a:latin typeface="Cambria Math"/>
                            <a:ea typeface="Cambria Math"/>
                          </a:rPr>
                          <m:t>𝜉</m:t>
                        </m:r>
                      </m:den>
                    </m:f>
                    <m:r>
                      <a:rPr lang="hu-HU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hu-HU" b="0" i="1" smtClean="0">
                            <a:latin typeface="Cambria Math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lang="hu-HU" b="0" i="1" smtClean="0"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hu-HU" b="0" i="0" smtClean="0">
                                <a:latin typeface="Cambria Math"/>
                              </a:rPr>
                              <m:t>cosh</m:t>
                            </m:r>
                          </m:fName>
                          <m:e>
                            <m:r>
                              <a:rPr lang="hu-HU" b="0" i="1" smtClean="0">
                                <a:latin typeface="Cambria Math"/>
                                <a:ea typeface="Cambria Math"/>
                              </a:rPr>
                              <m:t>𝜂</m:t>
                            </m:r>
                          </m:e>
                        </m:func>
                      </m:num>
                      <m:den>
                        <m:func>
                          <m:funcPr>
                            <m:ctrlPr>
                              <a:rPr lang="hu-HU" b="0" i="1" smtClean="0">
                                <a:latin typeface="Cambria Math"/>
                              </a:rPr>
                            </m:ctrlPr>
                          </m:funcPr>
                          <m:fName/>
                          <m:e>
                            <m:func>
                              <m:funcPr>
                                <m:ctrlPr>
                                  <a:rPr lang="hu-HU" b="0" i="1" smtClean="0">
                                    <a:latin typeface="Cambria Math"/>
                                  </a:rPr>
                                </m:ctrlPr>
                              </m:funcPr>
                              <m:fName>
                                <m:sSup>
                                  <m:sSupPr>
                                    <m:ctrlPr>
                                      <a:rPr lang="hu-HU" b="0" i="1" smtClean="0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hu-HU" b="0" i="0" smtClean="0">
                                        <a:latin typeface="Cambria Math"/>
                                      </a:rPr>
                                      <m:t>cosh</m:t>
                                    </m:r>
                                  </m:e>
                                  <m:sup>
                                    <m:r>
                                      <a:rPr lang="hu-HU" b="0" i="1" smtClean="0"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</m:fName>
                              <m:e>
                                <m:r>
                                  <a:rPr lang="hu-HU" b="0" i="1" smtClean="0">
                                    <a:latin typeface="Cambria Math"/>
                                  </a:rPr>
                                  <m:t>(</m:t>
                                </m:r>
                                <m:r>
                                  <a:rPr lang="hu-HU" b="0" i="1" smtClean="0">
                                    <a:latin typeface="Cambria Math"/>
                                    <a:ea typeface="Cambria Math"/>
                                  </a:rPr>
                                  <m:t>𝜉</m:t>
                                </m:r>
                                <m:r>
                                  <a:rPr lang="hu-HU" b="0" i="1" smtClean="0">
                                    <a:latin typeface="Cambria Math"/>
                                    <a:ea typeface="Cambria Math"/>
                                  </a:rPr>
                                  <m:t>−</m:t>
                                </m:r>
                                <m:r>
                                  <a:rPr lang="hu-HU" b="0" i="1" smtClean="0">
                                    <a:latin typeface="Cambria Math"/>
                                    <a:ea typeface="Cambria Math"/>
                                  </a:rPr>
                                  <m:t>𝜂</m:t>
                                </m:r>
                                <m:r>
                                  <a:rPr lang="hu-HU" b="0" i="1" smtClean="0">
                                    <a:latin typeface="Cambria Math"/>
                                  </a:rPr>
                                  <m:t>)</m:t>
                                </m:r>
                              </m:e>
                            </m:func>
                          </m:e>
                        </m:func>
                      </m:den>
                    </m:f>
                  </m:oMath>
                </a14:m>
                <a:endParaRPr lang="hu-HU" dirty="0" smtClean="0"/>
              </a:p>
              <a:p>
                <a:pPr marL="457200" lvl="1" indent="0">
                  <a:buNone/>
                </a:pPr>
                <a:endParaRPr lang="hu-HU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268760"/>
                <a:ext cx="8229600" cy="5112568"/>
              </a:xfrm>
              <a:blipFill rotWithShape="1">
                <a:blip r:embed="rId2"/>
                <a:stretch>
                  <a:fillRect l="-14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80438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Intensity, photon number</a:t>
            </a:r>
            <a:endParaRPr lang="hu-H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268760"/>
                <a:ext cx="8579296" cy="5112568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hu-HU" dirty="0" smtClean="0"/>
                  <a:t> Amplitude as an integral over rapidities on the    trajectory:</a:t>
                </a:r>
              </a:p>
              <a:p>
                <a:pPr marL="0" indent="0">
                  <a:buNone/>
                </a:pPr>
                <a:endParaRPr lang="hu-HU" dirty="0" smtClean="0"/>
              </a:p>
              <a:p>
                <a:pPr marL="0" indent="0">
                  <a:buNone/>
                </a:pPr>
                <a:r>
                  <a:rPr lang="hu-HU" dirty="0"/>
                  <a:t>	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hu-HU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hu-HU" b="0" i="1" smtClean="0">
                            <a:latin typeface="Cambria Math"/>
                          </a:rPr>
                          <m:t>𝐴</m:t>
                        </m:r>
                      </m:e>
                    </m:acc>
                    <m:r>
                      <a:rPr lang="hu-HU" b="0" i="1" smtClean="0">
                        <a:latin typeface="Cambria Math"/>
                      </a:rPr>
                      <m:t>=</m:t>
                    </m:r>
                    <m:r>
                      <a:rPr lang="hu-HU" b="0" i="1" smtClean="0">
                        <a:latin typeface="Cambria Math"/>
                      </a:rPr>
                      <m:t>𝐾</m:t>
                    </m:r>
                    <m:acc>
                      <m:accPr>
                        <m:chr m:val="⃗"/>
                        <m:ctrlPr>
                          <a:rPr lang="hu-HU" b="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hu-HU" b="0" i="1" smtClean="0">
                            <a:latin typeface="Cambria Math"/>
                          </a:rPr>
                          <m:t>𝑒</m:t>
                        </m:r>
                      </m:e>
                    </m:acc>
                    <m:r>
                      <a:rPr lang="hu-HU" b="0" i="1" smtClean="0">
                        <a:latin typeface="Cambria Math"/>
                      </a:rPr>
                      <m:t> </m:t>
                    </m:r>
                    <m:nary>
                      <m:naryPr>
                        <m:ctrlPr>
                          <a:rPr lang="hu-HU" b="0" i="1" smtClean="0">
                            <a:latin typeface="Cambria Math"/>
                          </a:rPr>
                        </m:ctrlPr>
                      </m:naryPr>
                      <m:sub>
                        <m:sSub>
                          <m:sSubPr>
                            <m:ctrlPr>
                              <a:rPr lang="hu-HU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hu-HU" b="0" i="1" smtClean="0">
                                <a:latin typeface="Cambria Math"/>
                                <a:ea typeface="Cambria Math"/>
                              </a:rPr>
                              <m:t>𝜉</m:t>
                            </m:r>
                          </m:e>
                          <m:sub>
                            <m:r>
                              <a:rPr lang="hu-HU" b="0" i="1" smtClean="0">
                                <a:latin typeface="Cambria Math"/>
                              </a:rPr>
                              <m:t>1</m:t>
                            </m:r>
                          </m:sub>
                        </m:sSub>
                      </m:sub>
                      <m:sup>
                        <m:sSub>
                          <m:sSubPr>
                            <m:ctrlPr>
                              <a:rPr lang="hu-HU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hu-HU" b="0" i="1" smtClean="0">
                                <a:latin typeface="Cambria Math"/>
                                <a:ea typeface="Cambria Math"/>
                              </a:rPr>
                              <m:t>𝜉</m:t>
                            </m:r>
                          </m:e>
                          <m:sub>
                            <m:r>
                              <a:rPr lang="hu-HU" b="0" i="1" smtClean="0">
                                <a:latin typeface="Cambria Math"/>
                              </a:rPr>
                              <m:t>2</m:t>
                            </m:r>
                          </m:sub>
                        </m:sSub>
                      </m:sup>
                      <m:e>
                        <m:sSup>
                          <m:sSupPr>
                            <m:ctrlPr>
                              <a:rPr lang="hu-HU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hu-HU" b="0" i="1" smtClean="0">
                                <a:latin typeface="Cambria Math"/>
                              </a:rPr>
                              <m:t>𝑒</m:t>
                            </m:r>
                          </m:e>
                          <m:sup>
                            <m:r>
                              <a:rPr lang="hu-HU" b="0" i="1" smtClean="0">
                                <a:latin typeface="Cambria Math"/>
                              </a:rPr>
                              <m:t>𝑖</m:t>
                            </m:r>
                            <m:sSub>
                              <m:sSubPr>
                                <m:ctrlPr>
                                  <a:rPr lang="hu-HU" b="0" i="1" smtClean="0">
                                    <a:latin typeface="Cambria Math"/>
                                    <a:ea typeface="Cambria Math"/>
                                  </a:rPr>
                                </m:ctrlPr>
                              </m:sSubPr>
                              <m:e>
                                <m:r>
                                  <a:rPr lang="hu-HU" b="0" i="1" smtClean="0">
                                    <a:latin typeface="Cambria Math"/>
                                    <a:ea typeface="Cambria Math"/>
                                  </a:rPr>
                                  <m:t>ℓ</m:t>
                                </m:r>
                                <m:r>
                                  <a:rPr lang="hu-HU" b="0" i="1" smtClean="0">
                                    <a:latin typeface="Cambria Math"/>
                                    <a:ea typeface="Cambria Math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hu-HU" b="0" i="1" smtClean="0">
                                    <a:latin typeface="Cambria Math"/>
                                    <a:ea typeface="Cambria Math"/>
                                  </a:rPr>
                                  <m:t>⊥</m:t>
                                </m:r>
                              </m:sub>
                            </m:sSub>
                            <m:func>
                              <m:funcPr>
                                <m:ctrlPr>
                                  <a:rPr lang="hu-HU" b="0" i="1" smtClean="0">
                                    <a:latin typeface="Cambria Math"/>
                                    <a:ea typeface="Cambria Math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hu-HU" b="0" i="0" smtClean="0">
                                    <a:latin typeface="Cambria Math"/>
                                    <a:ea typeface="Cambria Math"/>
                                  </a:rPr>
                                  <m:t>sinh</m:t>
                                </m:r>
                              </m:fName>
                              <m:e>
                                <m:r>
                                  <a:rPr lang="hu-HU" b="0" i="1" smtClean="0">
                                    <a:latin typeface="Cambria Math"/>
                                    <a:ea typeface="Cambria Math"/>
                                  </a:rPr>
                                  <m:t>(</m:t>
                                </m:r>
                                <m:r>
                                  <a:rPr lang="hu-HU" b="0" i="1" smtClean="0">
                                    <a:latin typeface="Cambria Math"/>
                                    <a:ea typeface="Cambria Math"/>
                                  </a:rPr>
                                  <m:t>𝜉</m:t>
                                </m:r>
                                <m:r>
                                  <a:rPr lang="hu-HU" b="0" i="1" smtClean="0">
                                    <a:latin typeface="Cambria Math"/>
                                    <a:ea typeface="Cambria Math"/>
                                  </a:rPr>
                                  <m:t>−</m:t>
                                </m:r>
                                <m:r>
                                  <a:rPr lang="hu-HU" b="0" i="1" smtClean="0">
                                    <a:latin typeface="Cambria Math"/>
                                    <a:ea typeface="Cambria Math"/>
                                  </a:rPr>
                                  <m:t>𝜂</m:t>
                                </m:r>
                                <m:r>
                                  <a:rPr lang="hu-HU" b="0" i="1" smtClean="0">
                                    <a:latin typeface="Cambria Math"/>
                                    <a:ea typeface="Cambria Math"/>
                                  </a:rPr>
                                  <m:t>)</m:t>
                                </m:r>
                              </m:e>
                            </m:func>
                          </m:sup>
                        </m:sSup>
                        <m:r>
                          <a:rPr lang="hu-HU" b="0" i="1" smtClean="0">
                            <a:latin typeface="Cambria Math"/>
                          </a:rPr>
                          <m:t> </m:t>
                        </m:r>
                        <m:f>
                          <m:fPr>
                            <m:ctrlPr>
                              <a:rPr lang="hu-HU" b="0" i="1" smtClean="0">
                                <a:latin typeface="Cambria Math"/>
                              </a:rPr>
                            </m:ctrlPr>
                          </m:fPr>
                          <m:num>
                            <m:func>
                              <m:funcPr>
                                <m:ctrlPr>
                                  <a:rPr lang="hu-HU" b="0" i="1" smtClean="0">
                                    <a:latin typeface="Cambria Math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hu-HU" b="0" i="0" smtClean="0">
                                    <a:latin typeface="Cambria Math"/>
                                  </a:rPr>
                                  <m:t>cosh</m:t>
                                </m:r>
                              </m:fName>
                              <m:e>
                                <m:r>
                                  <a:rPr lang="hu-HU" b="0" i="1" smtClean="0">
                                    <a:latin typeface="Cambria Math"/>
                                    <a:ea typeface="Cambria Math"/>
                                  </a:rPr>
                                  <m:t>𝜂</m:t>
                                </m:r>
                              </m:e>
                            </m:func>
                          </m:num>
                          <m:den>
                            <m:func>
                              <m:funcPr>
                                <m:ctrlPr>
                                  <a:rPr lang="hu-HU" b="0" i="1" smtClean="0">
                                    <a:latin typeface="Cambria Math"/>
                                    <a:ea typeface="Cambria Math"/>
                                  </a:rPr>
                                </m:ctrlPr>
                              </m:funcPr>
                              <m:fName>
                                <m:sSup>
                                  <m:sSupPr>
                                    <m:ctrlPr>
                                      <a:rPr lang="hu-HU" b="0" i="1" smtClean="0"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hu-HU" b="0" i="0" smtClean="0">
                                        <a:latin typeface="Cambria Math"/>
                                        <a:ea typeface="Cambria Math"/>
                                      </a:rPr>
                                      <m:t>cosh</m:t>
                                    </m:r>
                                  </m:e>
                                  <m:sup>
                                    <m:r>
                                      <a:rPr lang="hu-HU" b="0" i="1" smtClean="0">
                                        <a:latin typeface="Cambria Math"/>
                                        <a:ea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</m:fName>
                              <m:e>
                                <m:r>
                                  <a:rPr lang="hu-HU" b="0" i="1" smtClean="0">
                                    <a:latin typeface="Cambria Math"/>
                                    <a:ea typeface="Cambria Math"/>
                                  </a:rPr>
                                  <m:t>(</m:t>
                                </m:r>
                                <m:r>
                                  <a:rPr lang="hu-HU" b="0" i="1" smtClean="0">
                                    <a:latin typeface="Cambria Math"/>
                                    <a:ea typeface="Cambria Math"/>
                                  </a:rPr>
                                  <m:t>𝜉</m:t>
                                </m:r>
                                <m:r>
                                  <a:rPr lang="hu-HU" b="0" i="1" smtClean="0">
                                    <a:latin typeface="Cambria Math"/>
                                    <a:ea typeface="Cambria Math"/>
                                  </a:rPr>
                                  <m:t>−</m:t>
                                </m:r>
                                <m:r>
                                  <a:rPr lang="hu-HU" b="0" i="1" smtClean="0">
                                    <a:latin typeface="Cambria Math"/>
                                    <a:ea typeface="Cambria Math"/>
                                  </a:rPr>
                                  <m:t>𝜂</m:t>
                                </m:r>
                                <m:r>
                                  <a:rPr lang="hu-HU" b="0" i="1" smtClean="0">
                                    <a:latin typeface="Cambria Math"/>
                                    <a:ea typeface="Cambria Math"/>
                                  </a:rPr>
                                  <m:t>)</m:t>
                                </m:r>
                              </m:e>
                            </m:func>
                          </m:den>
                        </m:f>
                        <m:r>
                          <a:rPr lang="hu-HU" b="0" i="1" smtClean="0">
                            <a:latin typeface="Cambria Math"/>
                          </a:rPr>
                          <m:t>𝑑</m:t>
                        </m:r>
                        <m:r>
                          <a:rPr lang="hu-HU" b="0" i="1" smtClean="0">
                            <a:latin typeface="Cambria Math"/>
                            <a:ea typeface="Cambria Math"/>
                          </a:rPr>
                          <m:t>𝜉</m:t>
                        </m:r>
                      </m:e>
                    </m:nary>
                  </m:oMath>
                </a14:m>
                <a:endParaRPr lang="hu-HU" dirty="0"/>
              </a:p>
              <a:p>
                <a:pPr marL="0" indent="0">
                  <a:buNone/>
                </a:pPr>
                <a:r>
                  <a:rPr lang="hu-HU" dirty="0" smtClean="0"/>
                  <a:t> </a:t>
                </a:r>
              </a:p>
              <a:p>
                <a:pPr marL="0" indent="0">
                  <a:buNone/>
                </a:pPr>
                <a:r>
                  <a:rPr lang="hu-HU" dirty="0" smtClean="0"/>
                  <a:t>Here  </a:t>
                </a:r>
                <a14:m>
                  <m:oMath xmlns:m="http://schemas.openxmlformats.org/officeDocument/2006/math">
                    <m:r>
                      <a:rPr lang="hu-HU" i="1" smtClean="0">
                        <a:latin typeface="Cambria Math"/>
                        <a:ea typeface="Cambria Math"/>
                      </a:rPr>
                      <m:t>ℓ</m:t>
                    </m:r>
                    <m:r>
                      <a:rPr lang="hu-HU" b="0" i="1" smtClean="0"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hu-HU" b="0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hu-HU" b="0" i="1" smtClean="0"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hu-HU" b="0" i="1" smtClean="0">
                                <a:latin typeface="Cambria Math"/>
                                <a:ea typeface="Cambria Math"/>
                              </a:rPr>
                              <m:t>𝑐</m:t>
                            </m:r>
                          </m:e>
                          <m:sup>
                            <m:r>
                              <a:rPr lang="hu-HU" b="0" i="1" smtClean="0"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hu-HU" b="0" i="1" smtClean="0">
                            <a:latin typeface="Cambria Math"/>
                            <a:ea typeface="Cambria Math"/>
                          </a:rPr>
                          <m:t>𝑔</m:t>
                        </m:r>
                      </m:den>
                    </m:f>
                    <m:r>
                      <a:rPr lang="hu-HU" b="0" i="1" smtClean="0">
                        <a:latin typeface="Cambria Math"/>
                        <a:ea typeface="Cambria Math"/>
                      </a:rPr>
                      <m:t>  </m:t>
                    </m:r>
                  </m:oMath>
                </a14:m>
                <a:r>
                  <a:rPr lang="hu-HU" dirty="0" smtClean="0"/>
                  <a:t>is a </a:t>
                </a:r>
                <a:r>
                  <a:rPr lang="hu-HU" dirty="0" err="1" smtClean="0"/>
                  <a:t>characteristic</a:t>
                </a:r>
                <a:r>
                  <a:rPr lang="hu-HU" dirty="0" smtClean="0"/>
                  <a:t> length.</a:t>
                </a:r>
                <a:endParaRPr lang="hu-HU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268760"/>
                <a:ext cx="8579296" cy="5112568"/>
              </a:xfrm>
              <a:blipFill rotWithShape="1">
                <a:blip r:embed="rId2"/>
                <a:stretch>
                  <a:fillRect l="-1777" t="-15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82850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Intensity, photon number</a:t>
            </a:r>
            <a:endParaRPr lang="hu-HU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268760"/>
                <a:ext cx="8579296" cy="5112568"/>
              </a:xfrm>
            </p:spPr>
            <p:txBody>
              <a:bodyPr>
                <a:normAutofit fontScale="92500" lnSpcReduction="10000"/>
              </a:bodyPr>
              <a:lstStyle/>
              <a:p>
                <a:pPr marL="0" indent="0">
                  <a:buNone/>
                </a:pPr>
                <a:r>
                  <a:rPr lang="hu-HU" dirty="0" smtClean="0"/>
                  <a:t> Amplitude as an integral over infinite rapidities on the trajectory (velocity goes from –c to +c):</a:t>
                </a:r>
              </a:p>
              <a:p>
                <a:pPr marL="0" indent="0">
                  <a:buNone/>
                </a:pPr>
                <a:endParaRPr lang="hu-HU" dirty="0" smtClean="0"/>
              </a:p>
              <a:p>
                <a:pPr marL="0" indent="0">
                  <a:buNone/>
                </a:pPr>
                <a:r>
                  <a:rPr lang="hu-HU" dirty="0"/>
                  <a:t>	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hu-HU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hu-HU" b="0" i="1" smtClean="0">
                            <a:latin typeface="Cambria Math"/>
                          </a:rPr>
                          <m:t>𝐴</m:t>
                        </m:r>
                      </m:e>
                    </m:acc>
                    <m:r>
                      <a:rPr lang="hu-HU" b="0" i="1" smtClean="0">
                        <a:latin typeface="Cambria Math"/>
                      </a:rPr>
                      <m:t>=2</m:t>
                    </m:r>
                    <m:r>
                      <a:rPr lang="hu-HU" b="0" i="1" smtClean="0">
                        <a:latin typeface="Cambria Math"/>
                      </a:rPr>
                      <m:t>𝐾</m:t>
                    </m:r>
                    <m:acc>
                      <m:accPr>
                        <m:chr m:val="⃗"/>
                        <m:ctrlPr>
                          <a:rPr lang="hu-HU" b="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hu-HU" b="0" i="1" smtClean="0">
                            <a:latin typeface="Cambria Math"/>
                          </a:rPr>
                          <m:t>𝑒</m:t>
                        </m:r>
                      </m:e>
                    </m:acc>
                    <m:r>
                      <a:rPr lang="hu-HU" b="0" i="1" smtClean="0">
                        <a:latin typeface="Cambria Math"/>
                      </a:rPr>
                      <m:t> </m:t>
                    </m:r>
                    <m:r>
                      <a:rPr lang="hu-HU" b="0" i="1" smtClean="0">
                        <a:latin typeface="Cambria Math"/>
                        <a:ea typeface="Cambria Math"/>
                      </a:rPr>
                      <m:t>ℓ</m:t>
                    </m:r>
                    <m:sSub>
                      <m:sSubPr>
                        <m:ctrlPr>
                          <a:rPr lang="hu-HU" b="0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hu-HU" b="0" i="1" smtClean="0">
                            <a:latin typeface="Cambria Math"/>
                            <a:ea typeface="Cambria Math"/>
                          </a:rPr>
                          <m:t>𝑘</m:t>
                        </m:r>
                      </m:e>
                      <m:sub>
                        <m:r>
                          <a:rPr lang="hu-HU" b="0" i="1" smtClean="0">
                            <a:latin typeface="Cambria Math"/>
                            <a:ea typeface="Cambria Math"/>
                          </a:rPr>
                          <m:t>⊥</m:t>
                        </m:r>
                      </m:sub>
                    </m:sSub>
                    <m:func>
                      <m:funcPr>
                        <m:ctrlPr>
                          <a:rPr lang="hu-HU" b="0" i="1" smtClean="0">
                            <a:latin typeface="Cambria Math"/>
                            <a:ea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hu-HU" b="0" i="0" smtClean="0">
                            <a:latin typeface="Cambria Math"/>
                            <a:ea typeface="Cambria Math"/>
                          </a:rPr>
                          <m:t>cosh</m:t>
                        </m:r>
                      </m:fName>
                      <m:e>
                        <m:r>
                          <a:rPr lang="hu-HU" b="0" i="1" smtClean="0">
                            <a:latin typeface="Cambria Math"/>
                            <a:ea typeface="Cambria Math"/>
                            <a:sym typeface="Symbol"/>
                          </a:rPr>
                          <m:t></m:t>
                        </m:r>
                      </m:e>
                    </m:func>
                    <m:r>
                      <a:rPr lang="hu-HU" b="0" i="1" smtClean="0">
                        <a:latin typeface="Cambria Math"/>
                        <a:ea typeface="Cambria Math"/>
                      </a:rPr>
                      <m:t> </m:t>
                    </m:r>
                    <m:sSub>
                      <m:sSubPr>
                        <m:ctrlPr>
                          <a:rPr lang="hu-HU" b="0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hu-HU" b="0" i="1" smtClean="0">
                            <a:latin typeface="Cambria Math"/>
                            <a:ea typeface="Cambria Math"/>
                          </a:rPr>
                          <m:t>𝐾</m:t>
                        </m:r>
                      </m:e>
                      <m:sub>
                        <m:r>
                          <a:rPr lang="hu-HU" b="0" i="1" smtClean="0">
                            <a:latin typeface="Cambria Math"/>
                            <a:ea typeface="Cambria Math"/>
                          </a:rPr>
                          <m:t>1</m:t>
                        </m:r>
                      </m:sub>
                    </m:sSub>
                    <m:r>
                      <a:rPr lang="hu-HU" b="0" i="1" smtClean="0">
                        <a:latin typeface="Cambria Math"/>
                        <a:ea typeface="Cambria Math"/>
                      </a:rPr>
                      <m:t>(ℓ</m:t>
                    </m:r>
                    <m:sSub>
                      <m:sSubPr>
                        <m:ctrlPr>
                          <a:rPr lang="hu-HU" b="0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hu-HU" b="0" i="1" smtClean="0">
                            <a:latin typeface="Cambria Math"/>
                            <a:ea typeface="Cambria Math"/>
                          </a:rPr>
                          <m:t>𝑘</m:t>
                        </m:r>
                      </m:e>
                      <m:sub>
                        <m:r>
                          <a:rPr lang="hu-HU" b="0" i="1" smtClean="0">
                            <a:latin typeface="Cambria Math"/>
                            <a:ea typeface="Cambria Math"/>
                          </a:rPr>
                          <m:t>⊥</m:t>
                        </m:r>
                      </m:sub>
                    </m:sSub>
                    <m:r>
                      <a:rPr lang="hu-HU" b="0" i="1" smtClean="0"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endParaRPr lang="hu-HU" dirty="0" smtClean="0"/>
              </a:p>
              <a:p>
                <a:pPr marL="0" indent="0">
                  <a:buNone/>
                </a:pPr>
                <a:endParaRPr lang="hu-HU" dirty="0"/>
              </a:p>
              <a:p>
                <a:pPr marL="0" indent="0">
                  <a:buNone/>
                </a:pPr>
                <a:r>
                  <a:rPr lang="hu-HU" dirty="0" smtClean="0"/>
                  <a:t>With K1 Bessel </a:t>
                </a:r>
                <a:r>
                  <a:rPr lang="hu-HU" dirty="0" err="1" smtClean="0"/>
                  <a:t>function</a:t>
                </a:r>
                <a:r>
                  <a:rPr lang="hu-HU" dirty="0" smtClean="0"/>
                  <a:t>! </a:t>
                </a:r>
              </a:p>
              <a:p>
                <a:pPr marL="0" indent="0">
                  <a:buNone/>
                </a:pPr>
                <a:endParaRPr lang="hu-HU" dirty="0"/>
              </a:p>
              <a:p>
                <a:pPr marL="0" indent="0">
                  <a:buNone/>
                </a:pPr>
                <a:r>
                  <a:rPr lang="hu-HU" dirty="0" smtClean="0"/>
                  <a:t>	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hu-HU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hu-HU" i="1" smtClean="0">
                            <a:latin typeface="Cambria Math"/>
                          </a:rPr>
                          <m:t>𝑑</m:t>
                        </m:r>
                        <m:r>
                          <a:rPr lang="hu-HU" b="0" i="1" smtClean="0">
                            <a:latin typeface="Cambria Math"/>
                          </a:rPr>
                          <m:t>𝑁</m:t>
                        </m:r>
                      </m:num>
                      <m:den>
                        <m:sSub>
                          <m:sSubPr>
                            <m:ctrlPr>
                              <a:rPr lang="hu-HU" i="1" smtClean="0">
                                <a:latin typeface="Cambria Math"/>
                              </a:rPr>
                            </m:ctrlPr>
                          </m:sSubPr>
                          <m:e>
                            <m:sSub>
                              <m:sSubPr>
                                <m:ctrlPr>
                                  <a:rPr lang="hu-HU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hu-HU" b="0" i="1" smtClean="0">
                                    <a:latin typeface="Cambria Math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hu-HU" i="1" smtClean="0">
                                    <a:latin typeface="Cambria Math"/>
                                    <a:ea typeface="Cambria Math"/>
                                  </a:rPr>
                                  <m:t>⊥</m:t>
                                </m:r>
                              </m:sub>
                            </m:sSub>
                            <m:r>
                              <a:rPr lang="hu-HU" b="0" i="1" smtClean="0">
                                <a:latin typeface="Cambria Math"/>
                              </a:rPr>
                              <m:t>𝑑𝑘</m:t>
                            </m:r>
                          </m:e>
                          <m:sub>
                            <m:r>
                              <a:rPr lang="hu-HU" i="1" smtClean="0">
                                <a:latin typeface="Cambria Math"/>
                                <a:ea typeface="Cambria Math"/>
                              </a:rPr>
                              <m:t>⊥</m:t>
                            </m:r>
                          </m:sub>
                        </m:sSub>
                        <m:r>
                          <a:rPr lang="hu-HU" i="1" smtClean="0">
                            <a:latin typeface="Cambria Math"/>
                          </a:rPr>
                          <m:t>𝑑</m:t>
                        </m:r>
                        <m:r>
                          <a:rPr lang="hu-HU" i="1" smtClean="0">
                            <a:latin typeface="Cambria Math"/>
                            <a:ea typeface="Cambria Math"/>
                          </a:rPr>
                          <m:t>𝜂</m:t>
                        </m:r>
                        <m:r>
                          <a:rPr lang="hu-HU" b="0" i="1" smtClean="0">
                            <a:latin typeface="Cambria Math"/>
                            <a:ea typeface="Cambria Math"/>
                          </a:rPr>
                          <m:t> </m:t>
                        </m:r>
                        <m:r>
                          <a:rPr lang="hu-HU" b="0" i="1" smtClean="0">
                            <a:latin typeface="Cambria Math"/>
                            <a:ea typeface="Cambria Math"/>
                          </a:rPr>
                          <m:t>𝑑</m:t>
                        </m:r>
                        <m:r>
                          <a:rPr lang="hu-HU" b="0" i="1" smtClean="0">
                            <a:latin typeface="Cambria Math"/>
                            <a:ea typeface="Cambria Math"/>
                          </a:rPr>
                          <m:t>𝜓</m:t>
                        </m:r>
                      </m:den>
                    </m:f>
                    <m:r>
                      <a:rPr lang="hu-HU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hu-HU" b="0" i="1" smtClean="0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hu-HU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hu-HU" b="0" i="1" smtClean="0">
                                <a:latin typeface="Cambria Math"/>
                              </a:rPr>
                              <m:t>4</m:t>
                            </m:r>
                            <m:r>
                              <a:rPr lang="hu-HU" b="0" i="1" smtClean="0">
                                <a:latin typeface="Cambria Math"/>
                                <a:ea typeface="Cambria Math"/>
                              </a:rPr>
                              <m:t>𝛼</m:t>
                            </m:r>
                          </m:e>
                          <m:sub>
                            <m:r>
                              <a:rPr lang="hu-HU" b="0" i="1" smtClean="0">
                                <a:latin typeface="Cambria Math"/>
                              </a:rPr>
                              <m:t>𝐸𝑀</m:t>
                            </m:r>
                          </m:sub>
                        </m:sSub>
                      </m:num>
                      <m:den>
                        <m:r>
                          <a:rPr lang="hu-HU" b="0" i="1" smtClean="0">
                            <a:latin typeface="Cambria Math"/>
                            <a:ea typeface="Cambria Math"/>
                          </a:rPr>
                          <m:t>𝜋</m:t>
                        </m:r>
                      </m:den>
                    </m:f>
                    <m:r>
                      <a:rPr lang="hu-HU" b="0" i="1" smtClean="0">
                        <a:latin typeface="Cambria Math"/>
                      </a:rPr>
                      <m:t> </m:t>
                    </m:r>
                    <m:sSup>
                      <m:sSupPr>
                        <m:ctrlPr>
                          <a:rPr lang="hu-HU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hu-HU" b="0" i="1" smtClean="0">
                            <a:latin typeface="Cambria Math"/>
                            <a:ea typeface="Cambria Math"/>
                          </a:rPr>
                          <m:t>ℓ</m:t>
                        </m:r>
                      </m:e>
                      <m:sup>
                        <m:r>
                          <a:rPr lang="hu-HU" b="0" i="1" smtClean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hu-HU" b="0" i="1" smtClean="0">
                        <a:latin typeface="Cambria Math"/>
                      </a:rPr>
                      <m:t> </m:t>
                    </m:r>
                    <m:r>
                      <a:rPr lang="hu-HU" b="0" i="1" smtClean="0">
                        <a:latin typeface="Cambria Math"/>
                      </a:rPr>
                      <m:t>𝐾</m:t>
                    </m:r>
                    <m:sPre>
                      <m:sPrePr>
                        <m:ctrlPr>
                          <a:rPr lang="hu-HU" b="0" i="1" smtClean="0">
                            <a:latin typeface="Cambria Math"/>
                          </a:rPr>
                        </m:ctrlPr>
                      </m:sPrePr>
                      <m:sub>
                        <m:r>
                          <a:rPr lang="hu-HU" b="0" i="1" smtClean="0">
                            <a:latin typeface="Cambria Math"/>
                          </a:rPr>
                          <m:t>1</m:t>
                        </m:r>
                      </m:sub>
                      <m:sup>
                        <m:r>
                          <a:rPr lang="hu-HU" b="0" i="1" smtClean="0">
                            <a:latin typeface="Cambria Math"/>
                          </a:rPr>
                          <m:t>2</m:t>
                        </m:r>
                      </m:sup>
                      <m:e>
                        <m:r>
                          <a:rPr lang="hu-HU" b="0" i="1" smtClean="0">
                            <a:latin typeface="Cambria Math"/>
                          </a:rPr>
                          <m:t>(</m:t>
                        </m:r>
                        <m:r>
                          <a:rPr lang="hu-HU" b="0" i="1" smtClean="0">
                            <a:latin typeface="Cambria Math"/>
                            <a:ea typeface="Cambria Math"/>
                          </a:rPr>
                          <m:t>ℓ</m:t>
                        </m:r>
                        <m:sSub>
                          <m:sSubPr>
                            <m:ctrlPr>
                              <a:rPr lang="hu-HU" b="0" i="1" smtClean="0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hu-HU" b="0" i="1" smtClean="0">
                                <a:latin typeface="Cambria Math"/>
                                <a:ea typeface="Cambria Math"/>
                              </a:rPr>
                              <m:t>𝑘</m:t>
                            </m:r>
                          </m:e>
                          <m:sub>
                            <m:r>
                              <a:rPr lang="hu-HU" b="0" i="1" smtClean="0">
                                <a:latin typeface="Cambria Math"/>
                                <a:ea typeface="Cambria Math"/>
                              </a:rPr>
                              <m:t>⊥</m:t>
                            </m:r>
                          </m:sub>
                        </m:sSub>
                        <m:r>
                          <a:rPr lang="hu-HU" b="0" i="1" smtClean="0">
                            <a:latin typeface="Cambria Math"/>
                          </a:rPr>
                          <m:t>)</m:t>
                        </m:r>
                      </m:e>
                    </m:sPre>
                  </m:oMath>
                </a14:m>
                <a:r>
                  <a:rPr lang="hu-HU" dirty="0" smtClean="0"/>
                  <a:t> </a:t>
                </a:r>
                <a:endParaRPr lang="hu-HU" dirty="0"/>
              </a:p>
              <a:p>
                <a:pPr marL="0" indent="0">
                  <a:buNone/>
                </a:pPr>
                <a:r>
                  <a:rPr lang="hu-HU" dirty="0" smtClean="0"/>
                  <a:t> </a:t>
                </a:r>
              </a:p>
              <a:p>
                <a:pPr marL="0" indent="0">
                  <a:buNone/>
                </a:pPr>
                <a:endParaRPr lang="hu-HU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268760"/>
                <a:ext cx="8579296" cy="5112568"/>
              </a:xfrm>
              <a:blipFill rotWithShape="1">
                <a:blip r:embed="rId2"/>
                <a:stretch>
                  <a:fillRect l="-1635" t="-23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ounded Rectangle 3"/>
          <p:cNvSpPr/>
          <p:nvPr/>
        </p:nvSpPr>
        <p:spPr>
          <a:xfrm>
            <a:off x="899592" y="4437112"/>
            <a:ext cx="5616624" cy="1440160"/>
          </a:xfrm>
          <a:prstGeom prst="roundRect">
            <a:avLst/>
          </a:prstGeom>
          <a:noFill/>
          <a:ln w="60325" cmpd="sng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prstClr val="white"/>
              </a:solidFill>
            </a:endParaRPr>
          </a:p>
        </p:txBody>
      </p:sp>
      <p:sp>
        <p:nvSpPr>
          <p:cNvPr id="5" name="Szövegdoboz 4"/>
          <p:cNvSpPr txBox="1"/>
          <p:nvPr/>
        </p:nvSpPr>
        <p:spPr>
          <a:xfrm>
            <a:off x="6588224" y="6165304"/>
            <a:ext cx="21948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400" b="1" dirty="0" err="1" smtClean="0">
                <a:solidFill>
                  <a:srgbClr val="C00000"/>
                </a:solidFill>
              </a:rPr>
              <a:t>Flat</a:t>
            </a:r>
            <a:r>
              <a:rPr lang="hu-HU" sz="2400" b="1" dirty="0" smtClean="0">
                <a:solidFill>
                  <a:srgbClr val="C00000"/>
                </a:solidFill>
              </a:rPr>
              <a:t> </a:t>
            </a:r>
            <a:r>
              <a:rPr lang="hu-HU" sz="2400" b="1" dirty="0" err="1" smtClean="0">
                <a:solidFill>
                  <a:srgbClr val="C00000"/>
                </a:solidFill>
              </a:rPr>
              <a:t>in</a:t>
            </a:r>
            <a:r>
              <a:rPr lang="hu-HU" sz="2400" b="1" dirty="0" smtClean="0">
                <a:solidFill>
                  <a:srgbClr val="C00000"/>
                </a:solidFill>
              </a:rPr>
              <a:t> </a:t>
            </a:r>
            <a:r>
              <a:rPr lang="hu-HU" sz="2400" b="1" dirty="0" err="1" smtClean="0">
                <a:solidFill>
                  <a:srgbClr val="C00000"/>
                </a:solidFill>
              </a:rPr>
              <a:t>rapidity</a:t>
            </a:r>
            <a:r>
              <a:rPr lang="hu-HU" sz="2400" b="1" dirty="0" smtClean="0">
                <a:solidFill>
                  <a:srgbClr val="C00000"/>
                </a:solidFill>
              </a:rPr>
              <a:t> !</a:t>
            </a:r>
            <a:endParaRPr lang="en-US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5738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P</a:t>
            </a:r>
            <a:r>
              <a:rPr lang="hu-HU" dirty="0" smtClean="0"/>
              <a:t>hoton spectrum, limits</a:t>
            </a:r>
            <a:endParaRPr lang="hu-H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79512" y="1268760"/>
                <a:ext cx="8856984" cy="5112568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hu-HU" dirty="0" smtClean="0"/>
                  <a:t> Amplitude as an integral over infinite rapidities on the trajectory (velocity goes from –c to +c):</a:t>
                </a:r>
              </a:p>
              <a:p>
                <a:pPr marL="0" indent="0">
                  <a:buNone/>
                </a:pPr>
                <a:endParaRPr lang="hu-HU" dirty="0"/>
              </a:p>
              <a:p>
                <a:pPr marL="0" indent="0">
                  <a:buNone/>
                </a:pPr>
                <a:r>
                  <a:rPr lang="hu-HU" dirty="0" smtClean="0"/>
                  <a:t>	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hu-HU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hu-HU" i="1" smtClean="0">
                            <a:latin typeface="Cambria Math"/>
                          </a:rPr>
                          <m:t>𝑑</m:t>
                        </m:r>
                        <m:r>
                          <a:rPr lang="hu-HU" b="0" i="1" smtClean="0">
                            <a:latin typeface="Cambria Math"/>
                          </a:rPr>
                          <m:t>𝑁</m:t>
                        </m:r>
                      </m:num>
                      <m:den>
                        <m:sSub>
                          <m:sSubPr>
                            <m:ctrlPr>
                              <a:rPr lang="hu-HU" i="1" smtClean="0">
                                <a:latin typeface="Cambria Math"/>
                              </a:rPr>
                            </m:ctrlPr>
                          </m:sSubPr>
                          <m:e>
                            <m:sSub>
                              <m:sSubPr>
                                <m:ctrlPr>
                                  <a:rPr lang="hu-HU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hu-HU" b="0" i="1" smtClean="0">
                                    <a:latin typeface="Cambria Math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hu-HU" i="1" smtClean="0">
                                    <a:latin typeface="Cambria Math"/>
                                    <a:ea typeface="Cambria Math"/>
                                  </a:rPr>
                                  <m:t>⊥</m:t>
                                </m:r>
                              </m:sub>
                            </m:sSub>
                            <m:r>
                              <a:rPr lang="hu-HU" b="0" i="1" smtClean="0">
                                <a:latin typeface="Cambria Math"/>
                              </a:rPr>
                              <m:t>𝑑𝑘</m:t>
                            </m:r>
                          </m:e>
                          <m:sub>
                            <m:r>
                              <a:rPr lang="hu-HU" i="1" smtClean="0">
                                <a:latin typeface="Cambria Math"/>
                                <a:ea typeface="Cambria Math"/>
                              </a:rPr>
                              <m:t>⊥</m:t>
                            </m:r>
                          </m:sub>
                        </m:sSub>
                        <m:r>
                          <a:rPr lang="hu-HU" i="1" smtClean="0">
                            <a:latin typeface="Cambria Math"/>
                          </a:rPr>
                          <m:t>𝑑</m:t>
                        </m:r>
                        <m:r>
                          <a:rPr lang="hu-HU" i="1" smtClean="0">
                            <a:latin typeface="Cambria Math"/>
                            <a:ea typeface="Cambria Math"/>
                          </a:rPr>
                          <m:t>𝜂</m:t>
                        </m:r>
                        <m:r>
                          <a:rPr lang="hu-HU" b="0" i="1" smtClean="0">
                            <a:latin typeface="Cambria Math"/>
                            <a:ea typeface="Cambria Math"/>
                          </a:rPr>
                          <m:t>𝑑</m:t>
                        </m:r>
                        <m:r>
                          <a:rPr lang="hu-HU" b="0" i="1" smtClean="0">
                            <a:latin typeface="Cambria Math"/>
                            <a:ea typeface="Cambria Math"/>
                          </a:rPr>
                          <m:t>𝜓</m:t>
                        </m:r>
                        <m:r>
                          <a:rPr lang="hu-HU" b="0" i="1" smtClean="0">
                            <a:latin typeface="Cambria Math"/>
                            <a:ea typeface="Cambria Math"/>
                          </a:rPr>
                          <m:t> </m:t>
                        </m:r>
                      </m:den>
                    </m:f>
                    <m:r>
                      <a:rPr lang="hu-HU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hu-HU" b="0" i="1" smtClean="0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hu-HU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hu-HU" b="0" i="1" smtClean="0">
                                <a:latin typeface="Cambria Math"/>
                              </a:rPr>
                              <m:t>4</m:t>
                            </m:r>
                            <m:r>
                              <a:rPr lang="hu-HU" b="0" i="1" smtClean="0">
                                <a:latin typeface="Cambria Math"/>
                                <a:ea typeface="Cambria Math"/>
                              </a:rPr>
                              <m:t>𝛼</m:t>
                            </m:r>
                          </m:e>
                          <m:sub>
                            <m:r>
                              <a:rPr lang="hu-HU" b="0" i="1" smtClean="0">
                                <a:latin typeface="Cambria Math"/>
                              </a:rPr>
                              <m:t>𝐸𝑀</m:t>
                            </m:r>
                          </m:sub>
                        </m:sSub>
                      </m:num>
                      <m:den>
                        <m:r>
                          <a:rPr lang="hu-HU" b="0" i="1" smtClean="0">
                            <a:latin typeface="Cambria Math"/>
                            <a:ea typeface="Cambria Math"/>
                          </a:rPr>
                          <m:t>𝜋</m:t>
                        </m:r>
                      </m:den>
                    </m:f>
                    <m:r>
                      <a:rPr lang="hu-HU" b="0" i="1" smtClean="0">
                        <a:latin typeface="Cambria Math"/>
                      </a:rPr>
                      <m:t>  </m:t>
                    </m:r>
                    <m:f>
                      <m:fPr>
                        <m:ctrlPr>
                          <a:rPr lang="hu-HU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hu-HU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sSubSup>
                          <m:sSubSupPr>
                            <m:ctrlPr>
                              <a:rPr lang="hu-HU" b="0" i="1" smtClean="0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hu-HU" b="0" i="1" smtClean="0">
                                <a:latin typeface="Cambria Math"/>
                              </a:rPr>
                              <m:t>𝑘</m:t>
                            </m:r>
                          </m:e>
                          <m:sub>
                            <m:r>
                              <a:rPr lang="hu-HU" b="0" i="1" smtClean="0">
                                <a:latin typeface="Cambria Math"/>
                                <a:ea typeface="Cambria Math"/>
                              </a:rPr>
                              <m:t>⊥</m:t>
                            </m:r>
                          </m:sub>
                          <m:sup>
                            <m:r>
                              <a:rPr lang="hu-HU" b="0" i="1" smtClean="0">
                                <a:latin typeface="Cambria Math"/>
                              </a:rPr>
                              <m:t>2</m:t>
                            </m:r>
                          </m:sup>
                        </m:sSubSup>
                      </m:den>
                    </m:f>
                  </m:oMath>
                </a14:m>
                <a:r>
                  <a:rPr lang="hu-HU" dirty="0" smtClean="0"/>
                  <a:t>               for  </a:t>
                </a:r>
                <a14:m>
                  <m:oMath xmlns:m="http://schemas.openxmlformats.org/officeDocument/2006/math">
                    <m:r>
                      <a:rPr lang="hu-HU" i="1" smtClean="0">
                        <a:latin typeface="Cambria Math"/>
                        <a:ea typeface="Cambria Math"/>
                      </a:rPr>
                      <m:t>ℓ</m:t>
                    </m:r>
                    <m:sSub>
                      <m:sSubPr>
                        <m:ctrlPr>
                          <a:rPr lang="hu-HU" b="0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hu-HU" b="0" i="1" smtClean="0">
                            <a:latin typeface="Cambria Math"/>
                            <a:ea typeface="Cambria Math"/>
                          </a:rPr>
                          <m:t>𝑘</m:t>
                        </m:r>
                      </m:e>
                      <m:sub>
                        <m:r>
                          <a:rPr lang="hu-HU" b="0" i="1" smtClean="0">
                            <a:latin typeface="Cambria Math"/>
                            <a:ea typeface="Cambria Math"/>
                          </a:rPr>
                          <m:t>⊥</m:t>
                        </m:r>
                      </m:sub>
                    </m:sSub>
                    <m:r>
                      <a:rPr lang="hu-HU" i="1" smtClean="0">
                        <a:latin typeface="Cambria Math"/>
                        <a:ea typeface="Cambria Math"/>
                      </a:rPr>
                      <m:t>→</m:t>
                    </m:r>
                    <m:r>
                      <a:rPr lang="hu-HU" b="0" i="1" smtClean="0">
                        <a:latin typeface="Cambria Math"/>
                        <a:ea typeface="Cambria Math"/>
                      </a:rPr>
                      <m:t>0</m:t>
                    </m:r>
                  </m:oMath>
                </a14:m>
                <a:endParaRPr lang="hu-HU" dirty="0"/>
              </a:p>
              <a:p>
                <a:pPr marL="0" indent="0">
                  <a:buNone/>
                </a:pPr>
                <a:endParaRPr lang="hu-HU" dirty="0"/>
              </a:p>
              <a:p>
                <a:pPr marL="0" indent="0">
                  <a:buNone/>
                </a:pPr>
                <a:r>
                  <a:rPr lang="hu-HU" dirty="0" smtClean="0"/>
                  <a:t> </a:t>
                </a:r>
              </a:p>
              <a:p>
                <a:pPr marL="0" indent="0">
                  <a:buNone/>
                </a:pPr>
                <a:r>
                  <a:rPr lang="hu-HU" dirty="0" smtClean="0"/>
                  <a:t>	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hu-HU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hu-HU" i="1" smtClean="0">
                            <a:latin typeface="Cambria Math"/>
                          </a:rPr>
                          <m:t>𝑑</m:t>
                        </m:r>
                        <m:r>
                          <a:rPr lang="hu-HU" b="0" i="1" smtClean="0">
                            <a:latin typeface="Cambria Math"/>
                          </a:rPr>
                          <m:t>𝑁</m:t>
                        </m:r>
                      </m:num>
                      <m:den>
                        <m:sSub>
                          <m:sSubPr>
                            <m:ctrlPr>
                              <a:rPr lang="hu-HU" i="1" smtClean="0">
                                <a:latin typeface="Cambria Math"/>
                              </a:rPr>
                            </m:ctrlPr>
                          </m:sSubPr>
                          <m:e>
                            <m:sSub>
                              <m:sSubPr>
                                <m:ctrlPr>
                                  <a:rPr lang="hu-HU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hu-HU" b="0" i="1" smtClean="0">
                                    <a:latin typeface="Cambria Math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hu-HU" i="1" smtClean="0">
                                    <a:latin typeface="Cambria Math"/>
                                    <a:ea typeface="Cambria Math"/>
                                  </a:rPr>
                                  <m:t>⊥</m:t>
                                </m:r>
                              </m:sub>
                            </m:sSub>
                            <m:r>
                              <a:rPr lang="hu-HU" b="0" i="1" smtClean="0">
                                <a:latin typeface="Cambria Math"/>
                              </a:rPr>
                              <m:t>𝑑𝑘</m:t>
                            </m:r>
                          </m:e>
                          <m:sub>
                            <m:r>
                              <a:rPr lang="hu-HU" i="1" smtClean="0">
                                <a:latin typeface="Cambria Math"/>
                                <a:ea typeface="Cambria Math"/>
                              </a:rPr>
                              <m:t>⊥</m:t>
                            </m:r>
                          </m:sub>
                        </m:sSub>
                        <m:r>
                          <a:rPr lang="hu-HU" i="1" smtClean="0">
                            <a:latin typeface="Cambria Math"/>
                          </a:rPr>
                          <m:t>𝑑</m:t>
                        </m:r>
                        <m:r>
                          <a:rPr lang="hu-HU" i="1" smtClean="0">
                            <a:latin typeface="Cambria Math"/>
                            <a:ea typeface="Cambria Math"/>
                          </a:rPr>
                          <m:t>𝜂</m:t>
                        </m:r>
                        <m:r>
                          <a:rPr lang="hu-HU" b="0" i="1" smtClean="0">
                            <a:latin typeface="Cambria Math"/>
                            <a:ea typeface="Cambria Math"/>
                          </a:rPr>
                          <m:t> </m:t>
                        </m:r>
                        <m:r>
                          <a:rPr lang="hu-HU" b="0" i="1" smtClean="0">
                            <a:latin typeface="Cambria Math"/>
                            <a:ea typeface="Cambria Math"/>
                          </a:rPr>
                          <m:t>𝑑</m:t>
                        </m:r>
                        <m:r>
                          <a:rPr lang="hu-HU" b="0" i="1" smtClean="0">
                            <a:latin typeface="Cambria Math"/>
                            <a:ea typeface="Cambria Math"/>
                          </a:rPr>
                          <m:t>𝜓</m:t>
                        </m:r>
                      </m:den>
                    </m:f>
                    <m:r>
                      <a:rPr lang="hu-HU" b="0" i="1" smtClean="0">
                        <a:latin typeface="Cambria Math"/>
                      </a:rPr>
                      <m:t>=2</m:t>
                    </m:r>
                    <m:sSub>
                      <m:sSubPr>
                        <m:ctrlPr>
                          <a:rPr lang="hu-HU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hu-HU" b="0" i="1" smtClean="0">
                            <a:latin typeface="Cambria Math"/>
                            <a:ea typeface="Cambria Math"/>
                          </a:rPr>
                          <m:t>𝛼</m:t>
                        </m:r>
                      </m:e>
                      <m:sub>
                        <m:r>
                          <a:rPr lang="hu-HU" b="0" i="1" smtClean="0">
                            <a:latin typeface="Cambria Math"/>
                          </a:rPr>
                          <m:t>𝐸𝑀</m:t>
                        </m:r>
                      </m:sub>
                    </m:sSub>
                    <m:r>
                      <a:rPr lang="hu-HU" b="0" i="1" smtClean="0">
                        <a:latin typeface="Cambria Math"/>
                      </a:rPr>
                      <m:t>  </m:t>
                    </m:r>
                    <m:f>
                      <m:fPr>
                        <m:ctrlPr>
                          <a:rPr lang="hu-HU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hu-HU" i="1">
                            <a:latin typeface="Cambria Math"/>
                            <a:ea typeface="Cambria Math"/>
                          </a:rPr>
                          <m:t>ℓ</m:t>
                        </m:r>
                      </m:num>
                      <m:den>
                        <m:sSubSup>
                          <m:sSubSupPr>
                            <m:ctrlPr>
                              <a:rPr lang="hu-HU" b="0" i="1" smtClean="0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hu-HU" b="0" i="1" smtClean="0">
                                <a:latin typeface="Cambria Math"/>
                              </a:rPr>
                              <m:t>𝑘</m:t>
                            </m:r>
                          </m:e>
                          <m:sub>
                            <m:r>
                              <a:rPr lang="hu-HU" b="0" i="1" smtClean="0">
                                <a:latin typeface="Cambria Math"/>
                                <a:ea typeface="Cambria Math"/>
                              </a:rPr>
                              <m:t>⊥</m:t>
                            </m:r>
                          </m:sub>
                          <m:sup/>
                        </m:sSubSup>
                      </m:den>
                    </m:f>
                    <m:r>
                      <a:rPr lang="hu-HU" b="0" i="1" smtClean="0">
                        <a:latin typeface="Cambria Math"/>
                      </a:rPr>
                      <m:t> </m:t>
                    </m:r>
                    <m:sSup>
                      <m:sSupPr>
                        <m:ctrlPr>
                          <a:rPr lang="hu-HU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hu-HU" b="0" i="1" smtClean="0">
                            <a:latin typeface="Cambria Math"/>
                          </a:rPr>
                          <m:t>𝑒</m:t>
                        </m:r>
                      </m:e>
                      <m:sup>
                        <m:r>
                          <a:rPr lang="hu-HU" b="0" i="1" smtClean="0">
                            <a:latin typeface="Cambria Math"/>
                          </a:rPr>
                          <m:t>−2</m:t>
                        </m:r>
                        <m:r>
                          <a:rPr lang="hu-HU" b="0" i="1" smtClean="0">
                            <a:latin typeface="Cambria Math"/>
                            <a:ea typeface="Cambria Math"/>
                          </a:rPr>
                          <m:t>ℓ</m:t>
                        </m:r>
                        <m:sSub>
                          <m:sSubPr>
                            <m:ctrlPr>
                              <a:rPr lang="hu-HU" b="0" i="1" smtClean="0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hu-HU" b="0" i="1" smtClean="0">
                                <a:latin typeface="Cambria Math"/>
                                <a:ea typeface="Cambria Math"/>
                              </a:rPr>
                              <m:t>𝑘</m:t>
                            </m:r>
                          </m:e>
                          <m:sub>
                            <m:r>
                              <a:rPr lang="hu-HU" b="0" i="1" smtClean="0">
                                <a:latin typeface="Cambria Math"/>
                                <a:ea typeface="Cambria Math"/>
                              </a:rPr>
                              <m:t>⊥</m:t>
                            </m:r>
                          </m:sub>
                        </m:sSub>
                      </m:sup>
                    </m:sSup>
                  </m:oMath>
                </a14:m>
                <a:r>
                  <a:rPr lang="hu-HU" dirty="0" smtClean="0"/>
                  <a:t>   for </a:t>
                </a:r>
                <a14:m>
                  <m:oMath xmlns:m="http://schemas.openxmlformats.org/officeDocument/2006/math">
                    <m:r>
                      <a:rPr lang="hu-HU" i="1" smtClean="0">
                        <a:latin typeface="Cambria Math"/>
                        <a:ea typeface="Cambria Math"/>
                      </a:rPr>
                      <m:t>ℓ</m:t>
                    </m:r>
                    <m:sSub>
                      <m:sSubPr>
                        <m:ctrlPr>
                          <a:rPr lang="hu-HU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hu-HU" i="1">
                            <a:latin typeface="Cambria Math"/>
                            <a:ea typeface="Cambria Math"/>
                          </a:rPr>
                          <m:t>𝑘</m:t>
                        </m:r>
                      </m:e>
                      <m:sub>
                        <m:r>
                          <a:rPr lang="hu-HU" i="1">
                            <a:latin typeface="Cambria Math"/>
                            <a:ea typeface="Cambria Math"/>
                          </a:rPr>
                          <m:t>⊥</m:t>
                        </m:r>
                      </m:sub>
                    </m:sSub>
                    <m:r>
                      <a:rPr lang="hu-HU" i="1" smtClean="0">
                        <a:latin typeface="Cambria Math"/>
                        <a:ea typeface="Cambria Math"/>
                      </a:rPr>
                      <m:t>→</m:t>
                    </m:r>
                    <m:r>
                      <a:rPr lang="hu-HU" b="0" i="1" smtClean="0">
                        <a:latin typeface="Cambria Math"/>
                        <a:ea typeface="Cambria Math"/>
                      </a:rPr>
                      <m:t>∞</m:t>
                    </m:r>
                  </m:oMath>
                </a14:m>
                <a:endParaRPr lang="hu-HU" dirty="0"/>
              </a:p>
              <a:p>
                <a:pPr marL="0" indent="0">
                  <a:buNone/>
                </a:pPr>
                <a:endParaRPr lang="hu-HU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79512" y="1268760"/>
                <a:ext cx="8856984" cy="5112568"/>
              </a:xfrm>
              <a:blipFill rotWithShape="1">
                <a:blip r:embed="rId2"/>
                <a:stretch>
                  <a:fillRect l="-1721" t="-15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32422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hu-HU" sz="3600" dirty="0" err="1" smtClean="0"/>
              <a:t>Photon</a:t>
            </a:r>
            <a:r>
              <a:rPr lang="hu-HU" sz="3600" dirty="0" smtClean="0"/>
              <a:t> </a:t>
            </a:r>
            <a:r>
              <a:rPr lang="hu-HU" sz="3600" dirty="0" err="1" smtClean="0"/>
              <a:t>spectrum</a:t>
            </a:r>
            <a:r>
              <a:rPr lang="hu-HU" sz="3600" dirty="0" smtClean="0"/>
              <a:t> </a:t>
            </a:r>
            <a:r>
              <a:rPr lang="hu-HU" sz="3600" dirty="0" err="1" smtClean="0"/>
              <a:t>from</a:t>
            </a:r>
            <a:r>
              <a:rPr lang="hu-HU" sz="3600" dirty="0" smtClean="0"/>
              <a:t> pp </a:t>
            </a:r>
            <a:r>
              <a:rPr lang="hu-HU" sz="3600" dirty="0" err="1" smtClean="0"/>
              <a:t>backgroound</a:t>
            </a:r>
            <a:r>
              <a:rPr lang="hu-HU" sz="3600" dirty="0" smtClean="0"/>
              <a:t>, PHENIX experiment</a:t>
            </a:r>
            <a:endParaRPr lang="hu-HU" sz="3600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868883" y="293835"/>
            <a:ext cx="5282623" cy="7612442"/>
          </a:xfrm>
        </p:spPr>
      </p:pic>
    </p:spTree>
    <p:extLst>
      <p:ext uri="{BB962C8B-B14F-4D97-AF65-F5344CB8AC3E}">
        <p14:creationId xmlns:p14="http://schemas.microsoft.com/office/powerpoint/2010/main" val="1065791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 smtClean="0"/>
              <a:t>Apparent</a:t>
            </a:r>
            <a:r>
              <a:rPr lang="hu-HU" dirty="0" smtClean="0"/>
              <a:t> temperature</a:t>
            </a:r>
            <a:endParaRPr lang="hu-HU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10000"/>
              </a:bodyPr>
              <a:lstStyle/>
              <a:p>
                <a:r>
                  <a:rPr lang="hu-HU" dirty="0" smtClean="0"/>
                  <a:t>High -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hu-HU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hu-HU" b="0" i="1" smtClean="0">
                            <a:latin typeface="Cambria Math"/>
                            <a:ea typeface="Cambria Math"/>
                          </a:rPr>
                          <m:t>𝑘</m:t>
                        </m:r>
                      </m:e>
                      <m:sub>
                        <m:r>
                          <a:rPr lang="hu-HU" i="1" smtClean="0">
                            <a:latin typeface="Cambria Math"/>
                            <a:ea typeface="Cambria Math"/>
                          </a:rPr>
                          <m:t>⊥</m:t>
                        </m:r>
                      </m:sub>
                    </m:sSub>
                    <m:r>
                      <a:rPr lang="hu-HU" b="0" i="1" smtClean="0">
                        <a:latin typeface="Cambria Math"/>
                        <a:ea typeface="Cambria Math"/>
                      </a:rPr>
                      <m:t>  </m:t>
                    </m:r>
                  </m:oMath>
                </a14:m>
                <a:r>
                  <a:rPr lang="hu-HU" dirty="0" smtClean="0"/>
                  <a:t>infinite proper time acceleration:</a:t>
                </a:r>
              </a:p>
              <a:p>
                <a:pPr marL="914400" lvl="2" indent="0">
                  <a:buNone/>
                </a:pPr>
                <a:endParaRPr lang="hu-HU" dirty="0" smtClean="0"/>
              </a:p>
              <a:p>
                <a:pPr marL="914400" lvl="2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u-HU" sz="36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hu-HU" sz="3600" b="0" i="1" smtClean="0">
                              <a:latin typeface="Cambria Math"/>
                            </a:rPr>
                            <m:t>𝑘</m:t>
                          </m:r>
                        </m:e>
                        <m:sub>
                          <m:r>
                            <a:rPr lang="hu-HU" sz="3600" b="0" i="1" smtClean="0">
                              <a:latin typeface="Cambria Math"/>
                            </a:rPr>
                            <m:t>𝐵</m:t>
                          </m:r>
                        </m:sub>
                      </m:sSub>
                      <m:r>
                        <a:rPr lang="hu-HU" sz="3600" b="0" i="1" smtClean="0">
                          <a:latin typeface="Cambria Math"/>
                        </a:rPr>
                        <m:t> </m:t>
                      </m:r>
                      <m:r>
                        <a:rPr lang="hu-HU" sz="3600" b="0" i="1" smtClean="0">
                          <a:latin typeface="Cambria Math"/>
                        </a:rPr>
                        <m:t>𝑇</m:t>
                      </m:r>
                      <m:r>
                        <a:rPr lang="hu-HU" sz="36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hu-HU" sz="36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hu-HU" sz="3600" b="0" i="1" smtClean="0">
                              <a:latin typeface="Cambria Math"/>
                              <a:ea typeface="Cambria Math"/>
                            </a:rPr>
                            <m:t>ℏ</m:t>
                          </m:r>
                          <m:r>
                            <a:rPr lang="hu-HU" sz="3600" b="0" i="1" smtClean="0">
                              <a:latin typeface="Cambria Math"/>
                              <a:ea typeface="Cambria Math"/>
                            </a:rPr>
                            <m:t>𝑐</m:t>
                          </m:r>
                        </m:num>
                        <m:den>
                          <m:r>
                            <a:rPr lang="hu-HU" sz="3600" b="0" i="1" smtClean="0">
                              <a:latin typeface="Cambria Math"/>
                            </a:rPr>
                            <m:t>2</m:t>
                          </m:r>
                          <m:r>
                            <a:rPr lang="hu-HU" sz="3600" b="0" i="1" smtClean="0">
                              <a:latin typeface="Cambria Math"/>
                              <a:ea typeface="Cambria Math"/>
                            </a:rPr>
                            <m:t>ℓ</m:t>
                          </m:r>
                        </m:den>
                      </m:f>
                      <m:r>
                        <a:rPr lang="hu-HU" sz="36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hu-HU" sz="36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hu-HU" sz="3600" b="0" i="1" smtClean="0">
                              <a:latin typeface="Cambria Math"/>
                              <a:ea typeface="Cambria Math"/>
                            </a:rPr>
                            <m:t>ℏ</m:t>
                          </m:r>
                          <m:r>
                            <a:rPr lang="hu-HU" sz="3600" b="0" i="1" smtClean="0">
                              <a:latin typeface="Cambria Math"/>
                              <a:ea typeface="Cambria Math"/>
                            </a:rPr>
                            <m:t>𝑔</m:t>
                          </m:r>
                        </m:num>
                        <m:den>
                          <m:r>
                            <a:rPr lang="hu-HU" sz="3600" b="0" i="1" smtClean="0">
                              <a:latin typeface="Cambria Math"/>
                            </a:rPr>
                            <m:t>2</m:t>
                          </m:r>
                          <m:r>
                            <a:rPr lang="hu-HU" sz="3600" b="0" i="1" smtClean="0">
                              <a:latin typeface="Cambria Math"/>
                            </a:rPr>
                            <m:t>𝑐</m:t>
                          </m:r>
                        </m:den>
                      </m:f>
                      <m:r>
                        <a:rPr lang="hu-HU" sz="3600" b="0" i="1" smtClean="0">
                          <a:latin typeface="Cambria Math"/>
                        </a:rPr>
                        <m:t>=</m:t>
                      </m:r>
                      <m:r>
                        <a:rPr lang="hu-HU" sz="3600" b="0" i="1" smtClean="0">
                          <a:latin typeface="Cambria Math"/>
                          <a:ea typeface="Cambria Math"/>
                        </a:rPr>
                        <m:t>𝜋</m:t>
                      </m:r>
                      <m:r>
                        <a:rPr lang="hu-HU" sz="3600" b="0" i="1" smtClean="0">
                          <a:latin typeface="Cambria Math"/>
                          <a:ea typeface="Cambria Math"/>
                        </a:rPr>
                        <m:t> </m:t>
                      </m:r>
                      <m:sSub>
                        <m:sSubPr>
                          <m:ctrlPr>
                            <a:rPr lang="hu-HU" sz="36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hu-HU" sz="3600" b="0" i="1" smtClean="0">
                              <a:latin typeface="Cambria Math"/>
                              <a:ea typeface="Cambria Math"/>
                            </a:rPr>
                            <m:t>𝑘</m:t>
                          </m:r>
                        </m:e>
                        <m:sub>
                          <m:r>
                            <a:rPr lang="hu-HU" sz="3600" b="0" i="1" smtClean="0">
                              <a:latin typeface="Cambria Math"/>
                              <a:ea typeface="Cambria Math"/>
                            </a:rPr>
                            <m:t>𝐵</m:t>
                          </m:r>
                        </m:sub>
                      </m:sSub>
                      <m:r>
                        <a:rPr lang="hu-HU" sz="3600" b="0" i="1" smtClean="0">
                          <a:latin typeface="Cambria Math"/>
                          <a:ea typeface="Cambria Math"/>
                        </a:rPr>
                        <m:t> </m:t>
                      </m:r>
                      <m:sSup>
                        <m:sSupPr>
                          <m:ctrlPr>
                            <a:rPr lang="hu-HU" sz="3600" b="0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hu-HU" sz="3600" b="0" i="1" smtClean="0">
                              <a:latin typeface="Cambria Math"/>
                              <a:ea typeface="Cambria Math"/>
                            </a:rPr>
                            <m:t>𝑇</m:t>
                          </m:r>
                        </m:e>
                        <m:sup>
                          <m:r>
                            <a:rPr lang="hu-HU" sz="3600" b="0" i="1" smtClean="0">
                              <a:latin typeface="Cambria Math"/>
                              <a:ea typeface="Cambria Math"/>
                            </a:rPr>
                            <m:t>𝑈𝑛𝑟𝑢h</m:t>
                          </m:r>
                        </m:sup>
                      </m:sSup>
                    </m:oMath>
                  </m:oMathPara>
                </a14:m>
                <a:endParaRPr lang="hu-HU" sz="3600" b="0" dirty="0" smtClean="0">
                  <a:ea typeface="Cambria Math"/>
                </a:endParaRPr>
              </a:p>
              <a:p>
                <a:pPr marL="914400" lvl="2" indent="0">
                  <a:buNone/>
                </a:pPr>
                <a:endParaRPr lang="hu-HU" dirty="0" smtClean="0"/>
              </a:p>
              <a:p>
                <a:pPr marL="114300" indent="0">
                  <a:buNone/>
                </a:pPr>
                <a:r>
                  <a:rPr lang="hu-HU" dirty="0" smtClean="0"/>
                  <a:t>Connection to Unruh:</a:t>
                </a:r>
              </a:p>
              <a:p>
                <a:pPr marL="114300" indent="0">
                  <a:buNone/>
                </a:pPr>
                <a:endParaRPr lang="hu-HU" dirty="0"/>
              </a:p>
              <a:p>
                <a:pPr marL="114300" indent="0">
                  <a:buNone/>
                </a:pPr>
                <a:r>
                  <a:rPr lang="hu-HU" dirty="0" smtClean="0"/>
                  <a:t>	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hu-HU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hu-HU" i="1" smtClean="0">
                            <a:latin typeface="Cambria Math"/>
                          </a:rPr>
                          <m:t>𝑑</m:t>
                        </m:r>
                        <m:r>
                          <a:rPr lang="hu-HU" b="0" i="1" smtClean="0">
                            <a:latin typeface="Cambria Math"/>
                          </a:rPr>
                          <m:t>𝑢</m:t>
                        </m:r>
                      </m:num>
                      <m:den>
                        <m:r>
                          <a:rPr lang="hu-HU" i="1" smtClean="0">
                            <a:latin typeface="Cambria Math"/>
                          </a:rPr>
                          <m:t>𝑑</m:t>
                        </m:r>
                        <m:r>
                          <a:rPr lang="hu-HU" i="1" smtClean="0">
                            <a:latin typeface="Cambria Math"/>
                            <a:ea typeface="Cambria Math"/>
                          </a:rPr>
                          <m:t>𝜏</m:t>
                        </m:r>
                      </m:den>
                    </m:f>
                    <m:r>
                      <a:rPr lang="hu-HU" b="0" i="1" smtClean="0">
                        <a:latin typeface="Cambria Math"/>
                      </a:rPr>
                      <m:t> </m:t>
                    </m:r>
                    <m:r>
                      <a:rPr lang="hu-HU" b="0" i="1" smtClean="0">
                        <a:latin typeface="Cambria Math"/>
                        <a:ea typeface="Cambria Math"/>
                      </a:rPr>
                      <m:t>→ </m:t>
                    </m:r>
                    <m:sSup>
                      <m:sSupPr>
                        <m:ctrlPr>
                          <a:rPr lang="hu-HU" b="0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hu-HU" b="0" i="1" smtClean="0">
                            <a:latin typeface="Cambria Math"/>
                            <a:ea typeface="Cambria Math"/>
                          </a:rPr>
                          <m:t>𝑒</m:t>
                        </m:r>
                      </m:e>
                      <m:sup>
                        <m:r>
                          <a:rPr lang="hu-HU" b="0" i="1" smtClean="0"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lang="hu-HU" b="0" i="1" smtClean="0">
                            <a:latin typeface="Cambria Math"/>
                            <a:ea typeface="Cambria Math"/>
                          </a:rPr>
                          <m:t>𝑖</m:t>
                        </m:r>
                        <m:r>
                          <a:rPr lang="hu-HU" b="0" i="1" smtClean="0">
                            <a:latin typeface="Cambria Math"/>
                            <a:ea typeface="Cambria Math"/>
                          </a:rPr>
                          <m:t>𝜈𝜏</m:t>
                        </m:r>
                      </m:sup>
                    </m:sSup>
                    <m:r>
                      <a:rPr lang="hu-HU" b="0" i="1" smtClean="0">
                        <a:latin typeface="Cambria Math"/>
                        <a:ea typeface="Cambria Math"/>
                      </a:rPr>
                      <m:t>  </m:t>
                    </m:r>
                  </m:oMath>
                </a14:m>
                <a:r>
                  <a:rPr lang="hu-HU" dirty="0" smtClean="0"/>
                  <a:t>   	</a:t>
                </a:r>
                <a:r>
                  <a:rPr lang="hu-HU" sz="2600" b="1" dirty="0" smtClean="0">
                    <a:solidFill>
                      <a:srgbClr val="FFFF00"/>
                    </a:solidFill>
                  </a:rPr>
                  <a:t>proper time Fourier analysis of a 				monochromatic wave</a:t>
                </a: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3"/>
                <a:stretch>
                  <a:fillRect l="-1481" t="-26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87961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/>
              <a:t>Unruh </a:t>
            </a:r>
            <a:r>
              <a:rPr lang="hu-HU" b="1" dirty="0" smtClean="0"/>
              <a:t>temperature</a:t>
            </a:r>
            <a:endParaRPr lang="hu-HU" b="1" dirty="0"/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408363" y="1733773"/>
            <a:ext cx="5627687" cy="1108075"/>
          </a:xfrm>
        </p:spPr>
        <p:txBody>
          <a:bodyPr/>
          <a:lstStyle/>
          <a:p>
            <a:r>
              <a:rPr lang="hu-HU" sz="2800" b="1" dirty="0" smtClean="0">
                <a:solidFill>
                  <a:srgbClr val="006600"/>
                </a:solidFill>
              </a:rPr>
              <a:t>Entirely classical effect</a:t>
            </a:r>
            <a:endParaRPr lang="hu-HU" sz="2800" b="1" dirty="0">
              <a:solidFill>
                <a:srgbClr val="006600"/>
              </a:solidFill>
            </a:endParaRPr>
          </a:p>
          <a:p>
            <a:r>
              <a:rPr lang="hu-HU" sz="2800" b="1" dirty="0" smtClean="0">
                <a:solidFill>
                  <a:srgbClr val="006600"/>
                </a:solidFill>
              </a:rPr>
              <a:t>Special Relativity suffices</a:t>
            </a:r>
            <a:endParaRPr lang="hu-HU" sz="2800" b="1" dirty="0">
              <a:solidFill>
                <a:srgbClr val="006600"/>
              </a:solidFill>
            </a:endParaRPr>
          </a:p>
        </p:txBody>
      </p:sp>
      <p:pic>
        <p:nvPicPr>
          <p:cNvPr id="70662" name="Picture 6" descr="Wgunruh_phys407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75" y="1589310"/>
            <a:ext cx="2943458" cy="338415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0661" name="Rectangle 5"/>
          <p:cNvSpPr>
            <a:spLocks noChangeArrowheads="1"/>
          </p:cNvSpPr>
          <p:nvPr/>
        </p:nvSpPr>
        <p:spPr bwMode="auto">
          <a:xfrm>
            <a:off x="6804248" y="4509120"/>
            <a:ext cx="2160240" cy="1335857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/>
          </a:p>
        </p:txBody>
      </p:sp>
      <p:pic>
        <p:nvPicPr>
          <p:cNvPr id="70663" name="Picture 7" descr="Planck1901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43249" y="3029247"/>
            <a:ext cx="877223" cy="134275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0665" name="Text Box 9"/>
          <p:cNvSpPr txBox="1">
            <a:spLocks noChangeArrowheads="1"/>
          </p:cNvSpPr>
          <p:nvPr/>
        </p:nvSpPr>
        <p:spPr bwMode="auto">
          <a:xfrm>
            <a:off x="683568" y="5509665"/>
            <a:ext cx="8064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u-HU" dirty="0"/>
              <a:t>Unruh</a:t>
            </a:r>
          </a:p>
        </p:txBody>
      </p:sp>
      <p:sp>
        <p:nvSpPr>
          <p:cNvPr id="70666" name="Text Box 10"/>
          <p:cNvSpPr txBox="1">
            <a:spLocks noChangeArrowheads="1"/>
          </p:cNvSpPr>
          <p:nvPr/>
        </p:nvSpPr>
        <p:spPr bwMode="auto">
          <a:xfrm>
            <a:off x="7527925" y="6453188"/>
            <a:ext cx="13652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u-HU" dirty="0">
                <a:solidFill>
                  <a:schemeClr val="bg1"/>
                </a:solidFill>
              </a:rPr>
              <a:t>Max Planck</a:t>
            </a: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19715342"/>
              </p:ext>
            </p:extLst>
          </p:nvPr>
        </p:nvGraphicFramePr>
        <p:xfrm>
          <a:off x="3201988" y="2994025"/>
          <a:ext cx="5386387" cy="2728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55" name="Equation" r:id="rId5" imgW="2374560" imgH="1193760" progId="Equation.3">
                  <p:embed/>
                </p:oleObj>
              </mc:Choice>
              <mc:Fallback>
                <p:oleObj name="Equation" r:id="rId5" imgW="2374560" imgH="11937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1988" y="2994025"/>
                        <a:ext cx="5386387" cy="2728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79512" y="6453188"/>
            <a:ext cx="67900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Constant ‚g’ acceleration in a comoving system:   dv/d</a:t>
            </a:r>
            <a:r>
              <a:rPr lang="hu-HU" dirty="0" smtClean="0">
                <a:sym typeface="Symbol"/>
              </a:rPr>
              <a:t> = -g(1-v</a:t>
            </a:r>
            <a:r>
              <a:rPr lang="hu-HU" dirty="0" smtClean="0">
                <a:latin typeface="Times New Roman"/>
                <a:cs typeface="Times New Roman"/>
                <a:sym typeface="Symbol"/>
              </a:rPr>
              <a:t>²</a:t>
            </a:r>
            <a:r>
              <a:rPr lang="hu-HU" dirty="0" smtClean="0">
                <a:sym typeface="Symbol"/>
              </a:rPr>
              <a:t>)</a:t>
            </a:r>
            <a:endParaRPr lang="hu-HU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64CB8-2791-49CE-926A-3500BEBF26F9}" type="slidenum">
              <a:rPr lang="hu-HU" smtClean="0"/>
              <a:pPr/>
              <a:t>29</a:t>
            </a:fld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err="1" smtClean="0"/>
              <a:t>Measuring</a:t>
            </a:r>
            <a:r>
              <a:rPr lang="hu-HU" b="1" dirty="0" smtClean="0"/>
              <a:t> </a:t>
            </a:r>
            <a:r>
              <a:rPr lang="hu-HU" b="1" dirty="0" err="1" smtClean="0"/>
              <a:t>the</a:t>
            </a:r>
            <a:r>
              <a:rPr lang="hu-HU" b="1" dirty="0" smtClean="0"/>
              <a:t> </a:t>
            </a:r>
            <a:r>
              <a:rPr lang="hu-HU" b="1" dirty="0" err="1" smtClean="0"/>
              <a:t>temperature</a:t>
            </a:r>
            <a:endParaRPr lang="en-US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5328592"/>
          </a:xfrm>
        </p:spPr>
        <p:txBody>
          <a:bodyPr>
            <a:normAutofit/>
          </a:bodyPr>
          <a:lstStyle/>
          <a:p>
            <a:r>
              <a:rPr lang="hu-HU" sz="2400" dirty="0" err="1" smtClean="0"/>
              <a:t>Thermometer</a:t>
            </a:r>
            <a:r>
              <a:rPr lang="hu-HU" sz="2400" dirty="0" smtClean="0"/>
              <a:t>  (</a:t>
            </a:r>
            <a:r>
              <a:rPr lang="hu-HU" sz="2400" dirty="0" err="1" smtClean="0">
                <a:solidFill>
                  <a:srgbClr val="C00000"/>
                </a:solidFill>
              </a:rPr>
              <a:t>direct</a:t>
            </a:r>
            <a:r>
              <a:rPr lang="hu-HU" sz="2400" dirty="0" smtClean="0">
                <a:solidFill>
                  <a:srgbClr val="C00000"/>
                </a:solidFill>
              </a:rPr>
              <a:t> </a:t>
            </a:r>
            <a:r>
              <a:rPr lang="hu-HU" sz="2400" dirty="0" err="1" smtClean="0">
                <a:solidFill>
                  <a:srgbClr val="C00000"/>
                </a:solidFill>
              </a:rPr>
              <a:t>contact</a:t>
            </a:r>
            <a:r>
              <a:rPr lang="hu-HU" sz="2400" dirty="0" smtClean="0"/>
              <a:t>)</a:t>
            </a:r>
          </a:p>
          <a:p>
            <a:pPr lvl="2" indent="-342900">
              <a:buFont typeface="Wingdings" pitchFamily="2" charset="2"/>
              <a:buChar char="Ø"/>
            </a:pPr>
            <a:r>
              <a:rPr lang="hu-HU" sz="1800" dirty="0"/>
              <a:t> </a:t>
            </a:r>
            <a:r>
              <a:rPr lang="hu-HU" sz="1800" dirty="0" err="1" smtClean="0"/>
              <a:t>dilatation</a:t>
            </a:r>
            <a:endParaRPr lang="hu-HU" sz="1800" dirty="0" smtClean="0"/>
          </a:p>
          <a:p>
            <a:pPr lvl="2" indent="-342900">
              <a:buFont typeface="Wingdings" pitchFamily="2" charset="2"/>
              <a:buChar char="Ø"/>
            </a:pPr>
            <a:r>
              <a:rPr lang="hu-HU" sz="1800" dirty="0"/>
              <a:t>a</a:t>
            </a:r>
            <a:r>
              <a:rPr lang="hu-HU" sz="1800" dirty="0" smtClean="0"/>
              <a:t>ir </a:t>
            </a:r>
            <a:r>
              <a:rPr lang="hu-HU" sz="1800" dirty="0" err="1" smtClean="0"/>
              <a:t>pressure</a:t>
            </a:r>
            <a:endParaRPr lang="hu-HU" sz="1800" dirty="0" smtClean="0"/>
          </a:p>
          <a:p>
            <a:pPr lvl="2" indent="-342900">
              <a:buFont typeface="Wingdings" pitchFamily="2" charset="2"/>
              <a:buChar char="Ø"/>
            </a:pPr>
            <a:r>
              <a:rPr lang="hu-HU" sz="1800" dirty="0" err="1"/>
              <a:t>m</a:t>
            </a:r>
            <a:r>
              <a:rPr lang="hu-HU" sz="1800" dirty="0" err="1" smtClean="0"/>
              <a:t>echanical</a:t>
            </a:r>
            <a:r>
              <a:rPr lang="hu-HU" sz="1800" dirty="0" smtClean="0"/>
              <a:t> </a:t>
            </a:r>
            <a:r>
              <a:rPr lang="hu-HU" sz="1800" dirty="0" err="1" smtClean="0"/>
              <a:t>or</a:t>
            </a:r>
            <a:r>
              <a:rPr lang="hu-HU" sz="1800" dirty="0" smtClean="0"/>
              <a:t> </a:t>
            </a:r>
            <a:r>
              <a:rPr lang="hu-HU" sz="1800" dirty="0" err="1" smtClean="0"/>
              <a:t>electric</a:t>
            </a:r>
            <a:r>
              <a:rPr lang="hu-HU" sz="1800" dirty="0" smtClean="0"/>
              <a:t> </a:t>
            </a:r>
            <a:r>
              <a:rPr lang="hu-HU" sz="1800" dirty="0" err="1" smtClean="0"/>
              <a:t>stress</a:t>
            </a:r>
            <a:endParaRPr lang="hu-HU" sz="1800" dirty="0" smtClean="0"/>
          </a:p>
          <a:p>
            <a:pPr lvl="2" indent="-342900">
              <a:buFont typeface="Wingdings" pitchFamily="2" charset="2"/>
              <a:buChar char="Ø"/>
            </a:pPr>
            <a:endParaRPr lang="hu-HU" sz="1800" dirty="0" smtClean="0"/>
          </a:p>
          <a:p>
            <a:r>
              <a:rPr lang="hu-HU" sz="2400" dirty="0" err="1" smtClean="0"/>
              <a:t>Chemistry</a:t>
            </a:r>
            <a:r>
              <a:rPr lang="hu-HU" sz="2400" dirty="0" smtClean="0"/>
              <a:t>  (</a:t>
            </a:r>
            <a:r>
              <a:rPr lang="hu-HU" sz="2400" dirty="0" err="1" smtClean="0">
                <a:solidFill>
                  <a:srgbClr val="002060"/>
                </a:solidFill>
              </a:rPr>
              <a:t>mixture</a:t>
            </a:r>
            <a:r>
              <a:rPr lang="hu-HU" sz="2400" dirty="0" smtClean="0"/>
              <a:t>)</a:t>
            </a:r>
          </a:p>
          <a:p>
            <a:pPr lvl="2">
              <a:buFont typeface="Wingdings" pitchFamily="2" charset="2"/>
              <a:buChar char="Ø"/>
            </a:pPr>
            <a:r>
              <a:rPr lang="hu-HU" sz="1800" dirty="0"/>
              <a:t> </a:t>
            </a:r>
            <a:r>
              <a:rPr lang="hu-HU" sz="1800" dirty="0" err="1" smtClean="0"/>
              <a:t>color</a:t>
            </a:r>
            <a:endParaRPr lang="hu-HU" sz="1800" dirty="0" smtClean="0"/>
          </a:p>
          <a:p>
            <a:pPr lvl="2">
              <a:buFont typeface="Wingdings" pitchFamily="2" charset="2"/>
              <a:buChar char="Ø"/>
            </a:pPr>
            <a:r>
              <a:rPr lang="hu-HU" sz="1800" dirty="0"/>
              <a:t> </a:t>
            </a:r>
            <a:r>
              <a:rPr lang="hu-HU" sz="1800" dirty="0" err="1" smtClean="0"/>
              <a:t>mass</a:t>
            </a:r>
            <a:r>
              <a:rPr lang="hu-HU" sz="1800" dirty="0" smtClean="0"/>
              <a:t> </a:t>
            </a:r>
            <a:r>
              <a:rPr lang="hu-HU" sz="1800" dirty="0" err="1" smtClean="0"/>
              <a:t>ratios</a:t>
            </a:r>
            <a:endParaRPr lang="hu-HU" sz="1800" dirty="0" smtClean="0"/>
          </a:p>
          <a:p>
            <a:pPr lvl="2">
              <a:buFont typeface="Wingdings" pitchFamily="2" charset="2"/>
              <a:buChar char="Ø"/>
            </a:pPr>
            <a:r>
              <a:rPr lang="hu-HU" sz="1800" dirty="0"/>
              <a:t> </a:t>
            </a:r>
            <a:r>
              <a:rPr lang="hu-HU" sz="1800" dirty="0" err="1" smtClean="0"/>
              <a:t>hadronic</a:t>
            </a:r>
            <a:r>
              <a:rPr lang="hu-HU" sz="1800" dirty="0" smtClean="0"/>
              <a:t> </a:t>
            </a:r>
            <a:r>
              <a:rPr lang="hu-HU" sz="1800" dirty="0" err="1" smtClean="0"/>
              <a:t>composition</a:t>
            </a:r>
            <a:endParaRPr lang="hu-HU" sz="1800" dirty="0" smtClean="0"/>
          </a:p>
          <a:p>
            <a:pPr marL="914400" lvl="2" indent="0">
              <a:buNone/>
            </a:pPr>
            <a:endParaRPr lang="hu-HU" sz="1800" dirty="0" smtClean="0"/>
          </a:p>
          <a:p>
            <a:r>
              <a:rPr lang="hu-HU" sz="2600" dirty="0" err="1" smtClean="0"/>
              <a:t>Spectra</a:t>
            </a:r>
            <a:r>
              <a:rPr lang="hu-HU" sz="2600" dirty="0" smtClean="0"/>
              <a:t>  (</a:t>
            </a:r>
            <a:r>
              <a:rPr lang="hu-HU" sz="2600" dirty="0" err="1" smtClean="0">
                <a:solidFill>
                  <a:srgbClr val="00642D"/>
                </a:solidFill>
              </a:rPr>
              <a:t>telemetrics</a:t>
            </a:r>
            <a:r>
              <a:rPr lang="hu-HU" sz="2600" dirty="0" smtClean="0"/>
              <a:t>)</a:t>
            </a:r>
          </a:p>
          <a:p>
            <a:pPr lvl="2">
              <a:buFont typeface="Wingdings" pitchFamily="2" charset="2"/>
              <a:buChar char="Ø"/>
            </a:pPr>
            <a:r>
              <a:rPr lang="hu-HU" sz="1800" dirty="0" err="1"/>
              <a:t>a</a:t>
            </a:r>
            <a:r>
              <a:rPr lang="hu-HU" sz="1800" dirty="0" err="1" smtClean="0"/>
              <a:t>stronomy</a:t>
            </a:r>
            <a:r>
              <a:rPr lang="hu-HU" sz="1800" dirty="0" smtClean="0"/>
              <a:t> (</a:t>
            </a:r>
            <a:r>
              <a:rPr lang="hu-HU" sz="1800" dirty="0" err="1" smtClean="0"/>
              <a:t>photons</a:t>
            </a:r>
            <a:r>
              <a:rPr lang="hu-HU" sz="1800" dirty="0" smtClean="0"/>
              <a:t>)</a:t>
            </a:r>
          </a:p>
          <a:p>
            <a:pPr lvl="2">
              <a:buFont typeface="Wingdings" pitchFamily="2" charset="2"/>
              <a:buChar char="Ø"/>
            </a:pPr>
            <a:r>
              <a:rPr lang="hu-HU" sz="1800" dirty="0" err="1" smtClean="0"/>
              <a:t>pT</a:t>
            </a:r>
            <a:r>
              <a:rPr lang="hu-HU" sz="1800" dirty="0" smtClean="0"/>
              <a:t> </a:t>
            </a:r>
            <a:r>
              <a:rPr lang="hu-HU" sz="1800" dirty="0" err="1" smtClean="0"/>
              <a:t>spectra</a:t>
            </a:r>
            <a:r>
              <a:rPr lang="hu-HU" sz="1800" dirty="0" smtClean="0"/>
              <a:t> of </a:t>
            </a:r>
            <a:r>
              <a:rPr lang="hu-HU" sz="1800" dirty="0" err="1" smtClean="0"/>
              <a:t>light</a:t>
            </a:r>
            <a:r>
              <a:rPr lang="hu-HU" sz="1800" dirty="0" smtClean="0"/>
              <a:t> and </a:t>
            </a:r>
            <a:r>
              <a:rPr lang="hu-HU" sz="1800" dirty="0" err="1" smtClean="0"/>
              <a:t>heavy</a:t>
            </a:r>
            <a:r>
              <a:rPr lang="hu-HU" sz="1800" dirty="0" smtClean="0"/>
              <a:t> </a:t>
            </a:r>
            <a:r>
              <a:rPr lang="hu-HU" sz="1800" dirty="0" err="1" smtClean="0"/>
              <a:t>particles</a:t>
            </a:r>
            <a:endParaRPr lang="hu-HU" sz="1800" dirty="0" smtClean="0"/>
          </a:p>
          <a:p>
            <a:pPr lvl="2">
              <a:buFont typeface="Wingdings" pitchFamily="2" charset="2"/>
              <a:buChar char="Ø"/>
            </a:pPr>
            <a:r>
              <a:rPr lang="hu-HU" sz="1800" dirty="0" err="1"/>
              <a:t>m</a:t>
            </a:r>
            <a:r>
              <a:rPr lang="hu-HU" sz="1800" dirty="0" err="1" smtClean="0"/>
              <a:t>ultiplicity</a:t>
            </a:r>
            <a:r>
              <a:rPr lang="hu-HU" sz="1800" dirty="0" smtClean="0"/>
              <a:t> </a:t>
            </a:r>
            <a:r>
              <a:rPr lang="hu-HU" sz="1800" dirty="0" err="1" smtClean="0"/>
              <a:t>fluctuations</a:t>
            </a:r>
            <a:endParaRPr lang="hu-HU" sz="1800" dirty="0"/>
          </a:p>
          <a:p>
            <a:pPr marL="800100" lvl="2" indent="0">
              <a:buNone/>
            </a:pPr>
            <a:endParaRPr lang="hu-HU" dirty="0" smtClean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2399" y="620688"/>
            <a:ext cx="727592" cy="2628294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5438" y="3414852"/>
            <a:ext cx="3560597" cy="3287618"/>
          </a:xfrm>
          <a:prstGeom prst="rect">
            <a:avLst/>
          </a:prstGeom>
        </p:spPr>
      </p:pic>
      <p:sp>
        <p:nvSpPr>
          <p:cNvPr id="6" name="Jobbra nyíl 5"/>
          <p:cNvSpPr/>
          <p:nvPr/>
        </p:nvSpPr>
        <p:spPr>
          <a:xfrm>
            <a:off x="467544" y="5805264"/>
            <a:ext cx="792088" cy="36004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Jobbra nyíl 6"/>
          <p:cNvSpPr/>
          <p:nvPr/>
        </p:nvSpPr>
        <p:spPr>
          <a:xfrm>
            <a:off x="467544" y="4293096"/>
            <a:ext cx="792088" cy="36004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560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/>
              <a:t>Unruh </a:t>
            </a:r>
            <a:r>
              <a:rPr lang="hu-HU" b="1" dirty="0" smtClean="0"/>
              <a:t>temperature</a:t>
            </a:r>
            <a:endParaRPr lang="hu-HU" b="1" dirty="0"/>
          </a:p>
        </p:txBody>
      </p:sp>
      <p:graphicFrame>
        <p:nvGraphicFramePr>
          <p:cNvPr id="13315" name="Object 3"/>
          <p:cNvGraphicFramePr>
            <a:graphicFrameLocks noGrp="1" noChangeAspect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459548904"/>
              </p:ext>
            </p:extLst>
          </p:nvPr>
        </p:nvGraphicFramePr>
        <p:xfrm>
          <a:off x="2195736" y="1340768"/>
          <a:ext cx="5403006" cy="48245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80" name="Equation" r:id="rId3" imgW="1498320" imgH="1244520" progId="Equation.3">
                  <p:embed/>
                </p:oleObj>
              </mc:Choice>
              <mc:Fallback>
                <p:oleObj name="Equation" r:id="rId3" imgW="1498320" imgH="124452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95736" y="1340768"/>
                        <a:ext cx="5403006" cy="482453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3275434" y="2979956"/>
            <a:ext cx="2952750" cy="1654175"/>
          </a:xfrm>
          <a:prstGeom prst="rect">
            <a:avLst/>
          </a:prstGeom>
          <a:noFill/>
          <a:ln w="76200">
            <a:solidFill>
              <a:srgbClr val="8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>
              <a:solidFill>
                <a:srgbClr val="000000"/>
              </a:solidFill>
            </a:endParaRPr>
          </a:p>
        </p:txBody>
      </p:sp>
      <p:sp>
        <p:nvSpPr>
          <p:cNvPr id="13317" name="Text Box 5"/>
          <p:cNvSpPr txBox="1">
            <a:spLocks noChangeArrowheads="1"/>
          </p:cNvSpPr>
          <p:nvPr/>
        </p:nvSpPr>
        <p:spPr bwMode="auto">
          <a:xfrm>
            <a:off x="250825" y="1936750"/>
            <a:ext cx="236475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u-HU" dirty="0" smtClean="0">
                <a:solidFill>
                  <a:srgbClr val="000000"/>
                </a:solidFill>
              </a:rPr>
              <a:t>Planck-interpretation:</a:t>
            </a:r>
            <a:endParaRPr lang="hu-HU" dirty="0">
              <a:solidFill>
                <a:srgbClr val="000000"/>
              </a:solidFill>
            </a:endParaRPr>
          </a:p>
        </p:txBody>
      </p:sp>
      <p:sp>
        <p:nvSpPr>
          <p:cNvPr id="13318" name="Text Box 6"/>
          <p:cNvSpPr txBox="1">
            <a:spLocks noChangeArrowheads="1"/>
          </p:cNvSpPr>
          <p:nvPr/>
        </p:nvSpPr>
        <p:spPr bwMode="auto">
          <a:xfrm>
            <a:off x="231775" y="3160713"/>
            <a:ext cx="213391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u-HU" dirty="0" smtClean="0">
                <a:solidFill>
                  <a:srgbClr val="000000"/>
                </a:solidFill>
              </a:rPr>
              <a:t>The temperature in</a:t>
            </a:r>
            <a:endParaRPr lang="hu-HU" dirty="0">
              <a:solidFill>
                <a:srgbClr val="000000"/>
              </a:solidFill>
            </a:endParaRPr>
          </a:p>
          <a:p>
            <a:r>
              <a:rPr lang="hu-HU" dirty="0">
                <a:solidFill>
                  <a:srgbClr val="000000"/>
                </a:solidFill>
              </a:rPr>
              <a:t>Planck </a:t>
            </a:r>
            <a:r>
              <a:rPr lang="hu-HU" dirty="0" smtClean="0">
                <a:solidFill>
                  <a:srgbClr val="000000"/>
                </a:solidFill>
              </a:rPr>
              <a:t>units:</a:t>
            </a:r>
            <a:endParaRPr lang="hu-HU" dirty="0">
              <a:solidFill>
                <a:srgbClr val="000000"/>
              </a:solidFill>
            </a:endParaRPr>
          </a:p>
        </p:txBody>
      </p:sp>
      <p:sp>
        <p:nvSpPr>
          <p:cNvPr id="13319" name="Text Box 7"/>
          <p:cNvSpPr txBox="1">
            <a:spLocks noChangeArrowheads="1"/>
          </p:cNvSpPr>
          <p:nvPr/>
        </p:nvSpPr>
        <p:spPr bwMode="auto">
          <a:xfrm>
            <a:off x="303213" y="5105400"/>
            <a:ext cx="189026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u-HU" dirty="0" smtClean="0">
                <a:solidFill>
                  <a:srgbClr val="000000"/>
                </a:solidFill>
              </a:rPr>
              <a:t>The temperature</a:t>
            </a:r>
            <a:endParaRPr lang="hu-HU" dirty="0">
              <a:solidFill>
                <a:srgbClr val="000000"/>
              </a:solidFill>
            </a:endParaRPr>
          </a:p>
          <a:p>
            <a:r>
              <a:rPr lang="hu-HU" dirty="0">
                <a:solidFill>
                  <a:srgbClr val="000000"/>
                </a:solidFill>
              </a:rPr>
              <a:t>m</a:t>
            </a:r>
            <a:r>
              <a:rPr lang="hu-HU" dirty="0" smtClean="0">
                <a:solidFill>
                  <a:srgbClr val="000000"/>
                </a:solidFill>
              </a:rPr>
              <a:t>ore commonly:</a:t>
            </a:r>
            <a:endParaRPr lang="hu-HU" dirty="0">
              <a:solidFill>
                <a:srgbClr val="000000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58783-BD6F-4D4B-B695-591D078E4BA4}" type="slidenum">
              <a:rPr lang="hu-HU" smtClean="0">
                <a:solidFill>
                  <a:srgbClr val="000000"/>
                </a:solidFill>
              </a:rPr>
              <a:pPr/>
              <a:t>30</a:t>
            </a:fld>
            <a:endParaRPr lang="hu-HU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/>
              <a:t>Unruh </a:t>
            </a:r>
            <a:r>
              <a:rPr lang="hu-HU" b="1" dirty="0" smtClean="0"/>
              <a:t>temperature</a:t>
            </a:r>
            <a:endParaRPr lang="hu-HU" b="1" dirty="0"/>
          </a:p>
        </p:txBody>
      </p:sp>
      <p:graphicFrame>
        <p:nvGraphicFramePr>
          <p:cNvPr id="14339" name="Object 3"/>
          <p:cNvGraphicFramePr>
            <a:graphicFrameLocks noGrp="1" noChangeAspect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539749615"/>
              </p:ext>
            </p:extLst>
          </p:nvPr>
        </p:nvGraphicFramePr>
        <p:xfrm>
          <a:off x="2097088" y="1733550"/>
          <a:ext cx="5235575" cy="3490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03" name="Equation" r:id="rId3" imgW="2057400" imgH="1371600" progId="Equation.3">
                  <p:embed/>
                </p:oleObj>
              </mc:Choice>
              <mc:Fallback>
                <p:oleObj name="Equation" r:id="rId3" imgW="2057400" imgH="1371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97088" y="1733550"/>
                        <a:ext cx="5235575" cy="3490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40" name="Text Box 4"/>
          <p:cNvSpPr txBox="1">
            <a:spLocks noChangeArrowheads="1"/>
          </p:cNvSpPr>
          <p:nvPr/>
        </p:nvSpPr>
        <p:spPr bwMode="auto">
          <a:xfrm>
            <a:off x="827584" y="5589240"/>
            <a:ext cx="7488832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hu-HU" sz="2800" b="1" dirty="0" smtClean="0">
                <a:solidFill>
                  <a:srgbClr val="A50021"/>
                </a:solidFill>
              </a:rPr>
              <a:t>On Earth’ surface ist is 10</a:t>
            </a:r>
            <a:r>
              <a:rPr lang="hu-HU" sz="2800" b="1" dirty="0">
                <a:solidFill>
                  <a:srgbClr val="A50021"/>
                </a:solidFill>
              </a:rPr>
              <a:t>^(-19) </a:t>
            </a:r>
            <a:r>
              <a:rPr lang="hu-HU" sz="2800" b="1" dirty="0" smtClean="0">
                <a:solidFill>
                  <a:srgbClr val="A50021"/>
                </a:solidFill>
              </a:rPr>
              <a:t>eV, while at room temperature about  10^(-3) eV.</a:t>
            </a:r>
            <a:endParaRPr lang="hu-HU" sz="2800" b="1" dirty="0">
              <a:solidFill>
                <a:srgbClr val="A50021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58783-BD6F-4D4B-B695-591D078E4BA4}" type="slidenum">
              <a:rPr lang="hu-HU" smtClean="0">
                <a:solidFill>
                  <a:srgbClr val="000000"/>
                </a:solidFill>
              </a:rPr>
              <a:pPr/>
              <a:t>31</a:t>
            </a:fld>
            <a:endParaRPr lang="hu-HU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/>
              <a:t>Unruh </a:t>
            </a:r>
            <a:r>
              <a:rPr lang="hu-HU" b="1" dirty="0" smtClean="0"/>
              <a:t>temperature</a:t>
            </a:r>
            <a:endParaRPr lang="hu-HU" b="1" dirty="0"/>
          </a:p>
        </p:txBody>
      </p:sp>
      <p:graphicFrame>
        <p:nvGraphicFramePr>
          <p:cNvPr id="15363" name="Object 3"/>
          <p:cNvGraphicFramePr>
            <a:graphicFrameLocks noGrp="1" noChangeAspect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690064193"/>
              </p:ext>
            </p:extLst>
          </p:nvPr>
        </p:nvGraphicFramePr>
        <p:xfrm>
          <a:off x="1027113" y="1241425"/>
          <a:ext cx="6870700" cy="4070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27" name="Equation" r:id="rId3" imgW="2336760" imgH="1384200" progId="Equation.3">
                  <p:embed/>
                </p:oleObj>
              </mc:Choice>
              <mc:Fallback>
                <p:oleObj name="Equation" r:id="rId3" imgW="2336760" imgH="1384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27113" y="1241425"/>
                        <a:ext cx="6870700" cy="4070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64" name="Text Box 4"/>
          <p:cNvSpPr txBox="1">
            <a:spLocks noChangeArrowheads="1"/>
          </p:cNvSpPr>
          <p:nvPr/>
        </p:nvSpPr>
        <p:spPr bwMode="auto">
          <a:xfrm>
            <a:off x="251520" y="5301208"/>
            <a:ext cx="8065028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hu-HU" sz="2400" dirty="0" smtClean="0">
                <a:solidFill>
                  <a:srgbClr val="000000"/>
                </a:solidFill>
              </a:rPr>
              <a:t>Braking </a:t>
            </a:r>
            <a:r>
              <a:rPr lang="hu-HU" sz="2400" dirty="0" err="1" smtClean="0">
                <a:solidFill>
                  <a:srgbClr val="000000"/>
                </a:solidFill>
              </a:rPr>
              <a:t>from</a:t>
            </a:r>
            <a:r>
              <a:rPr lang="hu-HU" sz="2400" dirty="0" smtClean="0">
                <a:solidFill>
                  <a:srgbClr val="000000"/>
                </a:solidFill>
              </a:rPr>
              <a:t> +c </a:t>
            </a:r>
            <a:r>
              <a:rPr lang="hu-HU" sz="2400" dirty="0" err="1" smtClean="0">
                <a:solidFill>
                  <a:srgbClr val="000000"/>
                </a:solidFill>
              </a:rPr>
              <a:t>to</a:t>
            </a:r>
            <a:r>
              <a:rPr lang="hu-HU" sz="2400" dirty="0" smtClean="0">
                <a:solidFill>
                  <a:srgbClr val="000000"/>
                </a:solidFill>
              </a:rPr>
              <a:t> </a:t>
            </a:r>
            <a:r>
              <a:rPr lang="hu-HU" sz="2400" dirty="0" err="1" smtClean="0">
                <a:solidFill>
                  <a:srgbClr val="000000"/>
                </a:solidFill>
              </a:rPr>
              <a:t>-c</a:t>
            </a:r>
            <a:r>
              <a:rPr lang="hu-HU" sz="2400" dirty="0" smtClean="0">
                <a:solidFill>
                  <a:srgbClr val="000000"/>
                </a:solidFill>
              </a:rPr>
              <a:t>  </a:t>
            </a:r>
            <a:r>
              <a:rPr lang="hu-HU" sz="2400" dirty="0" err="1" smtClean="0">
                <a:solidFill>
                  <a:srgbClr val="000000"/>
                </a:solidFill>
              </a:rPr>
              <a:t>in</a:t>
            </a:r>
            <a:r>
              <a:rPr lang="hu-HU" sz="2400" dirty="0" smtClean="0">
                <a:solidFill>
                  <a:srgbClr val="000000"/>
                </a:solidFill>
              </a:rPr>
              <a:t> a </a:t>
            </a:r>
            <a:r>
              <a:rPr lang="hu-HU" sz="2400" dirty="0">
                <a:solidFill>
                  <a:srgbClr val="000000"/>
                </a:solidFill>
              </a:rPr>
              <a:t>Compton </a:t>
            </a:r>
            <a:r>
              <a:rPr lang="hu-HU" sz="2400" dirty="0" smtClean="0">
                <a:solidFill>
                  <a:srgbClr val="000000"/>
                </a:solidFill>
              </a:rPr>
              <a:t>wavelength:</a:t>
            </a:r>
            <a:endParaRPr lang="hu-HU" sz="2400" dirty="0">
              <a:solidFill>
                <a:srgbClr val="000000"/>
              </a:solidFill>
            </a:endParaRPr>
          </a:p>
          <a:p>
            <a:pPr>
              <a:lnSpc>
                <a:spcPct val="150000"/>
              </a:lnSpc>
            </a:pPr>
            <a:r>
              <a:rPr lang="hu-HU" sz="2400" dirty="0">
                <a:solidFill>
                  <a:srgbClr val="000000"/>
                </a:solidFill>
              </a:rPr>
              <a:t> 		 </a:t>
            </a:r>
            <a:r>
              <a:rPr lang="hu-HU" sz="2400" b="1" dirty="0">
                <a:solidFill>
                  <a:srgbClr val="A50021"/>
                </a:solidFill>
              </a:rPr>
              <a:t>kT  ~  150  MeV  </a:t>
            </a:r>
            <a:r>
              <a:rPr lang="hu-HU" sz="2400" dirty="0" smtClean="0">
                <a:solidFill>
                  <a:srgbClr val="000000"/>
                </a:solidFill>
              </a:rPr>
              <a:t>if  </a:t>
            </a:r>
            <a:r>
              <a:rPr lang="hu-HU" sz="2400" dirty="0">
                <a:solidFill>
                  <a:srgbClr val="000000"/>
                </a:solidFill>
              </a:rPr>
              <a:t>mc</a:t>
            </a:r>
            <a:r>
              <a:rPr lang="en-US" sz="2400" dirty="0">
                <a:solidFill>
                  <a:srgbClr val="000000"/>
                </a:solidFill>
              </a:rPr>
              <a:t>²</a:t>
            </a:r>
            <a:r>
              <a:rPr lang="hu-HU" sz="2400" dirty="0">
                <a:solidFill>
                  <a:srgbClr val="000000"/>
                </a:solidFill>
              </a:rPr>
              <a:t> ~ 940 MeV (proton)</a:t>
            </a:r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58783-BD6F-4D4B-B695-591D078E4BA4}" type="slidenum">
              <a:rPr lang="hu-HU" smtClean="0">
                <a:solidFill>
                  <a:srgbClr val="000000"/>
                </a:solidFill>
              </a:rPr>
              <a:pPr/>
              <a:t>32</a:t>
            </a:fld>
            <a:endParaRPr lang="hu-HU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Connection to Unruh</a:t>
            </a:r>
            <a:endParaRPr lang="hu-H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07504" y="1628800"/>
                <a:ext cx="8856984" cy="20393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hu-HU" sz="28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hu-HU" sz="2800" b="0" i="1" smtClean="0">
                              <a:latin typeface="Cambria Math"/>
                            </a:rPr>
                            <m:t>𝑑𝑁</m:t>
                          </m:r>
                        </m:num>
                        <m:den>
                          <m:sSub>
                            <m:sSubPr>
                              <m:ctrlPr>
                                <a:rPr lang="hu-HU" sz="28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hu-HU" sz="2800" i="1">
                                  <a:latin typeface="Cambria Math"/>
                                  <a:ea typeface="Cambria Math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hu-HU" sz="2800" i="1">
                                  <a:latin typeface="Cambria Math"/>
                                  <a:ea typeface="Cambria Math"/>
                                </a:rPr>
                                <m:t>⊥</m:t>
                              </m:r>
                            </m:sub>
                          </m:sSub>
                          <m:r>
                            <a:rPr lang="hu-HU" sz="2800" b="0" i="1" smtClean="0">
                              <a:latin typeface="Cambria Math"/>
                            </a:rPr>
                            <m:t>𝑑</m:t>
                          </m:r>
                          <m:sSub>
                            <m:sSubPr>
                              <m:ctrlPr>
                                <a:rPr lang="hu-HU" sz="28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hu-HU" sz="2800" b="0" i="1" smtClean="0">
                                  <a:latin typeface="Cambria Math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hu-HU" sz="2800" b="0" i="1" smtClean="0">
                                  <a:latin typeface="Cambria Math"/>
                                  <a:ea typeface="Cambria Math"/>
                                </a:rPr>
                                <m:t>⊥</m:t>
                              </m:r>
                            </m:sub>
                          </m:sSub>
                          <m:r>
                            <a:rPr lang="hu-HU" sz="2800" b="0" i="1" smtClean="0">
                              <a:latin typeface="Cambria Math"/>
                            </a:rPr>
                            <m:t>𝑑</m:t>
                          </m:r>
                          <m:r>
                            <a:rPr lang="hu-HU" sz="2800" b="0" i="1" smtClean="0">
                              <a:latin typeface="Cambria Math"/>
                              <a:ea typeface="Cambria Math"/>
                            </a:rPr>
                            <m:t>𝜂</m:t>
                          </m:r>
                          <m:r>
                            <a:rPr lang="hu-HU" sz="2800" b="0" i="1" smtClean="0">
                              <a:latin typeface="Cambria Math"/>
                              <a:ea typeface="Cambria Math"/>
                            </a:rPr>
                            <m:t> </m:t>
                          </m:r>
                          <m:r>
                            <a:rPr lang="hu-HU" sz="2800" b="0" i="1" smtClean="0">
                              <a:latin typeface="Cambria Math"/>
                              <a:ea typeface="Cambria Math"/>
                            </a:rPr>
                            <m:t>𝑑</m:t>
                          </m:r>
                          <m:r>
                            <a:rPr lang="hu-HU" sz="2800" b="0" i="1" smtClean="0">
                              <a:latin typeface="Cambria Math"/>
                              <a:ea typeface="Cambria Math"/>
                            </a:rPr>
                            <m:t>𝜓</m:t>
                          </m:r>
                        </m:den>
                      </m:f>
                      <m:r>
                        <a:rPr lang="hu-HU" sz="2800" b="0" i="1" smtClean="0">
                          <a:latin typeface="Cambria Math"/>
                        </a:rPr>
                        <m:t>= </m:t>
                      </m:r>
                      <m:f>
                        <m:fPr>
                          <m:ctrlPr>
                            <a:rPr lang="hu-HU" sz="2800" b="0" i="1" smtClean="0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hu-HU" sz="28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hu-HU" sz="2800" b="0" i="1" smtClean="0">
                                  <a:latin typeface="Cambria Math"/>
                                  <a:ea typeface="Cambria Math"/>
                                </a:rPr>
                                <m:t>𝛼</m:t>
                              </m:r>
                            </m:e>
                            <m:sub>
                              <m:r>
                                <a:rPr lang="hu-HU" sz="2800" b="0" i="1" smtClean="0">
                                  <a:latin typeface="Cambria Math"/>
                                </a:rPr>
                                <m:t>𝐸𝑀</m:t>
                              </m:r>
                            </m:sub>
                          </m:sSub>
                        </m:num>
                        <m:den>
                          <m:r>
                            <a:rPr lang="hu-HU" sz="2800" b="0" i="1" smtClean="0">
                              <a:latin typeface="Cambria Math"/>
                            </a:rPr>
                            <m:t>2</m:t>
                          </m:r>
                          <m:r>
                            <a:rPr lang="hu-HU" sz="2800" b="0" i="1" smtClean="0">
                              <a:latin typeface="Cambria Math"/>
                              <a:ea typeface="Cambria Math"/>
                            </a:rPr>
                            <m:t>𝜋</m:t>
                          </m:r>
                          <m:sSubSup>
                            <m:sSubSupPr>
                              <m:ctrlPr>
                                <a:rPr lang="hu-HU" sz="28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sSubSupPr>
                            <m:e>
                              <m:r>
                                <a:rPr lang="hu-HU" sz="2800" b="0" i="1" smtClean="0">
                                  <a:latin typeface="Cambria Math"/>
                                  <a:ea typeface="Cambria Math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hu-HU" sz="2800" b="0" i="1" smtClean="0">
                                  <a:latin typeface="Cambria Math"/>
                                  <a:ea typeface="Cambria Math"/>
                                </a:rPr>
                                <m:t>⊥</m:t>
                              </m:r>
                            </m:sub>
                            <m:sup>
                              <m:r>
                                <a:rPr lang="hu-HU" sz="2800" b="0" i="1" smtClean="0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bSup>
                          <m:r>
                            <a:rPr lang="hu-HU" sz="2800" b="0" i="1" smtClean="0">
                              <a:latin typeface="Cambria Math"/>
                              <a:ea typeface="Cambria Math"/>
                            </a:rPr>
                            <m:t> </m:t>
                          </m:r>
                          <m:func>
                            <m:funcPr>
                              <m:ctrlPr>
                                <a:rPr lang="hu-HU" sz="28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hu-HU" sz="2800" b="0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hu-HU" sz="2800" b="0" i="0" smtClean="0">
                                      <a:latin typeface="Cambria Math"/>
                                      <a:ea typeface="Cambria Math"/>
                                    </a:rPr>
                                    <m:t>cosh</m:t>
                                  </m:r>
                                </m:e>
                                <m:sup>
                                  <m:r>
                                    <a:rPr lang="hu-HU" sz="2800" b="0" i="1" smtClean="0">
                                      <a:latin typeface="Cambria Math"/>
                                      <a:ea typeface="Cambria Math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hu-HU" sz="2800" b="0" i="1" smtClean="0">
                                  <a:latin typeface="Cambria Math"/>
                                  <a:ea typeface="Cambria Math"/>
                                </a:rPr>
                                <m:t>𝜂</m:t>
                              </m:r>
                            </m:e>
                          </m:func>
                        </m:den>
                      </m:f>
                      <m:r>
                        <a:rPr lang="hu-HU" sz="2800" b="0" i="1" smtClean="0">
                          <a:latin typeface="Cambria Math"/>
                        </a:rPr>
                        <m:t> </m:t>
                      </m:r>
                      <m:sSup>
                        <m:sSupPr>
                          <m:ctrlPr>
                            <a:rPr lang="hu-HU" sz="2800" b="0" i="1" smtClean="0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hu-HU" sz="2800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nary>
                                <m:naryPr>
                                  <m:limLoc m:val="undOvr"/>
                                  <m:ctrlPr>
                                    <a:rPr lang="hu-HU" sz="2800" b="0" i="1" smtClean="0">
                                      <a:latin typeface="Cambria Math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24"/>
                                    </m:rPr>
                                    <a:rPr lang="hu-HU" sz="2800" b="0" i="1" smtClean="0">
                                      <a:latin typeface="Cambria Math"/>
                                    </a:rPr>
                                    <m:t>−</m:t>
                                  </m:r>
                                  <m:r>
                                    <a:rPr lang="hu-HU" sz="2800" b="0" i="1" smtClean="0">
                                      <a:latin typeface="Cambria Math"/>
                                      <a:ea typeface="Cambria Math"/>
                                    </a:rPr>
                                    <m:t>∞</m:t>
                                  </m:r>
                                </m:sub>
                                <m:sup>
                                  <m:r>
                                    <a:rPr lang="hu-HU" sz="2800" b="0" i="1" smtClean="0">
                                      <a:latin typeface="Cambria Math"/>
                                    </a:rPr>
                                    <m:t>+</m:t>
                                  </m:r>
                                  <m:r>
                                    <a:rPr lang="hu-HU" sz="2800" b="0" i="1" smtClean="0">
                                      <a:latin typeface="Cambria Math"/>
                                      <a:ea typeface="Cambria Math"/>
                                    </a:rPr>
                                    <m:t>∞</m:t>
                                  </m:r>
                                </m:sup>
                                <m:e>
                                  <m:sSup>
                                    <m:sSupPr>
                                      <m:ctrlPr>
                                        <a:rPr lang="hu-HU" sz="2800" b="0" i="1" smtClean="0">
                                          <a:latin typeface="Cambria Math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hu-HU" sz="2800" b="0" i="1" smtClean="0">
                                          <a:latin typeface="Cambria Math"/>
                                        </a:rPr>
                                        <m:t>𝑒</m:t>
                                      </m:r>
                                    </m:e>
                                    <m:sup>
                                      <m:r>
                                        <a:rPr lang="hu-HU" sz="2800" b="0" i="1" smtClean="0">
                                          <a:latin typeface="Cambria Math"/>
                                        </a:rPr>
                                        <m:t>𝑖</m:t>
                                      </m:r>
                                      <m:r>
                                        <a:rPr lang="hu-HU" sz="2800" b="0" i="1" smtClean="0">
                                          <a:latin typeface="Cambria Math"/>
                                          <a:ea typeface="Cambria Math"/>
                                        </a:rPr>
                                        <m:t>𝜙</m:t>
                                      </m:r>
                                      <m:r>
                                        <a:rPr lang="hu-HU" sz="2800" b="0" i="1" smtClean="0">
                                          <a:latin typeface="Cambria Math"/>
                                          <a:ea typeface="Cambria Math"/>
                                        </a:rPr>
                                        <m:t>(</m:t>
                                      </m:r>
                                      <m:r>
                                        <a:rPr lang="hu-HU" sz="2800" b="0" i="1" smtClean="0">
                                          <a:latin typeface="Cambria Math"/>
                                          <a:ea typeface="Cambria Math"/>
                                        </a:rPr>
                                        <m:t>𝜏</m:t>
                                      </m:r>
                                      <m:r>
                                        <a:rPr lang="hu-HU" sz="2800" b="0" i="1" smtClean="0">
                                          <a:latin typeface="Cambria Math"/>
                                          <a:ea typeface="Cambria Math"/>
                                        </a:rPr>
                                        <m:t>)</m:t>
                                      </m:r>
                                    </m:sup>
                                  </m:sSup>
                                  <m:r>
                                    <a:rPr lang="hu-HU" sz="2800" b="0" i="1" smtClean="0">
                                      <a:latin typeface="Cambria Math"/>
                                    </a:rPr>
                                    <m:t> </m:t>
                                  </m:r>
                                  <m:f>
                                    <m:fPr>
                                      <m:ctrlPr>
                                        <a:rPr lang="hu-HU" sz="2800" b="0" i="1" smtClean="0">
                                          <a:latin typeface="Cambria Math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hu-HU" sz="2800" b="0" i="1" smtClean="0">
                                          <a:latin typeface="Cambria Math"/>
                                        </a:rPr>
                                        <m:t>𝑑𝑢</m:t>
                                      </m:r>
                                    </m:num>
                                    <m:den>
                                      <m:r>
                                        <a:rPr lang="hu-HU" sz="2800" b="0" i="1" smtClean="0">
                                          <a:latin typeface="Cambria Math"/>
                                        </a:rPr>
                                        <m:t>𝑑</m:t>
                                      </m:r>
                                      <m:r>
                                        <a:rPr lang="hu-HU" sz="2800" b="0" i="1" smtClean="0">
                                          <a:latin typeface="Cambria Math"/>
                                          <a:ea typeface="Cambria Math"/>
                                        </a:rPr>
                                        <m:t>𝜏</m:t>
                                      </m:r>
                                    </m:den>
                                  </m:f>
                                  <m:r>
                                    <a:rPr lang="hu-HU" sz="2800" b="0" i="1" smtClean="0">
                                      <a:latin typeface="Cambria Math"/>
                                    </a:rPr>
                                    <m:t> </m:t>
                                  </m:r>
                                  <m:r>
                                    <a:rPr lang="hu-HU" sz="2800" b="0" i="1" smtClean="0">
                                      <a:latin typeface="Cambria Math"/>
                                    </a:rPr>
                                    <m:t>𝑑</m:t>
                                  </m:r>
                                  <m:r>
                                    <a:rPr lang="hu-HU" sz="2800" b="0" i="1" smtClean="0">
                                      <a:latin typeface="Cambria Math"/>
                                      <a:ea typeface="Cambria Math"/>
                                    </a:rPr>
                                    <m:t>𝜏</m:t>
                                  </m:r>
                                </m:e>
                              </m:nary>
                            </m:e>
                          </m:d>
                        </m:e>
                        <m:sup>
                          <m:r>
                            <a:rPr lang="hu-HU" sz="2800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hu-HU" sz="2800" b="0" i="1" smtClean="0">
                          <a:latin typeface="Cambria Math"/>
                        </a:rPr>
                        <m:t>  </m:t>
                      </m:r>
                    </m:oMath>
                  </m:oMathPara>
                </a14:m>
                <a:endParaRPr lang="hu-HU" sz="2800" b="0" i="1" dirty="0" smtClean="0">
                  <a:latin typeface="Cambria Math"/>
                </a:endParaRPr>
              </a:p>
              <a:p>
                <a14:m>
                  <m:oMath xmlns:m="http://schemas.openxmlformats.org/officeDocument/2006/math">
                    <m:r>
                      <a:rPr lang="hu-HU" sz="3200" b="0" i="1" smtClean="0">
                        <a:latin typeface="Cambria Math"/>
                      </a:rPr>
                      <m:t> </m:t>
                    </m:r>
                  </m:oMath>
                </a14:m>
                <a:r>
                  <a:rPr lang="hu-HU" sz="3200" dirty="0" smtClean="0"/>
                  <a:t>   </a:t>
                </a:r>
                <a:endParaRPr lang="hu-HU" sz="32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1628800"/>
                <a:ext cx="8856984" cy="203934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79512" y="4474651"/>
                <a:ext cx="8820472" cy="18346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u-HU" sz="32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hu-HU" sz="3200" b="0" i="1" smtClean="0">
                              <a:latin typeface="Cambria Math"/>
                            </a:rPr>
                            <m:t>𝑓</m:t>
                          </m:r>
                        </m:e>
                        <m:sub>
                          <m:r>
                            <a:rPr lang="hu-HU" sz="3200" b="0" i="1" smtClean="0">
                              <a:latin typeface="Cambria Math"/>
                            </a:rPr>
                            <m:t>𝑘</m:t>
                          </m:r>
                        </m:sub>
                      </m:sSub>
                      <m:r>
                        <a:rPr lang="hu-HU" sz="3200" b="0" i="1" smtClean="0">
                          <a:latin typeface="Cambria Math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hu-HU" sz="3200" i="1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hu-HU" sz="3200" i="1">
                              <a:latin typeface="Cambria Math"/>
                            </a:rPr>
                            <m:t>−</m:t>
                          </m:r>
                          <m:r>
                            <a:rPr lang="hu-HU" sz="3200" i="1">
                              <a:latin typeface="Cambria Math"/>
                              <a:ea typeface="Cambria Math"/>
                            </a:rPr>
                            <m:t>∞</m:t>
                          </m:r>
                        </m:sub>
                        <m:sup>
                          <m:r>
                            <a:rPr lang="hu-HU" sz="3200" i="1">
                              <a:latin typeface="Cambria Math"/>
                            </a:rPr>
                            <m:t>+</m:t>
                          </m:r>
                          <m:r>
                            <a:rPr lang="hu-HU" sz="3200" i="1">
                              <a:latin typeface="Cambria Math"/>
                              <a:ea typeface="Cambria Math"/>
                            </a:rPr>
                            <m:t>∞</m:t>
                          </m:r>
                        </m:sup>
                        <m:e>
                          <m:sSup>
                            <m:sSupPr>
                              <m:ctrlPr>
                                <a:rPr lang="hu-HU" sz="3200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hu-HU" sz="3200" i="1">
                                  <a:latin typeface="Cambria Math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hu-HU" sz="3200" i="1">
                                  <a:latin typeface="Cambria Math"/>
                                </a:rPr>
                                <m:t>𝑖</m:t>
                              </m:r>
                              <m:r>
                                <a:rPr lang="hu-HU" sz="3200" i="1">
                                  <a:latin typeface="Cambria Math"/>
                                  <a:ea typeface="Cambria Math"/>
                                </a:rPr>
                                <m:t>𝜙</m:t>
                              </m:r>
                              <m:r>
                                <a:rPr lang="hu-HU" sz="3200" i="1">
                                  <a:latin typeface="Cambria Math"/>
                                  <a:ea typeface="Cambria Math"/>
                                </a:rPr>
                                <m:t>(</m:t>
                              </m:r>
                              <m:r>
                                <a:rPr lang="hu-HU" sz="3200" i="1" smtClean="0">
                                  <a:latin typeface="Cambria Math"/>
                                  <a:ea typeface="Cambria Math"/>
                                </a:rPr>
                                <m:t>𝜏</m:t>
                              </m:r>
                              <m:r>
                                <a:rPr lang="hu-HU" sz="3200" i="1">
                                  <a:latin typeface="Cambria Math"/>
                                  <a:ea typeface="Cambria Math"/>
                                </a:rPr>
                                <m:t>)</m:t>
                              </m:r>
                            </m:sup>
                          </m:sSup>
                          <m:r>
                            <a:rPr lang="hu-HU" sz="3200" i="1">
                              <a:latin typeface="Cambria Math"/>
                            </a:rPr>
                            <m:t> </m:t>
                          </m:r>
                          <m:sSup>
                            <m:sSupPr>
                              <m:ctrlPr>
                                <a:rPr lang="hu-HU" sz="3200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hu-HU" sz="3200" i="1" smtClean="0">
                                  <a:latin typeface="Cambria Math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hu-HU" sz="3200" i="1" smtClean="0">
                                  <a:latin typeface="Cambria Math"/>
                                </a:rPr>
                                <m:t>𝑖</m:t>
                              </m:r>
                              <m:r>
                                <a:rPr lang="hu-HU" sz="3200" i="1" smtClean="0">
                                  <a:latin typeface="Cambria Math"/>
                                  <a:ea typeface="Cambria Math"/>
                                </a:rPr>
                                <m:t>𝜈𝜏</m:t>
                              </m:r>
                            </m:sup>
                          </m:sSup>
                          <m:r>
                            <a:rPr lang="hu-HU" sz="3200" i="1">
                              <a:latin typeface="Cambria Math"/>
                            </a:rPr>
                            <m:t>𝑑</m:t>
                          </m:r>
                          <m:r>
                            <a:rPr lang="hu-HU" sz="3200" i="1" smtClean="0">
                              <a:latin typeface="Cambria Math"/>
                              <a:ea typeface="Cambria Math"/>
                            </a:rPr>
                            <m:t>𝜏</m:t>
                          </m:r>
                        </m:e>
                      </m:nary>
                      <m:r>
                        <a:rPr lang="hu-HU" sz="3200" b="0" i="1" smtClean="0">
                          <a:latin typeface="Cambria Math"/>
                          <a:ea typeface="Cambria Math"/>
                        </a:rPr>
                        <m:t> = </m:t>
                      </m:r>
                      <m:f>
                        <m:fPr>
                          <m:ctrlPr>
                            <a:rPr lang="hu-HU" sz="3200" b="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hu-HU" sz="3200" b="0" i="1" smtClean="0">
                              <a:latin typeface="Cambria Math"/>
                              <a:ea typeface="Cambria Math"/>
                            </a:rPr>
                            <m:t>ℓ</m:t>
                          </m:r>
                        </m:num>
                        <m:den>
                          <m:r>
                            <a:rPr lang="hu-HU" sz="3200" b="0" i="1" smtClean="0">
                              <a:latin typeface="Cambria Math"/>
                              <a:ea typeface="Cambria Math"/>
                            </a:rPr>
                            <m:t>𝑐</m:t>
                          </m:r>
                        </m:den>
                      </m:f>
                      <m:nary>
                        <m:naryPr>
                          <m:limLoc m:val="undOvr"/>
                          <m:ctrlPr>
                            <a:rPr lang="hu-HU" sz="3200" i="1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hu-HU" sz="3200" i="1">
                              <a:latin typeface="Cambria Math"/>
                            </a:rPr>
                            <m:t>−</m:t>
                          </m:r>
                          <m:r>
                            <a:rPr lang="hu-HU" sz="3200" i="1">
                              <a:latin typeface="Cambria Math"/>
                              <a:ea typeface="Cambria Math"/>
                            </a:rPr>
                            <m:t>∞</m:t>
                          </m:r>
                        </m:sub>
                        <m:sup>
                          <m:r>
                            <a:rPr lang="hu-HU" sz="3200" i="1">
                              <a:latin typeface="Cambria Math"/>
                            </a:rPr>
                            <m:t>+</m:t>
                          </m:r>
                          <m:r>
                            <a:rPr lang="hu-HU" sz="3200" i="1">
                              <a:latin typeface="Cambria Math"/>
                              <a:ea typeface="Cambria Math"/>
                            </a:rPr>
                            <m:t>∞</m:t>
                          </m:r>
                        </m:sup>
                        <m:e>
                          <m:sSup>
                            <m:sSupPr>
                              <m:ctrlPr>
                                <a:rPr lang="hu-HU" sz="3200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hu-HU" sz="3200" i="1">
                                  <a:latin typeface="Cambria Math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hu-HU" sz="3200" i="1">
                                  <a:latin typeface="Cambria Math"/>
                                </a:rPr>
                                <m:t>𝑖</m:t>
                              </m:r>
                              <m:r>
                                <a:rPr lang="hu-HU" sz="3200" i="1" smtClean="0">
                                  <a:latin typeface="Cambria Math"/>
                                  <a:ea typeface="Cambria Math"/>
                                </a:rPr>
                                <m:t>ℓ</m:t>
                              </m:r>
                              <m:sSub>
                                <m:sSubPr>
                                  <m:ctrlPr>
                                    <a:rPr lang="hu-HU" sz="3200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hu-HU" sz="3200" b="0" i="1" smtClean="0">
                                      <a:latin typeface="Cambria Math"/>
                                      <a:ea typeface="Cambria Math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hu-HU" sz="3200" i="1" smtClean="0">
                                      <a:latin typeface="Cambria Math"/>
                                      <a:ea typeface="Cambria Math"/>
                                    </a:rPr>
                                    <m:t>⊥</m:t>
                                  </m:r>
                                </m:sub>
                              </m:sSub>
                              <m:func>
                                <m:funcPr>
                                  <m:ctrlPr>
                                    <a:rPr lang="hu-HU" sz="3200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hu-HU" sz="3200" i="0" smtClean="0">
                                      <a:latin typeface="Cambria Math"/>
                                      <a:ea typeface="Cambria Math"/>
                                    </a:rPr>
                                    <m:t>sinh</m:t>
                                  </m:r>
                                </m:fName>
                                <m:e>
                                  <m:r>
                                    <a:rPr lang="hu-HU" sz="3200" i="1" smtClean="0">
                                      <a:latin typeface="Cambria Math"/>
                                      <a:ea typeface="Cambria Math"/>
                                    </a:rPr>
                                    <m:t>𝜉</m:t>
                                  </m:r>
                                </m:e>
                              </m:func>
                            </m:sup>
                          </m:sSup>
                          <m:r>
                            <a:rPr lang="hu-HU" sz="3200" i="1">
                              <a:latin typeface="Cambria Math"/>
                            </a:rPr>
                            <m:t> </m:t>
                          </m:r>
                          <m:sSup>
                            <m:sSupPr>
                              <m:ctrlPr>
                                <a:rPr lang="hu-HU" sz="3200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hu-HU" sz="3200" i="1" smtClean="0">
                                  <a:latin typeface="Cambria Math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hu-HU" sz="3200" i="1" smtClean="0">
                                  <a:latin typeface="Cambria Math"/>
                                </a:rPr>
                                <m:t>𝑖</m:t>
                              </m:r>
                              <m:r>
                                <a:rPr lang="hu-HU" sz="3200" b="0" i="1" smtClean="0">
                                  <a:latin typeface="Cambria Math"/>
                                </a:rPr>
                                <m:t>𝑘</m:t>
                              </m:r>
                              <m:r>
                                <a:rPr lang="hu-HU" sz="3200" b="0" i="1" smtClean="0">
                                  <a:latin typeface="Cambria Math"/>
                                  <a:ea typeface="Cambria Math"/>
                                </a:rPr>
                                <m:t>𝜉</m:t>
                              </m:r>
                            </m:sup>
                          </m:sSup>
                          <m:r>
                            <a:rPr lang="hu-HU" sz="3200" i="1">
                              <a:latin typeface="Cambria Math"/>
                            </a:rPr>
                            <m:t>𝑑</m:t>
                          </m:r>
                          <m:r>
                            <a:rPr lang="hu-HU" sz="3200" i="1">
                              <a:latin typeface="Cambria Math"/>
                              <a:ea typeface="Cambria Math"/>
                            </a:rPr>
                            <m:t>𝜉</m:t>
                          </m:r>
                        </m:e>
                      </m:nary>
                    </m:oMath>
                  </m:oMathPara>
                </a14:m>
                <a:endParaRPr lang="hu-HU" sz="3200" b="0" dirty="0" smtClean="0"/>
              </a:p>
              <a:p>
                <a:endParaRPr lang="hu-HU" dirty="0" smtClean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4474651"/>
                <a:ext cx="8820472" cy="183466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179512" y="3619635"/>
            <a:ext cx="56561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400" b="1" dirty="0" smtClean="0"/>
              <a:t>Fourier component for the retarded phase:</a:t>
            </a:r>
            <a:endParaRPr lang="hu-HU" sz="2400" b="1" dirty="0"/>
          </a:p>
        </p:txBody>
      </p:sp>
    </p:spTree>
    <p:extLst>
      <p:ext uri="{BB962C8B-B14F-4D97-AF65-F5344CB8AC3E}">
        <p14:creationId xmlns:p14="http://schemas.microsoft.com/office/powerpoint/2010/main" val="33608700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Connection to Unruh</a:t>
            </a:r>
            <a:endParaRPr lang="hu-HU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/>
              <p:cNvSpPr txBox="1"/>
              <p:nvPr/>
            </p:nvSpPr>
            <p:spPr>
              <a:xfrm>
                <a:off x="-468560" y="4607633"/>
                <a:ext cx="9923937" cy="15576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hu-HU" sz="32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hu-HU" sz="3200" b="0" i="1" smtClean="0">
                              <a:latin typeface="Cambria Math"/>
                            </a:rPr>
                            <m:t>𝑑𝑁</m:t>
                          </m:r>
                        </m:num>
                        <m:den>
                          <m:sSub>
                            <m:sSubPr>
                              <m:ctrlPr>
                                <a:rPr lang="hu-HU" sz="32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hu-HU" sz="3200" i="1">
                                  <a:latin typeface="Cambria Math"/>
                                  <a:ea typeface="Cambria Math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hu-HU" sz="3200" i="1">
                                  <a:latin typeface="Cambria Math"/>
                                  <a:ea typeface="Cambria Math"/>
                                </a:rPr>
                                <m:t>⊥</m:t>
                              </m:r>
                            </m:sub>
                          </m:sSub>
                          <m:r>
                            <a:rPr lang="hu-HU" sz="3200" b="0" i="1" smtClean="0">
                              <a:latin typeface="Cambria Math"/>
                            </a:rPr>
                            <m:t>𝑑</m:t>
                          </m:r>
                          <m:sSub>
                            <m:sSubPr>
                              <m:ctrlPr>
                                <a:rPr lang="hu-HU" sz="32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hu-HU" sz="3200" b="0" i="1" smtClean="0">
                                  <a:latin typeface="Cambria Math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hu-HU" sz="3200" b="0" i="1" smtClean="0">
                                  <a:latin typeface="Cambria Math"/>
                                  <a:ea typeface="Cambria Math"/>
                                </a:rPr>
                                <m:t>⊥</m:t>
                              </m:r>
                            </m:sub>
                          </m:sSub>
                          <m:r>
                            <a:rPr lang="hu-HU" sz="3200" b="0" i="1" smtClean="0">
                              <a:latin typeface="Cambria Math"/>
                            </a:rPr>
                            <m:t>𝑑</m:t>
                          </m:r>
                          <m:r>
                            <a:rPr lang="hu-HU" sz="3200" b="0" i="1" smtClean="0">
                              <a:latin typeface="Cambria Math"/>
                              <a:ea typeface="Cambria Math"/>
                            </a:rPr>
                            <m:t>𝜂</m:t>
                          </m:r>
                          <m:r>
                            <a:rPr lang="hu-HU" sz="3200" b="0" i="1" smtClean="0">
                              <a:latin typeface="Cambria Math"/>
                              <a:ea typeface="Cambria Math"/>
                            </a:rPr>
                            <m:t> </m:t>
                          </m:r>
                          <m:r>
                            <a:rPr lang="hu-HU" sz="3200" b="0" i="1" smtClean="0">
                              <a:latin typeface="Cambria Math"/>
                              <a:ea typeface="Cambria Math"/>
                            </a:rPr>
                            <m:t>𝑑</m:t>
                          </m:r>
                          <m:r>
                            <a:rPr lang="hu-HU" sz="3200" b="0" i="1" smtClean="0">
                              <a:latin typeface="Cambria Math"/>
                              <a:ea typeface="Cambria Math"/>
                            </a:rPr>
                            <m:t>𝜓</m:t>
                          </m:r>
                        </m:den>
                      </m:f>
                      <m:r>
                        <a:rPr lang="hu-HU" sz="3200" b="0" i="1" smtClean="0">
                          <a:latin typeface="Cambria Math"/>
                          <a:ea typeface="Cambria Math"/>
                          <a:sym typeface="Symbol"/>
                        </a:rPr>
                        <m:t></m:t>
                      </m:r>
                      <m:r>
                        <a:rPr lang="hu-HU" sz="3200" b="0" i="1" smtClean="0">
                          <a:latin typeface="Cambria Math"/>
                        </a:rPr>
                        <m:t> </m:t>
                      </m:r>
                      <m:f>
                        <m:fPr>
                          <m:ctrlPr>
                            <a:rPr lang="hu-HU" sz="3200" b="0" i="1" smtClean="0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hu-HU" sz="32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hu-HU" sz="3200" b="0" i="1" smtClean="0">
                                  <a:latin typeface="Cambria Math"/>
                                  <a:ea typeface="Cambria Math"/>
                                </a:rPr>
                                <m:t>𝛼</m:t>
                              </m:r>
                            </m:e>
                            <m:sub>
                              <m:r>
                                <a:rPr lang="hu-HU" sz="3200" b="0" i="1" smtClean="0">
                                  <a:latin typeface="Cambria Math"/>
                                </a:rPr>
                                <m:t>𝐸𝑀</m:t>
                              </m:r>
                            </m:sub>
                          </m:sSub>
                        </m:num>
                        <m:den>
                          <m:r>
                            <a:rPr lang="hu-HU" sz="3200" b="0" i="1" smtClean="0">
                              <a:latin typeface="Cambria Math"/>
                            </a:rPr>
                            <m:t>2</m:t>
                          </m:r>
                          <m:r>
                            <a:rPr lang="hu-HU" sz="3200" b="0" i="1" smtClean="0">
                              <a:latin typeface="Cambria Math"/>
                              <a:ea typeface="Cambria Math"/>
                            </a:rPr>
                            <m:t>𝜋</m:t>
                          </m:r>
                          <m:sSubSup>
                            <m:sSubSupPr>
                              <m:ctrlPr>
                                <a:rPr lang="hu-HU" sz="32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sSubSupPr>
                            <m:e>
                              <m:r>
                                <a:rPr lang="hu-HU" sz="3200" b="0" i="1" smtClean="0">
                                  <a:latin typeface="Cambria Math"/>
                                  <a:ea typeface="Cambria Math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hu-HU" sz="3200" b="0" i="1" smtClean="0">
                                  <a:latin typeface="Cambria Math"/>
                                  <a:ea typeface="Cambria Math"/>
                                </a:rPr>
                                <m:t>⊥</m:t>
                              </m:r>
                            </m:sub>
                            <m:sup>
                              <m:r>
                                <a:rPr lang="hu-HU" sz="3200" b="0" i="1" smtClean="0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bSup>
                          <m:r>
                            <a:rPr lang="hu-HU" sz="3200" b="0" i="1" smtClean="0">
                              <a:latin typeface="Cambria Math"/>
                              <a:ea typeface="Cambria Math"/>
                            </a:rPr>
                            <m:t> </m:t>
                          </m:r>
                          <m:func>
                            <m:funcPr>
                              <m:ctrlPr>
                                <a:rPr lang="hu-HU" sz="32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hu-HU" sz="3200" b="0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hu-HU" sz="3200" b="0" i="0" smtClean="0">
                                      <a:latin typeface="Cambria Math"/>
                                      <a:ea typeface="Cambria Math"/>
                                    </a:rPr>
                                    <m:t>cosh</m:t>
                                  </m:r>
                                </m:e>
                                <m:sup>
                                  <m:r>
                                    <a:rPr lang="hu-HU" sz="3200" b="0" i="1" smtClean="0">
                                      <a:latin typeface="Cambria Math"/>
                                      <a:ea typeface="Cambria Math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hu-HU" sz="3200" b="0" i="1" smtClean="0">
                                  <a:latin typeface="Cambria Math"/>
                                  <a:ea typeface="Cambria Math"/>
                                </a:rPr>
                                <m:t>𝜂</m:t>
                              </m:r>
                            </m:e>
                          </m:func>
                        </m:den>
                      </m:f>
                      <m:nary>
                        <m:naryPr>
                          <m:limLoc m:val="undOvr"/>
                          <m:ctrlPr>
                            <a:rPr lang="hu-HU" sz="32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hu-HU" sz="32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hu-HU" sz="32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∞</m:t>
                          </m:r>
                        </m:sub>
                        <m:sup>
                          <m:r>
                            <a:rPr lang="hu-HU" sz="32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hu-HU" sz="32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∞</m:t>
                          </m:r>
                        </m:sup>
                        <m:e>
                          <m:sSup>
                            <m:sSupPr>
                              <m:ctrlPr>
                                <a:rPr lang="hu-HU" sz="320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begChr m:val="|"/>
                                  <m:endChr m:val="|"/>
                                  <m:ctrlPr>
                                    <a:rPr lang="hu-HU" sz="3200" i="1" smtClean="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hu-HU" sz="3200" i="1" smtClean="0">
                                          <a:solidFill>
                                            <a:prstClr val="black"/>
                                          </a:solidFill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hu-HU" sz="3200" b="0" i="1" smtClean="0">
                                          <a:solidFill>
                                            <a:prstClr val="black"/>
                                          </a:solidFill>
                                          <a:latin typeface="Cambria Math"/>
                                          <a:ea typeface="Cambria Math"/>
                                        </a:rPr>
                                        <m:t>𝑓</m:t>
                                      </m:r>
                                    </m:e>
                                    <m:sub>
                                      <m:r>
                                        <a:rPr lang="hu-HU" sz="3200" b="0" i="1" smtClean="0">
                                          <a:solidFill>
                                            <a:prstClr val="black"/>
                                          </a:solidFill>
                                          <a:latin typeface="Cambria Math"/>
                                          <a:ea typeface="Cambria Math"/>
                                        </a:rPr>
                                        <m:t>𝑘</m:t>
                                      </m:r>
                                    </m:sub>
                                  </m:sSub>
                                </m:e>
                              </m:d>
                            </m:e>
                            <m:sup>
                              <m:r>
                                <a:rPr lang="hu-HU" sz="3200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  <m:sSup>
                            <m:sSupPr>
                              <m:ctrlPr>
                                <a:rPr lang="hu-HU" sz="3200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begChr m:val="|"/>
                                  <m:endChr m:val="|"/>
                                  <m:ctrlPr>
                                    <a:rPr lang="hu-HU" sz="3200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hu-HU" sz="3200" i="1">
                                          <a:solidFill>
                                            <a:prstClr val="black"/>
                                          </a:solidFill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hu-HU" sz="3200" b="0" i="1" smtClean="0">
                                          <a:solidFill>
                                            <a:prstClr val="black"/>
                                          </a:solidFill>
                                          <a:latin typeface="Cambria Math"/>
                                          <a:ea typeface="Cambria Math"/>
                                        </a:rPr>
                                        <m:t>𝑎</m:t>
                                      </m:r>
                                    </m:e>
                                    <m:sub>
                                      <m:r>
                                        <a:rPr lang="hu-HU" sz="3200" i="1">
                                          <a:solidFill>
                                            <a:prstClr val="black"/>
                                          </a:solidFill>
                                          <a:latin typeface="Cambria Math"/>
                                          <a:ea typeface="Cambria Math"/>
                                        </a:rPr>
                                        <m:t>𝑘</m:t>
                                      </m:r>
                                    </m:sub>
                                  </m:sSub>
                                </m:e>
                              </m:d>
                            </m:e>
                            <m:sup>
                              <m:r>
                                <a:rPr lang="hu-HU" sz="3200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hu-HU" sz="3200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 </m:t>
                          </m:r>
                          <m:f>
                            <m:fPr>
                              <m:ctrlPr>
                                <a:rPr lang="hu-HU" sz="3200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hu-HU" sz="3200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</a:rPr>
                                <m:t>𝑐</m:t>
                              </m:r>
                            </m:num>
                            <m:den>
                              <m:r>
                                <a:rPr lang="hu-HU" sz="3200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</a:rPr>
                                <m:t>ℓ</m:t>
                              </m:r>
                            </m:den>
                          </m:f>
                          <m:r>
                            <a:rPr lang="hu-HU" sz="3200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 </m:t>
                          </m:r>
                          <m:f>
                            <m:fPr>
                              <m:ctrlPr>
                                <a:rPr lang="hu-HU" sz="3200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hu-HU" sz="3200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</a:rPr>
                                <m:t>𝑑𝑘</m:t>
                              </m:r>
                            </m:num>
                            <m:den>
                              <m:r>
                                <a:rPr lang="hu-HU" sz="3200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  <m:r>
                                <a:rPr lang="hu-HU" sz="3200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</a:rPr>
                                <m:t>𝜋</m:t>
                              </m:r>
                            </m:den>
                          </m:f>
                        </m:e>
                      </m:nary>
                    </m:oMath>
                  </m:oMathPara>
                </a14:m>
                <a:endParaRPr lang="hu-HU" sz="3200" b="0" i="1" dirty="0" smtClean="0">
                  <a:latin typeface="Cambria Math"/>
                </a:endParaRPr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468560" y="4607633"/>
                <a:ext cx="9923937" cy="155767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02857" y="2041285"/>
                <a:ext cx="8820472" cy="18346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u-HU" sz="32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hu-HU" sz="3200" b="0" i="1" smtClean="0">
                              <a:latin typeface="Cambria Math"/>
                            </a:rPr>
                            <m:t>𝑎</m:t>
                          </m:r>
                        </m:e>
                        <m:sub>
                          <m:r>
                            <a:rPr lang="hu-HU" sz="3200" b="0" i="1" smtClean="0">
                              <a:latin typeface="Cambria Math"/>
                            </a:rPr>
                            <m:t>𝑘</m:t>
                          </m:r>
                        </m:sub>
                      </m:sSub>
                      <m:r>
                        <a:rPr lang="hu-HU" sz="3200" b="0" i="1" smtClean="0">
                          <a:latin typeface="Cambria Math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hu-HU" sz="3200" i="1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hu-HU" sz="3200" i="1">
                              <a:latin typeface="Cambria Math"/>
                            </a:rPr>
                            <m:t>−</m:t>
                          </m:r>
                          <m:r>
                            <a:rPr lang="hu-HU" sz="3200" i="1">
                              <a:latin typeface="Cambria Math"/>
                              <a:ea typeface="Cambria Math"/>
                            </a:rPr>
                            <m:t>∞</m:t>
                          </m:r>
                        </m:sub>
                        <m:sup>
                          <m:r>
                            <a:rPr lang="hu-HU" sz="3200" i="1">
                              <a:latin typeface="Cambria Math"/>
                            </a:rPr>
                            <m:t>+</m:t>
                          </m:r>
                          <m:r>
                            <a:rPr lang="hu-HU" sz="3200" i="1">
                              <a:latin typeface="Cambria Math"/>
                              <a:ea typeface="Cambria Math"/>
                            </a:rPr>
                            <m:t>∞</m:t>
                          </m:r>
                        </m:sup>
                        <m:e>
                          <m:f>
                            <m:fPr>
                              <m:ctrlPr>
                                <a:rPr lang="hu-HU" sz="3200" i="1" smtClean="0">
                                  <a:latin typeface="Cambria Math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hu-HU" sz="3200" i="1" smtClean="0">
                                  <a:latin typeface="Cambria Math"/>
                                  <a:ea typeface="Cambria Math"/>
                                </a:rPr>
                                <m:t>𝑑</m:t>
                              </m:r>
                              <m:r>
                                <a:rPr lang="hu-HU" sz="3200" b="0" i="1" smtClean="0">
                                  <a:latin typeface="Cambria Math"/>
                                  <a:ea typeface="Cambria Math"/>
                                </a:rPr>
                                <m:t>𝑢</m:t>
                              </m:r>
                            </m:num>
                            <m:den>
                              <m:r>
                                <a:rPr lang="hu-HU" sz="3200" i="1" smtClean="0">
                                  <a:latin typeface="Cambria Math"/>
                                  <a:ea typeface="Cambria Math"/>
                                </a:rPr>
                                <m:t>𝑑</m:t>
                              </m:r>
                              <m:r>
                                <a:rPr lang="hu-HU" sz="3200" i="1" smtClean="0">
                                  <a:latin typeface="Cambria Math"/>
                                  <a:ea typeface="Cambria Math"/>
                                </a:rPr>
                                <m:t>𝜏</m:t>
                              </m:r>
                            </m:den>
                          </m:f>
                          <m:sSup>
                            <m:sSupPr>
                              <m:ctrlPr>
                                <a:rPr lang="hu-HU" sz="3200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hu-HU" sz="3200" i="1" smtClean="0">
                                  <a:latin typeface="Cambria Math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hu-HU" sz="3200" i="1" smtClean="0">
                                  <a:latin typeface="Cambria Math"/>
                                </a:rPr>
                                <m:t>𝑖</m:t>
                              </m:r>
                              <m:r>
                                <a:rPr lang="hu-HU" sz="3200" i="1" smtClean="0">
                                  <a:latin typeface="Cambria Math"/>
                                  <a:ea typeface="Cambria Math"/>
                                </a:rPr>
                                <m:t>𝜈𝜏</m:t>
                              </m:r>
                            </m:sup>
                          </m:sSup>
                        </m:e>
                      </m:nary>
                      <m:r>
                        <a:rPr lang="hu-HU" sz="3200" i="1">
                          <a:latin typeface="Cambria Math"/>
                        </a:rPr>
                        <m:t>𝑑</m:t>
                      </m:r>
                      <m:r>
                        <a:rPr lang="hu-HU" sz="3200" i="1">
                          <a:latin typeface="Cambria Math"/>
                          <a:ea typeface="Cambria Math"/>
                        </a:rPr>
                        <m:t>𝜏</m:t>
                      </m:r>
                      <m:r>
                        <a:rPr lang="hu-HU" sz="3200" b="0" i="1" smtClean="0">
                          <a:latin typeface="Cambria Math"/>
                          <a:ea typeface="Cambria Math"/>
                        </a:rPr>
                        <m:t>= </m:t>
                      </m:r>
                      <m:func>
                        <m:funcPr>
                          <m:ctrlPr>
                            <a:rPr lang="hu-HU" sz="3200" b="0" i="1" smtClean="0">
                              <a:latin typeface="Cambria Math"/>
                              <a:ea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hu-HU" sz="3200" b="0" i="0" smtClean="0">
                              <a:latin typeface="Cambria Math"/>
                              <a:ea typeface="Cambria Math"/>
                            </a:rPr>
                            <m:t>cosh</m:t>
                          </m:r>
                        </m:fName>
                        <m:e>
                          <m:r>
                            <a:rPr lang="hu-HU" sz="3200" b="0" i="1" smtClean="0">
                              <a:latin typeface="Cambria Math"/>
                              <a:ea typeface="Cambria Math"/>
                            </a:rPr>
                            <m:t>𝜂</m:t>
                          </m:r>
                        </m:e>
                      </m:func>
                      <m:nary>
                        <m:naryPr>
                          <m:limLoc m:val="undOvr"/>
                          <m:ctrlPr>
                            <a:rPr lang="hu-HU" sz="3200" i="1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hu-HU" sz="3200" i="1">
                              <a:latin typeface="Cambria Math"/>
                            </a:rPr>
                            <m:t>−</m:t>
                          </m:r>
                          <m:r>
                            <a:rPr lang="hu-HU" sz="3200" i="1">
                              <a:latin typeface="Cambria Math"/>
                              <a:ea typeface="Cambria Math"/>
                            </a:rPr>
                            <m:t>∞</m:t>
                          </m:r>
                        </m:sub>
                        <m:sup>
                          <m:r>
                            <a:rPr lang="hu-HU" sz="3200" i="1">
                              <a:latin typeface="Cambria Math"/>
                            </a:rPr>
                            <m:t>+</m:t>
                          </m:r>
                          <m:r>
                            <a:rPr lang="hu-HU" sz="3200" i="1">
                              <a:latin typeface="Cambria Math"/>
                              <a:ea typeface="Cambria Math"/>
                            </a:rPr>
                            <m:t>∞</m:t>
                          </m:r>
                        </m:sup>
                        <m:e>
                          <m:f>
                            <m:fPr>
                              <m:ctrlPr>
                                <a:rPr lang="hu-HU" sz="3200" i="1" smtClean="0">
                                  <a:latin typeface="Cambria Math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hu-HU" sz="3200" b="0" i="1" smtClean="0">
                                  <a:latin typeface="Cambria Math"/>
                                  <a:ea typeface="Cambria Math"/>
                                </a:rPr>
                                <m:t>1</m:t>
                              </m:r>
                            </m:num>
                            <m:den>
                              <m:func>
                                <m:funcPr>
                                  <m:ctrlPr>
                                    <a:rPr lang="hu-HU" sz="3200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funcPr>
                                <m:fName>
                                  <m:sSup>
                                    <m:sSupPr>
                                      <m:ctrlPr>
                                        <a:rPr lang="hu-HU" sz="3200" i="1" smtClean="0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sSup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hu-HU" sz="3200" i="0" smtClean="0">
                                          <a:latin typeface="Cambria Math"/>
                                          <a:ea typeface="Cambria Math"/>
                                        </a:rPr>
                                        <m:t>cosh</m:t>
                                      </m:r>
                                    </m:e>
                                    <m:sup>
                                      <m:r>
                                        <a:rPr lang="hu-HU" sz="3200" b="0" i="1" smtClean="0">
                                          <a:latin typeface="Cambria Math"/>
                                          <a:ea typeface="Cambria Math"/>
                                        </a:rPr>
                                        <m:t>2</m:t>
                                      </m:r>
                                    </m:sup>
                                  </m:sSup>
                                </m:fName>
                                <m:e>
                                  <m:r>
                                    <a:rPr lang="hu-HU" sz="3200" i="1" smtClean="0">
                                      <a:latin typeface="Cambria Math"/>
                                      <a:ea typeface="Cambria Math"/>
                                    </a:rPr>
                                    <m:t>𝜉</m:t>
                                  </m:r>
                                </m:e>
                              </m:func>
                            </m:den>
                          </m:f>
                          <m:r>
                            <a:rPr lang="hu-HU" sz="3200" i="1">
                              <a:latin typeface="Cambria Math"/>
                            </a:rPr>
                            <m:t> </m:t>
                          </m:r>
                          <m:sSup>
                            <m:sSupPr>
                              <m:ctrlPr>
                                <a:rPr lang="hu-HU" sz="3200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hu-HU" sz="3200" i="1" smtClean="0">
                                  <a:latin typeface="Cambria Math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hu-HU" sz="3200" i="1" smtClean="0">
                                  <a:latin typeface="Cambria Math"/>
                                </a:rPr>
                                <m:t>𝑖</m:t>
                              </m:r>
                              <m:r>
                                <a:rPr lang="hu-HU" sz="3200" b="0" i="1" smtClean="0">
                                  <a:latin typeface="Cambria Math"/>
                                </a:rPr>
                                <m:t>𝑘</m:t>
                              </m:r>
                              <m:r>
                                <a:rPr lang="hu-HU" sz="3200" b="0" i="1" smtClean="0">
                                  <a:latin typeface="Cambria Math"/>
                                  <a:ea typeface="Cambria Math"/>
                                </a:rPr>
                                <m:t>𝜉</m:t>
                              </m:r>
                            </m:sup>
                          </m:sSup>
                          <m:r>
                            <a:rPr lang="hu-HU" sz="3200" i="1">
                              <a:latin typeface="Cambria Math"/>
                            </a:rPr>
                            <m:t>𝑑</m:t>
                          </m:r>
                          <m:r>
                            <a:rPr lang="hu-HU" sz="3200" i="1">
                              <a:latin typeface="Cambria Math"/>
                              <a:ea typeface="Cambria Math"/>
                            </a:rPr>
                            <m:t>𝜉</m:t>
                          </m:r>
                        </m:e>
                      </m:nary>
                    </m:oMath>
                  </m:oMathPara>
                </a14:m>
                <a:endParaRPr lang="hu-HU" sz="3200" b="0" dirty="0" smtClean="0"/>
              </a:p>
              <a:p>
                <a:endParaRPr lang="hu-HU" dirty="0" smtClean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857" y="2041285"/>
                <a:ext cx="8820472" cy="183466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395536" y="1397967"/>
            <a:ext cx="65698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400" b="1" dirty="0" smtClean="0"/>
              <a:t>Fourier component for the projected acceleration:</a:t>
            </a:r>
            <a:endParaRPr lang="hu-HU" sz="2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323528" y="3975447"/>
            <a:ext cx="66740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400" b="1" dirty="0" smtClean="0"/>
              <a:t>Photon spectrum in the incoherent approximation:</a:t>
            </a:r>
            <a:endParaRPr lang="hu-HU" sz="2400" b="1" dirty="0"/>
          </a:p>
        </p:txBody>
      </p:sp>
    </p:spTree>
    <p:extLst>
      <p:ext uri="{BB962C8B-B14F-4D97-AF65-F5344CB8AC3E}">
        <p14:creationId xmlns:p14="http://schemas.microsoft.com/office/powerpoint/2010/main" val="16567472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Connection to Unruh</a:t>
            </a:r>
            <a:endParaRPr lang="hu-H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07505" y="2269578"/>
                <a:ext cx="11377263" cy="10874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hu-HU" sz="32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hu-HU" sz="3200" b="0" i="1" smtClean="0"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hu-HU" sz="3200" b="0" i="1" smtClean="0">
                            <a:latin typeface="Cambria Math"/>
                          </a:rPr>
                          <m:t>𝑘</m:t>
                        </m:r>
                      </m:sub>
                    </m:sSub>
                    <m:r>
                      <a:rPr lang="hu-HU" sz="3200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hu-HU" sz="3200" b="0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hu-HU" sz="3200" b="0" i="1" smtClean="0">
                            <a:latin typeface="Cambria Math"/>
                            <a:ea typeface="Cambria Math"/>
                          </a:rPr>
                          <m:t>ℓ</m:t>
                        </m:r>
                      </m:num>
                      <m:den>
                        <m:r>
                          <a:rPr lang="hu-HU" sz="3200" b="0" i="1" smtClean="0">
                            <a:latin typeface="Cambria Math"/>
                            <a:ea typeface="Cambria Math"/>
                          </a:rPr>
                          <m:t>𝑐</m:t>
                        </m:r>
                      </m:den>
                    </m:f>
                    <m:nary>
                      <m:naryPr>
                        <m:limLoc m:val="undOvr"/>
                        <m:ctrlPr>
                          <a:rPr lang="hu-HU" sz="3200" i="1" smtClean="0">
                            <a:latin typeface="Cambria Math"/>
                            <a:ea typeface="Cambria Math"/>
                          </a:rPr>
                        </m:ctrlPr>
                      </m:naryPr>
                      <m:sub>
                        <m:r>
                          <m:rPr>
                            <m:brk m:alnAt="24"/>
                          </m:rPr>
                          <a:rPr lang="hu-HU" sz="3200" b="0" i="1" smtClean="0"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lang="hu-HU" sz="3200" b="0" i="1" smtClean="0">
                            <a:latin typeface="Cambria Math"/>
                            <a:ea typeface="Cambria Math"/>
                          </a:rPr>
                          <m:t>∞</m:t>
                        </m:r>
                      </m:sub>
                      <m:sup>
                        <m:r>
                          <a:rPr lang="hu-HU" sz="3200" b="0" i="1" smtClean="0">
                            <a:latin typeface="Cambria Math"/>
                            <a:ea typeface="Cambria Math"/>
                          </a:rPr>
                          <m:t>+∞</m:t>
                        </m:r>
                      </m:sup>
                      <m:e>
                        <m:sSup>
                          <m:sSupPr>
                            <m:ctrlPr>
                              <a:rPr lang="hu-HU" sz="32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hu-HU" sz="3200" i="1">
                                <a:latin typeface="Cambria Math"/>
                              </a:rPr>
                              <m:t>𝑒</m:t>
                            </m:r>
                          </m:e>
                          <m:sup>
                            <m:r>
                              <a:rPr lang="hu-HU" sz="3200" i="1">
                                <a:latin typeface="Cambria Math"/>
                              </a:rPr>
                              <m:t>𝑖</m:t>
                            </m:r>
                            <m:r>
                              <a:rPr lang="hu-HU" sz="3200" i="1">
                                <a:latin typeface="Cambria Math"/>
                                <a:ea typeface="Cambria Math"/>
                              </a:rPr>
                              <m:t>ℓ</m:t>
                            </m:r>
                            <m:sSub>
                              <m:sSubPr>
                                <m:ctrlPr>
                                  <a:rPr lang="hu-HU" sz="3200" i="1">
                                    <a:latin typeface="Cambria Math"/>
                                    <a:ea typeface="Cambria Math"/>
                                  </a:rPr>
                                </m:ctrlPr>
                              </m:sSubPr>
                              <m:e>
                                <m:r>
                                  <a:rPr lang="hu-HU" sz="3200" i="1">
                                    <a:latin typeface="Cambria Math"/>
                                    <a:ea typeface="Cambria Math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hu-HU" sz="3200" i="1">
                                    <a:latin typeface="Cambria Math"/>
                                    <a:ea typeface="Cambria Math"/>
                                  </a:rPr>
                                  <m:t>⊥</m:t>
                                </m:r>
                              </m:sub>
                            </m:sSub>
                            <m:func>
                              <m:funcPr>
                                <m:ctrlPr>
                                  <a:rPr lang="hu-HU" sz="3200" i="1">
                                    <a:latin typeface="Cambria Math"/>
                                    <a:ea typeface="Cambria Math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hu-HU" sz="3200">
                                    <a:latin typeface="Cambria Math"/>
                                    <a:ea typeface="Cambria Math"/>
                                  </a:rPr>
                                  <m:t>sinh</m:t>
                                </m:r>
                              </m:fName>
                              <m:e>
                                <m:r>
                                  <a:rPr lang="hu-HU" sz="3200" i="1">
                                    <a:latin typeface="Cambria Math"/>
                                    <a:ea typeface="Cambria Math"/>
                                  </a:rPr>
                                  <m:t>𝜉</m:t>
                                </m:r>
                              </m:e>
                            </m:func>
                          </m:sup>
                        </m:sSup>
                        <m:r>
                          <a:rPr lang="hu-HU" sz="3200" i="1">
                            <a:latin typeface="Cambria Math"/>
                          </a:rPr>
                          <m:t> </m:t>
                        </m:r>
                        <m:sSup>
                          <m:sSupPr>
                            <m:ctrlPr>
                              <a:rPr lang="hu-HU" sz="32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hu-HU" sz="3200" i="1">
                                <a:latin typeface="Cambria Math"/>
                              </a:rPr>
                              <m:t>𝑒</m:t>
                            </m:r>
                          </m:e>
                          <m:sup>
                            <m:r>
                              <a:rPr lang="hu-HU" sz="3200" i="1">
                                <a:latin typeface="Cambria Math"/>
                              </a:rPr>
                              <m:t>𝑖𝑘</m:t>
                            </m:r>
                            <m:r>
                              <a:rPr lang="hu-HU" sz="3200" i="1">
                                <a:latin typeface="Cambria Math"/>
                                <a:ea typeface="Cambria Math"/>
                              </a:rPr>
                              <m:t>𝜉</m:t>
                            </m:r>
                          </m:sup>
                        </m:sSup>
                        <m:r>
                          <a:rPr lang="hu-HU" sz="3200" i="1">
                            <a:latin typeface="Cambria Math"/>
                          </a:rPr>
                          <m:t>𝑑</m:t>
                        </m:r>
                        <m:r>
                          <a:rPr lang="hu-HU" sz="3200" i="1">
                            <a:latin typeface="Cambria Math"/>
                            <a:ea typeface="Cambria Math"/>
                          </a:rPr>
                          <m:t>𝜉</m:t>
                        </m:r>
                      </m:e>
                    </m:nary>
                    <m:r>
                      <a:rPr lang="hu-HU" sz="3200" b="0" i="1" smtClean="0"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hu-HU" sz="3200" b="0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hu-HU" sz="3200" b="0" i="1" smtClean="0">
                            <a:latin typeface="Cambria Math"/>
                            <a:ea typeface="Cambria Math"/>
                          </a:rPr>
                          <m:t>2ℓ</m:t>
                        </m:r>
                      </m:num>
                      <m:den>
                        <m:r>
                          <a:rPr lang="hu-HU" sz="3200" b="0" i="1" smtClean="0">
                            <a:latin typeface="Cambria Math"/>
                            <a:ea typeface="Cambria Math"/>
                          </a:rPr>
                          <m:t>𝑐</m:t>
                        </m:r>
                      </m:den>
                    </m:f>
                    <m:r>
                      <a:rPr lang="hu-HU" sz="3200" b="0" i="1" smtClean="0">
                        <a:latin typeface="Cambria Math"/>
                        <a:ea typeface="Cambria Math"/>
                      </a:rPr>
                      <m:t> </m:t>
                    </m:r>
                    <m:sSub>
                      <m:sSubPr>
                        <m:ctrlPr>
                          <a:rPr lang="hu-HU" sz="3200" b="0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hu-HU" sz="3200" b="0" i="1" smtClean="0">
                            <a:latin typeface="Cambria Math"/>
                            <a:ea typeface="Cambria Math"/>
                          </a:rPr>
                          <m:t>𝐾</m:t>
                        </m:r>
                      </m:e>
                      <m:sub>
                        <m:r>
                          <a:rPr lang="hu-HU" sz="3200" b="0" i="1" smtClean="0">
                            <a:latin typeface="Cambria Math"/>
                            <a:ea typeface="Cambria Math"/>
                          </a:rPr>
                          <m:t>𝑖𝑘</m:t>
                        </m:r>
                      </m:sub>
                    </m:sSub>
                    <m:d>
                      <m:dPr>
                        <m:ctrlPr>
                          <a:rPr lang="hu-HU" sz="3200" b="0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hu-HU" sz="3200" b="0" i="1" smtClean="0">
                            <a:latin typeface="Cambria Math"/>
                            <a:ea typeface="Cambria Math"/>
                          </a:rPr>
                          <m:t>ℓ</m:t>
                        </m:r>
                        <m:sSub>
                          <m:sSubPr>
                            <m:ctrlPr>
                              <a:rPr lang="hu-HU" sz="3200" b="0" i="1" smtClean="0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hu-HU" sz="3200" b="0" i="1" smtClean="0">
                                <a:latin typeface="Cambria Math"/>
                                <a:ea typeface="Cambria Math"/>
                              </a:rPr>
                              <m:t>𝑘</m:t>
                            </m:r>
                          </m:e>
                          <m:sub>
                            <m:r>
                              <a:rPr lang="hu-HU" sz="3200" b="0" i="1" smtClean="0">
                                <a:latin typeface="Cambria Math"/>
                                <a:ea typeface="Cambria Math"/>
                              </a:rPr>
                              <m:t>⊥</m:t>
                            </m:r>
                          </m:sub>
                        </m:sSub>
                      </m:e>
                    </m:d>
                    <m:r>
                      <a:rPr lang="hu-HU" sz="3200" b="0" i="1" smtClean="0">
                        <a:latin typeface="Cambria Math"/>
                        <a:ea typeface="Cambria Math"/>
                      </a:rPr>
                      <m:t> </m:t>
                    </m:r>
                    <m:sSup>
                      <m:sSupPr>
                        <m:ctrlPr>
                          <a:rPr lang="hu-HU" sz="3200" b="0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hu-HU" sz="3200" b="0" i="1" smtClean="0">
                            <a:latin typeface="Cambria Math"/>
                            <a:ea typeface="Cambria Math"/>
                          </a:rPr>
                          <m:t>𝑒</m:t>
                        </m:r>
                      </m:e>
                      <m:sup>
                        <m:r>
                          <a:rPr lang="hu-HU" sz="3200" b="0" i="1" smtClean="0"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lang="hu-HU" sz="3200" b="0" i="1" smtClean="0">
                            <a:latin typeface="Cambria Math"/>
                            <a:ea typeface="Cambria Math"/>
                          </a:rPr>
                          <m:t>𝜋</m:t>
                        </m:r>
                        <m:r>
                          <a:rPr lang="hu-HU" sz="3200" b="0" i="1" smtClean="0">
                            <a:latin typeface="Cambria Math"/>
                            <a:ea typeface="Cambria Math"/>
                          </a:rPr>
                          <m:t>𝑘</m:t>
                        </m:r>
                        <m:r>
                          <a:rPr lang="hu-HU" sz="3200" b="0" i="1" smtClean="0">
                            <a:latin typeface="Cambria Math"/>
                            <a:ea typeface="Cambria Math"/>
                          </a:rPr>
                          <m:t>/2</m:t>
                        </m:r>
                      </m:sup>
                    </m:sSup>
                  </m:oMath>
                </a14:m>
                <a:r>
                  <a:rPr lang="hu-HU" sz="3200" b="0" dirty="0" smtClean="0"/>
                  <a:t> </a:t>
                </a:r>
              </a:p>
              <a:p>
                <a:endParaRPr lang="hu-HU" dirty="0" smtClean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5" y="2269578"/>
                <a:ext cx="11377263" cy="1087414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395536" y="1484784"/>
            <a:ext cx="87827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400" b="1" dirty="0" smtClean="0"/>
              <a:t>Fourier component for the retarded phase at constant acceleration:</a:t>
            </a:r>
            <a:endParaRPr lang="hu-HU" sz="2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253771" y="3212976"/>
            <a:ext cx="49373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400" b="1" dirty="0" smtClean="0"/>
              <a:t>KMS relation and Planck distribution:</a:t>
            </a:r>
            <a:endParaRPr lang="hu-HU" sz="24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/>
              <p:cNvSpPr txBox="1"/>
              <p:nvPr/>
            </p:nvSpPr>
            <p:spPr>
              <a:xfrm>
                <a:off x="539552" y="3789040"/>
                <a:ext cx="7488832" cy="30742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u-HU" sz="32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hu-HU" sz="3200" b="0" i="1" smtClean="0">
                              <a:latin typeface="Cambria Math"/>
                            </a:rPr>
                            <m:t>𝑓</m:t>
                          </m:r>
                        </m:e>
                        <m:sub>
                          <m:r>
                            <a:rPr lang="hu-HU" sz="3200" b="0" i="1" smtClean="0">
                              <a:latin typeface="Cambria Math"/>
                            </a:rPr>
                            <m:t>−</m:t>
                          </m:r>
                          <m:r>
                            <a:rPr lang="hu-HU" sz="3200" b="0" i="1" smtClean="0">
                              <a:latin typeface="Cambria Math"/>
                            </a:rPr>
                            <m:t>𝑘</m:t>
                          </m:r>
                        </m:sub>
                      </m:sSub>
                      <m:r>
                        <a:rPr lang="hu-HU" sz="3200" b="0" i="1" smtClean="0">
                          <a:latin typeface="Cambria Math"/>
                        </a:rPr>
                        <m:t>= </m:t>
                      </m:r>
                      <m:sSup>
                        <m:sSupPr>
                          <m:ctrlPr>
                            <a:rPr lang="hu-HU" sz="3200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hu-HU" sz="3200" b="0" i="1" smtClean="0">
                              <a:latin typeface="Cambria Math"/>
                            </a:rPr>
                            <m:t>𝑒</m:t>
                          </m:r>
                        </m:e>
                        <m:sup>
                          <m:r>
                            <a:rPr lang="hu-HU" sz="3200" b="0" i="1" smtClean="0">
                              <a:latin typeface="Cambria Math"/>
                            </a:rPr>
                            <m:t>𝑘</m:t>
                          </m:r>
                          <m:r>
                            <a:rPr lang="hu-HU" sz="3200" b="0" i="1" smtClean="0">
                              <a:latin typeface="Cambria Math"/>
                              <a:ea typeface="Cambria Math"/>
                            </a:rPr>
                            <m:t>𝜋</m:t>
                          </m:r>
                        </m:sup>
                      </m:sSup>
                      <m:r>
                        <a:rPr lang="hu-HU" sz="3200" b="0" i="1" smtClean="0">
                          <a:latin typeface="Cambria Math"/>
                        </a:rPr>
                        <m:t> </m:t>
                      </m:r>
                      <m:sSubSup>
                        <m:sSubSupPr>
                          <m:ctrlPr>
                            <a:rPr lang="hu-HU" sz="3200" b="0" i="1" smtClean="0"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hu-HU" sz="3200" b="0" i="1" smtClean="0">
                              <a:latin typeface="Cambria Math"/>
                            </a:rPr>
                            <m:t>𝑓</m:t>
                          </m:r>
                        </m:e>
                        <m:sub>
                          <m:r>
                            <a:rPr lang="hu-HU" sz="3200" b="0" i="1" smtClean="0">
                              <a:latin typeface="Cambria Math"/>
                            </a:rPr>
                            <m:t>𝑘</m:t>
                          </m:r>
                        </m:sub>
                        <m:sup>
                          <m:r>
                            <a:rPr lang="hu-HU" sz="3200" b="0" i="1" smtClean="0">
                              <a:latin typeface="Cambria Math"/>
                            </a:rPr>
                            <m:t>∗</m:t>
                          </m:r>
                        </m:sup>
                      </m:sSubSup>
                      <m:r>
                        <a:rPr lang="hu-HU" sz="3200" b="0" i="1" smtClean="0">
                          <a:latin typeface="Cambria Math"/>
                        </a:rPr>
                        <m:t>,        </m:t>
                      </m:r>
                      <m:sSup>
                        <m:sSupPr>
                          <m:ctrlPr>
                            <a:rPr lang="hu-HU" sz="3200" b="0" i="1" smtClean="0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hu-HU" sz="3200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hu-HU" sz="3200" b="0" i="1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hu-HU" sz="3200" b="0" i="1" smtClean="0">
                                      <a:latin typeface="Cambria Math"/>
                                    </a:rPr>
                                    <m:t>𝑓</m:t>
                                  </m:r>
                                </m:e>
                                <m:sub>
                                  <m:r>
                                    <a:rPr lang="hu-HU" sz="3200" b="0" i="1" smtClean="0">
                                      <a:latin typeface="Cambria Math"/>
                                    </a:rPr>
                                    <m:t>−</m:t>
                                  </m:r>
                                  <m:r>
                                    <a:rPr lang="hu-HU" sz="3200" b="0" i="1" smtClean="0">
                                      <a:latin typeface="Cambria Math"/>
                                    </a:rPr>
                                    <m:t>𝑘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lang="hu-HU" sz="3200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hu-HU" sz="3200" b="0" i="1" smtClean="0">
                          <a:latin typeface="Cambria Math"/>
                        </a:rPr>
                        <m:t>= </m:t>
                      </m:r>
                      <m:sSup>
                        <m:sSupPr>
                          <m:ctrlPr>
                            <a:rPr lang="hu-HU" sz="3200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hu-HU" sz="3200" b="0" i="1" smtClean="0">
                              <a:latin typeface="Cambria Math"/>
                            </a:rPr>
                            <m:t>𝑒</m:t>
                          </m:r>
                        </m:e>
                        <m:sup>
                          <m:r>
                            <a:rPr lang="hu-HU" sz="3200" b="0" i="1" smtClean="0">
                              <a:latin typeface="Cambria Math"/>
                            </a:rPr>
                            <m:t>2</m:t>
                          </m:r>
                          <m:r>
                            <a:rPr lang="hu-HU" sz="3200" b="0" i="1" smtClean="0">
                              <a:latin typeface="Cambria Math"/>
                              <a:ea typeface="Cambria Math"/>
                            </a:rPr>
                            <m:t>𝜋</m:t>
                          </m:r>
                          <m:r>
                            <a:rPr lang="hu-HU" sz="3200" b="0" i="1" smtClean="0">
                              <a:latin typeface="Cambria Math"/>
                              <a:ea typeface="Cambria Math"/>
                            </a:rPr>
                            <m:t>𝑘</m:t>
                          </m:r>
                        </m:sup>
                      </m:sSup>
                      <m:r>
                        <a:rPr lang="hu-HU" sz="3200" b="0" i="1" smtClean="0">
                          <a:latin typeface="Cambria Math"/>
                        </a:rPr>
                        <m:t> </m:t>
                      </m:r>
                      <m:sSup>
                        <m:sSupPr>
                          <m:ctrlPr>
                            <a:rPr lang="hu-HU" sz="3200" b="0" i="1" smtClean="0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hu-HU" sz="3200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hu-HU" sz="3200" b="0" i="1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hu-HU" sz="3200" b="0" i="1" smtClean="0">
                                      <a:latin typeface="Cambria Math"/>
                                    </a:rPr>
                                    <m:t>𝑓</m:t>
                                  </m:r>
                                </m:e>
                                <m:sub>
                                  <m:r>
                                    <a:rPr lang="hu-HU" sz="3200" b="0" i="1" smtClean="0">
                                      <a:latin typeface="Cambria Math"/>
                                    </a:rPr>
                                    <m:t>𝑘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lang="hu-HU" sz="3200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hu-HU" sz="3200" b="0" i="1" smtClean="0">
                          <a:latin typeface="Cambria Math"/>
                        </a:rPr>
                        <m:t> </m:t>
                      </m:r>
                      <m:r>
                        <a:rPr lang="hu-HU" sz="3200" b="0" i="0" smtClean="0"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hu-HU" sz="3200" b="0" i="0" dirty="0" smtClean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u-HU" sz="3200" b="0" i="0" smtClean="0"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hu-HU" sz="3200" b="0" i="0" dirty="0" smtClean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u-HU" sz="3200" b="0" i="0" smtClean="0">
                          <a:latin typeface="Cambria Math"/>
                        </a:rPr>
                        <m:t>−</m:t>
                      </m:r>
                      <m:r>
                        <m:rPr>
                          <m:sty m:val="p"/>
                        </m:rPr>
                        <a:rPr lang="hu-HU" sz="3200" b="0" i="0" smtClean="0">
                          <a:latin typeface="Cambria Math"/>
                        </a:rPr>
                        <m:t>n</m:t>
                      </m:r>
                      <m:d>
                        <m:dPr>
                          <m:ctrlPr>
                            <a:rPr lang="hu-HU" sz="32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hu-HU" sz="3200" b="0" i="0" smtClean="0">
                              <a:latin typeface="Cambria Math"/>
                            </a:rPr>
                            <m:t>−</m:t>
                          </m:r>
                          <m:r>
                            <m:rPr>
                              <m:sty m:val="p"/>
                            </m:rPr>
                            <a:rPr lang="el-GR" sz="3200" b="0" i="1" smtClean="0">
                              <a:latin typeface="Cambria Math"/>
                              <a:ea typeface="Cambria Math"/>
                            </a:rPr>
                            <m:t>ν</m:t>
                          </m:r>
                        </m:e>
                      </m:d>
                      <m:r>
                        <a:rPr lang="hu-HU" sz="3200" b="0" i="1" smtClean="0">
                          <a:latin typeface="Cambria Math"/>
                          <a:ea typeface="Cambria Math"/>
                        </a:rPr>
                        <m:t>=</m:t>
                      </m:r>
                      <m:sSup>
                        <m:sSupPr>
                          <m:ctrlPr>
                            <a:rPr lang="hu-HU" sz="3200" b="0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hu-HU" sz="3200" b="0" i="1" smtClean="0">
                              <a:latin typeface="Cambria Math"/>
                              <a:ea typeface="Cambria Math"/>
                            </a:rPr>
                            <m:t>𝑒</m:t>
                          </m:r>
                        </m:e>
                        <m:sup>
                          <m:f>
                            <m:fPr>
                              <m:type m:val="lin"/>
                              <m:ctrlPr>
                                <a:rPr lang="hu-HU" sz="32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hu-HU" sz="3200" b="0" i="1" smtClean="0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  <m:r>
                                <a:rPr lang="hu-HU" sz="3200" b="0" i="1" smtClean="0">
                                  <a:latin typeface="Cambria Math"/>
                                  <a:ea typeface="Cambria Math"/>
                                </a:rPr>
                                <m:t>𝜋</m:t>
                              </m:r>
                              <m:r>
                                <a:rPr lang="hu-HU" sz="3200" b="0" i="1" smtClean="0">
                                  <a:latin typeface="Cambria Math"/>
                                  <a:ea typeface="Cambria Math"/>
                                </a:rPr>
                                <m:t>ℓ</m:t>
                              </m:r>
                              <m:r>
                                <a:rPr lang="hu-HU" sz="3200" b="0" i="1" smtClean="0">
                                  <a:latin typeface="Cambria Math"/>
                                  <a:ea typeface="Cambria Math"/>
                                </a:rPr>
                                <m:t>𝜈</m:t>
                              </m:r>
                            </m:num>
                            <m:den>
                              <m:r>
                                <a:rPr lang="hu-HU" sz="3200" b="0" i="1" smtClean="0">
                                  <a:latin typeface="Cambria Math"/>
                                  <a:ea typeface="Cambria Math"/>
                                </a:rPr>
                                <m:t>𝑐</m:t>
                              </m:r>
                            </m:den>
                          </m:f>
                        </m:sup>
                      </m:sSup>
                      <m:r>
                        <a:rPr lang="hu-HU" sz="3200" b="0" i="1" smtClean="0"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hu-HU" sz="3200" b="0" i="1" smtClean="0">
                          <a:latin typeface="Cambria Math"/>
                          <a:ea typeface="Cambria Math"/>
                        </a:rPr>
                        <m:t>𝑛</m:t>
                      </m:r>
                      <m:d>
                        <m:dPr>
                          <m:ctrlPr>
                            <a:rPr lang="hu-HU" sz="3200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hu-HU" sz="3200" b="0" i="1" smtClean="0">
                              <a:latin typeface="Cambria Math"/>
                              <a:ea typeface="Cambria Math"/>
                            </a:rPr>
                            <m:t>𝜈</m:t>
                          </m:r>
                        </m:e>
                      </m:d>
                      <m:r>
                        <a:rPr lang="hu-HU" sz="3200" b="0" i="1" smtClean="0">
                          <a:latin typeface="Cambria Math"/>
                          <a:ea typeface="Cambria Math"/>
                        </a:rPr>
                        <m:t>=1+</m:t>
                      </m:r>
                      <m:r>
                        <a:rPr lang="hu-HU" sz="3200" b="0" i="1" smtClean="0">
                          <a:latin typeface="Cambria Math"/>
                          <a:ea typeface="Cambria Math"/>
                        </a:rPr>
                        <m:t>𝑛</m:t>
                      </m:r>
                      <m:d>
                        <m:dPr>
                          <m:ctrlPr>
                            <a:rPr lang="hu-HU" sz="3200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hu-HU" sz="3200" b="0" i="1" smtClean="0">
                              <a:latin typeface="Cambria Math"/>
                              <a:ea typeface="Cambria Math"/>
                            </a:rPr>
                            <m:t>𝜈</m:t>
                          </m:r>
                        </m:e>
                      </m:d>
                      <m:r>
                        <a:rPr lang="hu-HU" sz="3200" b="0" i="1" smtClean="0">
                          <a:latin typeface="Cambria Math"/>
                          <a:ea typeface="Cambria Math"/>
                        </a:rPr>
                        <m:t> </m:t>
                      </m:r>
                    </m:oMath>
                  </m:oMathPara>
                </a14:m>
                <a:endParaRPr lang="hu-HU" sz="3200" b="0" i="1" dirty="0" smtClean="0">
                  <a:latin typeface="Cambria Math"/>
                  <a:ea typeface="Cambria Math"/>
                </a:endParaRPr>
              </a:p>
              <a:p>
                <a:endParaRPr lang="hu-HU" sz="3200" b="0" i="1" dirty="0" smtClean="0">
                  <a:latin typeface="Cambria Math"/>
                  <a:ea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u-HU" sz="3200" b="0" i="1" smtClean="0">
                          <a:latin typeface="Cambria Math"/>
                          <a:ea typeface="Cambria Math"/>
                        </a:rPr>
                        <m:t>  </m:t>
                      </m:r>
                      <m:r>
                        <a:rPr lang="hu-HU" sz="3200" b="0" i="1" smtClean="0">
                          <a:latin typeface="Cambria Math"/>
                          <a:ea typeface="Cambria Math"/>
                        </a:rPr>
                        <m:t>𝑛</m:t>
                      </m:r>
                      <m:d>
                        <m:dPr>
                          <m:ctrlPr>
                            <a:rPr lang="hu-HU" sz="3200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hu-HU" sz="3200" b="0" i="1" smtClean="0">
                              <a:latin typeface="Cambria Math"/>
                              <a:ea typeface="Cambria Math"/>
                            </a:rPr>
                            <m:t>𝜈</m:t>
                          </m:r>
                        </m:e>
                      </m:d>
                      <m:r>
                        <a:rPr lang="hu-HU" sz="3200" b="0" i="1" smtClean="0">
                          <a:latin typeface="Cambria Math"/>
                          <a:ea typeface="Cambria Math"/>
                        </a:rPr>
                        <m:t>= </m:t>
                      </m:r>
                      <m:f>
                        <m:fPr>
                          <m:ctrlPr>
                            <a:rPr lang="hu-HU" sz="3200" b="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hu-HU" sz="3200" b="0" i="1" smtClean="0">
                              <a:latin typeface="Cambria Math"/>
                              <a:ea typeface="Cambria Math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hu-HU" sz="3200" i="1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hu-HU" sz="3200" i="1">
                                  <a:latin typeface="Cambria Math"/>
                                  <a:ea typeface="Cambria Math"/>
                                </a:rPr>
                                <m:t>𝑒</m:t>
                              </m:r>
                            </m:e>
                            <m:sup>
                              <m:f>
                                <m:fPr>
                                  <m:type m:val="lin"/>
                                  <m:ctrlPr>
                                    <a:rPr lang="hu-HU" sz="32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hu-HU" sz="3200" i="1">
                                      <a:latin typeface="Cambria Math"/>
                                      <a:ea typeface="Cambria Math"/>
                                    </a:rPr>
                                    <m:t>2</m:t>
                                  </m:r>
                                  <m:r>
                                    <a:rPr lang="hu-HU" sz="3200" i="1">
                                      <a:latin typeface="Cambria Math"/>
                                      <a:ea typeface="Cambria Math"/>
                                    </a:rPr>
                                    <m:t>𝜋</m:t>
                                  </m:r>
                                  <m:r>
                                    <a:rPr lang="hu-HU" sz="3200" i="1">
                                      <a:latin typeface="Cambria Math"/>
                                      <a:ea typeface="Cambria Math"/>
                                    </a:rPr>
                                    <m:t>ℓ</m:t>
                                  </m:r>
                                  <m:r>
                                    <a:rPr lang="hu-HU" sz="3200" i="1">
                                      <a:latin typeface="Cambria Math"/>
                                      <a:ea typeface="Cambria Math"/>
                                    </a:rPr>
                                    <m:t>𝜈</m:t>
                                  </m:r>
                                </m:num>
                                <m:den>
                                  <m:r>
                                    <a:rPr lang="hu-HU" sz="3200" i="1">
                                      <a:latin typeface="Cambria Math"/>
                                      <a:ea typeface="Cambria Math"/>
                                    </a:rPr>
                                    <m:t>𝑐</m:t>
                                  </m:r>
                                </m:den>
                              </m:f>
                            </m:sup>
                          </m:sSup>
                          <m:r>
                            <a:rPr lang="hu-HU" sz="3200" b="0" i="1" smtClean="0">
                              <a:latin typeface="Cambria Math"/>
                              <a:ea typeface="Cambria Math"/>
                            </a:rPr>
                            <m:t>−1</m:t>
                          </m:r>
                        </m:den>
                      </m:f>
                      <m:r>
                        <a:rPr lang="hu-HU" sz="3200" b="0" i="1" smtClean="0"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hu-HU" sz="3200" b="0" i="0" smtClean="0">
                          <a:latin typeface="Cambria Math"/>
                          <a:ea typeface="Cambria Math"/>
                        </a:rPr>
                        <m:t>  </m:t>
                      </m:r>
                    </m:oMath>
                  </m:oMathPara>
                </a14:m>
                <a:endParaRPr lang="hu-HU" dirty="0" smtClean="0"/>
              </a:p>
            </p:txBody>
          </p:sp>
        </mc:Choice>
        <mc:Fallback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3789040"/>
                <a:ext cx="7488832" cy="307424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225364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Connection to Unruh</a:t>
            </a:r>
            <a:endParaRPr lang="hu-HU" dirty="0"/>
          </a:p>
        </p:txBody>
      </p:sp>
      <p:sp>
        <p:nvSpPr>
          <p:cNvPr id="7" name="TextBox 6"/>
          <p:cNvSpPr txBox="1"/>
          <p:nvPr/>
        </p:nvSpPr>
        <p:spPr>
          <a:xfrm>
            <a:off x="253771" y="1556792"/>
            <a:ext cx="49373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400" b="1" dirty="0" smtClean="0"/>
              <a:t>KMS relation and Planck distribution:</a:t>
            </a:r>
            <a:endParaRPr lang="hu-HU" sz="2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539552" y="2348880"/>
                <a:ext cx="7488832" cy="26543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u-HU" sz="3200" b="0" i="0" smtClean="0">
                          <a:latin typeface="Cambria Math"/>
                          <a:ea typeface="Cambria Math"/>
                        </a:rPr>
                        <m:t>2</m:t>
                      </m:r>
                      <m:r>
                        <m:rPr>
                          <m:sty m:val="p"/>
                        </m:rPr>
                        <a:rPr lang="el-GR" sz="3200" b="0" i="1" smtClean="0">
                          <a:latin typeface="Cambria Math"/>
                          <a:ea typeface="Cambria Math"/>
                        </a:rPr>
                        <m:t>π</m:t>
                      </m:r>
                      <m:r>
                        <a:rPr lang="hu-HU" sz="3200" b="0" i="1" smtClean="0">
                          <a:latin typeface="Cambria Math"/>
                          <a:ea typeface="Cambria Math"/>
                        </a:rPr>
                        <m:t>𝑘</m:t>
                      </m:r>
                      <m:r>
                        <a:rPr lang="hu-HU" sz="3200" b="0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hu-HU" sz="3200" b="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hu-HU" sz="32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  <m:r>
                            <a:rPr lang="hu-HU" sz="3200" b="0" i="1" smtClean="0">
                              <a:latin typeface="Cambria Math"/>
                              <a:ea typeface="Cambria Math"/>
                            </a:rPr>
                            <m:t>𝜋</m:t>
                          </m:r>
                          <m:r>
                            <a:rPr lang="hu-HU" sz="3200" b="0" i="1" smtClean="0">
                              <a:latin typeface="Cambria Math"/>
                              <a:ea typeface="Cambria Math"/>
                            </a:rPr>
                            <m:t>𝑐</m:t>
                          </m:r>
                        </m:num>
                        <m:den>
                          <m:r>
                            <a:rPr lang="hu-HU" sz="3200" b="0" i="1" smtClean="0">
                              <a:latin typeface="Cambria Math"/>
                              <a:ea typeface="Cambria Math"/>
                            </a:rPr>
                            <m:t>𝑔</m:t>
                          </m:r>
                        </m:den>
                      </m:f>
                      <m:r>
                        <a:rPr lang="hu-HU" sz="3200" b="0" i="1" smtClean="0"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hu-HU" sz="3200" b="0" i="1" smtClean="0">
                          <a:latin typeface="Cambria Math"/>
                          <a:ea typeface="Cambria Math"/>
                        </a:rPr>
                        <m:t>𝜈</m:t>
                      </m:r>
                      <m:r>
                        <a:rPr lang="hu-HU" sz="3200" b="0" i="1" smtClean="0">
                          <a:latin typeface="Cambria Math"/>
                          <a:ea typeface="Cambria Math"/>
                        </a:rPr>
                        <m:t>= </m:t>
                      </m:r>
                      <m:f>
                        <m:fPr>
                          <m:ctrlPr>
                            <a:rPr lang="hu-HU" sz="3200" b="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hu-HU" sz="3200" b="0" i="1" smtClean="0">
                              <a:latin typeface="Cambria Math"/>
                              <a:ea typeface="Cambria Math"/>
                            </a:rPr>
                            <m:t>ℏ</m:t>
                          </m:r>
                        </m:num>
                        <m:den>
                          <m:sSub>
                            <m:sSubPr>
                              <m:ctrlPr>
                                <a:rPr lang="hu-HU" sz="32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hu-HU" sz="3200" b="0" i="1" smtClean="0">
                                  <a:latin typeface="Cambria Math"/>
                                  <a:ea typeface="Cambria Math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hu-HU" sz="3200" b="0" i="1" smtClean="0">
                                  <a:latin typeface="Cambria Math"/>
                                  <a:ea typeface="Cambria Math"/>
                                </a:rPr>
                                <m:t>𝐵</m:t>
                              </m:r>
                            </m:sub>
                          </m:sSub>
                          <m:sSub>
                            <m:sSubPr>
                              <m:ctrlPr>
                                <a:rPr lang="hu-HU" sz="32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hu-HU" sz="3200" b="0" i="1" smtClean="0">
                                  <a:latin typeface="Cambria Math"/>
                                  <a:ea typeface="Cambria Math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hu-HU" sz="3200" b="0" i="1" smtClean="0">
                                  <a:latin typeface="Cambria Math"/>
                                  <a:ea typeface="Cambria Math"/>
                                </a:rPr>
                                <m:t>𝑈</m:t>
                              </m:r>
                            </m:sub>
                          </m:sSub>
                        </m:den>
                      </m:f>
                      <m:r>
                        <a:rPr lang="hu-HU" sz="3200" b="0" i="1" smtClean="0"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hu-HU" sz="3200" b="0" i="1" smtClean="0">
                          <a:latin typeface="Cambria Math"/>
                          <a:ea typeface="Cambria Math"/>
                        </a:rPr>
                        <m:t>𝜈</m:t>
                      </m:r>
                      <m:r>
                        <a:rPr lang="hu-HU" sz="3200" b="0" i="1" smtClean="0">
                          <a:latin typeface="Cambria Math"/>
                          <a:ea typeface="Cambria Math"/>
                        </a:rPr>
                        <m:t> ;   </m:t>
                      </m:r>
                    </m:oMath>
                  </m:oMathPara>
                </a14:m>
                <a:endParaRPr lang="hu-HU" sz="3200" b="0" i="1" dirty="0" smtClean="0">
                  <a:latin typeface="Cambria Math"/>
                  <a:ea typeface="Cambria Math"/>
                </a:endParaRPr>
              </a:p>
              <a:p>
                <a:endParaRPr lang="hu-HU" sz="3200" b="0" i="1" dirty="0" smtClean="0">
                  <a:latin typeface="Cambria Math"/>
                  <a:ea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u-HU" sz="32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hu-HU" sz="3200" b="0" i="1" smtClean="0">
                              <a:latin typeface="Cambria Math"/>
                              <a:ea typeface="Cambria Math"/>
                            </a:rPr>
                            <m:t>𝑇</m:t>
                          </m:r>
                        </m:e>
                        <m:sub>
                          <m:r>
                            <a:rPr lang="hu-HU" sz="3200" b="0" i="1" smtClean="0">
                              <a:latin typeface="Cambria Math"/>
                              <a:ea typeface="Cambria Math"/>
                            </a:rPr>
                            <m:t>𝑈</m:t>
                          </m:r>
                        </m:sub>
                      </m:sSub>
                      <m:r>
                        <a:rPr lang="hu-HU" sz="3200" b="0" i="1" smtClean="0">
                          <a:latin typeface="Cambria Math"/>
                          <a:ea typeface="Cambria Math"/>
                        </a:rPr>
                        <m:t>= </m:t>
                      </m:r>
                      <m:f>
                        <m:fPr>
                          <m:ctrlPr>
                            <a:rPr lang="hu-HU" sz="3200" b="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hu-HU" sz="3200" b="0" i="1" smtClean="0">
                              <a:latin typeface="Cambria Math"/>
                              <a:ea typeface="Cambria Math"/>
                            </a:rPr>
                            <m:t>ℏ</m:t>
                          </m:r>
                        </m:num>
                        <m:den>
                          <m:r>
                            <a:rPr lang="hu-HU" sz="32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  <m:r>
                            <a:rPr lang="hu-HU" sz="3200" b="0" i="1" smtClean="0">
                              <a:latin typeface="Cambria Math"/>
                              <a:ea typeface="Cambria Math"/>
                            </a:rPr>
                            <m:t>𝜋</m:t>
                          </m:r>
                          <m:sSub>
                            <m:sSubPr>
                              <m:ctrlPr>
                                <a:rPr lang="hu-HU" sz="32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hu-HU" sz="3200" b="0" i="1" smtClean="0">
                                  <a:latin typeface="Cambria Math"/>
                                  <a:ea typeface="Cambria Math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hu-HU" sz="3200" b="0" i="1" smtClean="0">
                                  <a:latin typeface="Cambria Math"/>
                                  <a:ea typeface="Cambria Math"/>
                                </a:rPr>
                                <m:t>𝐵</m:t>
                              </m:r>
                            </m:sub>
                          </m:sSub>
                          <m:r>
                            <a:rPr lang="hu-HU" sz="3200" b="0" i="1" smtClean="0">
                              <a:latin typeface="Cambria Math"/>
                              <a:ea typeface="Cambria Math"/>
                            </a:rPr>
                            <m:t>𝑐</m:t>
                          </m:r>
                        </m:den>
                      </m:f>
                      <m:r>
                        <a:rPr lang="hu-HU" sz="3200" b="0" i="1" smtClean="0"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hu-HU" sz="3200" b="0" i="1" smtClean="0">
                          <a:latin typeface="Cambria Math"/>
                          <a:ea typeface="Cambria Math"/>
                        </a:rPr>
                        <m:t>𝑔</m:t>
                      </m:r>
                      <m:r>
                        <a:rPr lang="hu-HU" sz="3200" b="0" i="0" smtClean="0">
                          <a:latin typeface="Cambria Math"/>
                          <a:ea typeface="Cambria Math"/>
                        </a:rPr>
                        <m:t>  </m:t>
                      </m:r>
                    </m:oMath>
                  </m:oMathPara>
                </a14:m>
                <a:endParaRPr lang="hu-HU" dirty="0" smtClean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2348880"/>
                <a:ext cx="7488832" cy="265431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108176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Connection to Unruh</a:t>
            </a:r>
            <a:endParaRPr lang="hu-HU" dirty="0"/>
          </a:p>
        </p:txBody>
      </p:sp>
      <p:sp>
        <p:nvSpPr>
          <p:cNvPr id="7" name="TextBox 6"/>
          <p:cNvSpPr txBox="1"/>
          <p:nvPr/>
        </p:nvSpPr>
        <p:spPr>
          <a:xfrm>
            <a:off x="253771" y="1556792"/>
            <a:ext cx="8958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400" b="1" dirty="0" smtClean="0"/>
              <a:t>Note:</a:t>
            </a:r>
            <a:endParaRPr lang="hu-HU" sz="2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539552" y="2348880"/>
                <a:ext cx="7488832" cy="10933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u-HU" sz="3200" smtClean="0"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hu-HU" sz="3200" b="0" i="0" smtClean="0">
                          <a:latin typeface="Cambria Math"/>
                          <a:ea typeface="Cambria Math"/>
                        </a:rPr>
                        <m:t> </m:t>
                      </m:r>
                      <m:sSub>
                        <m:sSubPr>
                          <m:ctrlPr>
                            <a:rPr lang="hu-HU" sz="32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hu-HU" sz="3200" b="0" i="1" smtClean="0">
                              <a:latin typeface="Cambria Math"/>
                              <a:ea typeface="Cambria Math"/>
                            </a:rPr>
                            <m:t>𝑎</m:t>
                          </m:r>
                        </m:e>
                        <m:sub>
                          <m:r>
                            <a:rPr lang="hu-HU" sz="3200" b="0" i="1" smtClean="0">
                              <a:latin typeface="Cambria Math"/>
                              <a:ea typeface="Cambria Math"/>
                            </a:rPr>
                            <m:t>𝑘</m:t>
                          </m:r>
                        </m:sub>
                      </m:sSub>
                      <m:r>
                        <a:rPr lang="hu-HU" sz="3200" b="0" i="1" smtClean="0">
                          <a:latin typeface="Cambria Math"/>
                          <a:ea typeface="Cambria Math"/>
                        </a:rPr>
                        <m:t>= </m:t>
                      </m:r>
                      <m:func>
                        <m:funcPr>
                          <m:ctrlPr>
                            <a:rPr lang="hu-HU" sz="3200" b="0" i="1" smtClean="0">
                              <a:latin typeface="Cambria Math"/>
                              <a:ea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hu-HU" sz="3200" b="0" i="0" smtClean="0">
                              <a:latin typeface="Cambria Math"/>
                              <a:ea typeface="Cambria Math"/>
                            </a:rPr>
                            <m:t>cosh</m:t>
                          </m:r>
                        </m:fName>
                        <m:e>
                          <m:r>
                            <a:rPr lang="hu-HU" sz="3200" b="0" i="1" smtClean="0">
                              <a:latin typeface="Cambria Math"/>
                              <a:ea typeface="Cambria Math"/>
                            </a:rPr>
                            <m:t>𝜂</m:t>
                          </m:r>
                          <m:r>
                            <a:rPr lang="hu-HU" sz="3200" b="0" i="1" smtClean="0">
                              <a:latin typeface="Cambria Math"/>
                              <a:ea typeface="Cambria Math"/>
                            </a:rPr>
                            <m:t> </m:t>
                          </m:r>
                          <m:f>
                            <m:fPr>
                              <m:ctrlPr>
                                <a:rPr lang="hu-HU" sz="32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hu-HU" sz="3200" b="0" i="1" smtClean="0">
                                  <a:latin typeface="Cambria Math"/>
                                  <a:ea typeface="Cambria Math"/>
                                </a:rPr>
                                <m:t>𝑘</m:t>
                              </m:r>
                              <m:r>
                                <a:rPr lang="hu-HU" sz="3200" b="0" i="1" smtClean="0">
                                  <a:latin typeface="Cambria Math"/>
                                  <a:ea typeface="Cambria Math"/>
                                </a:rPr>
                                <m:t>𝜋</m:t>
                              </m:r>
                            </m:num>
                            <m:den>
                              <m:func>
                                <m:funcPr>
                                  <m:ctrlPr>
                                    <a:rPr lang="hu-HU" sz="3200" b="0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hu-HU" sz="3200" b="0" i="0" smtClean="0">
                                      <a:latin typeface="Cambria Math"/>
                                      <a:ea typeface="Cambria Math"/>
                                    </a:rPr>
                                    <m:t>sinh</m:t>
                                  </m:r>
                                </m:fName>
                                <m:e>
                                  <m:f>
                                    <m:fPr>
                                      <m:type m:val="lin"/>
                                      <m:ctrlPr>
                                        <a:rPr lang="hu-HU" sz="3200" b="0" i="1" smtClean="0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hu-HU" sz="3200" b="0" i="1" smtClean="0">
                                          <a:latin typeface="Cambria Math"/>
                                          <a:ea typeface="Cambria Math"/>
                                        </a:rPr>
                                        <m:t>𝑘</m:t>
                                      </m:r>
                                      <m:r>
                                        <a:rPr lang="hu-HU" sz="3200" b="0" i="1" smtClean="0">
                                          <a:latin typeface="Cambria Math"/>
                                          <a:ea typeface="Cambria Math"/>
                                        </a:rPr>
                                        <m:t>𝜋</m:t>
                                      </m:r>
                                    </m:num>
                                    <m:den>
                                      <m:r>
                                        <a:rPr lang="hu-HU" sz="3200" b="0" i="1" smtClean="0">
                                          <a:latin typeface="Cambria Math"/>
                                          <a:ea typeface="Cambria Math"/>
                                        </a:rPr>
                                        <m:t>2</m:t>
                                      </m:r>
                                    </m:den>
                                  </m:f>
                                </m:e>
                              </m:func>
                            </m:den>
                          </m:f>
                        </m:e>
                      </m:func>
                      <m:r>
                        <a:rPr lang="hu-HU" sz="3200" b="0" i="1" smtClean="0">
                          <a:latin typeface="Cambria Math"/>
                          <a:ea typeface="Cambria Math"/>
                        </a:rPr>
                        <m:t>  </m:t>
                      </m:r>
                    </m:oMath>
                  </m:oMathPara>
                </a14:m>
                <a:endParaRPr lang="hu-HU" dirty="0" smtClean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2348880"/>
                <a:ext cx="7488832" cy="109337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406171" y="4335487"/>
            <a:ext cx="81654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400" b="1" dirty="0" smtClean="0">
                <a:solidFill>
                  <a:srgbClr val="009900"/>
                </a:solidFill>
              </a:rPr>
              <a:t>It is peaked around k = 0, but relatively wide!   (an unparticle…)</a:t>
            </a:r>
            <a:endParaRPr lang="hu-HU" sz="2400" b="1" dirty="0">
              <a:solidFill>
                <a:srgbClr val="0099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82746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b="1" dirty="0" smtClean="0">
                <a:solidFill>
                  <a:schemeClr val="accent6">
                    <a:lumMod val="75000"/>
                  </a:schemeClr>
                </a:solidFill>
              </a:rPr>
              <a:t>Transverse flow interpretation</a:t>
            </a:r>
            <a:endParaRPr lang="hu-HU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396552" y="1600201"/>
            <a:ext cx="10441160" cy="604663"/>
          </a:xfrm>
        </p:spPr>
        <p:txBody>
          <a:bodyPr>
            <a:normAutofit/>
          </a:bodyPr>
          <a:lstStyle/>
          <a:p>
            <a:pPr marL="400050" lvl="1" indent="0">
              <a:buNone/>
            </a:pPr>
            <a:r>
              <a:rPr lang="hu-HU" sz="2800" b="1" dirty="0" smtClean="0"/>
              <a:t>   Mathematica knows: (</a:t>
            </a:r>
            <a:r>
              <a:rPr lang="hu-HU" sz="2400" b="1" dirty="0" smtClean="0"/>
              <a:t> I derived it using Feynman variables</a:t>
            </a:r>
            <a:r>
              <a:rPr lang="hu-HU" sz="2800" b="1" dirty="0" smtClean="0"/>
              <a:t>)</a:t>
            </a:r>
            <a:endParaRPr lang="hu-HU" sz="2000" b="1" dirty="0" smtClean="0"/>
          </a:p>
          <a:p>
            <a:pPr marL="400050" lvl="1" indent="0">
              <a:buNone/>
            </a:pPr>
            <a:endParaRPr lang="hu-HU" sz="2000" b="1" dirty="0"/>
          </a:p>
          <a:p>
            <a:pPr marL="400050" lvl="1" indent="0">
              <a:buNone/>
            </a:pPr>
            <a:endParaRPr lang="hu-HU" b="1" dirty="0"/>
          </a:p>
        </p:txBody>
      </p:sp>
      <p:sp>
        <p:nvSpPr>
          <p:cNvPr id="4" name="TextBox 3"/>
          <p:cNvSpPr txBox="1"/>
          <p:nvPr/>
        </p:nvSpPr>
        <p:spPr>
          <a:xfrm>
            <a:off x="2013044" y="5909210"/>
            <a:ext cx="663957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000" b="1" dirty="0" smtClean="0">
                <a:solidFill>
                  <a:srgbClr val="009900"/>
                </a:solidFill>
                <a:sym typeface="Wingdings" pitchFamily="2" charset="2"/>
              </a:rPr>
              <a:t>Alike Jüttner distributions  integrated over the flow rapidity…</a:t>
            </a:r>
            <a:endParaRPr lang="hu-HU" sz="2000" b="1" dirty="0">
              <a:solidFill>
                <a:srgbClr val="0099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827584" y="2132857"/>
                <a:ext cx="4543923" cy="13530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ctrlPr>
                            <a:rPr lang="hu-HU" sz="2800" i="1" smtClean="0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hu-HU" sz="2800" b="0" i="1" smtClean="0">
                              <a:latin typeface="Cambria Math"/>
                            </a:rPr>
                            <m:t>0</m:t>
                          </m:r>
                        </m:sub>
                        <m:sup>
                          <m:r>
                            <a:rPr lang="hu-HU" sz="2800" i="1" smtClean="0">
                              <a:latin typeface="Cambria Math"/>
                              <a:ea typeface="Cambria Math"/>
                            </a:rPr>
                            <m:t>𝜋</m:t>
                          </m:r>
                        </m:sup>
                        <m:e>
                          <m:f>
                            <m:fPr>
                              <m:ctrlPr>
                                <a:rPr lang="hu-HU" sz="2800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hu-HU" sz="2800" b="0" i="1" smtClean="0">
                                  <a:latin typeface="Cambria Math"/>
                                </a:rPr>
                                <m:t>𝑑</m:t>
                              </m:r>
                              <m:r>
                                <a:rPr lang="hu-HU" sz="2800" b="0" i="1" smtClean="0">
                                  <a:latin typeface="Cambria Math"/>
                                  <a:ea typeface="Cambria Math"/>
                                </a:rPr>
                                <m:t>𝜃</m:t>
                              </m:r>
                            </m:num>
                            <m:den>
                              <m:func>
                                <m:funcPr>
                                  <m:ctrlPr>
                                    <a:rPr lang="hu-HU" sz="2800" i="1" smtClean="0">
                                      <a:latin typeface="Cambria Math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hu-HU" sz="2800" i="0" smtClean="0">
                                      <a:latin typeface="Cambria Math"/>
                                    </a:rPr>
                                    <m:t>sin</m:t>
                                  </m:r>
                                </m:fName>
                                <m:e>
                                  <m:r>
                                    <a:rPr lang="hu-HU" sz="2800" i="1" smtClean="0">
                                      <a:latin typeface="Cambria Math"/>
                                      <a:ea typeface="Cambria Math"/>
                                    </a:rPr>
                                    <m:t>𝜃</m:t>
                                  </m:r>
                                </m:e>
                              </m:func>
                            </m:den>
                          </m:f>
                          <m:r>
                            <a:rPr lang="hu-HU" sz="2800" b="0" i="1" smtClean="0">
                              <a:latin typeface="Cambria Math"/>
                            </a:rPr>
                            <m:t>  </m:t>
                          </m:r>
                          <m:sSub>
                            <m:sSubPr>
                              <m:ctrlPr>
                                <a:rPr lang="hu-HU" sz="28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hu-HU" sz="2800" b="0" i="1" smtClean="0">
                                  <a:latin typeface="Cambria Math"/>
                                </a:rPr>
                                <m:t>𝐾</m:t>
                              </m:r>
                            </m:e>
                            <m:sub>
                              <m:r>
                                <a:rPr lang="hu-HU" sz="2800" b="0" i="1" smtClean="0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  <m:d>
                            <m:dPr>
                              <m:ctrlPr>
                                <a:rPr lang="hu-HU" sz="2800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hu-HU" sz="2800" b="0" i="1" smtClean="0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hu-HU" sz="2800" b="0" i="1" smtClean="0">
                                      <a:latin typeface="Cambria Math"/>
                                    </a:rPr>
                                    <m:t>𝑧</m:t>
                                  </m:r>
                                </m:num>
                                <m:den>
                                  <m:func>
                                    <m:funcPr>
                                      <m:ctrlPr>
                                        <a:rPr lang="hu-HU" sz="2800" b="0" i="1" smtClean="0">
                                          <a:latin typeface="Cambria Math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hu-HU" sz="2800" b="0" i="0" smtClean="0">
                                          <a:latin typeface="Cambria Math"/>
                                        </a:rPr>
                                        <m:t>sin</m:t>
                                      </m:r>
                                    </m:fName>
                                    <m:e>
                                      <m:r>
                                        <a:rPr lang="hu-HU" sz="2800" b="0" i="1" smtClean="0">
                                          <a:latin typeface="Cambria Math"/>
                                          <a:ea typeface="Cambria Math"/>
                                        </a:rPr>
                                        <m:t>𝜃</m:t>
                                      </m:r>
                                    </m:e>
                                  </m:func>
                                </m:den>
                              </m:f>
                            </m:e>
                          </m:d>
                          <m:r>
                            <a:rPr lang="hu-HU" sz="2800" b="0" i="1" smtClean="0">
                              <a:latin typeface="Cambria Math"/>
                            </a:rPr>
                            <m:t> =  </m:t>
                          </m:r>
                          <m:sSubSup>
                            <m:sSubSupPr>
                              <m:ctrlPr>
                                <a:rPr lang="hu-HU" sz="2800" b="0" i="1" smtClean="0">
                                  <a:latin typeface="Cambria Math"/>
                                </a:rPr>
                              </m:ctrlPr>
                            </m:sSubSupPr>
                            <m:e>
                              <m:r>
                                <a:rPr lang="hu-HU" sz="2800" b="0" i="1" smtClean="0">
                                  <a:latin typeface="Cambria Math"/>
                                </a:rPr>
                                <m:t>𝐾</m:t>
                              </m:r>
                            </m:e>
                            <m:sub>
                              <m:r>
                                <a:rPr lang="hu-HU" sz="2800" b="0" i="1" smtClean="0">
                                  <a:latin typeface="Cambria Math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hu-HU" sz="2800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  <m:d>
                            <m:dPr>
                              <m:ctrlPr>
                                <a:rPr lang="hu-HU" sz="2800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hu-HU" sz="2800" b="0" i="1" smtClean="0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hu-HU" sz="2800" b="0" i="1" smtClean="0">
                                      <a:latin typeface="Cambria Math"/>
                                    </a:rPr>
                                    <m:t>𝑧</m:t>
                                  </m:r>
                                </m:num>
                                <m:den>
                                  <m:r>
                                    <a:rPr lang="hu-HU" sz="2800" b="0" i="1" smtClean="0">
                                      <a:latin typeface="Cambria Math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e>
                      </m:nary>
                    </m:oMath>
                  </m:oMathPara>
                </a14:m>
                <a:endParaRPr lang="hu-HU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584" y="2132857"/>
                <a:ext cx="4543923" cy="1353063"/>
              </a:xfrm>
              <a:prstGeom prst="rect">
                <a:avLst/>
              </a:prstGeom>
              <a:blipFill rotWithShape="1">
                <a:blip r:embed="rId2"/>
                <a:stretch>
                  <a:fillRect r="-13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6191944" y="2492896"/>
                <a:ext cx="2803715" cy="7862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hu-HU" sz="2400" i="1" smtClean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hu-HU" sz="2400" b="0" i="1" smtClean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  <m:t>1</m:t>
                          </m:r>
                        </m:num>
                        <m:den>
                          <m:func>
                            <m:funcPr>
                              <m:ctrlPr>
                                <a:rPr lang="hu-HU" sz="2400" i="1" smtClean="0">
                                  <a:solidFill>
                                    <a:schemeClr val="accent6">
                                      <a:lumMod val="50000"/>
                                    </a:schemeClr>
                                  </a:solidFill>
                                  <a:latin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hu-HU" sz="2400" i="0" smtClean="0">
                                  <a:solidFill>
                                    <a:schemeClr val="accent6">
                                      <a:lumMod val="50000"/>
                                    </a:schemeClr>
                                  </a:solidFill>
                                  <a:latin typeface="Cambria Math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hu-HU" sz="2400" i="1" smtClean="0">
                                  <a:solidFill>
                                    <a:schemeClr val="accent6">
                                      <a:lumMod val="50000"/>
                                    </a:schemeClr>
                                  </a:solidFill>
                                  <a:latin typeface="Cambria Math"/>
                                  <a:ea typeface="Cambria Math"/>
                                </a:rPr>
                                <m:t>𝜃</m:t>
                              </m:r>
                            </m:e>
                          </m:func>
                        </m:den>
                      </m:f>
                      <m:r>
                        <a:rPr lang="hu-HU" sz="2400" b="0" i="1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Cambria Math"/>
                        </a:rPr>
                        <m:t>= </m:t>
                      </m:r>
                      <m:func>
                        <m:funcPr>
                          <m:ctrlPr>
                            <a:rPr lang="hu-HU" sz="2400" b="0" i="1" smtClean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hu-HU" sz="2400" b="0" i="0" smtClean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  <m:t>cosh</m:t>
                          </m:r>
                        </m:fName>
                        <m:e>
                          <m:r>
                            <a:rPr lang="hu-HU" sz="2400" b="0" i="1" smtClean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  <a:latin typeface="Cambria Math"/>
                              <a:ea typeface="Cambria Math"/>
                            </a:rPr>
                            <m:t>𝜂</m:t>
                          </m:r>
                        </m:e>
                      </m:func>
                    </m:oMath>
                  </m:oMathPara>
                </a14:m>
                <a:endParaRPr lang="hu-HU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91944" y="2492896"/>
                <a:ext cx="2803715" cy="78624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650236" y="3573016"/>
                <a:ext cx="8098228" cy="6819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hu-HU" sz="24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hu-HU" sz="24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𝑑𝑁</m:t>
                        </m:r>
                      </m:num>
                      <m:den>
                        <m:sSub>
                          <m:sSubPr>
                            <m:ctrlPr>
                              <a:rPr lang="hu-HU" sz="2400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hu-HU" sz="2400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𝑘</m:t>
                            </m:r>
                          </m:e>
                          <m:sub>
                            <m:r>
                              <a:rPr lang="hu-HU" sz="2400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⊥</m:t>
                            </m:r>
                          </m:sub>
                        </m:sSub>
                        <m:r>
                          <a:rPr lang="hu-HU" sz="24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𝑑</m:t>
                        </m:r>
                        <m:sSub>
                          <m:sSubPr>
                            <m:ctrlPr>
                              <a:rPr lang="hu-HU" sz="24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hu-HU" sz="24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𝑘</m:t>
                            </m:r>
                          </m:e>
                          <m:sub>
                            <m:r>
                              <a:rPr lang="hu-HU" sz="2400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⊥</m:t>
                            </m:r>
                          </m:sub>
                        </m:sSub>
                        <m:r>
                          <a:rPr lang="hu-HU" sz="24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𝑑</m:t>
                        </m:r>
                        <m:r>
                          <a:rPr lang="hu-HU" sz="240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𝜂</m:t>
                        </m:r>
                        <m:r>
                          <a:rPr lang="hu-HU" sz="24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 </m:t>
                        </m:r>
                        <m:r>
                          <a:rPr lang="hu-HU" sz="24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𝑑</m:t>
                        </m:r>
                        <m:r>
                          <a:rPr lang="hu-HU" sz="24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𝜓</m:t>
                        </m:r>
                      </m:den>
                    </m:f>
                    <m:r>
                      <a:rPr lang="hu-HU" sz="2400" i="1">
                        <a:solidFill>
                          <a:prstClr val="black"/>
                        </a:solidFill>
                        <a:latin typeface="Cambria Math"/>
                      </a:rPr>
                      <m:t>= </m:t>
                    </m:r>
                    <m:f>
                      <m:fPr>
                        <m:ctrlPr>
                          <a:rPr lang="hu-HU" sz="24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hu-HU" sz="24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4</m:t>
                        </m:r>
                        <m:sSub>
                          <m:sSubPr>
                            <m:ctrlPr>
                              <a:rPr lang="hu-HU" sz="240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hu-HU" sz="2400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𝛼</m:t>
                            </m:r>
                          </m:e>
                          <m:sub>
                            <m:r>
                              <a:rPr lang="hu-HU" sz="24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𝐸𝑀</m:t>
                            </m:r>
                          </m:sub>
                        </m:sSub>
                        <m:r>
                          <a:rPr lang="hu-HU" sz="24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hu-HU" sz="24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ℏ</m:t>
                        </m:r>
                        <m:r>
                          <a:rPr lang="hu-HU" sz="24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𝑐</m:t>
                        </m:r>
                      </m:num>
                      <m:den>
                        <m:r>
                          <a:rPr lang="hu-HU" sz="2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𝜋</m:t>
                        </m:r>
                        <m:sSup>
                          <m:sSupPr>
                            <m:ctrlPr>
                              <a:rPr lang="hu-HU" sz="2400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hu-HU" sz="2400" i="1" smtClean="0">
                                    <a:solidFill>
                                      <a:prstClr val="black"/>
                                    </a:solidFill>
                                    <a:latin typeface="Cambria Math"/>
                                    <a:ea typeface="Cambria Math"/>
                                  </a:rPr>
                                </m:ctrlPr>
                              </m:dPr>
                              <m:e>
                                <m:r>
                                  <a:rPr lang="hu-HU" sz="2400" b="0" i="1" smtClean="0">
                                    <a:solidFill>
                                      <a:prstClr val="black"/>
                                    </a:solidFill>
                                    <a:latin typeface="Cambria Math"/>
                                    <a:ea typeface="Cambria Math"/>
                                  </a:rPr>
                                  <m:t>2</m:t>
                                </m:r>
                                <m:r>
                                  <a:rPr lang="hu-HU" sz="2400" b="0" i="1" smtClean="0">
                                    <a:solidFill>
                                      <a:prstClr val="black"/>
                                    </a:solidFill>
                                    <a:latin typeface="Cambria Math"/>
                                    <a:ea typeface="Cambria Math"/>
                                  </a:rPr>
                                  <m:t>𝜋</m:t>
                                </m:r>
                                <m:sSub>
                                  <m:sSubPr>
                                    <m:ctrlPr>
                                      <a:rPr lang="hu-HU" sz="2400" b="0" i="1" smtClean="0">
                                        <a:solidFill>
                                          <a:prstClr val="black"/>
                                        </a:solidFill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hu-HU" sz="2400" b="0" i="1" smtClean="0">
                                        <a:solidFill>
                                          <a:prstClr val="black"/>
                                        </a:solidFill>
                                        <a:latin typeface="Cambria Math"/>
                                        <a:ea typeface="Cambria Math"/>
                                      </a:rPr>
                                      <m:t>𝑘</m:t>
                                    </m:r>
                                  </m:e>
                                  <m:sub>
                                    <m:r>
                                      <a:rPr lang="hu-HU" sz="2400" b="0" i="1" smtClean="0">
                                        <a:solidFill>
                                          <a:prstClr val="black"/>
                                        </a:solidFill>
                                        <a:latin typeface="Cambria Math"/>
                                        <a:ea typeface="Cambria Math"/>
                                      </a:rPr>
                                      <m:t>𝐵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hu-HU" sz="2400" b="0" i="1" smtClean="0">
                                        <a:solidFill>
                                          <a:prstClr val="black"/>
                                        </a:solidFill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hu-HU" sz="2400" b="0" i="1" smtClean="0">
                                        <a:solidFill>
                                          <a:prstClr val="black"/>
                                        </a:solidFill>
                                        <a:latin typeface="Cambria Math"/>
                                        <a:ea typeface="Cambria Math"/>
                                      </a:rPr>
                                      <m:t>𝑇</m:t>
                                    </m:r>
                                  </m:e>
                                  <m:sub>
                                    <m:r>
                                      <a:rPr lang="hu-HU" sz="2400" b="0" i="1" smtClean="0">
                                        <a:solidFill>
                                          <a:prstClr val="black"/>
                                        </a:solidFill>
                                        <a:latin typeface="Cambria Math"/>
                                        <a:ea typeface="Cambria Math"/>
                                      </a:rPr>
                                      <m:t>𝑈</m:t>
                                    </m:r>
                                  </m:sub>
                                </m:sSub>
                              </m:e>
                            </m:d>
                          </m:e>
                          <m:sup>
                            <m:r>
                              <a:rPr lang="hu-HU" sz="2400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hu-HU" sz="2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 </m:t>
                        </m:r>
                      </m:den>
                    </m:f>
                    <m:r>
                      <a:rPr lang="hu-HU" sz="24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  </m:t>
                    </m:r>
                    <m:nary>
                      <m:naryPr>
                        <m:limLoc m:val="undOvr"/>
                        <m:ctrlPr>
                          <a:rPr lang="hu-HU" sz="24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naryPr>
                      <m:sub>
                        <m:r>
                          <m:rPr>
                            <m:brk m:alnAt="24"/>
                          </m:rPr>
                          <a:rPr lang="hu-HU" sz="24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lang="hu-HU" sz="24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∞</m:t>
                        </m:r>
                      </m:sub>
                      <m:sup>
                        <m:r>
                          <a:rPr lang="hu-HU" sz="24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+∞</m:t>
                        </m:r>
                      </m:sup>
                      <m:e>
                        <m:sSub>
                          <m:sSubPr>
                            <m:ctrlPr>
                              <a:rPr lang="hu-HU" sz="24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hu-HU" sz="24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𝐾</m:t>
                            </m:r>
                          </m:e>
                          <m:sub>
                            <m:r>
                              <a:rPr lang="hu-HU" sz="24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sub>
                        </m:sSub>
                        <m:d>
                          <m:dPr>
                            <m:ctrlPr>
                              <a:rPr lang="hu-HU" sz="24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hu-HU" sz="2400" b="0" i="1" smtClean="0">
                                    <a:solidFill>
                                      <a:prstClr val="black"/>
                                    </a:solidFill>
                                    <a:latin typeface="Cambria Math"/>
                                    <a:ea typeface="Cambria Math"/>
                                  </a:rPr>
                                </m:ctrlPr>
                              </m:fPr>
                              <m:num>
                                <m:r>
                                  <a:rPr lang="hu-HU" sz="2400" b="0" i="1" smtClean="0">
                                    <a:solidFill>
                                      <a:prstClr val="black"/>
                                    </a:solidFill>
                                    <a:latin typeface="Cambria Math"/>
                                    <a:ea typeface="Cambria Math"/>
                                  </a:rPr>
                                  <m:t>ℏ</m:t>
                                </m:r>
                                <m:r>
                                  <a:rPr lang="hu-HU" sz="2400" b="0" i="1" smtClean="0">
                                    <a:solidFill>
                                      <a:prstClr val="black"/>
                                    </a:solidFill>
                                    <a:latin typeface="Cambria Math"/>
                                    <a:ea typeface="Cambria Math"/>
                                  </a:rPr>
                                  <m:t>𝑐</m:t>
                                </m:r>
                                <m:r>
                                  <a:rPr lang="hu-HU" sz="2400" b="0" i="1" smtClean="0">
                                    <a:solidFill>
                                      <a:prstClr val="black"/>
                                    </a:solidFill>
                                    <a:latin typeface="Cambria Math"/>
                                    <a:ea typeface="Cambria Math"/>
                                  </a:rPr>
                                  <m:t> </m:t>
                                </m:r>
                                <m:sSub>
                                  <m:sSubPr>
                                    <m:ctrlPr>
                                      <a:rPr lang="hu-HU" sz="2400" b="0" i="1" smtClean="0">
                                        <a:solidFill>
                                          <a:prstClr val="black"/>
                                        </a:solidFill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hu-HU" sz="2400" b="0" i="1" smtClean="0">
                                        <a:solidFill>
                                          <a:prstClr val="black"/>
                                        </a:solidFill>
                                        <a:latin typeface="Cambria Math"/>
                                        <a:ea typeface="Cambria Math"/>
                                      </a:rPr>
                                      <m:t>𝑘</m:t>
                                    </m:r>
                                  </m:e>
                                  <m:sub>
                                    <m:r>
                                      <a:rPr lang="hu-HU" sz="2400" b="0" i="1" smtClean="0">
                                        <a:solidFill>
                                          <a:prstClr val="black"/>
                                        </a:solidFill>
                                        <a:latin typeface="Cambria Math"/>
                                        <a:ea typeface="Cambria Math"/>
                                      </a:rPr>
                                      <m:t>⊥</m:t>
                                    </m:r>
                                  </m:sub>
                                </m:sSub>
                              </m:num>
                              <m:den>
                                <m:r>
                                  <a:rPr lang="hu-HU" sz="2400" b="0" i="1" smtClean="0">
                                    <a:solidFill>
                                      <a:prstClr val="black"/>
                                    </a:solidFill>
                                    <a:latin typeface="Cambria Math"/>
                                    <a:ea typeface="Cambria Math"/>
                                  </a:rPr>
                                  <m:t>𝜋</m:t>
                                </m:r>
                                <m:sSub>
                                  <m:sSubPr>
                                    <m:ctrlPr>
                                      <a:rPr lang="hu-HU" sz="2400" b="0" i="1" smtClean="0">
                                        <a:solidFill>
                                          <a:prstClr val="black"/>
                                        </a:solidFill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hu-HU" sz="2400" b="0" i="1" smtClean="0">
                                        <a:solidFill>
                                          <a:prstClr val="black"/>
                                        </a:solidFill>
                                        <a:latin typeface="Cambria Math"/>
                                        <a:ea typeface="Cambria Math"/>
                                      </a:rPr>
                                      <m:t>𝑘</m:t>
                                    </m:r>
                                  </m:e>
                                  <m:sub>
                                    <m:r>
                                      <a:rPr lang="hu-HU" sz="2400" b="0" i="1" smtClean="0">
                                        <a:solidFill>
                                          <a:prstClr val="black"/>
                                        </a:solidFill>
                                        <a:latin typeface="Cambria Math"/>
                                        <a:ea typeface="Cambria Math"/>
                                      </a:rPr>
                                      <m:t>𝐵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hu-HU" sz="2400" b="0" i="1" smtClean="0">
                                        <a:solidFill>
                                          <a:prstClr val="black"/>
                                        </a:solidFill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hu-HU" sz="2400" b="0" i="1" smtClean="0">
                                        <a:solidFill>
                                          <a:prstClr val="black"/>
                                        </a:solidFill>
                                        <a:latin typeface="Cambria Math"/>
                                        <a:ea typeface="Cambria Math"/>
                                      </a:rPr>
                                      <m:t>𝑇</m:t>
                                    </m:r>
                                  </m:e>
                                  <m:sub>
                                    <m:r>
                                      <a:rPr lang="hu-HU" sz="2400" b="0" i="1" smtClean="0">
                                        <a:solidFill>
                                          <a:prstClr val="black"/>
                                        </a:solidFill>
                                        <a:latin typeface="Cambria Math"/>
                                        <a:ea typeface="Cambria Math"/>
                                      </a:rPr>
                                      <m:t>𝑈</m:t>
                                    </m:r>
                                  </m:sub>
                                </m:sSub>
                              </m:den>
                            </m:f>
                            <m:r>
                              <a:rPr lang="hu-HU" sz="24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 </m:t>
                            </m:r>
                            <m:func>
                              <m:funcPr>
                                <m:ctrlPr>
                                  <a:rPr lang="hu-HU" sz="2400" b="0" i="1" smtClean="0">
                                    <a:solidFill>
                                      <a:prstClr val="black"/>
                                    </a:solidFill>
                                    <a:latin typeface="Cambria Math"/>
                                    <a:ea typeface="Cambria Math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hu-HU" sz="2400" b="0" i="0" smtClean="0">
                                    <a:solidFill>
                                      <a:prstClr val="black"/>
                                    </a:solidFill>
                                    <a:latin typeface="Cambria Math"/>
                                    <a:ea typeface="Cambria Math"/>
                                  </a:rPr>
                                  <m:t>cosh</m:t>
                                </m:r>
                              </m:fName>
                              <m:e>
                                <m:r>
                                  <a:rPr lang="hu-HU" sz="2400" b="0" i="1" smtClean="0">
                                    <a:solidFill>
                                      <a:prstClr val="black"/>
                                    </a:solidFill>
                                    <a:latin typeface="Cambria Math"/>
                                    <a:ea typeface="Cambria Math"/>
                                  </a:rPr>
                                  <m:t>(</m:t>
                                </m:r>
                                <m:r>
                                  <a:rPr lang="hu-HU" sz="2400" b="0" i="1" smtClean="0">
                                    <a:solidFill>
                                      <a:prstClr val="black"/>
                                    </a:solidFill>
                                    <a:latin typeface="Cambria Math"/>
                                    <a:ea typeface="Cambria Math"/>
                                  </a:rPr>
                                  <m:t>𝜁</m:t>
                                </m:r>
                                <m:r>
                                  <a:rPr lang="hu-HU" sz="2400" b="0" i="1" smtClean="0">
                                    <a:solidFill>
                                      <a:prstClr val="black"/>
                                    </a:solidFill>
                                    <a:latin typeface="Cambria Math"/>
                                    <a:ea typeface="Cambria Math"/>
                                  </a:rPr>
                                  <m:t>−</m:t>
                                </m:r>
                                <m:r>
                                  <a:rPr lang="hu-HU" sz="2400" b="0" i="1" smtClean="0">
                                    <a:solidFill>
                                      <a:prstClr val="black"/>
                                    </a:solidFill>
                                    <a:latin typeface="Cambria Math"/>
                                    <a:ea typeface="Cambria Math"/>
                                  </a:rPr>
                                  <m:t>𝜂</m:t>
                                </m:r>
                                <m:r>
                                  <a:rPr lang="hu-HU" sz="2400" b="0" i="1" smtClean="0">
                                    <a:solidFill>
                                      <a:prstClr val="black"/>
                                    </a:solidFill>
                                    <a:latin typeface="Cambria Math"/>
                                    <a:ea typeface="Cambria Math"/>
                                  </a:rPr>
                                  <m:t>)</m:t>
                                </m:r>
                              </m:e>
                            </m:func>
                          </m:e>
                        </m:d>
                        <m:r>
                          <a:rPr lang="hu-HU" sz="24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 </m:t>
                        </m:r>
                        <m:r>
                          <a:rPr lang="hu-HU" sz="24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𝑑</m:t>
                        </m:r>
                        <m:r>
                          <a:rPr lang="hu-HU" sz="24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𝜁</m:t>
                        </m:r>
                      </m:e>
                    </m:nary>
                    <m:r>
                      <a:rPr lang="hu-HU" sz="24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   </m:t>
                    </m:r>
                  </m:oMath>
                </a14:m>
                <a:r>
                  <a:rPr lang="hu-HU" sz="1600" dirty="0" smtClean="0"/>
                  <a:t>    </a:t>
                </a:r>
                <a:endParaRPr lang="hu-HU" sz="16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0236" y="3573016"/>
                <a:ext cx="8098228" cy="68198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6"/>
              <p:cNvSpPr txBox="1"/>
              <p:nvPr/>
            </p:nvSpPr>
            <p:spPr>
              <a:xfrm>
                <a:off x="1146785" y="4869160"/>
                <a:ext cx="6912767" cy="7803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hu-HU" sz="2800" b="1" i="1" smtClean="0">
                            <a:solidFill>
                              <a:srgbClr val="00642D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hu-HU" sz="2800" b="1" i="1">
                            <a:solidFill>
                              <a:srgbClr val="00642D"/>
                            </a:solidFill>
                            <a:latin typeface="Cambria Math"/>
                          </a:rPr>
                          <m:t>𝒅𝑵</m:t>
                        </m:r>
                      </m:num>
                      <m:den>
                        <m:sSub>
                          <m:sSubPr>
                            <m:ctrlPr>
                              <a:rPr lang="hu-HU" sz="2800" b="1" i="1">
                                <a:solidFill>
                                  <a:srgbClr val="00642D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hu-HU" sz="2800" b="1" i="1">
                                <a:solidFill>
                                  <a:srgbClr val="00642D"/>
                                </a:solidFill>
                                <a:latin typeface="Cambria Math"/>
                                <a:ea typeface="Cambria Math"/>
                              </a:rPr>
                              <m:t>𝒌</m:t>
                            </m:r>
                          </m:e>
                          <m:sub>
                            <m:r>
                              <a:rPr lang="hu-HU" sz="2800" b="1" i="1">
                                <a:solidFill>
                                  <a:srgbClr val="00642D"/>
                                </a:solidFill>
                                <a:latin typeface="Cambria Math"/>
                                <a:ea typeface="Cambria Math"/>
                              </a:rPr>
                              <m:t>⊥</m:t>
                            </m:r>
                          </m:sub>
                        </m:sSub>
                        <m:r>
                          <a:rPr lang="hu-HU" sz="2800" b="1" i="1">
                            <a:solidFill>
                              <a:srgbClr val="00642D"/>
                            </a:solidFill>
                            <a:latin typeface="Cambria Math"/>
                          </a:rPr>
                          <m:t>𝒅</m:t>
                        </m:r>
                        <m:sSub>
                          <m:sSubPr>
                            <m:ctrlPr>
                              <a:rPr lang="hu-HU" sz="2800" b="1" i="1">
                                <a:solidFill>
                                  <a:srgbClr val="00642D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hu-HU" sz="2800" b="1" i="1">
                                <a:solidFill>
                                  <a:srgbClr val="00642D"/>
                                </a:solidFill>
                                <a:latin typeface="Cambria Math"/>
                              </a:rPr>
                              <m:t>𝒌</m:t>
                            </m:r>
                          </m:e>
                          <m:sub>
                            <m:r>
                              <a:rPr lang="hu-HU" sz="2800" b="1" i="1">
                                <a:solidFill>
                                  <a:srgbClr val="00642D"/>
                                </a:solidFill>
                                <a:latin typeface="Cambria Math"/>
                                <a:ea typeface="Cambria Math"/>
                              </a:rPr>
                              <m:t>⊥</m:t>
                            </m:r>
                          </m:sub>
                        </m:sSub>
                        <m:r>
                          <a:rPr lang="hu-HU" sz="2800" b="1" i="1">
                            <a:solidFill>
                              <a:srgbClr val="00642D"/>
                            </a:solidFill>
                            <a:latin typeface="Cambria Math"/>
                          </a:rPr>
                          <m:t>𝒅</m:t>
                        </m:r>
                        <m:r>
                          <a:rPr lang="hu-HU" sz="2800" b="1" i="1" smtClean="0">
                            <a:solidFill>
                              <a:srgbClr val="00642D"/>
                            </a:solidFill>
                            <a:latin typeface="Cambria Math"/>
                            <a:ea typeface="Cambria Math"/>
                          </a:rPr>
                          <m:t>𝜼</m:t>
                        </m:r>
                        <m:r>
                          <a:rPr lang="hu-HU" sz="2800" b="1" i="1" smtClean="0">
                            <a:solidFill>
                              <a:srgbClr val="00642D"/>
                            </a:solidFill>
                            <a:latin typeface="Cambria Math"/>
                            <a:ea typeface="Cambria Math"/>
                          </a:rPr>
                          <m:t> </m:t>
                        </m:r>
                        <m:r>
                          <a:rPr lang="hu-HU" sz="2800" b="1" i="1" smtClean="0">
                            <a:solidFill>
                              <a:srgbClr val="00642D"/>
                            </a:solidFill>
                            <a:latin typeface="Cambria Math"/>
                            <a:ea typeface="Cambria Math"/>
                          </a:rPr>
                          <m:t>𝒅</m:t>
                        </m:r>
                        <m:r>
                          <a:rPr lang="hu-HU" sz="2800" b="1" i="1" smtClean="0">
                            <a:solidFill>
                              <a:srgbClr val="00642D"/>
                            </a:solidFill>
                            <a:latin typeface="Cambria Math"/>
                            <a:ea typeface="Cambria Math"/>
                          </a:rPr>
                          <m:t>𝝍</m:t>
                        </m:r>
                      </m:den>
                    </m:f>
                    <m:r>
                      <a:rPr lang="hu-HU" sz="2800" b="1" i="1">
                        <a:solidFill>
                          <a:srgbClr val="00642D"/>
                        </a:solidFill>
                        <a:latin typeface="Cambria Math"/>
                      </a:rPr>
                      <m:t>= </m:t>
                    </m:r>
                    <m:f>
                      <m:fPr>
                        <m:ctrlPr>
                          <a:rPr lang="hu-HU" sz="2800" b="1" i="1">
                            <a:solidFill>
                              <a:srgbClr val="00642D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hu-HU" sz="2800" b="1" i="1" smtClean="0">
                            <a:solidFill>
                              <a:srgbClr val="00642D"/>
                            </a:solidFill>
                            <a:latin typeface="Cambria Math"/>
                          </a:rPr>
                          <m:t>𝟒</m:t>
                        </m:r>
                        <m:sSub>
                          <m:sSubPr>
                            <m:ctrlPr>
                              <a:rPr lang="hu-HU" sz="2800" b="1" i="1" smtClean="0">
                                <a:solidFill>
                                  <a:srgbClr val="00642D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hu-HU" sz="2800" b="1" i="1">
                                <a:solidFill>
                                  <a:srgbClr val="00642D"/>
                                </a:solidFill>
                                <a:latin typeface="Cambria Math"/>
                                <a:ea typeface="Cambria Math"/>
                              </a:rPr>
                              <m:t>𝜶</m:t>
                            </m:r>
                          </m:e>
                          <m:sub>
                            <m:r>
                              <a:rPr lang="hu-HU" sz="2800" b="1" i="1">
                                <a:solidFill>
                                  <a:srgbClr val="00642D"/>
                                </a:solidFill>
                                <a:latin typeface="Cambria Math"/>
                              </a:rPr>
                              <m:t>𝑬𝑴</m:t>
                            </m:r>
                          </m:sub>
                        </m:sSub>
                        <m:r>
                          <a:rPr lang="hu-HU" sz="2800" b="1" i="1" smtClean="0">
                            <a:solidFill>
                              <a:srgbClr val="00642D"/>
                            </a:solidFill>
                            <a:latin typeface="Cambria Math"/>
                          </a:rPr>
                          <m:t> </m:t>
                        </m:r>
                      </m:num>
                      <m:den>
                        <m:r>
                          <a:rPr lang="hu-HU" sz="2800" b="1" i="1">
                            <a:solidFill>
                              <a:srgbClr val="00642D"/>
                            </a:solidFill>
                            <a:latin typeface="Cambria Math"/>
                            <a:ea typeface="Cambria Math"/>
                          </a:rPr>
                          <m:t>𝝅</m:t>
                        </m:r>
                        <m:r>
                          <a:rPr lang="hu-HU" sz="2800" b="1" i="1" smtClean="0">
                            <a:solidFill>
                              <a:srgbClr val="00642D"/>
                            </a:solidFill>
                            <a:latin typeface="Cambria Math"/>
                            <a:ea typeface="Cambria Math"/>
                          </a:rPr>
                          <m:t> </m:t>
                        </m:r>
                        <m:r>
                          <a:rPr lang="hu-HU" sz="2800" b="1" i="1" smtClean="0">
                            <a:solidFill>
                              <a:srgbClr val="00642D"/>
                            </a:solidFill>
                            <a:latin typeface="Cambria Math"/>
                            <a:ea typeface="Cambria Math"/>
                          </a:rPr>
                          <m:t>𝒈</m:t>
                        </m:r>
                        <m:r>
                          <a:rPr lang="hu-HU" sz="2800" b="1" i="1">
                            <a:solidFill>
                              <a:srgbClr val="00642D"/>
                            </a:solidFill>
                            <a:latin typeface="Cambria Math"/>
                            <a:ea typeface="Cambria Math"/>
                          </a:rPr>
                          <m:t> </m:t>
                        </m:r>
                      </m:den>
                    </m:f>
                    <m:r>
                      <a:rPr lang="hu-HU" sz="2800" b="1" i="1" smtClean="0">
                        <a:solidFill>
                          <a:srgbClr val="00642D"/>
                        </a:solidFill>
                        <a:latin typeface="Cambria Math"/>
                        <a:ea typeface="Cambria Math"/>
                      </a:rPr>
                      <m:t>  </m:t>
                    </m:r>
                    <m:nary>
                      <m:naryPr>
                        <m:limLoc m:val="undOvr"/>
                        <m:ctrlPr>
                          <a:rPr lang="hu-HU" sz="2800" b="1" i="1" smtClean="0">
                            <a:solidFill>
                              <a:srgbClr val="00642D"/>
                            </a:solidFill>
                            <a:latin typeface="Cambria Math"/>
                            <a:ea typeface="Cambria Math"/>
                          </a:rPr>
                        </m:ctrlPr>
                      </m:naryPr>
                      <m:sub>
                        <m:r>
                          <m:rPr>
                            <m:brk m:alnAt="24"/>
                          </m:rPr>
                          <a:rPr lang="hu-HU" sz="2800" b="1" i="1" smtClean="0">
                            <a:solidFill>
                              <a:srgbClr val="00642D"/>
                            </a:solidFill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lang="hu-HU" sz="2800" b="1" i="1" smtClean="0">
                            <a:solidFill>
                              <a:srgbClr val="00642D"/>
                            </a:solidFill>
                            <a:latin typeface="Cambria Math"/>
                            <a:ea typeface="Cambria Math"/>
                          </a:rPr>
                          <m:t>∞</m:t>
                        </m:r>
                      </m:sub>
                      <m:sup>
                        <m:r>
                          <a:rPr lang="hu-HU" sz="2800" b="1" i="1" smtClean="0">
                            <a:solidFill>
                              <a:srgbClr val="00642D"/>
                            </a:solidFill>
                            <a:latin typeface="Cambria Math"/>
                            <a:ea typeface="Cambria Math"/>
                          </a:rPr>
                          <m:t>+∞</m:t>
                        </m:r>
                      </m:sup>
                      <m:e>
                        <m:sSub>
                          <m:sSubPr>
                            <m:ctrlPr>
                              <a:rPr lang="hu-HU" sz="2800" b="1" i="1" smtClean="0">
                                <a:solidFill>
                                  <a:srgbClr val="00642D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hu-HU" sz="2800" b="1" i="1" smtClean="0">
                                <a:solidFill>
                                  <a:srgbClr val="00642D"/>
                                </a:solidFill>
                                <a:latin typeface="Cambria Math"/>
                                <a:ea typeface="Cambria Math"/>
                              </a:rPr>
                              <m:t>𝑲</m:t>
                            </m:r>
                          </m:e>
                          <m:sub>
                            <m:r>
                              <a:rPr lang="hu-HU" sz="2800" b="1" i="1" smtClean="0">
                                <a:solidFill>
                                  <a:srgbClr val="00642D"/>
                                </a:solidFill>
                                <a:latin typeface="Cambria Math"/>
                                <a:ea typeface="Cambria Math"/>
                              </a:rPr>
                              <m:t>𝟐</m:t>
                            </m:r>
                          </m:sub>
                        </m:sSub>
                        <m:d>
                          <m:dPr>
                            <m:ctrlPr>
                              <a:rPr lang="hu-HU" sz="2800" b="1" i="1" smtClean="0">
                                <a:solidFill>
                                  <a:srgbClr val="00642D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hu-HU" sz="2800" b="1" i="1" smtClean="0">
                                    <a:solidFill>
                                      <a:srgbClr val="00642D"/>
                                    </a:solidFill>
                                    <a:latin typeface="Cambria Math"/>
                                    <a:ea typeface="Cambria Math"/>
                                  </a:rPr>
                                </m:ctrlPr>
                              </m:fPr>
                              <m:num>
                                <m:r>
                                  <a:rPr lang="hu-HU" sz="2800" b="1" i="1" smtClean="0">
                                    <a:solidFill>
                                      <a:srgbClr val="00642D"/>
                                    </a:solidFill>
                                    <a:latin typeface="Cambria Math"/>
                                    <a:ea typeface="Cambria Math"/>
                                  </a:rPr>
                                  <m:t> </m:t>
                                </m:r>
                                <m:r>
                                  <a:rPr lang="hu-HU" sz="2800" b="1" i="1" smtClean="0">
                                    <a:solidFill>
                                      <a:srgbClr val="00642D"/>
                                    </a:solidFill>
                                    <a:latin typeface="Cambria Math"/>
                                    <a:ea typeface="Cambria Math"/>
                                  </a:rPr>
                                  <m:t>𝒌</m:t>
                                </m:r>
                                <m:r>
                                  <a:rPr lang="hu-HU" sz="2800" b="1" i="1" smtClean="0">
                                    <a:solidFill>
                                      <a:srgbClr val="00642D"/>
                                    </a:solidFill>
                                    <a:latin typeface="Cambria Math"/>
                                    <a:ea typeface="Cambria Math"/>
                                  </a:rPr>
                                  <m:t>⋅</m:t>
                                </m:r>
                                <m:r>
                                  <a:rPr lang="hu-HU" sz="2800" b="1" i="1" smtClean="0">
                                    <a:solidFill>
                                      <a:srgbClr val="00642D"/>
                                    </a:solidFill>
                                    <a:latin typeface="Cambria Math"/>
                                    <a:ea typeface="Cambria Math"/>
                                  </a:rPr>
                                  <m:t>𝒖</m:t>
                                </m:r>
                              </m:num>
                              <m:den>
                                <m:r>
                                  <a:rPr lang="hu-HU" sz="2800" b="1" i="1" smtClean="0">
                                    <a:solidFill>
                                      <a:srgbClr val="00642D"/>
                                    </a:solidFill>
                                    <a:latin typeface="Cambria Math"/>
                                    <a:ea typeface="Cambria Math"/>
                                  </a:rPr>
                                  <m:t>𝝅</m:t>
                                </m:r>
                                <m:sSub>
                                  <m:sSubPr>
                                    <m:ctrlPr>
                                      <a:rPr lang="hu-HU" sz="2800" b="1" i="1" smtClean="0">
                                        <a:solidFill>
                                          <a:srgbClr val="00642D"/>
                                        </a:solidFill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hu-HU" sz="2800" b="1" i="1" smtClean="0">
                                        <a:solidFill>
                                          <a:srgbClr val="00642D"/>
                                        </a:solidFill>
                                        <a:latin typeface="Cambria Math"/>
                                        <a:ea typeface="Cambria Math"/>
                                      </a:rPr>
                                      <m:t>𝑻</m:t>
                                    </m:r>
                                  </m:e>
                                  <m:sub>
                                    <m:r>
                                      <a:rPr lang="hu-HU" sz="2800" b="1" i="1" smtClean="0">
                                        <a:solidFill>
                                          <a:srgbClr val="00642D"/>
                                        </a:solidFill>
                                        <a:latin typeface="Cambria Math"/>
                                        <a:ea typeface="Cambria Math"/>
                                      </a:rPr>
                                      <m:t>𝑼</m:t>
                                    </m:r>
                                  </m:sub>
                                </m:sSub>
                              </m:den>
                            </m:f>
                            <m:r>
                              <a:rPr lang="hu-HU" sz="2800" b="1" i="1" smtClean="0">
                                <a:solidFill>
                                  <a:srgbClr val="00642D"/>
                                </a:solidFill>
                                <a:latin typeface="Cambria Math"/>
                                <a:ea typeface="Cambria Math"/>
                              </a:rPr>
                              <m:t> </m:t>
                            </m:r>
                          </m:e>
                        </m:d>
                        <m:r>
                          <a:rPr lang="hu-HU" sz="2800" b="1" i="1" smtClean="0">
                            <a:solidFill>
                              <a:srgbClr val="00642D"/>
                            </a:solidFill>
                            <a:latin typeface="Cambria Math"/>
                            <a:ea typeface="Cambria Math"/>
                          </a:rPr>
                          <m:t> </m:t>
                        </m:r>
                        <m:r>
                          <a:rPr lang="hu-HU" sz="2800" b="1" i="1" smtClean="0">
                            <a:solidFill>
                              <a:srgbClr val="00642D"/>
                            </a:solidFill>
                            <a:latin typeface="Cambria Math"/>
                            <a:ea typeface="Cambria Math"/>
                          </a:rPr>
                          <m:t>𝒅</m:t>
                        </m:r>
                        <m:r>
                          <a:rPr lang="hu-HU" sz="2800" b="1" i="1" smtClean="0">
                            <a:solidFill>
                              <a:srgbClr val="00642D"/>
                            </a:solidFill>
                            <a:latin typeface="Cambria Math"/>
                            <a:ea typeface="Cambria Math"/>
                          </a:rPr>
                          <m:t>𝝉</m:t>
                        </m:r>
                      </m:e>
                    </m:nary>
                    <m:r>
                      <a:rPr lang="hu-HU" sz="28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   </m:t>
                    </m:r>
                  </m:oMath>
                </a14:m>
                <a:r>
                  <a:rPr lang="hu-HU" sz="1600" dirty="0" smtClean="0"/>
                  <a:t>    </a:t>
                </a:r>
                <a:endParaRPr lang="hu-HU" sz="1600" dirty="0"/>
              </a:p>
            </p:txBody>
          </p:sp>
        </mc:Choice>
        <mc:Fallback xmlns="">
          <p:sp>
            <p:nvSpPr>
              <p:cNvPr id="8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6785" y="4869160"/>
                <a:ext cx="6912767" cy="78034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églalap 8"/>
          <p:cNvSpPr/>
          <p:nvPr/>
        </p:nvSpPr>
        <p:spPr>
          <a:xfrm>
            <a:off x="611560" y="4653136"/>
            <a:ext cx="8345423" cy="1656184"/>
          </a:xfrm>
          <a:prstGeom prst="rect">
            <a:avLst/>
          </a:prstGeom>
          <a:noFill/>
          <a:ln w="635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9352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smtClean="0">
                <a:solidFill>
                  <a:srgbClr val="002060"/>
                </a:solidFill>
              </a:rPr>
              <a:t>Finite time (rapidity) effects</a:t>
            </a:r>
            <a:endParaRPr lang="hu-HU" b="1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979712" y="1412776"/>
                <a:ext cx="6840760" cy="2188839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hu-HU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hu-HU" i="1">
                            <a:latin typeface="Cambria Math"/>
                          </a:rPr>
                          <m:t>𝑑𝑁</m:t>
                        </m:r>
                      </m:num>
                      <m:den>
                        <m:sSub>
                          <m:sSubPr>
                            <m:ctrlPr>
                              <a:rPr lang="hu-HU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hu-HU" i="1">
                                <a:latin typeface="Cambria Math"/>
                              </a:rPr>
                              <m:t>𝑘</m:t>
                            </m:r>
                          </m:e>
                          <m:sub>
                            <m:r>
                              <a:rPr lang="hu-HU" i="1">
                                <a:latin typeface="Cambria Math"/>
                                <a:ea typeface="Cambria Math"/>
                              </a:rPr>
                              <m:t>⊥</m:t>
                            </m:r>
                          </m:sub>
                        </m:sSub>
                        <m:r>
                          <a:rPr lang="hu-HU" i="1">
                            <a:latin typeface="Cambria Math"/>
                          </a:rPr>
                          <m:t>𝑑</m:t>
                        </m:r>
                        <m:sSub>
                          <m:sSubPr>
                            <m:ctrlPr>
                              <a:rPr lang="hu-HU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hu-HU" i="1">
                                <a:latin typeface="Cambria Math"/>
                              </a:rPr>
                              <m:t>𝑘</m:t>
                            </m:r>
                          </m:e>
                          <m:sub>
                            <m:r>
                              <a:rPr lang="hu-HU" i="1">
                                <a:latin typeface="Cambria Math"/>
                                <a:ea typeface="Cambria Math"/>
                              </a:rPr>
                              <m:t>⊥</m:t>
                            </m:r>
                          </m:sub>
                        </m:sSub>
                        <m:r>
                          <a:rPr lang="hu-HU" i="1">
                            <a:latin typeface="Cambria Math"/>
                          </a:rPr>
                          <m:t>𝑑</m:t>
                        </m:r>
                        <m:r>
                          <a:rPr lang="hu-HU" i="1" smtClean="0">
                            <a:latin typeface="Cambria Math"/>
                            <a:ea typeface="Cambria Math"/>
                          </a:rPr>
                          <m:t>𝜂</m:t>
                        </m:r>
                        <m:r>
                          <a:rPr lang="hu-HU" b="0" i="1" smtClean="0">
                            <a:latin typeface="Cambria Math"/>
                            <a:ea typeface="Cambria Math"/>
                          </a:rPr>
                          <m:t> </m:t>
                        </m:r>
                        <m:r>
                          <a:rPr lang="hu-HU" b="0" i="1" smtClean="0">
                            <a:latin typeface="Cambria Math"/>
                            <a:ea typeface="Cambria Math"/>
                          </a:rPr>
                          <m:t>𝑑</m:t>
                        </m:r>
                        <m:r>
                          <a:rPr lang="hu-HU" b="0" i="1" smtClean="0">
                            <a:latin typeface="Cambria Math"/>
                            <a:ea typeface="Cambria Math"/>
                          </a:rPr>
                          <m:t>𝜓</m:t>
                        </m:r>
                      </m:den>
                    </m:f>
                  </m:oMath>
                </a14:m>
                <a:r>
                  <a:rPr lang="hu-HU" dirty="0"/>
                  <a:t>    =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hu-HU" i="1">
                            <a:latin typeface="Cambria Math"/>
                          </a:rPr>
                        </m:ctrlPr>
                      </m:fPr>
                      <m:num>
                        <m:r>
                          <a:rPr lang="hu-HU" b="0" i="1" smtClean="0">
                            <a:latin typeface="Cambria Math"/>
                          </a:rPr>
                          <m:t>4</m:t>
                        </m:r>
                        <m:sSup>
                          <m:sSupPr>
                            <m:ctrlPr>
                              <a:rPr lang="hu-HU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hu-HU" b="0" i="1" smtClean="0">
                                <a:latin typeface="Cambria Math"/>
                              </a:rPr>
                              <m:t>𝐾</m:t>
                            </m:r>
                          </m:e>
                          <m:sup>
                            <m:r>
                              <a:rPr lang="hu-HU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hu-HU" i="1">
                            <a:latin typeface="Cambria Math"/>
                            <a:ea typeface="Cambria Math"/>
                          </a:rPr>
                          <m:t>ℏ</m:t>
                        </m:r>
                        <m:sSubSup>
                          <m:sSubSupPr>
                            <m:ctrlPr>
                              <a:rPr lang="hu-HU" i="1">
                                <a:latin typeface="Cambria Math"/>
                              </a:rPr>
                            </m:ctrlPr>
                          </m:sSubSupPr>
                          <m:e>
                            <m:sSub>
                              <m:sSubPr>
                                <m:ctrlPr>
                                  <a:rPr lang="hu-HU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hu-HU" i="1">
                                    <a:latin typeface="Cambria Math"/>
                                  </a:rPr>
                                  <m:t> </m:t>
                                </m:r>
                                <m:r>
                                  <a:rPr lang="hu-HU" i="1">
                                    <a:latin typeface="Cambria Math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hu-HU" i="1">
                                    <a:latin typeface="Cambria Math"/>
                                    <a:ea typeface="Cambria Math"/>
                                  </a:rPr>
                                  <m:t>⊥</m:t>
                                </m:r>
                              </m:sub>
                            </m:sSub>
                          </m:e>
                          <m:sub/>
                          <m:sup>
                            <m:r>
                              <a:rPr lang="hu-HU" i="1">
                                <a:latin typeface="Cambria Math"/>
                              </a:rPr>
                              <m:t>2</m:t>
                            </m:r>
                          </m:sup>
                        </m:sSubSup>
                      </m:den>
                    </m:f>
                    <m:sSup>
                      <m:sSupPr>
                        <m:ctrlPr>
                          <a:rPr lang="hu-HU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d>
                          <m:dPr>
                            <m:begChr m:val="|"/>
                            <m:endChr m:val="|"/>
                            <m:ctrlPr>
                              <a:rPr lang="hu-HU" i="1" smtClean="0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nary>
                              <m:naryPr>
                                <m:limLoc m:val="undOvr"/>
                                <m:ctrlPr>
                                  <a:rPr lang="hu-HU" i="1" smtClean="0">
                                    <a:latin typeface="Cambria Math"/>
                                    <a:ea typeface="Cambria Math"/>
                                  </a:rPr>
                                </m:ctrlPr>
                              </m:naryPr>
                              <m:sub>
                                <m:sSub>
                                  <m:sSubPr>
                                    <m:ctrlPr>
                                      <a:rPr lang="hu-HU" i="1" smtClean="0"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hu-HU" b="0" i="1" smtClean="0">
                                        <a:latin typeface="Cambria Math"/>
                                        <a:ea typeface="Cambria Math"/>
                                      </a:rPr>
                                      <m:t>𝑤</m:t>
                                    </m:r>
                                  </m:e>
                                  <m:sub>
                                    <m:r>
                                      <a:rPr lang="hu-HU" b="0" i="1" smtClean="0">
                                        <a:latin typeface="Cambria Math"/>
                                        <a:ea typeface="Cambria Math"/>
                                      </a:rPr>
                                      <m:t>1</m:t>
                                    </m:r>
                                  </m:sub>
                                </m:sSub>
                              </m:sub>
                              <m:sup>
                                <m:sSub>
                                  <m:sSubPr>
                                    <m:ctrlPr>
                                      <a:rPr lang="hu-HU" i="1" smtClean="0"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hu-HU" b="0" i="1" smtClean="0">
                                        <a:latin typeface="Cambria Math"/>
                                        <a:ea typeface="Cambria Math"/>
                                      </a:rPr>
                                      <m:t>𝑤</m:t>
                                    </m:r>
                                  </m:e>
                                  <m:sub>
                                    <m:r>
                                      <a:rPr lang="hu-HU" b="0" i="1" smtClean="0">
                                        <a:latin typeface="Cambria Math"/>
                                        <a:ea typeface="Cambria Math"/>
                                      </a:rPr>
                                      <m:t>2</m:t>
                                    </m:r>
                                  </m:sub>
                                </m:sSub>
                              </m:sup>
                              <m:e>
                                <m:f>
                                  <m:fPr>
                                    <m:ctrlPr>
                                      <a:rPr lang="hu-HU" i="1" smtClean="0"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fPr>
                                  <m:num>
                                    <m:sSup>
                                      <m:sSupPr>
                                        <m:ctrlPr>
                                          <a:rPr lang="hu-HU" i="1" smtClean="0">
                                            <a:latin typeface="Cambria Math"/>
                                            <a:ea typeface="Cambria Math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hu-HU" i="1" smtClean="0">
                                            <a:latin typeface="Cambria Math"/>
                                            <a:ea typeface="Cambria Math"/>
                                          </a:rPr>
                                          <m:t>𝑒</m:t>
                                        </m:r>
                                      </m:e>
                                      <m:sup>
                                        <m:r>
                                          <a:rPr lang="hu-HU" i="1" smtClean="0">
                                            <a:latin typeface="Cambria Math"/>
                                            <a:ea typeface="Cambria Math"/>
                                          </a:rPr>
                                          <m:t>𝑖</m:t>
                                        </m:r>
                                        <m:r>
                                          <a:rPr lang="hu-HU" i="1" smtClean="0">
                                            <a:latin typeface="Cambria Math"/>
                                            <a:ea typeface="Cambria Math"/>
                                          </a:rPr>
                                          <m:t>ℓ</m:t>
                                        </m:r>
                                        <m:sSub>
                                          <m:sSubPr>
                                            <m:ctrlPr>
                                              <a:rPr lang="hu-HU" i="1" smtClean="0">
                                                <a:latin typeface="Cambria Math"/>
                                                <a:ea typeface="Cambria Math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hu-HU" b="0" i="1" smtClean="0">
                                                <a:latin typeface="Cambria Math"/>
                                                <a:ea typeface="Cambria Math"/>
                                              </a:rPr>
                                              <m:t>𝑘</m:t>
                                            </m:r>
                                          </m:e>
                                          <m:sub>
                                            <m:r>
                                              <a:rPr lang="hu-HU" i="1" smtClean="0">
                                                <a:latin typeface="Cambria Math"/>
                                                <a:ea typeface="Cambria Math"/>
                                              </a:rPr>
                                              <m:t>⊥</m:t>
                                            </m:r>
                                          </m:sub>
                                        </m:sSub>
                                        <m:r>
                                          <a:rPr lang="hu-HU" b="0" i="1" smtClean="0">
                                            <a:latin typeface="Cambria Math"/>
                                            <a:ea typeface="Cambria Math"/>
                                          </a:rPr>
                                          <m:t>𝑤</m:t>
                                        </m:r>
                                      </m:sup>
                                    </m:sSup>
                                  </m:num>
                                  <m:den>
                                    <m:sSup>
                                      <m:sSupPr>
                                        <m:ctrlPr>
                                          <a:rPr lang="hu-HU" i="1" smtClean="0">
                                            <a:latin typeface="Cambria Math"/>
                                            <a:ea typeface="Cambria Math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hu-HU" b="0" i="1" smtClean="0">
                                            <a:latin typeface="Cambria Math"/>
                                            <a:ea typeface="Cambria Math"/>
                                          </a:rPr>
                                          <m:t>(1+</m:t>
                                        </m:r>
                                        <m:sSup>
                                          <m:sSupPr>
                                            <m:ctrlPr>
                                              <a:rPr lang="hu-HU" b="0" i="1" smtClean="0">
                                                <a:latin typeface="Cambria Math"/>
                                                <a:ea typeface="Cambria Math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a:rPr lang="hu-HU" b="0" i="1" smtClean="0">
                                                <a:latin typeface="Cambria Math"/>
                                                <a:ea typeface="Cambria Math"/>
                                              </a:rPr>
                                              <m:t>𝑤</m:t>
                                            </m:r>
                                          </m:e>
                                          <m:sup>
                                            <m:r>
                                              <a:rPr lang="hu-HU" b="0" i="1" smtClean="0">
                                                <a:latin typeface="Cambria Math"/>
                                                <a:ea typeface="Cambria Math"/>
                                              </a:rPr>
                                              <m:t>2</m:t>
                                            </m:r>
                                          </m:sup>
                                        </m:sSup>
                                        <m:r>
                                          <a:rPr lang="hu-HU" b="0" i="1" smtClean="0">
                                            <a:latin typeface="Cambria Math"/>
                                            <a:ea typeface="Cambria Math"/>
                                          </a:rPr>
                                          <m:t>)</m:t>
                                        </m:r>
                                      </m:e>
                                      <m:sup>
                                        <m:r>
                                          <a:rPr lang="hu-HU" b="0" i="1" smtClean="0">
                                            <a:latin typeface="Cambria Math"/>
                                            <a:ea typeface="Cambria Math"/>
                                          </a:rPr>
                                          <m:t>3/</m:t>
                                        </m:r>
                                        <m:r>
                                          <a:rPr lang="hu-HU" i="1" smtClean="0">
                                            <a:latin typeface="Cambria Math"/>
                                            <a:ea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den>
                                </m:f>
                              </m:e>
                            </m:nary>
                          </m:e>
                        </m:d>
                      </m:e>
                      <m:sup>
                        <m:r>
                          <a:rPr lang="hu-HU" b="0" i="1" smtClean="0">
                            <a:latin typeface="Cambria Math"/>
                            <a:ea typeface="Cambria Math"/>
                          </a:rPr>
                          <m:t>2</m:t>
                        </m:r>
                      </m:sup>
                    </m:sSup>
                  </m:oMath>
                </a14:m>
                <a:endParaRPr lang="hu-HU" sz="2000" dirty="0" smtClean="0"/>
              </a:p>
              <a:p>
                <a:pPr marL="0" indent="0">
                  <a:buNone/>
                </a:pPr>
                <a:endParaRPr lang="hu-HU" sz="2000" dirty="0"/>
              </a:p>
              <a:p>
                <a:pPr marL="0" indent="0">
                  <a:buNone/>
                </a:pPr>
                <a:r>
                  <a:rPr lang="hu-HU" sz="2000" dirty="0" smtClean="0"/>
                  <a:t>				</a:t>
                </a:r>
                <a:r>
                  <a:rPr lang="hu-HU" sz="2000" dirty="0" err="1" smtClean="0"/>
                  <a:t>with</a:t>
                </a:r>
                <a:r>
                  <a:rPr lang="hu-HU" sz="2000" dirty="0" smtClean="0"/>
                  <a:t>    </a:t>
                </a:r>
                <a14:m>
                  <m:oMath xmlns:m="http://schemas.openxmlformats.org/officeDocument/2006/math">
                    <m:r>
                      <a:rPr lang="hu-HU" sz="2000" b="0" i="1" smtClean="0">
                        <a:latin typeface="Cambria Math"/>
                      </a:rPr>
                      <m:t>𝑤</m:t>
                    </m:r>
                    <m:r>
                      <a:rPr lang="hu-HU" sz="2000" b="0" i="1" smtClean="0">
                        <a:latin typeface="Cambria Math"/>
                      </a:rPr>
                      <m:t>=</m:t>
                    </m:r>
                    <m:func>
                      <m:funcPr>
                        <m:ctrlPr>
                          <a:rPr lang="hu-HU" sz="2000" b="0" i="1" smtClean="0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hu-HU" sz="2000" b="0" i="0" smtClean="0">
                            <a:latin typeface="Cambria Math"/>
                          </a:rPr>
                          <m:t>sinh</m:t>
                        </m:r>
                      </m:fName>
                      <m:e>
                        <m:r>
                          <a:rPr lang="hu-HU" sz="2000" b="0" i="1" smtClean="0">
                            <a:latin typeface="Cambria Math"/>
                          </a:rPr>
                          <m:t>(</m:t>
                        </m:r>
                        <m:r>
                          <a:rPr lang="hu-HU" sz="2000" b="0" i="1" smtClean="0">
                            <a:latin typeface="Cambria Math"/>
                            <a:ea typeface="Cambria Math"/>
                          </a:rPr>
                          <m:t>𝜉</m:t>
                        </m:r>
                        <m:r>
                          <a:rPr lang="hu-HU" sz="2000" b="0" i="1" smtClean="0"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lang="hu-HU" sz="2000" b="0" i="1" smtClean="0">
                            <a:latin typeface="Cambria Math"/>
                            <a:ea typeface="Cambria Math"/>
                          </a:rPr>
                          <m:t>𝜂</m:t>
                        </m:r>
                        <m:r>
                          <a:rPr lang="hu-HU" sz="2000" b="0" i="1" smtClean="0">
                            <a:latin typeface="Cambria Math"/>
                          </a:rPr>
                          <m:t>)</m:t>
                        </m:r>
                      </m:e>
                    </m:func>
                    <m:r>
                      <a:rPr lang="hu-HU" sz="2000" b="0" i="1" smtClean="0">
                        <a:latin typeface="Cambria Math"/>
                      </a:rPr>
                      <m:t> </m:t>
                    </m:r>
                  </m:oMath>
                </a14:m>
                <a:r>
                  <a:rPr lang="hu-HU" sz="2000" dirty="0" smtClean="0"/>
                  <a:t>     </a:t>
                </a:r>
              </a:p>
              <a:p>
                <a:pPr marL="0" indent="0">
                  <a:buNone/>
                </a:pPr>
                <a:endParaRPr lang="hu-HU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979712" y="1412776"/>
                <a:ext cx="6840760" cy="2188839"/>
              </a:xfr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églalap 3"/>
          <p:cNvSpPr/>
          <p:nvPr/>
        </p:nvSpPr>
        <p:spPr>
          <a:xfrm>
            <a:off x="611560" y="3501008"/>
            <a:ext cx="752432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2800" b="1" dirty="0" err="1" smtClean="0">
                <a:solidFill>
                  <a:srgbClr val="002060"/>
                </a:solidFill>
              </a:rPr>
              <a:t>Short-time</a:t>
            </a:r>
            <a:r>
              <a:rPr lang="hu-HU" sz="2800" b="1" dirty="0" smtClean="0">
                <a:solidFill>
                  <a:srgbClr val="002060"/>
                </a:solidFill>
              </a:rPr>
              <a:t> </a:t>
            </a:r>
            <a:r>
              <a:rPr lang="hu-HU" sz="2800" b="1" dirty="0" err="1" smtClean="0">
                <a:solidFill>
                  <a:srgbClr val="002060"/>
                </a:solidFill>
              </a:rPr>
              <a:t>deceleration</a:t>
            </a:r>
            <a:r>
              <a:rPr lang="hu-HU" sz="2800" b="1" dirty="0" smtClean="0">
                <a:solidFill>
                  <a:srgbClr val="002060"/>
                </a:solidFill>
              </a:rPr>
              <a:t> </a:t>
            </a:r>
            <a:r>
              <a:rPr lang="hu-HU" sz="2800" b="1" dirty="0" smtClean="0">
                <a:solidFill>
                  <a:srgbClr val="002060"/>
                </a:solidFill>
                <a:sym typeface="Wingdings" pitchFamily="2" charset="2"/>
              </a:rPr>
              <a:t> </a:t>
            </a:r>
            <a:r>
              <a:rPr lang="hu-HU" sz="2800" b="1" dirty="0" smtClean="0">
                <a:solidFill>
                  <a:srgbClr val="002060"/>
                </a:solidFill>
              </a:rPr>
              <a:t>Non-uniform </a:t>
            </a:r>
            <a:r>
              <a:rPr lang="hu-HU" sz="2800" b="1" dirty="0" err="1">
                <a:solidFill>
                  <a:srgbClr val="002060"/>
                </a:solidFill>
              </a:rPr>
              <a:t>rapidity</a:t>
            </a:r>
            <a:r>
              <a:rPr lang="hu-HU" sz="2800" b="1" dirty="0">
                <a:solidFill>
                  <a:srgbClr val="002060"/>
                </a:solidFill>
              </a:rPr>
              <a:t> </a:t>
            </a:r>
            <a:r>
              <a:rPr lang="hu-HU" sz="2800" b="1" dirty="0" err="1">
                <a:solidFill>
                  <a:srgbClr val="002060"/>
                </a:solidFill>
              </a:rPr>
              <a:t>distribution</a:t>
            </a:r>
            <a:r>
              <a:rPr lang="hu-HU" sz="2800" b="1" dirty="0">
                <a:solidFill>
                  <a:srgbClr val="002060"/>
                </a:solidFill>
              </a:rPr>
              <a:t>;    </a:t>
            </a:r>
            <a:r>
              <a:rPr lang="hu-HU" sz="2800" b="1" dirty="0" smtClean="0">
                <a:solidFill>
                  <a:srgbClr val="002060"/>
                </a:solidFill>
                <a:sym typeface="Wingdings" pitchFamily="2" charset="2"/>
              </a:rPr>
              <a:t> </a:t>
            </a:r>
            <a:r>
              <a:rPr lang="hu-HU" sz="2800" b="1" dirty="0" smtClean="0">
                <a:solidFill>
                  <a:srgbClr val="002060"/>
                </a:solidFill>
              </a:rPr>
              <a:t> </a:t>
            </a:r>
            <a:r>
              <a:rPr lang="hu-HU" sz="2800" b="1" dirty="0" err="1">
                <a:solidFill>
                  <a:srgbClr val="002060"/>
                </a:solidFill>
              </a:rPr>
              <a:t>Landau</a:t>
            </a:r>
            <a:r>
              <a:rPr lang="hu-HU" sz="2800" b="1" dirty="0">
                <a:solidFill>
                  <a:srgbClr val="002060"/>
                </a:solidFill>
              </a:rPr>
              <a:t> </a:t>
            </a:r>
            <a:r>
              <a:rPr lang="hu-HU" sz="2800" b="1" dirty="0" err="1">
                <a:solidFill>
                  <a:srgbClr val="002060"/>
                </a:solidFill>
              </a:rPr>
              <a:t>hydrodynamics</a:t>
            </a:r>
            <a:endParaRPr lang="hu-HU" sz="2800" b="1" dirty="0">
              <a:solidFill>
                <a:srgbClr val="002060"/>
              </a:solidFill>
            </a:endParaRPr>
          </a:p>
        </p:txBody>
      </p:sp>
      <p:sp>
        <p:nvSpPr>
          <p:cNvPr id="5" name="Téglalap 4"/>
          <p:cNvSpPr/>
          <p:nvPr/>
        </p:nvSpPr>
        <p:spPr>
          <a:xfrm>
            <a:off x="611560" y="4851157"/>
            <a:ext cx="752432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2800" b="1" dirty="0" err="1" smtClean="0">
                <a:solidFill>
                  <a:srgbClr val="C00000"/>
                </a:solidFill>
              </a:rPr>
              <a:t>Long-time</a:t>
            </a:r>
            <a:r>
              <a:rPr lang="hu-HU" sz="2800" b="1" dirty="0" smtClean="0">
                <a:solidFill>
                  <a:srgbClr val="C00000"/>
                </a:solidFill>
              </a:rPr>
              <a:t> </a:t>
            </a:r>
            <a:r>
              <a:rPr lang="hu-HU" sz="2800" b="1" dirty="0" err="1" smtClean="0">
                <a:solidFill>
                  <a:srgbClr val="C00000"/>
                </a:solidFill>
              </a:rPr>
              <a:t>deceleration</a:t>
            </a:r>
            <a:r>
              <a:rPr lang="hu-HU" sz="2800" b="1" dirty="0" smtClean="0">
                <a:solidFill>
                  <a:srgbClr val="C00000"/>
                </a:solidFill>
              </a:rPr>
              <a:t> </a:t>
            </a:r>
            <a:r>
              <a:rPr lang="hu-HU" sz="2800" b="1" dirty="0" smtClean="0">
                <a:solidFill>
                  <a:srgbClr val="C00000"/>
                </a:solidFill>
                <a:sym typeface="Wingdings" pitchFamily="2" charset="2"/>
              </a:rPr>
              <a:t> </a:t>
            </a:r>
            <a:r>
              <a:rPr lang="hu-HU" sz="2800" b="1" dirty="0" smtClean="0">
                <a:solidFill>
                  <a:srgbClr val="C00000"/>
                </a:solidFill>
              </a:rPr>
              <a:t>uniform </a:t>
            </a:r>
            <a:r>
              <a:rPr lang="hu-HU" sz="2800" b="1" dirty="0" err="1">
                <a:solidFill>
                  <a:srgbClr val="C00000"/>
                </a:solidFill>
              </a:rPr>
              <a:t>rapidity</a:t>
            </a:r>
            <a:r>
              <a:rPr lang="hu-HU" sz="2800" b="1" dirty="0">
                <a:solidFill>
                  <a:srgbClr val="C00000"/>
                </a:solidFill>
              </a:rPr>
              <a:t> </a:t>
            </a:r>
            <a:r>
              <a:rPr lang="hu-HU" sz="2800" b="1" dirty="0" err="1">
                <a:solidFill>
                  <a:srgbClr val="C00000"/>
                </a:solidFill>
              </a:rPr>
              <a:t>distribution</a:t>
            </a:r>
            <a:r>
              <a:rPr lang="hu-HU" sz="2800" b="1" dirty="0">
                <a:solidFill>
                  <a:srgbClr val="C00000"/>
                </a:solidFill>
              </a:rPr>
              <a:t>;    </a:t>
            </a:r>
            <a:r>
              <a:rPr lang="hu-HU" sz="2800" b="1" dirty="0" smtClean="0">
                <a:solidFill>
                  <a:srgbClr val="C00000"/>
                </a:solidFill>
                <a:sym typeface="Wingdings" pitchFamily="2" charset="2"/>
              </a:rPr>
              <a:t> </a:t>
            </a:r>
            <a:r>
              <a:rPr lang="hu-HU" sz="2800" b="1" dirty="0" smtClean="0">
                <a:solidFill>
                  <a:srgbClr val="C00000"/>
                </a:solidFill>
              </a:rPr>
              <a:t>  </a:t>
            </a:r>
            <a:r>
              <a:rPr lang="hu-HU" sz="2800" b="1" dirty="0" err="1" smtClean="0">
                <a:solidFill>
                  <a:srgbClr val="C00000"/>
                </a:solidFill>
              </a:rPr>
              <a:t>Bjorken</a:t>
            </a:r>
            <a:r>
              <a:rPr lang="hu-HU" sz="2800" b="1" dirty="0" smtClean="0">
                <a:solidFill>
                  <a:srgbClr val="C00000"/>
                </a:solidFill>
              </a:rPr>
              <a:t> </a:t>
            </a:r>
            <a:r>
              <a:rPr lang="hu-HU" sz="2800" b="1" dirty="0" err="1">
                <a:solidFill>
                  <a:srgbClr val="C00000"/>
                </a:solidFill>
              </a:rPr>
              <a:t>hydrodynamics</a:t>
            </a:r>
            <a:endParaRPr lang="hu-HU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7757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err="1" smtClean="0"/>
              <a:t>Measuring</a:t>
            </a:r>
            <a:r>
              <a:rPr lang="hu-HU" b="1" dirty="0" smtClean="0"/>
              <a:t> </a:t>
            </a:r>
            <a:r>
              <a:rPr lang="hu-HU" b="1" dirty="0" err="1" smtClean="0"/>
              <a:t>the</a:t>
            </a:r>
            <a:r>
              <a:rPr lang="hu-HU" b="1" dirty="0" smtClean="0"/>
              <a:t> </a:t>
            </a:r>
            <a:r>
              <a:rPr lang="hu-HU" b="1" dirty="0" err="1" smtClean="0"/>
              <a:t>temperature</a:t>
            </a:r>
            <a:endParaRPr lang="en-US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5328592"/>
          </a:xfrm>
        </p:spPr>
        <p:txBody>
          <a:bodyPr>
            <a:normAutofit/>
          </a:bodyPr>
          <a:lstStyle/>
          <a:p>
            <a:r>
              <a:rPr lang="hu-HU" sz="2400" dirty="0" err="1" smtClean="0"/>
              <a:t>Thermometer</a:t>
            </a:r>
            <a:r>
              <a:rPr lang="hu-HU" sz="2400" dirty="0" smtClean="0"/>
              <a:t>  (</a:t>
            </a:r>
            <a:r>
              <a:rPr lang="hu-HU" sz="2400" dirty="0" err="1" smtClean="0">
                <a:solidFill>
                  <a:srgbClr val="C00000"/>
                </a:solidFill>
              </a:rPr>
              <a:t>direct</a:t>
            </a:r>
            <a:r>
              <a:rPr lang="hu-HU" sz="2400" dirty="0" smtClean="0">
                <a:solidFill>
                  <a:srgbClr val="C00000"/>
                </a:solidFill>
              </a:rPr>
              <a:t> </a:t>
            </a:r>
            <a:r>
              <a:rPr lang="hu-HU" sz="2400" dirty="0" err="1" smtClean="0">
                <a:solidFill>
                  <a:srgbClr val="C00000"/>
                </a:solidFill>
              </a:rPr>
              <a:t>contact</a:t>
            </a:r>
            <a:r>
              <a:rPr lang="hu-HU" sz="2400" dirty="0" smtClean="0"/>
              <a:t>)</a:t>
            </a:r>
          </a:p>
          <a:p>
            <a:pPr lvl="2" indent="-342900">
              <a:buFont typeface="Wingdings" pitchFamily="2" charset="2"/>
              <a:buChar char="Ø"/>
            </a:pPr>
            <a:r>
              <a:rPr lang="hu-HU" sz="1800" dirty="0"/>
              <a:t> </a:t>
            </a:r>
            <a:r>
              <a:rPr lang="hu-HU" sz="1800" dirty="0" err="1" smtClean="0"/>
              <a:t>dilatation</a:t>
            </a:r>
            <a:endParaRPr lang="hu-HU" sz="1800" dirty="0" smtClean="0"/>
          </a:p>
          <a:p>
            <a:pPr lvl="2" indent="-342900">
              <a:buFont typeface="Wingdings" pitchFamily="2" charset="2"/>
              <a:buChar char="Ø"/>
            </a:pPr>
            <a:r>
              <a:rPr lang="hu-HU" sz="1800" dirty="0"/>
              <a:t>a</a:t>
            </a:r>
            <a:r>
              <a:rPr lang="hu-HU" sz="1800" dirty="0" smtClean="0"/>
              <a:t>ir </a:t>
            </a:r>
            <a:r>
              <a:rPr lang="hu-HU" sz="1800" dirty="0" err="1" smtClean="0"/>
              <a:t>pressure</a:t>
            </a:r>
            <a:endParaRPr lang="hu-HU" sz="1800" dirty="0" smtClean="0"/>
          </a:p>
          <a:p>
            <a:pPr lvl="2" indent="-342900">
              <a:buFont typeface="Wingdings" pitchFamily="2" charset="2"/>
              <a:buChar char="Ø"/>
            </a:pPr>
            <a:r>
              <a:rPr lang="hu-HU" sz="1800" dirty="0" err="1"/>
              <a:t>m</a:t>
            </a:r>
            <a:r>
              <a:rPr lang="hu-HU" sz="1800" dirty="0" err="1" smtClean="0"/>
              <a:t>echanical</a:t>
            </a:r>
            <a:r>
              <a:rPr lang="hu-HU" sz="1800" dirty="0" smtClean="0"/>
              <a:t> </a:t>
            </a:r>
            <a:r>
              <a:rPr lang="hu-HU" sz="1800" dirty="0" err="1" smtClean="0"/>
              <a:t>or</a:t>
            </a:r>
            <a:r>
              <a:rPr lang="hu-HU" sz="1800" dirty="0" smtClean="0"/>
              <a:t> </a:t>
            </a:r>
            <a:r>
              <a:rPr lang="hu-HU" sz="1800" dirty="0" err="1" smtClean="0"/>
              <a:t>electric</a:t>
            </a:r>
            <a:r>
              <a:rPr lang="hu-HU" sz="1800" dirty="0" smtClean="0"/>
              <a:t> </a:t>
            </a:r>
            <a:r>
              <a:rPr lang="hu-HU" sz="1800" dirty="0" err="1" smtClean="0"/>
              <a:t>stress</a:t>
            </a:r>
            <a:endParaRPr lang="hu-HU" sz="1800" dirty="0" smtClean="0"/>
          </a:p>
          <a:p>
            <a:pPr lvl="2" indent="-342900">
              <a:buFont typeface="Wingdings" pitchFamily="2" charset="2"/>
              <a:buChar char="Ø"/>
            </a:pPr>
            <a:endParaRPr lang="hu-HU" sz="1800" dirty="0" smtClean="0"/>
          </a:p>
          <a:p>
            <a:r>
              <a:rPr lang="hu-HU" sz="2400" dirty="0" err="1" smtClean="0"/>
              <a:t>Chemistry</a:t>
            </a:r>
            <a:r>
              <a:rPr lang="hu-HU" sz="2400" dirty="0" smtClean="0"/>
              <a:t>  (</a:t>
            </a:r>
            <a:r>
              <a:rPr lang="hu-HU" sz="2400" dirty="0" err="1" smtClean="0">
                <a:solidFill>
                  <a:srgbClr val="002060"/>
                </a:solidFill>
              </a:rPr>
              <a:t>mixture</a:t>
            </a:r>
            <a:r>
              <a:rPr lang="hu-HU" sz="2400" dirty="0" smtClean="0"/>
              <a:t>)</a:t>
            </a:r>
          </a:p>
          <a:p>
            <a:pPr lvl="2">
              <a:buFont typeface="Wingdings" pitchFamily="2" charset="2"/>
              <a:buChar char="Ø"/>
            </a:pPr>
            <a:r>
              <a:rPr lang="hu-HU" sz="1800" dirty="0"/>
              <a:t> </a:t>
            </a:r>
            <a:r>
              <a:rPr lang="hu-HU" sz="1800" dirty="0" err="1" smtClean="0"/>
              <a:t>color</a:t>
            </a:r>
            <a:endParaRPr lang="hu-HU" sz="1800" dirty="0" smtClean="0"/>
          </a:p>
          <a:p>
            <a:pPr lvl="2">
              <a:buFont typeface="Wingdings" pitchFamily="2" charset="2"/>
              <a:buChar char="Ø"/>
            </a:pPr>
            <a:r>
              <a:rPr lang="hu-HU" sz="1800" dirty="0"/>
              <a:t> </a:t>
            </a:r>
            <a:r>
              <a:rPr lang="hu-HU" sz="1800" dirty="0" err="1" smtClean="0"/>
              <a:t>mass</a:t>
            </a:r>
            <a:r>
              <a:rPr lang="hu-HU" sz="1800" dirty="0" smtClean="0"/>
              <a:t> </a:t>
            </a:r>
            <a:r>
              <a:rPr lang="hu-HU" sz="1800" dirty="0" err="1" smtClean="0"/>
              <a:t>ratios</a:t>
            </a:r>
            <a:endParaRPr lang="hu-HU" sz="1800" dirty="0" smtClean="0"/>
          </a:p>
          <a:p>
            <a:pPr lvl="2">
              <a:buFont typeface="Wingdings" pitchFamily="2" charset="2"/>
              <a:buChar char="Ø"/>
            </a:pPr>
            <a:r>
              <a:rPr lang="hu-HU" sz="1800" dirty="0"/>
              <a:t> </a:t>
            </a:r>
            <a:r>
              <a:rPr lang="hu-HU" sz="1800" dirty="0" err="1" smtClean="0"/>
              <a:t>hadronic</a:t>
            </a:r>
            <a:r>
              <a:rPr lang="hu-HU" sz="1800" dirty="0" smtClean="0"/>
              <a:t> </a:t>
            </a:r>
            <a:r>
              <a:rPr lang="hu-HU" sz="1800" dirty="0" err="1" smtClean="0"/>
              <a:t>composition</a:t>
            </a:r>
            <a:endParaRPr lang="hu-HU" sz="1800" dirty="0" smtClean="0"/>
          </a:p>
          <a:p>
            <a:pPr marL="914400" lvl="2" indent="0">
              <a:buNone/>
            </a:pPr>
            <a:endParaRPr lang="hu-HU" sz="1800" dirty="0" smtClean="0"/>
          </a:p>
          <a:p>
            <a:r>
              <a:rPr lang="hu-HU" sz="2600" dirty="0" err="1" smtClean="0"/>
              <a:t>Spectra</a:t>
            </a:r>
            <a:r>
              <a:rPr lang="hu-HU" sz="2600" dirty="0" smtClean="0"/>
              <a:t>  (</a:t>
            </a:r>
            <a:r>
              <a:rPr lang="hu-HU" sz="2600" dirty="0" err="1" smtClean="0">
                <a:solidFill>
                  <a:srgbClr val="00642D"/>
                </a:solidFill>
              </a:rPr>
              <a:t>telemetrics</a:t>
            </a:r>
            <a:r>
              <a:rPr lang="hu-HU" sz="2600" dirty="0" smtClean="0"/>
              <a:t>)</a:t>
            </a:r>
          </a:p>
          <a:p>
            <a:pPr lvl="2">
              <a:buFont typeface="Wingdings" pitchFamily="2" charset="2"/>
              <a:buChar char="Ø"/>
            </a:pPr>
            <a:r>
              <a:rPr lang="hu-HU" sz="1800" dirty="0" err="1"/>
              <a:t>a</a:t>
            </a:r>
            <a:r>
              <a:rPr lang="hu-HU" sz="1800" dirty="0" err="1" smtClean="0"/>
              <a:t>stronomy</a:t>
            </a:r>
            <a:r>
              <a:rPr lang="hu-HU" sz="1800" dirty="0" smtClean="0"/>
              <a:t> (</a:t>
            </a:r>
            <a:r>
              <a:rPr lang="hu-HU" sz="1800" dirty="0" err="1" smtClean="0"/>
              <a:t>photons</a:t>
            </a:r>
            <a:r>
              <a:rPr lang="hu-HU" sz="1800" dirty="0" smtClean="0"/>
              <a:t>)</a:t>
            </a:r>
          </a:p>
          <a:p>
            <a:pPr lvl="2">
              <a:buFont typeface="Wingdings" pitchFamily="2" charset="2"/>
              <a:buChar char="Ø"/>
            </a:pPr>
            <a:r>
              <a:rPr lang="hu-HU" sz="1800" dirty="0" err="1" smtClean="0"/>
              <a:t>pT</a:t>
            </a:r>
            <a:r>
              <a:rPr lang="hu-HU" sz="1800" dirty="0" smtClean="0"/>
              <a:t> </a:t>
            </a:r>
            <a:r>
              <a:rPr lang="hu-HU" sz="1800" dirty="0" err="1" smtClean="0"/>
              <a:t>spectra</a:t>
            </a:r>
            <a:r>
              <a:rPr lang="hu-HU" sz="1800" dirty="0" smtClean="0"/>
              <a:t> of </a:t>
            </a:r>
            <a:r>
              <a:rPr lang="hu-HU" sz="1800" dirty="0" err="1" smtClean="0"/>
              <a:t>light</a:t>
            </a:r>
            <a:r>
              <a:rPr lang="hu-HU" sz="1800" dirty="0" smtClean="0"/>
              <a:t> and </a:t>
            </a:r>
            <a:r>
              <a:rPr lang="hu-HU" sz="1800" dirty="0" err="1" smtClean="0"/>
              <a:t>heavy</a:t>
            </a:r>
            <a:r>
              <a:rPr lang="hu-HU" sz="1800" dirty="0" smtClean="0"/>
              <a:t> </a:t>
            </a:r>
            <a:r>
              <a:rPr lang="hu-HU" sz="1800" dirty="0" err="1" smtClean="0"/>
              <a:t>particles</a:t>
            </a:r>
            <a:endParaRPr lang="hu-HU" sz="1800" dirty="0" smtClean="0"/>
          </a:p>
          <a:p>
            <a:pPr lvl="2">
              <a:buFont typeface="Wingdings" pitchFamily="2" charset="2"/>
              <a:buChar char="Ø"/>
            </a:pPr>
            <a:r>
              <a:rPr lang="hu-HU" sz="1800" dirty="0" err="1"/>
              <a:t>m</a:t>
            </a:r>
            <a:r>
              <a:rPr lang="hu-HU" sz="1800" dirty="0" err="1" smtClean="0"/>
              <a:t>ultiplicity</a:t>
            </a:r>
            <a:r>
              <a:rPr lang="hu-HU" sz="1800" dirty="0" smtClean="0"/>
              <a:t> </a:t>
            </a:r>
            <a:r>
              <a:rPr lang="hu-HU" sz="1800" dirty="0" err="1" smtClean="0"/>
              <a:t>fluctuations</a:t>
            </a:r>
            <a:endParaRPr lang="hu-HU" sz="1800" dirty="0"/>
          </a:p>
          <a:p>
            <a:pPr marL="800100" lvl="2" indent="0">
              <a:buNone/>
            </a:pPr>
            <a:endParaRPr lang="hu-HU" dirty="0" smtClean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2399" y="620688"/>
            <a:ext cx="727592" cy="2628294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5438" y="3414852"/>
            <a:ext cx="3560597" cy="3287618"/>
          </a:xfrm>
          <a:prstGeom prst="rect">
            <a:avLst/>
          </a:prstGeom>
        </p:spPr>
      </p:pic>
      <p:sp>
        <p:nvSpPr>
          <p:cNvPr id="6" name="Jobbra nyíl 5"/>
          <p:cNvSpPr/>
          <p:nvPr/>
        </p:nvSpPr>
        <p:spPr>
          <a:xfrm>
            <a:off x="467544" y="5805264"/>
            <a:ext cx="792088" cy="36004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Jobbra nyíl 6"/>
          <p:cNvSpPr/>
          <p:nvPr/>
        </p:nvSpPr>
        <p:spPr>
          <a:xfrm>
            <a:off x="467544" y="4293096"/>
            <a:ext cx="792088" cy="36004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églalap 7"/>
          <p:cNvSpPr/>
          <p:nvPr/>
        </p:nvSpPr>
        <p:spPr>
          <a:xfrm>
            <a:off x="5508104" y="4077072"/>
            <a:ext cx="1277671" cy="2448272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églalap 8"/>
          <p:cNvSpPr/>
          <p:nvPr/>
        </p:nvSpPr>
        <p:spPr>
          <a:xfrm>
            <a:off x="6876256" y="3276366"/>
            <a:ext cx="2088232" cy="3609018"/>
          </a:xfrm>
          <a:prstGeom prst="rect">
            <a:avLst/>
          </a:prstGeom>
          <a:blipFill dpi="0" rotWithShape="1">
            <a:blip r:embed="rId2">
              <a:alphaModFix amt="81000"/>
            </a:blip>
            <a:srcRect/>
            <a:tile tx="0" ty="0" sx="100000" sy="100000" flip="none" algn="tl"/>
          </a:blipFill>
          <a:ln w="0"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3616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smtClean="0">
                <a:solidFill>
                  <a:srgbClr val="002060"/>
                </a:solidFill>
              </a:rPr>
              <a:t>Short time constant acceleration</a:t>
            </a:r>
            <a:endParaRPr lang="hu-HU" b="1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251520" y="1600200"/>
                <a:ext cx="8712968" cy="4525963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hu-HU" sz="44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hu-HU" sz="4400" i="1">
                            <a:latin typeface="Cambria Math"/>
                          </a:rPr>
                          <m:t>𝑑𝑁</m:t>
                        </m:r>
                      </m:num>
                      <m:den>
                        <m:sSub>
                          <m:sSubPr>
                            <m:ctrlPr>
                              <a:rPr lang="hu-HU" sz="44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hu-HU" sz="4400" i="1">
                                <a:latin typeface="Cambria Math"/>
                              </a:rPr>
                              <m:t>𝑘</m:t>
                            </m:r>
                          </m:e>
                          <m:sub>
                            <m:r>
                              <a:rPr lang="hu-HU" sz="4400" i="1">
                                <a:latin typeface="Cambria Math"/>
                                <a:ea typeface="Cambria Math"/>
                              </a:rPr>
                              <m:t>⊥</m:t>
                            </m:r>
                          </m:sub>
                        </m:sSub>
                        <m:r>
                          <a:rPr lang="hu-HU" sz="4400" i="1">
                            <a:latin typeface="Cambria Math"/>
                          </a:rPr>
                          <m:t>𝑑</m:t>
                        </m:r>
                        <m:sSub>
                          <m:sSubPr>
                            <m:ctrlPr>
                              <a:rPr lang="hu-HU" sz="44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hu-HU" sz="4400" i="1">
                                <a:latin typeface="Cambria Math"/>
                              </a:rPr>
                              <m:t>𝑘</m:t>
                            </m:r>
                          </m:e>
                          <m:sub>
                            <m:r>
                              <a:rPr lang="hu-HU" sz="4400" i="1">
                                <a:latin typeface="Cambria Math"/>
                                <a:ea typeface="Cambria Math"/>
                              </a:rPr>
                              <m:t>⊥</m:t>
                            </m:r>
                          </m:sub>
                        </m:sSub>
                        <m:r>
                          <a:rPr lang="hu-HU" sz="4400" i="1">
                            <a:latin typeface="Cambria Math"/>
                          </a:rPr>
                          <m:t>𝑑</m:t>
                        </m:r>
                        <m:r>
                          <a:rPr lang="hu-HU" sz="4400" i="1" smtClean="0">
                            <a:latin typeface="Cambria Math"/>
                            <a:ea typeface="Cambria Math"/>
                          </a:rPr>
                          <m:t>𝜂</m:t>
                        </m:r>
                        <m:r>
                          <a:rPr lang="hu-HU" sz="4400" b="0" i="1" smtClean="0">
                            <a:latin typeface="Cambria Math"/>
                            <a:ea typeface="Cambria Math"/>
                          </a:rPr>
                          <m:t> </m:t>
                        </m:r>
                        <m:r>
                          <a:rPr lang="hu-HU" sz="4400" b="0" i="1" smtClean="0">
                            <a:latin typeface="Cambria Math"/>
                            <a:ea typeface="Cambria Math"/>
                          </a:rPr>
                          <m:t>𝑑</m:t>
                        </m:r>
                        <m:r>
                          <a:rPr lang="hu-HU" sz="4400" b="0" i="1" smtClean="0">
                            <a:latin typeface="Cambria Math"/>
                            <a:ea typeface="Cambria Math"/>
                          </a:rPr>
                          <m:t>𝜓</m:t>
                        </m:r>
                      </m:den>
                    </m:f>
                    <m:r>
                      <a:rPr lang="hu-HU" sz="4400" b="0" i="1" smtClean="0">
                        <a:latin typeface="Cambria Math"/>
                        <a:ea typeface="Cambria Math"/>
                      </a:rPr>
                      <m:t>= </m:t>
                    </m:r>
                    <m:f>
                      <m:fPr>
                        <m:ctrlPr>
                          <a:rPr lang="hu-HU" sz="4400" b="0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hu-HU" sz="4400" b="0" i="1" smtClean="0">
                            <a:latin typeface="Cambria Math"/>
                            <a:ea typeface="Cambria Math"/>
                          </a:rPr>
                          <m:t>4</m:t>
                        </m:r>
                        <m:sSub>
                          <m:sSubPr>
                            <m:ctrlPr>
                              <a:rPr lang="hu-HU" sz="4400" b="0" i="1" smtClean="0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hu-HU" sz="4400" b="0" i="1" smtClean="0">
                                <a:latin typeface="Cambria Math"/>
                                <a:ea typeface="Cambria Math"/>
                              </a:rPr>
                              <m:t>𝛼</m:t>
                            </m:r>
                          </m:e>
                          <m:sub>
                            <m:r>
                              <a:rPr lang="hu-HU" sz="4400" b="0" i="1" smtClean="0">
                                <a:latin typeface="Cambria Math"/>
                                <a:ea typeface="Cambria Math"/>
                              </a:rPr>
                              <m:t>𝐸𝑀</m:t>
                            </m:r>
                          </m:sub>
                        </m:sSub>
                      </m:num>
                      <m:den>
                        <m:r>
                          <a:rPr lang="hu-HU" sz="4400" b="0" i="1" smtClean="0">
                            <a:latin typeface="Cambria Math"/>
                            <a:ea typeface="Cambria Math"/>
                          </a:rPr>
                          <m:t>𝜋</m:t>
                        </m:r>
                      </m:den>
                    </m:f>
                    <m:r>
                      <a:rPr lang="hu-HU" sz="4400" b="0" i="1" smtClean="0">
                        <a:latin typeface="Cambria Math"/>
                        <a:ea typeface="Cambria Math"/>
                      </a:rPr>
                      <m:t> </m:t>
                    </m:r>
                    <m:f>
                      <m:fPr>
                        <m:ctrlPr>
                          <a:rPr lang="hu-HU" sz="4400" b="0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hu-HU" sz="4400" b="0" i="1" smtClean="0">
                            <a:latin typeface="Cambria Math"/>
                            <a:ea typeface="Cambria Math"/>
                          </a:rPr>
                          <m:t>1</m:t>
                        </m:r>
                      </m:num>
                      <m:den>
                        <m:sSubSup>
                          <m:sSubSupPr>
                            <m:ctrlPr>
                              <a:rPr lang="hu-HU" sz="4400" b="0" i="1" smtClean="0">
                                <a:latin typeface="Cambria Math"/>
                                <a:ea typeface="Cambria Math"/>
                              </a:rPr>
                            </m:ctrlPr>
                          </m:sSubSupPr>
                          <m:e>
                            <m:r>
                              <a:rPr lang="hu-HU" sz="4400" b="0" i="1" smtClean="0">
                                <a:latin typeface="Cambria Math"/>
                                <a:ea typeface="Cambria Math"/>
                              </a:rPr>
                              <m:t>𝑘</m:t>
                            </m:r>
                          </m:e>
                          <m:sub>
                            <m:r>
                              <a:rPr lang="hu-HU" sz="4400" b="0" i="1" smtClean="0">
                                <a:latin typeface="Cambria Math"/>
                                <a:ea typeface="Cambria Math"/>
                              </a:rPr>
                              <m:t>⊥</m:t>
                            </m:r>
                          </m:sub>
                          <m:sup>
                            <m:r>
                              <a:rPr lang="hu-HU" sz="4400" b="0" i="1" smtClean="0"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sup>
                        </m:sSubSup>
                      </m:den>
                    </m:f>
                    <m:r>
                      <a:rPr lang="hu-HU" sz="4400" b="0" i="1" smtClean="0">
                        <a:latin typeface="Cambria Math"/>
                        <a:ea typeface="Cambria Math"/>
                      </a:rPr>
                      <m:t> </m:t>
                    </m:r>
                    <m:f>
                      <m:fPr>
                        <m:ctrlPr>
                          <a:rPr lang="hu-HU" sz="4400" b="0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hu-HU" sz="4400" b="0" i="1" smtClean="0"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hu-HU" sz="4400" b="0" i="1" smtClean="0">
                                <a:latin typeface="Cambria Math"/>
                                <a:ea typeface="Cambria Math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lang="hu-HU" sz="4400" b="0" i="1" smtClean="0">
                                    <a:latin typeface="Cambria Math"/>
                                    <a:ea typeface="Cambria Math"/>
                                  </a:rPr>
                                </m:ctrlPr>
                              </m:sSubPr>
                              <m:e>
                                <m:r>
                                  <a:rPr lang="hu-HU" sz="4400" b="0" i="1" smtClean="0">
                                    <a:latin typeface="Cambria Math"/>
                                    <a:ea typeface="Cambria Math"/>
                                  </a:rPr>
                                  <m:t>𝑤</m:t>
                                </m:r>
                              </m:e>
                              <m:sub>
                                <m:r>
                                  <a:rPr lang="hu-HU" sz="4400" b="0" i="1" smtClean="0">
                                    <a:latin typeface="Cambria Math"/>
                                    <a:ea typeface="Cambria Math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hu-HU" sz="4400" b="0" i="1" smtClean="0">
                                <a:latin typeface="Cambria Math"/>
                                <a:ea typeface="Cambria Math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hu-HU" sz="4400" b="0" i="1" smtClean="0">
                                    <a:latin typeface="Cambria Math"/>
                                    <a:ea typeface="Cambria Math"/>
                                  </a:rPr>
                                </m:ctrlPr>
                              </m:sSubPr>
                              <m:e>
                                <m:r>
                                  <a:rPr lang="hu-HU" sz="4400" b="0" i="1" smtClean="0">
                                    <a:latin typeface="Cambria Math"/>
                                    <a:ea typeface="Cambria Math"/>
                                  </a:rPr>
                                  <m:t>𝑤</m:t>
                                </m:r>
                              </m:e>
                              <m:sub>
                                <m:r>
                                  <a:rPr lang="hu-HU" sz="4400" b="0" i="1" smtClean="0">
                                    <a:latin typeface="Cambria Math"/>
                                    <a:ea typeface="Cambria Math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hu-HU" sz="4400" b="0" i="1" smtClean="0">
                                <a:latin typeface="Cambria Math"/>
                                <a:ea typeface="Cambria Math"/>
                              </a:rPr>
                              <m:t>)</m:t>
                            </m:r>
                          </m:e>
                          <m:sup>
                            <m:r>
                              <a:rPr lang="hu-HU" sz="4400" b="0" i="1" smtClean="0"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hu-HU" sz="4400" b="0" i="1" smtClean="0"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hu-HU" sz="4400" b="0" i="1" smtClean="0">
                                <a:latin typeface="Cambria Math"/>
                                <a:ea typeface="Cambria Math"/>
                              </a:rPr>
                              <m:t>(1+</m:t>
                            </m:r>
                            <m:sSubSup>
                              <m:sSubSupPr>
                                <m:ctrlPr>
                                  <a:rPr lang="hu-HU" sz="4400" b="0" i="1" smtClean="0">
                                    <a:latin typeface="Cambria Math"/>
                                    <a:ea typeface="Cambria Math"/>
                                  </a:rPr>
                                </m:ctrlPr>
                              </m:sSubSupPr>
                              <m:e>
                                <m:r>
                                  <a:rPr lang="hu-HU" sz="4400" b="0" i="1" smtClean="0">
                                    <a:latin typeface="Cambria Math"/>
                                    <a:ea typeface="Cambria Math"/>
                                  </a:rPr>
                                  <m:t>𝑤</m:t>
                                </m:r>
                              </m:e>
                              <m:sub>
                                <m:r>
                                  <a:rPr lang="hu-HU" sz="4400" b="0" i="1" smtClean="0">
                                    <a:latin typeface="Cambria Math"/>
                                    <a:ea typeface="Cambria Math"/>
                                  </a:rPr>
                                  <m:t>0</m:t>
                                </m:r>
                              </m:sub>
                              <m:sup>
                                <m:r>
                                  <a:rPr lang="hu-HU" sz="4400" b="0" i="1" smtClean="0">
                                    <a:latin typeface="Cambria Math"/>
                                    <a:ea typeface="Cambria Math"/>
                                  </a:rPr>
                                  <m:t>2</m:t>
                                </m:r>
                              </m:sup>
                            </m:sSubSup>
                            <m:r>
                              <a:rPr lang="hu-HU" sz="4400" b="0" i="1" smtClean="0">
                                <a:latin typeface="Cambria Math"/>
                                <a:ea typeface="Cambria Math"/>
                              </a:rPr>
                              <m:t>)</m:t>
                            </m:r>
                          </m:e>
                          <m:sup>
                            <m:r>
                              <a:rPr lang="hu-HU" sz="4400" b="0" i="1" smtClean="0">
                                <a:latin typeface="Cambria Math"/>
                                <a:ea typeface="Cambria Math"/>
                              </a:rPr>
                              <m:t>3</m:t>
                            </m:r>
                          </m:sup>
                        </m:sSup>
                      </m:den>
                    </m:f>
                  </m:oMath>
                </a14:m>
                <a:r>
                  <a:rPr lang="hu-HU" sz="4400" dirty="0"/>
                  <a:t>   </a:t>
                </a:r>
                <a:endParaRPr lang="hu-HU" dirty="0" smtClean="0"/>
              </a:p>
              <a:p>
                <a:pPr marL="0" indent="0">
                  <a:buNone/>
                </a:pPr>
                <a:endParaRPr lang="hu-HU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hu-HU" sz="28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hu-HU" sz="2800" i="1">
                              <a:latin typeface="Cambria Math"/>
                            </a:rPr>
                            <m:t>𝑑𝑁</m:t>
                          </m:r>
                        </m:num>
                        <m:den>
                          <m:sSub>
                            <m:sSubPr>
                              <m:ctrlPr>
                                <a:rPr lang="hu-HU" sz="28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hu-HU" sz="2800" i="1">
                                  <a:latin typeface="Cambria Math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hu-HU" sz="2800" i="1">
                                  <a:latin typeface="Cambria Math"/>
                                  <a:ea typeface="Cambria Math"/>
                                </a:rPr>
                                <m:t>⊥</m:t>
                              </m:r>
                            </m:sub>
                          </m:sSub>
                          <m:r>
                            <a:rPr lang="hu-HU" sz="2800" i="1">
                              <a:latin typeface="Cambria Math"/>
                            </a:rPr>
                            <m:t>𝑑</m:t>
                          </m:r>
                          <m:sSub>
                            <m:sSubPr>
                              <m:ctrlPr>
                                <a:rPr lang="hu-HU" sz="28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hu-HU" sz="2800" i="1">
                                  <a:latin typeface="Cambria Math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hu-HU" sz="2800" i="1">
                                  <a:latin typeface="Cambria Math"/>
                                  <a:ea typeface="Cambria Math"/>
                                </a:rPr>
                                <m:t>⊥</m:t>
                              </m:r>
                            </m:sub>
                          </m:sSub>
                          <m:r>
                            <a:rPr lang="hu-HU" sz="2800" i="1">
                              <a:latin typeface="Cambria Math"/>
                            </a:rPr>
                            <m:t>𝑑</m:t>
                          </m:r>
                          <m:r>
                            <a:rPr lang="hu-HU" sz="2800" i="1" smtClean="0">
                              <a:latin typeface="Cambria Math"/>
                              <a:ea typeface="Cambria Math"/>
                            </a:rPr>
                            <m:t>𝜂</m:t>
                          </m:r>
                          <m:r>
                            <a:rPr lang="hu-HU" sz="2800" b="0" i="1" smtClean="0">
                              <a:latin typeface="Cambria Math"/>
                              <a:ea typeface="Cambria Math"/>
                            </a:rPr>
                            <m:t> </m:t>
                          </m:r>
                          <m:r>
                            <a:rPr lang="hu-HU" sz="2800" b="0" i="1" smtClean="0">
                              <a:latin typeface="Cambria Math"/>
                              <a:ea typeface="Cambria Math"/>
                            </a:rPr>
                            <m:t>𝑑</m:t>
                          </m:r>
                          <m:r>
                            <a:rPr lang="hu-HU" sz="2800" b="0" i="1" smtClean="0">
                              <a:latin typeface="Cambria Math"/>
                              <a:ea typeface="Cambria Math"/>
                            </a:rPr>
                            <m:t>𝜓</m:t>
                          </m:r>
                        </m:den>
                      </m:f>
                      <m:r>
                        <a:rPr lang="hu-HU" sz="2800" i="1">
                          <a:latin typeface="Cambria Math"/>
                          <a:ea typeface="Cambria Math"/>
                        </a:rPr>
                        <m:t>= </m:t>
                      </m:r>
                      <m:f>
                        <m:fPr>
                          <m:ctrlPr>
                            <a:rPr lang="hu-HU" sz="2800" i="1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hu-HU" sz="2800" b="0" i="1" smtClean="0">
                              <a:latin typeface="Cambria Math"/>
                              <a:ea typeface="Cambria Math"/>
                            </a:rPr>
                            <m:t>4</m:t>
                          </m:r>
                          <m:sSub>
                            <m:sSubPr>
                              <m:ctrlPr>
                                <a:rPr lang="hu-HU" sz="28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hu-HU" sz="2800" i="1">
                                  <a:latin typeface="Cambria Math"/>
                                  <a:ea typeface="Cambria Math"/>
                                </a:rPr>
                                <m:t>𝛼</m:t>
                              </m:r>
                            </m:e>
                            <m:sub>
                              <m:r>
                                <a:rPr lang="hu-HU" sz="2800" i="1">
                                  <a:latin typeface="Cambria Math"/>
                                  <a:ea typeface="Cambria Math"/>
                                </a:rPr>
                                <m:t>𝐸𝑀</m:t>
                              </m:r>
                            </m:sub>
                          </m:sSub>
                        </m:num>
                        <m:den>
                          <m:r>
                            <a:rPr lang="hu-HU" sz="2800" i="1">
                              <a:latin typeface="Cambria Math"/>
                              <a:ea typeface="Cambria Math"/>
                            </a:rPr>
                            <m:t>𝜋</m:t>
                          </m:r>
                        </m:den>
                      </m:f>
                      <m:r>
                        <a:rPr lang="hu-HU" sz="2800" i="1">
                          <a:latin typeface="Cambria Math"/>
                          <a:ea typeface="Cambria Math"/>
                        </a:rPr>
                        <m:t> </m:t>
                      </m:r>
                      <m:f>
                        <m:fPr>
                          <m:ctrlPr>
                            <a:rPr lang="hu-HU" sz="2800" i="1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hu-HU" sz="2800" b="0" i="1" smtClean="0">
                              <a:latin typeface="Cambria Math"/>
                              <a:ea typeface="Cambria Math"/>
                            </a:rPr>
                            <m:t>4</m:t>
                          </m:r>
                        </m:num>
                        <m:den>
                          <m:sSubSup>
                            <m:sSubSupPr>
                              <m:ctrlPr>
                                <a:rPr lang="hu-HU" sz="2800" i="1">
                                  <a:latin typeface="Cambria Math"/>
                                  <a:ea typeface="Cambria Math"/>
                                </a:rPr>
                              </m:ctrlPr>
                            </m:sSubSupPr>
                            <m:e>
                              <m:r>
                                <a:rPr lang="hu-HU" sz="2800" i="1" smtClean="0">
                                  <a:latin typeface="Cambria Math"/>
                                  <a:ea typeface="Cambria Math"/>
                                </a:rPr>
                                <m:t>𝜔</m:t>
                              </m:r>
                            </m:e>
                            <m:sub/>
                            <m:sup>
                              <m:r>
                                <a:rPr lang="hu-HU" sz="2800" i="1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bSup>
                        </m:den>
                      </m:f>
                      <m:r>
                        <a:rPr lang="hu-HU" sz="2800" i="1">
                          <a:latin typeface="Cambria Math"/>
                          <a:ea typeface="Cambria Math"/>
                        </a:rPr>
                        <m:t> </m:t>
                      </m:r>
                      <m:f>
                        <m:fPr>
                          <m:ctrlPr>
                            <a:rPr lang="hu-HU" sz="2800" i="1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hu-HU" sz="2800" b="0" i="1" smtClean="0">
                              <a:latin typeface="Cambria Math"/>
                              <a:ea typeface="Cambria Math"/>
                            </a:rPr>
                            <m:t>1</m:t>
                          </m:r>
                        </m:num>
                        <m:den>
                          <m:func>
                            <m:funcPr>
                              <m:ctrlPr>
                                <a:rPr lang="hu-HU" sz="2800" i="1" smtClean="0">
                                  <a:latin typeface="Cambria Math"/>
                                  <a:ea typeface="Cambria Math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hu-HU" sz="2800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hu-HU" sz="2800" i="0" smtClean="0">
                                      <a:latin typeface="Cambria Math"/>
                                      <a:ea typeface="Cambria Math"/>
                                    </a:rPr>
                                    <m:t>cosh</m:t>
                                  </m:r>
                                </m:e>
                                <m:sup>
                                  <m:r>
                                    <a:rPr lang="hu-HU" sz="2800" b="0" i="1" smtClean="0">
                                      <a:latin typeface="Cambria Math"/>
                                      <a:ea typeface="Cambria Math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hu-HU" sz="2800" i="1" smtClean="0">
                                  <a:latin typeface="Cambria Math"/>
                                  <a:ea typeface="Cambria Math"/>
                                </a:rPr>
                                <m:t>𝜂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endParaRPr lang="hu-HU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51520" y="1600200"/>
                <a:ext cx="8712968" cy="4525963"/>
              </a:xfr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514427" y="5373216"/>
            <a:ext cx="63668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3200" b="1" dirty="0" smtClean="0">
                <a:solidFill>
                  <a:srgbClr val="002060"/>
                </a:solidFill>
              </a:rPr>
              <a:t>Non-uniform rapidity distribution;    </a:t>
            </a:r>
          </a:p>
          <a:p>
            <a:r>
              <a:rPr lang="hu-HU" sz="3200" b="1" dirty="0">
                <a:solidFill>
                  <a:srgbClr val="002060"/>
                </a:solidFill>
              </a:rPr>
              <a:t>	</a:t>
            </a:r>
            <a:r>
              <a:rPr lang="hu-HU" sz="3200" b="1" dirty="0" smtClean="0">
                <a:solidFill>
                  <a:srgbClr val="002060"/>
                </a:solidFill>
                <a:sym typeface="Wingdings" pitchFamily="2" charset="2"/>
              </a:rPr>
              <a:t> </a:t>
            </a:r>
            <a:r>
              <a:rPr lang="hu-HU" sz="3200" b="1" dirty="0" smtClean="0">
                <a:solidFill>
                  <a:srgbClr val="002060"/>
                </a:solidFill>
              </a:rPr>
              <a:t> Landau hydrodynamics</a:t>
            </a:r>
            <a:endParaRPr lang="hu-HU" sz="3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8250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smtClean="0"/>
              <a:t>Analytic results</a:t>
            </a:r>
            <a:endParaRPr lang="hu-HU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-144016" y="1340768"/>
                <a:ext cx="9324528" cy="5184576"/>
              </a:xfrm>
            </p:spPr>
            <p:txBody>
              <a:bodyPr>
                <a:normAutofit/>
              </a:bodyPr>
              <a:lstStyle/>
              <a:p>
                <a:pPr marL="457200" lvl="1" indent="0">
                  <a:buNone/>
                </a:pPr>
                <a:r>
                  <a:rPr lang="hu-HU" dirty="0" smtClean="0"/>
                  <a:t>	x(t),	v(t),	g(t),	</a:t>
                </a:r>
                <a:r>
                  <a:rPr lang="el-GR" dirty="0" smtClean="0">
                    <a:latin typeface="Cambria Math"/>
                    <a:ea typeface="Cambria Math"/>
                  </a:rPr>
                  <a:t>τ</a:t>
                </a:r>
                <a:r>
                  <a:rPr lang="hu-HU" dirty="0" smtClean="0">
                    <a:latin typeface="Cambria Math"/>
                    <a:ea typeface="Cambria Math"/>
                  </a:rPr>
                  <a:t>(t),	𝒜,	</a:t>
                </a:r>
                <a:r>
                  <a:rPr lang="hu-HU" dirty="0" err="1" smtClean="0">
                    <a:latin typeface="Cambria Math"/>
                    <a:ea typeface="Cambria Math"/>
                  </a:rPr>
                  <a:t>dN</a:t>
                </a:r>
                <a:r>
                  <a:rPr lang="hu-HU" dirty="0" smtClean="0">
                    <a:latin typeface="Cambria Math"/>
                    <a:ea typeface="Cambria Math"/>
                  </a:rPr>
                  <a:t>/</a:t>
                </a:r>
                <a:r>
                  <a:rPr lang="hu-HU" dirty="0" err="1" smtClean="0">
                    <a:latin typeface="Cambria Math"/>
                    <a:ea typeface="Cambria Math"/>
                  </a:rPr>
                  <a:t>kdkd</a:t>
                </a:r>
                <a:r>
                  <a:rPr lang="el-GR" dirty="0">
                    <a:latin typeface="Cambria Math"/>
                    <a:ea typeface="Cambria Math"/>
                    <a:sym typeface="Symbol"/>
                  </a:rPr>
                  <a:t></a:t>
                </a:r>
                <a:r>
                  <a:rPr lang="hu-HU" dirty="0" smtClean="0">
                    <a:latin typeface="Cambria Math"/>
                    <a:ea typeface="Cambria Math"/>
                  </a:rPr>
                  <a:t>  limit</a:t>
                </a:r>
              </a:p>
              <a:p>
                <a:pPr marL="0" indent="0">
                  <a:lnSpc>
                    <a:spcPct val="200000"/>
                  </a:lnSpc>
                  <a:buNone/>
                </a:pPr>
                <a:r>
                  <a:rPr lang="hu-HU" sz="2800" dirty="0" smtClean="0">
                    <a:latin typeface="Cambria Math"/>
                    <a:ea typeface="Cambria Math"/>
                  </a:rPr>
                  <a:t>   </a:t>
                </a:r>
                <a14:m>
                  <m:oMath xmlns:m="http://schemas.openxmlformats.org/officeDocument/2006/math">
                    <m:r>
                      <a:rPr lang="hu-HU" sz="2800" b="0" i="1" smtClean="0">
                        <a:latin typeface="Cambria Math"/>
                        <a:ea typeface="Cambria Math"/>
                      </a:rPr>
                      <m:t> </m:t>
                    </m:r>
                    <m:rad>
                      <m:radPr>
                        <m:degHide m:val="on"/>
                        <m:ctrlPr>
                          <a:rPr lang="hu-HU" sz="2800" b="0" i="1" smtClean="0">
                            <a:latin typeface="Cambria Math"/>
                            <a:ea typeface="Cambria Math"/>
                          </a:rPr>
                        </m:ctrlPr>
                      </m:radPr>
                      <m:deg/>
                      <m:e>
                        <m:r>
                          <a:rPr lang="hu-HU" sz="2800" b="0" i="1" smtClean="0">
                            <a:latin typeface="Cambria Math"/>
                            <a:ea typeface="Cambria Math"/>
                          </a:rPr>
                          <m:t>1+</m:t>
                        </m:r>
                        <m:sSup>
                          <m:sSupPr>
                            <m:ctrlPr>
                              <a:rPr lang="hu-HU" sz="2800" b="0" i="1" smtClean="0"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hu-HU" sz="2800" b="0" i="1" smtClean="0">
                                <a:latin typeface="Cambria Math"/>
                                <a:ea typeface="Cambria Math"/>
                              </a:rPr>
                              <m:t>𝑡</m:t>
                            </m:r>
                          </m:e>
                          <m:sup>
                            <m:r>
                              <a:rPr lang="hu-HU" sz="2800" b="0" i="1" smtClean="0"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hu-HU" sz="2800" b="0" i="1" smtClean="0">
                            <a:latin typeface="Cambria Math"/>
                            <a:ea typeface="Cambria Math"/>
                          </a:rPr>
                          <m:t> </m:t>
                        </m:r>
                      </m:e>
                    </m:rad>
                    <m:r>
                      <a:rPr lang="hu-HU" sz="2800" b="0" i="1" smtClean="0">
                        <a:latin typeface="Cambria Math"/>
                        <a:ea typeface="Cambria Math"/>
                      </a:rPr>
                      <m:t>,    </m:t>
                    </m:r>
                    <m:f>
                      <m:fPr>
                        <m:ctrlPr>
                          <a:rPr lang="hu-HU" sz="2800" b="0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hu-HU" sz="2800" b="0" i="1" smtClean="0">
                            <a:latin typeface="Cambria Math"/>
                            <a:ea typeface="Cambria Math"/>
                          </a:rPr>
                          <m:t>𝑡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hu-HU" sz="2800" i="1">
                                <a:latin typeface="Cambria Math"/>
                                <a:ea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hu-HU" sz="2800" i="1">
                                <a:latin typeface="Cambria Math"/>
                                <a:ea typeface="Cambria Math"/>
                              </a:rPr>
                              <m:t>1+</m:t>
                            </m:r>
                            <m:sSup>
                              <m:sSupPr>
                                <m:ctrlPr>
                                  <a:rPr lang="hu-HU" sz="2800" i="1">
                                    <a:latin typeface="Cambria Math"/>
                                    <a:ea typeface="Cambria Math"/>
                                  </a:rPr>
                                </m:ctrlPr>
                              </m:sSupPr>
                              <m:e>
                                <m:r>
                                  <a:rPr lang="hu-HU" sz="2800" i="1">
                                    <a:latin typeface="Cambria Math"/>
                                    <a:ea typeface="Cambria Math"/>
                                  </a:rPr>
                                  <m:t>𝑡</m:t>
                                </m:r>
                              </m:e>
                              <m:sup>
                                <m:r>
                                  <a:rPr lang="hu-HU" sz="2800" i="1">
                                    <a:latin typeface="Cambria Math"/>
                                    <a:ea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hu-HU" sz="2800" i="1">
                                <a:latin typeface="Cambria Math"/>
                                <a:ea typeface="Cambria Math"/>
                              </a:rPr>
                              <m:t> </m:t>
                            </m:r>
                          </m:e>
                        </m:rad>
                      </m:den>
                    </m:f>
                    <m:r>
                      <a:rPr lang="hu-HU" sz="2800" b="0" i="1" smtClean="0">
                        <a:latin typeface="Cambria Math"/>
                        <a:ea typeface="Cambria Math"/>
                      </a:rPr>
                      <m:t>,    1,   </m:t>
                    </m:r>
                    <m:func>
                      <m:funcPr>
                        <m:ctrlPr>
                          <a:rPr lang="hu-HU" sz="2800" b="0" i="1" smtClean="0">
                            <a:latin typeface="Cambria Math"/>
                            <a:ea typeface="Cambria Math"/>
                          </a:rPr>
                        </m:ctrlPr>
                      </m:funcPr>
                      <m:fName>
                        <m:r>
                          <m:rPr>
                            <m:nor/>
                          </m:rPr>
                          <a:rPr lang="hu-HU" sz="2800" b="0" i="0" smtClean="0">
                            <a:latin typeface="Cambria Math"/>
                            <a:ea typeface="Cambria Math"/>
                          </a:rPr>
                          <m:t>Arc</m:t>
                        </m:r>
                        <m:r>
                          <m:rPr>
                            <m:nor/>
                          </m:rPr>
                          <a:rPr lang="hu-HU" sz="2800" b="0" i="0" smtClean="0">
                            <a:latin typeface="Cambria Math"/>
                            <a:ea typeface="Cambria Math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hu-HU" sz="2800" b="0" i="0" smtClean="0">
                            <a:latin typeface="Cambria Math"/>
                            <a:ea typeface="Cambria Math"/>
                          </a:rPr>
                          <m:t>sh</m:t>
                        </m:r>
                      </m:fName>
                      <m:e>
                        <m:r>
                          <a:rPr lang="hu-HU" sz="2800" b="0" i="1" smtClean="0">
                            <a:latin typeface="Cambria Math"/>
                            <a:ea typeface="Cambria Math"/>
                          </a:rPr>
                          <m:t>𝑡</m:t>
                        </m:r>
                      </m:e>
                    </m:func>
                    <m:r>
                      <a:rPr lang="hu-HU" sz="2800" b="0" i="1" smtClean="0">
                        <a:latin typeface="Cambria Math"/>
                        <a:ea typeface="Cambria Math"/>
                      </a:rPr>
                      <m:t>,  </m:t>
                    </m:r>
                    <m:r>
                      <a:rPr lang="hu-HU" sz="2800" b="0" i="1" smtClean="0">
                        <a:latin typeface="Cambria Math"/>
                        <a:ea typeface="Cambria Math"/>
                      </a:rPr>
                      <m:t>𝑏</m:t>
                    </m:r>
                    <m:sSub>
                      <m:sSubPr>
                        <m:ctrlPr>
                          <a:rPr lang="hu-HU" sz="2800" b="0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hu-HU" sz="2800" b="0" i="1" smtClean="0">
                            <a:latin typeface="Cambria Math"/>
                            <a:ea typeface="Cambria Math"/>
                          </a:rPr>
                          <m:t>𝐾</m:t>
                        </m:r>
                      </m:e>
                      <m:sub>
                        <m:r>
                          <a:rPr lang="hu-HU" sz="2800" b="0" i="1" smtClean="0">
                            <a:latin typeface="Cambria Math"/>
                            <a:ea typeface="Cambria Math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hu-HU" sz="2800" b="0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hu-HU" sz="2800" b="0" i="1" smtClean="0">
                            <a:latin typeface="Cambria Math"/>
                            <a:ea typeface="Cambria Math"/>
                          </a:rPr>
                          <m:t>𝑏</m:t>
                        </m:r>
                      </m:e>
                    </m:d>
                    <m:r>
                      <a:rPr lang="hu-HU" sz="2800" b="0" i="1" smtClean="0">
                        <a:latin typeface="Cambria Math"/>
                        <a:ea typeface="Cambria Math"/>
                      </a:rPr>
                      <m:t>,  </m:t>
                    </m:r>
                    <m:f>
                      <m:fPr>
                        <m:ctrlPr>
                          <a:rPr lang="el-GR" sz="2800" b="0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el-GR" sz="2800" b="0" i="1" smtClean="0">
                            <a:latin typeface="Cambria Math"/>
                            <a:ea typeface="Cambria Math"/>
                          </a:rPr>
                          <m:t>ℓ</m:t>
                        </m:r>
                      </m:num>
                      <m:den>
                        <m:r>
                          <a:rPr lang="hu-HU" sz="2800" b="0" i="1" smtClean="0">
                            <a:latin typeface="Cambria Math"/>
                            <a:ea typeface="Cambria Math"/>
                          </a:rPr>
                          <m:t>𝑘</m:t>
                        </m:r>
                      </m:den>
                    </m:f>
                    <m:sSup>
                      <m:sSupPr>
                        <m:ctrlPr>
                          <a:rPr lang="hu-HU" sz="2800" b="0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hu-HU" sz="2800" b="0" i="1" smtClean="0">
                            <a:latin typeface="Cambria Math"/>
                            <a:ea typeface="Cambria Math"/>
                          </a:rPr>
                          <m:t>𝑒</m:t>
                        </m:r>
                      </m:e>
                      <m:sup>
                        <m:r>
                          <a:rPr lang="hu-HU" sz="2800" b="0" i="1" smtClean="0">
                            <a:latin typeface="Cambria Math"/>
                            <a:ea typeface="Cambria Math"/>
                          </a:rPr>
                          <m:t>−2ℓ</m:t>
                        </m:r>
                        <m:r>
                          <a:rPr lang="hu-HU" sz="2800" b="0" i="1" smtClean="0">
                            <a:latin typeface="Cambria Math"/>
                            <a:ea typeface="Cambria Math"/>
                          </a:rPr>
                          <m:t>𝑘</m:t>
                        </m:r>
                      </m:sup>
                    </m:sSup>
                  </m:oMath>
                </a14:m>
                <a:endParaRPr lang="hu-HU" dirty="0" smtClean="0"/>
              </a:p>
              <a:p>
                <a:pPr marL="0" indent="0">
                  <a:lnSpc>
                    <a:spcPct val="200000"/>
                  </a:lnSpc>
                  <a:buNone/>
                </a:pPr>
                <a:r>
                  <a:rPr lang="hu-HU" dirty="0" smtClean="0"/>
                  <a:t>  </a:t>
                </a:r>
                <a14:m>
                  <m:oMath xmlns:m="http://schemas.openxmlformats.org/officeDocument/2006/math">
                    <m:r>
                      <a:rPr lang="hu-HU" sz="2400" b="0" i="1" smtClean="0">
                        <a:latin typeface="Cambria Math"/>
                        <a:ea typeface="Cambria Math"/>
                      </a:rPr>
                      <m:t>1+</m:t>
                    </m:r>
                    <m:r>
                      <m:rPr>
                        <m:sty m:val="p"/>
                      </m:rPr>
                      <a:rPr lang="hu-HU" sz="2400" b="0" i="0" smtClean="0">
                        <a:latin typeface="Cambria Math"/>
                        <a:ea typeface="Cambria Math"/>
                      </a:rPr>
                      <m:t>ln</m:t>
                    </m:r>
                    <m:r>
                      <a:rPr lang="hu-HU" sz="2400" b="0" i="1" smtClean="0">
                        <a:latin typeface="Cambria Math"/>
                        <a:ea typeface="Cambria Math"/>
                      </a:rPr>
                      <m:t>⁡(</m:t>
                    </m:r>
                    <m:r>
                      <a:rPr lang="hu-HU" sz="2400" i="1">
                        <a:latin typeface="Cambria Math"/>
                        <a:ea typeface="Cambria Math"/>
                      </a:rPr>
                      <m:t>1+</m:t>
                    </m:r>
                    <m:sSup>
                      <m:sSupPr>
                        <m:ctrlPr>
                          <a:rPr lang="hu-HU" sz="2400" i="1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hu-HU" sz="2400" i="1">
                            <a:latin typeface="Cambria Math"/>
                            <a:ea typeface="Cambria Math"/>
                          </a:rPr>
                          <m:t>𝑡</m:t>
                        </m:r>
                      </m:e>
                      <m:sup>
                        <m:r>
                          <a:rPr lang="hu-HU" sz="2400" i="1">
                            <a:latin typeface="Cambria Math"/>
                            <a:ea typeface="Cambria Math"/>
                          </a:rPr>
                          <m:t>2</m:t>
                        </m:r>
                      </m:sup>
                    </m:sSup>
                    <m:r>
                      <a:rPr lang="hu-HU" sz="2400" b="0" i="1" smtClean="0">
                        <a:latin typeface="Cambria Math"/>
                        <a:ea typeface="Cambria Math"/>
                      </a:rPr>
                      <m:t>)</m:t>
                    </m:r>
                    <m:r>
                      <a:rPr lang="hu-HU" sz="2400" i="1">
                        <a:latin typeface="Cambria Math"/>
                        <a:ea typeface="Cambria Math"/>
                      </a:rPr>
                      <m:t>,    </m:t>
                    </m:r>
                    <m:f>
                      <m:fPr>
                        <m:ctrlPr>
                          <a:rPr lang="hu-HU" sz="2400" i="1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hu-HU" sz="2400" b="0" i="1" smtClean="0">
                            <a:latin typeface="Cambria Math"/>
                            <a:ea typeface="Cambria Math"/>
                          </a:rPr>
                          <m:t>2</m:t>
                        </m:r>
                        <m:r>
                          <a:rPr lang="hu-HU" sz="2400" i="1">
                            <a:latin typeface="Cambria Math"/>
                            <a:ea typeface="Cambria Math"/>
                          </a:rPr>
                          <m:t>𝑡</m:t>
                        </m:r>
                      </m:num>
                      <m:den>
                        <m:r>
                          <a:rPr lang="hu-HU" sz="2400" b="0" i="1" smtClean="0">
                            <a:latin typeface="Cambria Math"/>
                            <a:ea typeface="Cambria Math"/>
                          </a:rPr>
                          <m:t>1+</m:t>
                        </m:r>
                        <m:sSup>
                          <m:sSupPr>
                            <m:ctrlPr>
                              <a:rPr lang="hu-HU" sz="2400" b="0" i="1" smtClean="0"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hu-HU" sz="2400" b="0" i="1" smtClean="0">
                                <a:latin typeface="Cambria Math"/>
                                <a:ea typeface="Cambria Math"/>
                              </a:rPr>
                              <m:t>𝑡</m:t>
                            </m:r>
                          </m:e>
                          <m:sup>
                            <m:r>
                              <a:rPr lang="hu-HU" sz="2400" b="0" i="1" smtClean="0"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hu-HU" sz="2400" i="1">
                        <a:latin typeface="Cambria Math"/>
                        <a:ea typeface="Cambria Math"/>
                      </a:rPr>
                      <m:t>,    </m:t>
                    </m:r>
                    <m:f>
                      <m:fPr>
                        <m:ctrlPr>
                          <a:rPr lang="hu-HU" sz="2400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hu-HU" sz="2400" b="0" i="1" smtClean="0">
                            <a:latin typeface="Cambria Math"/>
                            <a:ea typeface="Cambria Math"/>
                          </a:rPr>
                          <m:t>2</m:t>
                        </m:r>
                        <m:d>
                          <m:dPr>
                            <m:ctrlPr>
                              <a:rPr lang="hu-HU" sz="2400" b="0" i="1" smtClean="0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hu-HU" sz="2400" b="0" i="1" smtClean="0">
                                <a:latin typeface="Cambria Math"/>
                                <a:ea typeface="Cambria Math"/>
                              </a:rPr>
                              <m:t>1+</m:t>
                            </m:r>
                            <m:sSup>
                              <m:sSupPr>
                                <m:ctrlPr>
                                  <a:rPr lang="hu-HU" sz="2400" b="0" i="1" smtClean="0">
                                    <a:latin typeface="Cambria Math"/>
                                    <a:ea typeface="Cambria Math"/>
                                  </a:rPr>
                                </m:ctrlPr>
                              </m:sSupPr>
                              <m:e>
                                <m:r>
                                  <a:rPr lang="hu-HU" sz="2400" b="0" i="1" smtClean="0">
                                    <a:latin typeface="Cambria Math"/>
                                    <a:ea typeface="Cambria Math"/>
                                  </a:rPr>
                                  <m:t>𝑡</m:t>
                                </m:r>
                              </m:e>
                              <m:sup>
                                <m:r>
                                  <a:rPr lang="hu-HU" sz="2400" b="0" i="1" smtClean="0">
                                    <a:latin typeface="Cambria Math"/>
                                    <a:ea typeface="Cambria Math"/>
                                  </a:rPr>
                                  <m:t>2</m:t>
                                </m:r>
                              </m:sup>
                            </m:sSup>
                          </m:e>
                        </m:d>
                      </m:num>
                      <m:den>
                        <m:sSup>
                          <m:sSupPr>
                            <m:ctrlPr>
                              <a:rPr lang="hu-HU" sz="2400" i="1" smtClean="0"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hu-HU" sz="2400" i="1" smtClean="0">
                                    <a:latin typeface="Cambria Math"/>
                                    <a:ea typeface="Cambria Math"/>
                                  </a:rPr>
                                </m:ctrlPr>
                              </m:dPr>
                              <m:e>
                                <m:r>
                                  <a:rPr lang="hu-HU" sz="2400" b="0" i="1" smtClean="0">
                                    <a:latin typeface="Cambria Math"/>
                                    <a:ea typeface="Cambria Math"/>
                                  </a:rPr>
                                  <m:t>1−</m:t>
                                </m:r>
                                <m:sSup>
                                  <m:sSupPr>
                                    <m:ctrlPr>
                                      <a:rPr lang="hu-HU" sz="2400" b="0" i="1" smtClean="0"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hu-HU" sz="2400" b="0" i="1" smtClean="0">
                                        <a:latin typeface="Cambria Math"/>
                                        <a:ea typeface="Cambria Math"/>
                                      </a:rPr>
                                      <m:t>𝑡</m:t>
                                    </m:r>
                                  </m:e>
                                  <m:sup>
                                    <m:r>
                                      <a:rPr lang="hu-HU" sz="2400" b="0" i="1" smtClean="0">
                                        <a:latin typeface="Cambria Math"/>
                                        <a:ea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</m:e>
                            </m:d>
                          </m:e>
                          <m:sup>
                            <m:r>
                              <a:rPr lang="hu-HU" sz="2400" i="1" smtClean="0"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hu-HU" sz="2400" b="0" i="1" smtClean="0">
                        <a:latin typeface="Cambria Math"/>
                        <a:ea typeface="Cambria Math"/>
                      </a:rPr>
                      <m:t>,</m:t>
                    </m:r>
                    <m:r>
                      <a:rPr lang="hu-HU" sz="2400" i="1">
                        <a:latin typeface="Cambria Math"/>
                        <a:ea typeface="Cambria Math"/>
                      </a:rPr>
                      <m:t>   </m:t>
                    </m:r>
                    <m:r>
                      <a:rPr lang="hu-HU" sz="2400" b="0" i="1" smtClean="0">
                        <a:latin typeface="Cambria Math"/>
                        <a:ea typeface="Cambria Math"/>
                      </a:rPr>
                      <m:t>2</m:t>
                    </m:r>
                    <m:func>
                      <m:funcPr>
                        <m:ctrlPr>
                          <a:rPr lang="hu-HU" sz="2400" b="0" i="1" smtClean="0">
                            <a:latin typeface="Cambria Math"/>
                            <a:ea typeface="Cambria Math"/>
                          </a:rPr>
                        </m:ctrlPr>
                      </m:funcPr>
                      <m:fName>
                        <m:r>
                          <m:rPr>
                            <m:nor/>
                          </m:rPr>
                          <a:rPr lang="hu-HU" sz="2400" b="0" i="0" smtClean="0">
                            <a:latin typeface="Cambria Math"/>
                            <a:ea typeface="Cambria Math"/>
                          </a:rPr>
                          <m:t>atn</m:t>
                        </m:r>
                      </m:fName>
                      <m:e>
                        <m:r>
                          <a:rPr lang="hu-HU" sz="2400" b="0" i="1" smtClean="0">
                            <a:latin typeface="Cambria Math"/>
                            <a:ea typeface="Cambria Math"/>
                          </a:rPr>
                          <m:t>𝑡</m:t>
                        </m:r>
                        <m:r>
                          <a:rPr lang="hu-HU" sz="2400" b="0" i="1" smtClean="0">
                            <a:latin typeface="Cambria Math"/>
                            <a:ea typeface="Cambria Math"/>
                          </a:rPr>
                          <m:t> −</m:t>
                        </m:r>
                        <m:r>
                          <a:rPr lang="hu-HU" sz="2400" b="0" i="1" smtClean="0">
                            <a:latin typeface="Cambria Math"/>
                            <a:ea typeface="Cambria Math"/>
                          </a:rPr>
                          <m:t>𝑡</m:t>
                        </m:r>
                        <m:r>
                          <a:rPr lang="hu-HU" sz="2400" b="0" i="1" smtClean="0">
                            <a:latin typeface="Cambria Math"/>
                            <a:ea typeface="Cambria Math"/>
                          </a:rPr>
                          <m:t>, </m:t>
                        </m:r>
                        <m:r>
                          <a:rPr lang="hu-HU" sz="2400" b="0" i="1" smtClean="0">
                            <a:latin typeface="Cambria Math"/>
                            <a:ea typeface="Cambria Math"/>
                          </a:rPr>
                          <m:t>𝑏</m:t>
                        </m:r>
                        <m:sSup>
                          <m:sSupPr>
                            <m:ctrlPr>
                              <a:rPr lang="hu-HU" sz="2400" b="0" i="1" smtClean="0"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hu-HU" sz="2400" b="0" i="1" smtClean="0">
                                <a:latin typeface="Cambria Math"/>
                                <a:ea typeface="Cambria Math"/>
                              </a:rPr>
                              <m:t>𝑒</m:t>
                            </m:r>
                          </m:e>
                          <m:sup>
                            <m:r>
                              <a:rPr lang="hu-HU" sz="2400" b="0" i="1" smtClean="0">
                                <a:latin typeface="Cambria Math"/>
                                <a:ea typeface="Cambria Math"/>
                              </a:rPr>
                              <m:t>−</m:t>
                            </m:r>
                            <m:r>
                              <a:rPr lang="hu-HU" sz="2400" b="0" i="1" smtClean="0">
                                <a:latin typeface="Cambria Math"/>
                                <a:ea typeface="Cambria Math"/>
                              </a:rPr>
                              <m:t>𝑏</m:t>
                            </m:r>
                          </m:sup>
                        </m:sSup>
                        <m:r>
                          <a:rPr lang="hu-HU" sz="2400" b="0" i="1" smtClean="0">
                            <a:latin typeface="Cambria Math"/>
                            <a:ea typeface="Cambria Math"/>
                          </a:rPr>
                          <m:t>, </m:t>
                        </m:r>
                        <m:sSup>
                          <m:sSupPr>
                            <m:ctrlPr>
                              <a:rPr lang="hu-HU" sz="2400" b="0" i="1" smtClean="0"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hu-HU" sz="2400" b="0" i="1" smtClean="0">
                                <a:latin typeface="Cambria Math"/>
                                <a:ea typeface="Cambria Math"/>
                              </a:rPr>
                              <m:t>ℓ</m:t>
                            </m:r>
                          </m:e>
                          <m:sup>
                            <m:r>
                              <a:rPr lang="hu-HU" sz="2400" b="0" i="1" smtClean="0"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sup>
                        </m:sSup>
                        <m:sSup>
                          <m:sSupPr>
                            <m:ctrlPr>
                              <a:rPr lang="hu-HU" sz="2400" i="1"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hu-HU" sz="2400" i="1">
                                <a:latin typeface="Cambria Math"/>
                                <a:ea typeface="Cambria Math"/>
                              </a:rPr>
                              <m:t>𝑒</m:t>
                            </m:r>
                          </m:e>
                          <m:sup>
                            <m:r>
                              <a:rPr lang="hu-HU" sz="2400" i="1">
                                <a:latin typeface="Cambria Math"/>
                                <a:ea typeface="Cambria Math"/>
                              </a:rPr>
                              <m:t>−2ℓ</m:t>
                            </m:r>
                            <m:r>
                              <a:rPr lang="hu-HU" sz="2400" i="1">
                                <a:latin typeface="Cambria Math"/>
                                <a:ea typeface="Cambria Math"/>
                              </a:rPr>
                              <m:t>𝑘</m:t>
                            </m:r>
                          </m:sup>
                        </m:sSup>
                      </m:e>
                    </m:func>
                  </m:oMath>
                </a14:m>
                <a:endParaRPr lang="hu-HU" dirty="0" smtClean="0"/>
              </a:p>
              <a:p>
                <a:pPr marL="0" indent="0">
                  <a:lnSpc>
                    <a:spcPct val="200000"/>
                  </a:lnSpc>
                  <a:buNone/>
                </a:pPr>
                <a:r>
                  <a:rPr lang="hu-HU" dirty="0"/>
                  <a:t> </a:t>
                </a:r>
                <a14:m>
                  <m:oMath xmlns:m="http://schemas.openxmlformats.org/officeDocument/2006/math">
                    <m:r>
                      <a:rPr lang="hu-HU" sz="22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1+</m:t>
                    </m:r>
                    <m:f>
                      <m:fPr>
                        <m:ctrlPr>
                          <a:rPr lang="hu-HU" sz="220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hu-HU" sz="22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2</m:t>
                        </m:r>
                        <m:r>
                          <a:rPr lang="hu-HU" sz="22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𝑡</m:t>
                        </m:r>
                      </m:num>
                      <m:den>
                        <m:r>
                          <a:rPr lang="hu-HU" sz="220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𝜋</m:t>
                        </m:r>
                      </m:den>
                    </m:f>
                    <m:r>
                      <m:rPr>
                        <m:nor/>
                      </m:rPr>
                      <a:rPr lang="hu-HU" sz="2200" b="0" i="0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atn</m:t>
                    </m:r>
                    <m:d>
                      <m:dPr>
                        <m:ctrlPr>
                          <a:rPr lang="hu-HU" sz="22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hu-HU" sz="22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hu-HU" sz="22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𝑡</m:t>
                            </m:r>
                          </m:num>
                          <m:den>
                            <m:r>
                              <a:rPr lang="hu-HU" sz="22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𝜋</m:t>
                            </m:r>
                          </m:den>
                        </m:f>
                      </m:e>
                    </m:d>
                    <m:r>
                      <a:rPr lang="hu-HU" sz="22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−</m:t>
                    </m:r>
                    <m:func>
                      <m:funcPr>
                        <m:ctrlPr>
                          <a:rPr lang="hu-HU" sz="22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hu-HU" sz="2200" b="0" i="0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ln</m:t>
                        </m:r>
                      </m:fName>
                      <m:e>
                        <m:d>
                          <m:dPr>
                            <m:ctrlPr>
                              <a:rPr lang="hu-HU" sz="22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hu-HU" sz="22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1+</m:t>
                            </m:r>
                            <m:f>
                              <m:fPr>
                                <m:ctrlPr>
                                  <a:rPr lang="hu-HU" sz="2200" b="0" i="1" smtClean="0">
                                    <a:solidFill>
                                      <a:prstClr val="black"/>
                                    </a:solidFill>
                                    <a:latin typeface="Cambria Math"/>
                                    <a:ea typeface="Cambria Math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hu-HU" sz="2200" b="0" i="1" smtClean="0">
                                        <a:solidFill>
                                          <a:prstClr val="black"/>
                                        </a:solidFill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hu-HU" sz="2200" b="0" i="1" smtClean="0">
                                        <a:solidFill>
                                          <a:prstClr val="black"/>
                                        </a:solidFill>
                                        <a:latin typeface="Cambria Math"/>
                                        <a:ea typeface="Cambria Math"/>
                                      </a:rPr>
                                      <m:t>𝑡</m:t>
                                    </m:r>
                                  </m:e>
                                  <m:sup>
                                    <m:r>
                                      <a:rPr lang="hu-HU" sz="2200" b="0" i="1" smtClean="0">
                                        <a:solidFill>
                                          <a:prstClr val="black"/>
                                        </a:solidFill>
                                        <a:latin typeface="Cambria Math"/>
                                        <a:ea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</m:num>
                              <m:den>
                                <m:sSup>
                                  <m:sSupPr>
                                    <m:ctrlPr>
                                      <a:rPr lang="hu-HU" sz="2200" b="0" i="1" smtClean="0">
                                        <a:solidFill>
                                          <a:prstClr val="black"/>
                                        </a:solidFill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hu-HU" sz="2200" b="0" i="1" smtClean="0">
                                        <a:solidFill>
                                          <a:prstClr val="black"/>
                                        </a:solidFill>
                                        <a:latin typeface="Cambria Math"/>
                                        <a:ea typeface="Cambria Math"/>
                                      </a:rPr>
                                      <m:t>𝜋</m:t>
                                    </m:r>
                                  </m:e>
                                  <m:sup>
                                    <m:r>
                                      <a:rPr lang="hu-HU" sz="2200" b="0" i="1" smtClean="0">
                                        <a:solidFill>
                                          <a:prstClr val="black"/>
                                        </a:solidFill>
                                        <a:latin typeface="Cambria Math"/>
                                        <a:ea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</m:den>
                            </m:f>
                          </m:e>
                        </m:d>
                      </m:e>
                    </m:func>
                    <m:r>
                      <a:rPr lang="hu-HU" sz="22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,</m:t>
                    </m:r>
                    <m:f>
                      <m:fPr>
                        <m:ctrlPr>
                          <a:rPr lang="hu-HU" sz="22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hu-HU" sz="22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2</m:t>
                        </m:r>
                      </m:num>
                      <m:den>
                        <m:r>
                          <a:rPr lang="hu-HU" sz="22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𝜋</m:t>
                        </m:r>
                      </m:den>
                    </m:f>
                    <m:r>
                      <m:rPr>
                        <m:nor/>
                      </m:rPr>
                      <a:rPr lang="hu-HU" sz="220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atn</m:t>
                    </m:r>
                    <m:d>
                      <m:dPr>
                        <m:ctrlPr>
                          <a:rPr lang="hu-HU" sz="22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hu-HU" sz="2200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hu-HU" sz="2200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𝑡</m:t>
                            </m:r>
                          </m:num>
                          <m:den>
                            <m:r>
                              <a:rPr lang="hu-HU" sz="2200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𝜋</m:t>
                            </m:r>
                          </m:den>
                        </m:f>
                      </m:e>
                    </m:d>
                    <m:r>
                      <a:rPr lang="hu-HU" sz="22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,    </m:t>
                    </m:r>
                    <m:f>
                      <m:fPr>
                        <m:ctrlPr>
                          <a:rPr lang="hu-HU" sz="22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hu-HU" sz="22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2</m:t>
                        </m:r>
                        <m:sSup>
                          <m:sSupPr>
                            <m:ctrlPr>
                              <a:rPr lang="hu-HU" sz="2200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hu-HU" sz="2200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𝛾</m:t>
                            </m:r>
                          </m:e>
                          <m:sup>
                            <m:r>
                              <a:rPr lang="hu-HU" sz="22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3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hu-HU" sz="2200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hu-HU" sz="2200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𝜋</m:t>
                            </m:r>
                          </m:e>
                          <m:sup>
                            <m:r>
                              <a:rPr lang="hu-HU" sz="22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hu-HU" sz="22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+</m:t>
                        </m:r>
                        <m:sSup>
                          <m:sSupPr>
                            <m:ctrlPr>
                              <a:rPr lang="hu-HU" sz="22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hu-HU" sz="22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𝑡</m:t>
                            </m:r>
                          </m:e>
                          <m:sup>
                            <m:r>
                              <a:rPr lang="hu-HU" sz="22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hu-HU" sz="22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,  </m:t>
                    </m:r>
                    <m:f>
                      <m:fPr>
                        <m:ctrlPr>
                          <a:rPr lang="hu-HU" sz="220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hu-HU" sz="2200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hu-HU" sz="2200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𝜋</m:t>
                            </m:r>
                          </m:e>
                          <m:sup>
                            <m:r>
                              <a:rPr lang="hu-HU" sz="2200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hu-HU" sz="22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2</m:t>
                        </m:r>
                      </m:den>
                    </m:f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hu-HU" sz="220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hu-HU" sz="2200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fPr>
                          <m:num>
                            <m:rad>
                              <m:radPr>
                                <m:degHide m:val="on"/>
                                <m:ctrlPr>
                                  <a:rPr lang="hu-HU" sz="2200" i="1" smtClean="0">
                                    <a:solidFill>
                                      <a:prstClr val="black"/>
                                    </a:solidFill>
                                    <a:latin typeface="Cambria Math"/>
                                    <a:ea typeface="Cambria Math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hu-HU" sz="2200" b="0" i="1" smtClean="0">
                                    <a:solidFill>
                                      <a:prstClr val="black"/>
                                    </a:solidFill>
                                    <a:latin typeface="Cambria Math"/>
                                    <a:ea typeface="Cambria Math"/>
                                  </a:rPr>
                                  <m:t>1−</m:t>
                                </m:r>
                                <m:sSup>
                                  <m:sSupPr>
                                    <m:ctrlPr>
                                      <a:rPr lang="hu-HU" sz="2200" b="0" i="1" smtClean="0">
                                        <a:solidFill>
                                          <a:prstClr val="black"/>
                                        </a:solidFill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hu-HU" sz="2200" b="0" i="1" smtClean="0">
                                        <a:solidFill>
                                          <a:prstClr val="black"/>
                                        </a:solidFill>
                                        <a:latin typeface="Cambria Math"/>
                                        <a:ea typeface="Cambria Math"/>
                                      </a:rPr>
                                      <m:t>𝑣</m:t>
                                    </m:r>
                                  </m:e>
                                  <m:sup>
                                    <m:r>
                                      <a:rPr lang="hu-HU" sz="2200" b="0" i="1" smtClean="0">
                                        <a:solidFill>
                                          <a:prstClr val="black"/>
                                        </a:solidFill>
                                        <a:latin typeface="Cambria Math"/>
                                        <a:ea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</m:e>
                            </m:rad>
                            <m:r>
                              <a:rPr lang="hu-HU" sz="22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 </m:t>
                            </m:r>
                            <m:r>
                              <a:rPr lang="hu-HU" sz="22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𝑑𝑣</m:t>
                            </m:r>
                          </m:num>
                          <m:den>
                            <m:func>
                              <m:funcPr>
                                <m:ctrlPr>
                                  <a:rPr lang="hu-HU" sz="2200" i="1" smtClean="0">
                                    <a:solidFill>
                                      <a:prstClr val="black"/>
                                    </a:solidFill>
                                    <a:latin typeface="Cambria Math"/>
                                    <a:ea typeface="Cambria Math"/>
                                  </a:rPr>
                                </m:ctrlPr>
                              </m:funcPr>
                              <m:fName>
                                <m:sSup>
                                  <m:sSupPr>
                                    <m:ctrlPr>
                                      <a:rPr lang="hu-HU" sz="2200" i="1" smtClean="0">
                                        <a:solidFill>
                                          <a:prstClr val="black"/>
                                        </a:solidFill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hu-HU" sz="2200" i="0" smtClean="0">
                                        <a:solidFill>
                                          <a:prstClr val="black"/>
                                        </a:solidFill>
                                        <a:latin typeface="Cambria Math"/>
                                        <a:ea typeface="Cambria Math"/>
                                      </a:rPr>
                                      <m:t>cos</m:t>
                                    </m:r>
                                  </m:e>
                                  <m:sup>
                                    <m:r>
                                      <a:rPr lang="hu-HU" sz="2200" b="0" i="1" smtClean="0">
                                        <a:solidFill>
                                          <a:prstClr val="black"/>
                                        </a:solidFill>
                                        <a:latin typeface="Cambria Math"/>
                                        <a:ea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  <m:d>
                                  <m:dPr>
                                    <m:ctrlPr>
                                      <a:rPr lang="hu-HU" sz="2200" b="0" i="1" smtClean="0">
                                        <a:solidFill>
                                          <a:prstClr val="black"/>
                                        </a:solidFill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dPr>
                                  <m:e>
                                    <m:f>
                                      <m:fPr>
                                        <m:ctrlPr>
                                          <a:rPr lang="hu-HU" sz="2200" b="0" i="1" smtClean="0">
                                            <a:solidFill>
                                              <a:prstClr val="black"/>
                                            </a:solidFill>
                                            <a:latin typeface="Cambria Math"/>
                                            <a:ea typeface="Cambria Math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hu-HU" sz="2200" b="0" i="1" smtClean="0">
                                            <a:solidFill>
                                              <a:prstClr val="black"/>
                                            </a:solidFill>
                                            <a:latin typeface="Cambria Math"/>
                                            <a:ea typeface="Cambria Math"/>
                                          </a:rPr>
                                          <m:t>𝜋</m:t>
                                        </m:r>
                                        <m:r>
                                          <a:rPr lang="hu-HU" sz="2200" b="0" i="1" smtClean="0">
                                            <a:solidFill>
                                              <a:prstClr val="black"/>
                                            </a:solidFill>
                                            <a:latin typeface="Cambria Math"/>
                                            <a:ea typeface="Cambria Math"/>
                                          </a:rPr>
                                          <m:t>𝑣</m:t>
                                        </m:r>
                                      </m:num>
                                      <m:den>
                                        <m:r>
                                          <a:rPr lang="hu-HU" sz="2200" b="0" i="1" smtClean="0">
                                            <a:solidFill>
                                              <a:prstClr val="black"/>
                                            </a:solidFill>
                                            <a:latin typeface="Cambria Math"/>
                                            <a:ea typeface="Cambria Math"/>
                                          </a:rPr>
                                          <m:t>2</m:t>
                                        </m:r>
                                      </m:den>
                                    </m:f>
                                  </m:e>
                                </m:d>
                              </m:fName>
                              <m:e/>
                            </m:func>
                          </m:den>
                        </m:f>
                      </m:e>
                    </m:nary>
                    <m:r>
                      <a:rPr lang="hu-HU" sz="22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,  </m:t>
                    </m:r>
                    <m:sSup>
                      <m:sSupPr>
                        <m:ctrlPr>
                          <a:rPr lang="hu-HU" sz="22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hu-HU" sz="22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𝑒</m:t>
                        </m:r>
                      </m:e>
                      <m:sup>
                        <m:r>
                          <a:rPr lang="hu-HU" sz="22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lang="hu-HU" sz="22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𝑏</m:t>
                        </m:r>
                      </m:sup>
                    </m:sSup>
                    <m:r>
                      <a:rPr lang="hu-HU" sz="22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,  </m:t>
                    </m:r>
                    <m:f>
                      <m:fPr>
                        <m:ctrlPr>
                          <a:rPr lang="hu-HU" sz="22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hu-HU" sz="22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hu-HU" sz="22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hu-HU" sz="22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𝑘</m:t>
                            </m:r>
                          </m:e>
                          <m:sup>
                            <m:r>
                              <a:rPr lang="hu-HU" sz="22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  <m:sSup>
                      <m:sSupPr>
                        <m:ctrlPr>
                          <a:rPr lang="hu-HU" sz="2200" i="1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hu-HU" sz="2200" i="1">
                            <a:latin typeface="Cambria Math"/>
                            <a:ea typeface="Cambria Math"/>
                          </a:rPr>
                          <m:t>𝑒</m:t>
                        </m:r>
                      </m:e>
                      <m:sup>
                        <m:r>
                          <a:rPr lang="hu-HU" sz="2200" i="1">
                            <a:latin typeface="Cambria Math"/>
                            <a:ea typeface="Cambria Math"/>
                          </a:rPr>
                          <m:t>−2ℓ</m:t>
                        </m:r>
                        <m:r>
                          <a:rPr lang="hu-HU" sz="2200" i="1">
                            <a:latin typeface="Cambria Math"/>
                            <a:ea typeface="Cambria Math"/>
                          </a:rPr>
                          <m:t>𝑘</m:t>
                        </m:r>
                      </m:sup>
                    </m:sSup>
                  </m:oMath>
                </a14:m>
                <a:endParaRPr lang="hu-HU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-144016" y="1340768"/>
                <a:ext cx="9324528" cy="5184576"/>
              </a:xfrm>
              <a:blipFill rotWithShape="1">
                <a:blip r:embed="rId2"/>
                <a:stretch>
                  <a:fillRect t="-14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Ellipszis 3"/>
          <p:cNvSpPr/>
          <p:nvPr/>
        </p:nvSpPr>
        <p:spPr>
          <a:xfrm>
            <a:off x="4644008" y="5085184"/>
            <a:ext cx="936104" cy="1080120"/>
          </a:xfrm>
          <a:prstGeom prst="ellipse">
            <a:avLst/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721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0648"/>
            <a:ext cx="9155303" cy="6408712"/>
          </a:xfrm>
        </p:spPr>
      </p:pic>
    </p:spTree>
    <p:extLst>
      <p:ext uri="{BB962C8B-B14F-4D97-AF65-F5344CB8AC3E}">
        <p14:creationId xmlns:p14="http://schemas.microsoft.com/office/powerpoint/2010/main" val="4291692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188640"/>
            <a:ext cx="9258171" cy="6480720"/>
          </a:xfrm>
        </p:spPr>
      </p:pic>
    </p:spTree>
    <p:extLst>
      <p:ext uri="{BB962C8B-B14F-4D97-AF65-F5344CB8AC3E}">
        <p14:creationId xmlns:p14="http://schemas.microsoft.com/office/powerpoint/2010/main" val="964265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144015"/>
            <a:ext cx="9219053" cy="6453337"/>
          </a:xfrm>
        </p:spPr>
      </p:pic>
    </p:spTree>
    <p:extLst>
      <p:ext uri="{BB962C8B-B14F-4D97-AF65-F5344CB8AC3E}">
        <p14:creationId xmlns:p14="http://schemas.microsoft.com/office/powerpoint/2010/main" val="3861369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88640"/>
            <a:ext cx="9159938" cy="6411956"/>
          </a:xfrm>
        </p:spPr>
      </p:pic>
    </p:spTree>
    <p:extLst>
      <p:ext uri="{BB962C8B-B14F-4D97-AF65-F5344CB8AC3E}">
        <p14:creationId xmlns:p14="http://schemas.microsoft.com/office/powerpoint/2010/main" val="4277794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96960"/>
            <a:ext cx="9286274" cy="6500392"/>
          </a:xfrm>
        </p:spPr>
      </p:pic>
    </p:spTree>
    <p:extLst>
      <p:ext uri="{BB962C8B-B14F-4D97-AF65-F5344CB8AC3E}">
        <p14:creationId xmlns:p14="http://schemas.microsoft.com/office/powerpoint/2010/main" val="2926179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3" y="116632"/>
            <a:ext cx="9258171" cy="6480720"/>
          </a:xfrm>
        </p:spPr>
      </p:pic>
    </p:spTree>
    <p:extLst>
      <p:ext uri="{BB962C8B-B14F-4D97-AF65-F5344CB8AC3E}">
        <p14:creationId xmlns:p14="http://schemas.microsoft.com/office/powerpoint/2010/main" val="934742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Tartalom helye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80815"/>
            <a:ext cx="5328592" cy="6465735"/>
          </a:xfrm>
        </p:spPr>
      </p:pic>
      <p:sp>
        <p:nvSpPr>
          <p:cNvPr id="2" name="Szövegdoboz 1"/>
          <p:cNvSpPr txBox="1"/>
          <p:nvPr/>
        </p:nvSpPr>
        <p:spPr>
          <a:xfrm>
            <a:off x="5508104" y="1988840"/>
            <a:ext cx="3226332" cy="23529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hu-HU" sz="2000" b="1" dirty="0" err="1" smtClean="0">
                <a:solidFill>
                  <a:srgbClr val="C00000"/>
                </a:solidFill>
              </a:rPr>
              <a:t>Large</a:t>
            </a:r>
            <a:r>
              <a:rPr lang="hu-HU" sz="2000" b="1" dirty="0" smtClean="0">
                <a:solidFill>
                  <a:srgbClr val="C00000"/>
                </a:solidFill>
              </a:rPr>
              <a:t> </a:t>
            </a:r>
            <a:r>
              <a:rPr lang="hu-HU" sz="2000" b="1" dirty="0" err="1" smtClean="0">
                <a:solidFill>
                  <a:srgbClr val="C00000"/>
                </a:solidFill>
              </a:rPr>
              <a:t>pT</a:t>
            </a:r>
            <a:r>
              <a:rPr lang="hu-HU" sz="2000" b="1" dirty="0" smtClean="0">
                <a:solidFill>
                  <a:srgbClr val="C00000"/>
                </a:solidFill>
              </a:rPr>
              <a:t>:  </a:t>
            </a:r>
          </a:p>
          <a:p>
            <a:pPr>
              <a:lnSpc>
                <a:spcPct val="150000"/>
              </a:lnSpc>
            </a:pPr>
            <a:r>
              <a:rPr lang="hu-HU" sz="2000" b="1" dirty="0">
                <a:solidFill>
                  <a:srgbClr val="C00000"/>
                </a:solidFill>
              </a:rPr>
              <a:t>	</a:t>
            </a:r>
            <a:r>
              <a:rPr lang="hu-HU" sz="2000" b="1" dirty="0" smtClean="0">
                <a:solidFill>
                  <a:srgbClr val="C00000"/>
                </a:solidFill>
              </a:rPr>
              <a:t>NLO QCD</a:t>
            </a:r>
          </a:p>
          <a:p>
            <a:pPr>
              <a:lnSpc>
                <a:spcPct val="150000"/>
              </a:lnSpc>
            </a:pPr>
            <a:endParaRPr lang="hu-HU" sz="2000" b="1" dirty="0">
              <a:solidFill>
                <a:srgbClr val="C00000"/>
              </a:solidFill>
            </a:endParaRPr>
          </a:p>
          <a:p>
            <a:pPr>
              <a:lnSpc>
                <a:spcPct val="150000"/>
              </a:lnSpc>
            </a:pPr>
            <a:r>
              <a:rPr lang="hu-HU" sz="2000" b="1" dirty="0" err="1" smtClean="0">
                <a:solidFill>
                  <a:srgbClr val="C00000"/>
                </a:solidFill>
              </a:rPr>
              <a:t>Smaller</a:t>
            </a:r>
            <a:r>
              <a:rPr lang="hu-HU" sz="2000" b="1" dirty="0" smtClean="0">
                <a:solidFill>
                  <a:srgbClr val="C00000"/>
                </a:solidFill>
              </a:rPr>
              <a:t> </a:t>
            </a:r>
            <a:r>
              <a:rPr lang="hu-HU" sz="2000" b="1" dirty="0" err="1" smtClean="0">
                <a:solidFill>
                  <a:srgbClr val="C00000"/>
                </a:solidFill>
              </a:rPr>
              <a:t>pT</a:t>
            </a:r>
            <a:r>
              <a:rPr lang="hu-HU" sz="2000" b="1" dirty="0" smtClean="0">
                <a:solidFill>
                  <a:srgbClr val="C00000"/>
                </a:solidFill>
              </a:rPr>
              <a:t>: </a:t>
            </a:r>
          </a:p>
          <a:p>
            <a:pPr>
              <a:lnSpc>
                <a:spcPct val="150000"/>
              </a:lnSpc>
            </a:pPr>
            <a:r>
              <a:rPr lang="hu-HU" sz="2000" b="1" dirty="0">
                <a:solidFill>
                  <a:srgbClr val="C00000"/>
                </a:solidFill>
              </a:rPr>
              <a:t>	</a:t>
            </a:r>
            <a:r>
              <a:rPr lang="hu-HU" sz="2000" b="1" dirty="0" smtClean="0">
                <a:solidFill>
                  <a:srgbClr val="C00000"/>
                </a:solidFill>
              </a:rPr>
              <a:t> plus </a:t>
            </a:r>
            <a:r>
              <a:rPr lang="hu-HU" sz="2000" b="1" dirty="0" err="1" smtClean="0">
                <a:solidFill>
                  <a:srgbClr val="C00000"/>
                </a:solidFill>
              </a:rPr>
              <a:t>direct</a:t>
            </a:r>
            <a:r>
              <a:rPr lang="hu-HU" sz="2000" b="1" dirty="0" smtClean="0">
                <a:solidFill>
                  <a:srgbClr val="C00000"/>
                </a:solidFill>
              </a:rPr>
              <a:t> </a:t>
            </a:r>
            <a:r>
              <a:rPr lang="hu-HU" sz="2000" b="1" dirty="0" err="1" smtClean="0">
                <a:solidFill>
                  <a:srgbClr val="C00000"/>
                </a:solidFill>
              </a:rPr>
              <a:t>gammas</a:t>
            </a:r>
            <a:endParaRPr lang="en-US" sz="2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37465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Kép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917340"/>
            <a:ext cx="6229200" cy="46719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Szövegdoboz 8"/>
              <p:cNvSpPr txBox="1"/>
              <p:nvPr/>
            </p:nvSpPr>
            <p:spPr>
              <a:xfrm>
                <a:off x="1739018" y="116632"/>
                <a:ext cx="255089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u-HU" sz="2000" b="1" i="1" smtClean="0">
                          <a:latin typeface="Cambria Math"/>
                          <a:ea typeface="Cambria Math"/>
                        </a:rPr>
                        <m:t>𝑨𝒖</m:t>
                      </m:r>
                      <m:r>
                        <a:rPr lang="hu-HU" sz="2000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hu-HU" sz="2000" b="1" i="1" smtClean="0">
                          <a:latin typeface="Cambria Math"/>
                          <a:ea typeface="Cambria Math"/>
                        </a:rPr>
                        <m:t>𝑨𝒖</m:t>
                      </m:r>
                      <m:r>
                        <a:rPr lang="hu-HU" sz="2000" b="1" i="1" smtClean="0">
                          <a:latin typeface="Cambria Math"/>
                          <a:ea typeface="Cambria Math"/>
                        </a:rPr>
                        <m:t>  → </m:t>
                      </m:r>
                      <m:r>
                        <a:rPr lang="en-US" sz="2000" b="1" i="1" smtClean="0">
                          <a:latin typeface="Cambria Math"/>
                          <a:ea typeface="Cambria Math"/>
                        </a:rPr>
                        <m:t>𝜸</m:t>
                      </m:r>
                      <m:r>
                        <a:rPr lang="hu-HU" sz="2000" b="1" i="1" smtClean="0">
                          <a:latin typeface="Cambria Math"/>
                          <a:ea typeface="Cambria Math"/>
                        </a:rPr>
                        <m:t> +  </m:t>
                      </m:r>
                      <m:r>
                        <a:rPr lang="hu-HU" sz="2000" b="1" i="1" smtClean="0">
                          <a:latin typeface="Cambria Math"/>
                          <a:ea typeface="Cambria Math"/>
                        </a:rPr>
                        <m:t>𝑿</m:t>
                      </m:r>
                    </m:oMath>
                  </m:oMathPara>
                </a14:m>
                <a:endParaRPr lang="en-US" sz="2000" b="1" dirty="0"/>
              </a:p>
            </p:txBody>
          </p:sp>
        </mc:Choice>
        <mc:Fallback xmlns="">
          <p:sp>
            <p:nvSpPr>
              <p:cNvPr id="9" name="Szövegdoboz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9018" y="116632"/>
                <a:ext cx="2550891" cy="400110"/>
              </a:xfrm>
              <a:prstGeom prst="rect">
                <a:avLst/>
              </a:prstGeom>
              <a:blipFill rotWithShape="1">
                <a:blip r:embed="rId3"/>
                <a:stretch>
                  <a:fillRect b="-45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Kép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5512" y="1336802"/>
            <a:ext cx="3818488" cy="3604366"/>
          </a:xfrm>
          <a:prstGeom prst="rect">
            <a:avLst/>
          </a:prstGeom>
        </p:spPr>
      </p:pic>
      <p:sp>
        <p:nvSpPr>
          <p:cNvPr id="2" name="Szövegdoboz 1"/>
          <p:cNvSpPr txBox="1"/>
          <p:nvPr/>
        </p:nvSpPr>
        <p:spPr>
          <a:xfrm>
            <a:off x="6300192" y="663079"/>
            <a:ext cx="20826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400" b="1" dirty="0" smtClean="0"/>
              <a:t>Glauber </a:t>
            </a:r>
            <a:r>
              <a:rPr lang="hu-HU" sz="2400" b="1" dirty="0" err="1" smtClean="0"/>
              <a:t>model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481221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err="1" smtClean="0"/>
              <a:t>Interpreting</a:t>
            </a:r>
            <a:r>
              <a:rPr lang="hu-HU" b="1" dirty="0" smtClean="0"/>
              <a:t> </a:t>
            </a:r>
            <a:r>
              <a:rPr lang="hu-HU" b="1" dirty="0" err="1" smtClean="0"/>
              <a:t>the</a:t>
            </a:r>
            <a:r>
              <a:rPr lang="hu-HU" b="1" dirty="0" smtClean="0"/>
              <a:t> </a:t>
            </a:r>
            <a:r>
              <a:rPr lang="hu-HU" b="1" dirty="0" err="1" smtClean="0"/>
              <a:t>temperature</a:t>
            </a:r>
            <a:endParaRPr lang="en-US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5328592"/>
          </a:xfrm>
        </p:spPr>
        <p:txBody>
          <a:bodyPr>
            <a:normAutofit/>
          </a:bodyPr>
          <a:lstStyle/>
          <a:p>
            <a:r>
              <a:rPr lang="hu-HU" sz="2400" dirty="0" err="1" smtClean="0"/>
              <a:t>Thermodynamics</a:t>
            </a:r>
            <a:r>
              <a:rPr lang="hu-HU" sz="2400" dirty="0" smtClean="0"/>
              <a:t>  (</a:t>
            </a:r>
            <a:r>
              <a:rPr lang="hu-HU" sz="2400" dirty="0" err="1" smtClean="0">
                <a:solidFill>
                  <a:srgbClr val="C00000"/>
                </a:solidFill>
              </a:rPr>
              <a:t>universality</a:t>
            </a:r>
            <a:r>
              <a:rPr lang="hu-HU" sz="2400" dirty="0" smtClean="0">
                <a:solidFill>
                  <a:srgbClr val="C00000"/>
                </a:solidFill>
              </a:rPr>
              <a:t> of </a:t>
            </a:r>
            <a:r>
              <a:rPr lang="hu-HU" sz="2400" dirty="0" err="1" smtClean="0">
                <a:solidFill>
                  <a:srgbClr val="C00000"/>
                </a:solidFill>
              </a:rPr>
              <a:t>equilibrium</a:t>
            </a:r>
            <a:r>
              <a:rPr lang="hu-HU" sz="2400" dirty="0" smtClean="0"/>
              <a:t>)</a:t>
            </a:r>
          </a:p>
          <a:p>
            <a:pPr lvl="2" indent="-342900">
              <a:buFont typeface="Wingdings" pitchFamily="2" charset="2"/>
              <a:buChar char="Ø"/>
            </a:pPr>
            <a:r>
              <a:rPr lang="hu-HU" sz="1800" dirty="0" err="1" smtClean="0"/>
              <a:t>zeroth</a:t>
            </a:r>
            <a:r>
              <a:rPr lang="hu-HU" sz="1800" dirty="0" smtClean="0"/>
              <a:t> </a:t>
            </a:r>
            <a:r>
              <a:rPr lang="hu-HU" sz="1800" dirty="0" err="1" smtClean="0"/>
              <a:t>theorem</a:t>
            </a:r>
            <a:r>
              <a:rPr lang="hu-HU" sz="1800" dirty="0" smtClean="0"/>
              <a:t>  (</a:t>
            </a:r>
            <a:r>
              <a:rPr lang="hu-HU" sz="1800" dirty="0" err="1" smtClean="0"/>
              <a:t>Biro</a:t>
            </a:r>
            <a:r>
              <a:rPr lang="hu-HU" sz="1800" dirty="0" smtClean="0"/>
              <a:t>+Van PRE 2011)</a:t>
            </a:r>
          </a:p>
          <a:p>
            <a:pPr lvl="2" indent="-342900">
              <a:buFont typeface="Wingdings" pitchFamily="2" charset="2"/>
              <a:buChar char="Ø"/>
            </a:pPr>
            <a:r>
              <a:rPr lang="hu-HU" sz="1800" dirty="0" err="1"/>
              <a:t>d</a:t>
            </a:r>
            <a:r>
              <a:rPr lang="hu-HU" sz="1800" dirty="0" err="1" smtClean="0"/>
              <a:t>erivative</a:t>
            </a:r>
            <a:r>
              <a:rPr lang="hu-HU" sz="1800" dirty="0" smtClean="0"/>
              <a:t> of </a:t>
            </a:r>
            <a:r>
              <a:rPr lang="hu-HU" sz="1800" dirty="0" err="1" smtClean="0"/>
              <a:t>entropy</a:t>
            </a:r>
            <a:endParaRPr lang="hu-HU" sz="1800" dirty="0" smtClean="0"/>
          </a:p>
          <a:p>
            <a:pPr lvl="2" indent="-342900">
              <a:buFont typeface="Wingdings" pitchFamily="2" charset="2"/>
              <a:buChar char="Ø"/>
            </a:pPr>
            <a:r>
              <a:rPr lang="hu-HU" sz="1800" dirty="0" err="1" smtClean="0"/>
              <a:t>Boyle-Mariotte</a:t>
            </a:r>
            <a:r>
              <a:rPr lang="hu-HU" sz="1800" dirty="0" smtClean="0"/>
              <a:t> </a:t>
            </a:r>
            <a:r>
              <a:rPr lang="hu-HU" sz="1800" dirty="0" err="1" smtClean="0"/>
              <a:t>type</a:t>
            </a:r>
            <a:r>
              <a:rPr lang="hu-HU" sz="1800" dirty="0" smtClean="0"/>
              <a:t> </a:t>
            </a:r>
            <a:r>
              <a:rPr lang="hu-HU" sz="1800" dirty="0" err="1" smtClean="0"/>
              <a:t>equation</a:t>
            </a:r>
            <a:r>
              <a:rPr lang="hu-HU" sz="1800" dirty="0" smtClean="0"/>
              <a:t> of </a:t>
            </a:r>
            <a:r>
              <a:rPr lang="hu-HU" sz="1800" dirty="0" err="1" smtClean="0"/>
              <a:t>state</a:t>
            </a:r>
            <a:endParaRPr lang="hu-HU" sz="1800" dirty="0" smtClean="0"/>
          </a:p>
          <a:p>
            <a:pPr lvl="2" indent="-342900">
              <a:buFont typeface="Wingdings" pitchFamily="2" charset="2"/>
              <a:buChar char="Ø"/>
            </a:pPr>
            <a:endParaRPr lang="hu-HU" sz="1800" dirty="0" smtClean="0"/>
          </a:p>
          <a:p>
            <a:r>
              <a:rPr lang="hu-HU" sz="2400" dirty="0" err="1" smtClean="0"/>
              <a:t>Kinetic</a:t>
            </a:r>
            <a:r>
              <a:rPr lang="hu-HU" sz="2400" dirty="0" smtClean="0"/>
              <a:t> </a:t>
            </a:r>
            <a:r>
              <a:rPr lang="hu-HU" sz="2400" dirty="0" err="1" smtClean="0"/>
              <a:t>theory</a:t>
            </a:r>
            <a:r>
              <a:rPr lang="hu-HU" sz="2400" dirty="0" smtClean="0"/>
              <a:t>  (</a:t>
            </a:r>
            <a:r>
              <a:rPr lang="hu-HU" sz="2400" dirty="0" err="1" smtClean="0">
                <a:solidFill>
                  <a:srgbClr val="002060"/>
                </a:solidFill>
              </a:rPr>
              <a:t>equipartition</a:t>
            </a:r>
            <a:r>
              <a:rPr lang="hu-HU" sz="2400" dirty="0" smtClean="0"/>
              <a:t>)</a:t>
            </a:r>
          </a:p>
          <a:p>
            <a:pPr lvl="2">
              <a:buFont typeface="Wingdings" pitchFamily="2" charset="2"/>
              <a:buChar char="Ø"/>
            </a:pPr>
            <a:r>
              <a:rPr lang="hu-HU" sz="1800" dirty="0"/>
              <a:t> </a:t>
            </a:r>
            <a:r>
              <a:rPr lang="hu-HU" sz="1800" dirty="0" err="1" smtClean="0"/>
              <a:t>energy</a:t>
            </a:r>
            <a:r>
              <a:rPr lang="hu-HU" sz="1800" dirty="0" smtClean="0"/>
              <a:t> / </a:t>
            </a:r>
            <a:r>
              <a:rPr lang="hu-HU" sz="1800" dirty="0" err="1" smtClean="0"/>
              <a:t>degree</a:t>
            </a:r>
            <a:r>
              <a:rPr lang="hu-HU" sz="1800" dirty="0" smtClean="0"/>
              <a:t> of </a:t>
            </a:r>
            <a:r>
              <a:rPr lang="hu-HU" sz="1800" dirty="0" err="1" smtClean="0"/>
              <a:t>freedom</a:t>
            </a:r>
            <a:endParaRPr lang="hu-HU" sz="1800" dirty="0" smtClean="0"/>
          </a:p>
          <a:p>
            <a:pPr lvl="2">
              <a:buFont typeface="Wingdings" pitchFamily="2" charset="2"/>
              <a:buChar char="Ø"/>
            </a:pPr>
            <a:r>
              <a:rPr lang="hu-HU" sz="1800" dirty="0"/>
              <a:t> </a:t>
            </a:r>
            <a:r>
              <a:rPr lang="hu-HU" sz="1800" dirty="0" err="1" smtClean="0"/>
              <a:t>fluctuation</a:t>
            </a:r>
            <a:r>
              <a:rPr lang="hu-HU" sz="1800" dirty="0" smtClean="0"/>
              <a:t> - </a:t>
            </a:r>
            <a:r>
              <a:rPr lang="hu-HU" sz="1800" dirty="0" err="1" smtClean="0"/>
              <a:t>dissipation</a:t>
            </a:r>
            <a:endParaRPr lang="hu-HU" sz="1800" dirty="0" smtClean="0"/>
          </a:p>
          <a:p>
            <a:pPr lvl="2">
              <a:buFont typeface="Wingdings" pitchFamily="2" charset="2"/>
              <a:buChar char="Ø"/>
            </a:pPr>
            <a:r>
              <a:rPr lang="hu-HU" sz="1800" dirty="0"/>
              <a:t> </a:t>
            </a:r>
            <a:r>
              <a:rPr lang="hu-HU" sz="1800" dirty="0" err="1" smtClean="0"/>
              <a:t>other</a:t>
            </a:r>
            <a:r>
              <a:rPr lang="hu-HU" sz="1800" dirty="0" smtClean="0"/>
              <a:t> </a:t>
            </a:r>
            <a:r>
              <a:rPr lang="hu-HU" sz="1800" dirty="0" err="1" smtClean="0"/>
              <a:t>average</a:t>
            </a:r>
            <a:r>
              <a:rPr lang="hu-HU" sz="1800" dirty="0" smtClean="0"/>
              <a:t> </a:t>
            </a:r>
            <a:r>
              <a:rPr lang="hu-HU" sz="1800" dirty="0" err="1" smtClean="0"/>
              <a:t>values</a:t>
            </a:r>
            <a:endParaRPr lang="hu-HU" sz="1800" dirty="0" smtClean="0"/>
          </a:p>
          <a:p>
            <a:pPr marL="914400" lvl="2" indent="0">
              <a:buNone/>
            </a:pPr>
            <a:endParaRPr lang="hu-HU" sz="1800" dirty="0" smtClean="0"/>
          </a:p>
          <a:p>
            <a:r>
              <a:rPr lang="hu-HU" sz="2600" dirty="0" err="1" smtClean="0"/>
              <a:t>Spectral</a:t>
            </a:r>
            <a:r>
              <a:rPr lang="hu-HU" sz="2600" dirty="0" smtClean="0"/>
              <a:t> </a:t>
            </a:r>
            <a:r>
              <a:rPr lang="hu-HU" sz="2600" dirty="0" err="1" smtClean="0"/>
              <a:t>statistics</a:t>
            </a:r>
            <a:r>
              <a:rPr lang="hu-HU" sz="2600" dirty="0" smtClean="0"/>
              <a:t> (</a:t>
            </a:r>
            <a:r>
              <a:rPr lang="hu-HU" sz="2600" dirty="0" err="1" smtClean="0">
                <a:solidFill>
                  <a:srgbClr val="00642D"/>
                </a:solidFill>
              </a:rPr>
              <a:t>abstract</a:t>
            </a:r>
            <a:r>
              <a:rPr lang="hu-HU" sz="2600" dirty="0" smtClean="0"/>
              <a:t>)</a:t>
            </a:r>
          </a:p>
          <a:p>
            <a:pPr lvl="2">
              <a:buFont typeface="Wingdings" pitchFamily="2" charset="2"/>
              <a:buChar char="Ø"/>
            </a:pPr>
            <a:r>
              <a:rPr lang="hu-HU" sz="1800" dirty="0" err="1"/>
              <a:t>l</a:t>
            </a:r>
            <a:r>
              <a:rPr lang="hu-HU" sz="1800" dirty="0" err="1" smtClean="0"/>
              <a:t>ogarithmic</a:t>
            </a:r>
            <a:r>
              <a:rPr lang="hu-HU" sz="1800" dirty="0" smtClean="0"/>
              <a:t> </a:t>
            </a:r>
            <a:r>
              <a:rPr lang="hu-HU" sz="1800" dirty="0" err="1" smtClean="0"/>
              <a:t>slope</a:t>
            </a:r>
            <a:r>
              <a:rPr lang="hu-HU" sz="1800" dirty="0" smtClean="0"/>
              <a:t> </a:t>
            </a:r>
            <a:r>
              <a:rPr lang="hu-HU" sz="1800" dirty="0" err="1" smtClean="0"/>
              <a:t>parameter</a:t>
            </a:r>
            <a:endParaRPr lang="hu-HU" sz="1800" dirty="0" smtClean="0"/>
          </a:p>
          <a:p>
            <a:pPr lvl="2">
              <a:buFont typeface="Wingdings" pitchFamily="2" charset="2"/>
              <a:buChar char="Ø"/>
            </a:pPr>
            <a:r>
              <a:rPr lang="hu-HU" sz="1800" dirty="0" err="1"/>
              <a:t>o</a:t>
            </a:r>
            <a:r>
              <a:rPr lang="hu-HU" sz="1800" dirty="0" err="1" smtClean="0"/>
              <a:t>bserved</a:t>
            </a:r>
            <a:r>
              <a:rPr lang="hu-HU" sz="1800" dirty="0" smtClean="0"/>
              <a:t> </a:t>
            </a:r>
            <a:r>
              <a:rPr lang="hu-HU" sz="1800" dirty="0" err="1" smtClean="0"/>
              <a:t>energy</a:t>
            </a:r>
            <a:r>
              <a:rPr lang="hu-HU" sz="1800" dirty="0" smtClean="0"/>
              <a:t> </a:t>
            </a:r>
            <a:r>
              <a:rPr lang="hu-HU" sz="1800" dirty="0" err="1" smtClean="0"/>
              <a:t>scale</a:t>
            </a:r>
            <a:endParaRPr lang="hu-HU" sz="1800" dirty="0" smtClean="0"/>
          </a:p>
          <a:p>
            <a:pPr lvl="2">
              <a:buFont typeface="Wingdings" pitchFamily="2" charset="2"/>
              <a:buChar char="Ø"/>
            </a:pPr>
            <a:r>
              <a:rPr lang="hu-HU" sz="1800" dirty="0" err="1"/>
              <a:t>d</a:t>
            </a:r>
            <a:r>
              <a:rPr lang="hu-HU" sz="1800" dirty="0" err="1" smtClean="0"/>
              <a:t>ispersion</a:t>
            </a:r>
            <a:r>
              <a:rPr lang="hu-HU" sz="1800" dirty="0" smtClean="0"/>
              <a:t>  / </a:t>
            </a:r>
            <a:r>
              <a:rPr lang="hu-HU" sz="1800" dirty="0" err="1" smtClean="0"/>
              <a:t>power</a:t>
            </a:r>
            <a:r>
              <a:rPr lang="hu-HU" sz="1800" dirty="0" smtClean="0"/>
              <a:t> </a:t>
            </a:r>
            <a:r>
              <a:rPr lang="hu-HU" sz="1800" dirty="0" err="1" smtClean="0"/>
              <a:t>-law</a:t>
            </a:r>
            <a:r>
              <a:rPr lang="hu-HU" sz="1800" dirty="0" smtClean="0"/>
              <a:t> </a:t>
            </a:r>
            <a:r>
              <a:rPr lang="hu-HU" sz="1800" dirty="0" err="1" smtClean="0"/>
              <a:t>effects</a:t>
            </a:r>
            <a:endParaRPr lang="hu-HU" sz="1800" dirty="0"/>
          </a:p>
          <a:p>
            <a:pPr marL="800100" lvl="2" indent="0">
              <a:buNone/>
            </a:pPr>
            <a:endParaRPr lang="hu-HU" dirty="0" smtClean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2399" y="620688"/>
            <a:ext cx="727592" cy="2628294"/>
          </a:xfrm>
          <a:prstGeom prst="rect">
            <a:avLst/>
          </a:prstGeom>
        </p:spPr>
      </p:pic>
      <p:pic>
        <p:nvPicPr>
          <p:cNvPr id="12" name="Kép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3393149"/>
            <a:ext cx="3456549" cy="3420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4785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908720"/>
            <a:ext cx="6240693" cy="468052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Szövegdoboz 8"/>
              <p:cNvSpPr txBox="1"/>
              <p:nvPr/>
            </p:nvSpPr>
            <p:spPr>
              <a:xfrm>
                <a:off x="1739018" y="116632"/>
                <a:ext cx="255089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u-HU" sz="2000" b="1" i="1" smtClean="0">
                          <a:latin typeface="Cambria Math"/>
                          <a:ea typeface="Cambria Math"/>
                        </a:rPr>
                        <m:t>𝑨𝒖</m:t>
                      </m:r>
                      <m:r>
                        <a:rPr lang="hu-HU" sz="2000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hu-HU" sz="2000" b="1" i="1" smtClean="0">
                          <a:latin typeface="Cambria Math"/>
                          <a:ea typeface="Cambria Math"/>
                        </a:rPr>
                        <m:t>𝑨𝒖</m:t>
                      </m:r>
                      <m:r>
                        <a:rPr lang="hu-HU" sz="2000" b="1" i="1" smtClean="0">
                          <a:latin typeface="Cambria Math"/>
                          <a:ea typeface="Cambria Math"/>
                        </a:rPr>
                        <m:t>  → </m:t>
                      </m:r>
                      <m:r>
                        <a:rPr lang="en-US" sz="2000" b="1" i="1" smtClean="0">
                          <a:latin typeface="Cambria Math"/>
                          <a:ea typeface="Cambria Math"/>
                        </a:rPr>
                        <m:t>𝜸</m:t>
                      </m:r>
                      <m:r>
                        <a:rPr lang="hu-HU" sz="2000" b="1" i="1" smtClean="0">
                          <a:latin typeface="Cambria Math"/>
                          <a:ea typeface="Cambria Math"/>
                        </a:rPr>
                        <m:t> +  </m:t>
                      </m:r>
                      <m:r>
                        <a:rPr lang="hu-HU" sz="2000" b="1" i="1" smtClean="0">
                          <a:latin typeface="Cambria Math"/>
                          <a:ea typeface="Cambria Math"/>
                        </a:rPr>
                        <m:t>𝑿</m:t>
                      </m:r>
                    </m:oMath>
                  </m:oMathPara>
                </a14:m>
                <a:endParaRPr lang="en-US" sz="2000" b="1" dirty="0"/>
              </a:p>
            </p:txBody>
          </p:sp>
        </mc:Choice>
        <mc:Fallback xmlns="">
          <p:sp>
            <p:nvSpPr>
              <p:cNvPr id="9" name="Szövegdoboz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9018" y="116632"/>
                <a:ext cx="2550891" cy="400110"/>
              </a:xfrm>
              <a:prstGeom prst="rect">
                <a:avLst/>
              </a:prstGeom>
              <a:blipFill rotWithShape="1">
                <a:blip r:embed="rId3"/>
                <a:stretch>
                  <a:fillRect b="-45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Kép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5512" y="1336802"/>
            <a:ext cx="3818488" cy="3604366"/>
          </a:xfrm>
          <a:prstGeom prst="rect">
            <a:avLst/>
          </a:prstGeom>
        </p:spPr>
      </p:pic>
      <p:sp>
        <p:nvSpPr>
          <p:cNvPr id="2" name="Szövegdoboz 1"/>
          <p:cNvSpPr txBox="1"/>
          <p:nvPr/>
        </p:nvSpPr>
        <p:spPr>
          <a:xfrm>
            <a:off x="6300192" y="663079"/>
            <a:ext cx="20826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400" b="1" dirty="0" smtClean="0"/>
              <a:t>Glauber </a:t>
            </a:r>
            <a:r>
              <a:rPr lang="hu-HU" sz="2400" b="1" dirty="0" err="1" smtClean="0"/>
              <a:t>model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409452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Tartalom helye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9141" y="188640"/>
            <a:ext cx="9203141" cy="6443579"/>
          </a:xfrm>
        </p:spPr>
      </p:pic>
    </p:spTree>
    <p:extLst>
      <p:ext uri="{BB962C8B-B14F-4D97-AF65-F5344CB8AC3E}">
        <p14:creationId xmlns:p14="http://schemas.microsoft.com/office/powerpoint/2010/main" val="2316008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smtClean="0"/>
              <a:t>Summary</a:t>
            </a:r>
            <a:endParaRPr lang="hu-HU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600200"/>
            <a:ext cx="8928992" cy="4525963"/>
          </a:xfrm>
        </p:spPr>
        <p:txBody>
          <a:bodyPr>
            <a:normAutofit/>
          </a:bodyPr>
          <a:lstStyle/>
          <a:p>
            <a:r>
              <a:rPr lang="hu-HU" dirty="0" smtClean="0"/>
              <a:t>Semiclassical radiation from constant accelerating point charge </a:t>
            </a:r>
            <a:r>
              <a:rPr lang="hu-HU" dirty="0" err="1" smtClean="0"/>
              <a:t>occurs</a:t>
            </a:r>
            <a:r>
              <a:rPr lang="hu-HU" dirty="0" smtClean="0"/>
              <a:t> </a:t>
            </a:r>
            <a:r>
              <a:rPr lang="hu-HU" b="1" dirty="0" err="1" smtClean="0">
                <a:solidFill>
                  <a:srgbClr val="FF0000"/>
                </a:solidFill>
              </a:rPr>
              <a:t>rapidity-flat</a:t>
            </a:r>
            <a:r>
              <a:rPr lang="hu-HU" dirty="0" smtClean="0"/>
              <a:t> and </a:t>
            </a:r>
            <a:r>
              <a:rPr lang="hu-HU" b="1" dirty="0" smtClean="0">
                <a:solidFill>
                  <a:srgbClr val="FF0000"/>
                </a:solidFill>
              </a:rPr>
              <a:t>thermal  </a:t>
            </a:r>
          </a:p>
          <a:p>
            <a:r>
              <a:rPr lang="hu-HU" dirty="0" smtClean="0"/>
              <a:t>The thermal tail develops at </a:t>
            </a:r>
            <a:r>
              <a:rPr lang="hu-HU" dirty="0" err="1" smtClean="0"/>
              <a:t>high</a:t>
            </a:r>
            <a:r>
              <a:rPr lang="hu-HU" dirty="0" smtClean="0"/>
              <a:t> </a:t>
            </a:r>
            <a:r>
              <a:rPr lang="hu-HU" dirty="0" err="1" smtClean="0"/>
              <a:t>enough</a:t>
            </a:r>
            <a:r>
              <a:rPr lang="hu-HU" dirty="0" smtClean="0"/>
              <a:t> k_</a:t>
            </a:r>
            <a:r>
              <a:rPr lang="hu-HU" dirty="0" err="1" smtClean="0"/>
              <a:t>perp</a:t>
            </a:r>
            <a:endParaRPr lang="hu-HU" dirty="0" smtClean="0"/>
          </a:p>
          <a:p>
            <a:r>
              <a:rPr lang="hu-HU" dirty="0" smtClean="0"/>
              <a:t>At low k_perp the </a:t>
            </a:r>
            <a:r>
              <a:rPr lang="hu-HU" b="1" dirty="0" err="1" smtClean="0">
                <a:solidFill>
                  <a:srgbClr val="009900"/>
                </a:solidFill>
              </a:rPr>
              <a:t>conformal</a:t>
            </a:r>
            <a:r>
              <a:rPr lang="hu-HU" dirty="0" smtClean="0"/>
              <a:t>  NLO </a:t>
            </a:r>
            <a:r>
              <a:rPr lang="hu-HU" dirty="0" err="1" smtClean="0"/>
              <a:t>result</a:t>
            </a:r>
            <a:r>
              <a:rPr lang="hu-HU" dirty="0" smtClean="0"/>
              <a:t> emerges</a:t>
            </a:r>
          </a:p>
          <a:p>
            <a:r>
              <a:rPr lang="hu-HU" dirty="0" smtClean="0"/>
              <a:t>Finite time/rapidity acceleration leads to </a:t>
            </a:r>
            <a:r>
              <a:rPr lang="hu-HU" b="1" dirty="0" smtClean="0">
                <a:solidFill>
                  <a:schemeClr val="tx2">
                    <a:lumMod val="75000"/>
                  </a:schemeClr>
                </a:solidFill>
              </a:rPr>
              <a:t>peaked</a:t>
            </a:r>
            <a:r>
              <a:rPr lang="hu-HU" dirty="0" smtClean="0"/>
              <a:t> </a:t>
            </a:r>
            <a:r>
              <a:rPr lang="hu-HU" dirty="0" err="1" smtClean="0"/>
              <a:t>rapidity</a:t>
            </a:r>
            <a:r>
              <a:rPr lang="hu-HU" dirty="0" smtClean="0"/>
              <a:t> </a:t>
            </a:r>
            <a:r>
              <a:rPr lang="hu-HU" dirty="0" err="1" smtClean="0"/>
              <a:t>distribution</a:t>
            </a:r>
            <a:r>
              <a:rPr lang="hu-HU" dirty="0" smtClean="0"/>
              <a:t>, </a:t>
            </a:r>
            <a:r>
              <a:rPr lang="hu-HU" dirty="0" err="1" smtClean="0"/>
              <a:t>alike</a:t>
            </a:r>
            <a:r>
              <a:rPr lang="hu-HU" dirty="0" smtClean="0"/>
              <a:t> </a:t>
            </a:r>
            <a:r>
              <a:rPr lang="hu-HU" b="1" dirty="0" err="1" smtClean="0">
                <a:solidFill>
                  <a:srgbClr val="002060"/>
                </a:solidFill>
              </a:rPr>
              <a:t>Landau</a:t>
            </a:r>
            <a:r>
              <a:rPr lang="hu-HU" dirty="0" smtClean="0"/>
              <a:t> - </a:t>
            </a:r>
            <a:r>
              <a:rPr lang="hu-HU" dirty="0" err="1" smtClean="0"/>
              <a:t>hydro</a:t>
            </a:r>
            <a:endParaRPr lang="hu-HU" dirty="0" smtClean="0"/>
          </a:p>
          <a:p>
            <a:r>
              <a:rPr lang="hu-HU" dirty="0" err="1" smtClean="0"/>
              <a:t>Exponential</a:t>
            </a:r>
            <a:r>
              <a:rPr lang="hu-HU" dirty="0" smtClean="0"/>
              <a:t> </a:t>
            </a:r>
            <a:r>
              <a:rPr lang="hu-HU" dirty="0" err="1" smtClean="0"/>
              <a:t>fits</a:t>
            </a:r>
            <a:r>
              <a:rPr lang="hu-HU" dirty="0" smtClean="0"/>
              <a:t> </a:t>
            </a:r>
            <a:r>
              <a:rPr lang="hu-HU" dirty="0" err="1" smtClean="0"/>
              <a:t>to</a:t>
            </a:r>
            <a:r>
              <a:rPr lang="hu-HU" dirty="0" smtClean="0"/>
              <a:t> </a:t>
            </a:r>
            <a:r>
              <a:rPr lang="hu-HU" dirty="0" err="1" smtClean="0"/>
              <a:t>surplus</a:t>
            </a:r>
            <a:r>
              <a:rPr lang="hu-HU" dirty="0" smtClean="0"/>
              <a:t> over NLO </a:t>
            </a:r>
            <a:r>
              <a:rPr lang="hu-HU" dirty="0" err="1" smtClean="0"/>
              <a:t>pQCD</a:t>
            </a:r>
            <a:r>
              <a:rPr lang="hu-HU" dirty="0" smtClean="0"/>
              <a:t> </a:t>
            </a:r>
            <a:r>
              <a:rPr lang="hu-HU" dirty="0" err="1" smtClean="0"/>
              <a:t>results</a:t>
            </a:r>
            <a:r>
              <a:rPr lang="hu-HU" dirty="0" smtClean="0"/>
              <a:t> </a:t>
            </a:r>
            <a:r>
              <a:rPr lang="hu-HU" dirty="0" err="1" smtClean="0"/>
              <a:t>reveal</a:t>
            </a:r>
            <a:r>
              <a:rPr lang="hu-HU" dirty="0" smtClean="0"/>
              <a:t> a ’</a:t>
            </a:r>
            <a:r>
              <a:rPr lang="hu-HU" b="1" dirty="0" smtClean="0">
                <a:solidFill>
                  <a:srgbClr val="CC3300"/>
                </a:solidFill>
              </a:rPr>
              <a:t>’</a:t>
            </a:r>
            <a:r>
              <a:rPr lang="hu-HU" b="1" dirty="0" err="1" smtClean="0">
                <a:solidFill>
                  <a:srgbClr val="CC3300"/>
                </a:solidFill>
              </a:rPr>
              <a:t>pi-times</a:t>
            </a:r>
            <a:r>
              <a:rPr lang="hu-HU" b="1" dirty="0" smtClean="0">
                <a:solidFill>
                  <a:srgbClr val="CC3300"/>
                </a:solidFill>
              </a:rPr>
              <a:t> </a:t>
            </a:r>
            <a:r>
              <a:rPr lang="hu-HU" b="1" dirty="0" err="1" smtClean="0">
                <a:solidFill>
                  <a:srgbClr val="CC3300"/>
                </a:solidFill>
              </a:rPr>
              <a:t>Unruh-</a:t>
            </a:r>
            <a:r>
              <a:rPr lang="hu-HU" dirty="0" smtClean="0"/>
              <a:t>’’ </a:t>
            </a:r>
            <a:r>
              <a:rPr lang="hu-HU" dirty="0" err="1" smtClean="0"/>
              <a:t>temperature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317509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églalap 4"/>
          <p:cNvSpPr/>
          <p:nvPr/>
        </p:nvSpPr>
        <p:spPr>
          <a:xfrm rot="20718936">
            <a:off x="-146222" y="4560256"/>
            <a:ext cx="94743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hu-HU" sz="5400" b="1" dirty="0">
                <a:ln w="11430"/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Is </a:t>
            </a:r>
            <a:r>
              <a:rPr lang="hu-HU" sz="5400" b="1" dirty="0" err="1">
                <a:ln w="11430"/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acceleration</a:t>
            </a:r>
            <a:r>
              <a:rPr lang="hu-HU" sz="5400" b="1" dirty="0">
                <a:ln w="11430"/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a </a:t>
            </a:r>
            <a:r>
              <a:rPr lang="hu-HU" sz="5400" b="1" dirty="0" err="1">
                <a:ln w="11430"/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heat</a:t>
            </a:r>
            <a:r>
              <a:rPr lang="hu-HU" sz="5400" b="1" dirty="0">
                <a:ln w="11430"/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hu-HU" sz="5400" b="1" dirty="0" err="1">
                <a:ln w="11430"/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container</a:t>
            </a:r>
            <a:r>
              <a:rPr lang="hu-HU" sz="5400" b="1" dirty="0" smtClean="0">
                <a:ln w="11430"/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?</a:t>
            </a:r>
            <a:endParaRPr lang="hu-HU" sz="5400" b="1" dirty="0">
              <a:ln w="11430"/>
              <a:solidFill>
                <a:srgbClr val="C0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75882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title" sz="quarter"/>
          </p:nvPr>
        </p:nvSpPr>
        <p:spPr/>
        <p:txBody>
          <a:bodyPr/>
          <a:lstStyle/>
          <a:p>
            <a:r>
              <a:rPr lang="hu-HU" sz="3200"/>
              <a:t>Tsallis quark matter + transverse  flow + quark coalescence fits to hadron spectra</a:t>
            </a:r>
          </a:p>
        </p:txBody>
      </p:sp>
      <p:pic>
        <p:nvPicPr>
          <p:cNvPr id="122883" name="Picture 3" descr="fig1a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62013" y="1600200"/>
            <a:ext cx="3227387" cy="21859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2884" name="Picture 4" descr="fig1b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53013" y="1600200"/>
            <a:ext cx="3227387" cy="21859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2885" name="Picture 5" descr="fig1c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71538" y="3933825"/>
            <a:ext cx="3230562" cy="21875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2886" name="Picture 6" descr="fig1d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51425" y="3938588"/>
            <a:ext cx="3230563" cy="21875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22887" name="Text Box 7"/>
          <p:cNvSpPr txBox="1">
            <a:spLocks noChangeArrowheads="1"/>
          </p:cNvSpPr>
          <p:nvPr/>
        </p:nvSpPr>
        <p:spPr bwMode="auto">
          <a:xfrm>
            <a:off x="6283072" y="6453188"/>
            <a:ext cx="268535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hu-HU" dirty="0" smtClean="0">
                <a:solidFill>
                  <a:srgbClr val="000000"/>
                </a:solidFill>
              </a:rPr>
              <a:t>JPG: SQM 2008, </a:t>
            </a:r>
            <a:r>
              <a:rPr lang="hu-HU" dirty="0" err="1" smtClean="0">
                <a:solidFill>
                  <a:srgbClr val="000000"/>
                </a:solidFill>
              </a:rPr>
              <a:t>Beijing</a:t>
            </a:r>
            <a:endParaRPr lang="hu-HU" dirty="0" smtClean="0">
              <a:solidFill>
                <a:srgbClr val="000000"/>
              </a:solidFill>
            </a:endParaRPr>
          </a:p>
        </p:txBody>
      </p:sp>
      <p:sp>
        <p:nvSpPr>
          <p:cNvPr id="122888" name="Text Box 8"/>
          <p:cNvSpPr txBox="1">
            <a:spLocks noChangeArrowheads="1"/>
          </p:cNvSpPr>
          <p:nvPr/>
        </p:nvSpPr>
        <p:spPr bwMode="auto">
          <a:xfrm>
            <a:off x="6507163" y="1406525"/>
            <a:ext cx="24574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hu-HU" b="1" smtClean="0">
                <a:solidFill>
                  <a:srgbClr val="009999"/>
                </a:solidFill>
              </a:rPr>
              <a:t>with Károly Ürmössy</a:t>
            </a:r>
          </a:p>
        </p:txBody>
      </p:sp>
      <p:sp>
        <p:nvSpPr>
          <p:cNvPr id="122889" name="Text Box 9"/>
          <p:cNvSpPr txBox="1">
            <a:spLocks noChangeArrowheads="1"/>
          </p:cNvSpPr>
          <p:nvPr/>
        </p:nvSpPr>
        <p:spPr bwMode="auto">
          <a:xfrm rot="16200000">
            <a:off x="-191293" y="3510756"/>
            <a:ext cx="12509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hu-HU" smtClean="0">
                <a:solidFill>
                  <a:srgbClr val="009999"/>
                </a:solidFill>
              </a:rPr>
              <a:t>RHIC data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/>
          <p:cNvSpPr>
            <a:spLocks noGrp="1" noChangeArrowheads="1"/>
          </p:cNvSpPr>
          <p:nvPr>
            <p:ph type="title" sz="quarter"/>
          </p:nvPr>
        </p:nvSpPr>
        <p:spPr/>
        <p:txBody>
          <a:bodyPr/>
          <a:lstStyle/>
          <a:p>
            <a:r>
              <a:rPr lang="hu-HU" sz="3200"/>
              <a:t>Tsallis quark matter + transverse flow + quark coalescence fits to hadron spectra</a:t>
            </a:r>
          </a:p>
        </p:txBody>
      </p:sp>
      <p:pic>
        <p:nvPicPr>
          <p:cNvPr id="123907" name="Picture 3" descr="fig1e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62013" y="1600200"/>
            <a:ext cx="3227387" cy="21859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3908" name="Picture 4" descr="fig1f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53013" y="1600200"/>
            <a:ext cx="3227387" cy="21859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3909" name="Picture 5" descr="fig1g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60425" y="3938588"/>
            <a:ext cx="3230563" cy="21875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3910" name="Picture 6" descr="fig1h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51425" y="3938588"/>
            <a:ext cx="3230563" cy="21875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23912" name="Text Box 8"/>
          <p:cNvSpPr txBox="1">
            <a:spLocks noChangeArrowheads="1"/>
          </p:cNvSpPr>
          <p:nvPr/>
        </p:nvSpPr>
        <p:spPr bwMode="auto">
          <a:xfrm>
            <a:off x="6507163" y="1406525"/>
            <a:ext cx="24574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hu-HU" b="1" smtClean="0">
                <a:solidFill>
                  <a:srgbClr val="009999"/>
                </a:solidFill>
              </a:rPr>
              <a:t>with Károly Ürmössy</a:t>
            </a:r>
          </a:p>
        </p:txBody>
      </p:sp>
      <p:sp>
        <p:nvSpPr>
          <p:cNvPr id="123913" name="Text Box 9"/>
          <p:cNvSpPr txBox="1">
            <a:spLocks noChangeArrowheads="1"/>
          </p:cNvSpPr>
          <p:nvPr/>
        </p:nvSpPr>
        <p:spPr bwMode="auto">
          <a:xfrm rot="16200000">
            <a:off x="-191293" y="3510756"/>
            <a:ext cx="12509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hu-HU" smtClean="0">
                <a:solidFill>
                  <a:srgbClr val="009999"/>
                </a:solidFill>
              </a:rPr>
              <a:t>RHIC data</a:t>
            </a:r>
          </a:p>
        </p:txBody>
      </p:sp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6283072" y="6453188"/>
            <a:ext cx="268535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hu-HU" dirty="0" smtClean="0">
                <a:solidFill>
                  <a:srgbClr val="000000"/>
                </a:solidFill>
              </a:rPr>
              <a:t>JPG: SQM 2008, </a:t>
            </a:r>
            <a:r>
              <a:rPr lang="hu-HU" dirty="0" err="1" smtClean="0">
                <a:solidFill>
                  <a:srgbClr val="000000"/>
                </a:solidFill>
              </a:rPr>
              <a:t>Beijing</a:t>
            </a:r>
            <a:endParaRPr lang="hu-HU" dirty="0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hu-HU" sz="4000"/>
              <a:t>Blast wave fits and quark coalescence</a:t>
            </a:r>
          </a:p>
        </p:txBody>
      </p:sp>
      <p:pic>
        <p:nvPicPr>
          <p:cNvPr id="120835" name="Picture 3" descr="fig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36513" y="1627188"/>
            <a:ext cx="9577388" cy="32416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20836" name="Text Box 4"/>
          <p:cNvSpPr txBox="1">
            <a:spLocks noChangeArrowheads="1"/>
          </p:cNvSpPr>
          <p:nvPr/>
        </p:nvSpPr>
        <p:spPr bwMode="auto">
          <a:xfrm>
            <a:off x="6877050" y="6308725"/>
            <a:ext cx="2089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hu-HU" smtClean="0">
                <a:solidFill>
                  <a:srgbClr val="000000"/>
                </a:solidFill>
              </a:rPr>
              <a:t>SQM 2008, Beijing</a:t>
            </a:r>
          </a:p>
        </p:txBody>
      </p:sp>
      <p:graphicFrame>
        <p:nvGraphicFramePr>
          <p:cNvPr id="120837" name="Object 5"/>
          <p:cNvGraphicFramePr>
            <a:graphicFrameLocks noGrp="1" noChangeAspect="1"/>
          </p:cNvGraphicFramePr>
          <p:nvPr>
            <p:ph sz="half" idx="2"/>
          </p:nvPr>
        </p:nvGraphicFramePr>
        <p:xfrm>
          <a:off x="395288" y="5313363"/>
          <a:ext cx="4056062" cy="1166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8" name="Egyenlet" r:id="rId4" imgW="1765080" imgH="507960" progId="Equation.3">
                  <p:embed/>
                </p:oleObj>
              </mc:Choice>
              <mc:Fallback>
                <p:oleObj name="Egyenlet" r:id="rId4" imgW="1765080" imgH="5079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5313363"/>
                        <a:ext cx="4056062" cy="1166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0838" name="Text Box 6"/>
          <p:cNvSpPr txBox="1">
            <a:spLocks noChangeArrowheads="1"/>
          </p:cNvSpPr>
          <p:nvPr/>
        </p:nvSpPr>
        <p:spPr bwMode="auto">
          <a:xfrm>
            <a:off x="6507163" y="1196975"/>
            <a:ext cx="24574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hu-HU" b="1" smtClean="0">
                <a:solidFill>
                  <a:srgbClr val="009999"/>
                </a:solidFill>
              </a:rPr>
              <a:t>with Károly Ürmössy</a:t>
            </a:r>
          </a:p>
        </p:txBody>
      </p:sp>
      <p:sp>
        <p:nvSpPr>
          <p:cNvPr id="120839" name="Text Box 7"/>
          <p:cNvSpPr txBox="1">
            <a:spLocks noChangeArrowheads="1"/>
          </p:cNvSpPr>
          <p:nvPr/>
        </p:nvSpPr>
        <p:spPr bwMode="auto">
          <a:xfrm>
            <a:off x="3567113" y="6302375"/>
            <a:ext cx="20129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hu-HU" smtClean="0">
                <a:solidFill>
                  <a:srgbClr val="808080"/>
                </a:solidFill>
              </a:rPr>
              <a:t>arXiV: 1011.3442</a:t>
            </a:r>
            <a:r>
              <a:rPr lang="hu-HU" smtClean="0">
                <a:solidFill>
                  <a:srgbClr val="000000"/>
                </a:solidFill>
              </a:rPr>
              <a:t>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188913"/>
            <a:ext cx="8785225" cy="1143000"/>
          </a:xfrm>
        </p:spPr>
        <p:txBody>
          <a:bodyPr/>
          <a:lstStyle/>
          <a:p>
            <a:pPr defTabSz="457200"/>
            <a:r>
              <a:rPr lang="hu-HU" sz="4000" b="1" u="sng"/>
              <a:t>All particle types follow power-law</a:t>
            </a:r>
          </a:p>
        </p:txBody>
      </p:sp>
      <p:pic>
        <p:nvPicPr>
          <p:cNvPr id="121859" name="Picture 3" descr="UKFig1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850" y="1341438"/>
            <a:ext cx="4319588" cy="292576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1860" name="Picture 4" descr="UKFig2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59338" y="3556000"/>
            <a:ext cx="4176712" cy="28257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21861" name="Text Box 5"/>
          <p:cNvSpPr txBox="1">
            <a:spLocks noChangeArrowheads="1"/>
          </p:cNvSpPr>
          <p:nvPr/>
        </p:nvSpPr>
        <p:spPr bwMode="auto">
          <a:xfrm>
            <a:off x="3659188" y="4365625"/>
            <a:ext cx="3365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None/>
            </a:pPr>
            <a:r>
              <a:rPr lang="hu-HU" smtClean="0">
                <a:solidFill>
                  <a:srgbClr val="000000"/>
                </a:solidFill>
              </a:rPr>
              <a:t>E</a:t>
            </a:r>
          </a:p>
        </p:txBody>
      </p:sp>
      <p:sp>
        <p:nvSpPr>
          <p:cNvPr id="121862" name="Text Box 6"/>
          <p:cNvSpPr txBox="1">
            <a:spLocks noChangeArrowheads="1"/>
          </p:cNvSpPr>
          <p:nvPr/>
        </p:nvSpPr>
        <p:spPr bwMode="auto">
          <a:xfrm>
            <a:off x="8388350" y="6375400"/>
            <a:ext cx="6159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None/>
            </a:pPr>
            <a:r>
              <a:rPr lang="hu-HU" smtClean="0">
                <a:solidFill>
                  <a:srgbClr val="000000"/>
                </a:solidFill>
              </a:rPr>
              <a:t>L(E)</a:t>
            </a:r>
          </a:p>
        </p:txBody>
      </p:sp>
      <p:sp>
        <p:nvSpPr>
          <p:cNvPr id="121863" name="Text Box 7"/>
          <p:cNvSpPr txBox="1">
            <a:spLocks noChangeArrowheads="1"/>
          </p:cNvSpPr>
          <p:nvPr/>
        </p:nvSpPr>
        <p:spPr bwMode="auto">
          <a:xfrm>
            <a:off x="849313" y="5441950"/>
            <a:ext cx="1779654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hu-HU" sz="3200" b="1" dirty="0" smtClean="0">
                <a:solidFill>
                  <a:srgbClr val="FF0066"/>
                </a:solidFill>
              </a:rPr>
              <a:t>G O </a:t>
            </a:r>
            <a:r>
              <a:rPr lang="hu-HU" sz="3200" b="1" dirty="0" err="1" smtClean="0">
                <a:solidFill>
                  <a:srgbClr val="FF0066"/>
                </a:solidFill>
              </a:rPr>
              <a:t>O</a:t>
            </a:r>
            <a:r>
              <a:rPr lang="hu-HU" sz="3200" b="1" dirty="0" smtClean="0">
                <a:solidFill>
                  <a:srgbClr val="FF0066"/>
                </a:solidFill>
              </a:rPr>
              <a:t> D</a:t>
            </a:r>
          </a:p>
        </p:txBody>
      </p:sp>
      <p:sp>
        <p:nvSpPr>
          <p:cNvPr id="121864" name="Line 8"/>
          <p:cNvSpPr>
            <a:spLocks noChangeShapeType="1"/>
          </p:cNvSpPr>
          <p:nvPr/>
        </p:nvSpPr>
        <p:spPr bwMode="auto">
          <a:xfrm flipV="1">
            <a:off x="1835150" y="4221163"/>
            <a:ext cx="0" cy="1079500"/>
          </a:xfrm>
          <a:prstGeom prst="line">
            <a:avLst/>
          </a:prstGeom>
          <a:noFill/>
          <a:ln w="92075">
            <a:solidFill>
              <a:srgbClr val="FF0066"/>
            </a:solidFill>
            <a:round/>
            <a:headEnd/>
            <a:tailEnd type="arrow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121865" name="Line 9"/>
          <p:cNvSpPr>
            <a:spLocks noChangeShapeType="1"/>
          </p:cNvSpPr>
          <p:nvPr/>
        </p:nvSpPr>
        <p:spPr bwMode="auto">
          <a:xfrm>
            <a:off x="6659563" y="2492375"/>
            <a:ext cx="0" cy="936625"/>
          </a:xfrm>
          <a:prstGeom prst="line">
            <a:avLst/>
          </a:prstGeom>
          <a:noFill/>
          <a:ln w="92075">
            <a:solidFill>
              <a:srgbClr val="CC0000"/>
            </a:solidFill>
            <a:round/>
            <a:headEnd/>
            <a:tailEnd type="arrow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121866" name="Text Box 10"/>
          <p:cNvSpPr txBox="1">
            <a:spLocks noChangeArrowheads="1"/>
          </p:cNvSpPr>
          <p:nvPr/>
        </p:nvSpPr>
        <p:spPr bwMode="auto">
          <a:xfrm>
            <a:off x="5602288" y="1628775"/>
            <a:ext cx="2645276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hu-HU" sz="3200" b="1" dirty="0" smtClean="0">
                <a:solidFill>
                  <a:srgbClr val="CC0000"/>
                </a:solidFill>
              </a:rPr>
              <a:t>B E T </a:t>
            </a:r>
            <a:r>
              <a:rPr lang="hu-HU" sz="3200" b="1" dirty="0" err="1" smtClean="0">
                <a:solidFill>
                  <a:srgbClr val="CC0000"/>
                </a:solidFill>
              </a:rPr>
              <a:t>T</a:t>
            </a:r>
            <a:r>
              <a:rPr lang="hu-HU" sz="3200" b="1" dirty="0" smtClean="0">
                <a:solidFill>
                  <a:srgbClr val="CC0000"/>
                </a:solidFill>
              </a:rPr>
              <a:t> E R !</a:t>
            </a:r>
          </a:p>
        </p:txBody>
      </p:sp>
      <p:sp>
        <p:nvSpPr>
          <p:cNvPr id="121867" name="Text Box 11"/>
          <p:cNvSpPr txBox="1">
            <a:spLocks noChangeArrowheads="1"/>
          </p:cNvSpPr>
          <p:nvPr/>
        </p:nvSpPr>
        <p:spPr bwMode="auto">
          <a:xfrm>
            <a:off x="6507163" y="1196975"/>
            <a:ext cx="24574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hu-HU" b="1" smtClean="0">
                <a:solidFill>
                  <a:srgbClr val="009999"/>
                </a:solidFill>
              </a:rPr>
              <a:t>with Károly Ürmössy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6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7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8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Alapértelmezett terv">
  <a:themeElements>
    <a:clrScheme name="Alapértelmezett terv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Alapértelmezett terv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lapértelmezett terv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6_Alapértelmezett terv">
  <a:themeElements>
    <a:clrScheme name="Alapértelmezett terv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Alapértelmezett terv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lapértelmezett terv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7_Alapértelmezett terv">
  <a:themeElements>
    <a:clrScheme name="Alapértelmezett terv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Alapértelmezett terv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lapértelmezett terv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8_Alapértelmezett terv">
  <a:themeElements>
    <a:clrScheme name="Alapértelmezett terv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Alapértelmezett terv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lapértelmezett terv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9_Alapértelmezett terv">
  <a:themeElements>
    <a:clrScheme name="Alapértelmezett terv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Alapértelmezett terv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lapértelmezett terv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10_Alapértelmezett terv">
  <a:themeElements>
    <a:clrScheme name="Alapértelmezett terv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Alapértelmezett terv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lapértelmezett terv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54_Alapértelmezett terv">
  <a:themeElements>
    <a:clrScheme name="Alapértelmezett terv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Alapértelmezett terv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lapértelmezett terv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4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2107</TotalTime>
  <Words>1940</Words>
  <Application>Microsoft Office PowerPoint</Application>
  <PresentationFormat>Diavetítés a képernyőre (4:3 oldalarány)</PresentationFormat>
  <Paragraphs>286</Paragraphs>
  <Slides>53</Slides>
  <Notes>3</Notes>
  <HiddenSlides>4</HiddenSlides>
  <MMClips>0</MMClips>
  <ScaleCrop>false</ScaleCrop>
  <HeadingPairs>
    <vt:vector size="6" baseType="variant">
      <vt:variant>
        <vt:lpstr>Téma</vt:lpstr>
      </vt:variant>
      <vt:variant>
        <vt:i4>17</vt:i4>
      </vt:variant>
      <vt:variant>
        <vt:lpstr>Beágyazott OLE kiszolgálók</vt:lpstr>
      </vt:variant>
      <vt:variant>
        <vt:i4>2</vt:i4>
      </vt:variant>
      <vt:variant>
        <vt:lpstr>Diacímek</vt:lpstr>
      </vt:variant>
      <vt:variant>
        <vt:i4>53</vt:i4>
      </vt:variant>
    </vt:vector>
  </HeadingPairs>
  <TitlesOfParts>
    <vt:vector size="72" baseType="lpstr">
      <vt:lpstr>Office Theme</vt:lpstr>
      <vt:lpstr>Alapértelmezett terv</vt:lpstr>
      <vt:lpstr>6_Alapértelmezett terv</vt:lpstr>
      <vt:lpstr>7_Alapértelmezett terv</vt:lpstr>
      <vt:lpstr>8_Alapértelmezett terv</vt:lpstr>
      <vt:lpstr>9_Alapértelmezett terv</vt:lpstr>
      <vt:lpstr>10_Alapértelmezett terv</vt:lpstr>
      <vt:lpstr>54_Alapértelmezett terv</vt:lpstr>
      <vt:lpstr>49_Office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Egyenlet</vt:lpstr>
      <vt:lpstr>Equation</vt:lpstr>
      <vt:lpstr>PowerPoint bemutató</vt:lpstr>
      <vt:lpstr>PowerPoint bemutató</vt:lpstr>
      <vt:lpstr>Measuring the temperature</vt:lpstr>
      <vt:lpstr>Measuring the temperature</vt:lpstr>
      <vt:lpstr>Interpreting the temperature</vt:lpstr>
      <vt:lpstr>Tsallis quark matter + transverse  flow + quark coalescence fits to hadron spectra</vt:lpstr>
      <vt:lpstr>Tsallis quark matter + transverse flow + quark coalescence fits to hadron spectra</vt:lpstr>
      <vt:lpstr>Blast wave fits and quark coalescence</vt:lpstr>
      <vt:lpstr>All particle types follow power-law</vt:lpstr>
      <vt:lpstr>PowerPoint bemutató</vt:lpstr>
      <vt:lpstr>Why do statistics work ?</vt:lpstr>
      <vt:lpstr>Canonical distribution with Rényi entropy</vt:lpstr>
      <vt:lpstr>Fit and physics with Rényi entropy</vt:lpstr>
      <vt:lpstr>NBD  =  Euler  ○  Poisson Power Law = Euler ○ Gibbs</vt:lpstr>
      <vt:lpstr>PowerPoint bemutató</vt:lpstr>
      <vt:lpstr>PowerPoint bemutató</vt:lpstr>
      <vt:lpstr>Theoretical motivation</vt:lpstr>
      <vt:lpstr>Why Photons (gammas) ?</vt:lpstr>
      <vt:lpstr>Soft bremsstrahlung</vt:lpstr>
      <vt:lpstr>Soft bremsstrahlung</vt:lpstr>
      <vt:lpstr>Kinematics, source trajectory</vt:lpstr>
      <vt:lpstr>Kinematics, photon rapidity</vt:lpstr>
      <vt:lpstr>Kinematics, photon rapidity</vt:lpstr>
      <vt:lpstr>Intensity, photon number</vt:lpstr>
      <vt:lpstr>Intensity, photon number</vt:lpstr>
      <vt:lpstr>Photon spectrum, limits</vt:lpstr>
      <vt:lpstr>Photon spectrum from pp backgroound, PHENIX experiment</vt:lpstr>
      <vt:lpstr>Apparent temperature</vt:lpstr>
      <vt:lpstr>Unruh temperature</vt:lpstr>
      <vt:lpstr>Unruh temperature</vt:lpstr>
      <vt:lpstr>Unruh temperature</vt:lpstr>
      <vt:lpstr>Unruh temperature</vt:lpstr>
      <vt:lpstr>Connection to Unruh</vt:lpstr>
      <vt:lpstr>Connection to Unruh</vt:lpstr>
      <vt:lpstr>Connection to Unruh</vt:lpstr>
      <vt:lpstr>Connection to Unruh</vt:lpstr>
      <vt:lpstr>Connection to Unruh</vt:lpstr>
      <vt:lpstr>Transverse flow interpretation</vt:lpstr>
      <vt:lpstr>Finite time (rapidity) effects</vt:lpstr>
      <vt:lpstr>Short time constant acceleration</vt:lpstr>
      <vt:lpstr>Analytic results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Summary</vt:lpstr>
      <vt:lpstr>PowerPoint bemutató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u_tom</dc:creator>
  <cp:lastModifiedBy>User</cp:lastModifiedBy>
  <cp:revision>189</cp:revision>
  <dcterms:created xsi:type="dcterms:W3CDTF">2011-07-16T10:00:18Z</dcterms:created>
  <dcterms:modified xsi:type="dcterms:W3CDTF">2012-01-21T14:29:45Z</dcterms:modified>
</cp:coreProperties>
</file>