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5" r:id="rId4"/>
    <p:sldMasterId id="2147483677" r:id="rId5"/>
    <p:sldMasterId id="2147483679" r:id="rId6"/>
    <p:sldMasterId id="2147483681" r:id="rId7"/>
    <p:sldMasterId id="2147483684" r:id="rId8"/>
    <p:sldMasterId id="2147483785" r:id="rId9"/>
    <p:sldMasterId id="2147483787" r:id="rId10"/>
    <p:sldMasterId id="2147483789" r:id="rId11"/>
    <p:sldMasterId id="2147483791" r:id="rId12"/>
    <p:sldMasterId id="2147483793" r:id="rId13"/>
    <p:sldMasterId id="2147483795" r:id="rId14"/>
    <p:sldMasterId id="2147483797" r:id="rId15"/>
    <p:sldMasterId id="2147483799" r:id="rId16"/>
    <p:sldMasterId id="2147483801" r:id="rId17"/>
  </p:sldMasterIdLst>
  <p:notesMasterIdLst>
    <p:notesMasterId r:id="rId71"/>
  </p:notesMasterIdLst>
  <p:sldIdLst>
    <p:sldId id="256" r:id="rId18"/>
    <p:sldId id="301" r:id="rId19"/>
    <p:sldId id="299" r:id="rId20"/>
    <p:sldId id="330" r:id="rId21"/>
    <p:sldId id="303" r:id="rId22"/>
    <p:sldId id="315" r:id="rId23"/>
    <p:sldId id="316" r:id="rId24"/>
    <p:sldId id="317" r:id="rId25"/>
    <p:sldId id="318" r:id="rId26"/>
    <p:sldId id="300" r:id="rId27"/>
    <p:sldId id="326" r:id="rId28"/>
    <p:sldId id="382" r:id="rId29"/>
    <p:sldId id="398" r:id="rId30"/>
    <p:sldId id="386" r:id="rId31"/>
    <p:sldId id="293" r:id="rId32"/>
    <p:sldId id="327" r:id="rId33"/>
    <p:sldId id="314" r:id="rId34"/>
    <p:sldId id="331" r:id="rId35"/>
    <p:sldId id="257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264" r:id="rId45"/>
    <p:sldId id="319" r:id="rId46"/>
    <p:sldId id="321" r:id="rId47"/>
    <p:sldId id="322" r:id="rId48"/>
    <p:sldId id="323" r:id="rId49"/>
    <p:sldId id="268" r:id="rId50"/>
    <p:sldId id="269" r:id="rId51"/>
    <p:sldId id="270" r:id="rId52"/>
    <p:sldId id="271" r:id="rId53"/>
    <p:sldId id="272" r:id="rId54"/>
    <p:sldId id="274" r:id="rId55"/>
    <p:sldId id="265" r:id="rId56"/>
    <p:sldId id="266" r:id="rId57"/>
    <p:sldId id="283" r:id="rId58"/>
    <p:sldId id="285" r:id="rId59"/>
    <p:sldId id="286" r:id="rId60"/>
    <p:sldId id="287" r:id="rId61"/>
    <p:sldId id="288" r:id="rId62"/>
    <p:sldId id="289" r:id="rId63"/>
    <p:sldId id="290" r:id="rId64"/>
    <p:sldId id="292" r:id="rId65"/>
    <p:sldId id="328" r:id="rId66"/>
    <p:sldId id="329" r:id="rId67"/>
    <p:sldId id="325" r:id="rId68"/>
    <p:sldId id="280" r:id="rId69"/>
    <p:sldId id="296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42D"/>
    <a:srgbClr val="663300"/>
    <a:srgbClr val="339966"/>
    <a:srgbClr val="F5860B"/>
    <a:srgbClr val="99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8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49906-11B9-4F91-8630-B9E68D037C55}" type="datetimeFigureOut">
              <a:rPr lang="en-US" smtClean="0"/>
              <a:t>1/21/2012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C9A0-6556-46F5-B774-6A395271D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 smtClean="0"/>
              <a:t>Exploring</a:t>
            </a:r>
            <a:r>
              <a:rPr lang="hu-HU" baseline="0" dirty="0" smtClean="0"/>
              <a:t> QCD </a:t>
            </a:r>
            <a:r>
              <a:rPr lang="hu-HU" baseline="0" dirty="0" err="1" smtClean="0"/>
              <a:t>Frontiers</a:t>
            </a:r>
            <a:r>
              <a:rPr lang="hu-HU" baseline="0" dirty="0" smtClean="0"/>
              <a:t>:  2012 (ITP)</a:t>
            </a:r>
            <a:r>
              <a:rPr lang="hu-HU" dirty="0" smtClean="0"/>
              <a:t>,    Jan. 30. – Feb.03. 2012, </a:t>
            </a:r>
            <a:r>
              <a:rPr lang="hu-HU" dirty="0" err="1" smtClean="0"/>
              <a:t>Stellenbosch</a:t>
            </a:r>
            <a:r>
              <a:rPr lang="hu-HU" dirty="0" smtClean="0"/>
              <a:t>, South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Africa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FC9A0-6556-46F5-B774-6A395271D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FC9A0-6556-46F5-B774-6A395271D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Frankfurt University (ITP)</a:t>
            </a:r>
            <a:r>
              <a:rPr lang="hu-HU" dirty="0" smtClean="0"/>
              <a:t>,  </a:t>
            </a:r>
            <a:r>
              <a:rPr lang="hu-HU" dirty="0" err="1" smtClean="0"/>
              <a:t>Colloquium</a:t>
            </a:r>
            <a:r>
              <a:rPr lang="hu-HU" dirty="0" smtClean="0"/>
              <a:t>  </a:t>
            </a:r>
            <a:r>
              <a:rPr lang="hu-HU" dirty="0" err="1" smtClean="0"/>
              <a:t>talk</a:t>
            </a:r>
            <a:r>
              <a:rPr lang="hu-HU" dirty="0" smtClean="0"/>
              <a:t>, 2011. Dec.</a:t>
            </a:r>
            <a:r>
              <a:rPr lang="hu-HU" baseline="0" dirty="0" smtClean="0"/>
              <a:t> </a:t>
            </a:r>
            <a:r>
              <a:rPr lang="hu-HU" dirty="0" smtClean="0"/>
              <a:t>8, Frankfurt</a:t>
            </a:r>
            <a:r>
              <a:rPr lang="hu-HU" baseline="0" dirty="0" smtClean="0"/>
              <a:t> am Main</a:t>
            </a:r>
            <a:r>
              <a:rPr lang="hu-HU" dirty="0" smtClean="0"/>
              <a:t>, D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FC9A0-6556-46F5-B774-6A395271D7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58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12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59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457208-F285-4289-AE22-9CA043D80C1E}" type="datetime1">
              <a:rPr lang="hu-HU" smtClean="0"/>
              <a:t>2012.01.21.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Van-e hőmérséklet ?</a:t>
            </a:r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F64CB8-2791-49CE-926A-3500BEBF26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64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99545-057B-44CD-8DD1-5E971465CD1C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3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346882-4505-43CA-9BBB-B30859FF0F99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B6B716-F9C2-451A-8E91-AB3874A9A217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B6B716-F9C2-451A-8E91-AB3874A9A217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2118F-4544-477D-A563-957AE4CC0348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750B4-1119-4BFF-9A68-D3BFB584FE3C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62CC27-CDA6-4FBE-88CD-3BF0EA1FAB7F}" type="datetime1">
              <a:rPr lang="hu-HU" smtClean="0">
                <a:solidFill>
                  <a:srgbClr val="000000"/>
                </a:solidFill>
              </a:rPr>
              <a:pPr/>
              <a:t>2012.01.21.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Van-e hőmérséklet ?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558783-BD6F-4D4B-B695-591D078E4BA4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5D759-0A2C-4789-894E-8D03C81CF56E}" type="datetime1">
              <a:rPr lang="hu-HU" smtClean="0">
                <a:solidFill>
                  <a:srgbClr val="000000"/>
                </a:solidFill>
              </a:rPr>
              <a:pPr/>
              <a:t>2012.01.21.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Van-e hőmérséklet ?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F00B-C464-4953-9C92-BBF96253888D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AAE-0F2C-45DD-9FEF-3A872D91A26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Van-e hőmérséklet ?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6E10-C5A9-45FA-9246-B2F5D89E10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62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41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13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77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71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0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79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/>
              <a:t>2012.01.21.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741-9CA4-4246-B948-16CDBD704BE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578-3575-4C85-9BDD-BD1FE8EFBC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5EA03-D210-4B71-BF28-89EBC8D0EDFF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2E7C6-E905-4818-B577-EA2FD1AC9EF7}" type="datetime1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2012.01.21.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</a:rPr>
              <a:t>Van-e hőmérséklet 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41476B-9AF0-46E1-B387-9E104FF936BE}" type="slidenum">
              <a:rPr 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5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6CA5-6B27-4F7F-B035-6BCFF8ACD7E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2012.01.21.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Van-e hőmérséklet ?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6E10-C5A9-45FA-9246-B2F5D89E10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jp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4" y="1390464"/>
            <a:ext cx="3463280" cy="5206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75456"/>
            <a:ext cx="3384376" cy="42304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6" y="2533352"/>
            <a:ext cx="3048000" cy="4064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22" y="-865021"/>
            <a:ext cx="4516130" cy="37170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8" y="2848626"/>
            <a:ext cx="2459765" cy="18448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064896" cy="2304256"/>
          </a:xfrm>
          <a:gradFill flip="none" rotWithShape="1">
            <a:gsLst>
              <a:gs pos="0">
                <a:srgbClr val="FFFFFF">
                  <a:alpha val="51000"/>
                  <a:lumMod val="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47500" lnSpcReduction="20000"/>
          </a:bodyPr>
          <a:lstStyle/>
          <a:p>
            <a:endParaRPr lang="hu-H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u-HU" sz="5800" b="1" dirty="0" err="1" smtClean="0">
                <a:solidFill>
                  <a:schemeClr val="bg2">
                    <a:lumMod val="10000"/>
                  </a:schemeClr>
                </a:solidFill>
              </a:rPr>
              <a:t>Mimicking</a:t>
            </a:r>
            <a:r>
              <a:rPr lang="hu-HU" sz="5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u-HU" sz="5800" b="1" dirty="0" err="1" smtClean="0">
                <a:solidFill>
                  <a:schemeClr val="bg2">
                    <a:lumMod val="10000"/>
                  </a:schemeClr>
                </a:solidFill>
              </a:rPr>
              <a:t>thermal</a:t>
            </a:r>
            <a:r>
              <a:rPr lang="hu-HU" sz="5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u-HU" sz="5800" b="1" dirty="0" err="1" smtClean="0">
                <a:solidFill>
                  <a:schemeClr val="bg2">
                    <a:lumMod val="10000"/>
                  </a:schemeClr>
                </a:solidFill>
              </a:rPr>
              <a:t>sources</a:t>
            </a:r>
            <a:endParaRPr lang="hu-HU" sz="5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u-HU" sz="4400" b="1" dirty="0" err="1">
                <a:solidFill>
                  <a:schemeClr val="tx1"/>
                </a:solidFill>
              </a:rPr>
              <a:t>b</a:t>
            </a:r>
            <a:r>
              <a:rPr lang="hu-HU" sz="4400" b="1" dirty="0" err="1" smtClean="0">
                <a:solidFill>
                  <a:schemeClr val="tx1"/>
                </a:solidFill>
              </a:rPr>
              <a:t>y</a:t>
            </a:r>
            <a:r>
              <a:rPr lang="hu-HU" sz="4400" b="1" dirty="0" smtClean="0">
                <a:solidFill>
                  <a:schemeClr val="tx1"/>
                </a:solidFill>
              </a:rPr>
              <a:t> </a:t>
            </a:r>
            <a:r>
              <a:rPr lang="hu-HU" sz="4400" b="1" dirty="0" err="1" smtClean="0">
                <a:solidFill>
                  <a:schemeClr val="tx1"/>
                </a:solidFill>
              </a:rPr>
              <a:t>Unruh</a:t>
            </a:r>
            <a:r>
              <a:rPr lang="hu-HU" sz="4400" b="1" dirty="0" smtClean="0">
                <a:solidFill>
                  <a:schemeClr val="tx1"/>
                </a:solidFill>
              </a:rPr>
              <a:t> </a:t>
            </a:r>
            <a:r>
              <a:rPr lang="hu-HU" sz="4400" b="1" dirty="0" err="1" smtClean="0">
                <a:solidFill>
                  <a:schemeClr val="tx1"/>
                </a:solidFill>
              </a:rPr>
              <a:t>radiation</a:t>
            </a:r>
            <a:endParaRPr lang="hu-HU" sz="4400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T.S.Biró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¹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</a:rPr>
              <a:t>, M.Gyulassy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²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</a:rPr>
              <a:t>  and Z.Schram</a:t>
            </a:r>
            <a:r>
              <a:rPr lang="hu-HU" sz="5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³</a:t>
            </a:r>
            <a:endParaRPr lang="hu-HU" sz="51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hu-HU" sz="29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¹ </a:t>
            </a:r>
            <a:r>
              <a:rPr lang="hu-HU" sz="25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MTA KFKI RMKI  </a:t>
            </a:r>
            <a:r>
              <a:rPr lang="hu-HU" sz="29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 MTA Wigner Research Centre </a:t>
            </a:r>
            <a:r>
              <a:rPr lang="hu-HU" sz="29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hu-HU" sz="29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RMI</a:t>
            </a:r>
          </a:p>
          <a:p>
            <a:r>
              <a:rPr lang="hu-HU" sz="2900" b="1" dirty="0" smtClean="0">
                <a:solidFill>
                  <a:schemeClr val="accent6">
                    <a:lumMod val="50000"/>
                  </a:schemeClr>
                </a:solidFill>
              </a:rPr>
              <a:t>²University of Columbia,  ³University of Debrecen</a:t>
            </a:r>
            <a:endParaRPr lang="hu-HU" sz="2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6633"/>
            <a:ext cx="8784976" cy="830997"/>
          </a:xfrm>
          <a:prstGeom prst="rect">
            <a:avLst/>
          </a:prstGeom>
          <a:noFill/>
          <a:scene3d>
            <a:camera prst="orthographicFront">
              <a:rot lat="1800000" lon="0" rev="0"/>
            </a:camera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arXiV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:  1111.4817 -&gt; PLB:   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Unruh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gamma 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radiation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at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RHIC ?</a:t>
            </a:r>
          </a:p>
          <a:p>
            <a:pPr algn="ctr"/>
            <a:r>
              <a:rPr lang="hu-H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w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ith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Miklós </a:t>
            </a:r>
            <a:r>
              <a:rPr lang="hu-H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G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yulassy</a:t>
            </a:r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and Zsolt </a:t>
            </a:r>
            <a:r>
              <a:rPr lang="hu-H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Schram</a:t>
            </a:r>
            <a:endParaRPr lang="hu-H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FFC000"/>
                </a:solidFill>
              </a:rPr>
              <a:t>Constant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acceleration</a:t>
            </a:r>
            <a:r>
              <a:rPr lang="hu-HU" sz="2800" b="1" dirty="0" smtClean="0">
                <a:solidFill>
                  <a:srgbClr val="FFC000"/>
                </a:solidFill>
              </a:rPr>
              <a:t>*  is </a:t>
            </a:r>
            <a:r>
              <a:rPr lang="hu-HU" sz="2800" b="1" dirty="0" err="1" smtClean="0">
                <a:solidFill>
                  <a:srgbClr val="FFC000"/>
                </a:solidFill>
              </a:rPr>
              <a:t>alike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temperature</a:t>
            </a:r>
            <a:r>
              <a:rPr lang="hu-HU" sz="2800" b="1" dirty="0" smtClean="0">
                <a:solidFill>
                  <a:srgbClr val="FFC000"/>
                </a:solidFill>
              </a:rPr>
              <a:t>…</a:t>
            </a:r>
          </a:p>
          <a:p>
            <a:pPr algn="ctr"/>
            <a:r>
              <a:rPr lang="hu-HU" sz="2800" b="1" dirty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Soft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bremsstrahlung</a:t>
            </a:r>
            <a:r>
              <a:rPr lang="hu-HU" sz="2800" b="1" dirty="0" smtClean="0">
                <a:solidFill>
                  <a:srgbClr val="FFC000"/>
                </a:solidFill>
              </a:rPr>
              <a:t>: </a:t>
            </a:r>
            <a:r>
              <a:rPr lang="hu-HU" sz="2800" b="1" dirty="0" err="1" smtClean="0">
                <a:solidFill>
                  <a:srgbClr val="FFC000"/>
                </a:solidFill>
              </a:rPr>
              <a:t>high</a:t>
            </a:r>
            <a:r>
              <a:rPr lang="hu-HU" sz="2800" b="1" dirty="0" smtClean="0">
                <a:solidFill>
                  <a:srgbClr val="FFC000"/>
                </a:solidFill>
              </a:rPr>
              <a:t> k_T </a:t>
            </a:r>
            <a:r>
              <a:rPr lang="hu-HU" sz="2800" b="1" dirty="0" err="1" smtClean="0">
                <a:solidFill>
                  <a:srgbClr val="FFC000"/>
                </a:solidFill>
              </a:rPr>
              <a:t>exp</a:t>
            </a:r>
            <a:r>
              <a:rPr lang="hu-HU" sz="2800" b="1" dirty="0" smtClean="0">
                <a:solidFill>
                  <a:srgbClr val="FFC000"/>
                </a:solidFill>
              </a:rPr>
              <a:t>,  low k_T 1 / </a:t>
            </a:r>
            <a:r>
              <a:rPr lang="hu-HU" sz="2800" b="1" dirty="0" err="1" smtClean="0">
                <a:solidFill>
                  <a:srgbClr val="FFC000"/>
                </a:solidFill>
              </a:rPr>
              <a:t>square</a:t>
            </a:r>
            <a:r>
              <a:rPr lang="hu-HU" sz="2800" b="1" dirty="0" smtClean="0">
                <a:solidFill>
                  <a:srgbClr val="FFC000"/>
                </a:solidFill>
              </a:rPr>
              <a:t>; </a:t>
            </a:r>
          </a:p>
          <a:p>
            <a:pPr algn="ctr"/>
            <a:r>
              <a:rPr lang="hu-HU" sz="2800" b="1" dirty="0" err="1" smtClean="0">
                <a:solidFill>
                  <a:srgbClr val="FFC000"/>
                </a:solidFill>
              </a:rPr>
              <a:t>long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acceleration</a:t>
            </a:r>
            <a:r>
              <a:rPr lang="hu-HU" sz="2800" b="1" dirty="0" smtClean="0">
                <a:solidFill>
                  <a:srgbClr val="FFC000"/>
                </a:solidFill>
              </a:rPr>
              <a:t>: </a:t>
            </a:r>
            <a:r>
              <a:rPr lang="hu-HU" sz="2800" b="1" dirty="0" err="1" smtClean="0">
                <a:solidFill>
                  <a:srgbClr val="FFC000"/>
                </a:solidFill>
              </a:rPr>
              <a:t>Bjorken</a:t>
            </a:r>
            <a:endParaRPr lang="hu-HU" sz="2800" b="1" dirty="0" smtClean="0">
              <a:solidFill>
                <a:srgbClr val="FFC000"/>
              </a:solidFill>
            </a:endParaRPr>
          </a:p>
          <a:p>
            <a:pPr algn="ctr"/>
            <a:r>
              <a:rPr lang="hu-HU" sz="2800" b="1" dirty="0" err="1">
                <a:solidFill>
                  <a:srgbClr val="FFC000"/>
                </a:solidFill>
              </a:rPr>
              <a:t>s</a:t>
            </a:r>
            <a:r>
              <a:rPr lang="hu-HU" sz="2800" b="1" dirty="0" err="1" smtClean="0">
                <a:solidFill>
                  <a:srgbClr val="FFC000"/>
                </a:solidFill>
              </a:rPr>
              <a:t>hort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acceleration</a:t>
            </a:r>
            <a:r>
              <a:rPr lang="hu-HU" sz="2800" b="1" dirty="0" smtClean="0">
                <a:solidFill>
                  <a:srgbClr val="FFC000"/>
                </a:solidFill>
              </a:rPr>
              <a:t>: </a:t>
            </a:r>
            <a:r>
              <a:rPr lang="hu-HU" sz="2800" b="1" dirty="0" err="1" smtClean="0">
                <a:solidFill>
                  <a:srgbClr val="FFC000"/>
                </a:solidFill>
              </a:rPr>
              <a:t>Landau</a:t>
            </a:r>
            <a:r>
              <a:rPr lang="hu-HU" sz="2800" b="1" dirty="0" smtClean="0">
                <a:solidFill>
                  <a:srgbClr val="FFC000"/>
                </a:solidFill>
              </a:rPr>
              <a:t> </a:t>
            </a:r>
            <a:r>
              <a:rPr lang="hu-HU" sz="2800" b="1" dirty="0" err="1" smtClean="0">
                <a:solidFill>
                  <a:srgbClr val="FFC000"/>
                </a:solidFill>
              </a:rPr>
              <a:t>hydro</a:t>
            </a:r>
            <a:endParaRPr lang="hu-HU" sz="2800" b="1" dirty="0" smtClean="0">
              <a:solidFill>
                <a:srgbClr val="FFC000"/>
              </a:solidFill>
            </a:endParaRPr>
          </a:p>
          <a:p>
            <a:pPr algn="ctr"/>
            <a:endParaRPr lang="hu-HU" sz="2800" b="1" dirty="0" smtClean="0">
              <a:solidFill>
                <a:srgbClr val="FFC000"/>
              </a:solidFill>
            </a:endParaRPr>
          </a:p>
          <a:p>
            <a:r>
              <a:rPr lang="hu-HU" sz="2000" b="1" dirty="0" smtClean="0">
                <a:solidFill>
                  <a:srgbClr val="FFFF00"/>
                </a:solidFill>
              </a:rPr>
              <a:t>* </a:t>
            </a:r>
            <a:r>
              <a:rPr lang="hu-HU" sz="2000" b="1" dirty="0" err="1" smtClean="0">
                <a:solidFill>
                  <a:srgbClr val="FFFF00"/>
                </a:solidFill>
              </a:rPr>
              <a:t>What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about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non-constant</a:t>
            </a:r>
            <a:r>
              <a:rPr lang="hu-HU" sz="2000" b="1" dirty="0" smtClean="0">
                <a:solidFill>
                  <a:srgbClr val="FFFF00"/>
                </a:solidFill>
              </a:rPr>
              <a:t>, non </a:t>
            </a:r>
            <a:r>
              <a:rPr lang="hu-HU" sz="2000" b="1" dirty="0" err="1" smtClean="0">
                <a:solidFill>
                  <a:srgbClr val="FFFF00"/>
                </a:solidFill>
              </a:rPr>
              <a:t>time-symmetric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acceleration</a:t>
            </a:r>
            <a:r>
              <a:rPr lang="hu-HU" sz="2000" b="1" dirty="0" smtClean="0">
                <a:solidFill>
                  <a:srgbClr val="FFFF00"/>
                </a:solidFill>
              </a:rPr>
              <a:t>?</a:t>
            </a:r>
            <a:endParaRPr lang="hu-HU" sz="1100" b="1" dirty="0">
              <a:solidFill>
                <a:srgbClr val="FFFF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60119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Exploring</a:t>
            </a:r>
            <a:r>
              <a:rPr lang="hu-HU" dirty="0" smtClean="0">
                <a:solidFill>
                  <a:schemeClr val="bg1"/>
                </a:solidFill>
              </a:rPr>
              <a:t> QCD </a:t>
            </a:r>
            <a:r>
              <a:rPr lang="hu-HU" dirty="0" err="1" smtClean="0">
                <a:solidFill>
                  <a:schemeClr val="bg1"/>
                </a:solidFill>
              </a:rPr>
              <a:t>Frontiers</a:t>
            </a:r>
            <a:r>
              <a:rPr lang="hu-HU" dirty="0" smtClean="0">
                <a:solidFill>
                  <a:schemeClr val="bg1"/>
                </a:solidFill>
              </a:rPr>
              <a:t>: </a:t>
            </a:r>
            <a:r>
              <a:rPr lang="hu-HU" dirty="0" err="1" smtClean="0">
                <a:solidFill>
                  <a:schemeClr val="bg1"/>
                </a:solidFill>
              </a:rPr>
              <a:t>from</a:t>
            </a:r>
            <a:r>
              <a:rPr lang="hu-HU" dirty="0" smtClean="0">
                <a:solidFill>
                  <a:schemeClr val="bg1"/>
                </a:solidFill>
              </a:rPr>
              <a:t> RHIC and LHC </a:t>
            </a:r>
            <a:r>
              <a:rPr lang="hu-HU" dirty="0" err="1" smtClean="0">
                <a:solidFill>
                  <a:schemeClr val="bg1"/>
                </a:solidFill>
              </a:rPr>
              <a:t>to</a:t>
            </a:r>
            <a:r>
              <a:rPr lang="hu-HU" dirty="0" smtClean="0">
                <a:solidFill>
                  <a:schemeClr val="bg1"/>
                </a:solidFill>
              </a:rPr>
              <a:t> EIC,  Jan. 30. – </a:t>
            </a:r>
            <a:r>
              <a:rPr lang="hu-HU" dirty="0" err="1" smtClean="0">
                <a:solidFill>
                  <a:schemeClr val="bg1"/>
                </a:solidFill>
              </a:rPr>
              <a:t>Feb</a:t>
            </a:r>
            <a:r>
              <a:rPr lang="hu-HU" dirty="0" smtClean="0">
                <a:solidFill>
                  <a:schemeClr val="bg1"/>
                </a:solidFill>
              </a:rPr>
              <a:t>. 03. 2012, </a:t>
            </a:r>
            <a:r>
              <a:rPr lang="hu-HU" dirty="0" err="1" smtClean="0">
                <a:solidFill>
                  <a:schemeClr val="bg1"/>
                </a:solidFill>
              </a:rPr>
              <a:t>Stellenbosch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Republic</a:t>
            </a:r>
            <a:r>
              <a:rPr lang="hu-HU" dirty="0" smtClean="0">
                <a:solidFill>
                  <a:schemeClr val="bg1"/>
                </a:solidFill>
              </a:rPr>
              <a:t> of </a:t>
            </a:r>
            <a:r>
              <a:rPr lang="hu-HU" dirty="0" err="1" smtClean="0">
                <a:solidFill>
                  <a:schemeClr val="bg1"/>
                </a:solidFill>
              </a:rPr>
              <a:t>South-Africa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ln w="50800" cmpd="sng">
            <a:solidFill>
              <a:srgbClr val="C00000"/>
            </a:solidFill>
          </a:ln>
        </p:spPr>
        <p:txBody>
          <a:bodyPr/>
          <a:lstStyle/>
          <a:p>
            <a:r>
              <a:rPr lang="hu-HU" b="1" dirty="0" err="1" smtClean="0"/>
              <a:t>Why</a:t>
            </a:r>
            <a:r>
              <a:rPr lang="hu-HU" b="1" dirty="0"/>
              <a:t> </a:t>
            </a:r>
            <a:r>
              <a:rPr lang="hu-HU" b="1" dirty="0" err="1" smtClean="0"/>
              <a:t>do</a:t>
            </a:r>
            <a:r>
              <a:rPr lang="hu-HU" b="1" dirty="0" smtClean="0"/>
              <a:t> </a:t>
            </a:r>
            <a:r>
              <a:rPr lang="hu-HU" b="1" dirty="0" err="1" smtClean="0"/>
              <a:t>statistics</a:t>
            </a:r>
            <a:r>
              <a:rPr lang="hu-HU" b="1" dirty="0" smtClean="0"/>
              <a:t> </a:t>
            </a:r>
            <a:r>
              <a:rPr lang="hu-HU" b="1" dirty="0" err="1" smtClean="0"/>
              <a:t>work</a:t>
            </a:r>
            <a:r>
              <a:rPr lang="hu-HU" b="1" dirty="0" smtClean="0"/>
              <a:t> ?</a:t>
            </a:r>
            <a:endParaRPr lang="hu-HU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713788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sz="2800" b="1" dirty="0" smtClean="0">
                <a:solidFill>
                  <a:srgbClr val="00642D"/>
                </a:solidFill>
              </a:rPr>
              <a:t>Independent</a:t>
            </a:r>
            <a:r>
              <a:rPr lang="hu-HU" sz="2800" dirty="0" smtClean="0"/>
              <a:t>  </a:t>
            </a:r>
            <a:r>
              <a:rPr lang="hu-HU" sz="2800" dirty="0" err="1" smtClean="0"/>
              <a:t>observation</a:t>
            </a:r>
            <a:r>
              <a:rPr lang="hu-HU" sz="2800" dirty="0" smtClean="0"/>
              <a:t> over 100M </a:t>
            </a:r>
            <a:r>
              <a:rPr lang="hu-HU" sz="2800" dirty="0" err="1" smtClean="0"/>
              <a:t>events</a:t>
            </a:r>
            <a:endParaRPr lang="hu-HU" sz="2800" dirty="0" smtClean="0"/>
          </a:p>
          <a:p>
            <a:pPr>
              <a:lnSpc>
                <a:spcPct val="200000"/>
              </a:lnSpc>
            </a:pPr>
            <a:r>
              <a:rPr lang="hu-HU" sz="2800" b="1" dirty="0" err="1" smtClean="0">
                <a:solidFill>
                  <a:srgbClr val="339966"/>
                </a:solidFill>
              </a:rPr>
              <a:t>Universal</a:t>
            </a:r>
            <a:r>
              <a:rPr lang="hu-HU" sz="2800" dirty="0"/>
              <a:t> </a:t>
            </a:r>
            <a:r>
              <a:rPr lang="hu-HU" sz="2800" dirty="0" smtClean="0"/>
              <a:t> </a:t>
            </a:r>
            <a:r>
              <a:rPr lang="hu-HU" sz="2800" dirty="0" err="1" smtClean="0"/>
              <a:t>laws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large</a:t>
            </a:r>
            <a:r>
              <a:rPr lang="hu-HU" sz="2800" dirty="0" smtClean="0"/>
              <a:t> </a:t>
            </a:r>
            <a:r>
              <a:rPr lang="hu-HU" sz="2800" dirty="0" err="1" smtClean="0"/>
              <a:t>numbers</a:t>
            </a:r>
            <a:endParaRPr lang="hu-HU" sz="2800" dirty="0" smtClean="0"/>
          </a:p>
          <a:p>
            <a:pPr>
              <a:lnSpc>
                <a:spcPct val="200000"/>
              </a:lnSpc>
            </a:pPr>
            <a:r>
              <a:rPr lang="hu-HU" sz="2800" b="1" dirty="0" err="1" smtClean="0">
                <a:solidFill>
                  <a:srgbClr val="002060"/>
                </a:solidFill>
              </a:rPr>
              <a:t>Steady</a:t>
            </a:r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 err="1" smtClean="0">
                <a:solidFill>
                  <a:srgbClr val="002060"/>
                </a:solidFill>
              </a:rPr>
              <a:t>noise</a:t>
            </a:r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environment</a:t>
            </a:r>
            <a:r>
              <a:rPr lang="hu-HU" sz="2800" dirty="0" smtClean="0"/>
              <a:t>:   ‚</a:t>
            </a:r>
            <a:r>
              <a:rPr lang="hu-HU" sz="2800" dirty="0" err="1" smtClean="0"/>
              <a:t>reservoir</a:t>
            </a:r>
            <a:r>
              <a:rPr lang="hu-HU" sz="2800" dirty="0" smtClean="0"/>
              <a:t>’</a:t>
            </a:r>
          </a:p>
          <a:p>
            <a:pPr>
              <a:lnSpc>
                <a:spcPct val="200000"/>
              </a:lnSpc>
            </a:pPr>
            <a:r>
              <a:rPr lang="hu-HU" sz="2800" b="1" dirty="0" err="1" smtClean="0">
                <a:solidFill>
                  <a:srgbClr val="663300"/>
                </a:solidFill>
              </a:rPr>
              <a:t>Phase</a:t>
            </a:r>
            <a:r>
              <a:rPr lang="hu-HU" sz="2800" b="1" dirty="0" smtClean="0">
                <a:solidFill>
                  <a:srgbClr val="663300"/>
                </a:solidFill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</a:rPr>
              <a:t>space</a:t>
            </a:r>
            <a:r>
              <a:rPr lang="hu-HU" sz="2800" dirty="0" smtClean="0">
                <a:solidFill>
                  <a:srgbClr val="663300"/>
                </a:solidFill>
              </a:rPr>
              <a:t> </a:t>
            </a:r>
            <a:r>
              <a:rPr lang="hu-HU" sz="2800" dirty="0" err="1" smtClean="0"/>
              <a:t>dominance</a:t>
            </a:r>
            <a:endParaRPr lang="hu-HU" sz="2800" dirty="0" smtClean="0"/>
          </a:p>
          <a:p>
            <a:pPr>
              <a:lnSpc>
                <a:spcPct val="200000"/>
              </a:lnSpc>
            </a:pPr>
            <a:r>
              <a:rPr lang="hu-HU" sz="2800" b="1" dirty="0" err="1" smtClean="0">
                <a:solidFill>
                  <a:srgbClr val="FF0000"/>
                </a:solidFill>
              </a:rPr>
              <a:t>By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chance</a:t>
            </a:r>
            <a:r>
              <a:rPr lang="hu-HU" sz="2800" b="1" dirty="0" smtClean="0">
                <a:solidFill>
                  <a:srgbClr val="FF0000"/>
                </a:solidFill>
              </a:rPr>
              <a:t> 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dynamics</a:t>
            </a:r>
            <a:r>
              <a:rPr lang="hu-HU" sz="2800" dirty="0" smtClean="0"/>
              <a:t> </a:t>
            </a:r>
            <a:r>
              <a:rPr lang="hu-HU" sz="2800" dirty="0" err="1" smtClean="0"/>
              <a:t>mimics</a:t>
            </a:r>
            <a:r>
              <a:rPr lang="hu-HU" sz="2800" dirty="0" smtClean="0"/>
              <a:t> </a:t>
            </a:r>
            <a:r>
              <a:rPr lang="hu-HU" sz="2800" dirty="0" err="1" smtClean="0"/>
              <a:t>thermal</a:t>
            </a:r>
            <a:r>
              <a:rPr lang="hu-HU" sz="2800" dirty="0" smtClean="0"/>
              <a:t> </a:t>
            </a:r>
            <a:r>
              <a:rPr lang="hu-HU" sz="2800" dirty="0" err="1" smtClean="0"/>
              <a:t>behavior</a:t>
            </a:r>
            <a:endParaRPr lang="hu-HU" sz="2800" dirty="0"/>
          </a:p>
        </p:txBody>
      </p:sp>
      <p:sp>
        <p:nvSpPr>
          <p:cNvPr id="2" name="Jobbra nyíl 1"/>
          <p:cNvSpPr/>
          <p:nvPr/>
        </p:nvSpPr>
        <p:spPr>
          <a:xfrm rot="19622594">
            <a:off x="251520" y="6237312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Canonical distribution with Rényi entropy</a:t>
            </a:r>
          </a:p>
        </p:txBody>
      </p:sp>
      <p:graphicFrame>
        <p:nvGraphicFramePr>
          <p:cNvPr id="7270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11397"/>
              </p:ext>
            </p:extLst>
          </p:nvPr>
        </p:nvGraphicFramePr>
        <p:xfrm>
          <a:off x="395536" y="1844824"/>
          <a:ext cx="7200602" cy="4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3" imgW="2527200" imgH="1485720" progId="Equation.3">
                  <p:embed/>
                </p:oleObj>
              </mc:Choice>
              <mc:Fallback>
                <p:oleObj name="Equation" r:id="rId3" imgW="252720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44824"/>
                        <a:ext cx="7200602" cy="4234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860032" y="2924944"/>
            <a:ext cx="39608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This cut power-law distribution is</a:t>
            </a:r>
          </a:p>
          <a:p>
            <a:endParaRPr lang="hu-HU" sz="2000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an </a:t>
            </a:r>
            <a:r>
              <a:rPr lang="hu-HU" sz="2000" b="1" dirty="0">
                <a:solidFill>
                  <a:srgbClr val="CC0000"/>
                </a:solidFill>
              </a:rPr>
              <a:t>excellent</a:t>
            </a:r>
            <a:r>
              <a:rPr lang="hu-HU" sz="2000" dirty="0">
                <a:solidFill>
                  <a:srgbClr val="000000"/>
                </a:solidFill>
              </a:rPr>
              <a:t> fit to particle spectra</a:t>
            </a:r>
          </a:p>
          <a:p>
            <a:endParaRPr lang="hu-HU" sz="2000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in high-energy experiments!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A247-416E-4B61-9A55-84D2C6398C91}" type="slidenum">
              <a:rPr lang="hu-HU" smtClean="0">
                <a:solidFill>
                  <a:srgbClr val="000000"/>
                </a:solidFill>
              </a:rPr>
              <a:pPr/>
              <a:t>12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Fit and </a:t>
            </a:r>
            <a:r>
              <a:rPr lang="hu-HU" sz="4000" dirty="0" err="1" smtClean="0"/>
              <a:t>physics</a:t>
            </a:r>
            <a:r>
              <a:rPr lang="hu-HU" sz="4000" dirty="0" smtClean="0"/>
              <a:t> </a:t>
            </a:r>
            <a:r>
              <a:rPr lang="hu-HU" sz="4000" dirty="0" err="1"/>
              <a:t>with</a:t>
            </a:r>
            <a:r>
              <a:rPr lang="hu-HU" sz="4000" dirty="0"/>
              <a:t> Rényi </a:t>
            </a:r>
            <a:r>
              <a:rPr lang="hu-HU" sz="4000" dirty="0" err="1"/>
              <a:t>entropy</a:t>
            </a:r>
            <a:endParaRPr lang="hu-HU" sz="4000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83568" y="5373216"/>
            <a:ext cx="79208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</a:rPr>
              <a:t>The </a:t>
            </a:r>
            <a:r>
              <a:rPr lang="hu-HU" sz="2000" b="1" dirty="0">
                <a:solidFill>
                  <a:srgbClr val="000000"/>
                </a:solidFill>
              </a:rPr>
              <a:t>cut power-law </a:t>
            </a:r>
            <a:r>
              <a:rPr lang="hu-HU" sz="2000" b="1" dirty="0" err="1">
                <a:solidFill>
                  <a:srgbClr val="000000"/>
                </a:solidFill>
              </a:rPr>
              <a:t>distribution</a:t>
            </a:r>
            <a:r>
              <a:rPr lang="hu-HU" sz="2000" b="1" dirty="0">
                <a:solidFill>
                  <a:srgbClr val="000000"/>
                </a:solidFill>
              </a:rPr>
              <a:t> </a:t>
            </a:r>
            <a:r>
              <a:rPr lang="hu-HU" sz="2000" b="1" dirty="0" smtClean="0">
                <a:solidFill>
                  <a:srgbClr val="000000"/>
                </a:solidFill>
              </a:rPr>
              <a:t>is an </a:t>
            </a:r>
            <a:r>
              <a:rPr lang="hu-HU" sz="2000" b="1" dirty="0" err="1">
                <a:solidFill>
                  <a:srgbClr val="CC0000"/>
                </a:solidFill>
              </a:rPr>
              <a:t>excellent</a:t>
            </a:r>
            <a:r>
              <a:rPr lang="hu-HU" sz="2000" b="1" dirty="0">
                <a:solidFill>
                  <a:srgbClr val="000000"/>
                </a:solidFill>
              </a:rPr>
              <a:t> </a:t>
            </a:r>
            <a:r>
              <a:rPr lang="hu-HU" sz="2000" b="1" dirty="0" smtClean="0">
                <a:solidFill>
                  <a:srgbClr val="000000"/>
                </a:solidFill>
              </a:rPr>
              <a:t>fit, </a:t>
            </a:r>
            <a:r>
              <a:rPr lang="hu-HU" sz="2000" b="1" dirty="0" err="1" smtClean="0">
                <a:solidFill>
                  <a:srgbClr val="000000"/>
                </a:solidFill>
              </a:rPr>
              <a:t>but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it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gives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smaller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values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for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the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parameter</a:t>
            </a:r>
            <a:r>
              <a:rPr lang="hu-HU" sz="2000" b="1" dirty="0" smtClean="0">
                <a:solidFill>
                  <a:srgbClr val="000000"/>
                </a:solidFill>
              </a:rPr>
              <a:t> hat(T)  </a:t>
            </a:r>
            <a:r>
              <a:rPr lang="hu-HU" sz="2000" b="1" dirty="0" err="1" smtClean="0">
                <a:solidFill>
                  <a:srgbClr val="000000"/>
                </a:solidFill>
              </a:rPr>
              <a:t>at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the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same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T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than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</a:rPr>
              <a:t>the</a:t>
            </a:r>
            <a:r>
              <a:rPr lang="hu-HU" sz="2000" b="1" dirty="0" smtClean="0">
                <a:solidFill>
                  <a:srgbClr val="000000"/>
                </a:solidFill>
              </a:rPr>
              <a:t> Boltzmann </a:t>
            </a:r>
            <a:r>
              <a:rPr lang="hu-HU" sz="2000" b="1" dirty="0" err="1" smtClean="0">
                <a:solidFill>
                  <a:srgbClr val="000000"/>
                </a:solidFill>
              </a:rPr>
              <a:t>form</a:t>
            </a:r>
            <a:r>
              <a:rPr lang="hu-HU" sz="2000" b="1" dirty="0" smtClean="0">
                <a:solidFill>
                  <a:srgbClr val="000000"/>
                </a:solidFill>
              </a:rPr>
              <a:t>! </a:t>
            </a: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A247-416E-4B61-9A55-84D2C6398C91}" type="slidenum">
              <a:rPr lang="hu-HU" smtClean="0">
                <a:solidFill>
                  <a:srgbClr val="000000"/>
                </a:solidFill>
              </a:rPr>
              <a:pPr/>
              <a:t>13</a:t>
            </a:fld>
            <a:endParaRPr lang="hu-HU">
              <a:solidFill>
                <a:srgbClr val="000000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94143"/>
              </p:ext>
            </p:extLst>
          </p:nvPr>
        </p:nvGraphicFramePr>
        <p:xfrm>
          <a:off x="611560" y="1417638"/>
          <a:ext cx="7704856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3" imgW="2019240" imgH="1231560" progId="Equation.3">
                  <p:embed/>
                </p:oleObj>
              </mc:Choice>
              <mc:Fallback>
                <p:oleObj name="Equation" r:id="rId3" imgW="2019240" imgH="1231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7638"/>
                        <a:ext cx="7704856" cy="38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2" y="260648"/>
            <a:ext cx="8059935" cy="1728192"/>
          </a:xfrm>
          <a:noFill/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hu-HU" b="1" dirty="0" smtClean="0"/>
              <a:t>NBD  =  Euler  ○  Poisson</a:t>
            </a:r>
            <a:br>
              <a:rPr lang="hu-HU" b="1" dirty="0" smtClean="0"/>
            </a:br>
            <a:r>
              <a:rPr lang="hu-HU" b="1" dirty="0" smtClean="0"/>
              <a:t>Power Law = Euler ○ Gibbs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80933"/>
              </p:ext>
            </p:extLst>
          </p:nvPr>
        </p:nvGraphicFramePr>
        <p:xfrm>
          <a:off x="358775" y="2070100"/>
          <a:ext cx="5427663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3" imgW="2019240" imgH="1638000" progId="Equation.3">
                  <p:embed/>
                </p:oleObj>
              </mc:Choice>
              <mc:Fallback>
                <p:oleObj name="Equation" r:id="rId3" imgW="2019240" imgH="163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070100"/>
                        <a:ext cx="5427663" cy="4672013"/>
                      </a:xfrm>
                      <a:prstGeom prst="rect">
                        <a:avLst/>
                      </a:prstGeom>
                      <a:noFill/>
                      <a:ln w="50800" cmpd="tri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53" y="2204864"/>
            <a:ext cx="2661603" cy="332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0062" y="6023029"/>
            <a:ext cx="464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S u p e r s t a t i s t i c </a:t>
            </a:r>
            <a:r>
              <a:rPr lang="hu-HU" sz="3600" b="1" dirty="0">
                <a:solidFill>
                  <a:srgbClr val="C00000"/>
                </a:solidFill>
              </a:rPr>
              <a:t>s</a:t>
            </a:r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endParaRPr lang="hu-H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89" y="188640"/>
            <a:ext cx="10484365" cy="655272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555040" y="1783759"/>
            <a:ext cx="187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Arxiv</a:t>
            </a:r>
            <a:r>
              <a:rPr lang="hu-HU" b="1" dirty="0" smtClean="0">
                <a:solidFill>
                  <a:srgbClr val="FFFF00"/>
                </a:solidFill>
              </a:rPr>
              <a:t>: 1111.4817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Phys.Lett</a:t>
            </a:r>
            <a:r>
              <a:rPr lang="hu-HU" b="1" dirty="0" smtClean="0">
                <a:solidFill>
                  <a:srgbClr val="FFFF00"/>
                </a:solidFill>
              </a:rPr>
              <a:t>. B, 2012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 rot="19426272">
            <a:off x="391439" y="1814538"/>
            <a:ext cx="1726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rgbClr val="FF0000"/>
                </a:solidFill>
              </a:rPr>
              <a:t>Our</a:t>
            </a:r>
            <a:r>
              <a:rPr lang="hu-HU" sz="3200" b="1" dirty="0" smtClean="0">
                <a:solidFill>
                  <a:srgbClr val="FF0000"/>
                </a:solidFill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</a:rPr>
              <a:t>view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70" y="1242052"/>
            <a:ext cx="7487930" cy="5615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4901429" y="2236802"/>
                <a:ext cx="2550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 →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+  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429" y="2236802"/>
                <a:ext cx="255089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/>
          <p:cNvSpPr txBox="1"/>
          <p:nvPr/>
        </p:nvSpPr>
        <p:spPr>
          <a:xfrm>
            <a:off x="220807" y="332656"/>
            <a:ext cx="913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/>
              <a:t>Experimental</a:t>
            </a:r>
            <a:r>
              <a:rPr lang="hu-HU" sz="3600" b="1" dirty="0" smtClean="0"/>
              <a:t>  </a:t>
            </a:r>
            <a:r>
              <a:rPr lang="hu-HU" sz="3600" b="1" dirty="0" err="1" smtClean="0"/>
              <a:t>motivation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apparently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thermal</a:t>
            </a:r>
            <a:r>
              <a:rPr lang="hu-HU" sz="2400" b="1" dirty="0" smtClean="0"/>
              <a:t>  </a:t>
            </a:r>
            <a:r>
              <a:rPr lang="hu-HU" sz="2400" b="1" dirty="0" err="1" smtClean="0"/>
              <a:t>photons</a:t>
            </a:r>
            <a:r>
              <a:rPr lang="hu-HU" sz="2400" b="1" dirty="0" smtClean="0"/>
              <a:t>   </a:t>
            </a:r>
            <a:endParaRPr lang="en-US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79712" y="1628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RHIC:  PHENIX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err="1" smtClean="0"/>
              <a:t>Theoretical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motivation</a:t>
            </a:r>
            <a:endParaRPr lang="hu-HU" sz="3200" b="1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785225" cy="132397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Deceleration</a:t>
            </a:r>
            <a:r>
              <a:rPr lang="hu-HU" sz="2400" b="1" dirty="0" smtClean="0"/>
              <a:t> </a:t>
            </a:r>
            <a:r>
              <a:rPr lang="hu-HU" sz="2400" b="1" dirty="0" err="1"/>
              <a:t>due</a:t>
            </a:r>
            <a:r>
              <a:rPr lang="hu-HU" sz="2400" b="1" dirty="0"/>
              <a:t> </a:t>
            </a:r>
            <a:r>
              <a:rPr lang="hu-HU" sz="2400" b="1" dirty="0" err="1"/>
              <a:t>to</a:t>
            </a:r>
            <a:r>
              <a:rPr lang="hu-HU" sz="2400" b="1" dirty="0"/>
              <a:t> </a:t>
            </a:r>
            <a:r>
              <a:rPr lang="hu-HU" sz="2400" b="1" dirty="0" err="1"/>
              <a:t>stopping</a:t>
            </a:r>
            <a:endParaRPr lang="hu-HU" sz="2400" b="1" dirty="0"/>
          </a:p>
          <a:p>
            <a:pPr>
              <a:lnSpc>
                <a:spcPct val="1400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Schwinger</a:t>
            </a:r>
            <a:r>
              <a:rPr lang="hu-HU" sz="2400" b="1" dirty="0" smtClean="0"/>
              <a:t> </a:t>
            </a:r>
            <a:r>
              <a:rPr lang="hu-HU" sz="2400" b="1" dirty="0"/>
              <a:t>formula + Newton +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dirty="0" err="1">
                <a:solidFill>
                  <a:srgbClr val="CC3300"/>
                </a:solidFill>
              </a:rPr>
              <a:t>Unruh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dirty="0"/>
              <a:t>= Boltzmann</a:t>
            </a:r>
          </a:p>
        </p:txBody>
      </p:sp>
      <p:graphicFrame>
        <p:nvGraphicFramePr>
          <p:cNvPr id="1300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3170238"/>
          <a:ext cx="7416800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gyenlet" r:id="rId3" imgW="3213000" imgH="1218960" progId="Equation.3">
                  <p:embed/>
                </p:oleObj>
              </mc:Choice>
              <mc:Fallback>
                <p:oleObj name="Egyenlet" r:id="rId3" imgW="32130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70238"/>
                        <a:ext cx="7416800" cy="281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632450" y="6132513"/>
            <a:ext cx="3253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err="1" smtClean="0">
                <a:solidFill>
                  <a:srgbClr val="A50021"/>
                </a:solidFill>
              </a:rPr>
              <a:t>Satz</a:t>
            </a:r>
            <a:r>
              <a:rPr lang="hu-HU" sz="2800" b="1" dirty="0" smtClean="0">
                <a:solidFill>
                  <a:srgbClr val="A50021"/>
                </a:solidFill>
              </a:rPr>
              <a:t>, </a:t>
            </a:r>
            <a:r>
              <a:rPr lang="hu-HU" sz="2800" b="1" dirty="0" err="1" smtClean="0">
                <a:solidFill>
                  <a:srgbClr val="A50021"/>
                </a:solidFill>
              </a:rPr>
              <a:t>Kharzeev</a:t>
            </a:r>
            <a:r>
              <a:rPr lang="hu-HU" sz="2800" b="1" dirty="0" smtClean="0">
                <a:solidFill>
                  <a:srgbClr val="A50021"/>
                </a:solidFill>
              </a:rPr>
              <a:t>, …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2987675" y="4508500"/>
            <a:ext cx="3168650" cy="1728788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ln w="50800" cmpd="sng">
            <a:solidFill>
              <a:srgbClr val="C00000"/>
            </a:solidFill>
          </a:ln>
        </p:spPr>
        <p:txBody>
          <a:bodyPr/>
          <a:lstStyle/>
          <a:p>
            <a:r>
              <a:rPr lang="hu-HU" b="1" dirty="0" err="1" smtClean="0"/>
              <a:t>Why</a:t>
            </a:r>
            <a:r>
              <a:rPr lang="hu-HU" b="1" dirty="0" smtClean="0"/>
              <a:t> </a:t>
            </a:r>
            <a:r>
              <a:rPr lang="hu-HU" b="1" dirty="0" err="1" smtClean="0"/>
              <a:t>Photons</a:t>
            </a:r>
            <a:r>
              <a:rPr lang="hu-HU" b="1" dirty="0" smtClean="0"/>
              <a:t> (</a:t>
            </a:r>
            <a:r>
              <a:rPr lang="hu-HU" b="1" dirty="0" err="1" smtClean="0"/>
              <a:t>gammas</a:t>
            </a:r>
            <a:r>
              <a:rPr lang="hu-HU" b="1" dirty="0" smtClean="0"/>
              <a:t>) ?</a:t>
            </a:r>
            <a:endParaRPr lang="hu-HU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b="1" dirty="0" err="1" smtClean="0">
                <a:solidFill>
                  <a:srgbClr val="00642D"/>
                </a:solidFill>
              </a:rPr>
              <a:t>Zero</a:t>
            </a:r>
            <a:r>
              <a:rPr lang="hu-HU" b="1" dirty="0" smtClean="0">
                <a:solidFill>
                  <a:srgbClr val="00642D"/>
                </a:solidFill>
              </a:rPr>
              <a:t> </a:t>
            </a:r>
            <a:r>
              <a:rPr lang="hu-HU" b="1" dirty="0" err="1" smtClean="0">
                <a:solidFill>
                  <a:srgbClr val="00642D"/>
                </a:solidFill>
              </a:rPr>
              <a:t>mass</a:t>
            </a:r>
            <a:r>
              <a:rPr lang="hu-HU" dirty="0" smtClean="0"/>
              <a:t>:  flow – Doppler,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kinematics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b="1" dirty="0" err="1" smtClean="0">
                <a:solidFill>
                  <a:srgbClr val="FF0000"/>
                </a:solidFill>
              </a:rPr>
              <a:t>Color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neutral</a:t>
            </a:r>
            <a:r>
              <a:rPr lang="hu-HU" dirty="0" smtClean="0"/>
              <a:t>:  </a:t>
            </a:r>
            <a:r>
              <a:rPr lang="hu-HU" dirty="0" err="1" smtClean="0"/>
              <a:t>escapes</a:t>
            </a:r>
            <a:r>
              <a:rPr lang="hu-HU" dirty="0" smtClean="0"/>
              <a:t> </a:t>
            </a:r>
            <a:r>
              <a:rPr lang="hu-HU" dirty="0" err="1" smtClean="0"/>
              <a:t>strong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b="1" dirty="0" err="1" smtClean="0">
                <a:solidFill>
                  <a:srgbClr val="002060"/>
                </a:solidFill>
              </a:rPr>
              <a:t>Couples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to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charge</a:t>
            </a:r>
            <a:r>
              <a:rPr lang="hu-HU" dirty="0" smtClean="0"/>
              <a:t>:  Z / A </a:t>
            </a:r>
            <a:r>
              <a:rPr lang="hu-HU" dirty="0" err="1" smtClean="0"/>
              <a:t>sensitive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b="1" dirty="0" err="1" smtClean="0">
                <a:solidFill>
                  <a:srgbClr val="993300"/>
                </a:solidFill>
              </a:rPr>
              <a:t>Classical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theory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predicts</a:t>
            </a:r>
            <a:r>
              <a:rPr lang="hu-HU" dirty="0" smtClean="0"/>
              <a:t> </a:t>
            </a:r>
            <a:r>
              <a:rPr lang="hu-HU" dirty="0" err="1" smtClean="0"/>
              <a:t>spectra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9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86800" cy="4968552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smtClean="0"/>
                  <a:t>Jackson formula for the amplitude:</a:t>
                </a:r>
              </a:p>
              <a:p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hu-HU" b="0" i="1" smtClean="0">
                          <a:latin typeface="Cambria Math"/>
                        </a:rPr>
                        <m:t> =</m:t>
                      </m:r>
                      <m:r>
                        <a:rPr lang="hu-HU" b="0" i="1" smtClean="0">
                          <a:latin typeface="Cambria Math"/>
                        </a:rPr>
                        <m:t>𝐾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 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  <m:r>
                            <a:rPr lang="hu-HU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/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r>
                  <a:rPr lang="hu-HU" b="0" dirty="0" smtClean="0"/>
                  <a:t>With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8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b="0" dirty="0" smtClean="0"/>
                  <a:t>,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hu-HU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hu-HU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hu-HU" b="0" i="1" dirty="0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hu-HU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hu-HU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hu-HU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hu-HU" b="0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  a</a:t>
                </a:r>
                <a:r>
                  <a:rPr lang="hu-HU" b="0" dirty="0" smtClean="0"/>
                  <a:t>nd the retarded phase     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𝜙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86800" cy="4968552"/>
              </a:xfrm>
              <a:blipFill rotWithShape="1">
                <a:blip r:embed="rId2"/>
                <a:stretch>
                  <a:fillRect l="-1614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 rot="11135647">
            <a:off x="4499993" y="2369961"/>
            <a:ext cx="2520280" cy="1512168"/>
          </a:xfrm>
          <a:prstGeom prst="wedgeRoundRectCallout">
            <a:avLst>
              <a:gd name="adj1" fmla="val -77004"/>
              <a:gd name="adj2" fmla="val 67016"/>
              <a:gd name="adj3" fmla="val 16667"/>
            </a:avLst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Soft bremsstrahlung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8344" y="1620089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620089"/>
                <a:ext cx="64807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4" y="1390464"/>
            <a:ext cx="3463280" cy="5206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75456"/>
            <a:ext cx="3384376" cy="42304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6" y="2533352"/>
            <a:ext cx="3048000" cy="4064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22" y="-865021"/>
            <a:ext cx="4516130" cy="37170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8" y="2848626"/>
            <a:ext cx="2459765" cy="18448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10527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6" y="-675456"/>
            <a:ext cx="6156685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568952" cy="48245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u-HU" dirty="0" smtClean="0"/>
                  <a:t>Covariant </a:t>
                </a:r>
                <a:r>
                  <a:rPr lang="hu-HU" dirty="0" err="1" smtClean="0"/>
                  <a:t>notation</a:t>
                </a:r>
                <a:r>
                  <a:rPr lang="hu-HU" dirty="0" smtClean="0"/>
                  <a:t>:</a:t>
                </a:r>
              </a:p>
              <a:p>
                <a:endParaRPr lang="hu-H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𝑘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acc>
                            <m:accPr>
                              <m:chr m:val="⃗"/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/>
                                      <a:ea typeface="Cambria Math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func>
                                        <m:funcPr>
                                          <m:ctrlP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𝜓</m:t>
                                          </m:r>
                                        </m:e>
                                      </m:func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 marL="0" indent="0" algn="ctr">
                  <a:buNone/>
                </a:pPr>
                <a:endParaRPr lang="hu-H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𝑢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acc>
                            <m:accPr>
                              <m:chr m:val="⃗"/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u-H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func>
                          <m:r>
                            <a:rPr lang="hu-HU" i="1"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func>
                          <m:r>
                            <a:rPr lang="hu-HU" i="1">
                              <a:latin typeface="Cambria Math"/>
                            </a:rPr>
                            <m:t>,0,0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hu-HU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hu-HU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ℵ 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hu-HU" dirty="0" smtClean="0"/>
              </a:p>
              <a:p>
                <a:pPr marL="0" indent="0" algn="ctr">
                  <a:buNone/>
                </a:pPr>
                <a:endParaRPr lang="hu-HU" dirty="0" smtClean="0"/>
              </a:p>
              <a:p>
                <a:pPr marL="0" indent="0" algn="ctr">
                  <a:buNone/>
                </a:pPr>
                <a:endParaRPr lang="hu-HU" dirty="0"/>
              </a:p>
              <a:p>
                <a:pPr marL="0" indent="0" algn="ctr">
                  <a:buNone/>
                </a:pPr>
                <a:r>
                  <a:rPr lang="hu-HU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568952" cy="4824536"/>
              </a:xfrm>
              <a:blipFill rotWithShape="1">
                <a:blip r:embed="rId2"/>
                <a:stretch>
                  <a:fillRect l="-1138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Soft bremsstrahlung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68144" y="5157192"/>
            <a:ext cx="229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solidFill>
                  <a:srgbClr val="00642D"/>
                </a:solidFill>
              </a:rPr>
              <a:t>Feynman</a:t>
            </a:r>
            <a:r>
              <a:rPr lang="hu-HU" sz="2400" b="1" i="1" dirty="0" smtClean="0">
                <a:solidFill>
                  <a:srgbClr val="00642D"/>
                </a:solidFill>
              </a:rPr>
              <a:t> </a:t>
            </a:r>
            <a:r>
              <a:rPr lang="hu-HU" sz="2400" b="1" i="1" dirty="0" err="1" smtClean="0">
                <a:solidFill>
                  <a:srgbClr val="00642D"/>
                </a:solidFill>
              </a:rPr>
              <a:t>graphs</a:t>
            </a:r>
            <a:endParaRPr lang="en-US" sz="2400" b="1" i="1" dirty="0">
              <a:solidFill>
                <a:srgbClr val="00642D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75656" y="5157192"/>
            <a:ext cx="3068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IR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div</a:t>
            </a:r>
            <a:r>
              <a:rPr lang="hu-HU" sz="2400" b="1" i="1" dirty="0" smtClean="0">
                <a:solidFill>
                  <a:srgbClr val="FF0000"/>
                </a:solidFill>
              </a:rPr>
              <a:t>,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coherent</a:t>
            </a:r>
            <a:r>
              <a:rPr lang="hu-HU" sz="2400" b="1" i="1" dirty="0" smtClean="0">
                <a:solidFill>
                  <a:srgbClr val="FF0000"/>
                </a:solidFill>
              </a:rPr>
              <a:t>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effects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3275856" y="4581128"/>
            <a:ext cx="7200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5724128" y="4725144"/>
            <a:ext cx="792088" cy="432048"/>
          </a:xfrm>
          <a:prstGeom prst="straightConnector1">
            <a:avLst/>
          </a:prstGeom>
          <a:ln w="38100">
            <a:solidFill>
              <a:srgbClr val="00642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95536" y="6381328"/>
            <a:ext cx="866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prstClr val="black"/>
                </a:solidFill>
              </a:rPr>
              <a:t>The </a:t>
            </a:r>
            <a:r>
              <a:rPr lang="hu-HU" sz="2000" b="1" dirty="0" err="1" smtClean="0">
                <a:solidFill>
                  <a:prstClr val="black"/>
                </a:solidFill>
              </a:rPr>
              <a:t>Unruh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effect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cannot</a:t>
            </a:r>
            <a:r>
              <a:rPr lang="hu-HU" sz="2000" b="1" dirty="0" smtClean="0">
                <a:solidFill>
                  <a:prstClr val="black"/>
                </a:solidFill>
              </a:rPr>
              <a:t> be </a:t>
            </a:r>
            <a:r>
              <a:rPr lang="hu-HU" sz="2000" b="1" dirty="0" err="1" smtClean="0">
                <a:solidFill>
                  <a:prstClr val="black"/>
                </a:solidFill>
              </a:rPr>
              <a:t>calculated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by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any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finite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number</a:t>
            </a:r>
            <a:r>
              <a:rPr lang="hu-HU" sz="2000" b="1" dirty="0" smtClean="0">
                <a:solidFill>
                  <a:prstClr val="black"/>
                </a:solidFill>
              </a:rPr>
              <a:t> of </a:t>
            </a:r>
            <a:r>
              <a:rPr lang="hu-HU" sz="2000" b="1" dirty="0" err="1" smtClean="0">
                <a:solidFill>
                  <a:prstClr val="black"/>
                </a:solidFill>
              </a:rPr>
              <a:t>Feynman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graphs</a:t>
            </a:r>
            <a:r>
              <a:rPr lang="hu-HU" sz="2000" b="1" dirty="0" smtClean="0">
                <a:solidFill>
                  <a:prstClr val="black"/>
                </a:solidFill>
              </a:rPr>
              <a:t>!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Kinematics, source trajectory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Rapidity:	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  <a:ea typeface="Cambria Math"/>
                          </a:rPr>
                          <m:t>tanh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hu-HU" dirty="0" smtClean="0"/>
                  <a:t>   </a:t>
                </a:r>
              </a:p>
              <a:p>
                <a:pPr marL="0" indent="0">
                  <a:buNone/>
                </a:pPr>
                <a:r>
                  <a:rPr lang="hu-HU" dirty="0" smtClean="0"/>
                  <a:t> 		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u-HU" dirty="0" smtClean="0">
                    <a:ea typeface="Cambria Math"/>
                  </a:rPr>
                  <a:t>  Trajectory:</a:t>
                </a:r>
                <a:endParaRPr lang="hu-HU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𝑡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sinh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sinh</m:t>
                            </m:r>
                          </m:fName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hu-HU" dirty="0" smtClean="0"/>
                  <a:t>   </a:t>
                </a:r>
              </a:p>
              <a:p>
                <a:pPr marL="0" indent="0">
                  <a:buNone/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𝑧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cosh</m:t>
                            </m:r>
                          </m:fName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hu-HU" dirty="0" smtClean="0"/>
              </a:p>
              <a:p>
                <a:pPr marL="457200" lvl="1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5816" y="6021288"/>
                <a:ext cx="6050567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Let us denote 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F79646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𝝃</m:t>
                    </m:r>
                    <m:r>
                      <a:rPr lang="hu-HU" sz="2400" b="1" i="1" smtClean="0">
                        <a:solidFill>
                          <a:srgbClr val="F79646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hu-HU" sz="2400" b="1" i="1" smtClean="0">
                            <a:solidFill>
                              <a:srgbClr val="F79646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F79646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𝝃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F79646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4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   by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F79646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𝝃</m:t>
                    </m:r>
                  </m:oMath>
                </a14:m>
                <a:r>
                  <a:rPr lang="hu-HU" sz="24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  in  the followings!</a:t>
                </a:r>
                <a:endParaRPr lang="hu-HU" sz="2400" b="1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021288"/>
                <a:ext cx="605056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04" t="-7595" r="-401" b="-265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Kinematics, photon rapidity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Angle and </a:t>
                </a:r>
                <a:r>
                  <a:rPr lang="hu-HU" dirty="0" err="1" smtClean="0"/>
                  <a:t>rapidity</a:t>
                </a:r>
                <a:r>
                  <a:rPr lang="hu-HU" dirty="0" smtClean="0"/>
                  <a:t>: </a:t>
                </a:r>
              </a:p>
              <a:p>
                <a:endParaRPr lang="hu-HU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hu-HU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3200" b="0" i="0" smtClean="0">
                        <a:latin typeface="Cambria Math"/>
                      </a:rPr>
                      <m:t>cos</m:t>
                    </m:r>
                    <m:r>
                      <a:rPr lang="hu-HU" sz="3200" b="0" i="0" smtClean="0">
                        <a:latin typeface="Cambria Math"/>
                      </a:rPr>
                      <m:t> 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hu-HU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32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hu-HU" sz="3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3200" i="0" smtClean="0">
                            <a:latin typeface="Cambria Math"/>
                          </a:rPr>
                          <m:t>tanh</m:t>
                        </m:r>
                      </m:fName>
                      <m:e>
                        <m:r>
                          <a:rPr lang="hu-HU" sz="32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func>
                  </m:oMath>
                </a14:m>
                <a:r>
                  <a:rPr lang="hu-HU" sz="3200" dirty="0" smtClean="0"/>
                  <a:t>  </a:t>
                </a:r>
                <a:endParaRPr lang="hu-HU" dirty="0" smtClean="0"/>
              </a:p>
              <a:p>
                <a:pPr marL="457200" lvl="1" indent="0">
                  <a:buNone/>
                </a:pPr>
                <a:endParaRPr lang="hu-HU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hu-HU" sz="3200" b="0" dirty="0" smtClean="0"/>
                  <a:t> 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32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hu-HU" sz="3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hu-HU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3200" b="0" i="0" smtClean="0">
                                    <a:latin typeface="Cambria Math"/>
                                    <a:ea typeface="Cambria Math"/>
                                  </a:rPr>
                                  <m:t>cosh</m:t>
                                </m:r>
                              </m:fName>
                              <m:e>
                                <m:r>
                                  <a:rPr lang="hu-HU" sz="3200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</m:func>
                          </m:den>
                        </m:f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hu-HU" b="0" dirty="0" smtClean="0"/>
              </a:p>
              <a:p>
                <a:pPr marL="0" indent="0">
                  <a:buNone/>
                </a:pPr>
                <a:endParaRPr lang="hu-H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hu-HU" b="0" dirty="0" smtClean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sinh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func>
                      </m:e>
                    </m:func>
                  </m:oMath>
                </a14:m>
                <a:r>
                  <a:rPr lang="hu-HU" dirty="0" smtClean="0"/>
                  <a:t>  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			</a:t>
                </a:r>
                <a14:m>
                  <m:oMath xmlns:m="http://schemas.openxmlformats.org/officeDocument/2006/math">
                    <m:r>
                      <a:rPr lang="hu-HU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𝜼</m:t>
                    </m:r>
                    <m:r>
                      <a:rPr lang="hu-H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hu-H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hu-HU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𝐥𝐧</m:t>
                        </m:r>
                      </m:fName>
                      <m:e>
                        <m:func>
                          <m:funcPr>
                            <m:ctrlPr>
                              <a:rPr lang="hu-HU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hu-HU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𝐜𝐨𝐭</m:t>
                            </m:r>
                          </m:fName>
                          <m:e>
                            <m:f>
                              <m:fPr>
                                <m:ctrlPr>
                                  <a:rPr lang="hu-HU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hu-HU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hu-HU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1">
                <a:blip r:embed="rId2"/>
                <a:stretch>
                  <a:fillRect l="-1630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Kinematics, photon rapidity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hu-HU" dirty="0" smtClean="0"/>
              </a:p>
              <a:p>
                <a:r>
                  <a:rPr lang="hu-HU" dirty="0" smtClean="0"/>
                  <a:t>Doppler factor:</a:t>
                </a:r>
              </a:p>
              <a:p>
                <a:pPr marL="457200" lvl="1" indent="0">
                  <a:buNone/>
                </a:pPr>
                <a:r>
                  <a:rPr lang="hu-HU" dirty="0"/>
                  <a:t>	</a:t>
                </a:r>
                <a:r>
                  <a:rPr lang="hu-HU" dirty="0" smtClean="0"/>
                  <a:t>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u</m:t>
                    </m:r>
                    <m:r>
                      <a:rPr lang="hu-HU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𝜔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func>
                      </m:den>
                    </m:f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dirty="0" smtClean="0">
                            <a:latin typeface="Cambria Math"/>
                          </a:rPr>
                          <m:t>𝑑</m:t>
                        </m:r>
                        <m:r>
                          <a:rPr lang="hu-HU" i="1" dirty="0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hu-HU" i="1" dirty="0" smtClean="0">
                            <a:latin typeface="Cambria Math"/>
                          </a:rPr>
                          <m:t>𝑑</m:t>
                        </m:r>
                        <m:r>
                          <a:rPr lang="hu-HU" i="1" dirty="0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</m:oMath>
                </a14:m>
                <a:r>
                  <a:rPr lang="hu-HU" dirty="0" smtClean="0"/>
                  <a:t>  </a:t>
                </a:r>
              </a:p>
              <a:p>
                <a:pPr marL="457200" lvl="1" indent="0">
                  <a:buNone/>
                </a:pPr>
                <a:r>
                  <a:rPr lang="hu-HU" sz="3000" dirty="0" smtClean="0"/>
                  <a:t>Phase:    </a:t>
                </a:r>
              </a:p>
              <a:p>
                <a:pPr marL="457200" lvl="1" indent="0">
                  <a:buNone/>
                </a:pPr>
                <a:r>
                  <a:rPr lang="hu-HU" dirty="0"/>
                  <a:t>	</a:t>
                </a: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sinh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func>
                      </m:den>
                    </m:f>
                    <m:r>
                      <a:rPr lang="hu-HU" b="0" i="1" smtClean="0">
                        <a:latin typeface="Cambria Math"/>
                        <a:ea typeface="Cambria Math"/>
                      </a:rPr>
                      <m:t>= ℓ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func>
                      <m:func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latin typeface="Cambria Math"/>
                            <a:ea typeface="Cambria Math"/>
                          </a:rPr>
                          <m:t>sinh</m:t>
                        </m:r>
                      </m:fName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hu-HU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hu-HU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hu-HU" dirty="0" smtClean="0"/>
              </a:p>
              <a:p>
                <a:pPr marL="457200" lvl="1" indent="0">
                  <a:buNone/>
                </a:pPr>
                <a:r>
                  <a:rPr lang="hu-HU" dirty="0" err="1" smtClean="0"/>
                  <a:t>Magnitude</a:t>
                </a:r>
                <a:r>
                  <a:rPr lang="hu-HU" dirty="0" smtClean="0"/>
                  <a:t> of projected velocity:</a:t>
                </a:r>
              </a:p>
              <a:p>
                <a:pPr marL="457200" lvl="1" indent="0">
                  <a:buNone/>
                </a:pPr>
                <a:r>
                  <a:rPr lang="hu-HU" dirty="0"/>
                  <a:t>	</a:t>
                </a: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𝑢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sinh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hu-HU" b="0" i="1" smtClean="0">
                        <a:latin typeface="Cambria Math"/>
                      </a:rPr>
                      <m:t>,       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cosh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/>
                          <m:e>
                            <m:func>
                              <m:func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hu-HU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b="0" i="0" smtClean="0">
                                        <a:latin typeface="Cambria Math"/>
                                      </a:rPr>
                                      <m:t>cosh</m:t>
                                    </m:r>
                                  </m:e>
                                  <m:sup>
                                    <m:r>
                                      <a:rPr lang="hu-HU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hu-HU" dirty="0" smtClean="0"/>
              </a:p>
              <a:p>
                <a:pPr marL="457200" lvl="1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4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Intensity, photon number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579296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 Amplitude as an integral over rapidities on the    trajectory:</a:t>
                </a:r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𝐾</m:t>
                    </m:r>
                    <m:acc>
                      <m:accPr>
                        <m:chr m:val="⃗"/>
                        <m:ctrlPr>
                          <a:rPr lang="hu-HU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hu-HU" b="0" i="1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hu-HU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/>
                                    <a:ea typeface="Cambria Math"/>
                                  </a:rPr>
                                  <m:t>sinh</m:t>
                                </m:r>
                              </m:fName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/>
                                  </a:rPr>
                                  <m:t>cosh</m:t>
                                </m:r>
                              </m:fName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b="0" i="0" smtClean="0">
                                        <a:latin typeface="Cambria Math"/>
                                        <a:ea typeface="Cambria Math"/>
                                      </a:rPr>
                                      <m:t>cosh</m:t>
                                    </m:r>
                                  </m:e>
                                  <m:sup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  <m:r>
                          <a:rPr lang="hu-HU" b="0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nary>
                  </m:oMath>
                </a14:m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>
                  <a:buNone/>
                </a:pPr>
                <a:r>
                  <a:rPr lang="hu-HU" dirty="0" smtClean="0"/>
                  <a:t>Here 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hu-HU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hu-HU" dirty="0" smtClean="0"/>
                  <a:t>is a </a:t>
                </a:r>
                <a:r>
                  <a:rPr lang="hu-HU" dirty="0" err="1" smtClean="0"/>
                  <a:t>characteristic</a:t>
                </a:r>
                <a:r>
                  <a:rPr lang="hu-HU" dirty="0" smtClean="0"/>
                  <a:t> length.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579296" cy="5112568"/>
              </a:xfrm>
              <a:blipFill rotWithShape="1">
                <a:blip r:embed="rId2"/>
                <a:stretch>
                  <a:fillRect l="-177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Intensity, photon number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579296" cy="51125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 Amplitude as an integral over infinite rapidities on the trajectory (velocity goes from –c to +c):</a:t>
                </a:r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hu-HU" b="0" i="1" smtClean="0">
                        <a:latin typeface="Cambria Math"/>
                      </a:rPr>
                      <m:t>=2</m:t>
                    </m:r>
                    <m:r>
                      <a:rPr lang="hu-HU" b="0" i="1" smtClean="0">
                        <a:latin typeface="Cambria Math"/>
                      </a:rPr>
                      <m:t>𝐾</m:t>
                    </m:r>
                    <m:acc>
                      <m:accPr>
                        <m:chr m:val="⃗"/>
                        <m:ctrlPr>
                          <a:rPr lang="hu-HU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ℓ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func>
                      <m:func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  <a:ea typeface="Cambria Math"/>
                          </a:rPr>
                          <m:t>cosh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Symbol"/>
                          </a:rPr>
                          <m:t></m:t>
                        </m:r>
                      </m:e>
                    </m:func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(ℓ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With K1 Bessel </a:t>
                </a:r>
                <a:r>
                  <a:rPr lang="hu-HU" dirty="0" err="1" smtClean="0"/>
                  <a:t>function</a:t>
                </a:r>
                <a:r>
                  <a:rPr lang="hu-HU" dirty="0" smtClean="0"/>
                  <a:t>! 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i="1" smtClean="0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𝑑𝑘</m:t>
                            </m:r>
                          </m:e>
                          <m:sub>
                            <m:r>
                              <a:rPr lang="hu-HU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𝐸𝑀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</a:rPr>
                      <m:t>𝐾</m:t>
                    </m:r>
                    <m:sPre>
                      <m:sPrePr>
                        <m:ctrlPr>
                          <a:rPr lang="hu-HU" b="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e>
                    </m:sPre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579296" cy="5112568"/>
              </a:xfrm>
              <a:blipFill rotWithShape="1">
                <a:blip r:embed="rId2"/>
                <a:stretch>
                  <a:fillRect l="-163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99592" y="4437112"/>
            <a:ext cx="5616624" cy="1440160"/>
          </a:xfrm>
          <a:prstGeom prst="roundRect">
            <a:avLst/>
          </a:prstGeom>
          <a:noFill/>
          <a:ln w="603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88224" y="6165304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C00000"/>
                </a:solidFill>
              </a:rPr>
              <a:t>Flat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in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rapidity</a:t>
            </a:r>
            <a:r>
              <a:rPr lang="hu-HU" sz="2400" b="1" dirty="0" smtClean="0">
                <a:solidFill>
                  <a:srgbClr val="C00000"/>
                </a:solidFill>
              </a:rPr>
              <a:t> 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</a:t>
            </a:r>
            <a:r>
              <a:rPr lang="hu-HU" dirty="0" smtClean="0"/>
              <a:t>hoton spectrum, limits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856984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 Amplitude as an integral over infinite rapidities on the trajectory (velocity goes from –c to +c):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i="1" smtClean="0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𝑑𝑘</m:t>
                            </m:r>
                          </m:e>
                          <m:sub>
                            <m:r>
                              <a:rPr lang="hu-HU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𝐸𝑀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hu-HU" dirty="0" smtClean="0"/>
                  <a:t>               for 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ℓ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>
                  <a:buNone/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i="1" smtClean="0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𝑑𝑘</m:t>
                            </m:r>
                          </m:e>
                          <m:sub>
                            <m:r>
                              <a:rPr lang="hu-HU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𝐸𝑀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sSubSup>
                          <m:sSub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  <m:sup/>
                        </m:sSubSup>
                      </m:den>
                    </m:f>
                    <m:r>
                      <a:rPr lang="hu-HU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−2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sup>
                    </m:sSup>
                  </m:oMath>
                </a14:m>
                <a:r>
                  <a:rPr lang="hu-HU" dirty="0" smtClean="0"/>
                  <a:t>   for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ℓ</m:t>
                    </m:r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i="1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856984" cy="5112568"/>
              </a:xfrm>
              <a:blipFill rotWithShape="1">
                <a:blip r:embed="rId2"/>
                <a:stretch>
                  <a:fillRect l="-1721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err="1" smtClean="0"/>
              <a:t>Photon</a:t>
            </a:r>
            <a:r>
              <a:rPr lang="hu-HU" sz="3600" dirty="0" smtClean="0"/>
              <a:t> </a:t>
            </a:r>
            <a:r>
              <a:rPr lang="hu-HU" sz="3600" dirty="0" err="1" smtClean="0"/>
              <a:t>spectrum</a:t>
            </a:r>
            <a:r>
              <a:rPr lang="hu-HU" sz="3600" dirty="0" smtClean="0"/>
              <a:t> </a:t>
            </a:r>
            <a:r>
              <a:rPr lang="hu-HU" sz="3600" dirty="0" err="1" smtClean="0"/>
              <a:t>from</a:t>
            </a:r>
            <a:r>
              <a:rPr lang="hu-HU" sz="3600" dirty="0" smtClean="0"/>
              <a:t> pp </a:t>
            </a:r>
            <a:r>
              <a:rPr lang="hu-HU" sz="3600" dirty="0" err="1" smtClean="0"/>
              <a:t>backgroound</a:t>
            </a:r>
            <a:r>
              <a:rPr lang="hu-HU" sz="3600" dirty="0" smtClean="0"/>
              <a:t>, PHENIX experiment</a:t>
            </a:r>
            <a:endParaRPr lang="hu-HU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883" y="293835"/>
            <a:ext cx="5282623" cy="7612442"/>
          </a:xfrm>
        </p:spPr>
      </p:pic>
    </p:spTree>
    <p:extLst>
      <p:ext uri="{BB962C8B-B14F-4D97-AF65-F5344CB8AC3E}">
        <p14:creationId xmlns:p14="http://schemas.microsoft.com/office/powerpoint/2010/main" val="10657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Apparent</a:t>
            </a:r>
            <a:r>
              <a:rPr lang="hu-HU" dirty="0" smtClean="0"/>
              <a:t> temperature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 smtClean="0"/>
                  <a:t>High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hu-HU" dirty="0" smtClean="0"/>
                  <a:t>infinite proper time acceleration:</a:t>
                </a:r>
              </a:p>
              <a:p>
                <a:pPr marL="914400" lvl="2" indent="0">
                  <a:buNone/>
                </a:pPr>
                <a:endParaRPr lang="hu-HU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hu-HU" sz="3600" b="0" i="1" smtClean="0">
                          <a:latin typeface="Cambria Math"/>
                        </a:rPr>
                        <m:t> </m:t>
                      </m:r>
                      <m:r>
                        <a:rPr lang="hu-HU" sz="3600" b="0" i="1" smtClean="0">
                          <a:latin typeface="Cambria Math"/>
                        </a:rPr>
                        <m:t>𝑇</m:t>
                      </m:r>
                      <m:r>
                        <a:rPr lang="hu-HU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hu-HU" sz="3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hu-HU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hu-HU" sz="3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sz="36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hu-HU" sz="3600" b="0" i="1" smtClean="0">
                          <a:latin typeface="Cambria Math"/>
                        </a:rPr>
                        <m:t>=</m:t>
                      </m:r>
                      <m:r>
                        <a:rPr lang="hu-HU" sz="3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hu-HU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hu-HU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hu-HU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/>
                              <a:ea typeface="Cambria Math"/>
                            </a:rPr>
                            <m:t>𝑈𝑛𝑟𝑢h</m:t>
                          </m:r>
                        </m:sup>
                      </m:sSup>
                    </m:oMath>
                  </m:oMathPara>
                </a14:m>
                <a:endParaRPr lang="hu-HU" sz="3600" b="0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endParaRPr lang="hu-HU" dirty="0" smtClean="0"/>
              </a:p>
              <a:p>
                <a:pPr marL="114300" indent="0">
                  <a:buNone/>
                </a:pPr>
                <a:r>
                  <a:rPr lang="hu-HU" dirty="0" smtClean="0"/>
                  <a:t>Connection to Unruh:</a:t>
                </a:r>
              </a:p>
              <a:p>
                <a:pPr marL="114300" indent="0">
                  <a:buNone/>
                </a:pPr>
                <a:endParaRPr lang="hu-HU" dirty="0"/>
              </a:p>
              <a:p>
                <a:pPr marL="114300" indent="0">
                  <a:buNone/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hu-HU" i="1" smtClean="0">
                            <a:latin typeface="Cambria Math"/>
                          </a:rPr>
                          <m:t>𝑑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→ 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𝜈𝜏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hu-HU" dirty="0" smtClean="0"/>
                  <a:t>   	</a:t>
                </a:r>
                <a:r>
                  <a:rPr lang="hu-HU" sz="2600" b="1" dirty="0" smtClean="0">
                    <a:solidFill>
                      <a:srgbClr val="FFFF00"/>
                    </a:solidFill>
                  </a:rPr>
                  <a:t>proper time Fourier analysis of a 				monochromatic wave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Unruh </a:t>
            </a:r>
            <a:r>
              <a:rPr lang="hu-HU" b="1" dirty="0" smtClean="0"/>
              <a:t>temperature</a:t>
            </a:r>
            <a:endParaRPr lang="hu-HU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8363" y="1733773"/>
            <a:ext cx="5627687" cy="1108075"/>
          </a:xfrm>
        </p:spPr>
        <p:txBody>
          <a:bodyPr/>
          <a:lstStyle/>
          <a:p>
            <a:r>
              <a:rPr lang="hu-HU" sz="2800" b="1" dirty="0" smtClean="0">
                <a:solidFill>
                  <a:srgbClr val="006600"/>
                </a:solidFill>
              </a:rPr>
              <a:t>Entirely classical effect</a:t>
            </a:r>
            <a:endParaRPr lang="hu-HU" sz="2800" b="1" dirty="0">
              <a:solidFill>
                <a:srgbClr val="006600"/>
              </a:solidFill>
            </a:endParaRPr>
          </a:p>
          <a:p>
            <a:r>
              <a:rPr lang="hu-HU" sz="2800" b="1" dirty="0" smtClean="0">
                <a:solidFill>
                  <a:srgbClr val="006600"/>
                </a:solidFill>
              </a:rPr>
              <a:t>Special Relativity suffices</a:t>
            </a:r>
            <a:endParaRPr lang="hu-HU" sz="2800" b="1" dirty="0">
              <a:solidFill>
                <a:srgbClr val="006600"/>
              </a:solidFill>
            </a:endParaRPr>
          </a:p>
        </p:txBody>
      </p:sp>
      <p:pic>
        <p:nvPicPr>
          <p:cNvPr id="70662" name="Picture 6" descr="Wgunruh_phys4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1589310"/>
            <a:ext cx="2943458" cy="338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04248" y="4509120"/>
            <a:ext cx="2160240" cy="13358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70663" name="Picture 7" descr="Planck19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3249" y="3029247"/>
            <a:ext cx="877223" cy="13427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83568" y="550966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/>
              <a:t>Unruh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527925" y="64531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Max Planck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15342"/>
              </p:ext>
            </p:extLst>
          </p:nvPr>
        </p:nvGraphicFramePr>
        <p:xfrm>
          <a:off x="3201988" y="2994025"/>
          <a:ext cx="5386387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2374560" imgH="1193760" progId="Equation.3">
                  <p:embed/>
                </p:oleObj>
              </mc:Choice>
              <mc:Fallback>
                <p:oleObj name="Equation" r:id="rId5" imgW="23745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2994025"/>
                        <a:ext cx="5386387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6453188"/>
            <a:ext cx="679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Constant ‚g’ acceleration in a comoving system:   dv/d</a:t>
            </a:r>
            <a:r>
              <a:rPr lang="hu-HU" dirty="0" smtClean="0">
                <a:sym typeface="Symbol"/>
              </a:rPr>
              <a:t> = -g(1-v</a:t>
            </a:r>
            <a:r>
              <a:rPr lang="hu-HU" dirty="0" smtClean="0">
                <a:latin typeface="Times New Roman"/>
                <a:cs typeface="Times New Roman"/>
                <a:sym typeface="Symbol"/>
              </a:rPr>
              <a:t>²</a:t>
            </a:r>
            <a:r>
              <a:rPr lang="hu-HU" dirty="0" smtClean="0">
                <a:sym typeface="Symbol"/>
              </a:rPr>
              <a:t>)</a:t>
            </a:r>
            <a:endParaRPr lang="hu-H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4CB8-2791-49CE-926A-3500BEBF26F9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Measuring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temperature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Thermometer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C00000"/>
                </a:solidFill>
              </a:rPr>
              <a:t>direct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contact</a:t>
            </a:r>
            <a:r>
              <a:rPr lang="hu-HU" sz="2400" dirty="0" smtClean="0"/>
              <a:t>)</a:t>
            </a:r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dilatation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/>
              <a:t>a</a:t>
            </a:r>
            <a:r>
              <a:rPr lang="hu-HU" sz="1800" dirty="0" smtClean="0"/>
              <a:t>ir </a:t>
            </a:r>
            <a:r>
              <a:rPr lang="hu-HU" sz="1800" dirty="0" err="1" smtClean="0"/>
              <a:t>pressure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 err="1"/>
              <a:t>m</a:t>
            </a:r>
            <a:r>
              <a:rPr lang="hu-HU" sz="1800" dirty="0" err="1" smtClean="0"/>
              <a:t>echanical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electric</a:t>
            </a:r>
            <a:r>
              <a:rPr lang="hu-HU" sz="1800" dirty="0" smtClean="0"/>
              <a:t> </a:t>
            </a:r>
            <a:r>
              <a:rPr lang="hu-HU" sz="1800" dirty="0" err="1" smtClean="0"/>
              <a:t>stress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endParaRPr lang="hu-HU" sz="1800" dirty="0" smtClean="0"/>
          </a:p>
          <a:p>
            <a:r>
              <a:rPr lang="hu-HU" sz="2400" dirty="0" err="1" smtClean="0"/>
              <a:t>Chemistry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002060"/>
                </a:solidFill>
              </a:rPr>
              <a:t>mixture</a:t>
            </a:r>
            <a:r>
              <a:rPr lang="hu-HU" sz="24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color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mass</a:t>
            </a:r>
            <a:r>
              <a:rPr lang="hu-HU" sz="1800" dirty="0" smtClean="0"/>
              <a:t> </a:t>
            </a:r>
            <a:r>
              <a:rPr lang="hu-HU" sz="1800" dirty="0" err="1" smtClean="0"/>
              <a:t>ratios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hadronic</a:t>
            </a:r>
            <a:r>
              <a:rPr lang="hu-HU" sz="1800" dirty="0" smtClean="0"/>
              <a:t> </a:t>
            </a:r>
            <a:r>
              <a:rPr lang="hu-HU" sz="1800" dirty="0" err="1" smtClean="0"/>
              <a:t>composition</a:t>
            </a:r>
            <a:endParaRPr lang="hu-HU" sz="1800" dirty="0" smtClean="0"/>
          </a:p>
          <a:p>
            <a:pPr marL="914400" lvl="2" indent="0">
              <a:buNone/>
            </a:pPr>
            <a:endParaRPr lang="hu-HU" sz="1800" dirty="0" smtClean="0"/>
          </a:p>
          <a:p>
            <a:r>
              <a:rPr lang="hu-HU" sz="2600" dirty="0" err="1" smtClean="0"/>
              <a:t>Spectra</a:t>
            </a:r>
            <a:r>
              <a:rPr lang="hu-HU" sz="2600" dirty="0" smtClean="0"/>
              <a:t>  (</a:t>
            </a:r>
            <a:r>
              <a:rPr lang="hu-HU" sz="2600" dirty="0" err="1" smtClean="0">
                <a:solidFill>
                  <a:srgbClr val="00642D"/>
                </a:solidFill>
              </a:rPr>
              <a:t>telemetrics</a:t>
            </a:r>
            <a:r>
              <a:rPr lang="hu-HU" sz="26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a</a:t>
            </a:r>
            <a:r>
              <a:rPr lang="hu-HU" sz="1800" dirty="0" err="1" smtClean="0"/>
              <a:t>stronomy</a:t>
            </a:r>
            <a:r>
              <a:rPr lang="hu-HU" sz="1800" dirty="0" smtClean="0"/>
              <a:t> (</a:t>
            </a:r>
            <a:r>
              <a:rPr lang="hu-HU" sz="1800" dirty="0" err="1" smtClean="0"/>
              <a:t>photons</a:t>
            </a:r>
            <a:r>
              <a:rPr lang="hu-HU" sz="18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 err="1" smtClean="0"/>
              <a:t>pT</a:t>
            </a:r>
            <a:r>
              <a:rPr lang="hu-HU" sz="1800" dirty="0" smtClean="0"/>
              <a:t> </a:t>
            </a:r>
            <a:r>
              <a:rPr lang="hu-HU" sz="1800" dirty="0" err="1" smtClean="0"/>
              <a:t>spectra</a:t>
            </a:r>
            <a:r>
              <a:rPr lang="hu-HU" sz="1800" dirty="0" smtClean="0"/>
              <a:t> of </a:t>
            </a:r>
            <a:r>
              <a:rPr lang="hu-HU" sz="1800" dirty="0" err="1" smtClean="0"/>
              <a:t>light</a:t>
            </a:r>
            <a:r>
              <a:rPr lang="hu-HU" sz="1800" dirty="0" smtClean="0"/>
              <a:t> and </a:t>
            </a:r>
            <a:r>
              <a:rPr lang="hu-HU" sz="1800" dirty="0" err="1" smtClean="0"/>
              <a:t>heavy</a:t>
            </a:r>
            <a:r>
              <a:rPr lang="hu-HU" sz="1800" dirty="0" smtClean="0"/>
              <a:t> </a:t>
            </a:r>
            <a:r>
              <a:rPr lang="hu-HU" sz="1800" dirty="0" err="1" smtClean="0"/>
              <a:t>particles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m</a:t>
            </a:r>
            <a:r>
              <a:rPr lang="hu-HU" sz="1800" dirty="0" err="1" smtClean="0"/>
              <a:t>ultiplicity</a:t>
            </a:r>
            <a:r>
              <a:rPr lang="hu-HU" sz="1800" dirty="0" smtClean="0"/>
              <a:t> </a:t>
            </a:r>
            <a:r>
              <a:rPr lang="hu-HU" sz="1800" dirty="0" err="1" smtClean="0"/>
              <a:t>fluctuations</a:t>
            </a:r>
            <a:endParaRPr lang="hu-HU" sz="1800" dirty="0"/>
          </a:p>
          <a:p>
            <a:pPr marL="800100" lvl="2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99" y="620688"/>
            <a:ext cx="727592" cy="26282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8" y="3414852"/>
            <a:ext cx="3560597" cy="3287618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467544" y="5805264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obbra nyíl 6"/>
          <p:cNvSpPr/>
          <p:nvPr/>
        </p:nvSpPr>
        <p:spPr>
          <a:xfrm>
            <a:off x="467544" y="4293096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Unruh </a:t>
            </a:r>
            <a:r>
              <a:rPr lang="hu-HU" b="1" dirty="0" smtClean="0"/>
              <a:t>temperature</a:t>
            </a:r>
            <a:endParaRPr lang="hu-HU" b="1" dirty="0"/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9548904"/>
              </p:ext>
            </p:extLst>
          </p:nvPr>
        </p:nvGraphicFramePr>
        <p:xfrm>
          <a:off x="2195736" y="1340768"/>
          <a:ext cx="540300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3" imgW="1498320" imgH="1244520" progId="Equation.3">
                  <p:embed/>
                </p:oleObj>
              </mc:Choice>
              <mc:Fallback>
                <p:oleObj name="Equation" r:id="rId3" imgW="14983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340768"/>
                        <a:ext cx="5403006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75434" y="2979956"/>
            <a:ext cx="2952750" cy="16541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1936750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Planck-interpretation: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1775" y="3160713"/>
            <a:ext cx="2133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The temperature in</a:t>
            </a:r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Planck </a:t>
            </a:r>
            <a:r>
              <a:rPr lang="hu-HU" dirty="0" smtClean="0">
                <a:solidFill>
                  <a:srgbClr val="000000"/>
                </a:solidFill>
              </a:rPr>
              <a:t>units: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3213" y="5105400"/>
            <a:ext cx="1890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The temperature</a:t>
            </a:r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m</a:t>
            </a:r>
            <a:r>
              <a:rPr lang="hu-HU" dirty="0" smtClean="0">
                <a:solidFill>
                  <a:srgbClr val="000000"/>
                </a:solidFill>
              </a:rPr>
              <a:t>ore commonly: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783-BD6F-4D4B-B695-591D078E4BA4}" type="slidenum">
              <a:rPr lang="hu-HU" smtClean="0">
                <a:solidFill>
                  <a:srgbClr val="000000"/>
                </a:solidFill>
              </a:rPr>
              <a:pPr/>
              <a:t>30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Unruh </a:t>
            </a:r>
            <a:r>
              <a:rPr lang="hu-HU" b="1" dirty="0" smtClean="0"/>
              <a:t>temperature</a:t>
            </a:r>
            <a:endParaRPr lang="hu-HU" b="1" dirty="0"/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9749615"/>
              </p:ext>
            </p:extLst>
          </p:nvPr>
        </p:nvGraphicFramePr>
        <p:xfrm>
          <a:off x="2097088" y="1733550"/>
          <a:ext cx="5235575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2057400" imgH="1371600" progId="Equation.3">
                  <p:embed/>
                </p:oleObj>
              </mc:Choice>
              <mc:Fallback>
                <p:oleObj name="Equation" r:id="rId3" imgW="2057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1733550"/>
                        <a:ext cx="5235575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584" y="5589240"/>
            <a:ext cx="7488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A50021"/>
                </a:solidFill>
              </a:rPr>
              <a:t>On Earth’ surface ist is 10</a:t>
            </a:r>
            <a:r>
              <a:rPr lang="hu-HU" sz="2800" b="1" dirty="0">
                <a:solidFill>
                  <a:srgbClr val="A50021"/>
                </a:solidFill>
              </a:rPr>
              <a:t>^(-19) </a:t>
            </a:r>
            <a:r>
              <a:rPr lang="hu-HU" sz="2800" b="1" dirty="0" smtClean="0">
                <a:solidFill>
                  <a:srgbClr val="A50021"/>
                </a:solidFill>
              </a:rPr>
              <a:t>eV, while at room temperature about  10^(-3) eV.</a:t>
            </a:r>
            <a:endParaRPr lang="hu-HU" sz="2800" b="1" dirty="0">
              <a:solidFill>
                <a:srgbClr val="A500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783-BD6F-4D4B-B695-591D078E4BA4}" type="slidenum">
              <a:rPr lang="hu-HU" smtClean="0">
                <a:solidFill>
                  <a:srgbClr val="000000"/>
                </a:solidFill>
              </a:rPr>
              <a:pPr/>
              <a:t>31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Unruh </a:t>
            </a:r>
            <a:r>
              <a:rPr lang="hu-HU" b="1" dirty="0" smtClean="0"/>
              <a:t>temperature</a:t>
            </a:r>
            <a:endParaRPr lang="hu-HU" b="1" dirty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0064193"/>
              </p:ext>
            </p:extLst>
          </p:nvPr>
        </p:nvGraphicFramePr>
        <p:xfrm>
          <a:off x="1027113" y="1241425"/>
          <a:ext cx="687070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3" imgW="2336760" imgH="1384200" progId="Equation.3">
                  <p:embed/>
                </p:oleObj>
              </mc:Choice>
              <mc:Fallback>
                <p:oleObj name="Equation" r:id="rId3" imgW="23367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241425"/>
                        <a:ext cx="6870700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520" y="5301208"/>
            <a:ext cx="8065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000000"/>
                </a:solidFill>
              </a:rPr>
              <a:t>Braking </a:t>
            </a:r>
            <a:r>
              <a:rPr lang="hu-HU" sz="2400" dirty="0" err="1" smtClean="0">
                <a:solidFill>
                  <a:srgbClr val="000000"/>
                </a:solidFill>
              </a:rPr>
              <a:t>from</a:t>
            </a:r>
            <a:r>
              <a:rPr lang="hu-HU" sz="2400" dirty="0" smtClean="0">
                <a:solidFill>
                  <a:srgbClr val="000000"/>
                </a:solidFill>
              </a:rPr>
              <a:t> +c </a:t>
            </a:r>
            <a:r>
              <a:rPr lang="hu-HU" sz="2400" dirty="0" err="1" smtClean="0">
                <a:solidFill>
                  <a:srgbClr val="000000"/>
                </a:solidFill>
              </a:rPr>
              <a:t>to</a:t>
            </a:r>
            <a:r>
              <a:rPr lang="hu-HU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err="1" smtClean="0">
                <a:solidFill>
                  <a:srgbClr val="000000"/>
                </a:solidFill>
              </a:rPr>
              <a:t>-c</a:t>
            </a:r>
            <a:r>
              <a:rPr lang="hu-HU" sz="2400" dirty="0" smtClean="0">
                <a:solidFill>
                  <a:srgbClr val="000000"/>
                </a:solidFill>
              </a:rPr>
              <a:t>  </a:t>
            </a:r>
            <a:r>
              <a:rPr lang="hu-HU" sz="2400" dirty="0" err="1" smtClean="0">
                <a:solidFill>
                  <a:srgbClr val="000000"/>
                </a:solidFill>
              </a:rPr>
              <a:t>in</a:t>
            </a:r>
            <a:r>
              <a:rPr lang="hu-HU" sz="2400" dirty="0" smtClean="0">
                <a:solidFill>
                  <a:srgbClr val="000000"/>
                </a:solidFill>
              </a:rPr>
              <a:t> a </a:t>
            </a:r>
            <a:r>
              <a:rPr lang="hu-HU" sz="2400" dirty="0">
                <a:solidFill>
                  <a:srgbClr val="000000"/>
                </a:solidFill>
              </a:rPr>
              <a:t>Compton </a:t>
            </a:r>
            <a:r>
              <a:rPr lang="hu-HU" sz="2400" dirty="0" smtClean="0">
                <a:solidFill>
                  <a:srgbClr val="000000"/>
                </a:solidFill>
              </a:rPr>
              <a:t>wavelength:</a:t>
            </a:r>
            <a:endParaRPr lang="hu-HU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dirty="0">
                <a:solidFill>
                  <a:srgbClr val="000000"/>
                </a:solidFill>
              </a:rPr>
              <a:t> 		 </a:t>
            </a:r>
            <a:r>
              <a:rPr lang="hu-HU" sz="2400" b="1" dirty="0">
                <a:solidFill>
                  <a:srgbClr val="A50021"/>
                </a:solidFill>
              </a:rPr>
              <a:t>kT  ~  150  MeV  </a:t>
            </a:r>
            <a:r>
              <a:rPr lang="hu-HU" sz="2400" dirty="0" smtClean="0">
                <a:solidFill>
                  <a:srgbClr val="000000"/>
                </a:solidFill>
              </a:rPr>
              <a:t>if  </a:t>
            </a:r>
            <a:r>
              <a:rPr lang="hu-HU" sz="2400" dirty="0">
                <a:solidFill>
                  <a:srgbClr val="000000"/>
                </a:solidFill>
              </a:rPr>
              <a:t>mc</a:t>
            </a:r>
            <a:r>
              <a:rPr lang="en-US" sz="2400" dirty="0">
                <a:solidFill>
                  <a:srgbClr val="000000"/>
                </a:solidFill>
              </a:rPr>
              <a:t>²</a:t>
            </a:r>
            <a:r>
              <a:rPr lang="hu-HU" sz="2400" dirty="0">
                <a:solidFill>
                  <a:srgbClr val="000000"/>
                </a:solidFill>
              </a:rPr>
              <a:t> ~ 940 MeV (proton)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783-BD6F-4D4B-B695-591D078E4BA4}" type="slidenum">
              <a:rPr lang="hu-HU" smtClean="0">
                <a:solidFill>
                  <a:srgbClr val="000000"/>
                </a:solidFill>
              </a:rPr>
              <a:pPr/>
              <a:t>32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Connection to Unruh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1628800"/>
                <a:ext cx="8856984" cy="203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sSub>
                            <m:sSubPr>
                              <m:ctrlPr>
                                <a:rPr lang="hu-HU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u-HU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/>
                                </a:rPr>
                                <m:t>𝐸𝑀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latin typeface="Cambria Math"/>
                                      <a:ea typeface="Cambria Math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func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hu-HU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hu-HU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hu-HU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hu-HU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800" b="0" i="1" smtClean="0">
                                          <a:latin typeface="Cambria Math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hu-HU" sz="28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u-HU" sz="28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hu-HU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u-HU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3200" dirty="0" smtClean="0"/>
                  <a:t>   </a:t>
                </a:r>
                <a:endParaRPr lang="hu-H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28800"/>
                <a:ext cx="8856984" cy="2039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4474651"/>
                <a:ext cx="8820472" cy="183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hu-HU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3200" i="1">
                              <a:latin typeface="Cambria Math"/>
                            </a:rPr>
                            <m:t>−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latin typeface="Cambria Math"/>
                            </a:rPr>
                            <m:t>+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hu-HU" sz="32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𝜈𝜏</m:t>
                              </m:r>
                            </m:sup>
                          </m:sSup>
                          <m:r>
                            <a:rPr lang="hu-HU" sz="3200" i="1">
                              <a:latin typeface="Cambria Math"/>
                            </a:rPr>
                            <m:t>𝑑</m:t>
                          </m:r>
                          <m:r>
                            <a:rPr lang="hu-HU" sz="3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3200" i="1">
                              <a:latin typeface="Cambria Math"/>
                            </a:rPr>
                            <m:t>−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latin typeface="Cambria Math"/>
                            </a:rPr>
                            <m:t>+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sSub>
                                <m:sSubPr>
                                  <m:ctrlP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3200" i="0" smtClean="0">
                                      <a:latin typeface="Cambria Math"/>
                                      <a:ea typeface="Cambria Math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func>
                            </m:sup>
                          </m:sSup>
                          <m:r>
                            <a:rPr lang="hu-HU" sz="32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sup>
                          </m:sSup>
                          <m:r>
                            <a:rPr lang="hu-HU" sz="3200" i="1">
                              <a:latin typeface="Cambria Math"/>
                            </a:rPr>
                            <m:t>𝑑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hu-HU" sz="3200" b="0" dirty="0" smtClean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74651"/>
                <a:ext cx="8820472" cy="1834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512" y="3619635"/>
            <a:ext cx="565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Fourier component for the retarded phase: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3608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Connection to Unruh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468560" y="4607633"/>
                <a:ext cx="9923937" cy="155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sSub>
                            <m:sSubPr>
                              <m:ctrlPr>
                                <a:rPr lang="hu-HU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32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  <a:ea typeface="Cambria Math"/>
                          <a:sym typeface="Symbol"/>
                        </a:rPr>
                        <m:t></m:t>
                      </m:r>
                      <m:r>
                        <a:rPr lang="hu-HU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</a:rPr>
                                <m:t>𝐸𝑀</m:t>
                              </m:r>
                            </m:sub>
                          </m:sSub>
                        </m:num>
                        <m:den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u-HU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3200" b="0" i="0" smtClean="0">
                                      <a:latin typeface="Cambria Math"/>
                                      <a:ea typeface="Cambria Math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hu-HU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func>
                        </m:den>
                      </m:f>
                      <m:nary>
                        <m:naryPr>
                          <m:limLoc m:val="undOvr"/>
                          <m:ctrlPr>
                            <a:rPr lang="hu-H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u-H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hu-H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u-H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hu-HU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u-HU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den>
                          </m:f>
                          <m:r>
                            <a:rPr lang="hu-HU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u-HU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hu-HU" sz="32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4607633"/>
                <a:ext cx="9923937" cy="1557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857" y="2041285"/>
                <a:ext cx="8820472" cy="183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hu-HU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3200" i="1">
                              <a:latin typeface="Cambria Math"/>
                            </a:rPr>
                            <m:t>−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latin typeface="Cambria Math"/>
                            </a:rPr>
                            <m:t>+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  <m:sSup>
                            <m:sSupPr>
                              <m:ctrlPr>
                                <a:rPr lang="hu-HU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  <m:t>𝜈𝜏</m:t>
                              </m:r>
                            </m:sup>
                          </m:sSup>
                        </m:e>
                      </m:nary>
                      <m:r>
                        <a:rPr lang="hu-HU" sz="3200" i="1">
                          <a:latin typeface="Cambria Math"/>
                        </a:rPr>
                        <m:t>𝑑</m:t>
                      </m:r>
                      <m:r>
                        <a:rPr lang="hu-HU" sz="32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func>
                        <m:func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/>
                              <a:ea typeface="Cambria Math"/>
                            </a:rPr>
                            <m:t>cosh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  <m:nary>
                        <m:naryPr>
                          <m:limLoc m:val="undOvr"/>
                          <m:ctrlPr>
                            <a:rPr lang="hu-HU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3200" i="1">
                              <a:latin typeface="Cambria Math"/>
                            </a:rPr>
                            <m:t>−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latin typeface="Cambria Math"/>
                            </a:rPr>
                            <m:t>+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hu-HU" sz="32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u-HU" sz="32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 sz="3200" i="0" smtClean="0">
                                          <a:latin typeface="Cambria Math"/>
                                          <a:ea typeface="Cambria Math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hu-HU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u-HU" sz="320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func>
                            </m:den>
                          </m:f>
                          <m:r>
                            <a:rPr lang="hu-HU" sz="32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320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sz="3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sup>
                          </m:sSup>
                          <m:r>
                            <a:rPr lang="hu-HU" sz="3200" i="1">
                              <a:latin typeface="Cambria Math"/>
                            </a:rPr>
                            <m:t>𝑑</m:t>
                          </m:r>
                          <m:r>
                            <a:rPr lang="hu-HU" sz="32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hu-HU" sz="3200" b="0" dirty="0" smtClean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2041285"/>
                <a:ext cx="8820472" cy="1834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1397967"/>
            <a:ext cx="656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Fourier component for the projected acceleration:</a:t>
            </a:r>
            <a:endParaRPr lang="hu-H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75447"/>
            <a:ext cx="667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Photon spectrum in the incoherent approximation: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65674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Connection to Unruh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5" y="2269578"/>
                <a:ext cx="11377263" cy="108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hu-HU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hu-H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hu-HU" sz="3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3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hu-HU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sz="3200" i="1">
                                <a:latin typeface="Cambria Math"/>
                              </a:rPr>
                              <m:t>𝑖</m:t>
                            </m:r>
                            <m:r>
                              <a:rPr lang="hu-HU" sz="3200" i="1">
                                <a:latin typeface="Cambria Math"/>
                                <a:ea typeface="Cambria Math"/>
                              </a:rPr>
                              <m:t>ℓ</m:t>
                            </m:r>
                            <m:sSub>
                              <m:sSubPr>
                                <m:ctrlPr>
                                  <a:rPr lang="hu-HU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32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sz="3200" i="1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hu-HU" sz="32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3200">
                                    <a:latin typeface="Cambria Math"/>
                                    <a:ea typeface="Cambria Math"/>
                                  </a:rPr>
                                  <m:t>sinh</m:t>
                                </m:r>
                              </m:fName>
                              <m:e>
                                <m:r>
                                  <a:rPr lang="hu-HU" sz="3200" i="1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</m:func>
                          </m:sup>
                        </m:sSup>
                        <m:r>
                          <a:rPr lang="hu-HU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hu-HU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sz="3200" i="1">
                                <a:latin typeface="Cambria Math"/>
                              </a:rPr>
                              <m:t>𝑖𝑘</m:t>
                            </m:r>
                            <m:r>
                              <a:rPr lang="hu-HU" sz="32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sup>
                        </m:sSup>
                        <m:r>
                          <a:rPr lang="hu-HU" sz="3200" i="1">
                            <a:latin typeface="Cambria Math"/>
                          </a:rPr>
                          <m:t>𝑑</m:t>
                        </m:r>
                        <m:r>
                          <a:rPr lang="hu-HU" sz="32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nary>
                    <m:r>
                      <a:rPr lang="hu-HU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2ℓ</m:t>
                        </m:r>
                      </m:num>
                      <m:den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hu-HU" sz="32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hu-HU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d>
                      <m:dPr>
                        <m:ctrlPr>
                          <a:rPr lang="hu-HU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  <m:sSub>
                          <m:sSubPr>
                            <m:ctrlPr>
                              <a:rPr lang="hu-HU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3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3200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hu-HU" sz="32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hu-HU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hu-HU" sz="3200" b="0" dirty="0" smtClean="0"/>
                  <a:t> </a:t>
                </a: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2269578"/>
                <a:ext cx="11377263" cy="1087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1484784"/>
            <a:ext cx="878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Fourier component for the retarded phase at constant acceleration:</a:t>
            </a:r>
            <a:endParaRPr lang="hu-H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771" y="3212976"/>
            <a:ext cx="493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KMS relation and Planck distribution:</a:t>
            </a:r>
            <a:endParaRPr lang="hu-H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9552" y="3789040"/>
                <a:ext cx="7488832" cy="307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u-HU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hu-HU" sz="32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hu-HU" sz="32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hu-HU" sz="3200" b="0" i="1" smtClean="0">
                          <a:latin typeface="Cambria Math"/>
                        </a:rPr>
                        <m:t>,        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hu-HU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atin typeface="Cambria Math"/>
                        </a:rPr>
                        <m:t> </m:t>
                      </m:r>
                      <m:r>
                        <a:rPr lang="hu-HU" sz="3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u-HU" sz="3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u-HU" sz="3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hu-HU" sz="3200" b="0" i="0" smtClean="0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hu-HU" sz="3200" b="0" i="1" dirty="0" smtClean="0">
                  <a:latin typeface="Cambria Math"/>
                  <a:ea typeface="Cambria Math"/>
                </a:endParaRPr>
              </a:p>
              <a:p>
                <a:endParaRPr lang="hu-HU" sz="3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hu-HU" sz="3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7488832" cy="30742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Connection to Unruh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53771" y="1556792"/>
            <a:ext cx="493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KMS relation and Planck distribution:</a:t>
            </a:r>
            <a:endParaRPr lang="hu-H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348880"/>
                <a:ext cx="7488832" cy="265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;   </m:t>
                      </m:r>
                    </m:oMath>
                  </m:oMathPara>
                </a14:m>
                <a:endParaRPr lang="hu-HU" sz="3200" b="0" i="1" dirty="0" smtClean="0">
                  <a:latin typeface="Cambria Math"/>
                  <a:ea typeface="Cambria Math"/>
                </a:endParaRPr>
              </a:p>
              <a:p>
                <a:endParaRPr lang="hu-HU" sz="3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sub>
                      </m:sSub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u-HU" sz="3200" b="0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7488832" cy="26543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81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Connection to Unruh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53771" y="1556792"/>
            <a:ext cx="895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Note:</a:t>
            </a:r>
            <a:endParaRPr lang="hu-H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348880"/>
                <a:ext cx="7488832" cy="109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sz="3200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func>
                        <m:funcPr>
                          <m:ctrlPr>
                            <a:rPr lang="hu-HU" sz="3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/>
                              <a:ea typeface="Cambria Math"/>
                            </a:rPr>
                            <m:t>cosh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hu-HU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hu-HU" sz="3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u-HU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3200" b="0" i="0" smtClean="0">
                                      <a:latin typeface="Cambria Math"/>
                                      <a:ea typeface="Cambria Math"/>
                                    </a:rPr>
                                    <m:t>sinh</m:t>
                                  </m:r>
                                </m:fNam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hu-HU" sz="3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hu-HU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</m:e>
                      </m:func>
                      <m:r>
                        <a:rPr lang="hu-HU" sz="3200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7488832" cy="1093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171" y="4335487"/>
            <a:ext cx="816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9900"/>
                </a:solidFill>
              </a:rPr>
              <a:t>It is peaked around k = 0, but relatively wide!   (an unparticle…)</a:t>
            </a:r>
            <a:endParaRPr lang="hu-HU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7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Transverse flow interpretation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552" y="1600201"/>
            <a:ext cx="10441160" cy="6046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hu-HU" sz="2800" b="1" dirty="0" smtClean="0"/>
              <a:t>   Mathematica knows: (</a:t>
            </a:r>
            <a:r>
              <a:rPr lang="hu-HU" sz="2400" b="1" dirty="0" smtClean="0"/>
              <a:t> I derived it using Feynman variables</a:t>
            </a:r>
            <a:r>
              <a:rPr lang="hu-HU" sz="2800" b="1" dirty="0" smtClean="0"/>
              <a:t>)</a:t>
            </a:r>
            <a:endParaRPr lang="hu-HU" sz="2000" b="1" dirty="0" smtClean="0"/>
          </a:p>
          <a:p>
            <a:pPr marL="400050" lvl="1" indent="0">
              <a:buNone/>
            </a:pPr>
            <a:endParaRPr lang="hu-HU" sz="2000" b="1" dirty="0"/>
          </a:p>
          <a:p>
            <a:pPr marL="400050" lvl="1" indent="0">
              <a:buNone/>
            </a:pPr>
            <a:endParaRPr lang="hu-H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13044" y="5909210"/>
            <a:ext cx="663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9900"/>
                </a:solidFill>
                <a:sym typeface="Wingdings" pitchFamily="2" charset="2"/>
              </a:rPr>
              <a:t>Alike Jüttner distributions  integrated over the flow rapidity…</a:t>
            </a:r>
            <a:endParaRPr lang="hu-HU" sz="2000" b="1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2132857"/>
                <a:ext cx="4543923" cy="1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280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hu-HU" sz="2800" b="0" i="1" smtClean="0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hu-HU" sz="28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8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hu-HU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hu-HU" sz="2800" b="0" i="1" smtClean="0">
                              <a:latin typeface="Cambria Math"/>
                            </a:rPr>
                            <m:t> =  </m:t>
                          </m:r>
                          <m:sSubSup>
                            <m:sSubSup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7"/>
                <a:ext cx="4543923" cy="1353063"/>
              </a:xfrm>
              <a:prstGeom prst="rect">
                <a:avLst/>
              </a:prstGeom>
              <a:blipFill rotWithShape="1">
                <a:blip r:embed="rId2"/>
                <a:stretch>
                  <a:fillRect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1944" y="2492896"/>
                <a:ext cx="2803715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hu-HU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40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hu-HU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hu-HU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hu-HU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44" y="2492896"/>
                <a:ext cx="2803715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0236" y="3573016"/>
                <a:ext cx="8098228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𝑑𝑁</m:t>
                        </m:r>
                      </m:num>
                      <m:den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𝐸𝑀</m:t>
                            </m:r>
                          </m:sub>
                        </m:sSub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cosh</m:t>
                                </m:r>
                              </m:fName>
                              <m:e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𝜁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hu-HU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𝜁</m:t>
                        </m:r>
                      </m:e>
                    </m:nary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hu-HU" sz="1600" dirty="0" smtClean="0"/>
                  <a:t>    </a:t>
                </a:r>
                <a:endParaRPr lang="hu-H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6" y="3573016"/>
                <a:ext cx="8098228" cy="6819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1146785" y="4869160"/>
                <a:ext cx="6912767" cy="78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</a:rPr>
                          <m:t>𝒅𝑵</m:t>
                        </m:r>
                      </m:num>
                      <m:den>
                        <m:sSub>
                          <m:sSubPr>
                            <m:ctrlP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den>
                    </m:f>
                    <m:r>
                      <a:rPr lang="hu-HU" sz="2800" b="1" i="1">
                        <a:solidFill>
                          <a:srgbClr val="00642D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𝟒</m:t>
                        </m:r>
                        <m:sSub>
                          <m:sSubPr>
                            <m:ctrlP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hu-HU" sz="2800" b="1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  <m:t>𝑬𝑴</m:t>
                            </m:r>
                          </m:sub>
                        </m:sSub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hu-HU" sz="28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hu-HU" sz="2800" b="1" i="1" smtClean="0">
                        <a:solidFill>
                          <a:srgbClr val="00642D"/>
                        </a:solidFill>
                        <a:latin typeface="Cambria Math"/>
                        <a:ea typeface="Cambria Math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  <m: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</m:num>
                              <m:den>
                                <m:r>
                                  <a:rPr lang="hu-HU" sz="2800" b="1" i="1" smtClean="0">
                                    <a:solidFill>
                                      <a:srgbClr val="00642D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hu-HU" sz="2800" b="1" i="1" smtClean="0">
                                        <a:solidFill>
                                          <a:srgbClr val="0064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800" b="1" i="1" smtClean="0">
                                        <a:solidFill>
                                          <a:srgbClr val="0064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hu-HU" sz="2800" b="1" i="1" smtClean="0">
                                        <a:solidFill>
                                          <a:srgbClr val="0064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𝑼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hu-HU" sz="28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hu-HU" sz="2800" b="1" i="1" smtClean="0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</m:nary>
                    <m:r>
                      <a:rPr lang="hu-HU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hu-HU" sz="1600" dirty="0" smtClean="0"/>
                  <a:t>    </a:t>
                </a:r>
                <a:endParaRPr lang="hu-HU" sz="1600" dirty="0"/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85" y="4869160"/>
                <a:ext cx="6912767" cy="7803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/>
          <p:cNvSpPr/>
          <p:nvPr/>
        </p:nvSpPr>
        <p:spPr>
          <a:xfrm>
            <a:off x="611560" y="4653136"/>
            <a:ext cx="8345423" cy="16561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Finite time (rapidity) effects</a:t>
            </a:r>
            <a:endParaRPr lang="hu-H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412776"/>
                <a:ext cx="6840760" cy="21888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𝑑𝑁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i="1">
                            <a:latin typeface="Cambria Math"/>
                          </a:rPr>
                          <m:t>𝑑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</m:oMath>
                </a14:m>
                <a:r>
                  <a:rPr lang="hu-HU" dirty="0"/>
                  <a:t>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  <a:ea typeface="Cambria Math"/>
                          </a:rPr>
                          <m:t>ℏ</m:t>
                        </m:r>
                        <m:sSubSup>
                          <m:sSub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hu-HU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hu-HU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  <m:sSub>
                                          <m:sSubPr>
                                            <m:ctrlPr>
                                              <a:rPr lang="hu-HU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hu-HU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⊥</m:t>
                                            </m:r>
                                          </m:sub>
                                        </m:sSub>
                                        <m:r>
                                          <a:rPr lang="hu-HU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(1+</m:t>
                                        </m:r>
                                        <m:sSup>
                                          <m:sSupPr>
                                            <m:ctrlPr>
                                              <a:rPr lang="hu-HU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hu-HU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hu-HU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3/</m:t>
                                        </m:r>
                                        <m:r>
                                          <a:rPr lang="hu-HU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u-HU" sz="2000" dirty="0" smtClean="0"/>
              </a:p>
              <a:p>
                <a:pPr marL="0" indent="0">
                  <a:buNone/>
                </a:pPr>
                <a:endParaRPr lang="hu-HU" sz="2000" dirty="0"/>
              </a:p>
              <a:p>
                <a:pPr marL="0" indent="0">
                  <a:buNone/>
                </a:pPr>
                <a:r>
                  <a:rPr lang="hu-HU" sz="2000" dirty="0" smtClean="0"/>
                  <a:t>				</a:t>
                </a:r>
                <a:r>
                  <a:rPr lang="hu-HU" sz="2000" dirty="0" err="1" smtClean="0"/>
                  <a:t>with</a:t>
                </a:r>
                <a:r>
                  <a:rPr lang="hu-HU" sz="2000" dirty="0" smtClean="0"/>
                  <a:t>  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/>
                      </a:rPr>
                      <m:t>𝑤</m:t>
                    </m:r>
                    <m:r>
                      <a:rPr lang="hu-HU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/>
                          </a:rPr>
                          <m:t>sinh</m:t>
                        </m:r>
                      </m:fName>
                      <m:e>
                        <m:r>
                          <a:rPr lang="hu-HU" sz="2000" b="0" i="1" smtClean="0">
                            <a:latin typeface="Cambria Math"/>
                          </a:rPr>
                          <m:t>(</m:t>
                        </m:r>
                        <m:r>
                          <a:rPr lang="hu-HU" sz="20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hu-HU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20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hu-HU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2000" dirty="0" smtClean="0"/>
                  <a:t>     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412776"/>
                <a:ext cx="6840760" cy="218883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>
          <a:xfrm>
            <a:off x="611560" y="3501008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002060"/>
                </a:solidFill>
              </a:rPr>
              <a:t>Short-time</a:t>
            </a:r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 err="1" smtClean="0">
                <a:solidFill>
                  <a:srgbClr val="002060"/>
                </a:solidFill>
              </a:rPr>
              <a:t>deceleration</a:t>
            </a:r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u-HU" sz="2800" b="1" dirty="0" smtClean="0">
                <a:solidFill>
                  <a:srgbClr val="002060"/>
                </a:solidFill>
              </a:rPr>
              <a:t>Non-uniform </a:t>
            </a:r>
            <a:r>
              <a:rPr lang="hu-HU" sz="2800" b="1" dirty="0" err="1">
                <a:solidFill>
                  <a:srgbClr val="002060"/>
                </a:solidFill>
              </a:rPr>
              <a:t>rapidity</a:t>
            </a: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err="1">
                <a:solidFill>
                  <a:srgbClr val="002060"/>
                </a:solidFill>
              </a:rPr>
              <a:t>distribution</a:t>
            </a:r>
            <a:r>
              <a:rPr lang="hu-HU" sz="2800" b="1" dirty="0">
                <a:solidFill>
                  <a:srgbClr val="002060"/>
                </a:solidFill>
              </a:rPr>
              <a:t>;    </a:t>
            </a:r>
            <a:r>
              <a:rPr lang="hu-HU" sz="28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 err="1">
                <a:solidFill>
                  <a:srgbClr val="002060"/>
                </a:solidFill>
              </a:rPr>
              <a:t>Landau</a:t>
            </a: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err="1">
                <a:solidFill>
                  <a:srgbClr val="002060"/>
                </a:solidFill>
              </a:rPr>
              <a:t>hydrodynamics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1560" y="4851157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C00000"/>
                </a:solidFill>
              </a:rPr>
              <a:t>Long-time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deceleration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hu-HU" sz="2800" b="1" dirty="0" smtClean="0">
                <a:solidFill>
                  <a:srgbClr val="C00000"/>
                </a:solidFill>
              </a:rPr>
              <a:t>uniform </a:t>
            </a:r>
            <a:r>
              <a:rPr lang="hu-HU" sz="2800" b="1" dirty="0" err="1">
                <a:solidFill>
                  <a:srgbClr val="C00000"/>
                </a:solidFill>
              </a:rPr>
              <a:t>rapidity</a:t>
            </a:r>
            <a:r>
              <a:rPr lang="hu-HU" sz="2800" b="1" dirty="0">
                <a:solidFill>
                  <a:srgbClr val="C00000"/>
                </a:solidFill>
              </a:rPr>
              <a:t> </a:t>
            </a:r>
            <a:r>
              <a:rPr lang="hu-HU" sz="2800" b="1" dirty="0" err="1">
                <a:solidFill>
                  <a:srgbClr val="C00000"/>
                </a:solidFill>
              </a:rPr>
              <a:t>distribution</a:t>
            </a:r>
            <a:r>
              <a:rPr lang="hu-HU" sz="2800" b="1" dirty="0">
                <a:solidFill>
                  <a:srgbClr val="C00000"/>
                </a:solidFill>
              </a:rPr>
              <a:t>;    </a:t>
            </a:r>
            <a:r>
              <a:rPr lang="hu-HU" sz="28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hu-HU" sz="2800" b="1" dirty="0" smtClean="0">
                <a:solidFill>
                  <a:srgbClr val="C00000"/>
                </a:solidFill>
              </a:rPr>
              <a:t>  </a:t>
            </a:r>
            <a:r>
              <a:rPr lang="hu-HU" sz="2800" b="1" dirty="0" err="1" smtClean="0">
                <a:solidFill>
                  <a:srgbClr val="C00000"/>
                </a:solidFill>
              </a:rPr>
              <a:t>Bjorken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>
                <a:solidFill>
                  <a:srgbClr val="C00000"/>
                </a:solidFill>
              </a:rPr>
              <a:t>hydrodynamics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Measuring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temperature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Thermometer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C00000"/>
                </a:solidFill>
              </a:rPr>
              <a:t>direct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contact</a:t>
            </a:r>
            <a:r>
              <a:rPr lang="hu-HU" sz="2400" dirty="0" smtClean="0"/>
              <a:t>)</a:t>
            </a:r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dilatation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/>
              <a:t>a</a:t>
            </a:r>
            <a:r>
              <a:rPr lang="hu-HU" sz="1800" dirty="0" smtClean="0"/>
              <a:t>ir </a:t>
            </a:r>
            <a:r>
              <a:rPr lang="hu-HU" sz="1800" dirty="0" err="1" smtClean="0"/>
              <a:t>pressure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 err="1"/>
              <a:t>m</a:t>
            </a:r>
            <a:r>
              <a:rPr lang="hu-HU" sz="1800" dirty="0" err="1" smtClean="0"/>
              <a:t>echanical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electric</a:t>
            </a:r>
            <a:r>
              <a:rPr lang="hu-HU" sz="1800" dirty="0" smtClean="0"/>
              <a:t> </a:t>
            </a:r>
            <a:r>
              <a:rPr lang="hu-HU" sz="1800" dirty="0" err="1" smtClean="0"/>
              <a:t>stress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endParaRPr lang="hu-HU" sz="1800" dirty="0" smtClean="0"/>
          </a:p>
          <a:p>
            <a:r>
              <a:rPr lang="hu-HU" sz="2400" dirty="0" err="1" smtClean="0"/>
              <a:t>Chemistry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002060"/>
                </a:solidFill>
              </a:rPr>
              <a:t>mixture</a:t>
            </a:r>
            <a:r>
              <a:rPr lang="hu-HU" sz="24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color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mass</a:t>
            </a:r>
            <a:r>
              <a:rPr lang="hu-HU" sz="1800" dirty="0" smtClean="0"/>
              <a:t> </a:t>
            </a:r>
            <a:r>
              <a:rPr lang="hu-HU" sz="1800" dirty="0" err="1" smtClean="0"/>
              <a:t>ratios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hadronic</a:t>
            </a:r>
            <a:r>
              <a:rPr lang="hu-HU" sz="1800" dirty="0" smtClean="0"/>
              <a:t> </a:t>
            </a:r>
            <a:r>
              <a:rPr lang="hu-HU" sz="1800" dirty="0" err="1" smtClean="0"/>
              <a:t>composition</a:t>
            </a:r>
            <a:endParaRPr lang="hu-HU" sz="1800" dirty="0" smtClean="0"/>
          </a:p>
          <a:p>
            <a:pPr marL="914400" lvl="2" indent="0">
              <a:buNone/>
            </a:pPr>
            <a:endParaRPr lang="hu-HU" sz="1800" dirty="0" smtClean="0"/>
          </a:p>
          <a:p>
            <a:r>
              <a:rPr lang="hu-HU" sz="2600" dirty="0" err="1" smtClean="0"/>
              <a:t>Spectra</a:t>
            </a:r>
            <a:r>
              <a:rPr lang="hu-HU" sz="2600" dirty="0" smtClean="0"/>
              <a:t>  (</a:t>
            </a:r>
            <a:r>
              <a:rPr lang="hu-HU" sz="2600" dirty="0" err="1" smtClean="0">
                <a:solidFill>
                  <a:srgbClr val="00642D"/>
                </a:solidFill>
              </a:rPr>
              <a:t>telemetrics</a:t>
            </a:r>
            <a:r>
              <a:rPr lang="hu-HU" sz="26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a</a:t>
            </a:r>
            <a:r>
              <a:rPr lang="hu-HU" sz="1800" dirty="0" err="1" smtClean="0"/>
              <a:t>stronomy</a:t>
            </a:r>
            <a:r>
              <a:rPr lang="hu-HU" sz="1800" dirty="0" smtClean="0"/>
              <a:t> (</a:t>
            </a:r>
            <a:r>
              <a:rPr lang="hu-HU" sz="1800" dirty="0" err="1" smtClean="0"/>
              <a:t>photons</a:t>
            </a:r>
            <a:r>
              <a:rPr lang="hu-HU" sz="18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 err="1" smtClean="0"/>
              <a:t>pT</a:t>
            </a:r>
            <a:r>
              <a:rPr lang="hu-HU" sz="1800" dirty="0" smtClean="0"/>
              <a:t> </a:t>
            </a:r>
            <a:r>
              <a:rPr lang="hu-HU" sz="1800" dirty="0" err="1" smtClean="0"/>
              <a:t>spectra</a:t>
            </a:r>
            <a:r>
              <a:rPr lang="hu-HU" sz="1800" dirty="0" smtClean="0"/>
              <a:t> of </a:t>
            </a:r>
            <a:r>
              <a:rPr lang="hu-HU" sz="1800" dirty="0" err="1" smtClean="0"/>
              <a:t>light</a:t>
            </a:r>
            <a:r>
              <a:rPr lang="hu-HU" sz="1800" dirty="0" smtClean="0"/>
              <a:t> and </a:t>
            </a:r>
            <a:r>
              <a:rPr lang="hu-HU" sz="1800" dirty="0" err="1" smtClean="0"/>
              <a:t>heavy</a:t>
            </a:r>
            <a:r>
              <a:rPr lang="hu-HU" sz="1800" dirty="0" smtClean="0"/>
              <a:t> </a:t>
            </a:r>
            <a:r>
              <a:rPr lang="hu-HU" sz="1800" dirty="0" err="1" smtClean="0"/>
              <a:t>particles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m</a:t>
            </a:r>
            <a:r>
              <a:rPr lang="hu-HU" sz="1800" dirty="0" err="1" smtClean="0"/>
              <a:t>ultiplicity</a:t>
            </a:r>
            <a:r>
              <a:rPr lang="hu-HU" sz="1800" dirty="0" smtClean="0"/>
              <a:t> </a:t>
            </a:r>
            <a:r>
              <a:rPr lang="hu-HU" sz="1800" dirty="0" err="1" smtClean="0"/>
              <a:t>fluctuations</a:t>
            </a:r>
            <a:endParaRPr lang="hu-HU" sz="1800" dirty="0"/>
          </a:p>
          <a:p>
            <a:pPr marL="800100" lvl="2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99" y="620688"/>
            <a:ext cx="727592" cy="26282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8" y="3414852"/>
            <a:ext cx="3560597" cy="3287618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467544" y="5805264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obbra nyíl 6"/>
          <p:cNvSpPr/>
          <p:nvPr/>
        </p:nvSpPr>
        <p:spPr>
          <a:xfrm>
            <a:off x="467544" y="4293096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5508104" y="4077072"/>
            <a:ext cx="1277671" cy="24482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6876256" y="3276366"/>
            <a:ext cx="2088232" cy="3609018"/>
          </a:xfrm>
          <a:prstGeom prst="rect">
            <a:avLst/>
          </a:prstGeom>
          <a:blipFill dpi="0" rotWithShape="1">
            <a:blip r:embed="rId2">
              <a:alphaModFix amt="81000"/>
            </a:blip>
            <a:srcRect/>
            <a:tile tx="0" ty="0" sx="100000" sy="100000" flip="none" algn="tl"/>
          </a:blipFill>
          <a:ln w="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Short time constant acceleration</a:t>
            </a:r>
            <a:endParaRPr lang="hu-H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129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4400" i="1">
                            <a:latin typeface="Cambria Math"/>
                          </a:rPr>
                          <m:t>𝑑𝑁</m:t>
                        </m:r>
                      </m:num>
                      <m:den>
                        <m:sSub>
                          <m:sSubPr>
                            <m:ctrlPr>
                              <a:rPr lang="hu-HU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4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44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44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hu-HU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4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44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hu-HU" sz="4400" i="1">
                            <a:latin typeface="Cambria Math"/>
                          </a:rPr>
                          <m:t>𝑑</m:t>
                        </m:r>
                        <m:r>
                          <a:rPr lang="hu-HU" sz="4400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hu-HU" sz="44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hu-HU" sz="4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𝐸𝑀</m:t>
                            </m:r>
                          </m:sub>
                        </m:sSub>
                      </m:num>
                      <m:den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hu-HU" sz="44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hu-HU" sz="4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4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  <m:sup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hu-HU" sz="44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hu-HU" sz="4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sSubSup>
                              <m:sSubSupPr>
                                <m:ctrlP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hu-HU" sz="4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4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4400" dirty="0"/>
                  <a:t>   </a:t>
                </a:r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sSub>
                            <m:sSub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hu-HU" sz="2800" i="1">
                              <a:latin typeface="Cambria Math"/>
                            </a:rPr>
                            <m:t>𝑑</m:t>
                          </m:r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den>
                      </m:f>
                      <m:r>
                        <a:rPr lang="hu-HU" sz="2800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𝐸𝑀</m:t>
                              </m:r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hu-HU" sz="2800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sSubSup>
                            <m:sSubSupPr>
                              <m:ctrlPr>
                                <a:rPr lang="hu-HU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hu-HU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u-HU" sz="2800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800" i="0" smtClean="0">
                                      <a:latin typeface="Cambria Math"/>
                                      <a:ea typeface="Cambria Math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1296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4427" y="5373216"/>
            <a:ext cx="6366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Non-uniform rapidity distribution;    </a:t>
            </a:r>
          </a:p>
          <a:p>
            <a:r>
              <a:rPr lang="hu-HU" sz="3200" b="1" dirty="0">
                <a:solidFill>
                  <a:srgbClr val="002060"/>
                </a:solidFill>
              </a:rPr>
              <a:t>	</a:t>
            </a:r>
            <a:r>
              <a:rPr lang="hu-HU" sz="32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u-HU" sz="3200" b="1" dirty="0" smtClean="0">
                <a:solidFill>
                  <a:srgbClr val="002060"/>
                </a:solidFill>
              </a:rPr>
              <a:t> Landau hydrodynamics</a:t>
            </a:r>
            <a:endParaRPr lang="hu-H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Analytic results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4016" y="1340768"/>
                <a:ext cx="9324528" cy="5184576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hu-HU" dirty="0" smtClean="0"/>
                  <a:t>	x(t),	v(t),	g(t),	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hu-HU" dirty="0" smtClean="0">
                    <a:latin typeface="Cambria Math"/>
                    <a:ea typeface="Cambria Math"/>
                  </a:rPr>
                  <a:t>(t),	𝒜,	</a:t>
                </a:r>
                <a:r>
                  <a:rPr lang="hu-HU" dirty="0" err="1" smtClean="0">
                    <a:latin typeface="Cambria Math"/>
                    <a:ea typeface="Cambria Math"/>
                  </a:rPr>
                  <a:t>dN</a:t>
                </a:r>
                <a:r>
                  <a:rPr lang="hu-HU" dirty="0" smtClean="0">
                    <a:latin typeface="Cambria Math"/>
                    <a:ea typeface="Cambria Math"/>
                  </a:rPr>
                  <a:t>/</a:t>
                </a:r>
                <a:r>
                  <a:rPr lang="hu-HU" dirty="0" err="1" smtClean="0">
                    <a:latin typeface="Cambria Math"/>
                    <a:ea typeface="Cambria Math"/>
                  </a:rPr>
                  <a:t>kdkd</a:t>
                </a:r>
                <a:r>
                  <a:rPr lang="el-GR" dirty="0">
                    <a:latin typeface="Cambria Math"/>
                    <a:ea typeface="Cambria Math"/>
                    <a:sym typeface="Symbol"/>
                  </a:rPr>
                  <a:t></a:t>
                </a:r>
                <a:r>
                  <a:rPr lang="hu-HU" dirty="0" smtClean="0">
                    <a:latin typeface="Cambria Math"/>
                    <a:ea typeface="Cambria Math"/>
                  </a:rPr>
                  <a:t>  limit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hu-HU" sz="2800" dirty="0" smtClean="0">
                    <a:latin typeface="Cambria Math"/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hu-HU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hu-HU" sz="2800" b="0" i="1" smtClean="0">
                        <a:latin typeface="Cambria Math"/>
                        <a:ea typeface="Cambria Math"/>
                      </a:rPr>
                      <m:t>,    </m:t>
                    </m:r>
                    <m:f>
                      <m:fPr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8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800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hu-HU" sz="2800" b="0" i="1" smtClean="0">
                        <a:latin typeface="Cambria Math"/>
                        <a:ea typeface="Cambria Math"/>
                      </a:rPr>
                      <m:t>,    1,   </m:t>
                    </m:r>
                    <m:func>
                      <m:funcPr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hu-HU" sz="2800" b="0" i="0" smtClean="0">
                            <a:latin typeface="Cambria Math"/>
                            <a:ea typeface="Cambria Math"/>
                          </a:rPr>
                          <m:t>Arc</m:t>
                        </m:r>
                        <m:r>
                          <m:rPr>
                            <m:nor/>
                          </m:rPr>
                          <a:rPr lang="hu-HU" sz="28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800" b="0" i="0" smtClean="0">
                            <a:latin typeface="Cambria Math"/>
                            <a:ea typeface="Cambria Math"/>
                          </a:rPr>
                          <m:t>sh</m:t>
                        </m:r>
                      </m:fName>
                      <m:e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  <m:r>
                      <a:rPr lang="hu-HU" sz="28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𝑏</m:t>
                    </m:r>
                    <m:sSub>
                      <m:sSubPr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hu-HU" sz="2800" b="0" i="1" smtClean="0">
                        <a:latin typeface="Cambria Math"/>
                        <a:ea typeface="Cambria Math"/>
                      </a:rPr>
                      <m:t>,  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hu-HU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−2ℓ</m:t>
                        </m:r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 Math"/>
                      </a:rPr>
                      <m:t>ln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1+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,   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,   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2</m:t>
                    </m:r>
                    <m:func>
                      <m:func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atn</m:t>
                        </m:r>
                      </m:fName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−2ℓ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endParaRPr lang="hu-HU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1+</m:t>
                    </m:r>
                    <m:f>
                      <m:fPr>
                        <m:ctrlPr>
                          <a:rPr lang="hu-HU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hu-HU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m:rPr>
                        <m:nor/>
                      </m:rPr>
                      <a:rPr lang="hu-HU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atn</m:t>
                    </m:r>
                    <m:d>
                      <m:dPr>
                        <m:ctrlP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hu-HU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2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u-HU" sz="2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hu-HU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m:rPr>
                        <m:nor/>
                      </m:rPr>
                      <a:rPr lang="hu-HU" sz="2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atn</m:t>
                    </m:r>
                    <m:d>
                      <m:dPr>
                        <m:ctrlP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hu-HU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hu-HU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f>
                      <m:fPr>
                        <m:ctrlP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f>
                      <m:fPr>
                        <m:ctrlPr>
                          <a:rPr lang="hu-HU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hu-H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hu-HU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𝑑𝑣</m:t>
                            </m:r>
                          </m:num>
                          <m:den>
                            <m:func>
                              <m:funcPr>
                                <m:ctrlPr>
                                  <a:rPr lang="hu-HU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hu-HU" sz="2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sz="220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hu-HU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hu-HU" sz="2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sz="2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  <m:r>
                                          <a:rPr lang="hu-HU" sz="2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hu-HU" sz="2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fName>
                              <m:e/>
                            </m:func>
                          </m:den>
                        </m:f>
                      </m:e>
                    </m:nary>
                    <m:r>
                      <a:rPr lang="hu-HU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p>
                      <m:sSupPr>
                        <m:ctrlP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  <m:r>
                      <a:rPr lang="hu-HU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f>
                      <m:fPr>
                        <m:ctrlP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hu-HU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hu-HU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hu-HU" sz="2200" i="1">
                            <a:latin typeface="Cambria Math"/>
                            <a:ea typeface="Cambria Math"/>
                          </a:rPr>
                          <m:t>−2ℓ</m:t>
                        </m:r>
                        <m:r>
                          <a:rPr lang="hu-HU" sz="22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4016" y="1340768"/>
                <a:ext cx="9324528" cy="5184576"/>
              </a:xfrm>
              <a:blipFill rotWithShape="1">
                <a:blip r:embed="rId2"/>
                <a:stretch>
                  <a:fillRect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/>
          <p:cNvSpPr/>
          <p:nvPr/>
        </p:nvSpPr>
        <p:spPr>
          <a:xfrm>
            <a:off x="4644008" y="5085184"/>
            <a:ext cx="936104" cy="10801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55303" cy="6408712"/>
          </a:xfrm>
        </p:spPr>
      </p:pic>
    </p:spTree>
    <p:extLst>
      <p:ext uri="{BB962C8B-B14F-4D97-AF65-F5344CB8AC3E}">
        <p14:creationId xmlns:p14="http://schemas.microsoft.com/office/powerpoint/2010/main" val="42916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9258171" cy="6480720"/>
          </a:xfrm>
        </p:spPr>
      </p:pic>
    </p:spTree>
    <p:extLst>
      <p:ext uri="{BB962C8B-B14F-4D97-AF65-F5344CB8AC3E}">
        <p14:creationId xmlns:p14="http://schemas.microsoft.com/office/powerpoint/2010/main" val="964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4015"/>
            <a:ext cx="9219053" cy="6453337"/>
          </a:xfrm>
        </p:spPr>
      </p:pic>
    </p:spTree>
    <p:extLst>
      <p:ext uri="{BB962C8B-B14F-4D97-AF65-F5344CB8AC3E}">
        <p14:creationId xmlns:p14="http://schemas.microsoft.com/office/powerpoint/2010/main" val="38613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9159938" cy="6411956"/>
          </a:xfrm>
        </p:spPr>
      </p:pic>
    </p:spTree>
    <p:extLst>
      <p:ext uri="{BB962C8B-B14F-4D97-AF65-F5344CB8AC3E}">
        <p14:creationId xmlns:p14="http://schemas.microsoft.com/office/powerpoint/2010/main" val="42777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6960"/>
            <a:ext cx="9286274" cy="6500392"/>
          </a:xfrm>
        </p:spPr>
      </p:pic>
    </p:spTree>
    <p:extLst>
      <p:ext uri="{BB962C8B-B14F-4D97-AF65-F5344CB8AC3E}">
        <p14:creationId xmlns:p14="http://schemas.microsoft.com/office/powerpoint/2010/main" val="2926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116632"/>
            <a:ext cx="9258171" cy="6480720"/>
          </a:xfrm>
        </p:spPr>
      </p:pic>
    </p:spTree>
    <p:extLst>
      <p:ext uri="{BB962C8B-B14F-4D97-AF65-F5344CB8AC3E}">
        <p14:creationId xmlns:p14="http://schemas.microsoft.com/office/powerpoint/2010/main" val="934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815"/>
            <a:ext cx="5328592" cy="6465735"/>
          </a:xfrm>
        </p:spPr>
      </p:pic>
      <p:sp>
        <p:nvSpPr>
          <p:cNvPr id="2" name="Szövegdoboz 1"/>
          <p:cNvSpPr txBox="1"/>
          <p:nvPr/>
        </p:nvSpPr>
        <p:spPr>
          <a:xfrm>
            <a:off x="5508104" y="1988840"/>
            <a:ext cx="3226332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err="1" smtClean="0">
                <a:solidFill>
                  <a:srgbClr val="C00000"/>
                </a:solidFill>
              </a:rPr>
              <a:t>Large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pT</a:t>
            </a:r>
            <a:r>
              <a:rPr lang="hu-HU" sz="2000" b="1" dirty="0" smtClean="0">
                <a:solidFill>
                  <a:srgbClr val="C00000"/>
                </a:solidFill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solidFill>
                  <a:srgbClr val="C00000"/>
                </a:solidFill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</a:rPr>
              <a:t>NLO QCD</a:t>
            </a:r>
          </a:p>
          <a:p>
            <a:pPr>
              <a:lnSpc>
                <a:spcPct val="150000"/>
              </a:lnSpc>
            </a:pPr>
            <a:endParaRPr lang="hu-HU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b="1" dirty="0" err="1" smtClean="0">
                <a:solidFill>
                  <a:srgbClr val="C00000"/>
                </a:solidFill>
              </a:rPr>
              <a:t>Smaller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pT</a:t>
            </a:r>
            <a:r>
              <a:rPr lang="hu-HU" sz="2000" b="1" dirty="0" smtClean="0">
                <a:solidFill>
                  <a:srgbClr val="C0000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solidFill>
                  <a:srgbClr val="C00000"/>
                </a:solidFill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</a:rPr>
              <a:t> plus </a:t>
            </a:r>
            <a:r>
              <a:rPr lang="hu-HU" sz="2000" b="1" dirty="0" err="1" smtClean="0">
                <a:solidFill>
                  <a:srgbClr val="C00000"/>
                </a:solidFill>
              </a:rPr>
              <a:t>direct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gammas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17340"/>
            <a:ext cx="6229200" cy="467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739018" y="116632"/>
                <a:ext cx="2550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 →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+  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18" y="116632"/>
                <a:ext cx="25508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12" y="1336802"/>
            <a:ext cx="3818488" cy="360436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00192" y="663079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Glauber </a:t>
            </a:r>
            <a:r>
              <a:rPr lang="hu-HU" sz="2400" b="1" dirty="0" err="1" smtClean="0"/>
              <a:t>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1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Interpreting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temperature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Thermodynamics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C00000"/>
                </a:solidFill>
              </a:rPr>
              <a:t>universality</a:t>
            </a:r>
            <a:r>
              <a:rPr lang="hu-HU" sz="2400" dirty="0" smtClean="0">
                <a:solidFill>
                  <a:srgbClr val="C00000"/>
                </a:solidFill>
              </a:rPr>
              <a:t> of </a:t>
            </a:r>
            <a:r>
              <a:rPr lang="hu-HU" sz="2400" dirty="0" err="1" smtClean="0">
                <a:solidFill>
                  <a:srgbClr val="C00000"/>
                </a:solidFill>
              </a:rPr>
              <a:t>equilibrium</a:t>
            </a:r>
            <a:r>
              <a:rPr lang="hu-HU" sz="2400" dirty="0" smtClean="0"/>
              <a:t>)</a:t>
            </a:r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 err="1" smtClean="0"/>
              <a:t>zeroth</a:t>
            </a:r>
            <a:r>
              <a:rPr lang="hu-HU" sz="1800" dirty="0" smtClean="0"/>
              <a:t> </a:t>
            </a:r>
            <a:r>
              <a:rPr lang="hu-HU" sz="1800" dirty="0" err="1" smtClean="0"/>
              <a:t>theorem</a:t>
            </a:r>
            <a:r>
              <a:rPr lang="hu-HU" sz="1800" dirty="0" smtClean="0"/>
              <a:t>  (</a:t>
            </a:r>
            <a:r>
              <a:rPr lang="hu-HU" sz="1800" dirty="0" err="1" smtClean="0"/>
              <a:t>Biro</a:t>
            </a:r>
            <a:r>
              <a:rPr lang="hu-HU" sz="1800" dirty="0" smtClean="0"/>
              <a:t>+Van PRE 2011)</a:t>
            </a:r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 err="1"/>
              <a:t>d</a:t>
            </a:r>
            <a:r>
              <a:rPr lang="hu-HU" sz="1800" dirty="0" err="1" smtClean="0"/>
              <a:t>erivative</a:t>
            </a:r>
            <a:r>
              <a:rPr lang="hu-HU" sz="1800" dirty="0" smtClean="0"/>
              <a:t> of </a:t>
            </a:r>
            <a:r>
              <a:rPr lang="hu-HU" sz="1800" dirty="0" err="1" smtClean="0"/>
              <a:t>entropy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r>
              <a:rPr lang="hu-HU" sz="1800" dirty="0" err="1" smtClean="0"/>
              <a:t>Boyle-Mariotte</a:t>
            </a:r>
            <a:r>
              <a:rPr lang="hu-HU" sz="1800" dirty="0" smtClean="0"/>
              <a:t> </a:t>
            </a:r>
            <a:r>
              <a:rPr lang="hu-HU" sz="1800" dirty="0" err="1" smtClean="0"/>
              <a:t>type</a:t>
            </a:r>
            <a:r>
              <a:rPr lang="hu-HU" sz="1800" dirty="0" smtClean="0"/>
              <a:t> </a:t>
            </a:r>
            <a:r>
              <a:rPr lang="hu-HU" sz="1800" dirty="0" err="1" smtClean="0"/>
              <a:t>equation</a:t>
            </a:r>
            <a:r>
              <a:rPr lang="hu-HU" sz="1800" dirty="0" smtClean="0"/>
              <a:t> of </a:t>
            </a:r>
            <a:r>
              <a:rPr lang="hu-HU" sz="1800" dirty="0" err="1" smtClean="0"/>
              <a:t>state</a:t>
            </a:r>
            <a:endParaRPr lang="hu-HU" sz="1800" dirty="0" smtClean="0"/>
          </a:p>
          <a:p>
            <a:pPr lvl="2" indent="-342900">
              <a:buFont typeface="Wingdings" pitchFamily="2" charset="2"/>
              <a:buChar char="Ø"/>
            </a:pPr>
            <a:endParaRPr lang="hu-HU" sz="1800" dirty="0" smtClean="0"/>
          </a:p>
          <a:p>
            <a:r>
              <a:rPr lang="hu-HU" sz="2400" dirty="0" err="1" smtClean="0"/>
              <a:t>Kinetic</a:t>
            </a:r>
            <a:r>
              <a:rPr lang="hu-HU" sz="2400" dirty="0" smtClean="0"/>
              <a:t> </a:t>
            </a:r>
            <a:r>
              <a:rPr lang="hu-HU" sz="2400" dirty="0" err="1" smtClean="0"/>
              <a:t>theory</a:t>
            </a:r>
            <a:r>
              <a:rPr lang="hu-HU" sz="2400" dirty="0" smtClean="0"/>
              <a:t>  (</a:t>
            </a:r>
            <a:r>
              <a:rPr lang="hu-HU" sz="2400" dirty="0" err="1" smtClean="0">
                <a:solidFill>
                  <a:srgbClr val="002060"/>
                </a:solidFill>
              </a:rPr>
              <a:t>equipartition</a:t>
            </a:r>
            <a:r>
              <a:rPr lang="hu-HU" sz="24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energy</a:t>
            </a:r>
            <a:r>
              <a:rPr lang="hu-HU" sz="1800" dirty="0" smtClean="0"/>
              <a:t> / </a:t>
            </a:r>
            <a:r>
              <a:rPr lang="hu-HU" sz="1800" dirty="0" err="1" smtClean="0"/>
              <a:t>degree</a:t>
            </a:r>
            <a:r>
              <a:rPr lang="hu-HU" sz="1800" dirty="0" smtClean="0"/>
              <a:t> of </a:t>
            </a:r>
            <a:r>
              <a:rPr lang="hu-HU" sz="1800" dirty="0" err="1" smtClean="0"/>
              <a:t>freedom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fluctuation</a:t>
            </a:r>
            <a:r>
              <a:rPr lang="hu-HU" sz="1800" dirty="0" smtClean="0"/>
              <a:t> - </a:t>
            </a:r>
            <a:r>
              <a:rPr lang="hu-HU" sz="1800" dirty="0" err="1" smtClean="0"/>
              <a:t>dissipation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err="1" smtClean="0"/>
              <a:t>other</a:t>
            </a:r>
            <a:r>
              <a:rPr lang="hu-HU" sz="1800" dirty="0" smtClean="0"/>
              <a:t> </a:t>
            </a:r>
            <a:r>
              <a:rPr lang="hu-HU" sz="1800" dirty="0" err="1" smtClean="0"/>
              <a:t>average</a:t>
            </a:r>
            <a:r>
              <a:rPr lang="hu-HU" sz="1800" dirty="0" smtClean="0"/>
              <a:t> </a:t>
            </a:r>
            <a:r>
              <a:rPr lang="hu-HU" sz="1800" dirty="0" err="1" smtClean="0"/>
              <a:t>values</a:t>
            </a:r>
            <a:endParaRPr lang="hu-HU" sz="1800" dirty="0" smtClean="0"/>
          </a:p>
          <a:p>
            <a:pPr marL="914400" lvl="2" indent="0">
              <a:buNone/>
            </a:pPr>
            <a:endParaRPr lang="hu-HU" sz="1800" dirty="0" smtClean="0"/>
          </a:p>
          <a:p>
            <a:r>
              <a:rPr lang="hu-HU" sz="2600" dirty="0" err="1" smtClean="0"/>
              <a:t>Spectral</a:t>
            </a:r>
            <a:r>
              <a:rPr lang="hu-HU" sz="2600" dirty="0" smtClean="0"/>
              <a:t> </a:t>
            </a:r>
            <a:r>
              <a:rPr lang="hu-HU" sz="2600" dirty="0" err="1" smtClean="0"/>
              <a:t>statistics</a:t>
            </a:r>
            <a:r>
              <a:rPr lang="hu-HU" sz="2600" dirty="0" smtClean="0"/>
              <a:t> (</a:t>
            </a:r>
            <a:r>
              <a:rPr lang="hu-HU" sz="2600" dirty="0" err="1" smtClean="0">
                <a:solidFill>
                  <a:srgbClr val="00642D"/>
                </a:solidFill>
              </a:rPr>
              <a:t>abstract</a:t>
            </a:r>
            <a:r>
              <a:rPr lang="hu-HU" sz="26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l</a:t>
            </a:r>
            <a:r>
              <a:rPr lang="hu-HU" sz="1800" dirty="0" err="1" smtClean="0"/>
              <a:t>ogarithmic</a:t>
            </a:r>
            <a:r>
              <a:rPr lang="hu-HU" sz="1800" dirty="0" smtClean="0"/>
              <a:t> </a:t>
            </a:r>
            <a:r>
              <a:rPr lang="hu-HU" sz="1800" dirty="0" err="1" smtClean="0"/>
              <a:t>slope</a:t>
            </a:r>
            <a:r>
              <a:rPr lang="hu-HU" sz="1800" dirty="0" smtClean="0"/>
              <a:t> </a:t>
            </a:r>
            <a:r>
              <a:rPr lang="hu-HU" sz="1800" dirty="0" err="1" smtClean="0"/>
              <a:t>parameter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o</a:t>
            </a:r>
            <a:r>
              <a:rPr lang="hu-HU" sz="1800" dirty="0" err="1" smtClean="0"/>
              <a:t>bserved</a:t>
            </a:r>
            <a:r>
              <a:rPr lang="hu-HU" sz="1800" dirty="0" smtClean="0"/>
              <a:t> </a:t>
            </a:r>
            <a:r>
              <a:rPr lang="hu-HU" sz="1800" dirty="0" err="1" smtClean="0"/>
              <a:t>energy</a:t>
            </a:r>
            <a:r>
              <a:rPr lang="hu-HU" sz="1800" dirty="0" smtClean="0"/>
              <a:t> </a:t>
            </a:r>
            <a:r>
              <a:rPr lang="hu-HU" sz="1800" dirty="0" err="1" smtClean="0"/>
              <a:t>scale</a:t>
            </a:r>
            <a:endParaRPr lang="hu-HU" sz="1800" dirty="0" smtClean="0"/>
          </a:p>
          <a:p>
            <a:pPr lvl="2">
              <a:buFont typeface="Wingdings" pitchFamily="2" charset="2"/>
              <a:buChar char="Ø"/>
            </a:pPr>
            <a:r>
              <a:rPr lang="hu-HU" sz="1800" dirty="0" err="1"/>
              <a:t>d</a:t>
            </a:r>
            <a:r>
              <a:rPr lang="hu-HU" sz="1800" dirty="0" err="1" smtClean="0"/>
              <a:t>ispersion</a:t>
            </a:r>
            <a:r>
              <a:rPr lang="hu-HU" sz="1800" dirty="0" smtClean="0"/>
              <a:t>  / </a:t>
            </a:r>
            <a:r>
              <a:rPr lang="hu-HU" sz="1800" dirty="0" err="1" smtClean="0"/>
              <a:t>power</a:t>
            </a:r>
            <a:r>
              <a:rPr lang="hu-HU" sz="1800" dirty="0" smtClean="0"/>
              <a:t> </a:t>
            </a:r>
            <a:r>
              <a:rPr lang="hu-HU" sz="1800" dirty="0" err="1" smtClean="0"/>
              <a:t>-law</a:t>
            </a:r>
            <a:r>
              <a:rPr lang="hu-HU" sz="1800" dirty="0" smtClean="0"/>
              <a:t> </a:t>
            </a:r>
            <a:r>
              <a:rPr lang="hu-HU" sz="1800" dirty="0" err="1" smtClean="0"/>
              <a:t>effects</a:t>
            </a:r>
            <a:endParaRPr lang="hu-HU" sz="1800" dirty="0"/>
          </a:p>
          <a:p>
            <a:pPr marL="800100" lvl="2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99" y="620688"/>
            <a:ext cx="727592" cy="262829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93149"/>
            <a:ext cx="3456549" cy="34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6240693" cy="468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739018" y="116632"/>
                <a:ext cx="2550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𝑨𝒖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 →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 +  </m:t>
                      </m:r>
                      <m:r>
                        <a:rPr lang="hu-HU" sz="20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18" y="116632"/>
                <a:ext cx="25508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12" y="1336802"/>
            <a:ext cx="3818488" cy="360436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00192" y="663079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Glauber </a:t>
            </a:r>
            <a:r>
              <a:rPr lang="hu-HU" sz="2400" b="1" dirty="0" err="1" smtClean="0"/>
              <a:t>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9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41" y="188640"/>
            <a:ext cx="9203141" cy="6443579"/>
          </a:xfrm>
        </p:spPr>
      </p:pic>
    </p:spTree>
    <p:extLst>
      <p:ext uri="{BB962C8B-B14F-4D97-AF65-F5344CB8AC3E}">
        <p14:creationId xmlns:p14="http://schemas.microsoft.com/office/powerpoint/2010/main" val="23160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Summary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Semiclassical radiation from constant accelerating point charge </a:t>
            </a:r>
            <a:r>
              <a:rPr lang="hu-HU" dirty="0" err="1" smtClean="0"/>
              <a:t>occurs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rapidity-flat</a:t>
            </a:r>
            <a:r>
              <a:rPr lang="hu-HU" dirty="0" smtClean="0"/>
              <a:t> and </a:t>
            </a:r>
            <a:r>
              <a:rPr lang="hu-HU" b="1" dirty="0" smtClean="0">
                <a:solidFill>
                  <a:srgbClr val="FF0000"/>
                </a:solidFill>
              </a:rPr>
              <a:t>thermal  </a:t>
            </a:r>
          </a:p>
          <a:p>
            <a:r>
              <a:rPr lang="hu-HU" dirty="0" smtClean="0"/>
              <a:t>The thermal tail develops at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k_</a:t>
            </a:r>
            <a:r>
              <a:rPr lang="hu-HU" dirty="0" err="1" smtClean="0"/>
              <a:t>perp</a:t>
            </a:r>
            <a:endParaRPr lang="hu-HU" dirty="0" smtClean="0"/>
          </a:p>
          <a:p>
            <a:r>
              <a:rPr lang="hu-HU" dirty="0" smtClean="0"/>
              <a:t>At low k_perp the </a:t>
            </a:r>
            <a:r>
              <a:rPr lang="hu-HU" b="1" dirty="0" err="1" smtClean="0">
                <a:solidFill>
                  <a:srgbClr val="009900"/>
                </a:solidFill>
              </a:rPr>
              <a:t>conformal</a:t>
            </a:r>
            <a:r>
              <a:rPr lang="hu-HU" dirty="0" smtClean="0"/>
              <a:t>  NLO </a:t>
            </a:r>
            <a:r>
              <a:rPr lang="hu-HU" dirty="0" err="1" smtClean="0"/>
              <a:t>result</a:t>
            </a:r>
            <a:r>
              <a:rPr lang="hu-HU" dirty="0" smtClean="0"/>
              <a:t> emerges</a:t>
            </a:r>
          </a:p>
          <a:p>
            <a:r>
              <a:rPr lang="hu-HU" dirty="0" smtClean="0"/>
              <a:t>Finite time/rapidity acceleration leads to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peaked</a:t>
            </a:r>
            <a:r>
              <a:rPr lang="hu-HU" dirty="0" smtClean="0"/>
              <a:t> </a:t>
            </a:r>
            <a:r>
              <a:rPr lang="hu-HU" dirty="0" err="1" smtClean="0"/>
              <a:t>rapidity</a:t>
            </a:r>
            <a:r>
              <a:rPr lang="hu-HU" dirty="0" smtClean="0"/>
              <a:t> </a:t>
            </a:r>
            <a:r>
              <a:rPr lang="hu-HU" dirty="0" err="1" smtClean="0"/>
              <a:t>distribution</a:t>
            </a:r>
            <a:r>
              <a:rPr lang="hu-HU" dirty="0" smtClean="0"/>
              <a:t>, </a:t>
            </a:r>
            <a:r>
              <a:rPr lang="hu-HU" dirty="0" err="1" smtClean="0"/>
              <a:t>alike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Landau</a:t>
            </a:r>
            <a:r>
              <a:rPr lang="hu-HU" dirty="0" smtClean="0"/>
              <a:t> - </a:t>
            </a:r>
            <a:r>
              <a:rPr lang="hu-HU" dirty="0" err="1" smtClean="0"/>
              <a:t>hydro</a:t>
            </a:r>
            <a:endParaRPr lang="hu-HU" dirty="0" smtClean="0"/>
          </a:p>
          <a:p>
            <a:r>
              <a:rPr lang="hu-HU" dirty="0" err="1" smtClean="0"/>
              <a:t>Exponential</a:t>
            </a:r>
            <a:r>
              <a:rPr lang="hu-HU" dirty="0" smtClean="0"/>
              <a:t> </a:t>
            </a:r>
            <a:r>
              <a:rPr lang="hu-HU" dirty="0" err="1" smtClean="0"/>
              <a:t>fits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surplus</a:t>
            </a:r>
            <a:r>
              <a:rPr lang="hu-HU" dirty="0" smtClean="0"/>
              <a:t> over NLO </a:t>
            </a:r>
            <a:r>
              <a:rPr lang="hu-HU" dirty="0" err="1" smtClean="0"/>
              <a:t>pQCD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reveal</a:t>
            </a:r>
            <a:r>
              <a:rPr lang="hu-HU" dirty="0" smtClean="0"/>
              <a:t> a ’</a:t>
            </a:r>
            <a:r>
              <a:rPr lang="hu-HU" b="1" dirty="0" smtClean="0">
                <a:solidFill>
                  <a:srgbClr val="CC3300"/>
                </a:solidFill>
              </a:rPr>
              <a:t>’</a:t>
            </a:r>
            <a:r>
              <a:rPr lang="hu-HU" b="1" dirty="0" err="1" smtClean="0">
                <a:solidFill>
                  <a:srgbClr val="CC3300"/>
                </a:solidFill>
              </a:rPr>
              <a:t>pi-times</a:t>
            </a:r>
            <a:r>
              <a:rPr lang="hu-HU" b="1" dirty="0" smtClean="0">
                <a:solidFill>
                  <a:srgbClr val="CC3300"/>
                </a:solidFill>
              </a:rPr>
              <a:t> </a:t>
            </a:r>
            <a:r>
              <a:rPr lang="hu-HU" b="1" dirty="0" err="1" smtClean="0">
                <a:solidFill>
                  <a:srgbClr val="CC3300"/>
                </a:solidFill>
              </a:rPr>
              <a:t>Unruh-</a:t>
            </a:r>
            <a:r>
              <a:rPr lang="hu-HU" dirty="0" smtClean="0"/>
              <a:t>’’ </a:t>
            </a:r>
            <a:r>
              <a:rPr lang="hu-HU" dirty="0" err="1" smtClean="0"/>
              <a:t>temperature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75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 rot="20718936">
            <a:off x="-146222" y="4560256"/>
            <a:ext cx="947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</a:t>
            </a:r>
            <a:r>
              <a:rPr lang="hu-HU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acceleration</a:t>
            </a:r>
            <a:r>
              <a:rPr lang="hu-HU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hu-HU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heat</a:t>
            </a:r>
            <a:r>
              <a:rPr lang="hu-HU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container</a:t>
            </a:r>
            <a:r>
              <a:rPr lang="hu-H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hu-HU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8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hu-HU" sz="3200"/>
              <a:t>Tsallis quark matter + transverse  flow + quark coalescence fits to hadron spectra</a:t>
            </a:r>
          </a:p>
        </p:txBody>
      </p:sp>
      <p:pic>
        <p:nvPicPr>
          <p:cNvPr id="122883" name="Picture 3" descr="fig1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3" y="1600200"/>
            <a:ext cx="32273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4" name="Picture 4" descr="fig1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1600200"/>
            <a:ext cx="32273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5" name="Picture 5" descr="fig1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3933825"/>
            <a:ext cx="323056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6" name="Picture 6" descr="fig1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425" y="3938588"/>
            <a:ext cx="323056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283072" y="6453188"/>
            <a:ext cx="268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000000"/>
                </a:solidFill>
              </a:rPr>
              <a:t>JPG: SQM 2008, </a:t>
            </a:r>
            <a:r>
              <a:rPr lang="hu-HU" dirty="0" err="1" smtClean="0">
                <a:solidFill>
                  <a:srgbClr val="000000"/>
                </a:solidFill>
              </a:rPr>
              <a:t>Beijing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507163" y="1406525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009999"/>
                </a:solidFill>
              </a:rPr>
              <a:t>with Károly Ürmössy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 rot="16200000">
            <a:off x="-191293" y="3510756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009999"/>
                </a:solidFill>
              </a:rPr>
              <a:t>RHIC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hu-HU" sz="3200"/>
              <a:t>Tsallis quark matter + transverse flow + quark coalescence fits to hadron spectra</a:t>
            </a:r>
          </a:p>
        </p:txBody>
      </p:sp>
      <p:pic>
        <p:nvPicPr>
          <p:cNvPr id="123907" name="Picture 3" descr="fig1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3" y="1600200"/>
            <a:ext cx="32273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8" name="Picture 4" descr="fig1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1600200"/>
            <a:ext cx="32273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9" name="Picture 5" descr="fig1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3938588"/>
            <a:ext cx="323056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0" name="Picture 6" descr="fig1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425" y="3938588"/>
            <a:ext cx="323056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507163" y="1406525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009999"/>
                </a:solidFill>
              </a:rPr>
              <a:t>with Károly Ürmössy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 rot="16200000">
            <a:off x="-191293" y="3510756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009999"/>
                </a:solidFill>
              </a:rPr>
              <a:t>RHIC data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83072" y="6453188"/>
            <a:ext cx="268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000000"/>
                </a:solidFill>
              </a:rPr>
              <a:t>JPG: SQM 2008, </a:t>
            </a:r>
            <a:r>
              <a:rPr lang="hu-HU" dirty="0" err="1" smtClean="0">
                <a:solidFill>
                  <a:srgbClr val="000000"/>
                </a:solidFill>
              </a:rPr>
              <a:t>Beijing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Blast wave fits and quark coalescence</a:t>
            </a:r>
          </a:p>
        </p:txBody>
      </p:sp>
      <p:pic>
        <p:nvPicPr>
          <p:cNvPr id="120835" name="Picture 3" descr="f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1627188"/>
            <a:ext cx="9577388" cy="324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77050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</a:rPr>
              <a:t>SQM 2008, Beijing</a:t>
            </a:r>
          </a:p>
        </p:txBody>
      </p:sp>
      <p:graphicFrame>
        <p:nvGraphicFramePr>
          <p:cNvPr id="1208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5313363"/>
          <a:ext cx="405606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gyenlet" r:id="rId4" imgW="1765080" imgH="507960" progId="Equation.3">
                  <p:embed/>
                </p:oleObj>
              </mc:Choice>
              <mc:Fallback>
                <p:oleObj name="Egyenlet" r:id="rId4" imgW="1765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13363"/>
                        <a:ext cx="4056062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507163" y="1196975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009999"/>
                </a:solidFill>
              </a:rPr>
              <a:t>with Károly Ürmössy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567113" y="630237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808080"/>
                </a:solidFill>
              </a:rPr>
              <a:t>arXiV: 1011.3442</a:t>
            </a:r>
            <a:r>
              <a:rPr lang="hu-HU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defTabSz="457200"/>
            <a:r>
              <a:rPr lang="hu-HU" sz="4000" b="1" u="sng"/>
              <a:t>All particle types follow power-law</a:t>
            </a:r>
          </a:p>
        </p:txBody>
      </p:sp>
      <p:pic>
        <p:nvPicPr>
          <p:cNvPr id="121859" name="Picture 3" descr="UKFi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4319588" cy="292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0" name="Picture 4" descr="UKFi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556000"/>
            <a:ext cx="4176712" cy="282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659188" y="4365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hu-HU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388350" y="63754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hu-HU" smtClean="0">
                <a:solidFill>
                  <a:srgbClr val="000000"/>
                </a:solidFill>
              </a:rPr>
              <a:t>L(E)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49313" y="5441950"/>
            <a:ext cx="177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rgbClr val="FF0066"/>
                </a:solidFill>
              </a:rPr>
              <a:t>G O </a:t>
            </a:r>
            <a:r>
              <a:rPr lang="hu-HU" sz="3200" b="1" dirty="0" err="1" smtClean="0">
                <a:solidFill>
                  <a:srgbClr val="FF0066"/>
                </a:solidFill>
              </a:rPr>
              <a:t>O</a:t>
            </a:r>
            <a:r>
              <a:rPr lang="hu-HU" sz="3200" b="1" dirty="0" smtClean="0">
                <a:solidFill>
                  <a:srgbClr val="FF0066"/>
                </a:solidFill>
              </a:rPr>
              <a:t> D</a:t>
            </a: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1835150" y="4221163"/>
            <a:ext cx="0" cy="1079500"/>
          </a:xfrm>
          <a:prstGeom prst="line">
            <a:avLst/>
          </a:prstGeom>
          <a:noFill/>
          <a:ln w="92075">
            <a:solidFill>
              <a:srgbClr val="FF00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6659563" y="2492375"/>
            <a:ext cx="0" cy="936625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602288" y="1628775"/>
            <a:ext cx="26452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rgbClr val="CC0000"/>
                </a:solidFill>
              </a:rPr>
              <a:t>B E T </a:t>
            </a:r>
            <a:r>
              <a:rPr lang="hu-HU" sz="3200" b="1" dirty="0" err="1" smtClean="0">
                <a:solidFill>
                  <a:srgbClr val="CC0000"/>
                </a:solidFill>
              </a:rPr>
              <a:t>T</a:t>
            </a:r>
            <a:r>
              <a:rPr lang="hu-HU" sz="3200" b="1" dirty="0" smtClean="0">
                <a:solidFill>
                  <a:srgbClr val="CC0000"/>
                </a:solidFill>
              </a:rPr>
              <a:t> E R !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07163" y="1196975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009999"/>
                </a:solidFill>
              </a:rPr>
              <a:t>with Károly Ürmössy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1940</Words>
  <Application>Microsoft Office PowerPoint</Application>
  <PresentationFormat>Diavetítés a képernyőre (4:3 oldalarány)</PresentationFormat>
  <Paragraphs>286</Paragraphs>
  <Slides>53</Slides>
  <Notes>3</Notes>
  <HiddenSlides>4</HiddenSlides>
  <MMClips>0</MMClips>
  <ScaleCrop>false</ScaleCrop>
  <HeadingPairs>
    <vt:vector size="6" baseType="variant">
      <vt:variant>
        <vt:lpstr>Téma</vt:lpstr>
      </vt:variant>
      <vt:variant>
        <vt:i4>17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53</vt:i4>
      </vt:variant>
    </vt:vector>
  </HeadingPairs>
  <TitlesOfParts>
    <vt:vector size="72" baseType="lpstr">
      <vt:lpstr>Office Theme</vt:lpstr>
      <vt:lpstr>Alapértelmezett terv</vt:lpstr>
      <vt:lpstr>6_Alapértelmezett terv</vt:lpstr>
      <vt:lpstr>7_Alapértelmezett terv</vt:lpstr>
      <vt:lpstr>8_Alapértelmezett terv</vt:lpstr>
      <vt:lpstr>9_Alapértelmezett terv</vt:lpstr>
      <vt:lpstr>10_Alapértelmezett terv</vt:lpstr>
      <vt:lpstr>54_Alapértelmezett terv</vt:lpstr>
      <vt:lpstr>49_Office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Egyenlet</vt:lpstr>
      <vt:lpstr>Equation</vt:lpstr>
      <vt:lpstr>PowerPoint bemutató</vt:lpstr>
      <vt:lpstr>PowerPoint bemutató</vt:lpstr>
      <vt:lpstr>Measuring the temperature</vt:lpstr>
      <vt:lpstr>Measuring the temperature</vt:lpstr>
      <vt:lpstr>Interpreting the temperature</vt:lpstr>
      <vt:lpstr>Tsallis quark matter + transverse  flow + quark coalescence fits to hadron spectra</vt:lpstr>
      <vt:lpstr>Tsallis quark matter + transverse flow + quark coalescence fits to hadron spectra</vt:lpstr>
      <vt:lpstr>Blast wave fits and quark coalescence</vt:lpstr>
      <vt:lpstr>All particle types follow power-law</vt:lpstr>
      <vt:lpstr>PowerPoint bemutató</vt:lpstr>
      <vt:lpstr>Why do statistics work ?</vt:lpstr>
      <vt:lpstr>Canonical distribution with Rényi entropy</vt:lpstr>
      <vt:lpstr>Fit and physics with Rényi entropy</vt:lpstr>
      <vt:lpstr>NBD  =  Euler  ○  Poisson Power Law = Euler ○ Gibbs</vt:lpstr>
      <vt:lpstr>PowerPoint bemutató</vt:lpstr>
      <vt:lpstr>PowerPoint bemutató</vt:lpstr>
      <vt:lpstr>Theoretical motivation</vt:lpstr>
      <vt:lpstr>Why Photons (gammas) ?</vt:lpstr>
      <vt:lpstr>Soft bremsstrahlung</vt:lpstr>
      <vt:lpstr>Soft bremsstrahlung</vt:lpstr>
      <vt:lpstr>Kinematics, source trajectory</vt:lpstr>
      <vt:lpstr>Kinematics, photon rapidity</vt:lpstr>
      <vt:lpstr>Kinematics, photon rapidity</vt:lpstr>
      <vt:lpstr>Intensity, photon number</vt:lpstr>
      <vt:lpstr>Intensity, photon number</vt:lpstr>
      <vt:lpstr>Photon spectrum, limits</vt:lpstr>
      <vt:lpstr>Photon spectrum from pp backgroound, PHENIX experiment</vt:lpstr>
      <vt:lpstr>Apparent temperature</vt:lpstr>
      <vt:lpstr>Unruh temperature</vt:lpstr>
      <vt:lpstr>Unruh temperature</vt:lpstr>
      <vt:lpstr>Unruh temperature</vt:lpstr>
      <vt:lpstr>Unruh temperature</vt:lpstr>
      <vt:lpstr>Connection to Unruh</vt:lpstr>
      <vt:lpstr>Connection to Unruh</vt:lpstr>
      <vt:lpstr>Connection to Unruh</vt:lpstr>
      <vt:lpstr>Connection to Unruh</vt:lpstr>
      <vt:lpstr>Connection to Unruh</vt:lpstr>
      <vt:lpstr>Transverse flow interpretation</vt:lpstr>
      <vt:lpstr>Finite time (rapidity) effects</vt:lpstr>
      <vt:lpstr>Short time constant acceleration</vt:lpstr>
      <vt:lpstr>Analytic results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Summary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u_tom</dc:creator>
  <cp:lastModifiedBy>User</cp:lastModifiedBy>
  <cp:revision>189</cp:revision>
  <dcterms:created xsi:type="dcterms:W3CDTF">2011-07-16T10:00:18Z</dcterms:created>
  <dcterms:modified xsi:type="dcterms:W3CDTF">2012-01-21T14:29:45Z</dcterms:modified>
</cp:coreProperties>
</file>