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embeddings/Microsoft_Equation3.bin" ContentType="application/vnd.openxmlformats-officedocument.oleObject"/>
  <Override PartName="/ppt/notesSlides/notesSlide26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29.xml" ContentType="application/vnd.openxmlformats-officedocument.presentationml.slide+xml"/>
  <Override PartName="/ppt/slideLayouts/slideLayout88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embeddings/oleObject2.bin" ContentType="application/vnd.openxmlformats-officedocument.oleObject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9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9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9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1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3.xml" ContentType="application/vnd.openxmlformats-officedocument.presentationml.slideLayout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Default Extension="pict" ContentType="image/pict"/>
  <Override PartName="/ppt/notesSlides/notesSlide2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109.xml" ContentType="application/vnd.openxmlformats-officedocument.presentationml.slideLayout+xml"/>
  <Default Extension="rels" ContentType="application/vnd.openxmlformats-package.relationships+xml"/>
  <Override PartName="/ppt/slideLayouts/slideLayout1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tiff" ContentType="image/tiff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1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Default Extension="pdf" ContentType="application/pdf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8" r:id="rId8"/>
    <p:sldMasterId id="2147483751" r:id="rId9"/>
    <p:sldMasterId id="2147483756" r:id="rId10"/>
    <p:sldMasterId id="2147483768" r:id="rId11"/>
  </p:sldMasterIdLst>
  <p:notesMasterIdLst>
    <p:notesMasterId r:id="rId58"/>
  </p:notesMasterIdLst>
  <p:sldIdLst>
    <p:sldId id="323" r:id="rId12"/>
    <p:sldId id="257" r:id="rId13"/>
    <p:sldId id="258" r:id="rId14"/>
    <p:sldId id="259" r:id="rId15"/>
    <p:sldId id="260" r:id="rId16"/>
    <p:sldId id="261" r:id="rId17"/>
    <p:sldId id="263" r:id="rId18"/>
    <p:sldId id="264" r:id="rId19"/>
    <p:sldId id="265" r:id="rId20"/>
    <p:sldId id="267" r:id="rId21"/>
    <p:sldId id="268" r:id="rId22"/>
    <p:sldId id="288" r:id="rId23"/>
    <p:sldId id="289" r:id="rId24"/>
    <p:sldId id="283" r:id="rId25"/>
    <p:sldId id="284" r:id="rId26"/>
    <p:sldId id="290" r:id="rId27"/>
    <p:sldId id="291" r:id="rId28"/>
    <p:sldId id="295" r:id="rId29"/>
    <p:sldId id="293" r:id="rId30"/>
    <p:sldId id="294" r:id="rId31"/>
    <p:sldId id="292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tableStyles" Target="tableStyles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5A029-9293-934F-868D-A648E95AEB96}" type="datetimeFigureOut">
              <a:rPr lang="en-US" smtClean="0"/>
              <a:t>2/8/12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1D243-A15C-2B40-9879-E1A5AF8C9B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1D243-A15C-2B40-9879-E1A5AF8C9BE8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4608B-067B-334F-9912-298FD39A856B}" type="slidenum">
              <a:rPr lang="en-US"/>
              <a:pPr/>
              <a:t>17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0EDB2-4E9D-2943-9A07-D76623C05A57}" type="slidenum">
              <a:rPr lang="en-US"/>
              <a:pPr/>
              <a:t>18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D6D7C-ACDC-204B-AE79-08FD99583BFC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2E0F3-B6DD-1148-AAAC-1985F786B8B9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AFE1CA-394B-3E4A-A2FC-B177B73F68E4}" type="slidenum">
              <a:rPr lang="en-US"/>
              <a:pPr/>
              <a:t>21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6A0C72-3929-1A4C-90A6-FCACBCCCAB86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4FD9A6E-D3F7-A84C-93ED-B958EBC69A63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D4EC4A9-0565-D24A-AEB5-7BB81AF430F2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4A3AFE9-1456-C147-8134-5511A41424D2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CE6A0C0-F226-9649-8E0D-40FA4E1F0466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27BF0-9E27-024F-BFD3-19D02138D186}" type="slidenum">
              <a:rPr lang="en-US"/>
              <a:pPr/>
              <a:t>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A433C-43B6-304B-A7AA-0ADC4DBF2F0B}" type="slidenum">
              <a:rPr lang="en-US"/>
              <a:pPr/>
              <a:t>33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FA995-2C36-0A4C-95BF-209C6FE80F18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70C44-B392-944F-9ED8-FDF0CF77B2F1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DDEF3-A11D-204B-A148-4B6C65B53A90}" type="slidenum">
              <a:rPr lang="en-US"/>
              <a:pPr/>
              <a:t>36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308FA-D8DB-7C42-BCEA-D52A9E347D97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52754-C9EB-9346-9725-AB6BF7D5E60B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708E9-3667-ED44-879C-1FB239800A35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9DD40-2ED1-4946-8BD3-FEE5D78A0040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4F604-BE13-B34F-B222-18C58BB6F64A}" type="slidenum">
              <a:rPr lang="en-US"/>
              <a:pPr/>
              <a:t>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5BDF8-641D-6740-AD6D-2A2B2B13B067}" type="slidenum">
              <a:rPr lang="en-US"/>
              <a:pPr/>
              <a:t>9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161ED-9F63-4241-AF05-8C09098052CF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955F8-7B4B-FC49-BAFF-7744115740D2}" type="slidenum">
              <a:rPr lang="en-US"/>
              <a:pPr/>
              <a:t>12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47DC-EDF4-C34F-B142-DB6F570B5763}" type="slidenum">
              <a:rPr lang="en-US"/>
              <a:pPr/>
              <a:t>13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41D6-62E1-2048-8FB9-21AAF2A9A0DF}" type="slidenum">
              <a:rPr lang="en-US"/>
              <a:pPr/>
              <a:t>15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9B11F-88DF-9244-9DFC-0890582EF7DA}" type="slidenum">
              <a:rPr lang="en-US"/>
              <a:pPr/>
              <a:t>16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tif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tif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D9F25-9F62-F449-A45D-EBD780C13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95F42-0277-A349-9D03-E25D5777D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C1FB4-12C3-8A4D-96D5-E70044453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17F4B-9E5C-924B-A538-C0B503647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A7BFB-9E2D-BC44-8445-44BC4FBA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70826-4BF0-254B-BBFE-45435D801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CF076-9DAE-104E-A76F-1875F1831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7FD03-8A81-4441-B7E6-F653C6A5B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7B6B3-30B7-5747-8F47-11F24CFB1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10122-6A59-4843-916D-FF7F32AB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4005F-A84E-3D49-9060-A6482195E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D991-1617-D943-8359-9FC3C555B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4132C-FEBD-B64C-8F6D-AB93F5D85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E1B29-F87E-454B-8D6C-70E56626A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7418-1427-E64F-A40F-D43A1777D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9D3E8-F3F1-1143-A50E-1B5588443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70F87-B156-1D45-A3E4-9A5690515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85DF7-E4A4-974B-BD72-4309115C4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F2B2-FD49-C549-8C38-549E80F1B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9C35B-EC87-0D44-B9F4-A375C6BB4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429F7-42CF-F043-8819-9D3BB8C62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5180-DD01-5243-8A15-EA7BCD053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22704-0FF5-6D47-8B35-6719916F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CF312-C200-094E-8445-173D0C28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EB12E-6491-7749-BF40-883BD440C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D5A1-F6A5-FE43-8AF2-E58583FF9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D20E6-C5F9-464A-A021-EE4115BBA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B0DC-168C-D649-8110-A550BB246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5F95-E7D5-9C4F-82BF-59024BEFC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9089D-0B54-F841-BD04-BCCFDF3A3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C7DD3-20FA-0047-AA1B-E959DA9EB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83AEC-998E-DB48-B275-9AF3B0F77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C3269-DD8D-F74F-9FC9-AAE8B0731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C8A5E-63F0-FD4C-8E8B-197F342C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EB8D3-4450-8846-83EF-A8672243B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645FF-DBF5-C74A-8768-A02FF158E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F603A-BB91-E245-A88F-4EA37CC4D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9CBB-E179-A045-8FC7-1F5F1D6CD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5F62D-53A4-054F-B9C7-15F6928C4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0968-BBE5-054C-95F1-49CDCB08F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71676-EBCB-8D4B-BF1E-75961A098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F624-77AA-564D-9360-A2A1E87B1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29782-D669-0A46-BC0F-EF8F5F400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29B64-FAE4-8742-A678-96B2528E6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FFA9-8792-8348-981F-4076AE21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1001-EE79-8840-92BF-6027C693B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FBC47B-F5B0-1C4E-93BA-001E67341A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FDC47B-7997-4F4E-ACA1-668B424322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606302-9EE0-8247-AC19-995524B3C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32D043-D43F-5B4F-BAEE-8D29B773C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1202D5-023F-3549-B09F-88D527761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BEF9BD-B7F7-EF49-837C-F903C8542A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92677-3B3E-6D48-8BA3-1F9BA38293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CC7DBB-CFE3-DE40-80B6-1C3360D207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BB63DB-FDAE-8B45-9FD7-3F9C9A0E43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503CF6-2EF9-E747-BEC9-8328DC0614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697B76-4E8C-564E-BF7B-32641468E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3115612-CB1E-9F47-AB76-0194306FE6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C0BD46-9012-D441-BBF2-42D25046523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AE767F-1E2E-9C45-9890-3EDCD5B665E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F95BE3-B3F7-914F-8731-0D2BD8BC944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DB3147-E29A-1243-B323-D9985857D83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8AD42-F492-3F4C-B26F-88CE71C155D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60C826-CCE4-174A-BA8C-E90F3EAAE33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0ADCB4-C0E8-4149-BEC9-273AF9DD548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CF8E00-6431-E249-A5CF-F33CA6A5BD9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F11FA-3968-FB41-9E65-CE9BDABD56B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C2FE10-BD55-5643-AE16-4157C4ACA59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303A25-64EB-F246-9571-C06DA769042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/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4A8B6-2A6E-7E45-BB98-D5E6021BFD4B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C294D-80F8-824A-971A-9A2943244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BFA0-0540-0543-A7C2-D00F6A70B7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271E0-B855-9A44-9518-E7C27E20C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4A3F-9281-614F-8D2B-90F06A94B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AEEF4-087E-DC4B-945D-C3478BAB0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2944-1159-A549-9879-6E723D6D38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6B05E-825F-2245-BE7D-C0C2D27DF3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8BEE-75C7-4E40-8976-F8C5256A3F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1CF6-52C6-6F45-8354-110E75B760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5411-1962-114A-9EA7-1D8B7FC8E8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668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65258-F185-484E-94F2-D285EDD702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A7C67-93D2-0D4A-ABEE-0216F946B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D199E-6F8A-A042-A562-D96DCE4A3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500" y="76200"/>
            <a:ext cx="8801100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839200" y="6637338"/>
            <a:ext cx="228600" cy="1889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C0CC-42AE-5847-AB20-B3632EF15F16}" type="slidenum">
              <a:rPr lang="en-US"/>
              <a:pPr>
                <a:defRPr/>
              </a:pPr>
              <a:t>‹#›</a:t>
            </a:fld>
            <a:endParaRPr lang="en-US" sz="700" dirty="0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BBCD9-F91D-4041-A36C-997FD650E5BD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2B5B-FD8A-DB48-85B8-B526C8867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8ECD-5E41-DB41-B579-1F2B4F71A146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36FAE-B272-3A40-9E11-7255790AA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9B557-5991-E84D-883F-73D10D79813F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EB37-94AC-AB45-B95F-9AFD81FEE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24137-EC30-4A43-9B16-D65B559BDA7F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1C58D-2E01-2F47-8304-9FE7A46DD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4ADA1-EE51-9A4F-B514-69D56851C525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A1E92-09FE-F24A-90FC-75680340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5617-DAC9-6145-B9AD-1ECF8431719C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82DB-E046-D94D-8F2E-05C7A3D4E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6DC9-D17E-1B4C-BA00-E721FD793A14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AEAB-7AB3-B847-93CE-9880CA1CA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947A-3C9B-1B4E-9503-67E35DAC8E67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84B5-4650-2349-8F46-01EC97386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7FFC-AFD3-804C-BDB7-64A7E16EB324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14F4-80F0-364A-B7D6-E78FE4425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9A5AC-A2C0-1441-A666-7B65E5160BEF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DCE47-CC11-A048-B86B-A945791C8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CDA3-D3A6-4C4C-AEDD-BE01BB58D557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A1033-28FB-B84D-91D6-2BD94D2AE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/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CB91F-7E13-1746-992E-1BAB0F262C86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513" y="2165350"/>
            <a:ext cx="711200" cy="474663"/>
            <a:chOff x="720" y="336"/>
            <a:chExt cx="624" cy="4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20" y="336"/>
              <a:ext cx="384" cy="43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056" y="336"/>
              <a:ext cx="288" cy="432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14338" y="2587625"/>
            <a:ext cx="738187" cy="474663"/>
            <a:chOff x="912" y="2640"/>
            <a:chExt cx="672" cy="43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12" y="2640"/>
              <a:ext cx="384" cy="43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249" y="2640"/>
              <a:ext cx="335" cy="432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5146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35000" y="2057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gray">
          <a:xfrm flipV="1">
            <a:off x="315913" y="2884488"/>
            <a:ext cx="8683625" cy="46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90600" y="1447800"/>
            <a:ext cx="77724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1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 b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D7BA0C5-D756-9B46-AC78-B2B0D74BA30B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14" name="Footer Placeholder 13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600" b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Wei Li, MIT </a:t>
            </a:r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 anchor="b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C6D1F4D-DE54-A14B-84AF-3580BEAFBE58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bg>
      <p:bgPr>
        <a:gradFill rotWithShape="1">
          <a:gsLst>
            <a:gs pos="2400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0" kern="1200" dirty="0" smtClean="0">
                <a:solidFill>
                  <a:schemeClr val="tx1"/>
                </a:solidFill>
                <a:effectLst/>
                <a:latin typeface="Arial Rounded MT Bold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/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 anchor="ctr"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2FC7-9BFC-9C43-BB8B-9E09C211C622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11.jpg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2360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716338" y="6342063"/>
            <a:ext cx="1752600" cy="457200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Wei Li, MIT</a:t>
            </a:r>
          </a:p>
        </p:txBody>
      </p:sp>
      <p:pic>
        <p:nvPicPr>
          <p:cNvPr id="11" name="Picture 12" descr="bnl_logo2.gi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 anchor="ctr"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7B534-D059-5649-ACF4-9993F64A1111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F110-ABF2-C74B-B618-1494EA385247}" type="datetimeFigureOut">
              <a:rPr lang="en-US" smtClean="0"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09E8-8B67-D54B-8725-02956C65E3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83E05AE-C95C-1642-891C-8E1AB7C25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A0C9B81-9EA3-D845-9652-7E8434B32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fld id="{5784AB7A-DFF5-2B40-8DE8-9D7055179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DA072-7C8C-E14B-8DB4-60139D2E7561}" type="datetimeFigureOut">
              <a:rPr lang="en-US" smtClean="0"/>
              <a:pPr/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4F9B-6DF6-FA4E-B444-436C381F0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6361E7C-C99F-DE4D-AB44-4C599498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E77AB2-6935-394F-908D-D9F5320B364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fld id="{AE45B0B8-408E-F744-9002-0D1E27F3E8D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 userDrawn="1"/>
        </p:nvSpPr>
        <p:spPr bwMode="auto">
          <a:xfrm>
            <a:off x="152400" y="76200"/>
            <a:ext cx="8839200" cy="6553200"/>
          </a:xfrm>
          <a:prstGeom prst="snip2DiagRect">
            <a:avLst>
              <a:gd name="adj1" fmla="val 0"/>
              <a:gd name="adj2" fmla="val 453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29400"/>
            <a:ext cx="2286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18288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3A273DB-ACC7-4643-AA52-03A779DD79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153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5" name="Rectangle 91"/>
          <p:cNvSpPr>
            <a:spLocks noChangeArrowheads="1"/>
          </p:cNvSpPr>
          <p:nvPr userDrawn="1"/>
        </p:nvSpPr>
        <p:spPr bwMode="auto">
          <a:xfrm>
            <a:off x="2735263" y="6629400"/>
            <a:ext cx="35845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ISMD Hiroshima, Japan: September,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00E617-EFE7-CB45-9CB8-7090CAEDDA31}" type="datetime1">
              <a:rPr lang="en-US"/>
              <a:pPr>
                <a:defRPr/>
              </a:pPr>
              <a:t>2/8/12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AD8DE6-AD4D-6843-A8DC-A4B0F0666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31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5740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772400" y="6342063"/>
            <a:ext cx="990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FAD556-2CD9-9644-923C-61D303BD073B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charset="2"/>
        <a:buChar char="n"/>
        <a:defRPr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charset="2"/>
        <a:buChar char="n"/>
        <a:defRPr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1.png"/><Relationship Id="rId12" Type="http://schemas.openxmlformats.org/officeDocument/2006/relationships/image" Target="../media/image41.pdf"/><Relationship Id="rId13" Type="http://schemas.openxmlformats.org/officeDocument/2006/relationships/image" Target="../media/image961.png"/><Relationship Id="rId14" Type="http://schemas.openxmlformats.org/officeDocument/2006/relationships/image" Target="../media/image42.png"/><Relationship Id="rId15" Type="http://schemas.openxmlformats.org/officeDocument/2006/relationships/image" Target="../media/image43.pd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df"/><Relationship Id="rId5" Type="http://schemas.openxmlformats.org/officeDocument/2006/relationships/image" Target="../media/image43.png"/><Relationship Id="rId7" Type="http://schemas.openxmlformats.org/officeDocument/2006/relationships/image" Target="../media/image901.png"/><Relationship Id="rId8" Type="http://schemas.openxmlformats.org/officeDocument/2006/relationships/image" Target="../media/image39.pdf"/><Relationship Id="rId9" Type="http://schemas.openxmlformats.org/officeDocument/2006/relationships/image" Target="../media/image921.png"/><Relationship Id="rId10" Type="http://schemas.openxmlformats.org/officeDocument/2006/relationships/image" Target="../media/image40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1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51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6.jpeg"/><Relationship Id="rId7" Type="http://schemas.openxmlformats.org/officeDocument/2006/relationships/image" Target="../media/image98.png"/><Relationship Id="rId8" Type="http://schemas.openxmlformats.org/officeDocument/2006/relationships/image" Target="../media/image56.png"/><Relationship Id="rId9" Type="http://schemas.openxmlformats.org/officeDocument/2006/relationships/image" Target="../media/image9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/>
          <a:srcRect t="19012" b="7617"/>
          <a:stretch>
            <a:fillRect/>
          </a:stretch>
        </p:blipFill>
        <p:spPr bwMode="auto">
          <a:xfrm>
            <a:off x="189375" y="2131668"/>
            <a:ext cx="4588639" cy="37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4"/>
          <a:srcRect t="23863" b="8124"/>
          <a:stretch>
            <a:fillRect/>
          </a:stretch>
        </p:blipFill>
        <p:spPr bwMode="auto">
          <a:xfrm>
            <a:off x="4778014" y="2125134"/>
            <a:ext cx="4093821" cy="380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37" y="598569"/>
            <a:ext cx="8954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 (Headings)"/>
                <a:cs typeface="Calibri (Headings)"/>
              </a:rPr>
              <a:t>The </a:t>
            </a:r>
            <a:r>
              <a:rPr lang="en-US" sz="3600" b="1" dirty="0" err="1" smtClean="0">
                <a:solidFill>
                  <a:srgbClr val="000090"/>
                </a:solidFill>
                <a:latin typeface="Calibri (Headings)"/>
                <a:cs typeface="Calibri (Headings)"/>
              </a:rPr>
              <a:t>Glasma</a:t>
            </a:r>
            <a:r>
              <a:rPr lang="en-US" sz="3600" b="1" dirty="0" smtClean="0">
                <a:solidFill>
                  <a:srgbClr val="000090"/>
                </a:solidFill>
                <a:latin typeface="Calibri (Headings)"/>
                <a:cs typeface="Calibri (Headings)"/>
              </a:rPr>
              <a:t>: coherence, evolution,</a:t>
            </a:r>
          </a:p>
          <a:p>
            <a:r>
              <a:rPr lang="en-US" sz="3600" b="1" dirty="0" smtClean="0">
                <a:solidFill>
                  <a:srgbClr val="000090"/>
                </a:solidFill>
                <a:latin typeface="Calibri (Headings)"/>
                <a:cs typeface="Calibri (Headings)"/>
              </a:rPr>
              <a:t>                       correlations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2865214" y="2131668"/>
            <a:ext cx="2877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Raju Venugopalan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3608" y="6277680"/>
            <a:ext cx="309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Lecture III, UCT, February 2012</a:t>
            </a:r>
            <a:endParaRPr lang="en-US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2028826" y="6389688"/>
            <a:ext cx="55721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300" dirty="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WMAP</a:t>
            </a:r>
          </a:p>
        </p:txBody>
      </p:sp>
      <p:sp>
        <p:nvSpPr>
          <p:cNvPr id="24580" name="Rectangle 4"/>
          <p:cNvSpPr>
            <a:spLocks/>
          </p:cNvSpPr>
          <p:nvPr/>
        </p:nvSpPr>
        <p:spPr bwMode="auto">
          <a:xfrm>
            <a:off x="7675637" y="6529387"/>
            <a:ext cx="865471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0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300" dirty="0" smtClean="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HIC-ALICE</a:t>
            </a:r>
            <a:endParaRPr lang="en-US" sz="1300" dirty="0">
              <a:solidFill>
                <a:srgbClr val="FFFFFF"/>
              </a:solidFill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4963" y="1009650"/>
            <a:ext cx="3944937" cy="3044825"/>
            <a:chOff x="0" y="0"/>
            <a:chExt cx="3534" cy="2728"/>
          </a:xfrm>
        </p:grpSpPr>
        <p:sp>
          <p:nvSpPr>
            <p:cNvPr id="41990" name="AutoShape 6"/>
            <p:cNvSpPr>
              <a:spLocks/>
            </p:cNvSpPr>
            <p:nvPr/>
          </p:nvSpPr>
          <p:spPr bwMode="auto">
            <a:xfrm>
              <a:off x="0" y="0"/>
              <a:ext cx="3534" cy="2728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4630" name="Rectangle 7"/>
            <p:cNvSpPr>
              <a:spLocks/>
            </p:cNvSpPr>
            <p:nvPr/>
          </p:nvSpPr>
          <p:spPr bwMode="auto">
            <a:xfrm>
              <a:off x="1767" y="68"/>
              <a:ext cx="0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3063" y="1276350"/>
            <a:ext cx="3754437" cy="2659063"/>
            <a:chOff x="0" y="0"/>
            <a:chExt cx="3363" cy="2382"/>
          </a:xfrm>
        </p:grpSpPr>
        <p:pic>
          <p:nvPicPr>
            <p:cNvPr id="24627" name="Picture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3363" cy="23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4628" name="Rectangle 10"/>
            <p:cNvSpPr>
              <a:spLocks/>
            </p:cNvSpPr>
            <p:nvPr/>
          </p:nvSpPr>
          <p:spPr bwMode="auto">
            <a:xfrm>
              <a:off x="109" y="2233"/>
              <a:ext cx="541" cy="110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FFFFFF"/>
                  </a:solidFill>
                  <a:ea typeface="Arial" charset="0"/>
                  <a:cs typeface="Arial" charset="0"/>
                  <a:sym typeface="Arial" charset="0"/>
                </a:rPr>
                <a:t>Credit: NASA</a:t>
              </a:r>
            </a:p>
          </p:txBody>
        </p:sp>
      </p:grpSp>
      <p:sp>
        <p:nvSpPr>
          <p:cNvPr id="24583" name="Rectangle 11"/>
          <p:cNvSpPr>
            <a:spLocks/>
          </p:cNvSpPr>
          <p:nvPr/>
        </p:nvSpPr>
        <p:spPr bwMode="auto">
          <a:xfrm>
            <a:off x="544513" y="1044575"/>
            <a:ext cx="3349625" cy="277813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1700">
                <a:solidFill>
                  <a:srgbClr val="FFFFFF"/>
                </a:solidFill>
                <a:latin typeface="Euphemia UCAS" charset="0"/>
                <a:ea typeface="Euphemia UCAS" charset="0"/>
                <a:cs typeface="Euphemia UCAS" charset="0"/>
                <a:sym typeface="Euphemia UCAS" charset="0"/>
              </a:rPr>
              <a:t>The Universe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75213" y="1009650"/>
            <a:ext cx="3884612" cy="3044825"/>
            <a:chOff x="0" y="0"/>
            <a:chExt cx="3480" cy="2728"/>
          </a:xfrm>
        </p:grpSpPr>
        <p:sp>
          <p:nvSpPr>
            <p:cNvPr id="41997" name="AutoShape 13"/>
            <p:cNvSpPr>
              <a:spLocks/>
            </p:cNvSpPr>
            <p:nvPr/>
          </p:nvSpPr>
          <p:spPr bwMode="auto">
            <a:xfrm>
              <a:off x="0" y="0"/>
              <a:ext cx="3480" cy="2728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4626" name="Rectangle 14"/>
            <p:cNvSpPr>
              <a:spLocks/>
            </p:cNvSpPr>
            <p:nvPr/>
          </p:nvSpPr>
          <p:spPr bwMode="auto">
            <a:xfrm>
              <a:off x="1741" y="68"/>
              <a:ext cx="0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4585" name="Rectangle 15"/>
          <p:cNvSpPr>
            <a:spLocks/>
          </p:cNvSpPr>
          <p:nvPr/>
        </p:nvSpPr>
        <p:spPr bwMode="auto">
          <a:xfrm>
            <a:off x="5027613" y="1036638"/>
            <a:ext cx="3348037" cy="27781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1700">
                <a:solidFill>
                  <a:srgbClr val="FFFFFF"/>
                </a:solidFill>
                <a:latin typeface="Euphemia UCAS" charset="0"/>
                <a:ea typeface="Euphemia UCAS" charset="0"/>
                <a:cs typeface="Euphemia UCAS" charset="0"/>
                <a:sym typeface="Euphemia UCAS" charset="0"/>
              </a:rPr>
              <a:t>HIC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102225" y="1125538"/>
            <a:ext cx="3273425" cy="2854325"/>
            <a:chOff x="0" y="0"/>
            <a:chExt cx="2932" cy="2557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0" y="0"/>
              <a:ext cx="2932" cy="2557"/>
              <a:chOff x="0" y="0"/>
              <a:chExt cx="2932" cy="2557"/>
            </a:xfrm>
          </p:grpSpPr>
          <p:pic>
            <p:nvPicPr>
              <p:cNvPr id="24601" name="Picture 18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6" y="1016"/>
                <a:ext cx="276" cy="8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19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0" y="574"/>
                <a:ext cx="408" cy="16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20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1437" y="1127"/>
                <a:ext cx="2204" cy="54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 rot="5400000">
                <a:off x="1423" y="1144"/>
                <a:ext cx="2230" cy="560"/>
                <a:chOff x="0" y="0"/>
                <a:chExt cx="2229" cy="560"/>
              </a:xfrm>
            </p:grpSpPr>
            <p:sp>
              <p:nvSpPr>
                <p:cNvPr id="24623" name="Oval 22"/>
                <p:cNvSpPr>
                  <a:spLocks/>
                </p:cNvSpPr>
                <p:nvPr/>
              </p:nvSpPr>
              <p:spPr bwMode="auto">
                <a:xfrm>
                  <a:off x="0" y="0"/>
                  <a:ext cx="2229" cy="560"/>
                </a:xfrm>
                <a:prstGeom prst="ellips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24" name="Rectangle 23"/>
                <p:cNvSpPr>
                  <a:spLocks/>
                </p:cNvSpPr>
                <p:nvPr/>
              </p:nvSpPr>
              <p:spPr bwMode="auto">
                <a:xfrm>
                  <a:off x="1114" y="114"/>
                  <a:ext cx="0" cy="3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605" name="Rectangle 24"/>
              <p:cNvSpPr>
                <a:spLocks/>
              </p:cNvSpPr>
              <p:nvPr/>
            </p:nvSpPr>
            <p:spPr bwMode="auto">
              <a:xfrm>
                <a:off x="507" y="1295"/>
                <a:ext cx="640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r>
                  <a:rPr lang="en-US" sz="1000">
                    <a:solidFill>
                      <a:srgbClr val="FFFFFF"/>
                    </a:solidFill>
                    <a:ea typeface="Arial" charset="0"/>
                    <a:cs typeface="Arial" charset="0"/>
                    <a:sym typeface="Arial" charset="0"/>
                  </a:rPr>
                  <a:t>QGP phase</a:t>
                </a:r>
              </a:p>
              <a:p>
                <a:r>
                  <a:rPr lang="en-US" sz="800">
                    <a:solidFill>
                      <a:srgbClr val="FFFFFF"/>
                    </a:solidFill>
                    <a:ea typeface="Arial" charset="0"/>
                    <a:cs typeface="Arial" charset="0"/>
                    <a:sym typeface="Arial" charset="0"/>
                  </a:rPr>
                  <a:t>quark and gluon degrees of freedom</a:t>
                </a:r>
              </a:p>
            </p:txBody>
          </p:sp>
          <p:sp>
            <p:nvSpPr>
              <p:cNvPr id="24606" name="Rectangle 25"/>
              <p:cNvSpPr>
                <a:spLocks/>
              </p:cNvSpPr>
              <p:nvPr/>
            </p:nvSpPr>
            <p:spPr bwMode="auto">
              <a:xfrm>
                <a:off x="820" y="440"/>
                <a:ext cx="752" cy="128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Euphemia UCAS" charset="0"/>
                    <a:cs typeface="Euphemia UCAS" charset="0"/>
                    <a:sym typeface="Euphemia UCAS" charset="0"/>
                  </a:rPr>
                  <a:t>hadronization</a:t>
                </a:r>
              </a:p>
            </p:txBody>
          </p:sp>
          <p:sp>
            <p:nvSpPr>
              <p:cNvPr id="24607" name="Rectangle 26"/>
              <p:cNvSpPr>
                <a:spLocks/>
              </p:cNvSpPr>
              <p:nvPr/>
            </p:nvSpPr>
            <p:spPr bwMode="auto">
              <a:xfrm>
                <a:off x="1500" y="146"/>
                <a:ext cx="584" cy="256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Euphemia UCAS" charset="0"/>
                    <a:cs typeface="Euphemia UCAS" charset="0"/>
                    <a:sym typeface="Euphemia UCAS" charset="0"/>
                  </a:rPr>
                  <a:t>kinetic</a:t>
                </a:r>
              </a:p>
              <a:p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Euphemia UCAS" charset="0"/>
                    <a:cs typeface="Euphemia UCAS" charset="0"/>
                    <a:sym typeface="Euphemia UCAS" charset="0"/>
                  </a:rPr>
                  <a:t>freeze-out</a:t>
                </a:r>
              </a:p>
            </p:txBody>
          </p:sp>
          <p:sp>
            <p:nvSpPr>
              <p:cNvPr id="24608" name="Rectangle 27"/>
              <p:cNvSpPr>
                <a:spLocks/>
              </p:cNvSpPr>
              <p:nvPr/>
            </p:nvSpPr>
            <p:spPr bwMode="auto">
              <a:xfrm>
                <a:off x="0" y="536"/>
                <a:ext cx="736" cy="256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Euphemia UCAS" charset="0"/>
                    <a:cs typeface="Euphemia UCAS" charset="0"/>
                    <a:sym typeface="Euphemia UCAS" charset="0"/>
                  </a:rPr>
                  <a:t>lumpy initial energy density</a:t>
                </a:r>
              </a:p>
            </p:txBody>
          </p:sp>
          <p:sp>
            <p:nvSpPr>
              <p:cNvPr id="24609" name="Line 28"/>
              <p:cNvSpPr>
                <a:spLocks noChangeShapeType="1"/>
              </p:cNvSpPr>
              <p:nvPr/>
            </p:nvSpPr>
            <p:spPr bwMode="auto">
              <a:xfrm>
                <a:off x="368" y="819"/>
                <a:ext cx="57" cy="395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1088" y="563"/>
                <a:ext cx="331" cy="1493"/>
                <a:chOff x="-22" y="0"/>
                <a:chExt cx="330" cy="1492"/>
              </a:xfrm>
            </p:grpSpPr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 rot="5400000">
                  <a:off x="-501" y="683"/>
                  <a:ext cx="1288" cy="330"/>
                  <a:chOff x="0" y="-25"/>
                  <a:chExt cx="1288" cy="330"/>
                </a:xfrm>
              </p:grpSpPr>
              <p:sp>
                <p:nvSpPr>
                  <p:cNvPr id="24621" name="Oval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88" cy="2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82">
                          <a:alpha val="35001"/>
                        </a:srgbClr>
                      </a:gs>
                      <a:gs pos="100000">
                        <a:srgbClr val="FF8200">
                          <a:alpha val="35001"/>
                        </a:srgbClr>
                      </a:gs>
                    </a:gsLst>
                    <a:lin ang="0" scaled="1"/>
                  </a:gradFill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622" name="Rectangle 32"/>
                  <p:cNvSpPr>
                    <a:spLocks/>
                  </p:cNvSpPr>
                  <p:nvPr/>
                </p:nvSpPr>
                <p:spPr bwMode="auto">
                  <a:xfrm>
                    <a:off x="644" y="-25"/>
                    <a:ext cx="0" cy="33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4619" name="Picture 33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 rot="5400000">
                  <a:off x="-480" y="700"/>
                  <a:ext cx="1242" cy="2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620" name="Line 34"/>
                <p:cNvSpPr>
                  <a:spLocks noChangeShapeType="1"/>
                </p:cNvSpPr>
                <p:nvPr/>
              </p:nvSpPr>
              <p:spPr bwMode="auto">
                <a:xfrm>
                  <a:off x="104" y="0"/>
                  <a:ext cx="37" cy="3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611" name="Line 35"/>
              <p:cNvSpPr>
                <a:spLocks noChangeShapeType="1"/>
              </p:cNvSpPr>
              <p:nvPr/>
            </p:nvSpPr>
            <p:spPr bwMode="auto">
              <a:xfrm>
                <a:off x="1790" y="384"/>
                <a:ext cx="1" cy="27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2" name="Rectangle 36"/>
              <p:cNvSpPr>
                <a:spLocks/>
              </p:cNvSpPr>
              <p:nvPr/>
            </p:nvSpPr>
            <p:spPr bwMode="auto">
              <a:xfrm>
                <a:off x="1980" y="0"/>
                <a:ext cx="952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7799" bIns="0">
                <a:prstTxWarp prst="textNoShape">
                  <a:avLst/>
                </a:prstTxWarp>
              </a:bodyPr>
              <a:lstStyle/>
              <a:p>
                <a:pPr marL="39688" algn="r"/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Euphemia UCAS" charset="0"/>
                    <a:cs typeface="Euphemia UCAS" charset="0"/>
                    <a:sym typeface="Euphemia UCAS" charset="0"/>
                  </a:rPr>
                  <a:t> distributions and correlations of produced particles</a:t>
                </a:r>
              </a:p>
            </p:txBody>
          </p:sp>
          <p:pic>
            <p:nvPicPr>
              <p:cNvPr id="24613" name="Picture 37"/>
              <p:cNvPicPr>
                <a:picLocks noChangeArrowheads="1"/>
              </p:cNvPicPr>
              <p:nvPr/>
            </p:nvPicPr>
            <p:blipFill>
              <a:blip r:embed="rId7"/>
              <a:srcRect l="12688" t="10001" r="8424" b="53331"/>
              <a:stretch>
                <a:fillRect/>
              </a:stretch>
            </p:blipFill>
            <p:spPr bwMode="auto">
              <a:xfrm>
                <a:off x="444" y="292"/>
                <a:ext cx="2056" cy="8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614" name="Picture 38"/>
              <p:cNvPicPr>
                <a:picLocks noChangeArrowheads="1"/>
              </p:cNvPicPr>
              <p:nvPr/>
            </p:nvPicPr>
            <p:blipFill>
              <a:blip r:embed="rId8"/>
              <a:srcRect l="12689" t="53331" r="8423" b="10001"/>
              <a:stretch>
                <a:fillRect/>
              </a:stretch>
            </p:blipFill>
            <p:spPr bwMode="auto">
              <a:xfrm>
                <a:off x="443" y="1745"/>
                <a:ext cx="2056" cy="8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615" name="Picture 39"/>
              <p:cNvPicPr>
                <a:picLocks noChangeArrowheads="1"/>
              </p:cNvPicPr>
              <p:nvPr/>
            </p:nvPicPr>
            <p:blipFill>
              <a:blip r:embed="rId8"/>
              <a:srcRect l="12689" t="53331" r="8423" b="10001"/>
              <a:stretch>
                <a:fillRect/>
              </a:stretch>
            </p:blipFill>
            <p:spPr bwMode="auto">
              <a:xfrm>
                <a:off x="364" y="1533"/>
                <a:ext cx="1941" cy="4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616" name="Picture 40"/>
              <p:cNvPicPr>
                <a:picLocks noChangeArrowheads="1"/>
              </p:cNvPicPr>
              <p:nvPr/>
            </p:nvPicPr>
            <p:blipFill>
              <a:blip r:embed="rId9"/>
              <a:srcRect l="8424" t="53331" r="12688" b="10001"/>
              <a:stretch>
                <a:fillRect/>
              </a:stretch>
            </p:blipFill>
            <p:spPr bwMode="auto">
              <a:xfrm>
                <a:off x="357" y="859"/>
                <a:ext cx="1941" cy="4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4617" name="Line 41"/>
              <p:cNvSpPr>
                <a:spLocks noChangeShapeType="1"/>
              </p:cNvSpPr>
              <p:nvPr/>
            </p:nvSpPr>
            <p:spPr bwMode="auto">
              <a:xfrm flipH="1">
                <a:off x="343" y="1424"/>
                <a:ext cx="1915" cy="1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2116" y="2364"/>
              <a:ext cx="74" cy="68"/>
              <a:chOff x="0" y="0"/>
              <a:chExt cx="74" cy="68"/>
            </a:xfrm>
          </p:grpSpPr>
          <p:sp>
            <p:nvSpPr>
              <p:cNvPr id="24599" name="Line 4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0" name="Line 44"/>
              <p:cNvSpPr>
                <a:spLocks noChangeShapeType="1"/>
              </p:cNvSpPr>
              <p:nvPr/>
            </p:nvSpPr>
            <p:spPr bwMode="auto">
              <a:xfrm flipH="1">
                <a:off x="4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2108" y="423"/>
              <a:ext cx="68" cy="68"/>
              <a:chOff x="0" y="0"/>
              <a:chExt cx="68" cy="68"/>
            </a:xfrm>
          </p:grpSpPr>
          <p:sp>
            <p:nvSpPr>
              <p:cNvPr id="24597" name="Line 4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8" name="Line 47"/>
              <p:cNvSpPr>
                <a:spLocks noChangeShapeType="1"/>
              </p:cNvSpPr>
              <p:nvPr/>
            </p:nvSpPr>
            <p:spPr bwMode="auto">
              <a:xfrm flipH="1">
                <a:off x="34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587" name="Rectangle 48"/>
          <p:cNvSpPr>
            <a:spLocks/>
          </p:cNvSpPr>
          <p:nvPr/>
        </p:nvSpPr>
        <p:spPr bwMode="auto">
          <a:xfrm>
            <a:off x="701462" y="76200"/>
            <a:ext cx="8212351" cy="788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FF"/>
                </a:solidFill>
                <a:ea typeface="Gill Sans" charset="0"/>
                <a:cs typeface="Gill Sans" charset="0"/>
              </a:rPr>
              <a:t>     </a:t>
            </a:r>
            <a:r>
              <a:rPr lang="en-US" sz="3200" dirty="0" smtClean="0">
                <a:solidFill>
                  <a:srgbClr val="FFFFFF"/>
                </a:solidFill>
                <a:ea typeface="Gill Sans" charset="0"/>
                <a:cs typeface="Gill Sans" charset="0"/>
              </a:rPr>
              <a:t>Another </a:t>
            </a:r>
            <a:r>
              <a:rPr lang="en-US" sz="3200" dirty="0" smtClean="0">
                <a:solidFill>
                  <a:srgbClr val="FFFFFF"/>
                </a:solidFill>
                <a:ea typeface="Gill Sans" charset="0"/>
                <a:cs typeface="Gill Sans" charset="0"/>
              </a:rPr>
              <a:t>Analogy </a:t>
            </a:r>
            <a:r>
              <a:rPr lang="en-US" sz="3200" dirty="0">
                <a:solidFill>
                  <a:srgbClr val="FFFFFF"/>
                </a:solidFill>
                <a:ea typeface="Gill Sans" charset="0"/>
                <a:cs typeface="Gill Sans" charset="0"/>
              </a:rPr>
              <a:t>with the Early Universe</a:t>
            </a:r>
          </a:p>
        </p:txBody>
      </p:sp>
      <p:sp>
        <p:nvSpPr>
          <p:cNvPr id="24588" name="TextBox 52"/>
          <p:cNvSpPr txBox="1">
            <a:spLocks noChangeArrowheads="1"/>
          </p:cNvSpPr>
          <p:nvPr/>
        </p:nvSpPr>
        <p:spPr bwMode="auto">
          <a:xfrm>
            <a:off x="8412163" y="6019800"/>
            <a:ext cx="501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Δφ</a:t>
            </a:r>
          </a:p>
        </p:txBody>
      </p:sp>
      <p:sp>
        <p:nvSpPr>
          <p:cNvPr id="24589" name="TextBox 53"/>
          <p:cNvSpPr txBox="1">
            <a:spLocks noChangeArrowheads="1"/>
          </p:cNvSpPr>
          <p:nvPr/>
        </p:nvSpPr>
        <p:spPr bwMode="auto">
          <a:xfrm>
            <a:off x="5667375" y="4354513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Δρ/√ρ</a:t>
            </a:r>
            <a:r>
              <a:rPr lang="en-US" sz="1800" baseline="-25000"/>
              <a:t>ref</a:t>
            </a:r>
          </a:p>
        </p:txBody>
      </p:sp>
      <p:pic>
        <p:nvPicPr>
          <p:cNvPr id="2459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9863" y="4341813"/>
            <a:ext cx="2781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rcRect l="3537"/>
          <a:stretch>
            <a:fillRect/>
          </a:stretch>
        </p:blipFill>
        <p:spPr>
          <a:xfrm>
            <a:off x="3630681" y="4354513"/>
            <a:ext cx="5054745" cy="207486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343796" y="695911"/>
            <a:ext cx="2685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Mishra</a:t>
            </a:r>
            <a:r>
              <a:rPr lang="en-US" sz="1600" dirty="0" smtClean="0">
                <a:solidFill>
                  <a:srgbClr val="FFFF00"/>
                </a:solidFill>
                <a:latin typeface="Calibri"/>
                <a:cs typeface="Calibri"/>
              </a:rPr>
              <a:t> et al; </a:t>
            </a:r>
            <a:r>
              <a:rPr lang="en-US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Mocsy</a:t>
            </a:r>
            <a:r>
              <a:rPr lang="en-US" sz="1600" dirty="0" smtClean="0">
                <a:solidFill>
                  <a:srgbClr val="FFFF00"/>
                </a:solidFill>
                <a:latin typeface="Calibri"/>
                <a:cs typeface="Calibri"/>
              </a:rPr>
              <a:t>- Sorensen</a:t>
            </a:r>
            <a:endParaRPr lang="en-US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"/>
            <a:ext cx="3657600" cy="2835275"/>
          </a:xfrm>
          <a:prstGeom prst="rect">
            <a:avLst/>
          </a:prstGeom>
          <a:noFill/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28600" y="1905000"/>
            <a:ext cx="452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  <a:ea typeface="ＭＳ Ｐゴシック" charset="-128"/>
                <a:cs typeface="Calibri"/>
              </a:rPr>
              <a:t>How can we compute</a:t>
            </a:r>
            <a:r>
              <a:rPr lang="en-US" sz="2000" b="1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b="1" dirty="0" err="1" smtClean="0">
                <a:latin typeface="Calibri"/>
                <a:ea typeface="ＭＳ Ｐゴシック" charset="-128"/>
                <a:cs typeface="Calibri"/>
              </a:rPr>
              <a:t>multiparticle</a:t>
            </a:r>
            <a:r>
              <a:rPr lang="en-US" sz="2000" b="1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b="1" dirty="0">
                <a:latin typeface="Calibri"/>
                <a:ea typeface="ＭＳ Ｐゴシック" charset="-128"/>
                <a:cs typeface="Calibri"/>
              </a:rPr>
              <a:t>production</a:t>
            </a:r>
            <a:r>
              <a:rPr lang="en-US" sz="2000" b="1" dirty="0" smtClean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b="1" i="1" dirty="0" err="1" smtClean="0">
                <a:solidFill>
                  <a:schemeClr val="accent2"/>
                </a:solidFill>
                <a:latin typeface="Calibri"/>
                <a:ea typeface="ＭＳ Ｐゴシック" charset="-128"/>
                <a:cs typeface="Calibri"/>
              </a:rPr>
              <a:t>ab</a:t>
            </a:r>
            <a:r>
              <a:rPr lang="en-US" sz="2000" b="1" i="1" dirty="0" smtClean="0">
                <a:solidFill>
                  <a:schemeClr val="accent2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b="1" i="1" dirty="0">
                <a:solidFill>
                  <a:schemeClr val="accent2"/>
                </a:solidFill>
                <a:latin typeface="Calibri"/>
                <a:ea typeface="ＭＳ Ｐゴシック" charset="-128"/>
                <a:cs typeface="Calibri"/>
              </a:rPr>
              <a:t>initio</a:t>
            </a:r>
            <a:r>
              <a:rPr lang="en-US" sz="2000" b="1" i="1" dirty="0"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sz="2000" b="1" dirty="0">
                <a:latin typeface="Calibri"/>
                <a:ea typeface="ＭＳ Ｐゴシック" charset="-128"/>
                <a:cs typeface="Calibri"/>
              </a:rPr>
              <a:t>in HI collisions ?</a:t>
            </a: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228600" y="3657600"/>
            <a:ext cx="6091238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</a:pPr>
            <a:r>
              <a:rPr kumimoji="1" lang="en-US" sz="2800" i="1">
                <a:solidFill>
                  <a:srgbClr val="0000FF"/>
                </a:solidFill>
                <a:latin typeface="Helvetica" charset="0"/>
              </a:rPr>
              <a:t>perturbative VS non-perturbative,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</a:pPr>
            <a:endParaRPr kumimoji="1" lang="en-US" sz="2800" i="1">
              <a:solidFill>
                <a:srgbClr val="0000FF"/>
              </a:solidFill>
              <a:latin typeface="Helvetic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None/>
            </a:pPr>
            <a:r>
              <a:rPr kumimoji="1" lang="en-US" sz="2800" i="1">
                <a:solidFill>
                  <a:srgbClr val="0000FF"/>
                </a:solidFill>
                <a:latin typeface="Helvetica" charset="0"/>
              </a:rPr>
              <a:t> strong coupling VS weak coupling</a:t>
            </a:r>
            <a:endParaRPr kumimoji="1" lang="en-US" i="1">
              <a:solidFill>
                <a:srgbClr val="0000FF"/>
              </a:solidFill>
              <a:latin typeface="Helvetic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None/>
            </a:pPr>
            <a:endParaRPr kumimoji="1" lang="en-US" sz="2000" b="0">
              <a:latin typeface="Helvetica" charset="0"/>
            </a:endParaRPr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>
            <a:off x="533400" y="38862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6248400" y="3505200"/>
            <a:ext cx="28392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Calibri"/>
                <a:cs typeface="Calibri"/>
              </a:rPr>
              <a:t>Always non</a:t>
            </a:r>
            <a:r>
              <a:rPr lang="en-US" sz="2000" b="1" dirty="0">
                <a:solidFill>
                  <a:schemeClr val="accent2"/>
                </a:solidFill>
                <a:latin typeface="Calibri"/>
                <a:cs typeface="Calibri"/>
              </a:rPr>
              <a:t>-</a:t>
            </a:r>
            <a:r>
              <a:rPr lang="en-US" sz="2000" b="1" dirty="0" err="1">
                <a:solidFill>
                  <a:schemeClr val="accent2"/>
                </a:solidFill>
                <a:latin typeface="Calibri"/>
                <a:cs typeface="Calibri"/>
              </a:rPr>
              <a:t>perturbative</a:t>
            </a:r>
            <a:r>
              <a:rPr lang="en-US" sz="2000" b="1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alibri"/>
                <a:cs typeface="Calibri"/>
              </a:rPr>
              <a:t>for questions of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alibri"/>
                <a:cs typeface="Calibri"/>
              </a:rPr>
              <a:t>interest in this </a:t>
            </a:r>
            <a:r>
              <a:rPr lang="en-US" sz="2000" b="1" dirty="0" smtClean="0">
                <a:solidFill>
                  <a:schemeClr val="accent2"/>
                </a:solidFill>
                <a:latin typeface="Calibri"/>
                <a:cs typeface="Calibri"/>
              </a:rPr>
              <a:t>talk!</a:t>
            </a:r>
            <a:endParaRPr lang="en-US" sz="20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>
            <a:off x="1778000" y="5141913"/>
            <a:ext cx="0" cy="5334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252413" y="5715000"/>
            <a:ext cx="7392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AdS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/CFT ? Interesting set of 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issues… 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not discussed here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33400" y="533400"/>
            <a:ext cx="316057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THE LITTLE BANG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906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39" name="Text Box 1027"/>
          <p:cNvSpPr txBox="1">
            <a:spLocks noChangeArrowheads="1"/>
          </p:cNvSpPr>
          <p:nvPr/>
        </p:nvSpPr>
        <p:spPr bwMode="auto">
          <a:xfrm>
            <a:off x="377953" y="361890"/>
            <a:ext cx="6589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latin typeface="Calibri"/>
                <a:ea typeface="ＭＳ Ｐゴシック" charset="-128"/>
                <a:cs typeface="Calibri"/>
              </a:rPr>
              <a:t>Multiparticle</a:t>
            </a:r>
            <a:r>
              <a:rPr lang="en-US" sz="2000" b="1" dirty="0" smtClean="0">
                <a:latin typeface="Calibri"/>
                <a:ea typeface="ＭＳ Ｐゴシック" charset="-128"/>
                <a:cs typeface="Calibri"/>
              </a:rPr>
              <a:t> production for strong time dependent sources:</a:t>
            </a:r>
            <a:endParaRPr lang="en-US" sz="2000" b="1" dirty="0"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295940" name="Text Box 1028"/>
          <p:cNvSpPr txBox="1">
            <a:spLocks noChangeArrowheads="1"/>
          </p:cNvSpPr>
          <p:nvPr/>
        </p:nvSpPr>
        <p:spPr bwMode="auto">
          <a:xfrm>
            <a:off x="441325" y="5915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06475" y="4419600"/>
            <a:ext cx="5791200" cy="1295400"/>
            <a:chOff x="1104" y="2688"/>
            <a:chExt cx="3648" cy="816"/>
          </a:xfrm>
        </p:grpSpPr>
        <p:pic>
          <p:nvPicPr>
            <p:cNvPr id="12" name="Picture 3" descr="image-15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44" y="2736"/>
              <a:ext cx="3248" cy="624"/>
            </a:xfrm>
            <a:prstGeom prst="rect">
              <a:avLst/>
            </a:prstGeom>
            <a:noFill/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104" y="2688"/>
              <a:ext cx="3648" cy="8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914400" y="5940425"/>
            <a:ext cx="6964363" cy="431800"/>
            <a:chOff x="628522" y="2330390"/>
            <a:chExt cx="6964363" cy="431800"/>
          </a:xfrm>
        </p:grpSpPr>
        <p:pic>
          <p:nvPicPr>
            <p:cNvPr id="15" name="Picture 8" descr="image-157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8522" y="2330390"/>
              <a:ext cx="533400" cy="431800"/>
            </a:xfrm>
            <a:prstGeom prst="rect">
              <a:avLst/>
            </a:prstGeom>
            <a:noFill/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1069847" y="2330390"/>
              <a:ext cx="65230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-"/>
              </a:pPr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 probability 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of vacuum-vacuum </a:t>
              </a:r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diagrams with </a:t>
              </a:r>
              <a:r>
                <a:rPr lang="en-US" sz="2000" b="1" dirty="0" err="1">
                  <a:latin typeface="Calibri"/>
                  <a:ea typeface="ＭＳ Ｐゴシック" charset="-128"/>
                  <a:cs typeface="Calibri"/>
                </a:rPr>
                <a:t>r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 cuts </a:t>
              </a:r>
            </a:p>
          </p:txBody>
        </p:sp>
      </p:grp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219242" y="6340535"/>
            <a:ext cx="1495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“</a:t>
            </a:r>
            <a:r>
              <a:rPr lang="en-US" b="1" dirty="0" err="1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combinants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”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97675" y="577334"/>
            <a:ext cx="2087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Gelis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, RV ; NPA776 (2006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)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6575425" y="296863"/>
            <a:ext cx="142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b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81000" y="296863"/>
            <a:ext cx="8321675" cy="3799469"/>
            <a:chOff x="381000" y="296863"/>
            <a:chExt cx="8321675" cy="3799469"/>
          </a:xfrm>
        </p:grpSpPr>
        <p:sp>
          <p:nvSpPr>
            <p:cNvPr id="115722" name="Text Box 10"/>
            <p:cNvSpPr txBox="1">
              <a:spLocks noChangeArrowheads="1"/>
            </p:cNvSpPr>
            <p:nvPr/>
          </p:nvSpPr>
          <p:spPr bwMode="auto">
            <a:xfrm>
              <a:off x="3588772" y="296863"/>
              <a:ext cx="19578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  <a:latin typeface="Calibri"/>
                  <a:ea typeface="ＭＳ Ｐゴシック" charset="-128"/>
                  <a:cs typeface="Calibri"/>
                </a:rPr>
                <a:t>Observations:</a:t>
              </a:r>
              <a:endParaRPr lang="en-US" sz="2400" b="1" dirty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15723" name="Text Box 11"/>
            <p:cNvSpPr txBox="1">
              <a:spLocks noChangeArrowheads="1"/>
            </p:cNvSpPr>
            <p:nvPr/>
          </p:nvSpPr>
          <p:spPr bwMode="auto">
            <a:xfrm>
              <a:off x="381000" y="957011"/>
              <a:ext cx="8321675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609600" indent="-609600">
                <a:buFont typeface="Arial" charset="0"/>
                <a:buAutoNum type="romanUcParenR"/>
              </a:pPr>
              <a:r>
                <a:rPr lang="en-US" sz="2000" b="1" dirty="0" err="1" smtClean="0"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baseline="-25000" dirty="0" err="1" smtClean="0"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is </a:t>
              </a:r>
              <a:r>
                <a:rPr lang="en-US" sz="2000" b="1" dirty="0">
                  <a:solidFill>
                    <a:srgbClr val="800080"/>
                  </a:solidFill>
                  <a:latin typeface="Calibri"/>
                  <a:ea typeface="ＭＳ Ｐゴシック" charset="-128"/>
                  <a:cs typeface="Calibri"/>
                </a:rPr>
                <a:t>non-</a:t>
              </a:r>
              <a:r>
                <a:rPr lang="en-US" sz="2000" b="1" dirty="0" err="1">
                  <a:solidFill>
                    <a:srgbClr val="800080"/>
                  </a:solidFill>
                  <a:latin typeface="Calibri"/>
                  <a:ea typeface="ＭＳ Ｐゴシック" charset="-128"/>
                  <a:cs typeface="Calibri"/>
                </a:rPr>
                <a:t>perturbative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 for any </a:t>
              </a:r>
              <a:r>
                <a:rPr lang="en-US" sz="2000" b="1" dirty="0" err="1"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 </a:t>
              </a:r>
            </a:p>
            <a:p>
              <a:pPr marL="609600" indent="-609600">
                <a:buFont typeface="Arial" charset="0"/>
                <a:buNone/>
              </a:pP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      </a:t>
              </a:r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   and 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for coupling </a:t>
              </a:r>
              <a:r>
                <a:rPr lang="en-US" sz="2000" b="1" dirty="0" err="1">
                  <a:latin typeface="Calibri"/>
                  <a:ea typeface="ＭＳ Ｐゴシック" charset="-128"/>
                  <a:cs typeface="Calibri"/>
                </a:rPr>
                <a:t>g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 &lt;&lt; 1 - no simple power counting in </a:t>
              </a:r>
              <a:r>
                <a:rPr lang="en-US" sz="2000" b="1" dirty="0" err="1">
                  <a:latin typeface="Calibri"/>
                  <a:ea typeface="ＭＳ Ｐゴシック" charset="-128"/>
                  <a:cs typeface="Calibri"/>
                </a:rPr>
                <a:t>g</a:t>
              </a:r>
              <a:endParaRPr lang="en-US" sz="2000" b="1" dirty="0">
                <a:latin typeface="Calibri"/>
                <a:ea typeface="ＭＳ Ｐゴシック" charset="-128"/>
                <a:cs typeface="Calibri"/>
              </a:endParaRPr>
            </a:p>
            <a:p>
              <a:pPr marL="609600" indent="-609600">
                <a:buFont typeface="Arial" charset="0"/>
                <a:buAutoNum type="romanUcParenR"/>
              </a:pPr>
              <a:endParaRPr lang="en-US" sz="2000" b="1" dirty="0">
                <a:latin typeface="Calibri"/>
                <a:ea typeface="ＭＳ Ｐゴシック" charset="-128"/>
                <a:cs typeface="Calibri"/>
              </a:endParaRPr>
            </a:p>
            <a:p>
              <a:pPr marL="609600" indent="-609600">
                <a:buFont typeface="Arial" charset="0"/>
                <a:buAutoNum type="romanUcParenR" startAt="2"/>
              </a:pP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Even at tree level, </a:t>
              </a:r>
              <a:r>
                <a:rPr lang="en-US" sz="2000" b="1" dirty="0" err="1" smtClean="0"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baseline="-25000" dirty="0" err="1" smtClean="0"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dirty="0">
                  <a:latin typeface="Calibri"/>
                  <a:ea typeface="ＭＳ Ｐゴシック" charset="-128"/>
                  <a:cs typeface="Calibri"/>
                </a:rPr>
                <a:t>is </a:t>
              </a:r>
              <a:r>
                <a:rPr lang="en-US" sz="2000" b="1" i="1" dirty="0">
                  <a:latin typeface="Calibri"/>
                  <a:ea typeface="ＭＳ Ｐゴシック" charset="-128"/>
                  <a:cs typeface="Calibri"/>
                </a:rPr>
                <a:t>not a Poisson dist</a:t>
              </a:r>
              <a:r>
                <a:rPr lang="en-US" sz="2000" b="1" i="1" dirty="0" smtClean="0">
                  <a:latin typeface="Calibri"/>
                  <a:ea typeface="ＭＳ Ｐゴシック" charset="-128"/>
                  <a:cs typeface="Calibri"/>
                </a:rPr>
                <a:t>. </a:t>
              </a:r>
            </a:p>
            <a:p>
              <a:pPr marL="609600" indent="-609600">
                <a:buFont typeface="Arial" charset="0"/>
                <a:buAutoNum type="romanUcParenR" startAt="2"/>
              </a:pPr>
              <a:endParaRPr lang="en-US" sz="2000" b="1" i="1" dirty="0" smtClean="0">
                <a:latin typeface="Calibri"/>
                <a:ea typeface="ＭＳ Ｐゴシック" charset="-128"/>
                <a:cs typeface="Calibri"/>
              </a:endParaRPr>
            </a:p>
            <a:p>
              <a:pPr marL="609600" indent="-609600"/>
              <a:r>
                <a:rPr lang="en-US" sz="2000" b="1" dirty="0" smtClean="0">
                  <a:latin typeface="Calibri"/>
                  <a:ea typeface="ＭＳ Ｐゴシック" charset="-128"/>
                  <a:cs typeface="Calibri"/>
                </a:rPr>
                <a:t>III)    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However, vacuum-vacuum contributions cancel for inclusive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quantitites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</a:p>
            <a:p>
              <a:pPr marL="609600" indent="-609600"/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        ( &lt;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i="1" baseline="30000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&gt; =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Σ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i="1" baseline="30000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i="1" baseline="-25000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/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Σ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i="1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P</a:t>
              </a:r>
              <a:r>
                <a:rPr lang="en-US" sz="2000" b="1" i="1" baseline="-25000" dirty="0" err="1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n</a:t>
              </a:r>
              <a:r>
                <a:rPr lang="en-US" sz="2000" b="1" i="1" baseline="-25000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)</a:t>
              </a:r>
            </a:p>
            <a:p>
              <a:pPr marL="609600" indent="-609600"/>
              <a:r>
                <a:rPr lang="en-US" sz="2000" b="1" i="1" dirty="0" smtClean="0">
                  <a:solidFill>
                    <a:srgbClr val="800000"/>
                  </a:solidFill>
                  <a:latin typeface="Calibri"/>
                  <a:ea typeface="ＭＳ Ｐゴシック" charset="-128"/>
                  <a:cs typeface="Calibri"/>
                </a:rPr>
                <a:t>         and one has systematic power counting for these…</a:t>
              </a:r>
            </a:p>
            <a:p>
              <a:pPr marL="609600" indent="-609600"/>
              <a:endParaRPr lang="en-US" sz="2000" b="1" i="1" dirty="0" smtClean="0">
                <a:latin typeface="Calibri"/>
                <a:ea typeface="ＭＳ Ｐゴシック" charset="-128"/>
                <a:cs typeface="Calibri"/>
              </a:endParaRPr>
            </a:p>
            <a:p>
              <a:pPr marL="609600" indent="-609600">
                <a:buFont typeface="Arial" charset="0"/>
                <a:buNone/>
              </a:pPr>
              <a:endParaRPr lang="en-US" b="1" dirty="0">
                <a:latin typeface="Calibri"/>
                <a:ea typeface="ＭＳ Ｐゴシック" charset="-128"/>
                <a:cs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3050" y="3868338"/>
            <a:ext cx="232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  Power counting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639" y="4551053"/>
            <a:ext cx="7713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LO:  1/g</a:t>
            </a:r>
            <a:r>
              <a:rPr lang="en-US" b="1" baseline="30000" dirty="0" smtClean="0">
                <a:latin typeface="Calibri"/>
                <a:cs typeface="Calibri"/>
              </a:rPr>
              <a:t>2</a:t>
            </a:r>
            <a:r>
              <a:rPr lang="en-US" b="1" dirty="0" smtClean="0">
                <a:latin typeface="Calibri"/>
                <a:cs typeface="Calibri"/>
              </a:rPr>
              <a:t>, all orders in sources (gρ</a:t>
            </a:r>
            <a:r>
              <a:rPr lang="en-US" b="1" baseline="-25000" dirty="0" smtClean="0">
                <a:latin typeface="Calibri"/>
                <a:cs typeface="Calibri"/>
              </a:rPr>
              <a:t>1,2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r>
              <a:rPr lang="en-US" b="1" baseline="30000" dirty="0" smtClean="0">
                <a:latin typeface="Calibri"/>
                <a:cs typeface="Calibri"/>
              </a:rPr>
              <a:t>n  </a:t>
            </a:r>
          </a:p>
          <a:p>
            <a:endParaRPr lang="en-US" b="1" baseline="30000" dirty="0" smtClean="0">
              <a:latin typeface="Calibri"/>
              <a:cs typeface="Calibri"/>
            </a:endParaRPr>
          </a:p>
          <a:p>
            <a:r>
              <a:rPr lang="en-US" b="1" dirty="0" smtClean="0">
                <a:latin typeface="Calibri"/>
                <a:cs typeface="Calibri"/>
              </a:rPr>
              <a:t>NLO: O(1), all orders in (gρ</a:t>
            </a:r>
            <a:r>
              <a:rPr lang="en-US" b="1" baseline="-25000" dirty="0" smtClean="0">
                <a:latin typeface="Calibri"/>
                <a:cs typeface="Calibri"/>
              </a:rPr>
              <a:t>1,2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r>
              <a:rPr lang="en-US" b="1" baseline="30000" dirty="0" smtClean="0">
                <a:latin typeface="Calibri"/>
                <a:cs typeface="Calibri"/>
              </a:rPr>
              <a:t>n </a:t>
            </a:r>
          </a:p>
          <a:p>
            <a:endParaRPr lang="en-US" b="1" baseline="30000" dirty="0" smtClean="0">
              <a:latin typeface="Calibri"/>
              <a:cs typeface="Calibri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At NLO, large logs : g</a:t>
            </a:r>
            <a:r>
              <a:rPr lang="en-US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 ln(1/x</a:t>
            </a:r>
            <a:r>
              <a:rPr lang="en-US" b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1,2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) – can be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resummed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 to all orders and factorized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                                                              into evolution of wave functions</a:t>
            </a:r>
            <a:endParaRPr lang="en-US" b="1" baseline="-25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236" y="166760"/>
            <a:ext cx="8378083" cy="66052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Quantum </a:t>
            </a:r>
            <a:r>
              <a:rPr lang="en-US" sz="32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decoherence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 from classical coherence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7460" y="911354"/>
            <a:ext cx="8859995" cy="2247901"/>
            <a:chOff x="384" y="2558"/>
            <a:chExt cx="5376" cy="141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2558"/>
              <a:ext cx="5376" cy="1416"/>
              <a:chOff x="576" y="2443"/>
              <a:chExt cx="4174" cy="1546"/>
            </a:xfrm>
          </p:grpSpPr>
          <p:pic>
            <p:nvPicPr>
              <p:cNvPr id="8" name="Picture 6" descr="AllEvol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6" y="2443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672" y="3487"/>
                <a:ext cx="715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Color Glass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Condensates</a:t>
                </a:r>
                <a:endParaRPr lang="en-US" sz="1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488" y="3505"/>
                <a:ext cx="604" cy="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Initial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Singularity</a:t>
                </a:r>
                <a:endParaRPr lang="en-US" sz="1800" b="1" dirty="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2112" y="3599"/>
                <a:ext cx="49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 dirty="0" err="1"/>
                  <a:t>Glasma</a:t>
                </a:r>
                <a:endParaRPr lang="en-US" sz="1800" b="1" dirty="0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846" y="3488"/>
                <a:ext cx="730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 dirty="0" err="1"/>
                  <a:t>sQGP</a:t>
                </a:r>
                <a:r>
                  <a:rPr lang="en-US" sz="1800" b="1" dirty="0"/>
                  <a:t> - </a:t>
                </a:r>
              </a:p>
              <a:p>
                <a:r>
                  <a:rPr lang="en-US" sz="1800" b="1" dirty="0"/>
                  <a:t>perfect fluid</a:t>
                </a:r>
                <a:endParaRPr lang="en-US" sz="2400" dirty="0">
                  <a:latin typeface="Futura" charset="0"/>
                </a:endParaRP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3878" y="3505"/>
                <a:ext cx="513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 dirty="0" err="1"/>
                  <a:t>Hadron</a:t>
                </a:r>
                <a:r>
                  <a:rPr lang="en-US" sz="1800" b="1" dirty="0"/>
                  <a:t> </a:t>
                </a:r>
              </a:p>
              <a:p>
                <a:r>
                  <a:rPr lang="en-US" sz="1800" b="1" dirty="0"/>
                  <a:t>Gas</a:t>
                </a:r>
              </a:p>
            </p:txBody>
          </p:sp>
        </p:grp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912" y="3974"/>
              <a:ext cx="4224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1955449" y="937836"/>
            <a:ext cx="2859935" cy="149284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80004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21840" y="2961796"/>
            <a:ext cx="287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</a:rPr>
              <a:t>t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53908" y="3813161"/>
            <a:ext cx="3562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0090"/>
                </a:solidFill>
                <a:latin typeface="Calibri"/>
                <a:cs typeface="Calibri"/>
              </a:rPr>
              <a:t>Computational framework</a:t>
            </a:r>
            <a:endParaRPr lang="en-US" sz="2400" b="1" u="sng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7114" y="4633503"/>
            <a:ext cx="8976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Schwinger-</a:t>
            </a:r>
            <a:r>
              <a:rPr lang="en-US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Keldysh</a:t>
            </a:r>
            <a:r>
              <a:rPr lang="en-US" sz="2400" b="1" dirty="0" smtClean="0">
                <a:latin typeface="Calibri"/>
                <a:cs typeface="Calibri"/>
              </a:rPr>
              <a:t>: for strong time dependent sources (</a:t>
            </a:r>
            <a:r>
              <a:rPr lang="en-US" sz="2400" b="1" dirty="0" err="1" smtClean="0">
                <a:latin typeface="Calibri"/>
                <a:cs typeface="Calibri"/>
              </a:rPr>
              <a:t>ρ</a:t>
            </a:r>
            <a:r>
              <a:rPr lang="en-US" sz="2400" b="1" dirty="0" smtClean="0">
                <a:latin typeface="Calibri"/>
                <a:cs typeface="Calibri"/>
              </a:rPr>
              <a:t> ~ 1/g) ,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  </a:t>
            </a:r>
            <a:r>
              <a:rPr lang="en-US" sz="2400" b="1" i="1" dirty="0" smtClean="0">
                <a:solidFill>
                  <a:srgbClr val="660066"/>
                </a:solidFill>
                <a:latin typeface="Calibri"/>
                <a:cs typeface="Calibri"/>
              </a:rPr>
              <a:t>initial value problem for inclusive quantities</a:t>
            </a:r>
            <a:endParaRPr lang="en-US" sz="2400" b="1" i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9111" y="5659014"/>
            <a:ext cx="7239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For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eg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., Schwinger mechanism for pair production, Hawking radiation, …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9677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u="sng" dirty="0">
                <a:solidFill>
                  <a:schemeClr val="hlink"/>
                </a:solidFill>
                <a:latin typeface="Futura" charset="0"/>
              </a:rPr>
              <a:t> </a:t>
            </a:r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The </a:t>
            </a:r>
            <a:r>
              <a:rPr lang="en-US" sz="3200" b="1" dirty="0" err="1">
                <a:solidFill>
                  <a:srgbClr val="000080"/>
                </a:solidFill>
                <a:latin typeface="Calibri"/>
                <a:cs typeface="Calibri"/>
              </a:rPr>
              <a:t>Glasma</a:t>
            </a:r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 at </a:t>
            </a:r>
            <a:r>
              <a:rPr lang="en-US" sz="3200" b="1" dirty="0" err="1">
                <a:solidFill>
                  <a:srgbClr val="000080"/>
                </a:solidFill>
                <a:latin typeface="Calibri"/>
                <a:cs typeface="Calibri"/>
              </a:rPr>
              <a:t>LO:Yang</a:t>
            </a:r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-Mills eqns. for two nuclei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</a:blip>
          <a:srcRect/>
          <a:stretch>
            <a:fillRect/>
          </a:stretch>
        </p:blipFill>
        <p:spPr bwMode="auto">
          <a:xfrm>
            <a:off x="1802513" y="1349946"/>
            <a:ext cx="6434070" cy="37158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0752" y="1676757"/>
            <a:ext cx="4091595" cy="2393725"/>
            <a:chOff x="2034" y="2160"/>
            <a:chExt cx="2878" cy="1872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rcRect/>
            <a:stretch>
              <a:fillRect/>
            </a:stretch>
          </p:blipFill>
          <p:spPr bwMode="auto">
            <a:xfrm>
              <a:off x="3204" y="2324"/>
              <a:ext cx="1708" cy="1708"/>
            </a:xfrm>
            <a:prstGeom prst="rect">
              <a:avLst/>
            </a:prstGeom>
            <a:noFill/>
          </p:spPr>
        </p:pic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 flipV="1">
              <a:off x="3894" y="2433"/>
              <a:ext cx="664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 flipV="1">
              <a:off x="3921" y="2515"/>
              <a:ext cx="663" cy="628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 flipV="1">
              <a:off x="3815" y="2379"/>
              <a:ext cx="663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 flipV="1">
              <a:off x="3496" y="2160"/>
              <a:ext cx="664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 flipV="1">
              <a:off x="3656" y="2242"/>
              <a:ext cx="664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 flipV="1">
              <a:off x="3975" y="2461"/>
              <a:ext cx="663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 flipV="1">
              <a:off x="3630" y="2160"/>
              <a:ext cx="663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flipV="1">
              <a:off x="3736" y="2324"/>
              <a:ext cx="663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rot="15991199" flipV="1">
              <a:off x="3434" y="2524"/>
              <a:ext cx="683" cy="611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8" name="Line 16"/>
            <p:cNvSpPr>
              <a:spLocks noChangeShapeType="1"/>
            </p:cNvSpPr>
            <p:nvPr/>
          </p:nvSpPr>
          <p:spPr bwMode="auto">
            <a:xfrm rot="15991199" flipV="1">
              <a:off x="3540" y="2497"/>
              <a:ext cx="682" cy="61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 rot="15991199" flipV="1">
              <a:off x="3539" y="2361"/>
              <a:ext cx="684" cy="61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 rot="15991199" flipV="1">
              <a:off x="3646" y="2334"/>
              <a:ext cx="683" cy="61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 rot="15991199" flipV="1">
              <a:off x="3752" y="2251"/>
              <a:ext cx="683" cy="611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 rot="15991199" flipV="1">
              <a:off x="3858" y="2196"/>
              <a:ext cx="684" cy="611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 rot="15991199" flipV="1">
              <a:off x="3964" y="2197"/>
              <a:ext cx="684" cy="61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 flipV="1">
              <a:off x="3391" y="2160"/>
              <a:ext cx="663" cy="62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 flipH="1" flipV="1">
              <a:off x="2034" y="2515"/>
              <a:ext cx="1500" cy="317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1191614" y="1828116"/>
            <a:ext cx="30591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latin typeface="Calibri"/>
                <a:cs typeface="Calibri"/>
              </a:rPr>
              <a:t>Glasma</a:t>
            </a:r>
            <a:r>
              <a:rPr lang="en-US" b="1" dirty="0">
                <a:latin typeface="Calibri"/>
                <a:cs typeface="Calibri"/>
              </a:rPr>
              <a:t> initial conditions from</a:t>
            </a:r>
          </a:p>
          <a:p>
            <a:r>
              <a:rPr lang="en-US" b="1" dirty="0">
                <a:latin typeface="Calibri"/>
                <a:cs typeface="Calibri"/>
              </a:rPr>
              <a:t>matching classical </a:t>
            </a:r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b="1" dirty="0">
                <a:solidFill>
                  <a:srgbClr val="008080"/>
                </a:solidFill>
                <a:latin typeface="Calibri"/>
                <a:cs typeface="Calibri"/>
              </a:rPr>
              <a:t>C</a:t>
            </a:r>
            <a:endParaRPr lang="en-US" b="1" dirty="0">
              <a:latin typeface="Calibri"/>
              <a:cs typeface="Calibri"/>
            </a:endParaRPr>
          </a:p>
          <a:p>
            <a:r>
              <a:rPr lang="en-US" b="1" dirty="0">
                <a:latin typeface="Calibri"/>
                <a:cs typeface="Calibri"/>
              </a:rPr>
              <a:t>wave-fns on light cone</a:t>
            </a:r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152400" y="2751446"/>
            <a:ext cx="35363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Kovner,McLerran,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Weigert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;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Krasnitz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RV;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Lappi</a:t>
            </a:r>
            <a:endParaRPr lang="en-US" sz="14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Lappi,Srednyak,RV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 (2010)</a:t>
            </a: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402321" y="823913"/>
            <a:ext cx="2992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(1/g</a:t>
            </a:r>
            <a:r>
              <a:rPr lang="en-US" b="1" baseline="30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) and all orders in (</a:t>
            </a:r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g</a:t>
            </a:r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  <a:sym typeface="Symbol" charset="2"/>
              </a:rPr>
              <a:t>)</a:t>
            </a:r>
            <a:r>
              <a:rPr lang="en-US" b="1" baseline="30000" dirty="0" err="1">
                <a:solidFill>
                  <a:srgbClr val="008000"/>
                </a:solidFill>
                <a:latin typeface="Calibri"/>
                <a:cs typeface="Calibri"/>
                <a:sym typeface="Symbol" charset="2"/>
              </a:rPr>
              <a:t>n</a:t>
            </a:r>
            <a:r>
              <a:rPr lang="en-US" b="1" baseline="30000" dirty="0" smtClean="0">
                <a:solidFill>
                  <a:srgbClr val="008000"/>
                </a:solidFill>
                <a:latin typeface="Calibri"/>
                <a:cs typeface="Calibri"/>
                <a:sym typeface="Symbol" charset="2"/>
              </a:rPr>
              <a:t> </a:t>
            </a:r>
            <a:endParaRPr lang="en-US" b="1" dirty="0">
              <a:solidFill>
                <a:srgbClr val="008000"/>
              </a:solidFill>
              <a:latin typeface="Calibri"/>
              <a:cs typeface="Calibri"/>
              <a:sym typeface="Symbol" charset="2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3019892" y="3997104"/>
            <a:ext cx="4932915" cy="711266"/>
            <a:chOff x="3019892" y="3885969"/>
            <a:chExt cx="4932915" cy="711266"/>
          </a:xfrm>
        </p:grpSpPr>
        <p:pic>
          <p:nvPicPr>
            <p:cNvPr id="30" name="Picture 29" descr="latex-image-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9892" y="3885969"/>
              <a:ext cx="2047094" cy="588998"/>
            </a:xfrm>
            <a:prstGeom prst="rect">
              <a:avLst/>
            </a:prstGeom>
            <a:noFill/>
          </p:spPr>
        </p:pic>
        <p:pic>
          <p:nvPicPr>
            <p:cNvPr id="31" name="Picture 30" descr="latex-image-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38207" y="3944772"/>
              <a:ext cx="2514600" cy="652463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152401" y="5301565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Boost invariant flux tubes of size with || color E &amp; B </a:t>
            </a:r>
            <a:r>
              <a:rPr lang="en-US" b="1" dirty="0" smtClean="0">
                <a:latin typeface="Calibri"/>
                <a:cs typeface="Calibri"/>
              </a:rPr>
              <a:t>fields- generate </a:t>
            </a:r>
            <a:r>
              <a:rPr lang="en-US" b="1" dirty="0" err="1" smtClean="0">
                <a:latin typeface="Calibri"/>
                <a:cs typeface="Calibri"/>
              </a:rPr>
              <a:t>Chern</a:t>
            </a:r>
            <a:r>
              <a:rPr lang="en-US" b="1" dirty="0" smtClean="0">
                <a:latin typeface="Calibri"/>
                <a:cs typeface="Calibri"/>
              </a:rPr>
              <a:t>-Simons charge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162" y="6022724"/>
            <a:ext cx="700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Calibri"/>
                <a:cs typeface="Calibri"/>
              </a:rPr>
              <a:t>However, this results in very anisotropic (P</a:t>
            </a:r>
            <a:r>
              <a:rPr lang="en-US" b="1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T</a:t>
            </a:r>
            <a:r>
              <a:rPr lang="en-US" b="1" dirty="0" smtClean="0">
                <a:solidFill>
                  <a:srgbClr val="FF6600"/>
                </a:solidFill>
                <a:latin typeface="Calibri"/>
                <a:cs typeface="Calibri"/>
              </a:rPr>
              <a:t> &gt;&gt; P</a:t>
            </a:r>
            <a:r>
              <a:rPr lang="en-US" b="1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L</a:t>
            </a:r>
            <a:r>
              <a:rPr lang="en-US" b="1" dirty="0" smtClean="0">
                <a:solidFill>
                  <a:srgbClr val="FF6600"/>
                </a:solidFill>
                <a:latin typeface="Calibri"/>
                <a:cs typeface="Calibri"/>
              </a:rPr>
              <a:t>) pressure for </a:t>
            </a:r>
            <a:r>
              <a:rPr lang="en-US" b="1" dirty="0" err="1" smtClean="0">
                <a:solidFill>
                  <a:srgbClr val="FF6600"/>
                </a:solidFill>
                <a:latin typeface="Calibri"/>
                <a:cs typeface="Calibri"/>
              </a:rPr>
              <a:t>τ</a:t>
            </a:r>
            <a:r>
              <a:rPr lang="en-US" b="1" dirty="0" smtClean="0">
                <a:solidFill>
                  <a:srgbClr val="FF6600"/>
                </a:solidFill>
                <a:latin typeface="Calibri"/>
                <a:cs typeface="Calibri"/>
              </a:rPr>
              <a:t> ~ 1/Q</a:t>
            </a:r>
            <a:r>
              <a:rPr lang="en-US" b="1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endParaRPr lang="en-US" b="1" baseline="-250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35" name="Picture 34" descr="Gelis1.png"/>
          <p:cNvPicPr>
            <a:picLocks noChangeAspect="1"/>
          </p:cNvPicPr>
          <p:nvPr/>
        </p:nvPicPr>
        <p:blipFill>
          <a:blip r:embed="rId7"/>
          <a:srcRect l="9980" t="5824" r="5988"/>
          <a:stretch>
            <a:fillRect/>
          </a:stretch>
        </p:blipFill>
        <p:spPr>
          <a:xfrm>
            <a:off x="152400" y="3510241"/>
            <a:ext cx="2605734" cy="156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RG evolution for 2 nuclei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41312" y="1493837"/>
            <a:ext cx="3108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  <a:cs typeface="Calibri"/>
              </a:rPr>
              <a:t>Log divergent contributions</a:t>
            </a:r>
          </a:p>
          <a:p>
            <a:r>
              <a:rPr lang="en-US" sz="2000" b="1" dirty="0">
                <a:latin typeface="Calibri"/>
                <a:cs typeface="Calibri"/>
              </a:rPr>
              <a:t>crossing nucleus 1 or 2:</a:t>
            </a:r>
            <a:r>
              <a:rPr lang="en-US" sz="2000" dirty="0">
                <a:latin typeface="Calibri"/>
                <a:cs typeface="Calibri"/>
              </a:rPr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25424" y="989111"/>
            <a:ext cx="1764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40"/>
                </a:solidFill>
                <a:latin typeface="Calibri"/>
                <a:cs typeface="Calibri"/>
              </a:rPr>
              <a:t>Gelis,Lappi,RV</a:t>
            </a:r>
            <a:r>
              <a:rPr lang="en-US" sz="1400" b="1" dirty="0">
                <a:solidFill>
                  <a:srgbClr val="008040"/>
                </a:solidFill>
                <a:latin typeface="Calibri"/>
                <a:cs typeface="Calibri"/>
              </a:rPr>
              <a:t> (2008)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64822" y="2693813"/>
            <a:ext cx="6675828" cy="96660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1413" y="3769653"/>
            <a:ext cx="1046817" cy="3756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6790" y="3773768"/>
            <a:ext cx="586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and </a:t>
            </a:r>
            <a:endParaRPr lang="en-US" sz="20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83334" y="3773768"/>
            <a:ext cx="720581" cy="3959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03915" y="3757409"/>
            <a:ext cx="507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can be computed on the initial Cauchy surface</a:t>
            </a:r>
            <a:endParaRPr lang="en-US" sz="20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41413" y="4157519"/>
            <a:ext cx="1538192" cy="7083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3334" y="4340945"/>
            <a:ext cx="360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Calibri"/>
                <a:cs typeface="Calibri"/>
              </a:rPr>
              <a:t>linear operator </a:t>
            </a:r>
            <a:r>
              <a:rPr lang="en-US" sz="2000" b="1" smtClean="0">
                <a:solidFill>
                  <a:srgbClr val="660066"/>
                </a:solidFill>
                <a:latin typeface="Calibri"/>
                <a:cs typeface="Calibri"/>
              </a:rPr>
              <a:t>on initial </a:t>
            </a:r>
            <a:r>
              <a:rPr lang="en-US" sz="2000" b="1" dirty="0" smtClean="0">
                <a:solidFill>
                  <a:srgbClr val="660066"/>
                </a:solidFill>
                <a:latin typeface="Calibri"/>
                <a:cs typeface="Calibri"/>
              </a:rPr>
              <a:t>surface</a:t>
            </a:r>
            <a:endParaRPr lang="en-US" sz="2000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rcRect l="7449" t="6618" r="7448"/>
          <a:stretch>
            <a:fillRect/>
          </a:stretch>
        </p:blipFill>
        <p:spPr>
          <a:xfrm>
            <a:off x="4290071" y="989111"/>
            <a:ext cx="3450579" cy="183770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8220" y="4499955"/>
            <a:ext cx="8279981" cy="2114846"/>
            <a:chOff x="178220" y="4514554"/>
            <a:chExt cx="8279981" cy="2114846"/>
          </a:xfrm>
        </p:grpSpPr>
        <p:grpSp>
          <p:nvGrpSpPr>
            <p:cNvPr id="2" name="Group 20"/>
            <p:cNvGrpSpPr/>
            <p:nvPr/>
          </p:nvGrpSpPr>
          <p:grpSpPr>
            <a:xfrm>
              <a:off x="178220" y="4981714"/>
              <a:ext cx="5979739" cy="1647685"/>
              <a:chOff x="178221" y="4981714"/>
              <a:chExt cx="5979738" cy="1647685"/>
            </a:xfrm>
          </p:grpSpPr>
          <p:sp>
            <p:nvSpPr>
              <p:cNvPr id="32772" name="Text Box 4"/>
              <p:cNvSpPr txBox="1">
                <a:spLocks noChangeArrowheads="1"/>
              </p:cNvSpPr>
              <p:nvPr/>
            </p:nvSpPr>
            <p:spPr bwMode="auto">
              <a:xfrm>
                <a:off x="178221" y="4981714"/>
                <a:ext cx="5765379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latin typeface="Calibri"/>
                    <a:cs typeface="Calibri"/>
                  </a:rPr>
                  <a:t>Contributions across both</a:t>
                </a:r>
                <a:r>
                  <a:rPr lang="en-US" sz="2000" b="1" dirty="0" smtClean="0">
                    <a:latin typeface="Calibri"/>
                    <a:cs typeface="Calibri"/>
                  </a:rPr>
                  <a:t>  nuclei </a:t>
                </a:r>
                <a:r>
                  <a:rPr lang="en-US" sz="2000" b="1" dirty="0">
                    <a:latin typeface="Calibri"/>
                    <a:cs typeface="Calibri"/>
                  </a:rPr>
                  <a:t>are finite-no log </a:t>
                </a:r>
                <a:endParaRPr lang="en-US" sz="2000" b="1" dirty="0" smtClean="0">
                  <a:latin typeface="Calibri"/>
                  <a:cs typeface="Calibri"/>
                </a:endParaRPr>
              </a:p>
              <a:p>
                <a:r>
                  <a:rPr lang="en-US" sz="2000" b="1" dirty="0" smtClean="0">
                    <a:latin typeface="Calibri"/>
                    <a:cs typeface="Calibri"/>
                  </a:rPr>
                  <a:t>divergences</a:t>
                </a:r>
                <a:r>
                  <a:rPr lang="en-US" sz="2000" dirty="0" smtClean="0">
                    <a:latin typeface="Calibri"/>
                    <a:cs typeface="Calibri"/>
                  </a:rPr>
                  <a:t> </a:t>
                </a:r>
                <a:r>
                  <a:rPr lang="en-US" sz="2000" b="1" dirty="0" smtClean="0">
                    <a:solidFill>
                      <a:srgbClr val="000080"/>
                    </a:solidFill>
                    <a:latin typeface="Calibri"/>
                    <a:cs typeface="Calibri"/>
                  </a:rPr>
                  <a:t>=</a:t>
                </a:r>
                <a:r>
                  <a:rPr lang="en-US" sz="2000" b="1" dirty="0">
                    <a:solidFill>
                      <a:srgbClr val="000080"/>
                    </a:solidFill>
                    <a:latin typeface="Calibri"/>
                    <a:cs typeface="Calibri"/>
                  </a:rPr>
                  <a:t>&gt; factorization</a:t>
                </a:r>
                <a:endParaRPr lang="en-US" sz="2000" dirty="0">
                  <a:latin typeface="Calibri"/>
                  <a:cs typeface="Calibri"/>
                </a:endParaRPr>
              </a:p>
            </p:txBody>
          </p:sp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mc:AlternateContent xmlns:ma="http://schemas.microsoft.com/office/mac/drawingml/2008/main">
              <mc:Choice Requires="ma">
                <p:blipFill>
                  <a:blip r:embed="rId15"/>
                  <a:stretch>
                    <a:fillRect/>
                  </a:stretch>
                </p:blipFill>
              </mc:Choice>
  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1403078" y="5888100"/>
                <a:ext cx="4754881" cy="741299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/>
            <a:srcRect l="10357"/>
            <a:stretch>
              <a:fillRect/>
            </a:stretch>
          </p:blipFill>
          <p:spPr>
            <a:xfrm>
              <a:off x="6569229" y="4514554"/>
              <a:ext cx="1888972" cy="21148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6096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80"/>
                </a:solidFill>
                <a:latin typeface="Calibri"/>
                <a:cs typeface="Calibri"/>
              </a:rPr>
              <a:t>Factorization </a:t>
            </a:r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+</a:t>
            </a:r>
            <a:r>
              <a:rPr lang="en-US" sz="3200" b="1" dirty="0" smtClean="0">
                <a:solidFill>
                  <a:srgbClr val="000080"/>
                </a:solidFill>
                <a:latin typeface="Calibri"/>
                <a:cs typeface="Calibri"/>
              </a:rPr>
              <a:t> temporal evolution in the </a:t>
            </a:r>
            <a:r>
              <a:rPr lang="en-US" sz="3200" b="1" dirty="0" err="1" smtClean="0">
                <a:solidFill>
                  <a:srgbClr val="000080"/>
                </a:solidFill>
                <a:latin typeface="Calibri"/>
                <a:cs typeface="Calibri"/>
              </a:rPr>
              <a:t>Glasma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16600" y="685800"/>
            <a:ext cx="2951367" cy="2209799"/>
            <a:chOff x="528" y="2304"/>
            <a:chExt cx="2576" cy="1634"/>
          </a:xfrm>
        </p:grpSpPr>
        <p:pic>
          <p:nvPicPr>
            <p:cNvPr id="11272" name="Picture 8" descr="part_prod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607" t="7513" r="24590" b="6880"/>
            <a:stretch>
              <a:fillRect/>
            </a:stretch>
          </p:blipFill>
          <p:spPr bwMode="auto">
            <a:xfrm rot="5400000">
              <a:off x="1114" y="1718"/>
              <a:ext cx="1372" cy="2544"/>
            </a:xfrm>
            <a:prstGeom prst="rect">
              <a:avLst/>
            </a:prstGeom>
            <a:noFill/>
          </p:spPr>
        </p:pic>
        <p:pic>
          <p:nvPicPr>
            <p:cNvPr id="11273" name="Picture 9" descr="latex-image-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3648"/>
              <a:ext cx="592" cy="282"/>
            </a:xfrm>
            <a:prstGeom prst="rect">
              <a:avLst/>
            </a:prstGeom>
            <a:noFill/>
          </p:spPr>
        </p:pic>
        <p:pic>
          <p:nvPicPr>
            <p:cNvPr id="11274" name="Picture 10" descr="latex-image-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6" y="3648"/>
              <a:ext cx="608" cy="290"/>
            </a:xfrm>
            <a:prstGeom prst="rect">
              <a:avLst/>
            </a:prstGeom>
            <a:noFill/>
          </p:spPr>
        </p:pic>
      </p:grpSp>
      <p:pic>
        <p:nvPicPr>
          <p:cNvPr id="11281" name="Picture 17" descr="latex-imag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700" y="1244600"/>
            <a:ext cx="3581196" cy="578214"/>
          </a:xfrm>
          <a:prstGeom prst="rect">
            <a:avLst/>
          </a:prstGeom>
          <a:noFill/>
        </p:spPr>
      </p:pic>
      <p:pic>
        <p:nvPicPr>
          <p:cNvPr id="11282" name="Picture 18" descr="latex-image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0197" y="1357870"/>
            <a:ext cx="702203" cy="46494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28600" y="5410200"/>
            <a:ext cx="8763000" cy="685800"/>
            <a:chOff x="228600" y="5410200"/>
            <a:chExt cx="8763000" cy="685800"/>
          </a:xfrm>
        </p:grpSpPr>
        <p:sp>
          <p:nvSpPr>
            <p:cNvPr id="11287" name="Text Box 23"/>
            <p:cNvSpPr txBox="1">
              <a:spLocks noChangeArrowheads="1"/>
            </p:cNvSpPr>
            <p:nvPr/>
          </p:nvSpPr>
          <p:spPr bwMode="auto">
            <a:xfrm>
              <a:off x="344884" y="5591175"/>
              <a:ext cx="83706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err="1">
                  <a:solidFill>
                    <a:srgbClr val="000080"/>
                  </a:solidFill>
                  <a:latin typeface="Calibri"/>
                  <a:cs typeface="Calibri"/>
                </a:rPr>
                <a:t>Glasma</a:t>
              </a:r>
              <a:r>
                <a:rPr lang="en-US" sz="2000" b="1" dirty="0">
                  <a:solidFill>
                    <a:srgbClr val="000080"/>
                  </a:solidFill>
                  <a:latin typeface="Calibri"/>
                  <a:cs typeface="Calibri"/>
                </a:rPr>
                <a:t> factorization =&gt; universal “density matrices W” </a:t>
              </a:r>
              <a:r>
                <a:rPr lang="en-US" sz="2000" b="1" dirty="0" err="1">
                  <a:solidFill>
                    <a:srgbClr val="000080"/>
                  </a:solidFill>
                  <a:latin typeface="Calibri"/>
                  <a:cs typeface="Calibri"/>
                  <a:sym typeface="Symbol" charset="2"/>
                </a:rPr>
                <a:t></a:t>
              </a:r>
              <a:r>
                <a:rPr lang="en-US" sz="2000" b="1" dirty="0" smtClean="0">
                  <a:solidFill>
                    <a:srgbClr val="000080"/>
                  </a:solidFill>
                  <a:latin typeface="Calibri"/>
                  <a:cs typeface="Calibri"/>
                  <a:sym typeface="Symbol" charset="2"/>
                </a:rPr>
                <a:t>  </a:t>
              </a:r>
              <a:r>
                <a:rPr lang="en-US" sz="2000" b="1" dirty="0">
                  <a:solidFill>
                    <a:srgbClr val="000080"/>
                  </a:solidFill>
                  <a:latin typeface="Calibri"/>
                  <a:cs typeface="Calibri"/>
                  <a:sym typeface="Symbol" charset="2"/>
                </a:rPr>
                <a:t>“matrix element”</a:t>
              </a:r>
              <a:r>
                <a:rPr lang="en-US" sz="2000" b="1" dirty="0">
                  <a:latin typeface="Calibri"/>
                  <a:cs typeface="Calibri"/>
                  <a:sym typeface="Symbol" charset="2"/>
                </a:rPr>
                <a:t>  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sp>
          <p:nvSpPr>
            <p:cNvPr id="11288" name="Rectangle 24"/>
            <p:cNvSpPr>
              <a:spLocks noChangeArrowheads="1"/>
            </p:cNvSpPr>
            <p:nvPr/>
          </p:nvSpPr>
          <p:spPr bwMode="auto">
            <a:xfrm>
              <a:off x="228600" y="5410200"/>
              <a:ext cx="8763000" cy="685800"/>
            </a:xfrm>
            <a:prstGeom prst="rect">
              <a:avLst/>
            </a:prstGeom>
            <a:noFill/>
            <a:ln w="5715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520700" y="3388448"/>
            <a:ext cx="8369300" cy="1824039"/>
            <a:chOff x="520700" y="3388448"/>
            <a:chExt cx="8369300" cy="1824039"/>
          </a:xfrm>
        </p:grpSpPr>
        <p:grpSp>
          <p:nvGrpSpPr>
            <p:cNvPr id="5" name="Group 20"/>
            <p:cNvGrpSpPr/>
            <p:nvPr/>
          </p:nvGrpSpPr>
          <p:grpSpPr>
            <a:xfrm>
              <a:off x="520700" y="3388448"/>
              <a:ext cx="8242300" cy="1577976"/>
              <a:chOff x="520700" y="3388448"/>
              <a:chExt cx="8242300" cy="1577976"/>
            </a:xfrm>
          </p:grpSpPr>
          <p:sp>
            <p:nvSpPr>
              <p:cNvPr id="11283" name="Text Box 19"/>
              <p:cNvSpPr txBox="1">
                <a:spLocks noChangeArrowheads="1"/>
              </p:cNvSpPr>
              <p:nvPr/>
            </p:nvSpPr>
            <p:spPr bwMode="auto">
              <a:xfrm>
                <a:off x="520700" y="3388448"/>
                <a:ext cx="80010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 smtClean="0">
                    <a:solidFill>
                      <a:srgbClr val="800000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NLO </a:t>
                </a:r>
                <a:r>
                  <a:rPr lang="en-US" sz="2000" b="1" dirty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terms are as large as LO for </a:t>
                </a:r>
                <a:r>
                  <a:rPr lang="en-US" sz="2000" b="1" baseline="-25000" dirty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S</a:t>
                </a:r>
                <a:r>
                  <a:rPr lang="en-US" sz="2000" b="1" dirty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 ln(1/x</a:t>
                </a:r>
                <a:r>
                  <a:rPr lang="en-US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): </a:t>
                </a:r>
              </a:p>
              <a:p>
                <a:r>
                  <a:rPr lang="en-US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small </a:t>
                </a:r>
                <a:r>
                  <a:rPr lang="en-US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x</a:t>
                </a:r>
                <a:r>
                  <a:rPr lang="en-US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 (leading logs) and strong field (</a:t>
                </a:r>
                <a:r>
                  <a:rPr lang="en-US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gρ</a:t>
                </a:r>
                <a:r>
                  <a:rPr lang="en-US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) </a:t>
                </a:r>
                <a:r>
                  <a:rPr lang="en-US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Symbol" charset="2"/>
                  </a:rPr>
                  <a:t>resummation</a:t>
                </a:r>
                <a:endParaRPr lang="en-US" sz="2000" b="1" dirty="0">
                  <a:solidFill>
                    <a:srgbClr val="800000"/>
                  </a:solidFill>
                  <a:latin typeface="Calibri"/>
                  <a:cs typeface="Calibri"/>
                  <a:sym typeface="Symbol" charset="2"/>
                </a:endParaRPr>
              </a:p>
            </p:txBody>
          </p:sp>
          <p:pic>
            <p:nvPicPr>
              <p:cNvPr id="11284" name="Picture 20" descr="latex-image-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901700" y="4288561"/>
                <a:ext cx="7861300" cy="677863"/>
              </a:xfrm>
              <a:prstGeom prst="rect">
                <a:avLst/>
              </a:prstGeom>
              <a:noFill/>
            </p:spPr>
          </p:pic>
          <p:sp>
            <p:nvSpPr>
              <p:cNvPr id="11285" name="Text Box 21"/>
              <p:cNvSpPr txBox="1">
                <a:spLocks noChangeArrowheads="1"/>
              </p:cNvSpPr>
              <p:nvPr/>
            </p:nvSpPr>
            <p:spPr bwMode="auto">
              <a:xfrm>
                <a:off x="6431167" y="3829872"/>
                <a:ext cx="212993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  <a:latin typeface="Calibri"/>
                    <a:cs typeface="Calibri"/>
                  </a:rPr>
                  <a:t>         </a:t>
                </a:r>
                <a:r>
                  <a:rPr lang="en-US" sz="1400" b="1" dirty="0" err="1" smtClean="0">
                    <a:solidFill>
                      <a:srgbClr val="008000"/>
                    </a:solidFill>
                    <a:latin typeface="Calibri"/>
                    <a:cs typeface="Calibri"/>
                  </a:rPr>
                  <a:t>Gelis</a:t>
                </a:r>
                <a:r>
                  <a:rPr lang="en-US" sz="1400" b="1" dirty="0" err="1">
                    <a:solidFill>
                      <a:srgbClr val="008000"/>
                    </a:solidFill>
                    <a:latin typeface="Calibri"/>
                    <a:cs typeface="Calibri"/>
                  </a:rPr>
                  <a:t>,Lappi,RV</a:t>
                </a:r>
                <a:r>
                  <a:rPr lang="en-US" sz="1400" b="1" dirty="0">
                    <a:solidFill>
                      <a:srgbClr val="008000"/>
                    </a:solidFill>
                    <a:latin typeface="Calibri"/>
                    <a:cs typeface="Calibri"/>
                  </a:rPr>
                  <a:t> (2008)</a:t>
                </a:r>
                <a:endParaRPr lang="en-US" dirty="0">
                  <a:solidFill>
                    <a:srgbClr val="008000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11289" name="Picture 25" descr="latex-image-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32400" y="4966424"/>
              <a:ext cx="3657600" cy="246063"/>
            </a:xfrm>
            <a:prstGeom prst="rect">
              <a:avLst/>
            </a:prstGeom>
            <a:noFill/>
          </p:spPr>
        </p:pic>
      </p:grpSp>
      <p:sp>
        <p:nvSpPr>
          <p:cNvPr id="20" name="TextBox 19"/>
          <p:cNvSpPr txBox="1"/>
          <p:nvPr/>
        </p:nvSpPr>
        <p:spPr>
          <a:xfrm>
            <a:off x="520700" y="2090749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ε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=20-40 GeV/fm</a:t>
            </a:r>
            <a:r>
              <a:rPr lang="en-US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3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 for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τ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=0.3 fm @ RHIC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80"/>
                </a:solidFill>
                <a:latin typeface="Calibri" charset="0"/>
                <a:ea typeface="Calibri" charset="0"/>
                <a:cs typeface="Calibri" charset="0"/>
              </a:rPr>
              <a:t> Long range rapidity correlations</a:t>
            </a:r>
            <a:endParaRPr lang="en-US" smtClean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09800" y="3810000"/>
            <a:ext cx="4114800" cy="2370138"/>
            <a:chOff x="1200" y="600"/>
            <a:chExt cx="1588" cy="793"/>
          </a:xfrm>
        </p:grpSpPr>
        <p:sp>
          <p:nvSpPr>
            <p:cNvPr id="120864" name="Text Box 4"/>
            <p:cNvSpPr txBox="1">
              <a:spLocks noChangeArrowheads="1"/>
            </p:cNvSpPr>
            <p:nvPr/>
          </p:nvSpPr>
          <p:spPr bwMode="auto">
            <a:xfrm>
              <a:off x="1965" y="1033"/>
              <a:ext cx="623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99"/>
                  </a:solidFill>
                </a:rPr>
                <a:t>associated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200" y="618"/>
              <a:ext cx="1113" cy="775"/>
              <a:chOff x="802" y="747"/>
              <a:chExt cx="1047" cy="736"/>
            </a:xfrm>
          </p:grpSpPr>
          <p:sp>
            <p:nvSpPr>
              <p:cNvPr id="120867" name="Line 6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172" cy="377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 type="triangle" w="med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68" name="Line 7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206" cy="137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69" name="Line 8"/>
              <p:cNvSpPr>
                <a:spLocks noChangeShapeType="1"/>
              </p:cNvSpPr>
              <p:nvPr/>
            </p:nvSpPr>
            <p:spPr bwMode="auto">
              <a:xfrm flipH="1" flipV="1">
                <a:off x="1008" y="747"/>
                <a:ext cx="274" cy="309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70" name="Line 9"/>
              <p:cNvSpPr>
                <a:spLocks noChangeShapeType="1"/>
              </p:cNvSpPr>
              <p:nvPr/>
            </p:nvSpPr>
            <p:spPr bwMode="auto">
              <a:xfrm flipH="1" flipV="1">
                <a:off x="1248" y="816"/>
                <a:ext cx="34" cy="240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71" name="Freeform 10"/>
              <p:cNvSpPr>
                <a:spLocks/>
              </p:cNvSpPr>
              <p:nvPr/>
            </p:nvSpPr>
            <p:spPr bwMode="auto">
              <a:xfrm>
                <a:off x="1385" y="1159"/>
                <a:ext cx="40" cy="102"/>
              </a:xfrm>
              <a:custGeom>
                <a:avLst/>
                <a:gdLst>
                  <a:gd name="T0" fmla="*/ 34 w 56"/>
                  <a:gd name="T1" fmla="*/ 0 h 144"/>
                  <a:gd name="T2" fmla="*/ 34 w 56"/>
                  <a:gd name="T3" fmla="*/ 68 h 144"/>
                  <a:gd name="T4" fmla="*/ 0 w 56"/>
                  <a:gd name="T5" fmla="*/ 102 h 14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44"/>
                  <a:gd name="T11" fmla="*/ 56 w 56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44">
                    <a:moveTo>
                      <a:pt x="48" y="0"/>
                    </a:moveTo>
                    <a:cubicBezTo>
                      <a:pt x="52" y="36"/>
                      <a:pt x="56" y="72"/>
                      <a:pt x="48" y="96"/>
                    </a:cubicBezTo>
                    <a:cubicBezTo>
                      <a:pt x="40" y="120"/>
                      <a:pt x="8" y="136"/>
                      <a:pt x="0" y="144"/>
                    </a:cubicBezTo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72" name="Text Box 11"/>
              <p:cNvSpPr txBox="1">
                <a:spLocks noChangeArrowheads="1"/>
              </p:cNvSpPr>
              <p:nvPr/>
            </p:nvSpPr>
            <p:spPr bwMode="auto">
              <a:xfrm>
                <a:off x="1378" y="1193"/>
                <a:ext cx="343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  <a:latin typeface="Symbol" charset="2"/>
                  </a:rPr>
                  <a:t>Dj</a:t>
                </a:r>
              </a:p>
            </p:txBody>
          </p:sp>
          <p:sp>
            <p:nvSpPr>
              <p:cNvPr id="120873" name="Text Box 12"/>
              <p:cNvSpPr txBox="1">
                <a:spLocks noChangeArrowheads="1"/>
              </p:cNvSpPr>
              <p:nvPr/>
            </p:nvSpPr>
            <p:spPr bwMode="auto">
              <a:xfrm>
                <a:off x="1453" y="1395"/>
                <a:ext cx="396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rgbClr val="990000"/>
                    </a:solidFill>
                  </a:rPr>
                  <a:t>trigger</a:t>
                </a:r>
              </a:p>
            </p:txBody>
          </p:sp>
          <p:sp>
            <p:nvSpPr>
              <p:cNvPr id="120874" name="Line 13"/>
              <p:cNvSpPr>
                <a:spLocks noChangeShapeType="1"/>
              </p:cNvSpPr>
              <p:nvPr/>
            </p:nvSpPr>
            <p:spPr bwMode="auto">
              <a:xfrm>
                <a:off x="802" y="1056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75" name="Line 14"/>
              <p:cNvSpPr>
                <a:spLocks noChangeShapeType="1"/>
              </p:cNvSpPr>
              <p:nvPr/>
            </p:nvSpPr>
            <p:spPr bwMode="auto">
              <a:xfrm flipH="1">
                <a:off x="1316" y="1056"/>
                <a:ext cx="4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866" name="Text Box 15"/>
            <p:cNvSpPr txBox="1">
              <a:spLocks noChangeArrowheads="1"/>
            </p:cNvSpPr>
            <p:nvPr/>
          </p:nvSpPr>
          <p:spPr bwMode="auto">
            <a:xfrm>
              <a:off x="1968" y="600"/>
              <a:ext cx="82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CC0000"/>
                  </a:solidFill>
                </a:rPr>
                <a:t>Di-hadron </a:t>
              </a:r>
            </a:p>
            <a:p>
              <a:pPr eaLnBrk="1" hangingPunct="1"/>
              <a:r>
                <a:rPr lang="en-US" sz="1400" b="1">
                  <a:solidFill>
                    <a:srgbClr val="CC0000"/>
                  </a:solidFill>
                </a:rPr>
                <a:t>correlations</a:t>
              </a:r>
              <a:endParaRPr lang="en-US" sz="1800">
                <a:solidFill>
                  <a:srgbClr val="CC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838200" y="1447800"/>
            <a:ext cx="3352800" cy="1905000"/>
            <a:chOff x="4416" y="576"/>
            <a:chExt cx="1287" cy="980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4416" y="972"/>
              <a:ext cx="1287" cy="584"/>
              <a:chOff x="336" y="1680"/>
              <a:chExt cx="1796" cy="776"/>
            </a:xfrm>
          </p:grpSpPr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336" y="1680"/>
                <a:ext cx="1796" cy="767"/>
                <a:chOff x="270" y="1131"/>
                <a:chExt cx="1796" cy="767"/>
              </a:xfrm>
            </p:grpSpPr>
            <p:sp>
              <p:nvSpPr>
                <p:cNvPr id="120859" name="Oval 19"/>
                <p:cNvSpPr>
                  <a:spLocks noChangeArrowheads="1"/>
                </p:cNvSpPr>
                <p:nvPr/>
              </p:nvSpPr>
              <p:spPr bwMode="auto">
                <a:xfrm>
                  <a:off x="1863" y="1133"/>
                  <a:ext cx="203" cy="76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/>
                    </a:gs>
                    <a:gs pos="100000">
                      <a:srgbClr val="FFFF00"/>
                    </a:gs>
                  </a:gsLst>
                  <a:lin ang="0" scaled="1"/>
                </a:gradFill>
                <a:ln w="15875">
                  <a:noFill/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0860" name="Oval 20"/>
                <p:cNvSpPr>
                  <a:spLocks noChangeArrowheads="1"/>
                </p:cNvSpPr>
                <p:nvPr/>
              </p:nvSpPr>
              <p:spPr bwMode="auto">
                <a:xfrm rot="-10751627">
                  <a:off x="270" y="1131"/>
                  <a:ext cx="203" cy="76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hlink"/>
                    </a:gs>
                  </a:gsLst>
                  <a:lin ang="0" scaled="1"/>
                </a:gradFill>
                <a:ln w="15875">
                  <a:noFill/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7" name="Group 21"/>
                <p:cNvGrpSpPr>
                  <a:grpSpLocks/>
                </p:cNvGrpSpPr>
                <p:nvPr/>
              </p:nvGrpSpPr>
              <p:grpSpPr bwMode="auto">
                <a:xfrm>
                  <a:off x="528" y="1488"/>
                  <a:ext cx="1288" cy="6"/>
                  <a:chOff x="528" y="1488"/>
                  <a:chExt cx="1288" cy="6"/>
                </a:xfrm>
              </p:grpSpPr>
              <p:sp>
                <p:nvSpPr>
                  <p:cNvPr id="12086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1494"/>
                    <a:ext cx="365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863" name="Line 2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451" y="1488"/>
                    <a:ext cx="365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0858" name="Rectangle 24"/>
              <p:cNvSpPr>
                <a:spLocks noChangeArrowheads="1"/>
              </p:cNvSpPr>
              <p:nvPr/>
            </p:nvSpPr>
            <p:spPr bwMode="auto">
              <a:xfrm>
                <a:off x="432" y="1689"/>
                <a:ext cx="1594" cy="767"/>
              </a:xfrm>
              <a:prstGeom prst="rect">
                <a:avLst/>
              </a:prstGeom>
              <a:solidFill>
                <a:srgbClr val="FF3300">
                  <a:alpha val="50195"/>
                </a:srgbClr>
              </a:solidFill>
              <a:ln w="1587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0841" name="AutoShape 25"/>
            <p:cNvSpPr>
              <a:spLocks noChangeArrowheads="1"/>
            </p:cNvSpPr>
            <p:nvPr/>
          </p:nvSpPr>
          <p:spPr bwMode="auto">
            <a:xfrm>
              <a:off x="4986" y="1025"/>
              <a:ext cx="177" cy="158"/>
            </a:xfrm>
            <a:prstGeom prst="irregularSeal1">
              <a:avLst/>
            </a:prstGeom>
            <a:solidFill>
              <a:srgbClr val="FF9900"/>
            </a:solidFill>
            <a:ln w="1587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2" name="Line 26"/>
            <p:cNvSpPr>
              <a:spLocks noChangeShapeType="1"/>
            </p:cNvSpPr>
            <p:nvPr/>
          </p:nvSpPr>
          <p:spPr bwMode="auto">
            <a:xfrm flipV="1">
              <a:off x="4820" y="1107"/>
              <a:ext cx="25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3" name="Line 27"/>
            <p:cNvSpPr>
              <a:spLocks noChangeShapeType="1"/>
            </p:cNvSpPr>
            <p:nvPr/>
          </p:nvSpPr>
          <p:spPr bwMode="auto">
            <a:xfrm rot="10800000" flipV="1">
              <a:off x="5073" y="1106"/>
              <a:ext cx="22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4" name="Line 28"/>
            <p:cNvSpPr>
              <a:spLocks noChangeShapeType="1"/>
            </p:cNvSpPr>
            <p:nvPr/>
          </p:nvSpPr>
          <p:spPr bwMode="auto">
            <a:xfrm rot="6114803" flipV="1">
              <a:off x="4898" y="1238"/>
              <a:ext cx="285" cy="1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5" name="Line 29"/>
            <p:cNvSpPr>
              <a:spLocks noChangeShapeType="1"/>
            </p:cNvSpPr>
            <p:nvPr/>
          </p:nvSpPr>
          <p:spPr bwMode="auto">
            <a:xfrm rot="16570071" flipV="1">
              <a:off x="4954" y="972"/>
              <a:ext cx="25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6" name="Line 30"/>
            <p:cNvSpPr>
              <a:spLocks noChangeShapeType="1"/>
            </p:cNvSpPr>
            <p:nvPr/>
          </p:nvSpPr>
          <p:spPr bwMode="auto">
            <a:xfrm flipV="1">
              <a:off x="5097" y="576"/>
              <a:ext cx="29" cy="2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7" name="Line 31"/>
            <p:cNvSpPr>
              <a:spLocks noChangeShapeType="1"/>
            </p:cNvSpPr>
            <p:nvPr/>
          </p:nvSpPr>
          <p:spPr bwMode="auto">
            <a:xfrm flipV="1">
              <a:off x="5096" y="727"/>
              <a:ext cx="50" cy="1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8" name="Line 32"/>
            <p:cNvSpPr>
              <a:spLocks noChangeShapeType="1"/>
            </p:cNvSpPr>
            <p:nvPr/>
          </p:nvSpPr>
          <p:spPr bwMode="auto">
            <a:xfrm flipH="1" flipV="1">
              <a:off x="5050" y="731"/>
              <a:ext cx="44" cy="1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49" name="Line 33"/>
            <p:cNvSpPr>
              <a:spLocks noChangeShapeType="1"/>
            </p:cNvSpPr>
            <p:nvPr/>
          </p:nvSpPr>
          <p:spPr bwMode="auto">
            <a:xfrm flipH="1" flipV="1">
              <a:off x="5079" y="695"/>
              <a:ext cx="16" cy="1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0" name="Freeform 34"/>
            <p:cNvSpPr>
              <a:spLocks/>
            </p:cNvSpPr>
            <p:nvPr/>
          </p:nvSpPr>
          <p:spPr bwMode="auto">
            <a:xfrm>
              <a:off x="5065" y="1166"/>
              <a:ext cx="57" cy="130"/>
            </a:xfrm>
            <a:custGeom>
              <a:avLst/>
              <a:gdLst>
                <a:gd name="T0" fmla="*/ 0 w 68"/>
                <a:gd name="T1" fmla="*/ 0 h 174"/>
                <a:gd name="T2" fmla="*/ 23 w 68"/>
                <a:gd name="T3" fmla="*/ 11 h 174"/>
                <a:gd name="T4" fmla="*/ 35 w 68"/>
                <a:gd name="T5" fmla="*/ 40 h 174"/>
                <a:gd name="T6" fmla="*/ 20 w 68"/>
                <a:gd name="T7" fmla="*/ 61 h 174"/>
                <a:gd name="T8" fmla="*/ 43 w 68"/>
                <a:gd name="T9" fmla="*/ 69 h 174"/>
                <a:gd name="T10" fmla="*/ 48 w 68"/>
                <a:gd name="T11" fmla="*/ 90 h 174"/>
                <a:gd name="T12" fmla="*/ 43 w 68"/>
                <a:gd name="T13" fmla="*/ 110 h 174"/>
                <a:gd name="T14" fmla="*/ 48 w 68"/>
                <a:gd name="T15" fmla="*/ 130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1" name="Freeform 35"/>
            <p:cNvSpPr>
              <a:spLocks/>
            </p:cNvSpPr>
            <p:nvPr/>
          </p:nvSpPr>
          <p:spPr bwMode="auto">
            <a:xfrm rot="2179176">
              <a:off x="4997" y="1193"/>
              <a:ext cx="39" cy="149"/>
            </a:xfrm>
            <a:custGeom>
              <a:avLst/>
              <a:gdLst>
                <a:gd name="T0" fmla="*/ 9 w 46"/>
                <a:gd name="T1" fmla="*/ 0 h 198"/>
                <a:gd name="T2" fmla="*/ 4 w 46"/>
                <a:gd name="T3" fmla="*/ 29 h 198"/>
                <a:gd name="T4" fmla="*/ 17 w 46"/>
                <a:gd name="T5" fmla="*/ 59 h 198"/>
                <a:gd name="T6" fmla="*/ 2 w 46"/>
                <a:gd name="T7" fmla="*/ 79 h 198"/>
                <a:gd name="T8" fmla="*/ 25 w 46"/>
                <a:gd name="T9" fmla="*/ 88 h 198"/>
                <a:gd name="T10" fmla="*/ 30 w 46"/>
                <a:gd name="T11" fmla="*/ 108 h 198"/>
                <a:gd name="T12" fmla="*/ 25 w 46"/>
                <a:gd name="T13" fmla="*/ 129 h 198"/>
                <a:gd name="T14" fmla="*/ 30 w 46"/>
                <a:gd name="T15" fmla="*/ 149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198"/>
                <a:gd name="T26" fmla="*/ 46 w 46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198">
                  <a:moveTo>
                    <a:pt x="11" y="0"/>
                  </a:moveTo>
                  <a:cubicBezTo>
                    <a:pt x="24" y="4"/>
                    <a:pt x="0" y="25"/>
                    <a:pt x="5" y="39"/>
                  </a:cubicBezTo>
                  <a:cubicBezTo>
                    <a:pt x="0" y="69"/>
                    <a:pt x="11" y="52"/>
                    <a:pt x="20" y="78"/>
                  </a:cubicBezTo>
                  <a:cubicBezTo>
                    <a:pt x="16" y="89"/>
                    <a:pt x="9" y="95"/>
                    <a:pt x="2" y="105"/>
                  </a:cubicBezTo>
                  <a:cubicBezTo>
                    <a:pt x="12" y="108"/>
                    <a:pt x="19" y="114"/>
                    <a:pt x="29" y="117"/>
                  </a:cubicBezTo>
                  <a:cubicBezTo>
                    <a:pt x="25" y="134"/>
                    <a:pt x="18" y="135"/>
                    <a:pt x="35" y="144"/>
                  </a:cubicBezTo>
                  <a:cubicBezTo>
                    <a:pt x="39" y="156"/>
                    <a:pt x="36" y="160"/>
                    <a:pt x="29" y="171"/>
                  </a:cubicBezTo>
                  <a:cubicBezTo>
                    <a:pt x="46" y="177"/>
                    <a:pt x="35" y="181"/>
                    <a:pt x="35" y="198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2" name="Freeform 36"/>
            <p:cNvSpPr>
              <a:spLocks/>
            </p:cNvSpPr>
            <p:nvPr/>
          </p:nvSpPr>
          <p:spPr bwMode="auto">
            <a:xfrm rot="10121092">
              <a:off x="5060" y="1238"/>
              <a:ext cx="57" cy="131"/>
            </a:xfrm>
            <a:custGeom>
              <a:avLst/>
              <a:gdLst>
                <a:gd name="T0" fmla="*/ 0 w 68"/>
                <a:gd name="T1" fmla="*/ 0 h 174"/>
                <a:gd name="T2" fmla="*/ 23 w 68"/>
                <a:gd name="T3" fmla="*/ 11 h 174"/>
                <a:gd name="T4" fmla="*/ 35 w 68"/>
                <a:gd name="T5" fmla="*/ 41 h 174"/>
                <a:gd name="T6" fmla="*/ 20 w 68"/>
                <a:gd name="T7" fmla="*/ 61 h 174"/>
                <a:gd name="T8" fmla="*/ 43 w 68"/>
                <a:gd name="T9" fmla="*/ 70 h 174"/>
                <a:gd name="T10" fmla="*/ 48 w 68"/>
                <a:gd name="T11" fmla="*/ 90 h 174"/>
                <a:gd name="T12" fmla="*/ 43 w 68"/>
                <a:gd name="T13" fmla="*/ 111 h 174"/>
                <a:gd name="T14" fmla="*/ 48 w 68"/>
                <a:gd name="T15" fmla="*/ 131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3" name="Freeform 37"/>
            <p:cNvSpPr>
              <a:spLocks/>
            </p:cNvSpPr>
            <p:nvPr/>
          </p:nvSpPr>
          <p:spPr bwMode="auto">
            <a:xfrm rot="10121092">
              <a:off x="5015" y="881"/>
              <a:ext cx="58" cy="131"/>
            </a:xfrm>
            <a:custGeom>
              <a:avLst/>
              <a:gdLst>
                <a:gd name="T0" fmla="*/ 0 w 68"/>
                <a:gd name="T1" fmla="*/ 0 h 174"/>
                <a:gd name="T2" fmla="*/ 23 w 68"/>
                <a:gd name="T3" fmla="*/ 11 h 174"/>
                <a:gd name="T4" fmla="*/ 36 w 68"/>
                <a:gd name="T5" fmla="*/ 41 h 174"/>
                <a:gd name="T6" fmla="*/ 20 w 68"/>
                <a:gd name="T7" fmla="*/ 61 h 174"/>
                <a:gd name="T8" fmla="*/ 44 w 68"/>
                <a:gd name="T9" fmla="*/ 70 h 174"/>
                <a:gd name="T10" fmla="*/ 49 w 68"/>
                <a:gd name="T11" fmla="*/ 90 h 174"/>
                <a:gd name="T12" fmla="*/ 44 w 68"/>
                <a:gd name="T13" fmla="*/ 111 h 174"/>
                <a:gd name="T14" fmla="*/ 49 w 68"/>
                <a:gd name="T15" fmla="*/ 131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4" name="Freeform 38"/>
            <p:cNvSpPr>
              <a:spLocks/>
            </p:cNvSpPr>
            <p:nvPr/>
          </p:nvSpPr>
          <p:spPr bwMode="auto">
            <a:xfrm rot="-8263508">
              <a:off x="5107" y="923"/>
              <a:ext cx="50" cy="148"/>
            </a:xfrm>
            <a:custGeom>
              <a:avLst/>
              <a:gdLst>
                <a:gd name="T0" fmla="*/ 0 w 68"/>
                <a:gd name="T1" fmla="*/ 0 h 174"/>
                <a:gd name="T2" fmla="*/ 20 w 68"/>
                <a:gd name="T3" fmla="*/ 13 h 174"/>
                <a:gd name="T4" fmla="*/ 31 w 68"/>
                <a:gd name="T5" fmla="*/ 46 h 174"/>
                <a:gd name="T6" fmla="*/ 18 w 68"/>
                <a:gd name="T7" fmla="*/ 69 h 174"/>
                <a:gd name="T8" fmla="*/ 38 w 68"/>
                <a:gd name="T9" fmla="*/ 79 h 174"/>
                <a:gd name="T10" fmla="*/ 42 w 68"/>
                <a:gd name="T11" fmla="*/ 102 h 174"/>
                <a:gd name="T12" fmla="*/ 38 w 68"/>
                <a:gd name="T13" fmla="*/ 125 h 174"/>
                <a:gd name="T14" fmla="*/ 42 w 68"/>
                <a:gd name="T15" fmla="*/ 148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5" name="Line 39"/>
            <p:cNvSpPr>
              <a:spLocks noChangeShapeType="1"/>
            </p:cNvSpPr>
            <p:nvPr/>
          </p:nvSpPr>
          <p:spPr bwMode="auto">
            <a:xfrm flipH="1" flipV="1">
              <a:off x="4947" y="809"/>
              <a:ext cx="50" cy="8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6" name="Line 40"/>
            <p:cNvSpPr>
              <a:spLocks noChangeShapeType="1"/>
            </p:cNvSpPr>
            <p:nvPr/>
          </p:nvSpPr>
          <p:spPr bwMode="auto">
            <a:xfrm flipV="1">
              <a:off x="5169" y="785"/>
              <a:ext cx="63" cy="1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cxnSp>
        <p:nvCxnSpPr>
          <p:cNvPr id="120837" name="Straight Arrow Connector 74"/>
          <p:cNvCxnSpPr>
            <a:cxnSpLocks noChangeShapeType="1"/>
          </p:cNvCxnSpPr>
          <p:nvPr/>
        </p:nvCxnSpPr>
        <p:spPr bwMode="auto">
          <a:xfrm flipV="1">
            <a:off x="3048000" y="1905000"/>
            <a:ext cx="1905000" cy="152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20838" name="TextBox 75"/>
          <p:cNvSpPr txBox="1">
            <a:spLocks noChangeArrowheads="1"/>
          </p:cNvSpPr>
          <p:nvPr/>
        </p:nvSpPr>
        <p:spPr bwMode="auto">
          <a:xfrm>
            <a:off x="381000" y="91440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Some notation: Δη-ΔΦ</a:t>
            </a:r>
          </a:p>
        </p:txBody>
      </p:sp>
      <p:sp>
        <p:nvSpPr>
          <p:cNvPr id="120839" name="TextBox 76"/>
          <p:cNvSpPr txBox="1">
            <a:spLocks noChangeArrowheads="1"/>
          </p:cNvSpPr>
          <p:nvPr/>
        </p:nvSpPr>
        <p:spPr bwMode="auto">
          <a:xfrm>
            <a:off x="5562600" y="1143000"/>
            <a:ext cx="326231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Rapidity: a measure of 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velocity (denoted by y or η) 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additive under Lorentz boost</a:t>
            </a:r>
          </a:p>
          <a:p>
            <a:endParaRPr lang="en-US" sz="2000" b="1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Δη – measure of 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angular separation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along beam direction</a:t>
            </a:r>
          </a:p>
          <a:p>
            <a:endParaRPr lang="en-US" sz="2000" b="1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Large Δη means particles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are flying off in opposite 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directions along beam 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95250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Long range rapidity correlations as  chronometer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22889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90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28600" y="1143000"/>
            <a:ext cx="8915400" cy="4438650"/>
            <a:chOff x="-510347" y="2910964"/>
            <a:chExt cx="7328044" cy="3579242"/>
          </a:xfrm>
        </p:grpSpPr>
        <p:sp>
          <p:nvSpPr>
            <p:cNvPr id="122887" name="TextBox 31"/>
            <p:cNvSpPr txBox="1">
              <a:spLocks noChangeArrowheads="1"/>
            </p:cNvSpPr>
            <p:nvPr/>
          </p:nvSpPr>
          <p:spPr bwMode="auto">
            <a:xfrm>
              <a:off x="-510347" y="6167569"/>
              <a:ext cx="7328044" cy="32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660066"/>
                  </a:solidFill>
                  <a:latin typeface="Calibri" charset="0"/>
                  <a:ea typeface="Calibri" charset="0"/>
                  <a:cs typeface="Calibri" charset="0"/>
                </a:rPr>
                <a:t>Long range rapidity correlations are sensitive to Glasma dynamics at early times</a:t>
              </a:r>
            </a:p>
          </p:txBody>
        </p:sp>
        <p:pic>
          <p:nvPicPr>
            <p:cNvPr id="122888" name="Picture 32" descr="Snapshot 2009-07-08 06-27-5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4943" y="2910964"/>
              <a:ext cx="5386426" cy="2334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885" name="Picture 7" descr="image-179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4038600"/>
            <a:ext cx="52339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Rectangle 40"/>
          <p:cNvSpPr>
            <a:spLocks noChangeArrowheads="1"/>
          </p:cNvSpPr>
          <p:nvPr/>
        </p:nvSpPr>
        <p:spPr bwMode="auto">
          <a:xfrm>
            <a:off x="5257800" y="5791200"/>
            <a:ext cx="3613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Dumitru, Gelis, McLerran, RV, arXiv 0804.3858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6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Outline of lectures</a:t>
            </a:r>
          </a:p>
        </p:txBody>
      </p:sp>
      <p:sp>
        <p:nvSpPr>
          <p:cNvPr id="92163" name="Content Placeholder 7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Lecture I: QCD and the Quark-Gluon Plasma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1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Lecture II: Gluon Saturation and the Color Glass Condensate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1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Lecture III: Quantum field theory in strong fields. </a:t>
            </a: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Factorization. the </a:t>
            </a:r>
            <a:r>
              <a:rPr lang="en-US" sz="2400" b="1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Glasma</a:t>
            </a: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 and long range correlations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1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Lecture IV: Quantum field theory in strong fields. </a:t>
            </a:r>
          </a:p>
          <a:p>
            <a:pPr>
              <a:buClr>
                <a:srgbClr val="FF0000"/>
              </a:buClr>
              <a:buFontTx/>
              <a:buNone/>
            </a:pPr>
            <a:r>
              <a:rPr lang="en-US" sz="1000" b="1" dirty="0" smtClean="0"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 Instabilities and the spectrum of initial quantum  fluctuations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1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Lecture V: Quantum field theory in strong fields. </a:t>
            </a: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Decoherence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,  hydrodynamics, Bose-Einstein Condensation and </a:t>
            </a:r>
            <a:r>
              <a:rPr lang="en-US" sz="2400" b="1" dirty="0" err="1" smtClean="0">
                <a:latin typeface="Calibri" charset="0"/>
                <a:ea typeface="Calibri" charset="0"/>
                <a:cs typeface="Calibri" charset="0"/>
              </a:rPr>
              <a:t>thermalization</a:t>
            </a:r>
            <a:endParaRPr lang="en-US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10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Lecture VI: Future prospects: RHIC, LHC and the EIC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8675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Really long range correlations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26985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86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752600" y="1371600"/>
            <a:ext cx="6248400" cy="4419600"/>
            <a:chOff x="1519" y="1501"/>
            <a:chExt cx="3665" cy="2295"/>
          </a:xfrm>
        </p:grpSpPr>
        <p:pic>
          <p:nvPicPr>
            <p:cNvPr id="126983" name="Picture 9" descr="2D_Correlation_0to30percent[2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19" y="1642"/>
              <a:ext cx="3228" cy="2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84" name="Text Box 10"/>
            <p:cNvSpPr txBox="1">
              <a:spLocks noChangeArrowheads="1"/>
            </p:cNvSpPr>
            <p:nvPr/>
          </p:nvSpPr>
          <p:spPr bwMode="auto">
            <a:xfrm>
              <a:off x="2064" y="1501"/>
              <a:ext cx="312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b="1"/>
                <a:t>Au+Au 200 GeV, 0 - 30%</a:t>
              </a:r>
            </a:p>
            <a:p>
              <a:pPr eaLnBrk="1" hangingPunct="1"/>
              <a:r>
                <a:rPr lang="en-US" sz="1200" b="1"/>
                <a:t>PHOBOS </a:t>
              </a:r>
            </a:p>
          </p:txBody>
        </p:sp>
        <p:graphicFrame>
          <p:nvGraphicFramePr>
            <p:cNvPr id="126978" name="Object 2"/>
            <p:cNvGraphicFramePr>
              <a:graphicFrameLocks noChangeAspect="1"/>
            </p:cNvGraphicFramePr>
            <p:nvPr/>
          </p:nvGraphicFramePr>
          <p:xfrm>
            <a:off x="2064" y="2127"/>
            <a:ext cx="780" cy="408"/>
          </p:xfrm>
          <a:graphic>
            <a:graphicData uri="http://schemas.openxmlformats.org/presentationml/2006/ole">
              <p:oleObj spid="_x0000_s180226" name="Równanie" r:id="rId5" imgW="800497" imgH="419497" progId="Equation.3">
                <p:embed/>
              </p:oleObj>
            </a:graphicData>
          </a:graphic>
        </p:graphicFrame>
      </p:grpSp>
      <p:sp>
        <p:nvSpPr>
          <p:cNvPr id="126982" name="TextBox 41"/>
          <p:cNvSpPr txBox="1">
            <a:spLocks noChangeArrowheads="1"/>
          </p:cNvSpPr>
          <p:nvPr/>
        </p:nvSpPr>
        <p:spPr bwMode="auto">
          <a:xfrm>
            <a:off x="152400" y="5867400"/>
            <a:ext cx="899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These structures reflect dynamics of strong gluon fields at times &lt; 3</a:t>
            </a:r>
            <a:r>
              <a:rPr lang="en-US" sz="2000" b="1" i="1">
                <a:solidFill>
                  <a:srgbClr val="660066"/>
                </a:solidFill>
                <a:latin typeface="Calibri" charset="0"/>
                <a:ea typeface="Wingdings" charset="2"/>
              </a:rPr>
              <a:t></a:t>
            </a:r>
            <a:r>
              <a:rPr lang="en-US" sz="2000" b="1" i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US" sz="2000" b="1" i="1" baseline="3000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-24 </a:t>
            </a:r>
            <a:r>
              <a:rPr lang="en-US" sz="2000" b="1" i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seconds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6130" name="Slide" r:id="rId4" imgW="4572000" imgH="3436620" progId="">
              <p:embed/>
            </p:oleObj>
          </a:graphicData>
        </a:graphic>
      </p:graphicFrame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28600" y="0"/>
            <a:ext cx="641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utura" charset="0"/>
              </a:rPr>
              <a:t>An example of a small fluctuation spectrum…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8675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The Ridge: Glasma flux tubes+ Radial flow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29038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39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284163" y="1219200"/>
            <a:ext cx="8859837" cy="4818063"/>
            <a:chOff x="-915491" y="-900126"/>
            <a:chExt cx="8859267" cy="4818459"/>
          </a:xfrm>
        </p:grpSpPr>
        <p:pic>
          <p:nvPicPr>
            <p:cNvPr id="129036" name="Picture 36" descr="openingAngleFlo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5176" y="-900126"/>
              <a:ext cx="2641395" cy="235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37" name="TextBox 38"/>
            <p:cNvSpPr txBox="1">
              <a:spLocks noChangeArrowheads="1"/>
            </p:cNvSpPr>
            <p:nvPr/>
          </p:nvSpPr>
          <p:spPr bwMode="auto">
            <a:xfrm>
              <a:off x="-915491" y="2071674"/>
              <a:ext cx="8859267" cy="1846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charset="0"/>
                  <a:ea typeface="Calibri" charset="0"/>
                  <a:cs typeface="Calibri" charset="0"/>
                </a:rPr>
                <a:t>Glasma flux tubes provide the long range rapidity correlation</a:t>
              </a:r>
            </a:p>
            <a:p>
              <a:r>
                <a:rPr lang="en-US" sz="20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                                                                            </a:t>
              </a:r>
              <a:r>
                <a:rPr lang="en-US" sz="14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Dumitru, Gelis, McLerran, RV; Gavin, McLerran, Moschelli</a:t>
              </a:r>
            </a:p>
            <a:p>
              <a:r>
                <a:rPr lang="en-US" sz="14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                                                                                                             Lappi, Srednyak, RV (2010)</a:t>
              </a:r>
              <a:endPara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endParaRPr lang="en-US" sz="2000" b="1">
                <a:latin typeface="Calibri" charset="0"/>
                <a:ea typeface="Calibri" charset="0"/>
                <a:cs typeface="Calibri" charset="0"/>
              </a:endParaRPr>
            </a:p>
            <a:p>
              <a:r>
                <a:rPr lang="en-US" sz="2000" b="1">
                  <a:latin typeface="Calibri" charset="0"/>
                  <a:ea typeface="Calibri" charset="0"/>
                  <a:cs typeface="Calibri" charset="0"/>
                </a:rPr>
                <a:t>Radial (“Hubble”) flow of the tubes provides the azimuthal collimation</a:t>
              </a:r>
            </a:p>
            <a:p>
              <a:r>
                <a:rPr lang="en-US" sz="20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                                                                             </a:t>
              </a:r>
              <a:r>
                <a:rPr lang="en-US" sz="14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Voloshin; Shuryak</a:t>
              </a:r>
            </a:p>
          </p:txBody>
        </p:sp>
      </p:grpSp>
      <p:pic>
        <p:nvPicPr>
          <p:cNvPr id="129029" name="Picture 12" descr="Snapshot 2009-05-20 06-45-32"/>
          <p:cNvPicPr>
            <a:picLocks noChangeAspect="1" noChangeArrowheads="1"/>
          </p:cNvPicPr>
          <p:nvPr/>
        </p:nvPicPr>
        <p:blipFill>
          <a:blip r:embed="rId5"/>
          <a:srcRect l="9012" r="50627"/>
          <a:stretch>
            <a:fillRect/>
          </a:stretch>
        </p:blipFill>
        <p:spPr bwMode="auto">
          <a:xfrm>
            <a:off x="1143000" y="1371600"/>
            <a:ext cx="26670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562600" y="1295400"/>
            <a:ext cx="3048000" cy="1905000"/>
            <a:chOff x="1728" y="865"/>
            <a:chExt cx="2939" cy="1823"/>
          </a:xfrm>
        </p:grpSpPr>
        <p:pic>
          <p:nvPicPr>
            <p:cNvPr id="129031" name="Picture 4" descr="ev2_front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8" y="961"/>
              <a:ext cx="2238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32" name="Line 5"/>
            <p:cNvSpPr>
              <a:spLocks noChangeShapeType="1"/>
            </p:cNvSpPr>
            <p:nvPr/>
          </p:nvSpPr>
          <p:spPr bwMode="auto">
            <a:xfrm flipV="1">
              <a:off x="2847" y="1393"/>
              <a:ext cx="1152" cy="43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33" name="Line 6"/>
            <p:cNvSpPr>
              <a:spLocks noChangeShapeType="1"/>
            </p:cNvSpPr>
            <p:nvPr/>
          </p:nvSpPr>
          <p:spPr bwMode="auto">
            <a:xfrm flipV="1">
              <a:off x="2847" y="865"/>
              <a:ext cx="720" cy="96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34" name="Freeform 7"/>
            <p:cNvSpPr>
              <a:spLocks/>
            </p:cNvSpPr>
            <p:nvPr/>
          </p:nvSpPr>
          <p:spPr bwMode="auto">
            <a:xfrm>
              <a:off x="3204" y="1345"/>
              <a:ext cx="123" cy="301"/>
            </a:xfrm>
            <a:custGeom>
              <a:avLst/>
              <a:gdLst>
                <a:gd name="T0" fmla="*/ 0 w 123"/>
                <a:gd name="T1" fmla="*/ 0 h 301"/>
                <a:gd name="T2" fmla="*/ 48 w 123"/>
                <a:gd name="T3" fmla="*/ 34 h 301"/>
                <a:gd name="T4" fmla="*/ 89 w 123"/>
                <a:gd name="T5" fmla="*/ 75 h 301"/>
                <a:gd name="T6" fmla="*/ 123 w 123"/>
                <a:gd name="T7" fmla="*/ 301 h 3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1"/>
                <a:gd name="T14" fmla="*/ 123 w 123"/>
                <a:gd name="T15" fmla="*/ 301 h 3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1">
                  <a:moveTo>
                    <a:pt x="0" y="0"/>
                  </a:moveTo>
                  <a:cubicBezTo>
                    <a:pt x="16" y="11"/>
                    <a:pt x="34" y="20"/>
                    <a:pt x="48" y="34"/>
                  </a:cubicBezTo>
                  <a:cubicBezTo>
                    <a:pt x="61" y="47"/>
                    <a:pt x="89" y="75"/>
                    <a:pt x="89" y="75"/>
                  </a:cubicBezTo>
                  <a:cubicBezTo>
                    <a:pt x="122" y="155"/>
                    <a:pt x="123" y="208"/>
                    <a:pt x="123" y="301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35" name="Text Box 8"/>
            <p:cNvSpPr txBox="1">
              <a:spLocks noChangeArrowheads="1"/>
            </p:cNvSpPr>
            <p:nvPr/>
          </p:nvSpPr>
          <p:spPr bwMode="auto">
            <a:xfrm>
              <a:off x="4551" y="1646"/>
              <a:ext cx="11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2600">
                <a:solidFill>
                  <a:srgbClr val="FF0000"/>
                </a:solidFill>
                <a:latin typeface="Edwardian Script ITC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685800" y="4038600"/>
            <a:ext cx="7696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The high-energy collisions of protons in the LHC may be uncovering “a new deep internal structure of the initial protons,” says Frank Wilczek of the Massachusetts Institute of Technology, winner of a Nobel Prize</a:t>
            </a:r>
          </a:p>
          <a:p>
            <a:endParaRPr lang="en-US" sz="2000" b="1" i="1">
              <a:solidFill>
                <a:srgbClr val="660066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i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“At these higher energies [of the LHC], one is taking a snapshot of the proton with higher spatial and time resolution than ever before” </a:t>
            </a:r>
          </a:p>
        </p:txBody>
      </p:sp>
      <p:pic>
        <p:nvPicPr>
          <p:cNvPr id="131075" name="Picture 4" descr="dum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76073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6" name="TextBox 5"/>
          <p:cNvSpPr txBox="1">
            <a:spLocks noChangeArrowheads="1"/>
          </p:cNvSpPr>
          <p:nvPr/>
        </p:nvSpPr>
        <p:spPr bwMode="auto">
          <a:xfrm>
            <a:off x="5715000" y="3048000"/>
            <a:ext cx="287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Scientific American, February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latin typeface="Calibri" charset="0"/>
                <a:ea typeface="Times New Roman" charset="0"/>
              </a:rPr>
              <a:t>A ridge in high multiplicity pp collisions</a:t>
            </a:r>
          </a:p>
        </p:txBody>
      </p:sp>
      <p:sp>
        <p:nvSpPr>
          <p:cNvPr id="13209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923965-D432-0A44-8930-82F6633A28C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32100" name="Rectangle 6"/>
          <p:cNvSpPr>
            <a:spLocks noChangeArrowheads="1"/>
          </p:cNvSpPr>
          <p:nvPr/>
        </p:nvSpPr>
        <p:spPr bwMode="auto">
          <a:xfrm>
            <a:off x="1377950" y="449263"/>
            <a:ext cx="1841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endParaRPr lang="en-US"/>
          </a:p>
        </p:txBody>
      </p:sp>
      <p:pic>
        <p:nvPicPr>
          <p:cNvPr id="132101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375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17" descr="nch_models_pt0_NONE_log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3175" y="1524000"/>
            <a:ext cx="41338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8" name="Title 2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600" smtClean="0">
                <a:latin typeface="Times New Roman" charset="0"/>
                <a:ea typeface="Times New Roman" charset="0"/>
                <a:cs typeface="Times New Roman" charset="0"/>
              </a:rPr>
              <a:t>High Multiplicity pp collisions</a:t>
            </a:r>
          </a:p>
        </p:txBody>
      </p:sp>
      <p:sp>
        <p:nvSpPr>
          <p:cNvPr id="134149" name="Rectangle 17"/>
          <p:cNvSpPr>
            <a:spLocks noChangeArrowheads="1"/>
          </p:cNvSpPr>
          <p:nvPr/>
        </p:nvSpPr>
        <p:spPr bwMode="auto">
          <a:xfrm>
            <a:off x="9169400" y="5588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914400" y="5493603"/>
            <a:ext cx="7391400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6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alpha val="75000"/>
              </a:schemeClr>
            </a:glo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Very high particle density regime</a:t>
            </a:r>
          </a:p>
          <a:p>
            <a:pPr algn="ctr">
              <a:defRPr/>
            </a:pPr>
            <a:r>
              <a:rPr lang="en-US" i="1">
                <a:solidFill>
                  <a:schemeClr val="hlink"/>
                </a:solidFill>
                <a:latin typeface="Comic Sans MS" charset="0"/>
                <a:ea typeface="Comic Sans MS" charset="0"/>
                <a:cs typeface="Comic Sans MS" charset="0"/>
              </a:rPr>
              <a:t>Is there anything peculiar happening there?</a:t>
            </a:r>
          </a:p>
        </p:txBody>
      </p:sp>
      <p:sp>
        <p:nvSpPr>
          <p:cNvPr id="134153" name="Line 15"/>
          <p:cNvSpPr>
            <a:spLocks noChangeShapeType="1"/>
          </p:cNvSpPr>
          <p:nvPr/>
        </p:nvSpPr>
        <p:spPr bwMode="auto">
          <a:xfrm flipV="1">
            <a:off x="4648200" y="3370263"/>
            <a:ext cx="1752600" cy="2057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62" name="Text Box 16"/>
          <p:cNvSpPr txBox="1">
            <a:spLocks noChangeArrowheads="1"/>
          </p:cNvSpPr>
          <p:nvPr/>
        </p:nvSpPr>
        <p:spPr bwMode="auto">
          <a:xfrm>
            <a:off x="1905000" y="990601"/>
            <a:ext cx="5410200" cy="461665"/>
          </a:xfrm>
          <a:prstGeom prst="rect">
            <a:avLst/>
          </a:prstGeom>
          <a:gradFill flip="none" rotWithShape="1">
            <a:gsLst>
              <a:gs pos="64000">
                <a:schemeClr val="accent2">
                  <a:lumMod val="20000"/>
                  <a:lumOff val="80000"/>
                  <a:alpha val="78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5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1800">
                <a:latin typeface="Comic Sans MS" charset="0"/>
                <a:ea typeface="Comic Sans MS" charset="0"/>
                <a:cs typeface="Comic Sans MS" charset="0"/>
              </a:rPr>
              <a:t>High Multiplicity events are rare in nature</a:t>
            </a:r>
          </a:p>
        </p:txBody>
      </p:sp>
      <p:sp>
        <p:nvSpPr>
          <p:cNvPr id="13415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36E0E6-8F33-054A-8F6E-0CEF7CE93849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Relativistic Heavy Ion Collisions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269C3-AC71-AF4B-9D5C-FE61A51B5A95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1377950" y="449263"/>
            <a:ext cx="1841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endParaRPr lang="en-US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>
            <a:off x="304800" y="914400"/>
            <a:ext cx="8534400" cy="22145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3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00163"/>
            <a:ext cx="632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0863" y="1190625"/>
            <a:ext cx="193833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Rectangle 10"/>
          <p:cNvSpPr>
            <a:spLocks noChangeArrowheads="1"/>
          </p:cNvSpPr>
          <p:nvPr/>
        </p:nvSpPr>
        <p:spPr bwMode="auto">
          <a:xfrm>
            <a:off x="2085975" y="1223963"/>
            <a:ext cx="6858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3" name="Rectangle 13"/>
          <p:cNvSpPr>
            <a:spLocks noChangeArrowheads="1"/>
          </p:cNvSpPr>
          <p:nvPr/>
        </p:nvSpPr>
        <p:spPr bwMode="auto">
          <a:xfrm>
            <a:off x="6567488" y="1223963"/>
            <a:ext cx="3048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4" name="Text Box 26"/>
          <p:cNvSpPr txBox="1">
            <a:spLocks noChangeArrowheads="1"/>
          </p:cNvSpPr>
          <p:nvPr/>
        </p:nvSpPr>
        <p:spPr bwMode="auto">
          <a:xfrm>
            <a:off x="3138488" y="1006475"/>
            <a:ext cx="193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Quark Gluon Plasma</a:t>
            </a:r>
            <a:endParaRPr lang="en-US" sz="1400"/>
          </a:p>
        </p:txBody>
      </p:sp>
      <p:sp>
        <p:nvSpPr>
          <p:cNvPr id="77835" name="Text Box 27"/>
          <p:cNvSpPr txBox="1">
            <a:spLocks noChangeArrowheads="1"/>
          </p:cNvSpPr>
          <p:nvPr/>
        </p:nvSpPr>
        <p:spPr bwMode="auto">
          <a:xfrm>
            <a:off x="5208588" y="1006475"/>
            <a:ext cx="1192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Hadron Gas</a:t>
            </a:r>
            <a:endParaRPr lang="en-US" sz="1400"/>
          </a:p>
        </p:txBody>
      </p:sp>
      <p:sp>
        <p:nvSpPr>
          <p:cNvPr id="77836" name="Text Box 28"/>
          <p:cNvSpPr txBox="1">
            <a:spLocks noChangeArrowheads="1"/>
          </p:cNvSpPr>
          <p:nvPr/>
        </p:nvSpPr>
        <p:spPr bwMode="auto">
          <a:xfrm>
            <a:off x="7391400" y="1006475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Detector</a:t>
            </a:r>
            <a:endParaRPr lang="en-US" sz="1400"/>
          </a:p>
        </p:txBody>
      </p:sp>
      <p:sp>
        <p:nvSpPr>
          <p:cNvPr id="77837" name="Text Box 29"/>
          <p:cNvSpPr txBox="1">
            <a:spLocks noChangeArrowheads="1"/>
          </p:cNvSpPr>
          <p:nvPr/>
        </p:nvSpPr>
        <p:spPr bwMode="auto">
          <a:xfrm>
            <a:off x="609600" y="1006475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Pre-collision</a:t>
            </a:r>
            <a:endParaRPr lang="en-US" sz="1400"/>
          </a:p>
        </p:txBody>
      </p:sp>
      <p:pic>
        <p:nvPicPr>
          <p:cNvPr id="77838" name="Picture 23" descr="Fig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254500"/>
            <a:ext cx="21367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9" name="Line 24"/>
          <p:cNvSpPr>
            <a:spLocks noChangeShapeType="1"/>
          </p:cNvSpPr>
          <p:nvPr/>
        </p:nvSpPr>
        <p:spPr bwMode="auto">
          <a:xfrm>
            <a:off x="7853363" y="3240088"/>
            <a:ext cx="0" cy="914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0" name="Rectangle 11"/>
          <p:cNvSpPr>
            <a:spLocks noChangeArrowheads="1"/>
          </p:cNvSpPr>
          <p:nvPr/>
        </p:nvSpPr>
        <p:spPr bwMode="auto">
          <a:xfrm>
            <a:off x="2881313" y="1223963"/>
            <a:ext cx="858837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7841" name="Rectangle 12"/>
          <p:cNvSpPr>
            <a:spLocks noChangeArrowheads="1"/>
          </p:cNvSpPr>
          <p:nvPr/>
        </p:nvSpPr>
        <p:spPr bwMode="auto">
          <a:xfrm>
            <a:off x="4476750" y="1257300"/>
            <a:ext cx="547688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2" name="Text Box 30"/>
          <p:cNvSpPr txBox="1">
            <a:spLocks noChangeArrowheads="1"/>
          </p:cNvSpPr>
          <p:nvPr/>
        </p:nvSpPr>
        <p:spPr bwMode="auto">
          <a:xfrm>
            <a:off x="2505075" y="900113"/>
            <a:ext cx="647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Initial</a:t>
            </a:r>
          </a:p>
          <a:p>
            <a:r>
              <a:rPr lang="en-US" sz="1400">
                <a:solidFill>
                  <a:schemeClr val="bg1"/>
                </a:solidFill>
              </a:rPr>
              <a:t>state</a:t>
            </a:r>
            <a:endParaRPr lang="en-US" sz="1400"/>
          </a:p>
        </p:txBody>
      </p:sp>
      <p:sp>
        <p:nvSpPr>
          <p:cNvPr id="77843" name="Text Box 33"/>
          <p:cNvSpPr txBox="1">
            <a:spLocks noChangeArrowheads="1"/>
          </p:cNvSpPr>
          <p:nvPr/>
        </p:nvSpPr>
        <p:spPr bwMode="auto">
          <a:xfrm>
            <a:off x="7964488" y="3381375"/>
            <a:ext cx="493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hlink"/>
                </a:solidFill>
              </a:rPr>
              <a:t>?</a:t>
            </a:r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63538" y="3608388"/>
            <a:ext cx="5578475" cy="2852737"/>
            <a:chOff x="144" y="2160"/>
            <a:chExt cx="3513" cy="1797"/>
          </a:xfrm>
        </p:grpSpPr>
        <p:pic>
          <p:nvPicPr>
            <p:cNvPr id="77845" name="Picture 14" descr="dNdeta_highmul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2273"/>
              <a:ext cx="1824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6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63" y="2371"/>
              <a:ext cx="177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90" y="3658"/>
              <a:ext cx="14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48" name="Text Box 17"/>
            <p:cNvSpPr txBox="1">
              <a:spLocks noChangeArrowheads="1"/>
            </p:cNvSpPr>
            <p:nvPr/>
          </p:nvSpPr>
          <p:spPr bwMode="auto">
            <a:xfrm>
              <a:off x="632" y="2161"/>
              <a:ext cx="113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/>
                <a:t>CMS pp 7TeV, N&gt;110</a:t>
              </a:r>
            </a:p>
          </p:txBody>
        </p:sp>
        <p:sp>
          <p:nvSpPr>
            <p:cNvPr id="77849" name="Text Box 18"/>
            <p:cNvSpPr txBox="1">
              <a:spLocks noChangeArrowheads="1"/>
            </p:cNvSpPr>
            <p:nvPr/>
          </p:nvSpPr>
          <p:spPr bwMode="auto">
            <a:xfrm>
              <a:off x="2286" y="2160"/>
              <a:ext cx="1295" cy="1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/>
                <a:t>PHOBOS CuCu 62.4GeV</a:t>
              </a:r>
            </a:p>
          </p:txBody>
        </p:sp>
        <p:pic>
          <p:nvPicPr>
            <p:cNvPr id="77850" name="Picture 1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95" y="2419"/>
              <a:ext cx="384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51" name="Text Box 20"/>
            <p:cNvSpPr txBox="1">
              <a:spLocks noChangeArrowheads="1"/>
            </p:cNvSpPr>
            <p:nvPr/>
          </p:nvSpPr>
          <p:spPr bwMode="auto">
            <a:xfrm>
              <a:off x="2630" y="2389"/>
              <a:ext cx="59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            </a:t>
              </a:r>
            </a:p>
          </p:txBody>
        </p:sp>
        <p:pic>
          <p:nvPicPr>
            <p:cNvPr id="77852" name="Picture 2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16" y="2411"/>
              <a:ext cx="38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53" name="Rectangle 34"/>
            <p:cNvSpPr>
              <a:spLocks noChangeArrowheads="1"/>
            </p:cNvSpPr>
            <p:nvPr/>
          </p:nvSpPr>
          <p:spPr bwMode="auto">
            <a:xfrm>
              <a:off x="537" y="3214"/>
              <a:ext cx="3120" cy="240"/>
            </a:xfrm>
            <a:prstGeom prst="rect">
              <a:avLst/>
            </a:prstGeom>
            <a:solidFill>
              <a:srgbClr val="00FFFF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Two particle correlations: CMS results</a:t>
            </a:r>
          </a:p>
        </p:txBody>
      </p:sp>
      <p:pic>
        <p:nvPicPr>
          <p:cNvPr id="80899" name="Content Placeholder 3" descr="dum1.png"/>
          <p:cNvPicPr>
            <a:picLocks noGrp="1" noChangeAspect="1"/>
          </p:cNvPicPr>
          <p:nvPr>
            <p:ph idx="1"/>
          </p:nvPr>
        </p:nvPicPr>
        <p:blipFill>
          <a:blip r:embed="rId2"/>
          <a:srcRect l="703" t="7484" r="317" b="5025"/>
          <a:stretch>
            <a:fillRect/>
          </a:stretch>
        </p:blipFill>
        <p:spPr>
          <a:xfrm>
            <a:off x="292100" y="1433513"/>
            <a:ext cx="4349750" cy="3573462"/>
          </a:xfrm>
        </p:spPr>
      </p:pic>
      <p:pic>
        <p:nvPicPr>
          <p:cNvPr id="80900" name="Picture 4" descr="dum2.png"/>
          <p:cNvPicPr>
            <a:picLocks noChangeAspect="1"/>
          </p:cNvPicPr>
          <p:nvPr/>
        </p:nvPicPr>
        <p:blipFill>
          <a:blip r:embed="rId3"/>
          <a:srcRect l="4535" t="3865" b="12318"/>
          <a:stretch>
            <a:fillRect/>
          </a:stretch>
        </p:blipFill>
        <p:spPr bwMode="auto">
          <a:xfrm>
            <a:off x="4641850" y="1433513"/>
            <a:ext cx="45021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Two particle correlations: CMS results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00513" y="1066800"/>
            <a:ext cx="4986337" cy="4791075"/>
            <a:chOff x="4100513" y="1066800"/>
            <a:chExt cx="4986337" cy="4791075"/>
          </a:xfrm>
        </p:grpSpPr>
        <p:pic>
          <p:nvPicPr>
            <p:cNvPr id="81935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52950" y="1625600"/>
              <a:ext cx="4446588" cy="423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36" name="AutoShape 18"/>
            <p:cNvSpPr>
              <a:spLocks noChangeArrowheads="1"/>
            </p:cNvSpPr>
            <p:nvPr/>
          </p:nvSpPr>
          <p:spPr bwMode="auto">
            <a:xfrm>
              <a:off x="4572000" y="1543050"/>
              <a:ext cx="4514850" cy="397668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37" name="Text Box 19"/>
            <p:cNvSpPr txBox="1">
              <a:spLocks noChangeArrowheads="1"/>
            </p:cNvSpPr>
            <p:nvPr/>
          </p:nvSpPr>
          <p:spPr bwMode="auto">
            <a:xfrm>
              <a:off x="7086600" y="1066800"/>
              <a:ext cx="1946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0000FF"/>
                  </a:solidFill>
                </a:rPr>
                <a:t>“Discovery”</a:t>
              </a: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rot="5400000">
              <a:off x="4375945" y="4749006"/>
              <a:ext cx="614362" cy="1165225"/>
            </a:xfrm>
            <a:prstGeom prst="can">
              <a:avLst>
                <a:gd name="adj" fmla="val 50102"/>
              </a:avLst>
            </a:prstGeom>
            <a:gradFill flip="none" rotWithShape="1">
              <a:gsLst>
                <a:gs pos="14000">
                  <a:srgbClr val="00FF00"/>
                </a:gs>
                <a:gs pos="87000">
                  <a:srgbClr val="0000FF"/>
                </a:gs>
                <a:gs pos="47000">
                  <a:srgbClr val="50D8FF"/>
                </a:gs>
              </a:gsLst>
              <a:lin ang="0" scaled="1"/>
              <a:tileRect/>
            </a:gradFill>
            <a:ln>
              <a:solidFill>
                <a:srgbClr val="008000"/>
              </a:solidFill>
              <a:headEnd/>
              <a:tailEnd/>
            </a:ln>
            <a:effectLst>
              <a:outerShdw blurRad="40000" dist="20000" dir="5400000" sx="106000" sy="106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" name="Line 19"/>
            <p:cNvGrpSpPr>
              <a:grpSpLocks/>
            </p:cNvGrpSpPr>
            <p:nvPr/>
          </p:nvGrpSpPr>
          <p:grpSpPr bwMode="auto">
            <a:xfrm>
              <a:off x="4260850" y="4492625"/>
              <a:ext cx="622300" cy="622300"/>
              <a:chOff x="2296" y="2830"/>
              <a:chExt cx="392" cy="392"/>
            </a:xfrm>
          </p:grpSpPr>
          <p:pic>
            <p:nvPicPr>
              <p:cNvPr id="81940" name="Line 1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96" y="2830"/>
                <a:ext cx="392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941" name="Text Box 21"/>
              <p:cNvSpPr txBox="1">
                <a:spLocks noChangeArrowheads="1" noChangeShapeType="1"/>
              </p:cNvSpPr>
              <p:nvPr/>
            </p:nvSpPr>
            <p:spPr bwMode="auto">
              <a:xfrm rot="10800000">
                <a:off x="2492" y="316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" name="Line 17"/>
          <p:cNvSpPr>
            <a:spLocks noChangeShapeType="1"/>
          </p:cNvSpPr>
          <p:nvPr/>
        </p:nvSpPr>
        <p:spPr bwMode="auto">
          <a:xfrm flipH="1" flipV="1">
            <a:off x="3962400" y="4856729"/>
            <a:ext cx="411126" cy="169636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4900428" y="4856729"/>
            <a:ext cx="479647" cy="1846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4694865" y="4801847"/>
            <a:ext cx="205563" cy="20955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1933" name="Picture 18" descr="dum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25600"/>
            <a:ext cx="3916363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4" name="TextBox 19"/>
          <p:cNvSpPr txBox="1">
            <a:spLocks noChangeArrowheads="1"/>
          </p:cNvSpPr>
          <p:nvPr/>
        </p:nvSpPr>
        <p:spPr bwMode="auto">
          <a:xfrm>
            <a:off x="0" y="5791200"/>
            <a:ext cx="7610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/>
              <a:t> Ridge: Distinct long range correlation in η collimated around ΔΦ≈ 0</a:t>
            </a:r>
          </a:p>
          <a:p>
            <a:pPr>
              <a:buClr>
                <a:srgbClr val="FF0000"/>
              </a:buClr>
            </a:pPr>
            <a:r>
              <a:rPr lang="en-US" sz="2000" b="1"/>
              <a:t>                  for two hadrons in the intermediate 1 &lt; p</a:t>
            </a:r>
            <a:r>
              <a:rPr lang="en-US" sz="2000" b="1" baseline="-25000"/>
              <a:t>T</a:t>
            </a:r>
            <a:r>
              <a:rPr lang="en-US" sz="2000" b="1"/>
              <a:t>, q</a:t>
            </a:r>
            <a:r>
              <a:rPr lang="en-US" sz="2000" b="1" baseline="-25000"/>
              <a:t>T</a:t>
            </a:r>
            <a:r>
              <a:rPr lang="en-US" sz="2000" b="1"/>
              <a:t> &lt; 3 GeV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Comparing to MC models</a:t>
            </a:r>
          </a:p>
        </p:txBody>
      </p:sp>
      <p:sp>
        <p:nvSpPr>
          <p:cNvPr id="8294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DC25B1-8297-584B-9A87-8854B61BE441}" type="slidenum">
              <a:rPr lang="en-US" smtClean="0"/>
              <a:pPr/>
              <a:t>29</a:t>
            </a:fld>
            <a:endParaRPr lang="en-US" smtClean="0"/>
          </a:p>
        </p:txBody>
      </p:sp>
      <p:pic>
        <p:nvPicPr>
          <p:cNvPr id="82948" name="Picture 10" descr="compare_corr_2D_PythiaReco_Minbias_7TeV_m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738" y="838200"/>
            <a:ext cx="6240462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AutoShape 13"/>
          <p:cNvSpPr>
            <a:spLocks noChangeArrowheads="1"/>
          </p:cNvSpPr>
          <p:nvPr/>
        </p:nvSpPr>
        <p:spPr bwMode="auto">
          <a:xfrm>
            <a:off x="152400" y="3124200"/>
            <a:ext cx="23622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494088" y="3032125"/>
            <a:ext cx="28305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/>
              <a:t>No ridge in MC!</a:t>
            </a:r>
          </a:p>
        </p:txBody>
      </p:sp>
      <p:sp>
        <p:nvSpPr>
          <p:cNvPr id="82951" name="Line 8"/>
          <p:cNvSpPr>
            <a:spLocks noChangeShapeType="1"/>
          </p:cNvSpPr>
          <p:nvPr/>
        </p:nvSpPr>
        <p:spPr bwMode="auto">
          <a:xfrm>
            <a:off x="5105400" y="3581400"/>
            <a:ext cx="1143000" cy="1752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Rectangle 12"/>
          <p:cNvSpPr>
            <a:spLocks noChangeArrowheads="1"/>
          </p:cNvSpPr>
          <p:nvPr/>
        </p:nvSpPr>
        <p:spPr bwMode="auto">
          <a:xfrm>
            <a:off x="242888" y="3148013"/>
            <a:ext cx="2209800" cy="40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PYTHIA8, v8.135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Traditional picture of heavy ion collisions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4" name="Picture 3" descr="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835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367" y="5978525"/>
            <a:ext cx="240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*@$#!  on *@$#!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57038" y="6270913"/>
            <a:ext cx="3555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Well known physicist (circa early 1980s)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Two particle correlations: p</a:t>
            </a:r>
            <a:r>
              <a:rPr lang="en-US" sz="3200" b="1" baseline="-25000" smtClean="0">
                <a:solidFill>
                  <a:srgbClr val="000090"/>
                </a:solidFill>
              </a:rPr>
              <a:t>T</a:t>
            </a:r>
            <a:r>
              <a:rPr lang="en-US" sz="3200" b="1" smtClean="0">
                <a:solidFill>
                  <a:srgbClr val="000090"/>
                </a:solidFill>
              </a:rPr>
              <a:t> systematics</a:t>
            </a:r>
            <a:endParaRPr lang="en-US" sz="3200" smtClean="0"/>
          </a:p>
        </p:txBody>
      </p:sp>
      <p:pic>
        <p:nvPicPr>
          <p:cNvPr id="84995" name="Content Placeholder 3" descr="dum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7056" b="-17056"/>
          <a:stretch>
            <a:fillRect/>
          </a:stretch>
        </p:blipFill>
        <p:spPr>
          <a:xfrm>
            <a:off x="457200" y="1143000"/>
            <a:ext cx="8229600" cy="4525963"/>
          </a:xfrm>
        </p:spPr>
      </p:pic>
      <p:sp>
        <p:nvSpPr>
          <p:cNvPr id="84996" name="TextBox 4"/>
          <p:cNvSpPr txBox="1">
            <a:spLocks noChangeArrowheads="1"/>
          </p:cNvSpPr>
          <p:nvPr/>
        </p:nvSpPr>
        <p:spPr bwMode="auto">
          <a:xfrm>
            <a:off x="1011238" y="5668963"/>
            <a:ext cx="4403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/>
              <a:t>   Signal not present for p</a:t>
            </a:r>
            <a:r>
              <a:rPr lang="en-US" sz="2000" b="1" baseline="-25000"/>
              <a:t>T</a:t>
            </a:r>
            <a:r>
              <a:rPr lang="en-US" sz="2000" b="1"/>
              <a:t>, q</a:t>
            </a:r>
            <a:r>
              <a:rPr lang="en-US" sz="2000" b="1" baseline="-25000"/>
              <a:t>T</a:t>
            </a:r>
            <a:r>
              <a:rPr lang="en-US" sz="2000" b="1"/>
              <a:t> &gt; 3 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90"/>
                </a:solidFill>
              </a:rPr>
              <a:t>What’s the underlying dynamics?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3763" cy="4525963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smtClean="0"/>
              <a:t>Large number of models with a range of  speculations</a:t>
            </a:r>
          </a:p>
          <a:p>
            <a:endParaRPr lang="en-US" sz="2000" b="1" smtClean="0"/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smtClean="0"/>
              <a:t>A similar ridge was seen in heavy ion collisions @ RHIC (and now in </a:t>
            </a:r>
          </a:p>
          <a:p>
            <a:pPr>
              <a:buFont typeface="Arial" charset="0"/>
              <a:buNone/>
            </a:pPr>
            <a:r>
              <a:rPr lang="en-US" sz="2000" b="1" smtClean="0"/>
              <a:t>HI collisions @ LHC)   -is it hydrodynamic flow ?</a:t>
            </a:r>
          </a:p>
          <a:p>
            <a:pPr>
              <a:buFont typeface="Arial" charset="0"/>
              <a:buNone/>
            </a:pPr>
            <a:endParaRPr lang="en-US" sz="2000" b="1" smtClean="0"/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smtClean="0">
                <a:solidFill>
                  <a:srgbClr val="660066"/>
                </a:solidFill>
              </a:rPr>
              <a:t>I will argue that the p+p ridge is an intrinsic QCD effect  - providing a </a:t>
            </a:r>
          </a:p>
          <a:p>
            <a:pPr>
              <a:buFont typeface="Arial" charset="0"/>
              <a:buNone/>
            </a:pPr>
            <a:r>
              <a:rPr lang="en-US" sz="2000" b="1" smtClean="0">
                <a:solidFill>
                  <a:srgbClr val="660066"/>
                </a:solidFill>
              </a:rPr>
              <a:t>snapshot of frozen wee (small  x) multi-parton correlations  in the</a:t>
            </a:r>
          </a:p>
          <a:p>
            <a:pPr>
              <a:buFont typeface="Arial" charset="0"/>
              <a:buNone/>
            </a:pPr>
            <a:r>
              <a:rPr lang="en-US" sz="2000" b="1" smtClean="0">
                <a:solidFill>
                  <a:srgbClr val="660066"/>
                </a:solidFill>
              </a:rPr>
              <a:t> proton wave function</a:t>
            </a:r>
          </a:p>
          <a:p>
            <a:pPr>
              <a:buFont typeface="Arial" charset="0"/>
              <a:buNone/>
            </a:pPr>
            <a:endParaRPr lang="en-US" sz="2000" b="1" smtClean="0">
              <a:solidFill>
                <a:srgbClr val="660066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 smtClean="0">
                <a:solidFill>
                  <a:srgbClr val="660066"/>
                </a:solidFill>
              </a:rPr>
              <a:t> </a:t>
            </a:r>
            <a:r>
              <a:rPr lang="en-US" sz="2000" b="1" smtClean="0">
                <a:solidFill>
                  <a:srgbClr val="800000"/>
                </a:solidFill>
              </a:rPr>
              <a:t>In contrast, the A+A ridge is entirely due to hydrodynamic flow…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High multiplicity events in p+p</a:t>
            </a:r>
          </a:p>
        </p:txBody>
      </p:sp>
      <p:pic>
        <p:nvPicPr>
          <p:cNvPr id="91139" name="Picture 3" descr="dum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1084263"/>
            <a:ext cx="27622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ight Arrow 4"/>
          <p:cNvSpPr>
            <a:spLocks noChangeArrowheads="1"/>
          </p:cNvSpPr>
          <p:nvPr/>
        </p:nvSpPr>
        <p:spPr bwMode="auto">
          <a:xfrm>
            <a:off x="4178300" y="2198688"/>
            <a:ext cx="846138" cy="217487"/>
          </a:xfrm>
          <a:prstGeom prst="rightArrow">
            <a:avLst>
              <a:gd name="adj1" fmla="val 50000"/>
              <a:gd name="adj2" fmla="val 50199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141" name="Picture 5" descr="dum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913" y="1084263"/>
            <a:ext cx="26257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 descr="dum2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176713"/>
            <a:ext cx="265747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1143" name="Straight Arrow Connector 8"/>
          <p:cNvCxnSpPr>
            <a:cxnSpLocks noChangeShapeType="1"/>
          </p:cNvCxnSpPr>
          <p:nvPr/>
        </p:nvCxnSpPr>
        <p:spPr bwMode="auto">
          <a:xfrm rot="16200000" flipH="1">
            <a:off x="-245268" y="3113881"/>
            <a:ext cx="4341812" cy="873125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91144" name="TextBox 9"/>
          <p:cNvSpPr txBox="1">
            <a:spLocks noChangeArrowheads="1"/>
          </p:cNvSpPr>
          <p:nvPr/>
        </p:nvSpPr>
        <p:spPr bwMode="auto">
          <a:xfrm>
            <a:off x="3962400" y="4343400"/>
            <a:ext cx="484981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High multiplicity events likely correspond to 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>
                <a:solidFill>
                  <a:srgbClr val="FF6600"/>
                </a:solidFill>
                <a:latin typeface="Calibri" charset="0"/>
                <a:ea typeface="Calibri" charset="0"/>
                <a:cs typeface="Calibri" charset="0"/>
              </a:rPr>
              <a:t>high occupation numbers (1/α</a:t>
            </a:r>
            <a:r>
              <a:rPr lang="en-US" sz="2000" b="1" baseline="-25000">
                <a:solidFill>
                  <a:srgbClr val="FF66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>
                <a:solidFill>
                  <a:srgbClr val="FF660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in the 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proton wave functions for p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≤ Q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S</a:t>
            </a:r>
          </a:p>
          <a:p>
            <a:endParaRPr lang="en-US" sz="2000" b="1" baseline="-25000">
              <a:latin typeface="Calibri" charset="0"/>
              <a:ea typeface="Calibri" charset="0"/>
              <a:cs typeface="Calibri" charset="0"/>
            </a:endParaRPr>
          </a:p>
          <a:p>
            <a:endParaRPr lang="en-US" sz="2000" b="1" baseline="-2500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i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 will emphasize this point further shortly</a:t>
            </a:r>
            <a:endParaRPr lang="en-US" sz="2000" b="1" i="1" baseline="-2500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80"/>
                </a:solidFill>
                <a:latin typeface="Calibri" charset="0"/>
                <a:ea typeface="Calibri" charset="0"/>
                <a:cs typeface="Calibri" charset="0"/>
              </a:rPr>
              <a:t>The saturated proton: two particle correlations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8032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Correlations are induced by color fluctuations that vary event to event - these are local transversely and have </a:t>
            </a:r>
            <a:r>
              <a:rPr lang="en-US" sz="2000" b="1">
                <a:solidFill>
                  <a:srgbClr val="FF8000"/>
                </a:solidFill>
                <a:latin typeface="Calibri" charset="0"/>
                <a:ea typeface="Calibri" charset="0"/>
                <a:cs typeface="Calibri" charset="0"/>
              </a:rPr>
              <a:t>color screening radius ~ 1/Q</a:t>
            </a:r>
            <a:r>
              <a:rPr lang="en-US" sz="2000" b="1" baseline="-25000">
                <a:solidFill>
                  <a:srgbClr val="FF8000"/>
                </a:solidFill>
                <a:latin typeface="Calibri" charset="0"/>
                <a:ea typeface="Calibri" charset="0"/>
                <a:cs typeface="Calibri" charset="0"/>
              </a:rPr>
              <a:t>S  </a:t>
            </a:r>
            <a:endParaRPr lang="en-US" sz="2000" b="1">
              <a:solidFill>
                <a:srgbClr val="FF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2164" name="Picture 5" descr="C1_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905000"/>
            <a:ext cx="46704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C1_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1981200"/>
            <a:ext cx="3505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TextBox 10"/>
          <p:cNvSpPr txBox="1">
            <a:spLocks noChangeArrowheads="1"/>
          </p:cNvSpPr>
          <p:nvPr/>
        </p:nvSpPr>
        <p:spPr bwMode="auto">
          <a:xfrm>
            <a:off x="100013" y="4778375"/>
            <a:ext cx="8720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However, effective coupling of sources to fields with  k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≤ Q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 = 1/g (“saturation”)</a:t>
            </a:r>
          </a:p>
        </p:txBody>
      </p:sp>
      <p:sp>
        <p:nvSpPr>
          <p:cNvPr id="92167" name="TextBox 6"/>
          <p:cNvSpPr txBox="1">
            <a:spLocks noChangeArrowheads="1"/>
          </p:cNvSpPr>
          <p:nvPr/>
        </p:nvSpPr>
        <p:spPr bwMode="auto">
          <a:xfrm>
            <a:off x="100013" y="3932238"/>
            <a:ext cx="67865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These graphs (called “Glasma graphs”), which generate long range rapidity correlations, are highly suppressed for Q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&lt;&lt; p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  </a:t>
            </a:r>
          </a:p>
          <a:p>
            <a:endParaRPr lang="en-US" sz="2000" b="1">
              <a:latin typeface="Calibri" charset="0"/>
              <a:ea typeface="Calibri" charset="0"/>
              <a:cs typeface="Calibri" charset="0"/>
            </a:endParaRPr>
          </a:p>
          <a:p>
            <a:endParaRPr lang="en-US" sz="20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168" name="TextBox 7"/>
          <p:cNvSpPr txBox="1">
            <a:spLocks noChangeArrowheads="1"/>
          </p:cNvSpPr>
          <p:nvPr/>
        </p:nvSpPr>
        <p:spPr bwMode="auto">
          <a:xfrm>
            <a:off x="100013" y="5461000"/>
            <a:ext cx="9043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Power counting changes for high multiplicity events by α</a:t>
            </a:r>
            <a:r>
              <a:rPr lang="en-US" sz="2000" b="1" baseline="-2500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 baseline="3000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8  </a:t>
            </a:r>
            <a:r>
              <a:rPr lang="en-US" sz="2000" b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r>
              <a:rPr lang="en-US" sz="2000" b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These graphs become competitive with usual pQCD graphs</a:t>
            </a:r>
            <a:endParaRPr lang="en-US" sz="2000" baseline="30000">
              <a:solidFill>
                <a:srgbClr val="66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2-particle </a:t>
            </a:r>
          </a:p>
        </p:txBody>
      </p:sp>
      <p:sp>
        <p:nvSpPr>
          <p:cNvPr id="94211" name="TextBox 9"/>
          <p:cNvSpPr txBox="1">
            <a:spLocks noChangeArrowheads="1"/>
          </p:cNvSpPr>
          <p:nvPr/>
        </p:nvSpPr>
        <p:spPr bwMode="auto">
          <a:xfrm>
            <a:off x="6629400" y="914400"/>
            <a:ext cx="2274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Dumitru,Gelis,McLerran,RV</a:t>
            </a:r>
          </a:p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Dusling,Fernandez-Fraile,RV</a:t>
            </a:r>
          </a:p>
        </p:txBody>
      </p:sp>
      <p:pic>
        <p:nvPicPr>
          <p:cNvPr id="94212" name="Picture 8" descr="dum1.png"/>
          <p:cNvPicPr>
            <a:picLocks noChangeAspect="1"/>
          </p:cNvPicPr>
          <p:nvPr/>
        </p:nvPicPr>
        <p:blipFill>
          <a:blip r:embed="rId3"/>
          <a:srcRect l="14156" t="8920" r="14497" b="15176"/>
          <a:stretch>
            <a:fillRect/>
          </a:stretch>
        </p:blipFill>
        <p:spPr bwMode="auto">
          <a:xfrm>
            <a:off x="457200" y="1295400"/>
            <a:ext cx="25050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14" descr="dum2.png"/>
          <p:cNvPicPr>
            <a:picLocks noChangeAspect="1"/>
          </p:cNvPicPr>
          <p:nvPr/>
        </p:nvPicPr>
        <p:blipFill>
          <a:blip r:embed="rId4"/>
          <a:srcRect l="6764" r="70335"/>
          <a:stretch>
            <a:fillRect/>
          </a:stretch>
        </p:blipFill>
        <p:spPr bwMode="auto">
          <a:xfrm>
            <a:off x="3733800" y="137160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ight Arrow 19"/>
          <p:cNvSpPr>
            <a:spLocks noChangeArrowheads="1"/>
          </p:cNvSpPr>
          <p:nvPr/>
        </p:nvSpPr>
        <p:spPr bwMode="auto">
          <a:xfrm>
            <a:off x="3581400" y="381000"/>
            <a:ext cx="685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5" name="TextBox 24"/>
          <p:cNvSpPr txBox="1">
            <a:spLocks noChangeArrowheads="1"/>
          </p:cNvSpPr>
          <p:nvPr/>
        </p:nvSpPr>
        <p:spPr bwMode="auto">
          <a:xfrm>
            <a:off x="4267200" y="304800"/>
            <a:ext cx="3943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n-particle correlations</a:t>
            </a:r>
          </a:p>
        </p:txBody>
      </p:sp>
      <p:pic>
        <p:nvPicPr>
          <p:cNvPr id="94216" name="Picture 25" descr="dum2.png"/>
          <p:cNvPicPr>
            <a:picLocks noChangeAspect="1"/>
          </p:cNvPicPr>
          <p:nvPr/>
        </p:nvPicPr>
        <p:blipFill>
          <a:blip r:embed="rId4"/>
          <a:srcRect l="66306" r="9892"/>
          <a:stretch>
            <a:fillRect/>
          </a:stretch>
        </p:blipFill>
        <p:spPr bwMode="auto">
          <a:xfrm>
            <a:off x="5181600" y="1371600"/>
            <a:ext cx="1187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7" name="TextBox 26"/>
          <p:cNvSpPr txBox="1">
            <a:spLocks noChangeArrowheads="1"/>
          </p:cNvSpPr>
          <p:nvPr/>
        </p:nvSpPr>
        <p:spPr bwMode="auto">
          <a:xfrm>
            <a:off x="457200" y="350520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Glasma flux tube picture: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two particle correlations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                                              proportional  to ratio  1/Q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 baseline="3000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/ S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 </a:t>
            </a:r>
          </a:p>
        </p:txBody>
      </p:sp>
      <p:sp>
        <p:nvSpPr>
          <p:cNvPr id="31" name="Block Arc 30"/>
          <p:cNvSpPr/>
          <p:nvPr/>
        </p:nvSpPr>
        <p:spPr bwMode="auto">
          <a:xfrm rot="10800000">
            <a:off x="4572000" y="2362200"/>
            <a:ext cx="1371600" cy="685800"/>
          </a:xfrm>
          <a:prstGeom prst="blockArc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" name="Block Arc 31"/>
          <p:cNvSpPr/>
          <p:nvPr/>
        </p:nvSpPr>
        <p:spPr bwMode="auto">
          <a:xfrm rot="10800000">
            <a:off x="4038600" y="2438400"/>
            <a:ext cx="1371600" cy="533400"/>
          </a:xfrm>
          <a:prstGeom prst="blockArc">
            <a:avLst>
              <a:gd name="adj1" fmla="val 10989639"/>
              <a:gd name="adj2" fmla="val 0"/>
              <a:gd name="adj3" fmla="val 25000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3" name="Block Arc 32"/>
          <p:cNvSpPr/>
          <p:nvPr/>
        </p:nvSpPr>
        <p:spPr bwMode="auto">
          <a:xfrm>
            <a:off x="3886200" y="1066800"/>
            <a:ext cx="838200" cy="533400"/>
          </a:xfrm>
          <a:prstGeom prst="blockArc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" name="Block Arc 33"/>
          <p:cNvSpPr/>
          <p:nvPr/>
        </p:nvSpPr>
        <p:spPr bwMode="auto">
          <a:xfrm>
            <a:off x="5334000" y="1066800"/>
            <a:ext cx="838200" cy="533400"/>
          </a:xfrm>
          <a:prstGeom prst="blockArc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4222" name="TextBox 34"/>
          <p:cNvSpPr txBox="1">
            <a:spLocks noChangeArrowheads="1"/>
          </p:cNvSpPr>
          <p:nvPr/>
        </p:nvSpPr>
        <p:spPr bwMode="auto">
          <a:xfrm>
            <a:off x="533400" y="4953000"/>
            <a:ext cx="861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Only certain color combinations  of “dimers” give leading contributions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…iterating combinatorics for 2, 3, n…gives</a:t>
            </a:r>
          </a:p>
        </p:txBody>
      </p:sp>
      <p:cxnSp>
        <p:nvCxnSpPr>
          <p:cNvPr id="94223" name="Straight Connector 36"/>
          <p:cNvCxnSpPr>
            <a:cxnSpLocks noChangeShapeType="1"/>
          </p:cNvCxnSpPr>
          <p:nvPr/>
        </p:nvCxnSpPr>
        <p:spPr bwMode="auto">
          <a:xfrm rot="5400000">
            <a:off x="3924301" y="2095500"/>
            <a:ext cx="20574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2-particle </a:t>
            </a:r>
          </a:p>
        </p:txBody>
      </p:sp>
      <p:sp>
        <p:nvSpPr>
          <p:cNvPr id="96259" name="TextBox 9"/>
          <p:cNvSpPr txBox="1">
            <a:spLocks noChangeArrowheads="1"/>
          </p:cNvSpPr>
          <p:nvPr/>
        </p:nvSpPr>
        <p:spPr bwMode="auto">
          <a:xfrm>
            <a:off x="6400800" y="914400"/>
            <a:ext cx="179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Gelis, Lappi,McLerran</a:t>
            </a:r>
          </a:p>
        </p:txBody>
      </p:sp>
      <p:pic>
        <p:nvPicPr>
          <p:cNvPr id="96260" name="Picture 14" descr="dum2.png"/>
          <p:cNvPicPr>
            <a:picLocks noChangeAspect="1"/>
          </p:cNvPicPr>
          <p:nvPr/>
        </p:nvPicPr>
        <p:blipFill>
          <a:blip r:embed="rId3"/>
          <a:srcRect l="6764" r="9892"/>
          <a:stretch>
            <a:fillRect/>
          </a:stretch>
        </p:blipFill>
        <p:spPr bwMode="auto">
          <a:xfrm>
            <a:off x="2286000" y="1524000"/>
            <a:ext cx="4159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Box 15"/>
          <p:cNvSpPr txBox="1">
            <a:spLocks noChangeArrowheads="1"/>
          </p:cNvSpPr>
          <p:nvPr/>
        </p:nvSpPr>
        <p:spPr bwMode="auto">
          <a:xfrm>
            <a:off x="609600" y="2971800"/>
            <a:ext cx="728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Multiplicity distribution: Leading combinatorics of dimers gives the 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                                             negative binomial distribution</a:t>
            </a:r>
          </a:p>
        </p:txBody>
      </p:sp>
      <p:pic>
        <p:nvPicPr>
          <p:cNvPr id="96262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810000"/>
            <a:ext cx="620871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1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724400"/>
            <a:ext cx="270033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Box 18"/>
          <p:cNvSpPr txBox="1">
            <a:spLocks noChangeArrowheads="1"/>
          </p:cNvSpPr>
          <p:nvPr/>
        </p:nvSpPr>
        <p:spPr bwMode="auto">
          <a:xfrm>
            <a:off x="5486400" y="4800600"/>
            <a:ext cx="2359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k = 1 :  Bose-Einstein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k = ∞ : Poisson</a:t>
            </a:r>
          </a:p>
        </p:txBody>
      </p:sp>
      <p:cxnSp>
        <p:nvCxnSpPr>
          <p:cNvPr id="96265" name="Straight Arrow Connector 20"/>
          <p:cNvCxnSpPr>
            <a:cxnSpLocks noChangeShapeType="1"/>
          </p:cNvCxnSpPr>
          <p:nvPr/>
        </p:nvCxnSpPr>
        <p:spPr bwMode="auto">
          <a:xfrm>
            <a:off x="1828800" y="5257800"/>
            <a:ext cx="623888" cy="441325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96266" name="TextBox 21"/>
          <p:cNvSpPr txBox="1">
            <a:spLocks noChangeArrowheads="1"/>
          </p:cNvSpPr>
          <p:nvPr/>
        </p:nvSpPr>
        <p:spPr bwMode="auto">
          <a:xfrm>
            <a:off x="914400" y="5638800"/>
            <a:ext cx="6896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Yang-Mills computation shows picture is robust for 2 part. Corr. 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and gives ζ ~ 1/3 – 3/2 … O(1)</a:t>
            </a:r>
          </a:p>
        </p:txBody>
      </p:sp>
      <p:sp>
        <p:nvSpPr>
          <p:cNvPr id="96267" name="TextBox 23"/>
          <p:cNvSpPr txBox="1">
            <a:spLocks noChangeArrowheads="1"/>
          </p:cNvSpPr>
          <p:nvPr/>
        </p:nvSpPr>
        <p:spPr bwMode="auto">
          <a:xfrm>
            <a:off x="5334000" y="6096000"/>
            <a:ext cx="1582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Lappi,Srednyak,RV</a:t>
            </a:r>
          </a:p>
        </p:txBody>
      </p:sp>
      <p:sp>
        <p:nvSpPr>
          <p:cNvPr id="96268" name="Right Arrow 19"/>
          <p:cNvSpPr>
            <a:spLocks noChangeArrowheads="1"/>
          </p:cNvSpPr>
          <p:nvPr/>
        </p:nvSpPr>
        <p:spPr bwMode="auto">
          <a:xfrm>
            <a:off x="3581400" y="381000"/>
            <a:ext cx="685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9" name="TextBox 24"/>
          <p:cNvSpPr txBox="1">
            <a:spLocks noChangeArrowheads="1"/>
          </p:cNvSpPr>
          <p:nvPr/>
        </p:nvSpPr>
        <p:spPr bwMode="auto">
          <a:xfrm>
            <a:off x="4267200" y="304800"/>
            <a:ext cx="3943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n-particle correlations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5932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Long range di-hadron correlations</a:t>
            </a:r>
          </a:p>
        </p:txBody>
      </p:sp>
      <p:sp>
        <p:nvSpPr>
          <p:cNvPr id="102403" name="Text Box 12"/>
          <p:cNvSpPr txBox="1">
            <a:spLocks noChangeArrowheads="1"/>
          </p:cNvSpPr>
          <p:nvPr/>
        </p:nvSpPr>
        <p:spPr bwMode="auto">
          <a:xfrm>
            <a:off x="4632325" y="6269038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02404" name="Text Box 14"/>
          <p:cNvSpPr txBox="1">
            <a:spLocks noChangeArrowheads="1"/>
          </p:cNvSpPr>
          <p:nvPr/>
        </p:nvSpPr>
        <p:spPr bwMode="auto">
          <a:xfrm>
            <a:off x="6821488" y="752475"/>
            <a:ext cx="20177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</a:rPr>
              <a:t>Gelis,Lappi,RV (2009)</a:t>
            </a:r>
          </a:p>
        </p:txBody>
      </p:sp>
      <p:pic>
        <p:nvPicPr>
          <p:cNvPr id="102405" name="Picture 17" descr="phobosF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4629150"/>
            <a:ext cx="31892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Rectangle 12"/>
          <p:cNvSpPr>
            <a:spLocks noChangeArrowheads="1"/>
          </p:cNvSpPr>
          <p:nvPr/>
        </p:nvSpPr>
        <p:spPr bwMode="auto">
          <a:xfrm>
            <a:off x="103188" y="4321175"/>
            <a:ext cx="3576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40"/>
                </a:solidFill>
              </a:rPr>
              <a:t>Dusling,Gelis,Lappi,RV, arXiv:0911.2720 </a:t>
            </a:r>
            <a:endParaRPr lang="en-US" sz="1400"/>
          </a:p>
        </p:txBody>
      </p:sp>
      <p:pic>
        <p:nvPicPr>
          <p:cNvPr id="102407" name="Picture 13" descr="Untitled.pdf"/>
          <p:cNvPicPr>
            <a:picLocks noChangeAspect="1"/>
          </p:cNvPicPr>
          <p:nvPr/>
        </p:nvPicPr>
        <p:blipFill>
          <a:blip r:embed="rId4"/>
          <a:srcRect l="5861" t="4979" r="7629" b="6670"/>
          <a:stretch>
            <a:fillRect/>
          </a:stretch>
        </p:blipFill>
        <p:spPr bwMode="auto">
          <a:xfrm>
            <a:off x="3776663" y="4629150"/>
            <a:ext cx="5062537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TextBox 14"/>
          <p:cNvSpPr txBox="1">
            <a:spLocks noChangeArrowheads="1"/>
          </p:cNvSpPr>
          <p:nvPr/>
        </p:nvSpPr>
        <p:spPr bwMode="auto">
          <a:xfrm>
            <a:off x="4303713" y="4321175"/>
            <a:ext cx="4316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LRC of Δy~10 can be studied at the LHC</a:t>
            </a:r>
          </a:p>
        </p:txBody>
      </p:sp>
      <p:pic>
        <p:nvPicPr>
          <p:cNvPr id="102409" name="Picture 15" descr="dum1.png"/>
          <p:cNvPicPr>
            <a:picLocks noChangeAspect="1"/>
          </p:cNvPicPr>
          <p:nvPr/>
        </p:nvPicPr>
        <p:blipFill>
          <a:blip r:embed="rId5"/>
          <a:srcRect l="4456" r="5154"/>
          <a:stretch>
            <a:fillRect/>
          </a:stretch>
        </p:blipFill>
        <p:spPr bwMode="auto">
          <a:xfrm>
            <a:off x="1747838" y="1058863"/>
            <a:ext cx="613727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312738" y="381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Long range di-hadron correlations</a:t>
            </a:r>
          </a:p>
        </p:txBody>
      </p:sp>
      <p:pic>
        <p:nvPicPr>
          <p:cNvPr id="104451" name="Picture 8" descr="dum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804988"/>
            <a:ext cx="91122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Box 6"/>
          <p:cNvSpPr txBox="1">
            <a:spLocks noChangeArrowheads="1"/>
          </p:cNvSpPr>
          <p:nvPr/>
        </p:nvSpPr>
        <p:spPr bwMode="auto">
          <a:xfrm>
            <a:off x="312738" y="1096963"/>
            <a:ext cx="8035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RG evolution of two particle correlations (in mean field approx) expressed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in terms of “unintegrated gluon distributions”</a:t>
            </a:r>
          </a:p>
        </p:txBody>
      </p:sp>
      <p:pic>
        <p:nvPicPr>
          <p:cNvPr id="104453" name="Picture 7" descr="dum1.png"/>
          <p:cNvPicPr>
            <a:picLocks noChangeAspect="1"/>
          </p:cNvPicPr>
          <p:nvPr/>
        </p:nvPicPr>
        <p:blipFill>
          <a:blip r:embed="rId3"/>
          <a:srcRect l="5920" r="2386"/>
          <a:stretch>
            <a:fillRect/>
          </a:stretch>
        </p:blipFill>
        <p:spPr bwMode="auto">
          <a:xfrm>
            <a:off x="2225675" y="2843213"/>
            <a:ext cx="5557838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TextBox 9"/>
          <p:cNvSpPr txBox="1">
            <a:spLocks noChangeArrowheads="1"/>
          </p:cNvSpPr>
          <p:nvPr/>
        </p:nvSpPr>
        <p:spPr bwMode="auto">
          <a:xfrm>
            <a:off x="536575" y="5949950"/>
            <a:ext cx="7812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Caveat: Contribution of higher 4-pt. Wilson line correlators not included</a:t>
            </a:r>
          </a:p>
        </p:txBody>
      </p:sp>
      <p:sp>
        <p:nvSpPr>
          <p:cNvPr id="104455" name="TextBox 10"/>
          <p:cNvSpPr txBox="1">
            <a:spLocks noChangeArrowheads="1"/>
          </p:cNvSpPr>
          <p:nvPr/>
        </p:nvSpPr>
        <p:spPr bwMode="auto">
          <a:xfrm>
            <a:off x="4770438" y="6350000"/>
            <a:ext cx="3898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Dumitru, Jalilian-Marian; Kovner, Lublinsky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88392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The p+p ridge: azimuthal corr. from Glasma graphs</a:t>
            </a:r>
          </a:p>
        </p:txBody>
      </p:sp>
      <p:pic>
        <p:nvPicPr>
          <p:cNvPr id="105475" name="Picture 7" descr="dum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0"/>
            <a:ext cx="7015163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Box 9"/>
          <p:cNvSpPr txBox="1">
            <a:spLocks noChangeArrowheads="1"/>
          </p:cNvSpPr>
          <p:nvPr/>
        </p:nvSpPr>
        <p:spPr bwMode="auto">
          <a:xfrm>
            <a:off x="228600" y="5181600"/>
            <a:ext cx="836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For p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= q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, the largest contribution to two particle correlation is from ΔΦ≈0,π   </a:t>
            </a:r>
          </a:p>
        </p:txBody>
      </p:sp>
      <p:sp>
        <p:nvSpPr>
          <p:cNvPr id="105477" name="TextBox 6"/>
          <p:cNvSpPr txBox="1">
            <a:spLocks noChangeArrowheads="1"/>
          </p:cNvSpPr>
          <p:nvPr/>
        </p:nvSpPr>
        <p:spPr bwMode="auto">
          <a:xfrm>
            <a:off x="4419600" y="914400"/>
            <a:ext cx="439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Dumitru; Dumitru,Dusling,Gelis,Jalilian-Marian,Lappi,RV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Systematics of the correlation</a:t>
            </a:r>
          </a:p>
        </p:txBody>
      </p:sp>
      <p:pic>
        <p:nvPicPr>
          <p:cNvPr id="108547" name="Picture 5" descr="dum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24000"/>
            <a:ext cx="72977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extBox 7"/>
          <p:cNvSpPr txBox="1">
            <a:spLocks noChangeArrowheads="1"/>
          </p:cNvSpPr>
          <p:nvPr/>
        </p:nvSpPr>
        <p:spPr bwMode="auto">
          <a:xfrm>
            <a:off x="685800" y="4652963"/>
            <a:ext cx="696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Near-side correlation sensitive to diffuseness of wavefunction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A contemporary view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4" name="Picture 3" descr="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066"/>
            <a:ext cx="9144000" cy="3686038"/>
          </a:xfrm>
          <a:prstGeom prst="rect">
            <a:avLst/>
          </a:prstGeom>
        </p:spPr>
      </p:pic>
      <p:pic>
        <p:nvPicPr>
          <p:cNvPr id="5" name="Picture 4" descr="fi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66" y="4680104"/>
            <a:ext cx="4283135" cy="2177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151700"/>
            <a:ext cx="1723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Z</a:t>
            </a:r>
            <a:r>
              <a:rPr lang="en-US" b="1" baseline="30000" dirty="0" smtClean="0"/>
              <a:t>0 </a:t>
            </a:r>
            <a:r>
              <a:rPr lang="en-US" b="1" dirty="0" smtClean="0"/>
              <a:t> HI event</a:t>
            </a:r>
            <a:endParaRPr lang="en-US" b="1" baseline="30000" dirty="0"/>
          </a:p>
        </p:txBody>
      </p:sp>
      <p:pic>
        <p:nvPicPr>
          <p:cNvPr id="9" name="Picture 8" descr="fig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918" y="4680104"/>
            <a:ext cx="4469082" cy="2177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5283" y="743049"/>
            <a:ext cx="233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CERN seminar, Dec. 2</a:t>
            </a:r>
            <a:r>
              <a:rPr lang="en-US" sz="1400" b="1" baseline="30000" dirty="0" smtClean="0">
                <a:solidFill>
                  <a:srgbClr val="008000"/>
                </a:solidFill>
              </a:rPr>
              <a:t>nd</a:t>
            </a:r>
            <a:r>
              <a:rPr lang="en-US" sz="1400" b="1" dirty="0" smtClean="0">
                <a:solidFill>
                  <a:srgbClr val="008000"/>
                </a:solidFill>
              </a:rPr>
              <a:t>, 2010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Quantitative description of pp ridge</a:t>
            </a:r>
          </a:p>
        </p:txBody>
      </p:sp>
      <p:sp>
        <p:nvSpPr>
          <p:cNvPr id="110595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838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Dusling,RV, 1201.2658</a:t>
            </a: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49974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Rectangle 6"/>
          <p:cNvSpPr>
            <a:spLocks noChangeArrowheads="1"/>
          </p:cNvSpPr>
          <p:nvPr/>
        </p:nvSpPr>
        <p:spPr bwMode="auto">
          <a:xfrm>
            <a:off x="4800600" y="1219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598" name="Picture 7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447800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76600"/>
            <a:ext cx="46609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0" name="TextBox 9"/>
          <p:cNvSpPr txBox="1">
            <a:spLocks noChangeArrowheads="1"/>
          </p:cNvSpPr>
          <p:nvPr/>
        </p:nvSpPr>
        <p:spPr bwMode="auto">
          <a:xfrm>
            <a:off x="5715000" y="2057400"/>
            <a:ext cx="2832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Try soft and hard 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fragmentation functions:</a:t>
            </a:r>
          </a:p>
        </p:txBody>
      </p:sp>
      <p:sp>
        <p:nvSpPr>
          <p:cNvPr id="110601" name="TextBox 10"/>
          <p:cNvSpPr txBox="1">
            <a:spLocks noChangeArrowheads="1"/>
          </p:cNvSpPr>
          <p:nvPr/>
        </p:nvSpPr>
        <p:spPr bwMode="auto">
          <a:xfrm>
            <a:off x="5943600" y="2895600"/>
            <a:ext cx="1719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b="1" baseline="-2500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= 3(1-x)</a:t>
            </a:r>
            <a:r>
              <a:rPr lang="en-US" sz="2000" b="1" baseline="3000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/ x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b="1" baseline="-2500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= 2(1-x) / x</a:t>
            </a:r>
          </a:p>
        </p:txBody>
      </p:sp>
      <p:pic>
        <p:nvPicPr>
          <p:cNvPr id="11060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419600"/>
            <a:ext cx="43815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3" name="Rectangle 12"/>
          <p:cNvSpPr>
            <a:spLocks noChangeArrowheads="1"/>
          </p:cNvSpPr>
          <p:nvPr/>
        </p:nvSpPr>
        <p:spPr bwMode="auto">
          <a:xfrm>
            <a:off x="685800" y="4343400"/>
            <a:ext cx="4419600" cy="76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4" name="TextBox 13"/>
          <p:cNvSpPr txBox="1">
            <a:spLocks noChangeArrowheads="1"/>
          </p:cNvSpPr>
          <p:nvPr/>
        </p:nvSpPr>
        <p:spPr bwMode="auto">
          <a:xfrm>
            <a:off x="5562600" y="3733800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Only parameter fit to yield 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data is K =2.3</a:t>
            </a:r>
          </a:p>
        </p:txBody>
      </p:sp>
      <p:cxnSp>
        <p:nvCxnSpPr>
          <p:cNvPr id="110605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3868738" y="5427662"/>
            <a:ext cx="838200" cy="41275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10606" name="TextBox 16"/>
          <p:cNvSpPr txBox="1">
            <a:spLocks noChangeArrowheads="1"/>
          </p:cNvSpPr>
          <p:nvPr/>
        </p:nvSpPr>
        <p:spPr bwMode="auto">
          <a:xfrm>
            <a:off x="914400" y="5867400"/>
            <a:ext cx="5872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Subtracts any pedestal “phi-independent” correlation</a:t>
            </a:r>
          </a:p>
        </p:txBody>
      </p:sp>
      <p:sp>
        <p:nvSpPr>
          <p:cNvPr id="110607" name="TextBox 18"/>
          <p:cNvSpPr txBox="1">
            <a:spLocks noChangeArrowheads="1"/>
          </p:cNvSpPr>
          <p:nvPr/>
        </p:nvSpPr>
        <p:spPr bwMode="auto">
          <a:xfrm>
            <a:off x="5638800" y="4800600"/>
            <a:ext cx="3019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Dependence on transverse 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area cancels in ratio…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Quantitative description of pp ridge</a:t>
            </a:r>
          </a:p>
        </p:txBody>
      </p:sp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6705600" y="990600"/>
            <a:ext cx="1838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Dusling,RV, 1201.2658</a:t>
            </a:r>
          </a:p>
        </p:txBody>
      </p:sp>
      <p:sp>
        <p:nvSpPr>
          <p:cNvPr id="111620" name="Rectangle 6"/>
          <p:cNvSpPr>
            <a:spLocks noChangeArrowheads="1"/>
          </p:cNvSpPr>
          <p:nvPr/>
        </p:nvSpPr>
        <p:spPr bwMode="auto">
          <a:xfrm>
            <a:off x="4800600" y="1219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21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295400"/>
            <a:ext cx="48704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4038600"/>
            <a:ext cx="52609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20"/>
          <p:cNvSpPr txBox="1">
            <a:spLocks noChangeArrowheads="1"/>
          </p:cNvSpPr>
          <p:nvPr/>
        </p:nvSpPr>
        <p:spPr bwMode="auto">
          <a:xfrm>
            <a:off x="228600" y="1676400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CMS preliminary data</a:t>
            </a:r>
          </a:p>
        </p:txBody>
      </p:sp>
      <p:sp>
        <p:nvSpPr>
          <p:cNvPr id="111624" name="TextBox 21"/>
          <p:cNvSpPr txBox="1">
            <a:spLocks noChangeArrowheads="1"/>
          </p:cNvSpPr>
          <p:nvPr/>
        </p:nvSpPr>
        <p:spPr bwMode="auto">
          <a:xfrm>
            <a:off x="228600" y="2514600"/>
            <a:ext cx="3049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Assoc. yield with centrality</a:t>
            </a:r>
          </a:p>
        </p:txBody>
      </p:sp>
      <p:sp>
        <p:nvSpPr>
          <p:cNvPr id="111625" name="TextBox 22"/>
          <p:cNvSpPr txBox="1">
            <a:spLocks noChangeArrowheads="1"/>
          </p:cNvSpPr>
          <p:nvPr/>
        </p:nvSpPr>
        <p:spPr bwMode="auto">
          <a:xfrm>
            <a:off x="457200" y="5181600"/>
            <a:ext cx="252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Assoc. yield with p</a:t>
            </a:r>
            <a:r>
              <a:rPr lang="en-US" sz="2000" b="1" baseline="-2500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 baseline="3000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Trig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Quantitative description of pp ridge</a:t>
            </a:r>
          </a:p>
        </p:txBody>
      </p:sp>
      <p:sp>
        <p:nvSpPr>
          <p:cNvPr id="112643" name="TextBox 3"/>
          <p:cNvSpPr txBox="1">
            <a:spLocks noChangeArrowheads="1"/>
          </p:cNvSpPr>
          <p:nvPr/>
        </p:nvSpPr>
        <p:spPr bwMode="auto">
          <a:xfrm>
            <a:off x="6553200" y="914400"/>
            <a:ext cx="1838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Dusling,RV, 1201.2658</a:t>
            </a:r>
          </a:p>
        </p:txBody>
      </p:sp>
      <p:sp>
        <p:nvSpPr>
          <p:cNvPr id="112644" name="Rectangle 6"/>
          <p:cNvSpPr>
            <a:spLocks noChangeArrowheads="1"/>
          </p:cNvSpPr>
          <p:nvPr/>
        </p:nvSpPr>
        <p:spPr bwMode="auto">
          <a:xfrm>
            <a:off x="4800600" y="1219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4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600200"/>
            <a:ext cx="4921250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TextBox 11"/>
          <p:cNvSpPr txBox="1">
            <a:spLocks noChangeArrowheads="1"/>
          </p:cNvSpPr>
          <p:nvPr/>
        </p:nvSpPr>
        <p:spPr bwMode="auto">
          <a:xfrm>
            <a:off x="228600" y="1905000"/>
            <a:ext cx="42243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Predictions: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Yields for higher  p</a:t>
            </a:r>
            <a:r>
              <a:rPr lang="en-US" sz="2000" b="1" baseline="-25000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 baseline="30000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Assoc.  </a:t>
            </a:r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are 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sensitive to fragmentation functions – </a:t>
            </a:r>
          </a:p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not known at forward rapidities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itle 1"/>
          <p:cNvSpPr>
            <a:spLocks noGrp="1"/>
          </p:cNvSpPr>
          <p:nvPr>
            <p:ph type="title"/>
          </p:nvPr>
        </p:nvSpPr>
        <p:spPr>
          <a:xfrm>
            <a:off x="368300" y="0"/>
            <a:ext cx="828675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What about flow in p+p 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13694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95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819400" y="1295400"/>
            <a:ext cx="3424238" cy="1825625"/>
            <a:chOff x="1519" y="1501"/>
            <a:chExt cx="3665" cy="2295"/>
          </a:xfrm>
        </p:grpSpPr>
        <p:pic>
          <p:nvPicPr>
            <p:cNvPr id="113692" name="Picture 9" descr="2D_Correlation_0to30percent[2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19" y="1642"/>
              <a:ext cx="3228" cy="2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93" name="Text Box 10"/>
            <p:cNvSpPr txBox="1">
              <a:spLocks noChangeArrowheads="1"/>
            </p:cNvSpPr>
            <p:nvPr/>
          </p:nvSpPr>
          <p:spPr bwMode="auto">
            <a:xfrm>
              <a:off x="2064" y="1501"/>
              <a:ext cx="3120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b="1"/>
                <a:t>Au+Au 200 GeV, 0 - 30%</a:t>
              </a:r>
            </a:p>
            <a:p>
              <a:pPr eaLnBrk="1" hangingPunct="1"/>
              <a:r>
                <a:rPr lang="en-US" sz="1200" b="1"/>
                <a:t>PHOBOS </a:t>
              </a:r>
            </a:p>
          </p:txBody>
        </p:sp>
        <p:graphicFrame>
          <p:nvGraphicFramePr>
            <p:cNvPr id="113666" name="Object 2"/>
            <p:cNvGraphicFramePr>
              <a:graphicFrameLocks noChangeAspect="1"/>
            </p:cNvGraphicFramePr>
            <p:nvPr/>
          </p:nvGraphicFramePr>
          <p:xfrm>
            <a:off x="2064" y="2127"/>
            <a:ext cx="780" cy="408"/>
          </p:xfrm>
          <a:graphic>
            <a:graphicData uri="http://schemas.openxmlformats.org/presentationml/2006/ole">
              <p:oleObj spid="_x0000_s263170" name="Równanie" r:id="rId5" imgW="800497" imgH="419497" progId="Equation.3">
                <p:embed/>
              </p:oleObj>
            </a:graphicData>
          </a:graphic>
        </p:graphicFrame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3400" y="1676400"/>
            <a:ext cx="2057400" cy="1135063"/>
            <a:chOff x="1728" y="865"/>
            <a:chExt cx="2939" cy="1823"/>
          </a:xfrm>
        </p:grpSpPr>
        <p:pic>
          <p:nvPicPr>
            <p:cNvPr id="113687" name="Picture 4" descr="ev2_front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8" y="961"/>
              <a:ext cx="2238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88" name="Line 5"/>
            <p:cNvSpPr>
              <a:spLocks noChangeShapeType="1"/>
            </p:cNvSpPr>
            <p:nvPr/>
          </p:nvSpPr>
          <p:spPr bwMode="auto">
            <a:xfrm flipV="1">
              <a:off x="2847" y="1393"/>
              <a:ext cx="1152" cy="43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9" name="Line 6"/>
            <p:cNvSpPr>
              <a:spLocks noChangeShapeType="1"/>
            </p:cNvSpPr>
            <p:nvPr/>
          </p:nvSpPr>
          <p:spPr bwMode="auto">
            <a:xfrm flipV="1">
              <a:off x="2847" y="865"/>
              <a:ext cx="720" cy="96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0" name="Freeform 7"/>
            <p:cNvSpPr>
              <a:spLocks/>
            </p:cNvSpPr>
            <p:nvPr/>
          </p:nvSpPr>
          <p:spPr bwMode="auto">
            <a:xfrm>
              <a:off x="3204" y="1345"/>
              <a:ext cx="123" cy="301"/>
            </a:xfrm>
            <a:custGeom>
              <a:avLst/>
              <a:gdLst>
                <a:gd name="T0" fmla="*/ 0 w 123"/>
                <a:gd name="T1" fmla="*/ 0 h 301"/>
                <a:gd name="T2" fmla="*/ 48 w 123"/>
                <a:gd name="T3" fmla="*/ 34 h 301"/>
                <a:gd name="T4" fmla="*/ 89 w 123"/>
                <a:gd name="T5" fmla="*/ 75 h 301"/>
                <a:gd name="T6" fmla="*/ 123 w 123"/>
                <a:gd name="T7" fmla="*/ 301 h 3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1"/>
                <a:gd name="T14" fmla="*/ 123 w 123"/>
                <a:gd name="T15" fmla="*/ 301 h 3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1">
                  <a:moveTo>
                    <a:pt x="0" y="0"/>
                  </a:moveTo>
                  <a:cubicBezTo>
                    <a:pt x="16" y="11"/>
                    <a:pt x="34" y="20"/>
                    <a:pt x="48" y="34"/>
                  </a:cubicBezTo>
                  <a:cubicBezTo>
                    <a:pt x="61" y="47"/>
                    <a:pt x="89" y="75"/>
                    <a:pt x="89" y="75"/>
                  </a:cubicBezTo>
                  <a:cubicBezTo>
                    <a:pt x="122" y="155"/>
                    <a:pt x="123" y="208"/>
                    <a:pt x="123" y="301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1" name="Text Box 8"/>
            <p:cNvSpPr txBox="1">
              <a:spLocks noChangeArrowheads="1"/>
            </p:cNvSpPr>
            <p:nvPr/>
          </p:nvSpPr>
          <p:spPr bwMode="auto">
            <a:xfrm>
              <a:off x="4551" y="1646"/>
              <a:ext cx="11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2600">
                <a:solidFill>
                  <a:srgbClr val="FF0000"/>
                </a:solidFill>
                <a:latin typeface="Edwardian Script ITC" charset="0"/>
              </a:endParaRPr>
            </a:p>
          </p:txBody>
        </p:sp>
      </p:grpSp>
      <p:sp>
        <p:nvSpPr>
          <p:cNvPr id="113671" name="Rectangle 16"/>
          <p:cNvSpPr>
            <a:spLocks noChangeArrowheads="1"/>
          </p:cNvSpPr>
          <p:nvPr/>
        </p:nvSpPr>
        <p:spPr bwMode="auto">
          <a:xfrm>
            <a:off x="1600200" y="1600200"/>
            <a:ext cx="446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Edwardian Script ITC" charset="0"/>
                <a:sym typeface="Symbol" charset="2"/>
              </a:rPr>
              <a:t></a:t>
            </a:r>
            <a:endParaRPr lang="en-US">
              <a:solidFill>
                <a:srgbClr val="FF0000"/>
              </a:solidFill>
              <a:latin typeface="Edwardian Script ITC" charset="0"/>
            </a:endParaRPr>
          </a:p>
        </p:txBody>
      </p:sp>
      <p:pic>
        <p:nvPicPr>
          <p:cNvPr id="113672" name="Picture 51"/>
          <p:cNvPicPr>
            <a:picLocks noChangeAspect="1" noChangeArrowheads="1"/>
          </p:cNvPicPr>
          <p:nvPr/>
        </p:nvPicPr>
        <p:blipFill>
          <a:blip r:embed="rId7"/>
          <a:srcRect t="8789" r="76059"/>
          <a:stretch>
            <a:fillRect/>
          </a:stretch>
        </p:blipFill>
        <p:spPr bwMode="auto">
          <a:xfrm>
            <a:off x="6553200" y="990600"/>
            <a:ext cx="2189163" cy="182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553200" y="2667000"/>
            <a:ext cx="2286000" cy="2359025"/>
            <a:chOff x="6553802" y="2667000"/>
            <a:chExt cx="2286000" cy="2358828"/>
          </a:xfrm>
        </p:grpSpPr>
        <p:sp>
          <p:nvSpPr>
            <p:cNvPr id="113681" name="Down Arrow 19"/>
            <p:cNvSpPr>
              <a:spLocks noChangeArrowheads="1"/>
            </p:cNvSpPr>
            <p:nvPr/>
          </p:nvSpPr>
          <p:spPr bwMode="auto">
            <a:xfrm>
              <a:off x="7772400" y="2667000"/>
              <a:ext cx="242316" cy="491172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grpSp>
          <p:nvGrpSpPr>
            <p:cNvPr id="6" name="Group 68"/>
            <p:cNvGrpSpPr>
              <a:grpSpLocks/>
            </p:cNvGrpSpPr>
            <p:nvPr/>
          </p:nvGrpSpPr>
          <p:grpSpPr bwMode="auto">
            <a:xfrm>
              <a:off x="6553802" y="3200203"/>
              <a:ext cx="2286000" cy="1825625"/>
              <a:chOff x="4502" y="233"/>
              <a:chExt cx="1440" cy="1150"/>
            </a:xfrm>
          </p:grpSpPr>
          <p:grpSp>
            <p:nvGrpSpPr>
              <p:cNvPr id="7" name="Group 69"/>
              <p:cNvGrpSpPr>
                <a:grpSpLocks/>
              </p:cNvGrpSpPr>
              <p:nvPr/>
            </p:nvGrpSpPr>
            <p:grpSpPr bwMode="auto">
              <a:xfrm>
                <a:off x="4502" y="233"/>
                <a:ext cx="1440" cy="1150"/>
                <a:chOff x="4502" y="233"/>
                <a:chExt cx="1440" cy="1150"/>
              </a:xfrm>
            </p:grpSpPr>
            <p:pic>
              <p:nvPicPr>
                <p:cNvPr id="113685" name="Picture 70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75005" t="8789"/>
                <a:stretch>
                  <a:fillRect/>
                </a:stretch>
              </p:blipFill>
              <p:spPr bwMode="auto">
                <a:xfrm>
                  <a:off x="4502" y="233"/>
                  <a:ext cx="1440" cy="115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11368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60" y="336"/>
                  <a:ext cx="768" cy="17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>
                  <a:prstTxWarp prst="textNoShape">
                    <a:avLst/>
                  </a:prstTxWarp>
                  <a:spAutoFit/>
                </a:bodyPr>
                <a:lstStyle/>
                <a:p>
                  <a:pPr defTabSz="457200" eaLnBrk="1" hangingPunct="1">
                    <a:buClr>
                      <a:srgbClr val="0D0D0D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1200" b="1">
                      <a:solidFill>
                        <a:srgbClr val="0D0D0D"/>
                      </a:solidFill>
                      <a:ea typeface="Arial" charset="0"/>
                      <a:cs typeface="Arial" charset="0"/>
                    </a:rPr>
                    <a:t>0-5%</a:t>
                  </a:r>
                </a:p>
              </p:txBody>
            </p:sp>
          </p:grpSp>
          <p:sp>
            <p:nvSpPr>
              <p:cNvPr id="113684" name="Text Box 75"/>
              <p:cNvSpPr txBox="1">
                <a:spLocks noChangeArrowheads="1"/>
              </p:cNvSpPr>
              <p:nvPr/>
            </p:nvSpPr>
            <p:spPr bwMode="auto">
              <a:xfrm rot="-840000">
                <a:off x="4603" y="444"/>
                <a:ext cx="969" cy="16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57200" eaLnBrk="1" hangingPunct="1">
                  <a:buClr>
                    <a:srgbClr val="8064A2"/>
                  </a:buClr>
                  <a:buSzPct val="100000"/>
                  <a:buFont typeface="Arial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100">
                    <a:solidFill>
                      <a:srgbClr val="8064A2"/>
                    </a:solidFill>
                    <a:ea typeface="Arial" charset="0"/>
                    <a:cs typeface="Arial" charset="0"/>
                  </a:rPr>
                  <a:t>STAR Preliminary</a:t>
                </a:r>
              </a:p>
            </p:txBody>
          </p:sp>
        </p:grpSp>
      </p:grpSp>
      <p:sp>
        <p:nvSpPr>
          <p:cNvPr id="113674" name="TextBox 28"/>
          <p:cNvSpPr txBox="1">
            <a:spLocks noChangeArrowheads="1"/>
          </p:cNvSpPr>
          <p:nvPr/>
        </p:nvSpPr>
        <p:spPr bwMode="auto">
          <a:xfrm>
            <a:off x="7126288" y="1585913"/>
            <a:ext cx="601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p+p</a:t>
            </a:r>
          </a:p>
        </p:txBody>
      </p:sp>
      <p:sp>
        <p:nvSpPr>
          <p:cNvPr id="113675" name="TextBox 29"/>
          <p:cNvSpPr txBox="1">
            <a:spLocks noChangeArrowheads="1"/>
          </p:cNvSpPr>
          <p:nvPr/>
        </p:nvSpPr>
        <p:spPr bwMode="auto">
          <a:xfrm>
            <a:off x="7185025" y="3781425"/>
            <a:ext cx="5429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A+A</a:t>
            </a: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84163" y="3048000"/>
            <a:ext cx="8859837" cy="3609975"/>
            <a:chOff x="239324" y="3490575"/>
            <a:chExt cx="8859267" cy="3609439"/>
          </a:xfrm>
        </p:grpSpPr>
        <p:pic>
          <p:nvPicPr>
            <p:cNvPr id="113679" name="Picture 36" descr="openingAngleFlow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45428" y="3490575"/>
              <a:ext cx="2641395" cy="235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80" name="TextBox 38"/>
            <p:cNvSpPr txBox="1">
              <a:spLocks noChangeArrowheads="1"/>
            </p:cNvSpPr>
            <p:nvPr/>
          </p:nvSpPr>
          <p:spPr bwMode="auto">
            <a:xfrm>
              <a:off x="239324" y="5776575"/>
              <a:ext cx="8859267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charset="0"/>
                  <a:ea typeface="Calibri" charset="0"/>
                  <a:cs typeface="Calibri" charset="0"/>
                </a:rPr>
                <a:t>Glasma flux tubes provide the long range rapidity correlation</a:t>
              </a:r>
            </a:p>
            <a:p>
              <a:r>
                <a:rPr lang="en-US" sz="20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                                                                            </a:t>
              </a:r>
              <a:r>
                <a:rPr lang="en-US" sz="14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Dumitru, Gelis, McLerran, RV; Gavin, McLerran, Moschelli</a:t>
              </a:r>
              <a:endPara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r>
                <a:rPr lang="en-US" sz="2000" b="1">
                  <a:solidFill>
                    <a:srgbClr val="660066"/>
                  </a:solidFill>
                  <a:latin typeface="Calibri" charset="0"/>
                  <a:ea typeface="Calibri" charset="0"/>
                  <a:cs typeface="Calibri" charset="0"/>
                </a:rPr>
                <a:t>Radial (“Hubble”) flow of the tubes provides the azimuthal collimation</a:t>
              </a:r>
            </a:p>
            <a:p>
              <a:r>
                <a:rPr lang="en-US" sz="20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                                                                             </a:t>
              </a:r>
              <a:r>
                <a:rPr lang="en-US" sz="1400" b="1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rPr>
                <a:t>Voloshin; Shuryak</a:t>
              </a:r>
            </a:p>
          </p:txBody>
        </p:sp>
      </p:grpSp>
      <p:pic>
        <p:nvPicPr>
          <p:cNvPr id="113677" name="Picture 35" descr="dum1.png"/>
          <p:cNvPicPr>
            <a:picLocks noChangeAspect="1"/>
          </p:cNvPicPr>
          <p:nvPr/>
        </p:nvPicPr>
        <p:blipFill>
          <a:blip r:embed="rId9"/>
          <a:srcRect l="6369" t="10474"/>
          <a:stretch>
            <a:fillRect/>
          </a:stretch>
        </p:blipFill>
        <p:spPr bwMode="auto">
          <a:xfrm>
            <a:off x="228600" y="3429000"/>
            <a:ext cx="341312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8" name="TextBox 31"/>
          <p:cNvSpPr txBox="1">
            <a:spLocks noChangeArrowheads="1"/>
          </p:cNvSpPr>
          <p:nvPr/>
        </p:nvSpPr>
        <p:spPr bwMode="auto">
          <a:xfrm>
            <a:off x="533400" y="1066800"/>
            <a:ext cx="2519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In heavy ion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368300" y="0"/>
            <a:ext cx="828675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What about flow in p+p 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15719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20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pic>
        <p:nvPicPr>
          <p:cNvPr id="115716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62103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Box 33"/>
          <p:cNvSpPr txBox="1">
            <a:spLocks noChangeArrowheads="1"/>
          </p:cNvSpPr>
          <p:nvPr/>
        </p:nvSpPr>
        <p:spPr bwMode="auto">
          <a:xfrm>
            <a:off x="5105400" y="1143000"/>
            <a:ext cx="3568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Simple radial flow model result: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Boosts, bottom to top,</a:t>
            </a:r>
          </a:p>
          <a:p>
            <a:r>
              <a:rPr lang="en-US" sz="2000" b="1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β=0,0.1,0.2,0.25,0.3</a:t>
            </a:r>
          </a:p>
        </p:txBody>
      </p:sp>
      <p:sp>
        <p:nvSpPr>
          <p:cNvPr id="115718" name="TextBox 34"/>
          <p:cNvSpPr txBox="1">
            <a:spLocks noChangeArrowheads="1"/>
          </p:cNvSpPr>
          <p:nvPr/>
        </p:nvSpPr>
        <p:spPr bwMode="auto">
          <a:xfrm>
            <a:off x="762000" y="4191000"/>
            <a:ext cx="78486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With increasing flow, the pedestal gets collimated</a:t>
            </a:r>
          </a:p>
          <a:p>
            <a:endParaRPr lang="en-US" sz="2000" b="1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Associated yield reflects the p</a:t>
            </a:r>
            <a:r>
              <a:rPr lang="en-US" sz="2000" b="1" baseline="-2500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dependence of the Glasma pedestal</a:t>
            </a:r>
          </a:p>
          <a:p>
            <a:r>
              <a:rPr lang="en-US" sz="2000" b="1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sz="2000" b="1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Can accommodate only very small re-scattering / flow contribution 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368300" y="0"/>
            <a:ext cx="828675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A+A ridge is all flow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638" y="-2147483648"/>
            <a:ext cx="2147483647" cy="2147483647"/>
            <a:chOff x="3552" y="1584"/>
            <a:chExt cx="3542564" cy="6856416"/>
          </a:xfrm>
        </p:grpSpPr>
        <p:pic>
          <p:nvPicPr>
            <p:cNvPr id="117766" name="Picture 4" descr="2D_Correlation_0to30percent[2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259" y="4633386"/>
              <a:ext cx="2905857" cy="222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7" name="Text Box 10"/>
            <p:cNvSpPr txBox="1">
              <a:spLocks noChangeArrowheads="1"/>
            </p:cNvSpPr>
            <p:nvPr/>
          </p:nvSpPr>
          <p:spPr bwMode="auto">
            <a:xfrm>
              <a:off x="3552" y="1584"/>
              <a:ext cx="312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1"/>
                <a:t>Au+Au 200 GeV, 0 - 30%</a:t>
              </a:r>
            </a:p>
            <a:p>
              <a:pPr eaLnBrk="1" hangingPunct="1"/>
              <a:r>
                <a:rPr lang="en-US" sz="1400" b="1"/>
                <a:t>PHOBOS preliminary</a:t>
              </a:r>
            </a:p>
          </p:txBody>
        </p:sp>
      </p:grpSp>
      <p:pic>
        <p:nvPicPr>
          <p:cNvPr id="11776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600200"/>
            <a:ext cx="612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TextBox 9"/>
          <p:cNvSpPr txBox="1">
            <a:spLocks noChangeArrowheads="1"/>
          </p:cNvSpPr>
          <p:nvPr/>
        </p:nvSpPr>
        <p:spPr bwMode="auto">
          <a:xfrm>
            <a:off x="228600" y="2209800"/>
            <a:ext cx="2486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</a:rPr>
              <a:t>Preliminary CMS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Theory issues</a:t>
            </a: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4114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Collimation in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Glasma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graphs is from N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000" b="1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suppressed graphs.</a:t>
            </a:r>
          </a:p>
          <a:p>
            <a:pPr eaLnBrk="1" hangingPunct="1">
              <a:buFontTx/>
              <a:buNone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      Intrinsic leading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000" b="1" baseline="-25000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four point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correlators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give no collimation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4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Dumitru,Jalilian-Marian,Petreska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)  ??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–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pomeron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loop effects ?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4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Kovner-Lublinsky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buFontTx/>
              <a:buNone/>
            </a:pP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u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Multiple-scattering and evolution of two-gluon correlations can be computed for dense-dense sources systematically </a:t>
            </a: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     (</a:t>
            </a:r>
            <a:r>
              <a:rPr lang="en-US" sz="14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Gelis,Lappi,RV</a:t>
            </a:r>
            <a:r>
              <a:rPr lang="en-US" sz="14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; </a:t>
            </a:r>
            <a:r>
              <a:rPr lang="en-US" sz="14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Lappi,Schenke,RV</a:t>
            </a:r>
            <a:r>
              <a:rPr lang="en-US" sz="14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, in progress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More systematic “global” analysis of single (and double ?) inclusive </a:t>
            </a:r>
          </a:p>
          <a:p>
            <a:pPr eaLnBrk="1" hangingPunct="1">
              <a:buClr>
                <a:srgbClr val="FF0000"/>
              </a:buClr>
              <a:buFontTx/>
              <a:buNone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      distributions can constrain even simpler models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LHC jets!</a:t>
            </a:r>
          </a:p>
        </p:txBody>
      </p:sp>
      <p:pic>
        <p:nvPicPr>
          <p:cNvPr id="154627" name="Picture 4" descr="fig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1025"/>
            <a:ext cx="54038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5" descr="fig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3850" y="1466850"/>
            <a:ext cx="374015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6052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Standard model of HI Collisions</a:t>
            </a:r>
            <a:r>
              <a:rPr lang="en-US" sz="3200" b="1" dirty="0" smtClean="0">
                <a:latin typeface="Calibri"/>
                <a:cs typeface="Calibri"/>
              </a:rPr>
              <a:t/>
            </a:r>
            <a:br>
              <a:rPr lang="en-US" sz="3200" b="1" dirty="0" smtClean="0">
                <a:latin typeface="Calibri"/>
                <a:cs typeface="Calibri"/>
              </a:rPr>
            </a:br>
            <a:endParaRPr lang="en-US" sz="3200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7460" y="1672125"/>
            <a:ext cx="8859995" cy="2209800"/>
            <a:chOff x="384" y="2784"/>
            <a:chExt cx="5376" cy="139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2784"/>
              <a:ext cx="5376" cy="1335"/>
              <a:chOff x="576" y="2688"/>
              <a:chExt cx="4174" cy="1457"/>
            </a:xfrm>
          </p:grpSpPr>
          <p:pic>
            <p:nvPicPr>
              <p:cNvPr id="8" name="Picture 6" descr="AllEvol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6" y="2688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672" y="3662"/>
                <a:ext cx="715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Color Glass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Condensates</a:t>
                </a:r>
                <a:endParaRPr lang="en-US" sz="18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488" y="3632"/>
                <a:ext cx="604" cy="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/>
                  <a:t>Initial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600" b="1"/>
                  <a:t>Singularity</a:t>
                </a:r>
                <a:endParaRPr lang="en-US" sz="1800" b="1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2112" y="3599"/>
                <a:ext cx="49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 dirty="0" err="1"/>
                  <a:t>Glasma</a:t>
                </a:r>
                <a:endParaRPr lang="en-US" sz="1800" b="1" dirty="0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928" y="3648"/>
                <a:ext cx="730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sQGP - </a:t>
                </a:r>
              </a:p>
              <a:p>
                <a:r>
                  <a:rPr lang="en-US" sz="1800" b="1"/>
                  <a:t>perfect fluid</a:t>
                </a:r>
                <a:endParaRPr lang="en-US" sz="2400">
                  <a:latin typeface="Futura" charset="0"/>
                </a:endParaRP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3878" y="3675"/>
                <a:ext cx="513" cy="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/>
                  <a:t>Hadron </a:t>
                </a:r>
              </a:p>
              <a:p>
                <a:r>
                  <a:rPr lang="en-US" sz="1800" b="1"/>
                  <a:t>Gas</a:t>
                </a:r>
              </a:p>
            </p:txBody>
          </p:sp>
        </p:grp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912" y="4176"/>
              <a:ext cx="4224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1955449" y="1672125"/>
            <a:ext cx="2859935" cy="203785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80004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34614" y="3697259"/>
            <a:ext cx="287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</a:rPr>
              <a:t>t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1284" y="4591676"/>
            <a:ext cx="7384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00080"/>
              </a:buClr>
              <a:buFont typeface="Wingdings" charset="2"/>
              <a:buNone/>
            </a:pPr>
            <a:r>
              <a:rPr lang="en-US" b="1" dirty="0" err="1" smtClean="0"/>
              <a:t>Glasma</a:t>
            </a:r>
            <a:r>
              <a:rPr lang="en-US" b="1" dirty="0" smtClean="0"/>
              <a:t> (\</a:t>
            </a:r>
            <a:r>
              <a:rPr lang="en-US" b="1" dirty="0" err="1" smtClean="0"/>
              <a:t>Glahs-maa</a:t>
            </a:r>
            <a:r>
              <a:rPr lang="en-US" b="1" dirty="0" smtClean="0"/>
              <a:t>\): </a:t>
            </a:r>
            <a:r>
              <a:rPr lang="en-US" b="1" i="1" dirty="0" smtClean="0"/>
              <a:t>Noun:</a:t>
            </a:r>
            <a:r>
              <a:rPr lang="en-US" i="1" dirty="0" smtClean="0"/>
              <a:t> </a:t>
            </a:r>
            <a:r>
              <a:rPr lang="en-US" b="1" dirty="0" smtClean="0">
                <a:solidFill>
                  <a:srgbClr val="004080"/>
                </a:solidFill>
              </a:rPr>
              <a:t>non-equilibrium matter between</a:t>
            </a:r>
            <a:r>
              <a:rPr lang="en-US" b="1" dirty="0" smtClean="0">
                <a:solidFill>
                  <a:srgbClr val="004080"/>
                </a:solidFill>
                <a:latin typeface="Futura" charset="0"/>
              </a:rPr>
              <a:t> </a:t>
            </a:r>
            <a:r>
              <a:rPr lang="en-US" b="1" dirty="0" smtClean="0">
                <a:solidFill>
                  <a:srgbClr val="004080"/>
                </a:solidFill>
              </a:rPr>
              <a:t>Color </a:t>
            </a:r>
            <a:r>
              <a:rPr lang="en-US" b="1" dirty="0" smtClean="0">
                <a:solidFill>
                  <a:schemeClr val="bg2"/>
                </a:solidFill>
              </a:rPr>
              <a:t>Glass</a:t>
            </a:r>
            <a:r>
              <a:rPr lang="en-US" b="1" dirty="0" smtClean="0">
                <a:solidFill>
                  <a:srgbClr val="004080"/>
                </a:solidFill>
              </a:rPr>
              <a:t> Condensate (CGC)&amp; Quark Gluon Plas</a:t>
            </a:r>
            <a:r>
              <a:rPr lang="en-US" b="1" dirty="0" smtClean="0">
                <a:solidFill>
                  <a:schemeClr val="bg2"/>
                </a:solidFill>
              </a:rPr>
              <a:t>ma</a:t>
            </a:r>
            <a:r>
              <a:rPr lang="en-US" b="1" dirty="0" smtClean="0">
                <a:solidFill>
                  <a:srgbClr val="004080"/>
                </a:solidFill>
              </a:rPr>
              <a:t> (QGP) </a:t>
            </a:r>
            <a:endParaRPr lang="en-US" b="1" dirty="0">
              <a:solidFill>
                <a:srgbClr val="004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72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Forming a </a:t>
            </a:r>
            <a:r>
              <a:rPr lang="en-US" sz="3200" b="1" dirty="0" err="1">
                <a:solidFill>
                  <a:srgbClr val="000080"/>
                </a:solidFill>
                <a:latin typeface="Calibri"/>
                <a:cs typeface="Calibri"/>
              </a:rPr>
              <a:t>Glasma</a:t>
            </a:r>
            <a:r>
              <a:rPr lang="en-US" sz="3200" b="1" dirty="0">
                <a:solidFill>
                  <a:srgbClr val="000080"/>
                </a:solidFill>
                <a:latin typeface="Calibri"/>
                <a:cs typeface="Calibri"/>
              </a:rPr>
              <a:t> in the little Bang</a:t>
            </a:r>
            <a:r>
              <a:rPr lang="en-US" sz="3600" b="1" dirty="0">
                <a:solidFill>
                  <a:schemeClr val="hlink"/>
                </a:solidFill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1443" name="Picture 3" descr="collis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3" t="20555" r="8333" b="21696"/>
          <a:stretch>
            <a:fillRect/>
          </a:stretch>
        </p:blipFill>
        <p:spPr bwMode="auto">
          <a:xfrm>
            <a:off x="2667000" y="1905000"/>
            <a:ext cx="44958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part_prod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86" t="8333" r="24510" b="6818"/>
          <a:stretch>
            <a:fillRect/>
          </a:stretch>
        </p:blipFill>
        <p:spPr bwMode="auto">
          <a:xfrm rot="5432043">
            <a:off x="3424237" y="385763"/>
            <a:ext cx="29051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905000"/>
            <a:ext cx="40386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28600" y="4876800"/>
            <a:ext cx="967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800080"/>
              </a:buClr>
              <a:buFont typeface="Wingdings" charset="2"/>
              <a:buChar char="v"/>
            </a:pPr>
            <a:r>
              <a:rPr lang="en-US" sz="2400" b="1">
                <a:solidFill>
                  <a:schemeClr val="hlink"/>
                </a:solidFill>
              </a:rPr>
              <a:t> </a:t>
            </a:r>
            <a:r>
              <a:rPr lang="en-US" b="1"/>
              <a:t>Problem: Compute particle production in QCD with </a:t>
            </a:r>
          </a:p>
          <a:p>
            <a:pPr>
              <a:buClr>
                <a:srgbClr val="800080"/>
              </a:buClr>
              <a:buFont typeface="Wingdings" charset="2"/>
              <a:buNone/>
            </a:pPr>
            <a:r>
              <a:rPr lang="en-US" b="1" i="1">
                <a:solidFill>
                  <a:srgbClr val="800040"/>
                </a:solidFill>
              </a:rPr>
              <a:t>     strong   time dependent</a:t>
            </a:r>
            <a:r>
              <a:rPr lang="en-US" b="1"/>
              <a:t> sources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5638800"/>
            <a:ext cx="8647113" cy="928688"/>
            <a:chOff x="144" y="3552"/>
            <a:chExt cx="5447" cy="585"/>
          </a:xfrm>
        </p:grpSpPr>
        <p:sp>
          <p:nvSpPr>
            <p:cNvPr id="76810" name="Text Box 8"/>
            <p:cNvSpPr txBox="1">
              <a:spLocks noChangeArrowheads="1"/>
            </p:cNvSpPr>
            <p:nvPr/>
          </p:nvSpPr>
          <p:spPr bwMode="auto">
            <a:xfrm>
              <a:off x="1622" y="3945"/>
              <a:ext cx="31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8000"/>
                  </a:solidFill>
                </a:rPr>
                <a:t>Gelis, Lappi, RV;  arXiv : 0804.2630, 0807.1306, 0810.4829</a:t>
              </a:r>
              <a:endParaRPr lang="en-US"/>
            </a:p>
          </p:txBody>
        </p:sp>
        <p:sp>
          <p:nvSpPr>
            <p:cNvPr id="76811" name="Rectangle 11"/>
            <p:cNvSpPr>
              <a:spLocks noChangeArrowheads="1"/>
            </p:cNvSpPr>
            <p:nvPr/>
          </p:nvSpPr>
          <p:spPr bwMode="auto">
            <a:xfrm>
              <a:off x="144" y="3552"/>
              <a:ext cx="544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800080"/>
                </a:buClr>
                <a:buFont typeface="Wingdings" charset="2"/>
                <a:buChar char="v"/>
              </a:pPr>
              <a:r>
                <a:rPr lang="en-US" b="1"/>
                <a:t> Solution:  for early times (t </a:t>
              </a:r>
              <a:r>
                <a:rPr lang="en-US" b="1">
                  <a:sym typeface="Symbol" charset="2"/>
                </a:rPr>
                <a:t> 1/Q</a:t>
              </a:r>
              <a:r>
                <a:rPr lang="en-US" b="1" baseline="-25000">
                  <a:sym typeface="Symbol" charset="2"/>
                </a:rPr>
                <a:t>S</a:t>
              </a:r>
              <a:r>
                <a:rPr lang="en-US" b="1">
                  <a:sym typeface="Symbol" charset="2"/>
                </a:rPr>
                <a:t>) -- n-gluon production computed  </a:t>
              </a:r>
            </a:p>
            <a:p>
              <a:pPr>
                <a:buClr>
                  <a:srgbClr val="800080"/>
                </a:buClr>
                <a:buFont typeface="Wingdings" charset="2"/>
                <a:buNone/>
              </a:pPr>
              <a:r>
                <a:rPr lang="en-US" b="1">
                  <a:sym typeface="Symbol" charset="2"/>
                </a:rPr>
                <a:t>     in A+A to all orders in pert. theory to leading log accuracy</a:t>
              </a:r>
            </a:p>
          </p:txBody>
        </p:sp>
      </p:grpSp>
      <p:pic>
        <p:nvPicPr>
          <p:cNvPr id="61453" name="Picture 13" descr="b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1828800"/>
            <a:ext cx="5588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6200" y="228600"/>
            <a:ext cx="4676775" cy="7181850"/>
            <a:chOff x="11" y="153"/>
            <a:chExt cx="2946" cy="45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" y="476"/>
              <a:ext cx="2946" cy="4201"/>
              <a:chOff x="11" y="153"/>
              <a:chExt cx="2946" cy="4201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410" y="153"/>
                <a:ext cx="2397" cy="4201"/>
                <a:chOff x="204" y="346"/>
                <a:chExt cx="3129" cy="3302"/>
              </a:xfrm>
            </p:grpSpPr>
            <p:pic>
              <p:nvPicPr>
                <p:cNvPr id="104453" name="Picture 5" descr="big_bangE(sato)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04" y="346"/>
                  <a:ext cx="2934" cy="3302"/>
                </a:xfrm>
                <a:prstGeom prst="rect">
                  <a:avLst/>
                </a:prstGeom>
                <a:noFill/>
              </p:spPr>
            </p:pic>
            <p:sp>
              <p:nvSpPr>
                <p:cNvPr id="104454" name="Rectangle 6"/>
                <p:cNvSpPr>
                  <a:spLocks noChangeArrowheads="1"/>
                </p:cNvSpPr>
                <p:nvPr/>
              </p:nvSpPr>
              <p:spPr bwMode="auto">
                <a:xfrm>
                  <a:off x="385" y="687"/>
                  <a:ext cx="2526" cy="22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55" name="Rectangle 7"/>
                <p:cNvSpPr>
                  <a:spLocks noChangeArrowheads="1"/>
                </p:cNvSpPr>
                <p:nvPr/>
              </p:nvSpPr>
              <p:spPr bwMode="auto">
                <a:xfrm>
                  <a:off x="2426" y="800"/>
                  <a:ext cx="907" cy="22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56" name="Rectangle 8"/>
                <p:cNvSpPr>
                  <a:spLocks noChangeArrowheads="1"/>
                </p:cNvSpPr>
                <p:nvPr/>
              </p:nvSpPr>
              <p:spPr bwMode="auto">
                <a:xfrm>
                  <a:off x="2155" y="2251"/>
                  <a:ext cx="181" cy="13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57" name="Rectangle 9"/>
                <p:cNvSpPr>
                  <a:spLocks noChangeArrowheads="1"/>
                </p:cNvSpPr>
                <p:nvPr/>
              </p:nvSpPr>
              <p:spPr bwMode="auto">
                <a:xfrm>
                  <a:off x="2018" y="2341"/>
                  <a:ext cx="318" cy="18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58" name="Rectangle 10"/>
                <p:cNvSpPr>
                  <a:spLocks noChangeArrowheads="1"/>
                </p:cNvSpPr>
                <p:nvPr/>
              </p:nvSpPr>
              <p:spPr bwMode="auto">
                <a:xfrm>
                  <a:off x="2336" y="2840"/>
                  <a:ext cx="802" cy="13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59" name="Rectangle 11"/>
                <p:cNvSpPr>
                  <a:spLocks noChangeArrowheads="1"/>
                </p:cNvSpPr>
                <p:nvPr/>
              </p:nvSpPr>
              <p:spPr bwMode="auto">
                <a:xfrm>
                  <a:off x="385" y="2795"/>
                  <a:ext cx="1180" cy="22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0" name="Rectangle 12"/>
                <p:cNvSpPr>
                  <a:spLocks noChangeArrowheads="1"/>
                </p:cNvSpPr>
                <p:nvPr/>
              </p:nvSpPr>
              <p:spPr bwMode="auto">
                <a:xfrm>
                  <a:off x="2381" y="2251"/>
                  <a:ext cx="363" cy="27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1" name="Rectangle 13"/>
                <p:cNvSpPr>
                  <a:spLocks noChangeArrowheads="1"/>
                </p:cNvSpPr>
                <p:nvPr/>
              </p:nvSpPr>
              <p:spPr bwMode="auto">
                <a:xfrm>
                  <a:off x="2880" y="1298"/>
                  <a:ext cx="136" cy="136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2" name="Rectangle 14"/>
                <p:cNvSpPr>
                  <a:spLocks noChangeArrowheads="1"/>
                </p:cNvSpPr>
                <p:nvPr/>
              </p:nvSpPr>
              <p:spPr bwMode="auto">
                <a:xfrm>
                  <a:off x="2585" y="1525"/>
                  <a:ext cx="318" cy="18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3" name="Rectangle 15"/>
                <p:cNvSpPr>
                  <a:spLocks noChangeArrowheads="1"/>
                </p:cNvSpPr>
                <p:nvPr/>
              </p:nvSpPr>
              <p:spPr bwMode="auto">
                <a:xfrm>
                  <a:off x="2381" y="1797"/>
                  <a:ext cx="499" cy="22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4" name="Rectangle 16"/>
                <p:cNvSpPr>
                  <a:spLocks noChangeArrowheads="1"/>
                </p:cNvSpPr>
                <p:nvPr/>
              </p:nvSpPr>
              <p:spPr bwMode="auto">
                <a:xfrm>
                  <a:off x="2426" y="1707"/>
                  <a:ext cx="273" cy="9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5" name="Rectangle 17"/>
                <p:cNvSpPr>
                  <a:spLocks noChangeArrowheads="1"/>
                </p:cNvSpPr>
                <p:nvPr/>
              </p:nvSpPr>
              <p:spPr bwMode="auto">
                <a:xfrm>
                  <a:off x="2623" y="1594"/>
                  <a:ext cx="576" cy="203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6" name="Rectangle 18"/>
                <p:cNvSpPr>
                  <a:spLocks noChangeArrowheads="1"/>
                </p:cNvSpPr>
                <p:nvPr/>
              </p:nvSpPr>
              <p:spPr bwMode="auto">
                <a:xfrm>
                  <a:off x="2283" y="2024"/>
                  <a:ext cx="680" cy="81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7" name="Rectangle 19"/>
                <p:cNvSpPr>
                  <a:spLocks noChangeArrowheads="1"/>
                </p:cNvSpPr>
                <p:nvPr/>
              </p:nvSpPr>
              <p:spPr bwMode="auto">
                <a:xfrm>
                  <a:off x="1791" y="2840"/>
                  <a:ext cx="635" cy="9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68" name="Rectangle 20"/>
                <p:cNvSpPr>
                  <a:spLocks noChangeArrowheads="1"/>
                </p:cNvSpPr>
                <p:nvPr/>
              </p:nvSpPr>
              <p:spPr bwMode="auto">
                <a:xfrm>
                  <a:off x="1791" y="2748"/>
                  <a:ext cx="635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4469" name="Rectangle 21"/>
              <p:cNvSpPr>
                <a:spLocks noChangeArrowheads="1"/>
              </p:cNvSpPr>
              <p:nvPr/>
            </p:nvSpPr>
            <p:spPr bwMode="auto">
              <a:xfrm>
                <a:off x="96" y="2062"/>
                <a:ext cx="879" cy="22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ja-JP" sz="1800" b="0">
                    <a:solidFill>
                      <a:srgbClr val="FFFF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WMAP data</a:t>
                </a:r>
              </a:p>
              <a:p>
                <a:pPr algn="ctr"/>
                <a:r>
                  <a:rPr lang="en-US" altLang="ja-JP" sz="1400" b="0">
                    <a:solidFill>
                      <a:srgbClr val="FFFF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(3x10</a:t>
                </a:r>
                <a:r>
                  <a:rPr lang="en-US" altLang="ja-JP" sz="1400" b="0" baseline="30000">
                    <a:solidFill>
                      <a:srgbClr val="FFFF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5</a:t>
                </a:r>
                <a:r>
                  <a:rPr lang="en-US" altLang="ja-JP" sz="1400" b="0">
                    <a:solidFill>
                      <a:srgbClr val="FFFF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 years)</a:t>
                </a:r>
              </a:p>
            </p:txBody>
          </p:sp>
          <p:sp>
            <p:nvSpPr>
              <p:cNvPr id="104470" name="Rectangle 22"/>
              <p:cNvSpPr>
                <a:spLocks noChangeArrowheads="1"/>
              </p:cNvSpPr>
              <p:nvPr/>
            </p:nvSpPr>
            <p:spPr bwMode="auto">
              <a:xfrm>
                <a:off x="2263" y="2858"/>
                <a:ext cx="601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ja-JP" sz="1800" b="0">
                    <a:solidFill>
                      <a:srgbClr val="66CCFF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Inflation</a:t>
                </a:r>
              </a:p>
            </p:txBody>
          </p:sp>
          <p:sp>
            <p:nvSpPr>
              <p:cNvPr id="104471" name="Line 23"/>
              <p:cNvSpPr>
                <a:spLocks noChangeShapeType="1"/>
              </p:cNvSpPr>
              <p:nvPr/>
            </p:nvSpPr>
            <p:spPr bwMode="auto">
              <a:xfrm>
                <a:off x="549" y="1849"/>
                <a:ext cx="37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72" name="AutoShape 24"/>
              <p:cNvSpPr>
                <a:spLocks/>
              </p:cNvSpPr>
              <p:nvPr/>
            </p:nvSpPr>
            <p:spPr bwMode="auto">
              <a:xfrm flipH="1">
                <a:off x="2018" y="2423"/>
                <a:ext cx="139" cy="956"/>
              </a:xfrm>
              <a:prstGeom prst="leftBrace">
                <a:avLst>
                  <a:gd name="adj1" fmla="val 57314"/>
                  <a:gd name="adj2" fmla="val 51829"/>
                </a:avLst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11" y="576"/>
                <a:ext cx="964" cy="631"/>
                <a:chOff x="-63" y="576"/>
                <a:chExt cx="964" cy="631"/>
              </a:xfrm>
            </p:grpSpPr>
            <p:sp>
              <p:nvSpPr>
                <p:cNvPr id="104474" name="Rectangle 26"/>
                <p:cNvSpPr>
                  <a:spLocks noChangeArrowheads="1"/>
                </p:cNvSpPr>
                <p:nvPr/>
              </p:nvSpPr>
              <p:spPr bwMode="auto">
                <a:xfrm>
                  <a:off x="-63" y="576"/>
                  <a:ext cx="964" cy="40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altLang="ja-JP" sz="1800" b="0">
                      <a:solidFill>
                        <a:schemeClr val="bg1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rPr>
                    <a:t>Present</a:t>
                  </a:r>
                </a:p>
                <a:p>
                  <a:pPr algn="ctr"/>
                  <a:r>
                    <a:rPr lang="en-US" altLang="ja-JP" sz="1400" b="0">
                      <a:solidFill>
                        <a:schemeClr val="bg1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rPr>
                    <a:t>         (13.7 x 10</a:t>
                  </a:r>
                  <a:r>
                    <a:rPr lang="en-US" altLang="ja-JP" sz="1400" b="0" baseline="30000">
                      <a:solidFill>
                        <a:schemeClr val="bg1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rPr>
                    <a:t>9</a:t>
                  </a:r>
                  <a:r>
                    <a:rPr lang="en-US" altLang="ja-JP" sz="1400" b="0">
                      <a:solidFill>
                        <a:schemeClr val="bg1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rPr>
                    <a:t> years)</a:t>
                  </a:r>
                </a:p>
              </p:txBody>
            </p:sp>
            <p:sp>
              <p:nvSpPr>
                <p:cNvPr id="104475" name="Line 27"/>
                <p:cNvSpPr>
                  <a:spLocks noChangeShapeType="1"/>
                </p:cNvSpPr>
                <p:nvPr/>
              </p:nvSpPr>
              <p:spPr bwMode="auto">
                <a:xfrm>
                  <a:off x="238" y="1207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76" name="Line 28"/>
                <p:cNvSpPr>
                  <a:spLocks noChangeShapeType="1"/>
                </p:cNvSpPr>
                <p:nvPr/>
              </p:nvSpPr>
              <p:spPr bwMode="auto">
                <a:xfrm>
                  <a:off x="238" y="984"/>
                  <a:ext cx="0" cy="223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4477" name="AutoShape 29"/>
              <p:cNvSpPr>
                <a:spLocks/>
              </p:cNvSpPr>
              <p:nvPr/>
            </p:nvSpPr>
            <p:spPr bwMode="auto">
              <a:xfrm flipH="1">
                <a:off x="2181" y="1921"/>
                <a:ext cx="104" cy="420"/>
              </a:xfrm>
              <a:prstGeom prst="leftBrace">
                <a:avLst>
                  <a:gd name="adj1" fmla="val 33654"/>
                  <a:gd name="adj2" fmla="val 51829"/>
                </a:avLst>
              </a:prstGeom>
              <a:noFill/>
              <a:ln w="2857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 b="0">
                  <a:solidFill>
                    <a:srgbClr val="FF3399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4478" name="Rectangle 30"/>
              <p:cNvSpPr>
                <a:spLocks noChangeArrowheads="1"/>
              </p:cNvSpPr>
              <p:nvPr/>
            </p:nvSpPr>
            <p:spPr bwMode="auto">
              <a:xfrm>
                <a:off x="2356" y="2115"/>
                <a:ext cx="601" cy="9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ja-JP" sz="1800" b="0">
                    <a:solidFill>
                      <a:srgbClr val="FF3399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Hot Era</a:t>
                </a:r>
              </a:p>
            </p:txBody>
          </p:sp>
          <p:sp>
            <p:nvSpPr>
              <p:cNvPr id="104479" name="Line 31"/>
              <p:cNvSpPr>
                <a:spLocks noChangeShapeType="1"/>
              </p:cNvSpPr>
              <p:nvPr/>
            </p:nvSpPr>
            <p:spPr bwMode="auto">
              <a:xfrm>
                <a:off x="549" y="1849"/>
                <a:ext cx="0" cy="15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4480" name="Text Box 32"/>
            <p:cNvSpPr txBox="1">
              <a:spLocks noChangeArrowheads="1"/>
            </p:cNvSpPr>
            <p:nvPr/>
          </p:nvSpPr>
          <p:spPr bwMode="auto">
            <a:xfrm>
              <a:off x="1175" y="153"/>
              <a:ext cx="7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800" u="sng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Big Bang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4175125" y="228600"/>
            <a:ext cx="4968875" cy="7146925"/>
            <a:chOff x="2744" y="153"/>
            <a:chExt cx="3130" cy="4502"/>
          </a:xfrm>
        </p:grpSpPr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2744" y="803"/>
              <a:ext cx="3130" cy="3852"/>
              <a:chOff x="2744" y="529"/>
              <a:chExt cx="3130" cy="3852"/>
            </a:xfrm>
          </p:grpSpPr>
          <p:pic>
            <p:nvPicPr>
              <p:cNvPr id="104483" name="Picture 3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76" y="529"/>
                <a:ext cx="2898" cy="3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4484" name="AutoShape 36"/>
              <p:cNvSpPr>
                <a:spLocks/>
              </p:cNvSpPr>
              <p:nvPr/>
            </p:nvSpPr>
            <p:spPr bwMode="auto">
              <a:xfrm>
                <a:off x="3969" y="2949"/>
                <a:ext cx="45" cy="403"/>
              </a:xfrm>
              <a:prstGeom prst="leftBrace">
                <a:avLst>
                  <a:gd name="adj1" fmla="val 74630"/>
                  <a:gd name="adj2" fmla="val 50000"/>
                </a:avLst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85" name="Text Box 37"/>
              <p:cNvSpPr txBox="1">
                <a:spLocks noChangeArrowheads="1"/>
              </p:cNvSpPr>
              <p:nvPr/>
            </p:nvSpPr>
            <p:spPr bwMode="auto">
              <a:xfrm>
                <a:off x="3432" y="3067"/>
                <a:ext cx="629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800" b="0">
                    <a:solidFill>
                      <a:srgbClr val="66CCFF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CGC/</a:t>
                </a:r>
              </a:p>
              <a:p>
                <a:pPr algn="ctr"/>
                <a:r>
                  <a:rPr lang="en-US" altLang="ja-JP" sz="1800" b="0">
                    <a:solidFill>
                      <a:srgbClr val="66CCFF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Glasma</a:t>
                </a:r>
              </a:p>
              <a:p>
                <a:pPr algn="ctr"/>
                <a:endParaRPr lang="en-US" altLang="ja-JP" sz="1800" b="0">
                  <a:solidFill>
                    <a:srgbClr val="66CC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4486" name="Rectangle 38"/>
              <p:cNvSpPr>
                <a:spLocks noChangeArrowheads="1"/>
              </p:cNvSpPr>
              <p:nvPr/>
            </p:nvSpPr>
            <p:spPr bwMode="auto">
              <a:xfrm>
                <a:off x="3277" y="2611"/>
                <a:ext cx="601" cy="9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ja-JP" sz="1800" b="0">
                    <a:solidFill>
                      <a:srgbClr val="FF3399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QGP</a:t>
                </a:r>
                <a:r>
                  <a:rPr lang="en-US" altLang="ja-JP" sz="1800" b="0">
                    <a:solidFill>
                      <a:schemeClr val="bg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</a:p>
            </p:txBody>
          </p:sp>
          <p:sp>
            <p:nvSpPr>
              <p:cNvPr id="104487" name="AutoShape 39"/>
              <p:cNvSpPr>
                <a:spLocks/>
              </p:cNvSpPr>
              <p:nvPr/>
            </p:nvSpPr>
            <p:spPr bwMode="auto">
              <a:xfrm>
                <a:off x="3788" y="2455"/>
                <a:ext cx="45" cy="403"/>
              </a:xfrm>
              <a:prstGeom prst="leftBrace">
                <a:avLst>
                  <a:gd name="adj1" fmla="val 74630"/>
                  <a:gd name="adj2" fmla="val 50000"/>
                </a:avLst>
              </a:prstGeom>
              <a:noFill/>
              <a:ln w="2857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2744" y="846"/>
                <a:ext cx="879" cy="498"/>
                <a:chOff x="2744" y="709"/>
                <a:chExt cx="879" cy="498"/>
              </a:xfrm>
            </p:grpSpPr>
            <p:sp>
              <p:nvSpPr>
                <p:cNvPr id="104489" name="Line 41"/>
                <p:cNvSpPr>
                  <a:spLocks noChangeShapeType="1"/>
                </p:cNvSpPr>
                <p:nvPr/>
              </p:nvSpPr>
              <p:spPr bwMode="auto">
                <a:xfrm>
                  <a:off x="3152" y="1207"/>
                  <a:ext cx="172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90" name="Line 42"/>
                <p:cNvSpPr>
                  <a:spLocks noChangeShapeType="1"/>
                </p:cNvSpPr>
                <p:nvPr/>
              </p:nvSpPr>
              <p:spPr bwMode="auto">
                <a:xfrm>
                  <a:off x="3152" y="984"/>
                  <a:ext cx="0" cy="223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91" name="Rectangle 43"/>
                <p:cNvSpPr>
                  <a:spLocks noChangeArrowheads="1"/>
                </p:cNvSpPr>
                <p:nvPr/>
              </p:nvSpPr>
              <p:spPr bwMode="auto">
                <a:xfrm>
                  <a:off x="2744" y="709"/>
                  <a:ext cx="879" cy="22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altLang="ja-JP" sz="1800" b="0">
                      <a:solidFill>
                        <a:srgbClr val="FFFF00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rPr>
                    <a:t>RHIC data</a:t>
                  </a:r>
                  <a:endParaRPr lang="en-US" altLang="ja-JP" sz="1400" b="0">
                    <a:solidFill>
                      <a:srgbClr val="FFFF00"/>
                    </a:solidFill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sp>
          <p:nvSpPr>
            <p:cNvPr id="104492" name="Text Box 44"/>
            <p:cNvSpPr txBox="1">
              <a:spLocks noChangeArrowheads="1"/>
            </p:cNvSpPr>
            <p:nvPr/>
          </p:nvSpPr>
          <p:spPr bwMode="auto">
            <a:xfrm>
              <a:off x="3905" y="153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800" u="sng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Little Bang</a:t>
              </a:r>
            </a:p>
          </p:txBody>
        </p:sp>
      </p:grpSp>
      <p:sp>
        <p:nvSpPr>
          <p:cNvPr id="104495" name="Text Box 47"/>
          <p:cNvSpPr txBox="1">
            <a:spLocks noChangeArrowheads="1"/>
          </p:cNvSpPr>
          <p:nvPr/>
        </p:nvSpPr>
        <p:spPr bwMode="auto">
          <a:xfrm>
            <a:off x="228600" y="6270625"/>
            <a:ext cx="2462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Plot by Tetsuo Hatsuda</a:t>
            </a:r>
            <a:endParaRPr lang="en-US" b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2157934" y="228600"/>
            <a:ext cx="40959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Big Bang 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vs. </a:t>
            </a:r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Little Bang</a:t>
            </a:r>
          </a:p>
        </p:txBody>
      </p:sp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3014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Decaying 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Inflaton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with occupation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 # 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1/g</a:t>
            </a:r>
            <a:r>
              <a:rPr lang="en-US" sz="2400" baseline="30000" dirty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endParaRPr lang="en-US" sz="2400" b="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6372" name="Line 4"/>
          <p:cNvSpPr>
            <a:spLocks noChangeShapeType="1"/>
          </p:cNvSpPr>
          <p:nvPr/>
        </p:nvSpPr>
        <p:spPr bwMode="auto">
          <a:xfrm>
            <a:off x="3733800" y="1600200"/>
            <a:ext cx="838200" cy="0"/>
          </a:xfrm>
          <a:prstGeom prst="line">
            <a:avLst/>
          </a:prstGeom>
          <a:noFill/>
          <a:ln w="57150">
            <a:solidFill>
              <a:srgbClr val="8000FF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5334000" y="1295400"/>
            <a:ext cx="331946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Decaying 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Glasma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with occupation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 # 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1/g</a:t>
            </a:r>
            <a:r>
              <a:rPr lang="en-US" sz="2400" baseline="30000" dirty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228600" y="2434173"/>
            <a:ext cx="328211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Explosive amplification 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of low mom. small 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fluctuations (preheating)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186375" name="Line 7"/>
          <p:cNvSpPr>
            <a:spLocks noChangeShapeType="1"/>
          </p:cNvSpPr>
          <p:nvPr/>
        </p:nvSpPr>
        <p:spPr bwMode="auto">
          <a:xfrm>
            <a:off x="3768724" y="3080274"/>
            <a:ext cx="879475" cy="0"/>
          </a:xfrm>
          <a:prstGeom prst="line">
            <a:avLst/>
          </a:prstGeom>
          <a:noFill/>
          <a:ln w="57150">
            <a:solidFill>
              <a:srgbClr val="8000FF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5460311" y="2480110"/>
            <a:ext cx="319315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Explosive amplification 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of low mom. small </a:t>
            </a:r>
            <a:r>
              <a:rPr lang="en-US" sz="2400" dirty="0" err="1" smtClean="0">
                <a:solidFill>
                  <a:schemeClr val="accent2"/>
                </a:solidFill>
                <a:latin typeface="Calibri"/>
                <a:cs typeface="Calibri"/>
              </a:rPr>
              <a:t>fluct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. 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(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Weibel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 instabilities)</a:t>
            </a:r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228600" y="4045803"/>
            <a:ext cx="36603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Int. of 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fluctutations/inflaton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-&gt; </a:t>
            </a:r>
            <a:r>
              <a:rPr lang="en-US" sz="2400" dirty="0" err="1" smtClean="0">
                <a:solidFill>
                  <a:schemeClr val="accent2"/>
                </a:solidFill>
                <a:latin typeface="Calibri"/>
                <a:cs typeface="Calibri"/>
              </a:rPr>
              <a:t>thermalization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 ?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6378" name="Line 10"/>
          <p:cNvSpPr>
            <a:spLocks noChangeShapeType="1"/>
          </p:cNvSpPr>
          <p:nvPr/>
        </p:nvSpPr>
        <p:spPr bwMode="auto">
          <a:xfrm>
            <a:off x="3768724" y="4606901"/>
            <a:ext cx="838200" cy="0"/>
          </a:xfrm>
          <a:prstGeom prst="line">
            <a:avLst/>
          </a:prstGeom>
          <a:noFill/>
          <a:ln w="57150">
            <a:solidFill>
              <a:srgbClr val="8000FF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5334000" y="4191402"/>
            <a:ext cx="36241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Int. of 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fluctutations</a:t>
            </a:r>
            <a:r>
              <a:rPr lang="en-US" sz="2400" dirty="0" err="1" smtClean="0">
                <a:solidFill>
                  <a:schemeClr val="accent2"/>
                </a:solidFill>
                <a:latin typeface="Calibri"/>
                <a:cs typeface="Calibri"/>
              </a:rPr>
              <a:t>/Glasma</a:t>
            </a:r>
            <a:endParaRPr lang="en-US" sz="2400" dirty="0" smtClean="0">
              <a:solidFill>
                <a:schemeClr val="accent2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 -&gt; </a:t>
            </a:r>
            <a:r>
              <a:rPr lang="en-US" sz="2400" dirty="0" err="1">
                <a:solidFill>
                  <a:schemeClr val="accent2"/>
                </a:solidFill>
                <a:latin typeface="Calibri"/>
                <a:cs typeface="Calibri"/>
              </a:rPr>
              <a:t>thermalization</a:t>
            </a: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 ?</a:t>
            </a:r>
          </a:p>
        </p:txBody>
      </p:sp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792059" y="5486400"/>
            <a:ext cx="7559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Other common features: topological defects, turbulence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8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8_Blends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2290</Words>
  <Application>Microsoft Macintosh PowerPoint</Application>
  <PresentationFormat>On-screen Show (4:3)</PresentationFormat>
  <Paragraphs>375</Paragraphs>
  <Slides>46</Slides>
  <Notes>27</Notes>
  <HiddenSlides>0</HiddenSlides>
  <MMClips>0</MMClips>
  <ScaleCrop>false</ScaleCrop>
  <HeadingPairs>
    <vt:vector size="6" baseType="variant">
      <vt:variant>
        <vt:lpstr>Design Template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Office Theme</vt:lpstr>
      <vt:lpstr>1_Blank Presentation</vt:lpstr>
      <vt:lpstr>1_Office Theme</vt:lpstr>
      <vt:lpstr>2_Blank Presentation</vt:lpstr>
      <vt:lpstr>Blank Presentation</vt:lpstr>
      <vt:lpstr>標準デザイン</vt:lpstr>
      <vt:lpstr>3_Blank Presentation</vt:lpstr>
      <vt:lpstr>2_Office Theme</vt:lpstr>
      <vt:lpstr>28_Blends</vt:lpstr>
      <vt:lpstr>4_Blank Presentation</vt:lpstr>
      <vt:lpstr>5_Blank Presentation</vt:lpstr>
      <vt:lpstr>Slide</vt:lpstr>
      <vt:lpstr>Równanie</vt:lpstr>
      <vt:lpstr>Slide 1</vt:lpstr>
      <vt:lpstr>Outline of lectures</vt:lpstr>
      <vt:lpstr>Traditional picture of heavy ion collisions</vt:lpstr>
      <vt:lpstr>A contemporary view</vt:lpstr>
      <vt:lpstr>LHC jets!</vt:lpstr>
      <vt:lpstr>Standard model of HI Collisions </vt:lpstr>
      <vt:lpstr>Forming a Glasma in the little Bang </vt:lpstr>
      <vt:lpstr>Slide 8</vt:lpstr>
      <vt:lpstr>Slide 9</vt:lpstr>
      <vt:lpstr>Slide 10</vt:lpstr>
      <vt:lpstr>Slide 11</vt:lpstr>
      <vt:lpstr>Slide 12</vt:lpstr>
      <vt:lpstr>Slide 13</vt:lpstr>
      <vt:lpstr>Quantum decoherence from classical coherence</vt:lpstr>
      <vt:lpstr>Slide 15</vt:lpstr>
      <vt:lpstr>RG evolution for 2 nuclei</vt:lpstr>
      <vt:lpstr>Factorization + temporal evolution in the Glasma</vt:lpstr>
      <vt:lpstr> Long range rapidity correlations</vt:lpstr>
      <vt:lpstr>Long range rapidity correlations as  chronometer</vt:lpstr>
      <vt:lpstr>Really long range correlations</vt:lpstr>
      <vt:lpstr>Slide 21</vt:lpstr>
      <vt:lpstr>The Ridge: Glasma flux tubes+ Radial flow</vt:lpstr>
      <vt:lpstr>Slide 23</vt:lpstr>
      <vt:lpstr>A ridge in high multiplicity pp collisions</vt:lpstr>
      <vt:lpstr>High Multiplicity pp collisions</vt:lpstr>
      <vt:lpstr>Relativistic Heavy Ion Collisions</vt:lpstr>
      <vt:lpstr>Two particle correlations: CMS results</vt:lpstr>
      <vt:lpstr>Two particle correlations: CMS results</vt:lpstr>
      <vt:lpstr>Comparing to MC models</vt:lpstr>
      <vt:lpstr>Two particle correlations: pT systematics</vt:lpstr>
      <vt:lpstr>What’s the underlying dynamics?</vt:lpstr>
      <vt:lpstr>High multiplicity events in p+p</vt:lpstr>
      <vt:lpstr>The saturated proton: two particle correlations</vt:lpstr>
      <vt:lpstr>2-particle </vt:lpstr>
      <vt:lpstr>2-particle </vt:lpstr>
      <vt:lpstr>Slide 36</vt:lpstr>
      <vt:lpstr>Long range di-hadron correlations</vt:lpstr>
      <vt:lpstr>The p+p ridge: azimuthal corr. from Glasma graphs</vt:lpstr>
      <vt:lpstr>Systematics of the correlation</vt:lpstr>
      <vt:lpstr>Quantitative description of pp ridge</vt:lpstr>
      <vt:lpstr>Quantitative description of pp ridge</vt:lpstr>
      <vt:lpstr>Quantitative description of pp ridge</vt:lpstr>
      <vt:lpstr>What about flow in p+p ?</vt:lpstr>
      <vt:lpstr>What about flow in p+p ?</vt:lpstr>
      <vt:lpstr>A+A ridge is all flow</vt:lpstr>
      <vt:lpstr>Theory issues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Glasma: formalism, </dc:title>
  <dc:creator>Raju Venugopalan</dc:creator>
  <cp:lastModifiedBy>Raju Venugopalan</cp:lastModifiedBy>
  <cp:revision>16</cp:revision>
  <dcterms:created xsi:type="dcterms:W3CDTF">2012-02-08T06:48:50Z</dcterms:created>
  <dcterms:modified xsi:type="dcterms:W3CDTF">2012-02-10T06:35:50Z</dcterms:modified>
</cp:coreProperties>
</file>