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79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67" r:id="rId16"/>
    <p:sldId id="270" r:id="rId17"/>
    <p:sldId id="271" r:id="rId18"/>
    <p:sldId id="272" r:id="rId19"/>
    <p:sldId id="274" r:id="rId20"/>
    <p:sldId id="276" r:id="rId21"/>
    <p:sldId id="275" r:id="rId22"/>
    <p:sldId id="273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2750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823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740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13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253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158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640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809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143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850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479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DC9EA-5402-4424-94CE-71C0DE7F3A18}" type="datetimeFigureOut">
              <a:rPr lang="en-ZA" smtClean="0"/>
              <a:t>2017/11/28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8DED-F4C4-445F-B675-A946B1B1762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823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386" y="548680"/>
            <a:ext cx="8892480" cy="2276872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JABBA-Select: Addressing the Panels Requests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Henning </a:t>
            </a:r>
            <a:r>
              <a:rPr lang="en-US" sz="2800" dirty="0" smtClean="0"/>
              <a:t>Winker*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MARAM International Stock Assessment Workshop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2017</a:t>
            </a:r>
            <a:endParaRPr lang="de-DE" sz="3200" dirty="0"/>
          </a:p>
        </p:txBody>
      </p:sp>
      <p:sp>
        <p:nvSpPr>
          <p:cNvPr id="141314" name="AutoShape 2" descr="http://www.capeaction.org.za/uploads/article/WWFlogo.jpg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Picture 2" descr="SEE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" y="6016768"/>
            <a:ext cx="3861505" cy="9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bs.twimg.com/profile_images/529643315658907649/9DozlWJ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8" y="5555990"/>
            <a:ext cx="1302010" cy="130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Work\DAFF_admin\DAFF LOGO 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5244524" cy="17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6267790"/>
            <a:ext cx="325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 smtClean="0"/>
              <a:t>*Henning.winker@gmail.com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4656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16078"/>
            <a:ext cx="48291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016078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43721" y="1156830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h  = 0.6; CV =15%</a:t>
            </a:r>
            <a:endParaRPr lang="en-ZA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736"/>
            <a:ext cx="48291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5733256"/>
            <a:ext cx="6273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CHECKED by </a:t>
            </a:r>
            <a:r>
              <a:rPr lang="en-ZA" dirty="0" err="1" smtClean="0"/>
              <a:t>sd</a:t>
            </a:r>
            <a:r>
              <a:rPr lang="en-ZA" dirty="0" smtClean="0"/>
              <a:t>/mean  of vectors 5000 random draws </a:t>
            </a:r>
            <a:r>
              <a:rPr lang="en-ZA" i="1" dirty="0" smtClean="0"/>
              <a:t>h’ – </a:t>
            </a:r>
            <a:r>
              <a:rPr lang="en-ZA" dirty="0" smtClean="0"/>
              <a:t>Correct</a:t>
            </a:r>
          </a:p>
          <a:p>
            <a:pPr algn="ctr"/>
            <a:r>
              <a:rPr lang="en-ZA" dirty="0" smtClean="0"/>
              <a:t>Coverage appears reasonable, no? 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718135" y="1242253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h  = 0.8; CV =15%</a:t>
            </a:r>
            <a:endParaRPr lang="en-ZA" dirty="0"/>
          </a:p>
        </p:txBody>
      </p:sp>
      <p:pic>
        <p:nvPicPr>
          <p:cNvPr id="11" name="Picture 10" descr="Image result for Silver ko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44" y="1052736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6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916832"/>
            <a:ext cx="6624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u="sng" dirty="0" smtClean="0"/>
              <a:t>Homework part III</a:t>
            </a:r>
          </a:p>
          <a:p>
            <a:pPr algn="ctr"/>
            <a:r>
              <a:rPr lang="en-ZA" sz="2800" dirty="0" smtClean="0"/>
              <a:t>Some considerations regarding narrow beta PDF for initial biomass depletion (psi) </a:t>
            </a:r>
          </a:p>
        </p:txBody>
      </p:sp>
    </p:spTree>
    <p:extLst>
      <p:ext uri="{BB962C8B-B14F-4D97-AF65-F5344CB8AC3E}">
        <p14:creationId xmlns:p14="http://schemas.microsoft.com/office/powerpoint/2010/main" val="330794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1833454"/>
            <a:ext cx="48291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7891"/>
            <a:ext cx="48291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Image result for carpenter silver fi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28" y="1579742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Image result for Silver ko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988" y="1579742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3514" y="2708920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35%</a:t>
            </a:r>
            <a:endParaRPr lang="en-ZA" dirty="0"/>
          </a:p>
        </p:txBody>
      </p:sp>
      <p:sp>
        <p:nvSpPr>
          <p:cNvPr id="14" name="TextBox 13"/>
          <p:cNvSpPr txBox="1"/>
          <p:nvPr/>
        </p:nvSpPr>
        <p:spPr>
          <a:xfrm>
            <a:off x="6527397" y="304598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35%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2987824" y="458112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  <p:sp>
        <p:nvSpPr>
          <p:cNvPr id="16" name="TextBox 15"/>
          <p:cNvSpPr txBox="1"/>
          <p:nvPr/>
        </p:nvSpPr>
        <p:spPr>
          <a:xfrm>
            <a:off x="7244799" y="473352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0590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Work\Research\StockAssessmentWorkshop2017\Linefish_P1\Psi\KOB\s2_P1\Output\Posteriors_KOB.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9951"/>
            <a:ext cx="864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Silver k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227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8" y="-121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05103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227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Work\Research\StockAssessmentWorkshop2017\Linefish_P1\Psi\KOB\s2_P1\Output\MCMC_KOB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0596"/>
            <a:ext cx="864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8" y="-121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9272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227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Work\Research\StockAssessmentWorkshop2017\Linefish_P1\Psi\KOB\s2_P1\Output\Biplot_KOB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496" y="1629240"/>
            <a:ext cx="440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Work\Research\StockAssessmentWorkshop2017\Linefish_P1\Psi\KOB\s1_P1\Output\Biplot_KOB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96" y="1628800"/>
            <a:ext cx="440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495297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35%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1491797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6736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12" y="479111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Work\Research\StockAssessmentWorkshop2017\Linefish_P1\Psi\CRPN\s2_P1\Output\Posteriors_CRPN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42994"/>
            <a:ext cx="8496944" cy="531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3928" y="-121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21660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12" y="479111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Work\Research\StockAssessmentWorkshop2017\Linefish_P1\Psi\CRPN\s2_P1\Output\MCMC_CRPN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43000"/>
            <a:ext cx="8928992" cy="558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3928" y="-1210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9730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495297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35%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1491797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CV = 60%</a:t>
            </a:r>
            <a:endParaRPr lang="en-ZA" dirty="0"/>
          </a:p>
        </p:txBody>
      </p:sp>
      <p:pic>
        <p:nvPicPr>
          <p:cNvPr id="7" name="Picture 6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11" y="1025628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Work\Research\StockAssessmentWorkshop2017\Linefish_P1\Psi\CRPN\s2_P1\Output\Biplot_CRPN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04" y="1988840"/>
            <a:ext cx="440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Work\Research\StockAssessmentWorkshop2017\Linefish_P1\Psi\CRPN\s1_P1\Output\Biplot_CRPN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440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096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916832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u="sng" dirty="0" smtClean="0"/>
              <a:t>Homework part IV</a:t>
            </a:r>
          </a:p>
          <a:p>
            <a:pPr algn="ctr"/>
            <a:r>
              <a:rPr lang="en-ZA" sz="2800" dirty="0" smtClean="0"/>
              <a:t>Plot the process error deviates from JABBA-Select fits against those generated from the OM under no fishing, </a:t>
            </a:r>
            <a:r>
              <a:rPr lang="en-ZA" sz="2800" dirty="0" err="1" smtClean="0"/>
              <a:t>i.e</a:t>
            </a:r>
            <a:r>
              <a:rPr lang="en-ZA" sz="2800" dirty="0" smtClean="0"/>
              <a:t> log(</a:t>
            </a:r>
            <a:r>
              <a:rPr lang="en-ZA" sz="2800" dirty="0" err="1" smtClean="0"/>
              <a:t>SB</a:t>
            </a:r>
            <a:r>
              <a:rPr lang="en-ZA" sz="2800" baseline="-25000" dirty="0" err="1" smtClean="0"/>
              <a:t>y</a:t>
            </a:r>
            <a:r>
              <a:rPr lang="en-ZA" sz="2800" dirty="0" smtClean="0"/>
              <a:t>)-log(</a:t>
            </a:r>
            <a:r>
              <a:rPr lang="en-ZA" sz="2800" dirty="0" err="1" smtClean="0"/>
              <a:t>SB</a:t>
            </a:r>
            <a:r>
              <a:rPr lang="en-ZA" sz="2800" baseline="-25000" dirty="0" err="1" smtClean="0"/>
              <a:t>y</a:t>
            </a:r>
            <a:r>
              <a:rPr lang="en-ZA" sz="2800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234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Democratising </a:t>
            </a:r>
            <a:r>
              <a:rPr lang="en-ZA" dirty="0" err="1" smtClean="0"/>
              <a:t>Linefish</a:t>
            </a:r>
            <a:r>
              <a:rPr lang="en-ZA" dirty="0" smtClean="0"/>
              <a:t> Assessments</a:t>
            </a:r>
            <a:br>
              <a:rPr lang="en-ZA" dirty="0" smtClean="0"/>
            </a:br>
            <a:r>
              <a:rPr lang="en-ZA" dirty="0" smtClean="0"/>
              <a:t>with limited resources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r>
              <a:rPr lang="en-ZA" sz="2400" dirty="0" smtClean="0"/>
              <a:t>JABBA-Select: Open access </a:t>
            </a:r>
            <a:r>
              <a:rPr lang="en-ZA" sz="2400" dirty="0" err="1" smtClean="0"/>
              <a:t>github</a:t>
            </a:r>
            <a:endParaRPr lang="en-ZA" sz="2400" dirty="0" smtClean="0"/>
          </a:p>
          <a:p>
            <a:r>
              <a:rPr lang="en-ZA" sz="2400" dirty="0" smtClean="0"/>
              <a:t>Data pipeline for Catch &amp; CPUE: 5 days preparation</a:t>
            </a:r>
          </a:p>
          <a:p>
            <a:r>
              <a:rPr lang="en-ZA" sz="2400" dirty="0" smtClean="0"/>
              <a:t>Rapid assessments: 5 days Workshop for 8 species</a:t>
            </a:r>
          </a:p>
          <a:p>
            <a:r>
              <a:rPr lang="en-ZA" sz="2400" dirty="0" smtClean="0"/>
              <a:t>Scenarios and robustness runs pre-agreed by LSWG</a:t>
            </a:r>
          </a:p>
          <a:p>
            <a:r>
              <a:rPr lang="en-ZA" sz="2400" dirty="0" smtClean="0"/>
              <a:t>Refinements are feasible during short workshop</a:t>
            </a:r>
          </a:p>
          <a:p>
            <a:r>
              <a:rPr lang="en-ZA" sz="2400" dirty="0" smtClean="0"/>
              <a:t>All assessments can be conducted by all members</a:t>
            </a:r>
          </a:p>
          <a:p>
            <a:r>
              <a:rPr lang="en-ZA" sz="2400" dirty="0" smtClean="0"/>
              <a:t>Reduced risk of version corruptions</a:t>
            </a:r>
          </a:p>
          <a:p>
            <a:r>
              <a:rPr lang="en-ZA" sz="2400" dirty="0" smtClean="0"/>
              <a:t>Standardized Mark-Down Assessment reports for documentation </a:t>
            </a:r>
          </a:p>
          <a:p>
            <a:r>
              <a:rPr lang="en-ZA" sz="2400" dirty="0" smtClean="0"/>
              <a:t>Long-term: less reliance on individual experts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827100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…some observation variance considerations</a:t>
            </a:r>
            <a:endParaRPr lang="en-Z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583409"/>
            <a:ext cx="7920000" cy="297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73216"/>
            <a:ext cx="7920000" cy="112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0767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522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Work\Research\StockAssessmentWorkshop2017\Linefish_P1\ProcessErrorSim\ProcComp_KOB.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Work\Research\StockAssessmentWorkshop2017\Linefish_P1\ProcessErrorSim\KOB\s1_Procs\Output\ProcDev_KOB.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484784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result for Silver ko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79" y="713911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717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Work\Research\StockAssessmentWorkshop2017\Linefish_P1\ProcessErrorSim\ProcComp_CRPN.S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300" y="1412776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Work\Research\StockAssessmentWorkshop2017\Linefish_P1\ProcessErrorSim\CRPN\s2_Procs\Output\ProcDev_CRPN.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93" y="1412776"/>
            <a:ext cx="4572009" cy="320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carpenter silver fi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00210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14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00209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Work\Research\StockAssessmentWorkshop2017\Linefish_P1\ProcessErrorSim\ProcComp_CRPN.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5" y="1556792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Work\Research\StockAssessmentWorkshop2017\Linefish_P1\ProcessErrorSim\ProcComp_CRPN.S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33" y="1513384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75010"/>
            <a:ext cx="3764815" cy="109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24328" y="5013176"/>
            <a:ext cx="43204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7417988" y="464384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= 0.2</a:t>
            </a: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5296572" y="5641896"/>
            <a:ext cx="3858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Plus informative process variance prior,</a:t>
            </a:r>
          </a:p>
          <a:p>
            <a:r>
              <a:rPr lang="en-ZA" dirty="0" smtClean="0"/>
              <a:t>Here:  1/gamma(4,0.01)</a:t>
            </a:r>
          </a:p>
          <a:p>
            <a:r>
              <a:rPr lang="en-ZA" dirty="0" smtClean="0"/>
              <a:t>mu = 0.07, CV ~ 50%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36894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261" y="523220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9919" y="0"/>
            <a:ext cx="6030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dirty="0" smtClean="0"/>
              <a:t>However, if one changes perspective…..</a:t>
            </a:r>
            <a:endParaRPr lang="en-ZA" sz="280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75010"/>
            <a:ext cx="3764815" cy="109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7524328" y="5013176"/>
            <a:ext cx="43204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TextBox 14"/>
          <p:cNvSpPr txBox="1"/>
          <p:nvPr/>
        </p:nvSpPr>
        <p:spPr>
          <a:xfrm>
            <a:off x="5296572" y="5641896"/>
            <a:ext cx="3858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Plus informative process variance prior,</a:t>
            </a:r>
          </a:p>
          <a:p>
            <a:r>
              <a:rPr lang="en-ZA" dirty="0" smtClean="0"/>
              <a:t>Here:  1/gamma(4,0.01)</a:t>
            </a:r>
          </a:p>
          <a:p>
            <a:r>
              <a:rPr lang="en-ZA" dirty="0" smtClean="0"/>
              <a:t>mu = 0.07, CV ~ 50%</a:t>
            </a:r>
          </a:p>
          <a:p>
            <a:endParaRPr lang="en-ZA" dirty="0"/>
          </a:p>
        </p:txBody>
      </p:sp>
      <p:pic>
        <p:nvPicPr>
          <p:cNvPr id="16389" name="Picture 5" descr="C:\Work\Research\StockAssessmentWorkshop2017\Linefish_P1\ProcessErrorSim\ProcSims_CRPN.S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77" y="1340768"/>
            <a:ext cx="4725719" cy="330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Work\Research\StockAssessmentWorkshop2017\Linefish_P1\ProcessErrorSim\ProcSims_CRPN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52" y="1412776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93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648" y="116632"/>
            <a:ext cx="8229600" cy="634082"/>
          </a:xfrm>
        </p:spPr>
        <p:txBody>
          <a:bodyPr>
            <a:noAutofit/>
          </a:bodyPr>
          <a:lstStyle/>
          <a:p>
            <a:r>
              <a:rPr lang="en-ZA" sz="2800" dirty="0" err="1" smtClean="0"/>
              <a:t>Linefish</a:t>
            </a:r>
            <a:r>
              <a:rPr lang="en-ZA" sz="2800" dirty="0" smtClean="0"/>
              <a:t> Assessment Vision</a:t>
            </a:r>
            <a:br>
              <a:rPr lang="en-ZA" sz="2800" dirty="0" smtClean="0"/>
            </a:br>
            <a:r>
              <a:rPr lang="en-ZA" sz="2800" dirty="0" smtClean="0"/>
              <a:t>Potential Annual Cycle (6-8 stocks)</a:t>
            </a:r>
            <a:endParaRPr lang="en-Z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52353" y="2621913"/>
            <a:ext cx="1877181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Stock parameters:</a:t>
            </a:r>
          </a:p>
          <a:p>
            <a:pPr algn="ctr"/>
            <a:r>
              <a:rPr lang="en-ZA" dirty="0" smtClean="0"/>
              <a:t>Growth</a:t>
            </a:r>
          </a:p>
          <a:p>
            <a:pPr algn="ctr"/>
            <a:r>
              <a:rPr lang="en-ZA" dirty="0" smtClean="0"/>
              <a:t>Longevity</a:t>
            </a:r>
          </a:p>
          <a:p>
            <a:pPr algn="ctr"/>
            <a:r>
              <a:rPr lang="en-ZA" dirty="0" smtClean="0"/>
              <a:t>Maturity</a:t>
            </a:r>
          </a:p>
          <a:p>
            <a:pPr algn="ctr"/>
            <a:r>
              <a:rPr lang="en-ZA" dirty="0" smtClean="0"/>
              <a:t>Fecundity</a:t>
            </a:r>
          </a:p>
          <a:p>
            <a:pPr algn="ctr"/>
            <a:r>
              <a:rPr lang="en-ZA" dirty="0" smtClean="0"/>
              <a:t>Selectivity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1198304" y="1308896"/>
            <a:ext cx="149105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NMLS update</a:t>
            </a:r>
          </a:p>
          <a:p>
            <a:pPr algn="ctr"/>
            <a:r>
              <a:rPr lang="en-ZA" dirty="0" smtClean="0"/>
              <a:t>Catch &amp; Effort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66289" y="962212"/>
            <a:ext cx="220534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CPUE Standardization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8192" y="1793208"/>
            <a:ext cx="7103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Catch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6057" y="3026391"/>
            <a:ext cx="143571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b="1" dirty="0" smtClean="0"/>
              <a:t>JABBA-Select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6951" y="5831208"/>
            <a:ext cx="219149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Size Data</a:t>
            </a:r>
          </a:p>
          <a:p>
            <a:pPr algn="ctr"/>
            <a:r>
              <a:rPr lang="en-ZA" dirty="0" smtClean="0"/>
              <a:t>Observer Programme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7221" y="5831207"/>
            <a:ext cx="113332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Biological </a:t>
            </a:r>
          </a:p>
          <a:p>
            <a:pPr algn="ctr"/>
            <a:r>
              <a:rPr lang="en-ZA" dirty="0" smtClean="0"/>
              <a:t>Studies</a:t>
            </a:r>
          </a:p>
        </p:txBody>
      </p:sp>
      <p:cxnSp>
        <p:nvCxnSpPr>
          <p:cNvPr id="14" name="Straight Arrow Connector 13"/>
          <p:cNvCxnSpPr>
            <a:stCxn id="61" idx="1"/>
          </p:cNvCxnSpPr>
          <p:nvPr/>
        </p:nvCxnSpPr>
        <p:spPr>
          <a:xfrm flipH="1" flipV="1">
            <a:off x="7445743" y="5177988"/>
            <a:ext cx="369564" cy="619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740871" y="1146878"/>
            <a:ext cx="1970256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708487" y="1708261"/>
            <a:ext cx="1388261" cy="169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123728" y="3211057"/>
            <a:ext cx="1529048" cy="249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348192" y="2282467"/>
            <a:ext cx="334513" cy="7107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711127" y="1463978"/>
            <a:ext cx="875121" cy="1562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6248" y="2589719"/>
            <a:ext cx="2708498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ZA" dirty="0" smtClean="0"/>
              <a:t>Annual stock status:</a:t>
            </a:r>
          </a:p>
          <a:p>
            <a:pPr marL="285750" indent="-285750">
              <a:buFontTx/>
              <a:buChar char="-"/>
            </a:pPr>
            <a:r>
              <a:rPr lang="en-ZA" dirty="0" smtClean="0"/>
              <a:t>Continuity runs: </a:t>
            </a:r>
            <a:r>
              <a:rPr lang="en-ZA" b="1" dirty="0" smtClean="0"/>
              <a:t>TRACK</a:t>
            </a:r>
          </a:p>
          <a:p>
            <a:pPr marL="285750" indent="-285750">
              <a:buFontTx/>
              <a:buChar char="-"/>
            </a:pPr>
            <a:r>
              <a:rPr lang="en-ZA" dirty="0" smtClean="0"/>
              <a:t>Updates</a:t>
            </a:r>
          </a:p>
          <a:p>
            <a:pPr marL="285750" indent="-285750">
              <a:buFontTx/>
              <a:buChar char="-"/>
            </a:pPr>
            <a:r>
              <a:rPr lang="en-ZA" dirty="0" smtClean="0"/>
              <a:t>Robustness runs (Grid?)</a:t>
            </a:r>
          </a:p>
          <a:p>
            <a:pPr marL="285750" indent="-285750">
              <a:buFontTx/>
              <a:buChar char="-"/>
            </a:pPr>
            <a:r>
              <a:rPr lang="en-ZA" dirty="0" smtClean="0"/>
              <a:t>Projections</a:t>
            </a:r>
            <a:endParaRPr lang="en-ZA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7814311" y="2282467"/>
            <a:ext cx="183786" cy="339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735705" y="4562803"/>
            <a:ext cx="2710037" cy="13542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Adoptive management</a:t>
            </a:r>
          </a:p>
          <a:p>
            <a:pPr marL="285750" indent="-285750">
              <a:buFontTx/>
              <a:buChar char="-"/>
            </a:pPr>
            <a:r>
              <a:rPr lang="en-ZA" sz="1600" dirty="0" smtClean="0"/>
              <a:t>Size limits</a:t>
            </a:r>
          </a:p>
          <a:p>
            <a:pPr marL="285750" indent="-285750">
              <a:buFontTx/>
              <a:buChar char="-"/>
            </a:pPr>
            <a:r>
              <a:rPr lang="en-ZA" sz="1600" dirty="0" smtClean="0"/>
              <a:t>Spatial-temporal closure</a:t>
            </a:r>
          </a:p>
          <a:p>
            <a:pPr marL="285750" indent="-285750">
              <a:buFontTx/>
              <a:buChar char="-"/>
            </a:pPr>
            <a:r>
              <a:rPr lang="en-ZA" sz="1600" dirty="0" smtClean="0"/>
              <a:t>Effort restriction (sea days)</a:t>
            </a:r>
          </a:p>
          <a:p>
            <a:pPr marL="285750" indent="-285750">
              <a:buFontTx/>
              <a:buChar char="-"/>
            </a:pPr>
            <a:r>
              <a:rPr lang="en-ZA" sz="1600" dirty="0" smtClean="0"/>
              <a:t>Moratorium (</a:t>
            </a:r>
            <a:r>
              <a:rPr lang="en-ZA" sz="1600" dirty="0" err="1" smtClean="0"/>
              <a:t>Cul</a:t>
            </a:r>
            <a:r>
              <a:rPr lang="en-ZA" sz="1600" dirty="0" smtClean="0"/>
              <a:t> de sac!)</a:t>
            </a:r>
            <a:endParaRPr lang="en-ZA" dirty="0" smtClean="0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6016562" y="4067047"/>
            <a:ext cx="152400" cy="495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699525" y="4522863"/>
            <a:ext cx="118635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b="1" dirty="0" smtClean="0"/>
              <a:t>Responses</a:t>
            </a:r>
          </a:p>
          <a:p>
            <a:pPr algn="ctr"/>
            <a:r>
              <a:rPr lang="en-ZA" dirty="0" smtClean="0"/>
              <a:t>Fishery</a:t>
            </a:r>
          </a:p>
          <a:p>
            <a:pPr algn="ctr"/>
            <a:r>
              <a:rPr lang="en-ZA" dirty="0" smtClean="0"/>
              <a:t>Stocks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H="1" flipV="1">
            <a:off x="3851921" y="5014562"/>
            <a:ext cx="830784" cy="30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7" idx="0"/>
          </p:cNvCxnSpPr>
          <p:nvPr/>
        </p:nvCxnSpPr>
        <p:spPr>
          <a:xfrm flipH="1" flipV="1">
            <a:off x="2077575" y="1977874"/>
            <a:ext cx="1215125" cy="254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2" idx="0"/>
          </p:cNvCxnSpPr>
          <p:nvPr/>
        </p:nvCxnSpPr>
        <p:spPr>
          <a:xfrm flipH="1" flipV="1">
            <a:off x="693110" y="4343127"/>
            <a:ext cx="300773" cy="1488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 flipV="1">
            <a:off x="1822956" y="4347018"/>
            <a:ext cx="588804" cy="1484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7815307" y="4916745"/>
            <a:ext cx="114165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dirty="0" smtClean="0"/>
              <a:t>LMP</a:t>
            </a:r>
          </a:p>
          <a:p>
            <a:pPr algn="ctr"/>
            <a:r>
              <a:rPr lang="en-ZA" dirty="0" smtClean="0"/>
              <a:t>MBR-OMs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284842" y="1598853"/>
            <a:ext cx="1763496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ZA" b="1" dirty="0" smtClean="0"/>
              <a:t>Long-term rights</a:t>
            </a:r>
          </a:p>
          <a:p>
            <a:r>
              <a:rPr lang="en-ZA" b="1" dirty="0" smtClean="0"/>
              <a:t>Global TAE</a:t>
            </a:r>
            <a:endParaRPr lang="en-ZA" b="1" dirty="0"/>
          </a:p>
        </p:txBody>
      </p:sp>
      <p:cxnSp>
        <p:nvCxnSpPr>
          <p:cNvPr id="67" name="Straight Arrow Connector 66"/>
          <p:cNvCxnSpPr>
            <a:stCxn id="10" idx="3"/>
          </p:cNvCxnSpPr>
          <p:nvPr/>
        </p:nvCxnSpPr>
        <p:spPr>
          <a:xfrm>
            <a:off x="5141771" y="3211057"/>
            <a:ext cx="44447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08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916832"/>
            <a:ext cx="6624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u="sng" dirty="0" smtClean="0"/>
              <a:t>Homework part I</a:t>
            </a:r>
          </a:p>
          <a:p>
            <a:pPr algn="ctr"/>
            <a:r>
              <a:rPr lang="en-ZA" sz="2800" dirty="0" smtClean="0"/>
              <a:t>Provide scatter plots to show correlations of variables input deviates of </a:t>
            </a:r>
            <a:r>
              <a:rPr lang="en-ZA" sz="2800" i="1" dirty="0" smtClean="0"/>
              <a:t>M’</a:t>
            </a:r>
            <a:r>
              <a:rPr lang="en-ZA" sz="2800" dirty="0" smtClean="0"/>
              <a:t> and </a:t>
            </a:r>
            <a:r>
              <a:rPr lang="en-ZA" sz="2800" i="1" dirty="0" smtClean="0"/>
              <a:t>m’ </a:t>
            </a:r>
            <a:r>
              <a:rPr lang="en-ZA" sz="2800" dirty="0" smtClean="0"/>
              <a:t>and  JABBA-Select priors </a:t>
            </a:r>
            <a:r>
              <a:rPr lang="en-ZA" sz="2800" dirty="0" smtClean="0"/>
              <a:t>from ASEM Monte-Carlo simulation approach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863227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Work\Research\StockAssessmentWorkshop2017\Linefish_P1\Correlations\CRPN\s1_P1\Input\PriorsInputCRPN.S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280" y="189360"/>
            <a:ext cx="5184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911" y="270701"/>
            <a:ext cx="11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Carpenter</a:t>
            </a:r>
            <a:endParaRPr lang="en-ZA" dirty="0"/>
          </a:p>
        </p:txBody>
      </p:sp>
      <p:pic>
        <p:nvPicPr>
          <p:cNvPr id="8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8" y="640033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384" y="2204864"/>
            <a:ext cx="155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Gamma in fact</a:t>
            </a:r>
            <a:endParaRPr lang="en-ZA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26881" y="1348452"/>
            <a:ext cx="1743701" cy="860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925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Work\Research\StockAssessmentWorkshop2017\Linefish_P1\Correlations\CRPN\s1_P1\Input\PriorsCorCRPN.S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4671"/>
            <a:ext cx="5832648" cy="68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925" y="261183"/>
            <a:ext cx="11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Carpenter</a:t>
            </a:r>
            <a:endParaRPr lang="en-ZA" dirty="0"/>
          </a:p>
        </p:txBody>
      </p:sp>
      <p:pic>
        <p:nvPicPr>
          <p:cNvPr id="4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8" y="640033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0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3" y="630515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925" y="261183"/>
            <a:ext cx="108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Silver </a:t>
            </a:r>
            <a:r>
              <a:rPr lang="en-ZA" dirty="0" err="1" smtClean="0"/>
              <a:t>kob</a:t>
            </a:r>
            <a:endParaRPr lang="en-ZA" dirty="0"/>
          </a:p>
        </p:txBody>
      </p:sp>
      <p:pic>
        <p:nvPicPr>
          <p:cNvPr id="3075" name="Picture 3" descr="C:\Work\Research\StockAssessmentWorkshop2017\Linefish_P1\Correlations\KOB\s1_P1\Input\PriorsInputKOB.S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7352"/>
            <a:ext cx="5184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925" y="2204864"/>
            <a:ext cx="155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Gamma in fact</a:t>
            </a:r>
            <a:endParaRPr lang="en-ZA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932422" y="1348452"/>
            <a:ext cx="1743701" cy="860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724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3" y="630515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925" y="261183"/>
            <a:ext cx="108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Silver </a:t>
            </a:r>
            <a:r>
              <a:rPr lang="en-ZA" dirty="0" err="1" smtClean="0"/>
              <a:t>kob</a:t>
            </a:r>
            <a:endParaRPr lang="en-ZA" dirty="0"/>
          </a:p>
        </p:txBody>
      </p:sp>
      <p:pic>
        <p:nvPicPr>
          <p:cNvPr id="4098" name="Picture 2" descr="C:\Work\Research\StockAssessmentWorkshop2017\Linefish_P1\Correlations\KOB\s1_P1\Input\PriorsCorKOB.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4954"/>
            <a:ext cx="54864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645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916832"/>
            <a:ext cx="6624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u="sng" dirty="0" smtClean="0"/>
              <a:t>Homework part II</a:t>
            </a:r>
          </a:p>
          <a:p>
            <a:pPr algn="ctr"/>
            <a:r>
              <a:rPr lang="en-ZA" sz="2800" dirty="0" smtClean="0"/>
              <a:t>Some considerations regarding ‘narrow’ beta PDF for ‘steepness’ </a:t>
            </a:r>
            <a:r>
              <a:rPr lang="en-ZA" sz="2800" i="1" dirty="0" smtClean="0"/>
              <a:t>h</a:t>
            </a:r>
            <a:endParaRPr lang="en-ZA" sz="2800" dirty="0" smtClean="0"/>
          </a:p>
        </p:txBody>
      </p:sp>
    </p:spTree>
    <p:extLst>
      <p:ext uri="{BB962C8B-B14F-4D97-AF65-F5344CB8AC3E}">
        <p14:creationId xmlns:p14="http://schemas.microsoft.com/office/powerpoint/2010/main" val="31030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371</Words>
  <Application>Microsoft Office PowerPoint</Application>
  <PresentationFormat>On-screen Show (4:3)</PresentationFormat>
  <Paragraphs>84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JABBA-Select: Addressing the Panels Requests  Henning Winker* MARAM International Stock Assessment Workshop 2017</vt:lpstr>
      <vt:lpstr>Democratising Linefish Assessments with limited resources </vt:lpstr>
      <vt:lpstr>Linefish Assessment Vision Potential Annual Cycle (6-8 stocks)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…some observation variance considerations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JABBA-Select: Addressing the Panels Requests  Henning Winker* MARAM International Stock Assessment Workshop 2017</dc:title>
  <dc:creator>Henning Winker</dc:creator>
  <cp:lastModifiedBy>Henning Winker</cp:lastModifiedBy>
  <cp:revision>36</cp:revision>
  <dcterms:created xsi:type="dcterms:W3CDTF">2017-11-28T20:00:17Z</dcterms:created>
  <dcterms:modified xsi:type="dcterms:W3CDTF">2017-11-29T07:01:58Z</dcterms:modified>
</cp:coreProperties>
</file>