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9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274" r:id="rId20"/>
    <p:sldId id="276" r:id="rId21"/>
    <p:sldId id="275" r:id="rId22"/>
    <p:sldId id="273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27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82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74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1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25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8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40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0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14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850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47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C9EA-5402-4424-94CE-71C0DE7F3A18}" type="datetimeFigureOut">
              <a:rPr lang="en-ZA" smtClean="0"/>
              <a:t>2017/11/28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8DED-F4C4-445F-B675-A946B1B176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82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86" y="548680"/>
            <a:ext cx="8892480" cy="227687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JABBA-Select: Addressing the Panels Requests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Henning </a:t>
            </a:r>
            <a:r>
              <a:rPr lang="en-US" sz="2800" dirty="0" smtClean="0"/>
              <a:t>Winker*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MARAM International Stock Assessment Workshop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2017</a:t>
            </a:r>
            <a:endParaRPr lang="de-DE" sz="3200" dirty="0"/>
          </a:p>
        </p:txBody>
      </p:sp>
      <p:sp>
        <p:nvSpPr>
          <p:cNvPr id="141314" name="AutoShape 2" descr="http://www.capeaction.org.za/uploads/article/WWFlogo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SE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" y="6016768"/>
            <a:ext cx="3861505" cy="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29643315658907649/9DozlWJ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5555990"/>
            <a:ext cx="1302010" cy="1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Work\DAFF_admin\DAFF LOGO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244524" cy="17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67790"/>
            <a:ext cx="32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*Henning.winker@gmail.com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656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6078"/>
            <a:ext cx="4829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16078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3721" y="115683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  = 0.6; CV =15%</a:t>
            </a:r>
            <a:endParaRPr lang="en-Z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829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733256"/>
            <a:ext cx="627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CHECKED by </a:t>
            </a:r>
            <a:r>
              <a:rPr lang="en-ZA" dirty="0" err="1" smtClean="0"/>
              <a:t>sd</a:t>
            </a:r>
            <a:r>
              <a:rPr lang="en-ZA" dirty="0" smtClean="0"/>
              <a:t>/mean  of vectors 5000 random draws </a:t>
            </a:r>
            <a:r>
              <a:rPr lang="en-ZA" i="1" dirty="0" smtClean="0"/>
              <a:t>h’ – </a:t>
            </a:r>
            <a:r>
              <a:rPr lang="en-ZA" dirty="0" smtClean="0"/>
              <a:t>Correct</a:t>
            </a:r>
          </a:p>
          <a:p>
            <a:pPr algn="ctr"/>
            <a:r>
              <a:rPr lang="en-ZA" dirty="0" smtClean="0"/>
              <a:t>Coverage appears reasonable, no? 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18135" y="124225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  = 0.8; CV =15%</a:t>
            </a:r>
            <a:endParaRPr lang="en-ZA" dirty="0"/>
          </a:p>
        </p:txBody>
      </p:sp>
      <p:pic>
        <p:nvPicPr>
          <p:cNvPr id="11" name="Picture 10" descr="Image result for Silver ko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44" y="1052736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1683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u="sng" dirty="0" smtClean="0"/>
              <a:t>Homework part III</a:t>
            </a:r>
          </a:p>
          <a:p>
            <a:pPr algn="ctr"/>
            <a:r>
              <a:rPr lang="en-ZA" sz="2800" dirty="0" smtClean="0"/>
              <a:t>Some considerations regarding narrow beta PDF for initial biomass depletion (psi) </a:t>
            </a:r>
          </a:p>
        </p:txBody>
      </p:sp>
    </p:spTree>
    <p:extLst>
      <p:ext uri="{BB962C8B-B14F-4D97-AF65-F5344CB8AC3E}">
        <p14:creationId xmlns:p14="http://schemas.microsoft.com/office/powerpoint/2010/main" val="33079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833454"/>
            <a:ext cx="4829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891"/>
            <a:ext cx="4829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carpenter silver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28" y="1579742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Silver ko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88" y="1579742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3514" y="270892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35%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6527397" y="304598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35%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458112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7244799" y="473352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5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ork\Research\StockAssessmentWorkshop2017\Linefish_P1\Psi\KOB\s2_P1\Output\Posteriors_KOB.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951"/>
            <a:ext cx="864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ilver k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227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-1210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510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227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Work\Research\StockAssessmentWorkshop2017\Linefish_P1\Psi\KOB\s2_P1\Output\MCMC_KOB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596"/>
            <a:ext cx="864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-1210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272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227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Work\Research\StockAssessmentWorkshop2017\Linefish_P1\Psi\KOB\s2_P1\Output\Biplot_KOB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1629240"/>
            <a:ext cx="440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Work\Research\StockAssessmentWorkshop2017\Linefish_P1\Psi\KOB\s1_P1\Output\Biplot_KOB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6" y="1628800"/>
            <a:ext cx="440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95297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35%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491797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673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12" y="479111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Work\Research\StockAssessmentWorkshop2017\Linefish_P1\Psi\CRPN\s2_P1\Output\Posteriors_CRPN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2994"/>
            <a:ext cx="8496944" cy="53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-1210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166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12" y="479111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Work\Research\StockAssessmentWorkshop2017\Linefish_P1\Psi\CRPN\s2_P1\Output\MCMC_CRPN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000"/>
            <a:ext cx="8928992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-1210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973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95297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35%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491797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CV = 60%</a:t>
            </a:r>
            <a:endParaRPr lang="en-ZA" dirty="0"/>
          </a:p>
        </p:txBody>
      </p:sp>
      <p:pic>
        <p:nvPicPr>
          <p:cNvPr id="7" name="Picture 6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11" y="1025628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Work\Research\StockAssessmentWorkshop2017\Linefish_P1\Psi\CRPN\s2_P1\Output\Biplot_CRPN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04" y="1988840"/>
            <a:ext cx="440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Work\Research\StockAssessmentWorkshop2017\Linefish_P1\Psi\CRPN\s1_P1\Output\Biplot_CRPN.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40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9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1683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u="sng" dirty="0" smtClean="0"/>
              <a:t>Homework part IV</a:t>
            </a:r>
          </a:p>
          <a:p>
            <a:pPr algn="ctr"/>
            <a:r>
              <a:rPr lang="en-ZA" sz="2800" dirty="0" smtClean="0"/>
              <a:t>Plot the process error deviates from JABBA-Select fits against those generated from the OM under no fishing, </a:t>
            </a:r>
            <a:r>
              <a:rPr lang="en-ZA" sz="2800" dirty="0" err="1" smtClean="0"/>
              <a:t>i.e</a:t>
            </a:r>
            <a:r>
              <a:rPr lang="en-ZA" sz="2800" dirty="0" smtClean="0"/>
              <a:t> log(</a:t>
            </a:r>
            <a:r>
              <a:rPr lang="en-ZA" sz="2800" dirty="0" err="1" smtClean="0"/>
              <a:t>SB</a:t>
            </a:r>
            <a:r>
              <a:rPr lang="en-ZA" sz="2800" baseline="-25000" dirty="0" err="1" smtClean="0"/>
              <a:t>y</a:t>
            </a:r>
            <a:r>
              <a:rPr lang="en-ZA" sz="2800" dirty="0" smtClean="0"/>
              <a:t>)-log(</a:t>
            </a:r>
            <a:r>
              <a:rPr lang="en-ZA" sz="2800" dirty="0" err="1" smtClean="0"/>
              <a:t>SB</a:t>
            </a:r>
            <a:r>
              <a:rPr lang="en-ZA" sz="2800" baseline="-25000" dirty="0" err="1" smtClean="0"/>
              <a:t>y</a:t>
            </a:r>
            <a:r>
              <a:rPr lang="en-ZA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34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Democratising </a:t>
            </a:r>
            <a:r>
              <a:rPr lang="en-ZA" dirty="0" err="1" smtClean="0"/>
              <a:t>Linefish</a:t>
            </a:r>
            <a:r>
              <a:rPr lang="en-ZA" dirty="0" smtClean="0"/>
              <a:t> Assessments</a:t>
            </a:r>
            <a:br>
              <a:rPr lang="en-ZA" dirty="0" smtClean="0"/>
            </a:br>
            <a:r>
              <a:rPr lang="en-ZA" dirty="0" smtClean="0"/>
              <a:t>with limited resources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JABBA-Select: Open access </a:t>
            </a:r>
            <a:r>
              <a:rPr lang="en-ZA" sz="2400" dirty="0" err="1" smtClean="0"/>
              <a:t>github</a:t>
            </a:r>
            <a:endParaRPr lang="en-ZA" sz="2400" dirty="0" smtClean="0"/>
          </a:p>
          <a:p>
            <a:r>
              <a:rPr lang="en-ZA" sz="2400" dirty="0" smtClean="0"/>
              <a:t>Data pipeline for Catch &amp; CPUE: 5 days preparation</a:t>
            </a:r>
          </a:p>
          <a:p>
            <a:r>
              <a:rPr lang="en-ZA" sz="2400" dirty="0" smtClean="0"/>
              <a:t>Rapid assessments: 5 days Workshop for 8 species</a:t>
            </a:r>
          </a:p>
          <a:p>
            <a:r>
              <a:rPr lang="en-ZA" sz="2400" dirty="0" smtClean="0"/>
              <a:t>Scenarios and robustness runs pre-agreed by LSWG</a:t>
            </a:r>
          </a:p>
          <a:p>
            <a:r>
              <a:rPr lang="en-ZA" sz="2400" dirty="0" smtClean="0"/>
              <a:t>Refinements are feasible during short workshop</a:t>
            </a:r>
          </a:p>
          <a:p>
            <a:r>
              <a:rPr lang="en-ZA" sz="2400" dirty="0" smtClean="0"/>
              <a:t>All assessments can be conducted by all members</a:t>
            </a:r>
          </a:p>
          <a:p>
            <a:r>
              <a:rPr lang="en-ZA" sz="2400" dirty="0" smtClean="0"/>
              <a:t>Reduced risk of version corruptions</a:t>
            </a:r>
          </a:p>
          <a:p>
            <a:r>
              <a:rPr lang="en-ZA" sz="2400" dirty="0" smtClean="0"/>
              <a:t>Standardized Mark-Down Assessment reports for documentation </a:t>
            </a:r>
          </a:p>
          <a:p>
            <a:r>
              <a:rPr lang="en-ZA" sz="2400" dirty="0" smtClean="0"/>
              <a:t>Long-term: less reliance on individual experts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2710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…some observation variance considerations</a:t>
            </a:r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83409"/>
            <a:ext cx="7920000" cy="297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7920000" cy="11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076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2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ork\Research\StockAssessmentWorkshop2017\Linefish_P1\ProcessErrorSim\ProcComp_KOB.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Work\Research\StockAssessmentWorkshop2017\Linefish_P1\ProcessErrorSim\KOB\s1_Procs\Output\ProcDev_KOB.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8478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Silver k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79" y="713911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17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Work\Research\StockAssessmentWorkshop2017\Linefish_P1\ProcessErrorSim\ProcComp_CRPN.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00" y="1412776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Work\Research\StockAssessmentWorkshop2017\Linefish_P1\ProcessErrorSim\CRPN\s2_Procs\Output\ProcDev_CRPN.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3" y="1412776"/>
            <a:ext cx="4572009" cy="32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arpenter silver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00210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1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00209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Work\Research\StockAssessmentWorkshop2017\Linefish_P1\ProcessErrorSim\ProcComp_CRPN.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" y="1556792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Work\Research\StockAssessmentWorkshop2017\Linefish_P1\ProcessErrorSim\ProcComp_CRPN.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3" y="1513384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75010"/>
            <a:ext cx="3764815" cy="1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24328" y="5013176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7417988" y="464384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= 0.2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296572" y="5641896"/>
            <a:ext cx="3858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Plus informative process variance prior,</a:t>
            </a:r>
          </a:p>
          <a:p>
            <a:r>
              <a:rPr lang="en-ZA" dirty="0" smtClean="0"/>
              <a:t>Here:  1/gamma(4,0.01)</a:t>
            </a:r>
          </a:p>
          <a:p>
            <a:r>
              <a:rPr lang="en-ZA" dirty="0" smtClean="0"/>
              <a:t>mu = 0.07, CV ~ 50%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689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arpenter silver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61" y="523220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9919" y="0"/>
            <a:ext cx="603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However, if one changes perspective…..</a:t>
            </a:r>
            <a:endParaRPr lang="en-ZA" sz="28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75010"/>
            <a:ext cx="3764815" cy="1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24328" y="5013176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5296572" y="5641896"/>
            <a:ext cx="3858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Plus informative process variance prior,</a:t>
            </a:r>
          </a:p>
          <a:p>
            <a:r>
              <a:rPr lang="en-ZA" dirty="0" smtClean="0"/>
              <a:t>Here:  1/gamma(4,0.01)</a:t>
            </a:r>
          </a:p>
          <a:p>
            <a:r>
              <a:rPr lang="en-ZA" dirty="0" smtClean="0"/>
              <a:t>mu = 0.07, CV ~ 50%</a:t>
            </a:r>
          </a:p>
          <a:p>
            <a:endParaRPr lang="en-ZA" dirty="0"/>
          </a:p>
        </p:txBody>
      </p:sp>
      <p:pic>
        <p:nvPicPr>
          <p:cNvPr id="16389" name="Picture 5" descr="C:\Work\Research\StockAssessmentWorkshop2017\Linefish_P1\ProcessErrorSim\ProcSims_CRPN.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77" y="1340768"/>
            <a:ext cx="4725719" cy="33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Work\Research\StockAssessmentWorkshop2017\Linefish_P1\ProcessErrorSim\ProcSims_CRPN.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2" y="1412776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3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48" y="116632"/>
            <a:ext cx="8229600" cy="634082"/>
          </a:xfrm>
        </p:spPr>
        <p:txBody>
          <a:bodyPr>
            <a:noAutofit/>
          </a:bodyPr>
          <a:lstStyle/>
          <a:p>
            <a:r>
              <a:rPr lang="en-ZA" sz="2800" dirty="0" err="1" smtClean="0"/>
              <a:t>Linefish</a:t>
            </a:r>
            <a:r>
              <a:rPr lang="en-ZA" sz="2800" dirty="0" smtClean="0"/>
              <a:t> Assessment Vision</a:t>
            </a:r>
            <a:br>
              <a:rPr lang="en-ZA" sz="2800" dirty="0" smtClean="0"/>
            </a:br>
            <a:r>
              <a:rPr lang="en-ZA" sz="2800" dirty="0" smtClean="0"/>
              <a:t>Potential Annual Cycle (6-8 stocks)</a:t>
            </a:r>
            <a:endParaRPr lang="en-Z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353" y="2621913"/>
            <a:ext cx="1877181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Stock parameters:</a:t>
            </a:r>
          </a:p>
          <a:p>
            <a:pPr algn="ctr"/>
            <a:r>
              <a:rPr lang="en-ZA" dirty="0" smtClean="0"/>
              <a:t>Growth</a:t>
            </a:r>
          </a:p>
          <a:p>
            <a:pPr algn="ctr"/>
            <a:r>
              <a:rPr lang="en-ZA" dirty="0" smtClean="0"/>
              <a:t>Longevity</a:t>
            </a:r>
          </a:p>
          <a:p>
            <a:pPr algn="ctr"/>
            <a:r>
              <a:rPr lang="en-ZA" dirty="0" smtClean="0"/>
              <a:t>Maturity</a:t>
            </a:r>
          </a:p>
          <a:p>
            <a:pPr algn="ctr"/>
            <a:r>
              <a:rPr lang="en-ZA" dirty="0" smtClean="0"/>
              <a:t>Fecundity</a:t>
            </a:r>
          </a:p>
          <a:p>
            <a:pPr algn="ctr"/>
            <a:r>
              <a:rPr lang="en-ZA" dirty="0" smtClean="0"/>
              <a:t>Selectivity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198304" y="1308896"/>
            <a:ext cx="14910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NMLS update</a:t>
            </a:r>
          </a:p>
          <a:p>
            <a:pPr algn="ctr"/>
            <a:r>
              <a:rPr lang="en-ZA" dirty="0" smtClean="0"/>
              <a:t>Catch &amp; Effort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289" y="962212"/>
            <a:ext cx="22053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CPUE Standardization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192" y="1793208"/>
            <a:ext cx="7103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Catch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6057" y="3026391"/>
            <a:ext cx="14357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/>
              <a:t>JABBA-Select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6951" y="5831208"/>
            <a:ext cx="21914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Size Data</a:t>
            </a:r>
          </a:p>
          <a:p>
            <a:pPr algn="ctr"/>
            <a:r>
              <a:rPr lang="en-ZA" dirty="0" smtClean="0"/>
              <a:t>Observer Programme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221" y="5831207"/>
            <a:ext cx="113332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Biological </a:t>
            </a:r>
          </a:p>
          <a:p>
            <a:pPr algn="ctr"/>
            <a:r>
              <a:rPr lang="en-ZA" dirty="0" smtClean="0"/>
              <a:t>Studies</a:t>
            </a:r>
          </a:p>
        </p:txBody>
      </p:sp>
      <p:cxnSp>
        <p:nvCxnSpPr>
          <p:cNvPr id="14" name="Straight Arrow Connector 13"/>
          <p:cNvCxnSpPr>
            <a:stCxn id="61" idx="1"/>
          </p:cNvCxnSpPr>
          <p:nvPr/>
        </p:nvCxnSpPr>
        <p:spPr>
          <a:xfrm flipH="1" flipV="1">
            <a:off x="7445743" y="5177988"/>
            <a:ext cx="369564" cy="61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40871" y="1146878"/>
            <a:ext cx="197025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8487" y="1708261"/>
            <a:ext cx="1388261" cy="169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3728" y="3211057"/>
            <a:ext cx="1529048" cy="24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48192" y="2282467"/>
            <a:ext cx="334513" cy="710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711127" y="1463978"/>
            <a:ext cx="875121" cy="156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6248" y="2589719"/>
            <a:ext cx="270849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Annual stock status: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Continuity runs: </a:t>
            </a:r>
            <a:r>
              <a:rPr lang="en-ZA" b="1" dirty="0" smtClean="0"/>
              <a:t>TRACK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Updates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Robustness runs (Grid?)</a:t>
            </a:r>
          </a:p>
          <a:p>
            <a:pPr marL="285750" indent="-285750">
              <a:buFontTx/>
              <a:buChar char="-"/>
            </a:pPr>
            <a:r>
              <a:rPr lang="en-ZA" dirty="0" smtClean="0"/>
              <a:t>Projections</a:t>
            </a:r>
            <a:endParaRPr lang="en-ZA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814311" y="2282467"/>
            <a:ext cx="183786" cy="33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35705" y="4562803"/>
            <a:ext cx="2710037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Adoptive management</a:t>
            </a:r>
          </a:p>
          <a:p>
            <a:pPr marL="285750" indent="-285750">
              <a:buFontTx/>
              <a:buChar char="-"/>
            </a:pPr>
            <a:r>
              <a:rPr lang="en-ZA" sz="1600" dirty="0" smtClean="0"/>
              <a:t>Size limits</a:t>
            </a:r>
          </a:p>
          <a:p>
            <a:pPr marL="285750" indent="-285750">
              <a:buFontTx/>
              <a:buChar char="-"/>
            </a:pPr>
            <a:r>
              <a:rPr lang="en-ZA" sz="1600" dirty="0" smtClean="0"/>
              <a:t>Spatial-temporal closure</a:t>
            </a:r>
          </a:p>
          <a:p>
            <a:pPr marL="285750" indent="-285750">
              <a:buFontTx/>
              <a:buChar char="-"/>
            </a:pPr>
            <a:r>
              <a:rPr lang="en-ZA" sz="1600" dirty="0" smtClean="0"/>
              <a:t>Effort restriction (sea days)</a:t>
            </a:r>
          </a:p>
          <a:p>
            <a:pPr marL="285750" indent="-285750">
              <a:buFontTx/>
              <a:buChar char="-"/>
            </a:pPr>
            <a:r>
              <a:rPr lang="en-ZA" sz="1600" dirty="0" smtClean="0"/>
              <a:t>Moratorium (</a:t>
            </a:r>
            <a:r>
              <a:rPr lang="en-ZA" sz="1600" dirty="0" err="1" smtClean="0"/>
              <a:t>Cul</a:t>
            </a:r>
            <a:r>
              <a:rPr lang="en-ZA" sz="1600" dirty="0" smtClean="0"/>
              <a:t> de sac!)</a:t>
            </a:r>
            <a:endParaRPr lang="en-ZA" dirty="0" smtClean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016562" y="4067047"/>
            <a:ext cx="152400" cy="495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99525" y="4522863"/>
            <a:ext cx="11863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/>
              <a:t>Responses</a:t>
            </a:r>
          </a:p>
          <a:p>
            <a:pPr algn="ctr"/>
            <a:r>
              <a:rPr lang="en-ZA" dirty="0" smtClean="0"/>
              <a:t>Fishery</a:t>
            </a:r>
          </a:p>
          <a:p>
            <a:pPr algn="ctr"/>
            <a:r>
              <a:rPr lang="en-ZA" dirty="0" smtClean="0"/>
              <a:t>Stocks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3851921" y="5014562"/>
            <a:ext cx="830784" cy="3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0"/>
          </p:cNvCxnSpPr>
          <p:nvPr/>
        </p:nvCxnSpPr>
        <p:spPr>
          <a:xfrm flipH="1" flipV="1">
            <a:off x="2077575" y="1977874"/>
            <a:ext cx="1215125" cy="2544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" idx="0"/>
          </p:cNvCxnSpPr>
          <p:nvPr/>
        </p:nvCxnSpPr>
        <p:spPr>
          <a:xfrm flipH="1" flipV="1">
            <a:off x="693110" y="4343127"/>
            <a:ext cx="300773" cy="148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822956" y="4347018"/>
            <a:ext cx="588804" cy="1484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15307" y="4916745"/>
            <a:ext cx="11416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LMP</a:t>
            </a:r>
          </a:p>
          <a:p>
            <a:pPr algn="ctr"/>
            <a:r>
              <a:rPr lang="en-ZA" dirty="0" smtClean="0"/>
              <a:t>MBR-OMs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84842" y="1598853"/>
            <a:ext cx="1763496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ZA" b="1" dirty="0" smtClean="0"/>
              <a:t>Long-term rights</a:t>
            </a:r>
          </a:p>
          <a:p>
            <a:r>
              <a:rPr lang="en-ZA" b="1" dirty="0" smtClean="0"/>
              <a:t>Global TAE</a:t>
            </a:r>
            <a:endParaRPr lang="en-ZA" b="1" dirty="0"/>
          </a:p>
        </p:txBody>
      </p:sp>
      <p:cxnSp>
        <p:nvCxnSpPr>
          <p:cNvPr id="67" name="Straight Arrow Connector 66"/>
          <p:cNvCxnSpPr>
            <a:stCxn id="10" idx="3"/>
          </p:cNvCxnSpPr>
          <p:nvPr/>
        </p:nvCxnSpPr>
        <p:spPr>
          <a:xfrm>
            <a:off x="5141771" y="3211057"/>
            <a:ext cx="4444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8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16832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u="sng" dirty="0" smtClean="0"/>
              <a:t>Homework part I</a:t>
            </a:r>
          </a:p>
          <a:p>
            <a:pPr algn="ctr"/>
            <a:r>
              <a:rPr lang="en-ZA" sz="2800" dirty="0" smtClean="0"/>
              <a:t>Provide scatter plots to show correlations of variables input deviates of </a:t>
            </a:r>
            <a:r>
              <a:rPr lang="en-ZA" sz="2800" i="1" dirty="0" smtClean="0"/>
              <a:t>M’</a:t>
            </a:r>
            <a:r>
              <a:rPr lang="en-ZA" sz="2800" dirty="0" smtClean="0"/>
              <a:t> and </a:t>
            </a:r>
            <a:r>
              <a:rPr lang="en-ZA" sz="2800" i="1" dirty="0" smtClean="0"/>
              <a:t>m’ </a:t>
            </a:r>
            <a:r>
              <a:rPr lang="en-ZA" sz="2800" dirty="0" smtClean="0"/>
              <a:t>and  JABBA-Select priors </a:t>
            </a:r>
            <a:r>
              <a:rPr lang="en-ZA" sz="2800" dirty="0" smtClean="0"/>
              <a:t>from ASEM Monte-Carlo simulation approach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6322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ork\Research\StockAssessmentWorkshop2017\Linefish_P1\Correlations\CRPN\s1_P1\Input\PriorsInputCRPN.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80" y="189360"/>
            <a:ext cx="5184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11" y="270701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Carpenter</a:t>
            </a:r>
            <a:endParaRPr lang="en-ZA" dirty="0"/>
          </a:p>
        </p:txBody>
      </p:sp>
      <p:pic>
        <p:nvPicPr>
          <p:cNvPr id="8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8" y="640033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84" y="2204864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Gamma in fact</a:t>
            </a:r>
            <a:endParaRPr lang="en-Z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6881" y="1348452"/>
            <a:ext cx="1743701" cy="860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2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Research\StockAssessmentWorkshop2017\Linefish_P1\Correlations\CRPN\s1_P1\Input\PriorsCorCRPN.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4671"/>
            <a:ext cx="583264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25" y="261183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Carpenter</a:t>
            </a:r>
            <a:endParaRPr lang="en-ZA" dirty="0"/>
          </a:p>
        </p:txBody>
      </p:sp>
      <p:pic>
        <p:nvPicPr>
          <p:cNvPr id="4" name="Picture 8" descr="Image result for carpenter silver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" y="640033"/>
            <a:ext cx="1399575" cy="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0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3" y="630515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25" y="261183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Silver </a:t>
            </a:r>
            <a:r>
              <a:rPr lang="en-ZA" dirty="0" err="1" smtClean="0"/>
              <a:t>kob</a:t>
            </a:r>
            <a:endParaRPr lang="en-ZA" dirty="0"/>
          </a:p>
        </p:txBody>
      </p:sp>
      <p:pic>
        <p:nvPicPr>
          <p:cNvPr id="3075" name="Picture 3" descr="C:\Work\Research\StockAssessmentWorkshop2017\Linefish_P1\Correlations\KOB\s1_P1\Input\PriorsInputKOB.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7352"/>
            <a:ext cx="5184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925" y="2204864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Gamma in fact</a:t>
            </a:r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32422" y="1348452"/>
            <a:ext cx="1743701" cy="860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2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3" y="630515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25" y="261183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Silver </a:t>
            </a:r>
            <a:r>
              <a:rPr lang="en-ZA" dirty="0" err="1" smtClean="0"/>
              <a:t>kob</a:t>
            </a:r>
            <a:endParaRPr lang="en-ZA" dirty="0"/>
          </a:p>
        </p:txBody>
      </p:sp>
      <p:pic>
        <p:nvPicPr>
          <p:cNvPr id="4098" name="Picture 2" descr="C:\Work\Research\StockAssessmentWorkshop2017\Linefish_P1\Correlations\KOB\s1_P1\Input\PriorsCorKOB.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4954"/>
            <a:ext cx="5486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4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1683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u="sng" dirty="0" smtClean="0"/>
              <a:t>Homework part II</a:t>
            </a:r>
          </a:p>
          <a:p>
            <a:pPr algn="ctr"/>
            <a:r>
              <a:rPr lang="en-ZA" sz="2800" dirty="0" smtClean="0"/>
              <a:t>Some considerations regarding ‘narrow’ beta PDF for ‘steepness’ </a:t>
            </a:r>
            <a:r>
              <a:rPr lang="en-ZA" sz="2800" i="1" dirty="0" smtClean="0"/>
              <a:t>h</a:t>
            </a:r>
            <a:endParaRPr lang="en-ZA" sz="2800" dirty="0" smtClean="0"/>
          </a:p>
        </p:txBody>
      </p:sp>
    </p:spTree>
    <p:extLst>
      <p:ext uri="{BB962C8B-B14F-4D97-AF65-F5344CB8AC3E}">
        <p14:creationId xmlns:p14="http://schemas.microsoft.com/office/powerpoint/2010/main" val="3103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371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JABBA-Select: Addressing the Panels Requests  Henning Winker* MARAM International Stock Assessment Workshop 2017</vt:lpstr>
      <vt:lpstr>Democratising Linefish Assessments with limited resources </vt:lpstr>
      <vt:lpstr>Linefish Assessment Vision Potential Annual Cycle (6-8 stocks)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…some observation variance considerations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JABBA-Select: Addressing the Panels Requests  Henning Winker* MARAM International Stock Assessment Workshop 2017</dc:title>
  <dc:creator>Henning Winker</dc:creator>
  <cp:lastModifiedBy>Henning Winker</cp:lastModifiedBy>
  <cp:revision>36</cp:revision>
  <dcterms:created xsi:type="dcterms:W3CDTF">2017-11-28T20:00:17Z</dcterms:created>
  <dcterms:modified xsi:type="dcterms:W3CDTF">2017-11-29T07:01:58Z</dcterms:modified>
</cp:coreProperties>
</file>