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530" r:id="rId3"/>
    <p:sldId id="512" r:id="rId4"/>
    <p:sldId id="505" r:id="rId5"/>
    <p:sldId id="480" r:id="rId6"/>
    <p:sldId id="514" r:id="rId7"/>
    <p:sldId id="450" r:id="rId8"/>
    <p:sldId id="451" r:id="rId9"/>
    <p:sldId id="515" r:id="rId10"/>
    <p:sldId id="554" r:id="rId11"/>
    <p:sldId id="528" r:id="rId12"/>
    <p:sldId id="518" r:id="rId13"/>
    <p:sldId id="519" r:id="rId14"/>
    <p:sldId id="527" r:id="rId15"/>
    <p:sldId id="532" r:id="rId16"/>
    <p:sldId id="526" r:id="rId17"/>
    <p:sldId id="523" r:id="rId18"/>
    <p:sldId id="535" r:id="rId19"/>
    <p:sldId id="534" r:id="rId20"/>
    <p:sldId id="537" r:id="rId21"/>
    <p:sldId id="536" r:id="rId22"/>
    <p:sldId id="538" r:id="rId23"/>
    <p:sldId id="539" r:id="rId24"/>
    <p:sldId id="547" r:id="rId25"/>
    <p:sldId id="555" r:id="rId26"/>
    <p:sldId id="540" r:id="rId27"/>
    <p:sldId id="541" r:id="rId28"/>
    <p:sldId id="543" r:id="rId29"/>
    <p:sldId id="553" r:id="rId30"/>
    <p:sldId id="542" r:id="rId31"/>
    <p:sldId id="552" r:id="rId32"/>
    <p:sldId id="545" r:id="rId33"/>
    <p:sldId id="549" r:id="rId34"/>
    <p:sldId id="550" r:id="rId35"/>
    <p:sldId id="551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F52B"/>
    <a:srgbClr val="FBE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>
        <p:scale>
          <a:sx n="60" d="100"/>
          <a:sy n="60" d="100"/>
        </p:scale>
        <p:origin x="-63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7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651B4-26F2-4E1C-B47E-C1C3382D512C}" type="datetimeFigureOut">
              <a:rPr lang="en-ZA" smtClean="0"/>
              <a:t>2017/11/27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55F8B-EAB7-4B77-82CF-12B780B415C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162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5F8B-EAB7-4B77-82CF-12B780B415C4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833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5F8B-EAB7-4B77-82CF-12B780B415C4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020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27.11.2017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27.11.2017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27.11.2017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27.11.2017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27.11.2017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27.11.2017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27.11.2017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27.11.2017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27.11.2017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27.11.2017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27.11.2017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CC1AE-BC22-472E-A470-D56A139B51F1}" type="datetimeFigureOut">
              <a:rPr lang="de-DE" smtClean="0"/>
              <a:pPr/>
              <a:t>27.11.2017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image" Target="../media/image61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wmf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2.emf"/><Relationship Id="rId4" Type="http://schemas.openxmlformats.org/officeDocument/2006/relationships/image" Target="../media/image6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pn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386" y="548680"/>
            <a:ext cx="8892480" cy="2276872"/>
          </a:xfrm>
        </p:spPr>
        <p:txBody>
          <a:bodyPr>
            <a:noAutofit/>
          </a:bodyPr>
          <a:lstStyle/>
          <a:p>
            <a:r>
              <a:rPr lang="en-GB" sz="3200" b="1" dirty="0"/>
              <a:t>JABBA-Select: </a:t>
            </a:r>
            <a:r>
              <a:rPr lang="en-GB" sz="3200" b="1" dirty="0" smtClean="0"/>
              <a:t>An </a:t>
            </a:r>
            <a:r>
              <a:rPr lang="en-GB" sz="3200" b="1" dirty="0"/>
              <a:t>alternative surplus production model to account for changes in selectivity and relative mortality from multiple fisheries</a:t>
            </a:r>
            <a:r>
              <a:rPr lang="en-ZA" sz="3200" dirty="0"/>
              <a:t/>
            </a:r>
            <a:br>
              <a:rPr lang="en-ZA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Henning Winker*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MARAM International Stock Assessment Workshop</a:t>
            </a:r>
            <a:br>
              <a:rPr lang="en-US" sz="3200" dirty="0" smtClean="0"/>
            </a:br>
            <a:r>
              <a:rPr lang="en-US" sz="3200" dirty="0" smtClean="0"/>
              <a:t>2017</a:t>
            </a:r>
            <a:endParaRPr lang="de-DE" sz="3200" dirty="0"/>
          </a:p>
        </p:txBody>
      </p:sp>
      <p:sp>
        <p:nvSpPr>
          <p:cNvPr id="141314" name="AutoShape 2" descr="http://www.capeaction.org.za/uploads/article/WWFlogo.jpg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Picture 2" descr="SEE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49" y="5917376"/>
            <a:ext cx="3861505" cy="9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bs.twimg.com/profile_images/529643315658907649/9DozlWJ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48" y="5555990"/>
            <a:ext cx="1302010" cy="130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Work\DAFF_admin\DAFF LOGO 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5244524" cy="175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6267790"/>
            <a:ext cx="325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*Henning.winker@gmail.com</a:t>
            </a:r>
            <a:endParaRPr lang="en-Z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sz="2400" dirty="0" smtClean="0"/>
              <a:t>JABBA </a:t>
            </a:r>
            <a:r>
              <a:rPr lang="en-ZA" sz="2400" dirty="0"/>
              <a:t>(Just Another Bayesian Biomass Assessment</a:t>
            </a:r>
            <a:r>
              <a:rPr lang="en-ZA" sz="2400" dirty="0" smtClean="0"/>
              <a:t>):</a:t>
            </a:r>
            <a:br>
              <a:rPr lang="en-ZA" sz="2400" dirty="0" smtClean="0"/>
            </a:br>
            <a:r>
              <a:rPr lang="en-ZA" sz="2400" dirty="0" smtClean="0"/>
              <a:t>A generalized </a:t>
            </a:r>
            <a:r>
              <a:rPr lang="en-ZA" sz="2400" dirty="0"/>
              <a:t>Bayesian State-Space Surplus Production Model </a:t>
            </a:r>
            <a:br>
              <a:rPr lang="en-ZA" sz="2400" dirty="0"/>
            </a:br>
            <a:endParaRPr lang="en-Z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96997"/>
            <a:ext cx="8856984" cy="4720266"/>
          </a:xfrm>
          <a:prstGeom prst="rect">
            <a:avLst/>
          </a:prstGeom>
        </p:spPr>
      </p:pic>
      <p:pic>
        <p:nvPicPr>
          <p:cNvPr id="5" name="Picture 2" descr="https://avatars1.githubusercontent.com/u/15005753?v=4&amp;s=4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00808"/>
            <a:ext cx="1234480" cy="12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78" name="Picture 2" descr="Resultado de imagen de githu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95889"/>
            <a:ext cx="2678376" cy="15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1229" y="5805264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To ensure reproducibility, JABBA is distributed through the global open-source platform GitHub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71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2649"/>
            <a:ext cx="6976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Linking age-structure and surplus production </a:t>
            </a:r>
            <a:r>
              <a:rPr lang="en-GB" sz="2400" b="1" dirty="0" smtClean="0"/>
              <a:t>models:</a:t>
            </a:r>
          </a:p>
          <a:p>
            <a:pPr algn="ctr"/>
            <a:r>
              <a:rPr lang="en-GB" sz="2400" b="1" dirty="0" smtClean="0"/>
              <a:t>JABBA-Select</a:t>
            </a:r>
          </a:p>
          <a:p>
            <a:r>
              <a:rPr lang="en-GB" sz="2400" b="1" dirty="0" smtClean="0"/>
              <a:t> </a:t>
            </a:r>
            <a:endParaRPr lang="en-ZA" sz="2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24784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2" y="2100625"/>
            <a:ext cx="7256577" cy="35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493501" y="5661247"/>
            <a:ext cx="69482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Schematic of functional relationships between the productivity parameter 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the shape parameter of the surplus production function and the Age-Structured Equilibrium Model (ASEM; i.e. yield- and spawning biomass-per-recruit models with integrated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spawner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recruitment relationship). Numbers in boxes denote the sequence of deriving deviates of 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from life history and selectivity parameter inputs into the ASEM.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39752" y="953281"/>
                <a:ext cx="3742691" cy="82317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  <m:nor/>
                        </m:rPr>
                        <a:rPr lang="en-US"/>
                        <m:t>SP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ZA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lit/>
                                  <m:nor/>
                                </m:rPr>
                                <a:rPr lang="en-US"/>
                                <m:t>MSY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lit/>
                          <m:nor/>
                        </m:rPr>
                        <a:rPr lang="en-US"/>
                        <m:t>SB</m:t>
                      </m:r>
                      <m:d>
                        <m:dPr>
                          <m:ctrlPr>
                            <a:rPr lang="en-Z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ZA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ZA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lit/>
                                          <m:nor/>
                                        </m:rPr>
                                        <a:rPr lang="en-US" i="1"/>
                                        <m:t>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i="1"/>
                                        <m:t>B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ZA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lit/>
                                              <m:nor/>
                                            </m:rPr>
                                            <a:rPr lang="en-US" i="1"/>
                                            <m:t>S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/>
                                            <m:t>B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953281"/>
                <a:ext cx="3742691" cy="8231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9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86058"/>
            <a:ext cx="426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South African line fish examples</a:t>
            </a:r>
            <a:endParaRPr lang="en-ZA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714522"/>
              </p:ext>
            </p:extLst>
          </p:nvPr>
        </p:nvGraphicFramePr>
        <p:xfrm>
          <a:off x="323526" y="764702"/>
          <a:ext cx="8496945" cy="5976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754"/>
                <a:gridCol w="1143169"/>
                <a:gridCol w="940922"/>
                <a:gridCol w="782077"/>
                <a:gridCol w="4669023"/>
              </a:tblGrid>
              <a:tr h="526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Parameter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Silver kob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Carpenter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Sources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L</a:t>
                      </a:r>
                      <a:r>
                        <a:rPr lang="de-DE" sz="1100" baseline="-25000">
                          <a:effectLst/>
                        </a:rPr>
                        <a:t>∞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1372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619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 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κ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0.115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0.06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t</a:t>
                      </a:r>
                      <a:r>
                        <a:rPr lang="de-DE" sz="1100" baseline="-25000">
                          <a:effectLst/>
                        </a:rPr>
                        <a:t>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-0.815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-4.5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years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8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0.000006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0.00004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3.07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2.855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 mm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</a:t>
                      </a:r>
                      <a:r>
                        <a:rPr lang="de-DE" sz="1100" baseline="-25000">
                          <a:effectLst/>
                        </a:rPr>
                        <a:t>mat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years 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</a:t>
                      </a:r>
                      <a:r>
                        <a:rPr lang="de-DE" sz="1100" baseline="-25000">
                          <a:effectLst/>
                        </a:rPr>
                        <a:t>t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0.1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0.01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assumed ~ knife-edge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t</a:t>
                      </a:r>
                      <a:r>
                        <a:rPr lang="de-DE" sz="1100" baseline="-25000">
                          <a:effectLst/>
                        </a:rPr>
                        <a:t>max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years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0.18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0.1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8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</a:rPr>
                        <a:t>h (Steepness)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FF0000"/>
                          </a:solidFill>
                          <a:effectLst/>
                        </a:rPr>
                        <a:t>0.8</a:t>
                      </a:r>
                      <a:endParaRPr lang="en-ZA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FF0000"/>
                          </a:solidFill>
                          <a:effectLst/>
                        </a:rPr>
                        <a:t>0.6</a:t>
                      </a:r>
                      <a:endParaRPr lang="en-ZA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</a:t>
                      </a:r>
                      <a:r>
                        <a:rPr lang="de-DE" sz="1100" baseline="-25000">
                          <a:effectLst/>
                        </a:rPr>
                        <a:t>min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years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minimum assessment age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</a:t>
                      </a:r>
                      <a:r>
                        <a:rPr lang="de-DE" sz="1100" baseline="-25000">
                          <a:effectLst/>
                        </a:rPr>
                        <a:t>max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years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assumed plus group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>
                          <a:effectLst/>
                        </a:rPr>
                        <a:t>S</a:t>
                      </a:r>
                      <a:r>
                        <a:rPr lang="en-GB" sz="1150" baseline="-25000">
                          <a:effectLst/>
                        </a:rPr>
                        <a:t>L,S1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400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270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 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d</a:t>
                      </a:r>
                      <a:r>
                        <a:rPr lang="en-ZA" sz="1100" baseline="-25000">
                          <a:effectLst/>
                        </a:rPr>
                        <a:t>S1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>
                          <a:effectLst/>
                        </a:rPr>
                        <a:t>S</a:t>
                      </a:r>
                      <a:r>
                        <a:rPr lang="en-GB" sz="1150" baseline="-25000">
                          <a:effectLst/>
                        </a:rPr>
                        <a:t>L,S2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500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330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 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d</a:t>
                      </a:r>
                      <a:r>
                        <a:rPr lang="en-ZA" sz="1100" baseline="-25000">
                          <a:effectLst/>
                        </a:rPr>
                        <a:t>S2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>
                          <a:effectLst/>
                        </a:rPr>
                        <a:t>S</a:t>
                      </a:r>
                      <a:r>
                        <a:rPr lang="en-GB" sz="1150" baseline="-25000">
                          <a:effectLst/>
                        </a:rPr>
                        <a:t>L,S3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334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280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 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d</a:t>
                      </a:r>
                      <a:r>
                        <a:rPr lang="en-ZA" sz="1100" baseline="-25000" dirty="0">
                          <a:effectLst/>
                        </a:rPr>
                        <a:t>S3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22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Winker et al. (2014b)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6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75" b="50000"/>
          <a:stretch/>
        </p:blipFill>
        <p:spPr bwMode="auto">
          <a:xfrm>
            <a:off x="179512" y="764704"/>
            <a:ext cx="9119117" cy="444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184852"/>
            <a:ext cx="2851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Production functions</a:t>
            </a:r>
            <a:endParaRPr lang="en-ZA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5971" y="5209802"/>
            <a:ext cx="87580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SPM: Surplus production model</a:t>
            </a:r>
          </a:p>
          <a:p>
            <a:r>
              <a:rPr lang="en-ZA" sz="1400" dirty="0" smtClean="0"/>
              <a:t>ASEM: Age-structured equilibrium model (i.e. per-recruit with B&amp;H SSR)</a:t>
            </a:r>
          </a:p>
          <a:p>
            <a:r>
              <a:rPr lang="en-ZA" sz="1400" dirty="0" smtClean="0"/>
              <a:t>SL50 = Length-at-50-selectivity </a:t>
            </a:r>
          </a:p>
          <a:p>
            <a:r>
              <a:rPr lang="en-GB" b="1" i="1" dirty="0"/>
              <a:t>Note that because  SB</a:t>
            </a:r>
            <a:r>
              <a:rPr lang="en-GB" b="1" i="1" baseline="-25000" dirty="0"/>
              <a:t>MSY</a:t>
            </a:r>
            <a:r>
              <a:rPr lang="en-GB" b="1" i="1" dirty="0"/>
              <a:t> / SB</a:t>
            </a:r>
            <a:r>
              <a:rPr lang="en-GB" b="1" i="1" baseline="-25000" dirty="0"/>
              <a:t>0 </a:t>
            </a:r>
            <a:r>
              <a:rPr lang="en-GB" b="1" i="1" dirty="0"/>
              <a:t>and MSY/SB</a:t>
            </a:r>
            <a:r>
              <a:rPr lang="en-GB" b="1" i="1" baseline="-25000" dirty="0"/>
              <a:t>MSY</a:t>
            </a:r>
            <a:r>
              <a:rPr lang="en-GB" b="1" i="1" dirty="0"/>
              <a:t> </a:t>
            </a:r>
            <a:r>
              <a:rPr lang="en-GB" b="1" i="1" dirty="0" smtClean="0"/>
              <a:t>are relative, absolute </a:t>
            </a:r>
            <a:r>
              <a:rPr lang="en-GB" b="1" i="1" dirty="0"/>
              <a:t>estimates and therefore fitting a model not even required!!! A simple Age-structured equilibrium model </a:t>
            </a:r>
            <a:r>
              <a:rPr lang="en-GB" b="1" i="1" dirty="0" smtClean="0"/>
              <a:t>for determination Fisheries Reference Points (FRPs) would do </a:t>
            </a:r>
            <a:r>
              <a:rPr lang="en-GB" b="1" dirty="0" smtClean="0">
                <a:sym typeface="Wingdings" panose="05000000000000000000" pitchFamily="2" charset="2"/>
              </a:rPr>
              <a:t></a:t>
            </a:r>
            <a:endParaRPr lang="en-GB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2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JABBA-SELECT ASEM Priors 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548680"/>
                <a:ext cx="8136904" cy="2207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 smtClean="0"/>
                  <a:t>Prior distributions: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Z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GB" sz="2800" i="1">
                                <a:latin typeface="Cambria Math"/>
                              </a:rPr>
                              <m:t>𝑓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Z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𝑆𝐵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ZA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𝑀𝑆𝑌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GB" sz="2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800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ZA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ZA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Z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GB" sz="2800" i="1">
                                <a:latin typeface="Cambria Math"/>
                              </a:rPr>
                              <m:t>𝑓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 smtClean="0"/>
                  <a:t>  	</a:t>
                </a:r>
                <a:r>
                  <a:rPr lang="en-GB" sz="2000" i="1" dirty="0" smtClean="0"/>
                  <a:t>f = </a:t>
                </a:r>
                <a:r>
                  <a:rPr lang="en-GB" sz="2000" dirty="0" smtClean="0"/>
                  <a:t>fisheries</a:t>
                </a:r>
                <a:r>
                  <a:rPr lang="en-GB" sz="2000" i="1" dirty="0" smtClean="0"/>
                  <a:t>; </a:t>
                </a:r>
                <a:r>
                  <a:rPr lang="en-GB" sz="2000" dirty="0" smtClean="0"/>
                  <a:t> </a:t>
                </a:r>
                <a:r>
                  <a:rPr lang="en-GB" sz="2000" i="1" dirty="0" smtClean="0"/>
                  <a:t>s = </a:t>
                </a:r>
                <a:r>
                  <a:rPr lang="en-GB" sz="2000" dirty="0" smtClean="0"/>
                  <a:t>selectivity</a:t>
                </a:r>
                <a:endParaRPr lang="en-GB" sz="2000" i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i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ZA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  <m:nor/>
                              </m:rPr>
                              <a:rPr lang="en-US" sz="2400" i="1"/>
                              <m:t>SB</m:t>
                            </m:r>
                          </m:e>
                          <m:sub>
                            <m:r>
                              <m:rPr>
                                <m:lit/>
                                <m:nor/>
                              </m:rPr>
                              <a:rPr lang="en-US" sz="2400"/>
                              <m:t>MSY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  <m:nor/>
                              </m:rPr>
                              <a:rPr lang="en-US" sz="2400" i="1"/>
                              <m:t>SB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ZA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d>
                          <m:d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ZA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ZA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8680"/>
                <a:ext cx="8136904" cy="2207143"/>
              </a:xfrm>
              <a:prstGeom prst="rect">
                <a:avLst/>
              </a:prstGeom>
              <a:blipFill rotWithShape="1">
                <a:blip r:embed="rId2"/>
                <a:stretch>
                  <a:fillRect l="-825" t="-138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716" y="3068960"/>
                <a:ext cx="9061648" cy="3647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u="sng" dirty="0"/>
                  <a:t>Monte-Carlo </a:t>
                </a:r>
                <a:r>
                  <a:rPr lang="en-GB" sz="2000" u="sng" dirty="0" smtClean="0"/>
                  <a:t>simulation step for prior generation: </a:t>
                </a:r>
              </a:p>
              <a:p>
                <a:pPr algn="ctr"/>
                <a:endParaRPr lang="en-GB" sz="2000" u="sng" dirty="0" smtClean="0"/>
              </a:p>
              <a:p>
                <a:pPr marL="342900" indent="-342900">
                  <a:buAutoNum type="arabicParenBoth"/>
                </a:pPr>
                <a:r>
                  <a:rPr lang="en-US" sz="2000" dirty="0"/>
                  <a:t>R</a:t>
                </a:r>
                <a:r>
                  <a:rPr lang="en-US" sz="2000" dirty="0" smtClean="0"/>
                  <a:t>andomly </a:t>
                </a:r>
                <a:r>
                  <a:rPr lang="en-US" sz="2000" dirty="0"/>
                  <a:t>generate permutations of </a:t>
                </a:r>
                <a:r>
                  <a:rPr lang="en-US" sz="2000" i="1" dirty="0"/>
                  <a:t>M’</a:t>
                </a:r>
                <a:r>
                  <a:rPr lang="en-US" sz="2000" dirty="0"/>
                  <a:t> from a lognormal distribution and </a:t>
                </a:r>
                <a:r>
                  <a:rPr lang="en-US" sz="2000" i="1" dirty="0"/>
                  <a:t>h’ </a:t>
                </a:r>
                <a:r>
                  <a:rPr lang="en-US" sz="2000" dirty="0"/>
                  <a:t>from a beta distribution </a:t>
                </a:r>
              </a:p>
              <a:p>
                <a:pPr marL="342900" indent="-342900">
                  <a:buAutoNum type="arabicParenBoth"/>
                </a:pPr>
                <a:r>
                  <a:rPr lang="en-US" sz="2000" dirty="0"/>
                  <a:t>I</a:t>
                </a:r>
                <a:r>
                  <a:rPr lang="en-US" sz="2000" dirty="0" smtClean="0"/>
                  <a:t>teratively </a:t>
                </a:r>
                <a:r>
                  <a:rPr lang="en-US" sz="2000" dirty="0"/>
                  <a:t>maximize Eq. B7 to 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𝑀𝑆𝑌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 by setting </a:t>
                </a:r>
                <a:r>
                  <a:rPr lang="en-US" sz="2000" i="1" dirty="0"/>
                  <a:t>R</a:t>
                </a:r>
                <a:r>
                  <a:rPr lang="en-US" sz="2000" i="1" baseline="-25000" dirty="0"/>
                  <a:t>0</a:t>
                </a:r>
                <a:r>
                  <a:rPr lang="en-US" sz="2000" dirty="0"/>
                  <a:t> = </a:t>
                </a:r>
                <a:r>
                  <a:rPr lang="en-US" sz="2000" dirty="0" smtClean="0"/>
                  <a:t>1</a:t>
                </a:r>
              </a:p>
              <a:p>
                <a:pPr marL="342900" indent="-342900">
                  <a:buAutoNum type="arabicParenBoth"/>
                </a:pPr>
                <a:r>
                  <a:rPr lang="en-US" sz="2000" dirty="0" smtClean="0"/>
                  <a:t>calculate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ZA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𝑓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2000" dirty="0"/>
                  <a:t> </a:t>
                </a:r>
                <a:r>
                  <a:rPr lang="en-US" sz="2000" dirty="0"/>
                  <a:t>and </a:t>
                </a:r>
                <a:r>
                  <a:rPr lang="en-US" sz="2000" i="1" dirty="0"/>
                  <a:t>m’ </a:t>
                </a:r>
                <a:r>
                  <a:rPr lang="en-US" sz="2000" dirty="0"/>
                  <a:t>as a function of the ASEM output ratios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𝑀𝑆𝑌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ZA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𝑆𝐵</m:t>
                        </m:r>
                      </m:e>
                      <m:sub>
                        <m:sSub>
                          <m:sSubPr>
                            <m:ctrlPr>
                              <a:rPr lang="en-ZA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𝑆𝐵</m:t>
                        </m:r>
                      </m:e>
                      <m:sub>
                        <m:sSub>
                          <m:sSubPr>
                            <m:ctrlPr>
                              <a:rPr lang="en-ZA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ZA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𝑆𝐵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, respectively (see Fig. 2) </a:t>
                </a:r>
              </a:p>
              <a:p>
                <a:pPr marL="342900" indent="-342900">
                  <a:buAutoNum type="arabicParenBoth"/>
                </a:pPr>
                <a:r>
                  <a:rPr lang="en-US" sz="2000" dirty="0"/>
                  <a:t>F</a:t>
                </a:r>
                <a:r>
                  <a:rPr lang="en-US" sz="2000" dirty="0" smtClean="0"/>
                  <a:t>it </a:t>
                </a:r>
                <a:r>
                  <a:rPr lang="en-US" sz="2000" dirty="0"/>
                  <a:t>gamma </a:t>
                </a:r>
                <a:r>
                  <a:rPr lang="en-US" sz="2000" dirty="0" smtClean="0"/>
                  <a:t>PDFs to </a:t>
                </a:r>
                <a:r>
                  <a:rPr lang="en-US" sz="2000" dirty="0"/>
                  <a:t>the 1000 random deviates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ZA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𝑓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 and </a:t>
                </a:r>
                <a:r>
                  <a:rPr lang="en-US" sz="2000" i="1" dirty="0"/>
                  <a:t>m’</a:t>
                </a:r>
                <a:r>
                  <a:rPr lang="en-US" sz="2000" dirty="0"/>
                  <a:t> to parameterize the prior </a:t>
                </a:r>
                <a:r>
                  <a:rPr lang="en-GB" sz="2000" dirty="0"/>
                  <a:t>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ZA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𝑓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/>
                  <a:t> and </a:t>
                </a:r>
                <a:r>
                  <a:rPr lang="en-GB" sz="2000" i="1" dirty="0"/>
                  <a:t>m</a:t>
                </a:r>
                <a:r>
                  <a:rPr lang="en-GB" sz="2000" dirty="0"/>
                  <a:t> </a:t>
                </a:r>
                <a:r>
                  <a:rPr lang="en-US" sz="2000" dirty="0"/>
                  <a:t>scale and rate estimate of the gamma </a:t>
                </a:r>
                <a:r>
                  <a:rPr lang="en-US" sz="2000" dirty="0" smtClean="0"/>
                  <a:t>distribution.</a:t>
                </a:r>
                <a:endParaRPr lang="en-ZA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6" y="3068960"/>
                <a:ext cx="9061648" cy="3647793"/>
              </a:xfrm>
              <a:prstGeom prst="rect">
                <a:avLst/>
              </a:prstGeom>
              <a:blipFill rotWithShape="1">
                <a:blip r:embed="rId3"/>
                <a:stretch>
                  <a:fillRect l="-740" t="-835" r="-135" b="-200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4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en-ZA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248833" name="Picture 30" descr="PriorsInputKOB.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9" y="228600"/>
            <a:ext cx="7236296" cy="51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400841"/>
            <a:ext cx="831641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Fig. B1.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Probability density function of gamma priors for </a:t>
            </a:r>
            <a:r>
              <a:rPr kumimoji="0" lang="en-GB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GB" altLang="en-US" sz="20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MS𝑌,</a:t>
            </a:r>
            <a:r>
              <a:rPr kumimoji="0" lang="en-GB" altLang="en-US" sz="20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f,s</a:t>
            </a:r>
            <a:r>
              <a:rPr kumimoji="0" lang="en-GB" altLang="en-US" sz="20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three logistic selectivity curves (S1-S3) and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using the input parameters for silver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(Table 2), which were generated from the Age-Structured Equilibrium Model (ASEM) through Monte-Carlo simulation.      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09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ZA" dirty="0" smtClean="0"/>
              <a:t>Selectivity distortion </a:t>
            </a:r>
            <a:endParaRPr lang="en-ZA" dirty="0"/>
          </a:p>
        </p:txBody>
      </p:sp>
      <p:pic>
        <p:nvPicPr>
          <p:cNvPr id="7170" name="Picture 2" descr="Fig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23528" y="1124743"/>
            <a:ext cx="8208912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568683"/>
              </p:ext>
            </p:extLst>
          </p:nvPr>
        </p:nvGraphicFramePr>
        <p:xfrm>
          <a:off x="1547664" y="5517232"/>
          <a:ext cx="478641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84" name="Equation" r:id="rId4" imgW="2159000" imgH="482600" progId="Equation.3">
                  <p:embed/>
                </p:oleObj>
              </mc:Choice>
              <mc:Fallback>
                <p:oleObj name="Equation" r:id="rId4" imgW="2159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517232"/>
                        <a:ext cx="4786414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2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n-ZA" dirty="0" smtClean="0"/>
              <a:t>JABBA-Select Formulation</a:t>
            </a:r>
            <a:endParaRPr lang="en-ZA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417982"/>
              </p:ext>
            </p:extLst>
          </p:nvPr>
        </p:nvGraphicFramePr>
        <p:xfrm>
          <a:off x="474663" y="1141413"/>
          <a:ext cx="5969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81" name="Equation" r:id="rId3" imgW="4483080" imgH="1015920" progId="Equation.3">
                  <p:embed/>
                </p:oleObj>
              </mc:Choice>
              <mc:Fallback>
                <p:oleObj name="Equation" r:id="rId3" imgW="448308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141413"/>
                        <a:ext cx="5969000" cy="1333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353366"/>
              </p:ext>
            </p:extLst>
          </p:nvPr>
        </p:nvGraphicFramePr>
        <p:xfrm>
          <a:off x="259077" y="4149080"/>
          <a:ext cx="1368152" cy="41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82" name="Equation" r:id="rId5" imgW="787400" imgH="241300" progId="Equation.3">
                  <p:embed/>
                </p:oleObj>
              </mc:Choice>
              <mc:Fallback>
                <p:oleObj name="Equation" r:id="rId5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77" y="4149080"/>
                        <a:ext cx="1368152" cy="4171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467867"/>
              </p:ext>
            </p:extLst>
          </p:nvPr>
        </p:nvGraphicFramePr>
        <p:xfrm>
          <a:off x="203859" y="4653136"/>
          <a:ext cx="6624736" cy="105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83" name="Equation" r:id="rId7" imgW="3340100" imgH="533400" progId="Equation.3">
                  <p:embed/>
                </p:oleObj>
              </mc:Choice>
              <mc:Fallback>
                <p:oleObj name="Equation" r:id="rId7" imgW="33401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59" y="4653136"/>
                        <a:ext cx="6624736" cy="1056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600096"/>
              </p:ext>
            </p:extLst>
          </p:nvPr>
        </p:nvGraphicFramePr>
        <p:xfrm>
          <a:off x="222250" y="6042025"/>
          <a:ext cx="21161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84" name="Equation" r:id="rId9" imgW="1218960" imgH="380880" progId="Equation.3">
                  <p:embed/>
                </p:oleObj>
              </mc:Choice>
              <mc:Fallback>
                <p:oleObj name="Equation" r:id="rId9" imgW="1218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6042025"/>
                        <a:ext cx="2116138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0" y="724054"/>
            <a:ext cx="186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Process equation </a:t>
            </a:r>
            <a:endParaRPr lang="en-ZA" b="1" dirty="0"/>
          </a:p>
        </p:txBody>
      </p:sp>
      <p:sp>
        <p:nvSpPr>
          <p:cNvPr id="14" name="Rectangle 13"/>
          <p:cNvSpPr/>
          <p:nvPr/>
        </p:nvSpPr>
        <p:spPr>
          <a:xfrm>
            <a:off x="1471647" y="1628800"/>
            <a:ext cx="724089" cy="3600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79512" y="2564904"/>
            <a:ext cx="4032448" cy="7920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extBox 15"/>
          <p:cNvSpPr txBox="1"/>
          <p:nvPr/>
        </p:nvSpPr>
        <p:spPr>
          <a:xfrm>
            <a:off x="4427984" y="2804844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Time-varying resilience</a:t>
            </a:r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135025" y="3717032"/>
            <a:ext cx="220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Separating SB and EB</a:t>
            </a:r>
            <a:endParaRPr lang="en-ZA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4" y="5661248"/>
            <a:ext cx="22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Observation Equation</a:t>
            </a:r>
            <a:endParaRPr lang="en-Z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9512" y="2557221"/>
                <a:ext cx="4113562" cy="799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lit/>
                              <m:nor/>
                            </m:rPr>
                            <a:rPr lang="en-US"/>
                            <m:t>MSY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Z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ZA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lit/>
                                      <m:nor/>
                                    </m:rPr>
                                    <a:rPr lang="en-US"/>
                                    <m:t>MSY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ZA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Z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57221"/>
                <a:ext cx="4113562" cy="79977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5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31" y="-46400"/>
            <a:ext cx="8229600" cy="67981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dirty="0" smtClean="0"/>
              <a:t>Linefishery application</a:t>
            </a:r>
            <a:endParaRPr lang="de-DE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04527" y="632532"/>
            <a:ext cx="85502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de-DE" altLang="en-US" sz="2000" dirty="0"/>
              <a:t>Mid-1800‘s:   Establishment of a </a:t>
            </a:r>
            <a:r>
              <a:rPr lang="de-DE" altLang="en-US" sz="2000" dirty="0" smtClean="0"/>
              <a:t>thriving </a:t>
            </a:r>
            <a:r>
              <a:rPr lang="de-DE" altLang="en-US" sz="2000" dirty="0"/>
              <a:t>linefishery sector in the cape </a:t>
            </a:r>
            <a:r>
              <a:rPr lang="de-DE" altLang="en-US" sz="2000" dirty="0" smtClean="0"/>
              <a:t>region</a:t>
            </a:r>
            <a:endParaRPr lang="de-DE" altLang="en-US" sz="2000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/>
              <a:t>1986 – 1906: First records landings of catch and CPUE </a:t>
            </a:r>
          </a:p>
          <a:p>
            <a:pPr>
              <a:buFont typeface="Arial" pitchFamily="34" charset="0"/>
              <a:buChar char="•"/>
            </a:pPr>
            <a:r>
              <a:rPr lang="de-DE" altLang="en-US" sz="2000" dirty="0"/>
              <a:t>1926 – 1931: Second set of catch </a:t>
            </a:r>
            <a:r>
              <a:rPr lang="de-DE" altLang="en-US" sz="2000" dirty="0" smtClean="0"/>
              <a:t>records</a:t>
            </a:r>
            <a:endParaRPr lang="de-DE" altLang="en-US" sz="2000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/>
              <a:t>1985:              </a:t>
            </a:r>
            <a:r>
              <a:rPr lang="de-DE" altLang="en-US" sz="2000" b="1" dirty="0"/>
              <a:t>National Marine Linefish System (NMLS) </a:t>
            </a:r>
          </a:p>
          <a:p>
            <a:r>
              <a:rPr lang="de-DE" altLang="en-US" sz="2000" b="1" dirty="0"/>
              <a:t>	          &amp; first management regulations (e.g. gag- and size limits</a:t>
            </a:r>
            <a:r>
              <a:rPr lang="de-DE" altLang="en-US" sz="2000" dirty="0" smtClean="0"/>
              <a:t>)</a:t>
            </a:r>
            <a:endParaRPr lang="de-DE" altLang="en-US" sz="2000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/>
              <a:t>1990s:            </a:t>
            </a:r>
            <a:r>
              <a:rPr lang="de-DE" altLang="en-US" sz="2000" b="1" dirty="0" smtClean="0"/>
              <a:t>Once-off per-recruit </a:t>
            </a:r>
            <a:r>
              <a:rPr lang="de-DE" altLang="en-US" sz="2000" b="1" dirty="0"/>
              <a:t>assessments </a:t>
            </a:r>
            <a:endParaRPr lang="de-DE" altLang="en-US" sz="2000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/>
              <a:t>1999:	         Linefish management protocol (LMP)</a:t>
            </a:r>
          </a:p>
          <a:p>
            <a:pPr lvl="1"/>
            <a:r>
              <a:rPr lang="de-DE" altLang="en-US" sz="2000" dirty="0"/>
              <a:t>                  </a:t>
            </a:r>
            <a:r>
              <a:rPr lang="de-DE" altLang="en-US" sz="2000" b="1" dirty="0"/>
              <a:t>- Biological reference points incl. SB/R &amp; Decline in </a:t>
            </a:r>
            <a:r>
              <a:rPr lang="de-DE" altLang="en-US" sz="2000" b="1" dirty="0" smtClean="0"/>
              <a:t>CPUE</a:t>
            </a:r>
            <a:endParaRPr lang="de-DE" altLang="en-US" sz="2000" b="1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/>
              <a:t>2000:              </a:t>
            </a:r>
            <a:r>
              <a:rPr lang="de-DE" altLang="en-US" sz="2000" dirty="0" smtClean="0"/>
              <a:t>Declaration </a:t>
            </a:r>
            <a:r>
              <a:rPr lang="de-DE" altLang="en-US" sz="2000" dirty="0"/>
              <a:t>of the state of emergency in the </a:t>
            </a:r>
            <a:r>
              <a:rPr lang="de-DE" altLang="en-US" sz="2000" dirty="0" smtClean="0"/>
              <a:t>linefishery</a:t>
            </a:r>
          </a:p>
          <a:p>
            <a:pPr>
              <a:buFont typeface="Arial" pitchFamily="34" charset="0"/>
              <a:buChar char="•"/>
            </a:pPr>
            <a:r>
              <a:rPr lang="de-DE" altLang="en-US" sz="2000" dirty="0" smtClean="0"/>
              <a:t>2003:              Drastic effort cut </a:t>
            </a:r>
            <a:r>
              <a:rPr lang="de-DE" altLang="en-US" sz="2000" dirty="0"/>
              <a:t>(~ 70</a:t>
            </a:r>
            <a:r>
              <a:rPr lang="de-DE" altLang="en-US" sz="2000" dirty="0" smtClean="0"/>
              <a:t>%) and several new size andbag limits </a:t>
            </a:r>
          </a:p>
          <a:p>
            <a:pPr>
              <a:buFont typeface="Arial" pitchFamily="34" charset="0"/>
              <a:buChar char="•"/>
            </a:pPr>
            <a:r>
              <a:rPr lang="de-DE" altLang="en-US" sz="2000" dirty="0" smtClean="0"/>
              <a:t>2010               Shore-based observer programme for size data ceased</a:t>
            </a:r>
          </a:p>
          <a:p>
            <a:pPr>
              <a:buFont typeface="Arial" pitchFamily="34" charset="0"/>
              <a:buChar char="•"/>
            </a:pPr>
            <a:r>
              <a:rPr lang="de-DE" altLang="en-US" sz="2000" dirty="0" smtClean="0"/>
              <a:t>2011-13:        Standarization of linefish CPUE by accouning for targeting     </a:t>
            </a:r>
            <a:endParaRPr lang="de-DE" altLang="en-US" sz="2000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 smtClean="0"/>
              <a:t>2012-13</a:t>
            </a:r>
            <a:r>
              <a:rPr lang="de-DE" altLang="en-US" sz="2000" dirty="0"/>
              <a:t>:</a:t>
            </a:r>
            <a:r>
              <a:rPr lang="de-DE" altLang="en-US" sz="2000" dirty="0" smtClean="0"/>
              <a:t>        </a:t>
            </a:r>
            <a:r>
              <a:rPr lang="de-DE" altLang="en-US" sz="2000" b="1" dirty="0" smtClean="0"/>
              <a:t>First round of age-structured assessments for 4 species</a:t>
            </a:r>
          </a:p>
          <a:p>
            <a:pPr marL="1714500" lvl="3" indent="-342900">
              <a:buFontTx/>
              <a:buChar char="-"/>
            </a:pPr>
            <a:r>
              <a:rPr lang="de-DE" altLang="en-US" sz="2000" b="1" dirty="0" smtClean="0"/>
              <a:t>Fitted to CPUE + size comps (1987-2010)</a:t>
            </a:r>
            <a:endParaRPr lang="de-DE" altLang="en-US" sz="2000" b="1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 smtClean="0"/>
              <a:t>2014-16:       Difficulties to update age-structured assessments </a:t>
            </a:r>
          </a:p>
          <a:p>
            <a:pPr>
              <a:buFont typeface="Arial" pitchFamily="34" charset="0"/>
              <a:buChar char="•"/>
            </a:pPr>
            <a:r>
              <a:rPr lang="de-DE" altLang="en-US" sz="2000" dirty="0" smtClean="0"/>
              <a:t>2017              </a:t>
            </a:r>
            <a:r>
              <a:rPr lang="de-DE" altLang="en-US" sz="2000" b="1" dirty="0" smtClean="0"/>
              <a:t>Preliminary</a:t>
            </a:r>
            <a:r>
              <a:rPr lang="de-DE" altLang="en-US" sz="2000" dirty="0" smtClean="0"/>
              <a:t> </a:t>
            </a:r>
            <a:r>
              <a:rPr lang="de-DE" altLang="en-US" sz="2000" b="1" dirty="0"/>
              <a:t>f</a:t>
            </a:r>
            <a:r>
              <a:rPr lang="de-DE" altLang="en-US" sz="2000" b="1" dirty="0" smtClean="0"/>
              <a:t>ollow-up </a:t>
            </a:r>
            <a:r>
              <a:rPr lang="de-DE" altLang="en-US" sz="2000" b="1" dirty="0"/>
              <a:t>stock assessments </a:t>
            </a:r>
            <a:r>
              <a:rPr lang="de-DE" altLang="en-US" sz="2000" b="1" dirty="0" smtClean="0"/>
              <a:t>using JABBA-Selectict for 		now 8 species (</a:t>
            </a:r>
            <a:r>
              <a:rPr lang="de-DE" altLang="en-US" sz="2000" b="1" dirty="0" smtClean="0">
                <a:solidFill>
                  <a:srgbClr val="FF0000"/>
                </a:solidFill>
              </a:rPr>
              <a:t>Snoek, Yellowtail, Santer, Red Roman, Red 			stumpnose</a:t>
            </a:r>
            <a:r>
              <a:rPr lang="de-DE" altLang="en-US" sz="2000" b="1" dirty="0" smtClean="0"/>
              <a:t>, </a:t>
            </a:r>
            <a:r>
              <a:rPr lang="de-DE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Silver kob, Carpenter</a:t>
            </a:r>
            <a:r>
              <a:rPr lang="de-DE" altLang="en-US" sz="2000" b="1" dirty="0" smtClean="0"/>
              <a:t>, Slinger, Hottentot) </a:t>
            </a:r>
            <a:endParaRPr lang="de-DE" altLang="en-US" sz="2000" b="1" dirty="0"/>
          </a:p>
          <a:p>
            <a:endParaRPr lang="de-DE" altLang="en-US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1170162" cy="9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9"/>
          <a:stretch>
            <a:fillRect/>
          </a:stretch>
        </p:blipFill>
        <p:spPr bwMode="auto">
          <a:xfrm>
            <a:off x="7398346" y="980728"/>
            <a:ext cx="948721" cy="9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79" descr="Lineboats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40160" r="12692" b="29668"/>
          <a:stretch>
            <a:fillRect/>
          </a:stretch>
        </p:blipFill>
        <p:spPr bwMode="auto">
          <a:xfrm>
            <a:off x="5796136" y="2204864"/>
            <a:ext cx="2217191" cy="54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Available Catch History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92888" cy="5805264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2915816" y="1700808"/>
            <a:ext cx="72008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62025" y="1331476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Size limit increase</a:t>
            </a:r>
            <a:endParaRPr lang="en-ZA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20272" y="2412983"/>
            <a:ext cx="72008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2200" y="1961478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Size limit increase</a:t>
            </a:r>
            <a:endParaRPr lang="en-ZA" dirty="0"/>
          </a:p>
        </p:txBody>
      </p:sp>
      <p:sp>
        <p:nvSpPr>
          <p:cNvPr id="9" name="AutoShape 2" descr="Image result for Silver ko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" name="AutoShape 4" descr="Image result for Silver ko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249862" name="Picture 6" descr="Image result for Silver k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11352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64" name="Picture 8" descr="Image result for carpenter silver f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73" y="3872106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Surplus Production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inimal demands of data and parameters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47868" y="1997259"/>
            <a:ext cx="1440160" cy="9361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88224" y="4365104"/>
            <a:ext cx="1440160" cy="9361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099" y="2630131"/>
            <a:ext cx="2207374" cy="2076816"/>
            <a:chOff x="6288730" y="2636912"/>
            <a:chExt cx="2101458" cy="1728192"/>
          </a:xfrm>
        </p:grpSpPr>
        <p:sp>
          <p:nvSpPr>
            <p:cNvPr id="7" name="Rectangle 6"/>
            <p:cNvSpPr/>
            <p:nvPr/>
          </p:nvSpPr>
          <p:spPr>
            <a:xfrm>
              <a:off x="6288731" y="2636912"/>
              <a:ext cx="2101457" cy="172819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88730" y="2762343"/>
              <a:ext cx="2101457" cy="1459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Growth: </a:t>
              </a:r>
              <a:r>
                <a:rPr lang="en-US" dirty="0" err="1" smtClean="0"/>
                <a:t>Linf</a:t>
              </a:r>
              <a:r>
                <a:rPr lang="en-US" dirty="0" smtClean="0"/>
                <a:t>, K, to</a:t>
              </a:r>
            </a:p>
            <a:p>
              <a:r>
                <a:rPr lang="en-US" dirty="0" smtClean="0"/>
                <a:t>Longevity:  </a:t>
              </a:r>
              <a:r>
                <a:rPr lang="en-US" dirty="0" err="1" smtClean="0"/>
                <a:t>tmax</a:t>
              </a:r>
              <a:endParaRPr lang="en-US" dirty="0" smtClean="0"/>
            </a:p>
            <a:p>
              <a:r>
                <a:rPr lang="en-US" dirty="0" smtClean="0"/>
                <a:t>LW: a, b</a:t>
              </a:r>
            </a:p>
            <a:p>
              <a:r>
                <a:rPr lang="en-US" dirty="0" smtClean="0"/>
                <a:t>Maturity: Lm50,  </a:t>
              </a:r>
              <a:r>
                <a:rPr lang="en-US" dirty="0" err="1" smtClean="0"/>
                <a:t>dL</a:t>
              </a:r>
              <a:endParaRPr lang="en-US" dirty="0" smtClean="0"/>
            </a:p>
            <a:p>
              <a:r>
                <a:rPr lang="en-US" dirty="0" smtClean="0"/>
                <a:t>Mortality: M</a:t>
              </a:r>
            </a:p>
            <a:p>
              <a:r>
                <a:rPr lang="en-US" dirty="0" smtClean="0"/>
                <a:t>Recruitment: h, SB</a:t>
              </a:r>
              <a:r>
                <a:rPr lang="en-US" baseline="-25000" dirty="0" smtClean="0"/>
                <a:t>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66353" y="2504943"/>
            <a:ext cx="792088" cy="765666"/>
            <a:chOff x="5112060" y="3118175"/>
            <a:chExt cx="792088" cy="765666"/>
          </a:xfrm>
        </p:grpSpPr>
        <p:sp>
          <p:nvSpPr>
            <p:cNvPr id="6" name="Oval 5"/>
            <p:cNvSpPr/>
            <p:nvPr/>
          </p:nvSpPr>
          <p:spPr>
            <a:xfrm>
              <a:off x="5112060" y="3118175"/>
              <a:ext cx="792088" cy="76566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51651" y="3239398"/>
              <a:ext cx="3129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r</a:t>
              </a:r>
              <a:endParaRPr lang="en-US" sz="28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48254" y="2887776"/>
            <a:ext cx="1656184" cy="1477328"/>
            <a:chOff x="5112060" y="3118175"/>
            <a:chExt cx="792088" cy="765666"/>
          </a:xfrm>
        </p:grpSpPr>
        <p:sp>
          <p:nvSpPr>
            <p:cNvPr id="13" name="Oval 12"/>
            <p:cNvSpPr/>
            <p:nvPr/>
          </p:nvSpPr>
          <p:spPr>
            <a:xfrm>
              <a:off x="5112060" y="3118175"/>
              <a:ext cx="792088" cy="76566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02564" y="3389048"/>
              <a:ext cx="411080" cy="271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SPM</a:t>
              </a:r>
              <a:endParaRPr lang="en-US" sz="2800" b="1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2389226" y="2936817"/>
            <a:ext cx="52632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09539" y="2971463"/>
            <a:ext cx="526327" cy="2157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80342" y="2304888"/>
            <a:ext cx="77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Catch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3841" y="4666777"/>
            <a:ext cx="748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CPUE</a:t>
            </a:r>
            <a:endParaRPr lang="en-US" sz="20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746282" y="3924055"/>
            <a:ext cx="797518" cy="4410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804438" y="2887776"/>
            <a:ext cx="739362" cy="5226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48490" y="1999397"/>
            <a:ext cx="188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Age-aggregated!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843808" y="3541222"/>
            <a:ext cx="792088" cy="765666"/>
            <a:chOff x="5112060" y="3118175"/>
            <a:chExt cx="792088" cy="765666"/>
          </a:xfrm>
        </p:grpSpPr>
        <p:sp>
          <p:nvSpPr>
            <p:cNvPr id="23" name="Oval 22"/>
            <p:cNvSpPr/>
            <p:nvPr/>
          </p:nvSpPr>
          <p:spPr>
            <a:xfrm>
              <a:off x="5112060" y="3118175"/>
              <a:ext cx="792088" cy="76566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81600" y="3239398"/>
              <a:ext cx="476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</a:t>
              </a:r>
              <a:endParaRPr lang="en-US" sz="2800" b="1" dirty="0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2324286" y="3924055"/>
            <a:ext cx="52632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725449" y="3672027"/>
            <a:ext cx="422805" cy="213683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Key prior inputs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35334"/>
              </p:ext>
            </p:extLst>
          </p:nvPr>
        </p:nvGraphicFramePr>
        <p:xfrm>
          <a:off x="323528" y="980728"/>
          <a:ext cx="8352928" cy="5544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363"/>
                <a:gridCol w="1350930"/>
                <a:gridCol w="1598283"/>
                <a:gridCol w="894277"/>
                <a:gridCol w="1236766"/>
                <a:gridCol w="1617309"/>
              </a:tblGrid>
              <a:tr h="48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Parameter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Species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Distribution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endParaRPr lang="en-ZA" sz="1200" dirty="0">
                        <a:effectLst/>
                        <a:latin typeface="Symbol" panose="05050102010706020507" pitchFamily="18" charset="2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CV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Input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SB</a:t>
                      </a:r>
                      <a:r>
                        <a:rPr lang="en-US" sz="1100" baseline="-25000" dirty="0">
                          <a:effectLst/>
                        </a:rPr>
                        <a:t>0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Silver kob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log-normal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35000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Prior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Carpenter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35000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100%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Prior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</a:rPr>
                        <a:t>q  </a:t>
                      </a:r>
                      <a:r>
                        <a:rPr lang="en-US" sz="1100" i="0" dirty="0" smtClean="0">
                          <a:effectLst/>
                        </a:rPr>
                        <a:t>catchability</a:t>
                      </a:r>
                      <a:endParaRPr lang="en-ZA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Both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Uniform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Prior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φ = SB</a:t>
                      </a:r>
                      <a:r>
                        <a:rPr lang="en-US" sz="1100" baseline="-25000" dirty="0">
                          <a:effectLst/>
                        </a:rPr>
                        <a:t>1987</a:t>
                      </a:r>
                      <a:r>
                        <a:rPr lang="en-US" sz="1100" dirty="0">
                          <a:effectLst/>
                        </a:rPr>
                        <a:t>/SB</a:t>
                      </a:r>
                      <a:r>
                        <a:rPr lang="en-US" sz="1100" baseline="-25000" dirty="0">
                          <a:effectLst/>
                        </a:rPr>
                        <a:t>0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Silver kob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Beta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30%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Prior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Carpenter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Beta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30%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Prior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2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</a:rPr>
                        <a:t>Process variance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inverse-gamma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1/gamma(0.001,0.001)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Prior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Observation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</a:rPr>
                        <a:t> variance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inverse-gamma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1/gamma(0.001,0.001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Prior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</a:rPr>
                        <a:t>H </a:t>
                      </a:r>
                      <a:r>
                        <a:rPr lang="en-US" sz="1100" i="0" dirty="0" smtClean="0">
                          <a:effectLst/>
                        </a:rPr>
                        <a:t>‘steepness’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Silver kob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Beta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ASEM input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Carpenter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Beta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ASEM input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</a:rPr>
                        <a:t>M</a:t>
                      </a:r>
                      <a:r>
                        <a:rPr lang="en-US" sz="1100" i="0" dirty="0" smtClean="0">
                          <a:effectLst/>
                        </a:rPr>
                        <a:t> Natural</a:t>
                      </a:r>
                      <a:r>
                        <a:rPr lang="en-US" sz="1100" i="0" baseline="0" dirty="0" smtClean="0">
                          <a:effectLst/>
                        </a:rPr>
                        <a:t> Mortality</a:t>
                      </a:r>
                      <a:endParaRPr lang="en-ZA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Silver kob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log-normal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0.18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25%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ASEM input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Carpenter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log-normal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25%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ASEM input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5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05"/>
            <a:ext cx="8939336" cy="56207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JABBA-Select Fits to Standardized CPUE </a:t>
            </a:r>
            <a:endParaRPr lang="en-ZA" dirty="0"/>
          </a:p>
        </p:txBody>
      </p:sp>
      <p:pic>
        <p:nvPicPr>
          <p:cNvPr id="5" name="Picture 6" descr="Image result for Silver k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3383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122" name="Picture 2" descr="C:\Work\Research\LinefishAssessmentsAug2017\JABBA_SELECT\KOB\s1_P1\Output\Fits_KOB.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5" y="1200746"/>
            <a:ext cx="7736904" cy="55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05"/>
            <a:ext cx="8939336" cy="56207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JABBA-Select Fits to Standardized CPUE </a:t>
            </a:r>
            <a:endParaRPr lang="en-ZA" dirty="0"/>
          </a:p>
        </p:txBody>
      </p:sp>
      <p:pic>
        <p:nvPicPr>
          <p:cNvPr id="6" name="Picture 8" descr="Image result for carpenter silver f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16" y="476672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70" name="Picture 2" descr="C:\Work\Research\LinefishAssessmentsAug2017\JABBA_SELECT\CRPN\s1_P1\Output\Fits_CRPN.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4" y="1052736"/>
            <a:ext cx="802655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Goodness-of-Fit</a:t>
            </a:r>
            <a:endParaRPr lang="en-ZA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9292" y="4653135"/>
            <a:ext cx="7200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6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Residual diagnostic plots of CPUE fits for silver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kob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(left) and carpenter (right) Boxplots indicating the median and quantiles of all residuals available for any given year, and solid black line indicates a loess smoother through all residuals.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Image result for Silver k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56990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carpenter silver 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84" y="819525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4" name="Picture 2" descr="C:\Work\Research\LinefishAssessmentsAug2017\JABBA_SELECT\CRPN\s1_P1\Output\Residuals_CRPN.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1484784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5" name="Picture 3" descr="C:\Work\Research\LinefishAssessmentsAug2017\JABBA_SELECT\KOB\s1_P1\Output\Residuals_KOB.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412776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Process error deviation</a:t>
            </a:r>
            <a:endParaRPr lang="en-ZA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6" name="Picture 6" descr="Image result for Silver k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437" y="819525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carpenter silver 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60" y="769458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122" name="Picture 2" descr="C:\Work\Research\LinefishAssessmentsAug2017\JABBA_SELECT\CRPN\s1_P1\Output\ProcDev_CRPN.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95" y="1553520"/>
            <a:ext cx="4222285" cy="29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46" name="Picture 2" descr="C:\Work\Research\LinefishAssessmentsAug2017\JABBA_SELECT\KOB\s1_P1\Output\ProcDev_KOB.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" y="1412776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Fisheries Reference Points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755575" y="980728"/>
            <a:ext cx="3591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 smtClean="0"/>
              <a:t>SB</a:t>
            </a:r>
            <a:r>
              <a:rPr lang="en-GB" sz="2800" i="1" baseline="-25000" dirty="0" smtClean="0"/>
              <a:t>MSY </a:t>
            </a:r>
            <a:r>
              <a:rPr lang="en-GB" sz="2800" i="1" dirty="0" smtClean="0"/>
              <a:t>~ SB</a:t>
            </a:r>
            <a:r>
              <a:rPr lang="en-GB" sz="2800" i="1" baseline="-25000" dirty="0" smtClean="0"/>
              <a:t>40</a:t>
            </a:r>
            <a:r>
              <a:rPr lang="en-GB" sz="2800" i="1" dirty="0" smtClean="0"/>
              <a:t> </a:t>
            </a:r>
            <a:r>
              <a:rPr lang="en-GB" sz="2800" dirty="0"/>
              <a:t>= 0.4</a:t>
            </a:r>
            <a:r>
              <a:rPr lang="en-GB" sz="2800" i="1" dirty="0"/>
              <a:t> </a:t>
            </a:r>
            <a:r>
              <a:rPr lang="en-GB" sz="2800" dirty="0"/>
              <a:t>× </a:t>
            </a:r>
            <a:r>
              <a:rPr lang="en-GB" sz="2800" i="1" dirty="0"/>
              <a:t>SB</a:t>
            </a:r>
            <a:r>
              <a:rPr lang="en-GB" sz="2800" i="1" baseline="-25000" dirty="0"/>
              <a:t>0</a:t>
            </a:r>
            <a:r>
              <a:rPr lang="en-GB" sz="2800" i="1" dirty="0"/>
              <a:t> </a:t>
            </a:r>
            <a:endParaRPr lang="en-ZA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219756"/>
              </p:ext>
            </p:extLst>
          </p:nvPr>
        </p:nvGraphicFramePr>
        <p:xfrm>
          <a:off x="755576" y="1772816"/>
          <a:ext cx="6469063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4" name="Equation" r:id="rId3" imgW="2616120" imgH="533160" progId="Equation.3">
                  <p:embed/>
                </p:oleObj>
              </mc:Choice>
              <mc:Fallback>
                <p:oleObj name="Equation" r:id="rId3" imgW="26161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772816"/>
                        <a:ext cx="6469063" cy="1304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520623"/>
              </p:ext>
            </p:extLst>
          </p:nvPr>
        </p:nvGraphicFramePr>
        <p:xfrm>
          <a:off x="755575" y="3068960"/>
          <a:ext cx="31178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5" name="Equation" r:id="rId5" imgW="1358640" imgH="419040" progId="Equation.3">
                  <p:embed/>
                </p:oleObj>
              </mc:Choice>
              <mc:Fallback>
                <p:oleObj name="Equation" r:id="rId5" imgW="1358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5" y="3068960"/>
                        <a:ext cx="3117850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45844"/>
            <a:ext cx="7344494" cy="24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coenv.washington.edu/wp-content/uploads/2014/04/Andr%C3%A9-Punt1-528x52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6"/>
          <a:stretch/>
        </p:blipFill>
        <p:spPr bwMode="auto">
          <a:xfrm>
            <a:off x="6588224" y="5301208"/>
            <a:ext cx="10886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425705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11043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Fisheries Reference Points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56083" y="551582"/>
            <a:ext cx="7830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Rev_ Table 4.</a:t>
            </a:r>
            <a:r>
              <a:rPr lang="en-GB" sz="1600" dirty="0" smtClean="0"/>
              <a:t> Summary </a:t>
            </a:r>
            <a:r>
              <a:rPr lang="en-GB" sz="1600" dirty="0"/>
              <a:t>of posterior estimates (medians) and 95% Bayesian Credibility Intervals of Fisheries Reference Points (FRPs) from the JABBA-Select for silver </a:t>
            </a:r>
            <a:r>
              <a:rPr lang="en-GB" sz="1600" dirty="0" err="1"/>
              <a:t>kob</a:t>
            </a:r>
            <a:r>
              <a:rPr lang="en-GB" sz="1600" dirty="0"/>
              <a:t> and carpenter, including selectivity specific reference point quantities for: S1 = </a:t>
            </a:r>
            <a:r>
              <a:rPr lang="en-GB" sz="1600" dirty="0" err="1"/>
              <a:t>linefishery</a:t>
            </a:r>
            <a:r>
              <a:rPr lang="en-GB" sz="1600" dirty="0"/>
              <a:t> (1987-2002) and S2 = </a:t>
            </a:r>
            <a:r>
              <a:rPr lang="en-GB" sz="1600" dirty="0" err="1"/>
              <a:t>linfishery</a:t>
            </a:r>
            <a:r>
              <a:rPr lang="en-GB" sz="1600" dirty="0"/>
              <a:t> (2003 -2015)  and  S3  = inshore trawl fishery (1987-2015) </a:t>
            </a:r>
            <a:endParaRPr lang="en-ZA" sz="1600" dirty="0"/>
          </a:p>
        </p:txBody>
      </p:sp>
      <p:sp>
        <p:nvSpPr>
          <p:cNvPr id="5" name="Rectangle 4"/>
          <p:cNvSpPr/>
          <p:nvPr/>
        </p:nvSpPr>
        <p:spPr>
          <a:xfrm>
            <a:off x="1763688" y="2566958"/>
            <a:ext cx="648072" cy="16832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1763688" y="4266002"/>
            <a:ext cx="648072" cy="1683278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78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Stock Status Trajectories</a:t>
            </a:r>
            <a:endParaRPr lang="en-ZA" dirty="0"/>
          </a:p>
        </p:txBody>
      </p:sp>
      <p:pic>
        <p:nvPicPr>
          <p:cNvPr id="257027" name="Picture 3" descr="C:\Work\Research\LinefishAssessmentsAug2017\JABBA_SELECT\CRPN\s1_P1\Output\TrendMSY_CRPN.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3688250" cy="55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ilver k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carpenter silver f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18" name="Picture 2" descr="C:\Work\Research\LinefishAssessmentsAug2017\JABBA_SELECT\KOB\s1_P1\Output\TrendMSY_KOB.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06" y="1340768"/>
            <a:ext cx="365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Stock Status – Kobe phase Plots</a:t>
            </a:r>
            <a:endParaRPr lang="en-ZA" dirty="0"/>
          </a:p>
        </p:txBody>
      </p:sp>
      <p:pic>
        <p:nvPicPr>
          <p:cNvPr id="5" name="Picture 6" descr="Image result for Silver k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437" y="551503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carpenter silver 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6" y="612257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3" name="Picture 5" descr="C:\Work\Research\LinefishAssessmentsAug2017\JABBA_SELECT\CRPN\s1_P1\Output\Kobe_CRPN.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3092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2" name="Picture 2" descr="C:\Work\Research\LinefishAssessmentsAug2017\JABBA_SELECT\KOB\s1_P1\Output\Kobe_KOB.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258416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Surplus-Production Phase Plots</a:t>
            </a:r>
            <a:endParaRPr lang="en-ZA" dirty="0"/>
          </a:p>
        </p:txBody>
      </p:sp>
      <p:pic>
        <p:nvPicPr>
          <p:cNvPr id="270338" name="Picture 2" descr="C:\Work\Research\StockAssessmentWorkshop2017\Linefish_P1\Demo\KOB\s1_P1\Output\SPphase_KOB_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888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0" name="Picture 4" descr="C:\Work\Research\StockAssessmentWorkshop2017\Linefish_P1\Demo\CRPN\s1_P1\Output\SPphase_CRPN_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881944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Silver ko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25" y="1168575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carpenter silver fi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14" y="1229329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tate-space Schaefer model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09076" y="231947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8530" y="232018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34384" y="232018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57330" y="231163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63184" y="231092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377584" y="231947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9984" y="1396524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34384" y="140578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40238" y="1413616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54638" y="141433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77584" y="141433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74178" y="140507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0" idx="6"/>
            <a:endCxn id="11" idx="2"/>
          </p:cNvCxnSpPr>
          <p:nvPr/>
        </p:nvCxnSpPr>
        <p:spPr>
          <a:xfrm>
            <a:off x="1100984" y="1587024"/>
            <a:ext cx="533400" cy="925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15029" y="1601623"/>
            <a:ext cx="533400" cy="925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38330" y="1593076"/>
            <a:ext cx="533400" cy="925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35638" y="1585242"/>
            <a:ext cx="533400" cy="925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58584" y="1591655"/>
            <a:ext cx="533400" cy="925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14400" y="1786070"/>
            <a:ext cx="0" cy="580760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24884" y="1786070"/>
            <a:ext cx="0" cy="580760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39284" y="1774852"/>
            <a:ext cx="0" cy="580760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655465" y="1768978"/>
            <a:ext cx="0" cy="580760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68084" y="1756516"/>
            <a:ext cx="0" cy="580760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94236" y="1739424"/>
            <a:ext cx="0" cy="580760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74849" y="1002268"/>
            <a:ext cx="414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Unobservable (latent) states of the system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86125" y="2775082"/>
            <a:ext cx="235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Imperfect observations</a:t>
            </a:r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17226" y="3130883"/>
            <a:ext cx="432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Process, State or Evolutionary equation </a:t>
            </a:r>
            <a:endParaRPr lang="en-US" sz="2000" u="sng" dirty="0"/>
          </a:p>
        </p:txBody>
      </p:sp>
      <p:cxnSp>
        <p:nvCxnSpPr>
          <p:cNvPr id="34" name="Straight Arrow Connector 33"/>
          <p:cNvCxnSpPr>
            <a:stCxn id="35" idx="0"/>
          </p:cNvCxnSpPr>
          <p:nvPr/>
        </p:nvCxnSpPr>
        <p:spPr>
          <a:xfrm flipH="1" flipV="1">
            <a:off x="579954" y="4051501"/>
            <a:ext cx="45554" cy="5136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-105013" y="4565166"/>
            <a:ext cx="1461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variable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102338" y="3995621"/>
            <a:ext cx="225008" cy="3384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67004" y="4380500"/>
            <a:ext cx="142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Process error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2739284" y="4338963"/>
            <a:ext cx="87659" cy="3662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6179" y="5041417"/>
            <a:ext cx="2506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Observation equation </a:t>
            </a:r>
            <a:endParaRPr lang="en-US" sz="2000" u="sng" dirty="0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79954" y="587181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3346" y="6182882"/>
            <a:ext cx="132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Observation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2407065" y="5805449"/>
            <a:ext cx="266345" cy="3491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018995" y="6173747"/>
            <a:ext cx="1327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Observation</a:t>
            </a:r>
          </a:p>
          <a:p>
            <a:pPr algn="ctr"/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6514811" y="3978150"/>
            <a:ext cx="225008" cy="3384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79518" y="4302753"/>
            <a:ext cx="173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Process variance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6372427" y="5897119"/>
            <a:ext cx="225008" cy="3384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84537" y="6173747"/>
            <a:ext cx="217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Observation variance</a:t>
            </a:r>
            <a:endParaRPr lang="en-US" dirty="0"/>
          </a:p>
        </p:txBody>
      </p:sp>
      <p:sp>
        <p:nvSpPr>
          <p:cNvPr id="61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90324"/>
              </p:ext>
            </p:extLst>
          </p:nvPr>
        </p:nvGraphicFramePr>
        <p:xfrm>
          <a:off x="5080567" y="5441658"/>
          <a:ext cx="1621441" cy="45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00" name="Equation" r:id="rId3" imgW="850531" imgH="241195" progId="Equation.3">
                  <p:embed/>
                </p:oleObj>
              </mc:Choice>
              <mc:Fallback>
                <p:oleObj name="Equation" r:id="rId3" imgW="85053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567" y="5441658"/>
                        <a:ext cx="1621441" cy="4554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544"/>
              </p:ext>
            </p:extLst>
          </p:nvPr>
        </p:nvGraphicFramePr>
        <p:xfrm>
          <a:off x="5418869" y="3610434"/>
          <a:ext cx="1402288" cy="393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01" name="Equation" r:id="rId5" imgW="850531" imgH="241195" progId="Equation.3">
                  <p:embed/>
                </p:oleObj>
              </mc:Choice>
              <mc:Fallback>
                <p:oleObj name="Equation" r:id="rId5" imgW="85053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869" y="3610434"/>
                        <a:ext cx="1402288" cy="393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05930"/>
              </p:ext>
            </p:extLst>
          </p:nvPr>
        </p:nvGraphicFramePr>
        <p:xfrm>
          <a:off x="255477" y="3480533"/>
          <a:ext cx="4052503" cy="74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02" name="Equation" r:id="rId7" imgW="2120900" imgH="393700" progId="Equation.3">
                  <p:embed/>
                </p:oleObj>
              </mc:Choice>
              <mc:Fallback>
                <p:oleObj name="Equation" r:id="rId7" imgW="2120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77" y="3480533"/>
                        <a:ext cx="4052503" cy="745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1421210" y="3530993"/>
            <a:ext cx="1500028" cy="7717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5" name="TextBox 64"/>
          <p:cNvSpPr txBox="1"/>
          <p:nvPr/>
        </p:nvSpPr>
        <p:spPr>
          <a:xfrm>
            <a:off x="1716091" y="4672085"/>
            <a:ext cx="20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Production Function</a:t>
            </a:r>
            <a:endParaRPr lang="en-US" dirty="0"/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456412"/>
              </p:ext>
            </p:extLst>
          </p:nvPr>
        </p:nvGraphicFramePr>
        <p:xfrm>
          <a:off x="208048" y="5416269"/>
          <a:ext cx="2530781" cy="42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03" name="Equation" r:id="rId9" imgW="1066337" imgH="177723" progId="Equation.3">
                  <p:embed/>
                </p:oleObj>
              </mc:Choice>
              <mc:Fallback>
                <p:oleObj name="Equation" r:id="rId9" imgW="1066337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48" y="5416269"/>
                        <a:ext cx="2530781" cy="4293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5" t="20379" r="8068" b="55626"/>
          <a:stretch/>
        </p:blipFill>
        <p:spPr>
          <a:xfrm>
            <a:off x="6084168" y="635128"/>
            <a:ext cx="2638825" cy="259684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cxnSp>
        <p:nvCxnSpPr>
          <p:cNvPr id="67" name="Straight Arrow Connector 66"/>
          <p:cNvCxnSpPr/>
          <p:nvPr/>
        </p:nvCxnSpPr>
        <p:spPr>
          <a:xfrm>
            <a:off x="7816428" y="1857340"/>
            <a:ext cx="0" cy="2307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13594"/>
              </p:ext>
            </p:extLst>
          </p:nvPr>
        </p:nvGraphicFramePr>
        <p:xfrm>
          <a:off x="7131857" y="1869446"/>
          <a:ext cx="1249305" cy="402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04" name="Equation" r:id="rId12" imgW="711200" imgH="228600" progId="Equation.3">
                  <p:embed/>
                </p:oleObj>
              </mc:Choice>
              <mc:Fallback>
                <p:oleObj name="Equation" r:id="rId12" imgW="71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857" y="1869446"/>
                        <a:ext cx="1249305" cy="4021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Straight Arrow Connector 68"/>
          <p:cNvCxnSpPr/>
          <p:nvPr/>
        </p:nvCxnSpPr>
        <p:spPr>
          <a:xfrm flipH="1" flipV="1">
            <a:off x="7816429" y="1379995"/>
            <a:ext cx="550491" cy="23741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61413"/>
              </p:ext>
            </p:extLst>
          </p:nvPr>
        </p:nvGraphicFramePr>
        <p:xfrm>
          <a:off x="8264828" y="1578726"/>
          <a:ext cx="430407" cy="389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05" name="Equation" r:id="rId14" imgW="253890" imgH="228501" progId="Equation.3">
                  <p:embed/>
                </p:oleObj>
              </mc:Choice>
              <mc:Fallback>
                <p:oleObj name="Equation" r:id="rId14" imgW="25389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828" y="1578726"/>
                        <a:ext cx="430407" cy="389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Arrow Connector 70"/>
          <p:cNvCxnSpPr/>
          <p:nvPr/>
        </p:nvCxnSpPr>
        <p:spPr>
          <a:xfrm>
            <a:off x="7347476" y="914290"/>
            <a:ext cx="388834" cy="8536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564240"/>
              </p:ext>
            </p:extLst>
          </p:nvPr>
        </p:nvGraphicFramePr>
        <p:xfrm>
          <a:off x="6229632" y="733136"/>
          <a:ext cx="1117844" cy="372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06" name="Equation" r:id="rId16" imgW="685800" imgH="228600" progId="Equation.3">
                  <p:embed/>
                </p:oleObj>
              </mc:Choice>
              <mc:Fallback>
                <p:oleObj name="Equation" r:id="rId16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632" y="733136"/>
                        <a:ext cx="1117844" cy="3726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Arrow Connector 51"/>
          <p:cNvCxnSpPr/>
          <p:nvPr/>
        </p:nvCxnSpPr>
        <p:spPr>
          <a:xfrm flipH="1" flipV="1">
            <a:off x="7611158" y="2555604"/>
            <a:ext cx="144230" cy="3070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717259" y="2862640"/>
            <a:ext cx="205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Deterministic  trend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15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Stock Status – ‘post-modern’ </a:t>
            </a:r>
            <a:r>
              <a:rPr lang="en-ZA" dirty="0" err="1" smtClean="0"/>
              <a:t>Biplots</a:t>
            </a:r>
            <a:endParaRPr lang="en-ZA" dirty="0"/>
          </a:p>
        </p:txBody>
      </p:sp>
      <p:pic>
        <p:nvPicPr>
          <p:cNvPr id="7" name="Picture 6" descr="Image result for Silver k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83" y="880279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carpenter silver 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6" y="880279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9" name="Picture 7" descr="C:\Work\Research\LinefishAssessmentsAug2017\JABBA_SELECT\CRPN\s1_P1\Output\Biplot_CRPN.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31114"/>
            <a:ext cx="4572009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6" name="Picture 2" descr="C:\Work\Research\LinefishAssessmentsAug2017\JABBA_SELECT\KOB\s1_P1\Output\Biplot_KOB.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114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/>
          <a:lstStyle/>
          <a:p>
            <a:r>
              <a:rPr lang="en-ZA" dirty="0" smtClean="0"/>
              <a:t>JABBA-Select Demo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274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0815"/>
            <a:ext cx="8388424" cy="6677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370" y="5877272"/>
            <a:ext cx="352883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4400" dirty="0" smtClean="0"/>
              <a:t>The End Part I</a:t>
            </a:r>
            <a:endParaRPr lang="en-ZA" sz="4400" dirty="0"/>
          </a:p>
        </p:txBody>
      </p:sp>
    </p:spTree>
    <p:extLst>
      <p:ext uri="{BB962C8B-B14F-4D97-AF65-F5344CB8AC3E}">
        <p14:creationId xmlns:p14="http://schemas.microsoft.com/office/powerpoint/2010/main" val="21279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4"/>
          <a:stretch/>
        </p:blipFill>
        <p:spPr bwMode="auto">
          <a:xfrm>
            <a:off x="1115616" y="1576208"/>
            <a:ext cx="6156176" cy="530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7" y="0"/>
            <a:ext cx="4067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/>
              <a:t>Pella-Tomlinson Properties</a:t>
            </a:r>
            <a:endParaRPr lang="en-ZA" sz="2800" dirty="0"/>
          </a:p>
        </p:txBody>
      </p:sp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01" y="460797"/>
            <a:ext cx="4201355" cy="11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02197" y="4035560"/>
            <a:ext cx="1224136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26334" y="6741368"/>
            <a:ext cx="134952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ghtning Bolt 8"/>
          <p:cNvSpPr/>
          <p:nvPr/>
        </p:nvSpPr>
        <p:spPr>
          <a:xfrm>
            <a:off x="395536" y="3645024"/>
            <a:ext cx="306661" cy="714572"/>
          </a:xfrm>
          <a:prstGeom prst="lightningBol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5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8920" y="0"/>
            <a:ext cx="7002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/>
              <a:t>Merging Pella-Tomlinson with the Hockey-Stick</a:t>
            </a:r>
          </a:p>
          <a:p>
            <a:pPr algn="ctr"/>
            <a:r>
              <a:rPr lang="en-ZA" sz="2800" dirty="0" smtClean="0"/>
              <a:t>After Froese et al. (2016; CMSY)</a:t>
            </a:r>
            <a:endParaRPr lang="en-ZA" sz="2800" dirty="0"/>
          </a:p>
        </p:txBody>
      </p:sp>
      <p:sp>
        <p:nvSpPr>
          <p:cNvPr id="2" name="Rectangle 1"/>
          <p:cNvSpPr/>
          <p:nvPr/>
        </p:nvSpPr>
        <p:spPr>
          <a:xfrm>
            <a:off x="2542672" y="119338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/>
              <a:t>P</a:t>
            </a:r>
            <a:r>
              <a:rPr lang="en-GB" i="1" baseline="-25000" dirty="0" err="1"/>
              <a:t>lim</a:t>
            </a:r>
            <a:r>
              <a:rPr lang="en-GB" i="1" dirty="0"/>
              <a:t> </a:t>
            </a:r>
            <a:r>
              <a:rPr lang="en-GB" dirty="0"/>
              <a:t>= </a:t>
            </a:r>
            <a:r>
              <a:rPr lang="en-GB" i="1" dirty="0" err="1"/>
              <a:t>B</a:t>
            </a:r>
            <a:r>
              <a:rPr lang="en-GB" i="1" baseline="-25000" dirty="0" err="1"/>
              <a:t>lim</a:t>
            </a:r>
            <a:r>
              <a:rPr lang="en-GB" i="1" dirty="0"/>
              <a:t> </a:t>
            </a:r>
            <a:r>
              <a:rPr lang="en-GB" dirty="0"/>
              <a:t>/ </a:t>
            </a:r>
            <a:r>
              <a:rPr lang="en-GB" i="1" dirty="0" smtClean="0"/>
              <a:t>K ~ </a:t>
            </a:r>
            <a:r>
              <a:rPr lang="en-GB" dirty="0" smtClean="0"/>
              <a:t>0.2 – 0.25</a:t>
            </a:r>
            <a:endParaRPr lang="en-ZA" dirty="0"/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40" y="1562721"/>
            <a:ext cx="6100951" cy="421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264" y="162675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R*=1</a:t>
            </a:r>
            <a:endParaRPr lang="en-ZA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411760" y="3284984"/>
            <a:ext cx="1152128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7827" y="3485931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a</a:t>
            </a:r>
            <a:r>
              <a:rPr lang="en-ZA" dirty="0" smtClean="0"/>
              <a:t>lpha = 1/</a:t>
            </a:r>
            <a:r>
              <a:rPr lang="en-GB" i="1" dirty="0" smtClean="0"/>
              <a:t> </a:t>
            </a:r>
            <a:r>
              <a:rPr lang="en-GB" i="1" dirty="0" err="1" smtClean="0"/>
              <a:t>P</a:t>
            </a:r>
            <a:r>
              <a:rPr lang="en-GB" i="1" baseline="-25000" dirty="0" err="1" smtClean="0"/>
              <a:t>lim</a:t>
            </a:r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val="18704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8920" y="0"/>
            <a:ext cx="7002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/>
              <a:t>Merging Pella-Tomlinson with the Hockey-Stick</a:t>
            </a:r>
          </a:p>
          <a:p>
            <a:pPr algn="ctr"/>
            <a:r>
              <a:rPr lang="en-ZA" sz="2800" dirty="0" smtClean="0"/>
              <a:t>After Froese et al. (2016; CMSY)</a:t>
            </a:r>
            <a:endParaRPr lang="en-ZA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309841"/>
              </p:ext>
            </p:extLst>
          </p:nvPr>
        </p:nvGraphicFramePr>
        <p:xfrm>
          <a:off x="827584" y="1100732"/>
          <a:ext cx="6920792" cy="97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5" name="Equation" r:id="rId3" imgW="3327120" imgH="495000" progId="Equation.3">
                  <p:embed/>
                </p:oleObj>
              </mc:Choice>
              <mc:Fallback>
                <p:oleObj name="Equation" r:id="rId3" imgW="33271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100732"/>
                        <a:ext cx="6920792" cy="974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2918352" y="1982203"/>
            <a:ext cx="1941680" cy="5106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129714" cy="365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64106" y="6469196"/>
            <a:ext cx="521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Compare to Fletch-Schaefer composite model in BSP2</a:t>
            </a:r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8101349" y="1268760"/>
            <a:ext cx="76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(11)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7744" y="3068960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If </a:t>
            </a:r>
            <a:r>
              <a:rPr lang="en-ZA" dirty="0" err="1" smtClean="0"/>
              <a:t>Plim</a:t>
            </a:r>
            <a:r>
              <a:rPr lang="en-ZA" dirty="0" smtClean="0"/>
              <a:t> = 0</a:t>
            </a:r>
            <a:endParaRPr lang="en-ZA" dirty="0"/>
          </a:p>
        </p:txBody>
      </p:sp>
      <p:sp>
        <p:nvSpPr>
          <p:cNvPr id="18" name="TextBox 17"/>
          <p:cNvSpPr txBox="1"/>
          <p:nvPr/>
        </p:nvSpPr>
        <p:spPr>
          <a:xfrm>
            <a:off x="6153813" y="288429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If </a:t>
            </a:r>
            <a:r>
              <a:rPr lang="en-ZA" dirty="0" err="1" smtClean="0"/>
              <a:t>Plim</a:t>
            </a:r>
            <a:r>
              <a:rPr lang="en-ZA" dirty="0" smtClean="0"/>
              <a:t> = 0.2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54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Bayesian Framework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sz="3300" dirty="0" smtClean="0"/>
              <a:t>“Standing on the Shoulders of Giants“</a:t>
            </a:r>
            <a:endParaRPr lang="de-DE" sz="33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16832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Permits the integration of existent information from literature or expert knowledge by formulating informative prior distributions:</a:t>
            </a:r>
            <a:endParaRPr lang="de-D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852936"/>
            <a:ext cx="5052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Estimated reference points: Depletion levels </a:t>
            </a:r>
            <a:endParaRPr lang="de-DE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429000"/>
            <a:ext cx="7488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Demographic information:  Growth, Maturation, Mortality, Longivity</a:t>
            </a:r>
            <a:endParaRPr lang="de-D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6196" y="4051121"/>
            <a:ext cx="4461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Knowledge from similar stocks:  e.g. </a:t>
            </a:r>
            <a:r>
              <a:rPr lang="de-DE" sz="2000" i="1" dirty="0" smtClean="0"/>
              <a:t>K, r </a:t>
            </a:r>
            <a:endParaRPr lang="de-DE" sz="2000" dirty="0"/>
          </a:p>
        </p:txBody>
      </p:sp>
      <p:sp>
        <p:nvSpPr>
          <p:cNvPr id="7" name="Rectangle 6"/>
          <p:cNvSpPr/>
          <p:nvPr/>
        </p:nvSpPr>
        <p:spPr>
          <a:xfrm>
            <a:off x="539552" y="508518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BUT, care must be taken not to overstate the precision of priors for uncertain model parameters!</a:t>
            </a:r>
            <a:endParaRPr lang="de-D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68760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(Hilborn and Liermann 1998)</a:t>
            </a:r>
            <a:endParaRPr lang="de-DE" dirty="0"/>
          </a:p>
        </p:txBody>
      </p:sp>
      <p:pic>
        <p:nvPicPr>
          <p:cNvPr id="188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268760"/>
            <a:ext cx="1656184" cy="6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15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9208" y="-24340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Pella-Tomlison Surplus Production Model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36616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Surplus </a:t>
            </a:r>
            <a:r>
              <a:rPr lang="en-GB" dirty="0"/>
              <a:t>production function of the generalized three parameter SPM by Pella </a:t>
            </a:r>
            <a:r>
              <a:rPr lang="en-GB" dirty="0" smtClean="0"/>
              <a:t>and Tomlinson </a:t>
            </a:r>
            <a:r>
              <a:rPr lang="en-GB" dirty="0"/>
              <a:t>(1969) 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512" y="322575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where </a:t>
            </a:r>
            <a:r>
              <a:rPr lang="en-GB" i="1" dirty="0"/>
              <a:t>r </a:t>
            </a:r>
            <a:r>
              <a:rPr lang="en-GB" dirty="0"/>
              <a:t>is the intrinsic rate of population increase at time </a:t>
            </a:r>
            <a:r>
              <a:rPr lang="en-GB" i="1" dirty="0"/>
              <a:t>t</a:t>
            </a:r>
            <a:r>
              <a:rPr lang="en-GB" dirty="0"/>
              <a:t>, </a:t>
            </a:r>
            <a:r>
              <a:rPr lang="en-GB" i="1" dirty="0"/>
              <a:t>K</a:t>
            </a:r>
            <a:r>
              <a:rPr lang="en-GB" dirty="0"/>
              <a:t> is the unfished biomass and </a:t>
            </a:r>
            <a:r>
              <a:rPr lang="en-GB" i="1" dirty="0"/>
              <a:t>m</a:t>
            </a:r>
            <a:r>
              <a:rPr lang="en-GB" dirty="0"/>
              <a:t> is a shape parameter that determines at which </a:t>
            </a:r>
            <a:r>
              <a:rPr lang="en-GB" i="1" dirty="0"/>
              <a:t>B/K </a:t>
            </a:r>
            <a:r>
              <a:rPr lang="en-GB" dirty="0"/>
              <a:t>ratio maximum surplus production is attained.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12" y="4365103"/>
            <a:ext cx="88569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If </a:t>
            </a:r>
            <a:r>
              <a:rPr lang="en-GB" i="1" dirty="0" smtClean="0"/>
              <a:t>m</a:t>
            </a:r>
            <a:r>
              <a:rPr lang="en-GB" dirty="0" smtClean="0"/>
              <a:t> = 2, the model reduces to a Schaefer form, </a:t>
            </a:r>
            <a:r>
              <a:rPr lang="en-US" dirty="0"/>
              <a:t>with the surplus production </a:t>
            </a:r>
            <a:r>
              <a:rPr lang="en-US" i="1" dirty="0" smtClean="0"/>
              <a:t>SP </a:t>
            </a:r>
            <a:r>
              <a:rPr lang="en-US" dirty="0" smtClean="0"/>
              <a:t>attaining </a:t>
            </a:r>
            <a:r>
              <a:rPr lang="en-US" dirty="0"/>
              <a:t>MSY at exactly </a:t>
            </a:r>
            <a:r>
              <a:rPr lang="en-US" i="1" dirty="0"/>
              <a:t>K</a:t>
            </a:r>
            <a:r>
              <a:rPr lang="en-US" dirty="0"/>
              <a:t>/2</a:t>
            </a: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</a:t>
            </a:r>
            <a:r>
              <a:rPr lang="en-US" i="1" dirty="0"/>
              <a:t> </a:t>
            </a:r>
            <a:r>
              <a:rPr lang="en-US" dirty="0"/>
              <a:t>0 &lt; </a:t>
            </a:r>
            <a:r>
              <a:rPr lang="en-US" i="1" dirty="0"/>
              <a:t>m</a:t>
            </a:r>
            <a:r>
              <a:rPr lang="en-US" dirty="0"/>
              <a:t> &lt; 2, </a:t>
            </a:r>
            <a:r>
              <a:rPr lang="en-US" i="1" dirty="0" smtClean="0"/>
              <a:t>SP </a:t>
            </a:r>
            <a:r>
              <a:rPr lang="en-US" dirty="0" smtClean="0"/>
              <a:t>attains </a:t>
            </a:r>
            <a:r>
              <a:rPr lang="en-US" dirty="0"/>
              <a:t>MSY at depletion levels smaller than </a:t>
            </a:r>
            <a:r>
              <a:rPr lang="en-US" i="1" dirty="0"/>
              <a:t>K</a:t>
            </a:r>
            <a:r>
              <a:rPr lang="en-US" dirty="0"/>
              <a:t>/2 and vice </a:t>
            </a:r>
            <a:r>
              <a:rPr lang="en-US" dirty="0" smtClean="0"/>
              <a:t>versa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Pella-Tomlinson model reduces to a Fox model if </a:t>
            </a:r>
            <a:r>
              <a:rPr lang="en-US" i="1" dirty="0"/>
              <a:t>m </a:t>
            </a:r>
            <a:r>
              <a:rPr lang="en-US" dirty="0"/>
              <a:t>approaches one (</a:t>
            </a:r>
            <a:r>
              <a:rPr lang="en-US" i="1" dirty="0"/>
              <a:t>m=1</a:t>
            </a:r>
            <a:r>
              <a:rPr lang="en-US" dirty="0"/>
              <a:t>) resulting in maximum surplus production at ~ 0.37</a:t>
            </a:r>
            <a:r>
              <a:rPr lang="en-US" i="1" dirty="0"/>
              <a:t>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227687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(1)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0988" y="2060575"/>
            <a:ext cx="4406900" cy="1223963"/>
            <a:chOff x="280988" y="2060575"/>
            <a:chExt cx="4406900" cy="1223963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8045062"/>
                </p:ext>
              </p:extLst>
            </p:nvPr>
          </p:nvGraphicFramePr>
          <p:xfrm>
            <a:off x="280988" y="2060575"/>
            <a:ext cx="4406900" cy="1223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448" name="Equation" r:id="rId3" imgW="1854000" imgH="533160" progId="Equation.3">
                    <p:embed/>
                  </p:oleObj>
                </mc:Choice>
                <mc:Fallback>
                  <p:oleObj name="Equation" r:id="rId3" imgW="1854000" imgH="533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88" y="2060575"/>
                          <a:ext cx="4406900" cy="12239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1115616" y="2780928"/>
              <a:ext cx="792088" cy="28803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95936" y="2132856"/>
              <a:ext cx="432048" cy="28803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9434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Shape parameter defines B</a:t>
            </a:r>
            <a:r>
              <a:rPr lang="en-ZA" baseline="-25000" dirty="0" smtClean="0"/>
              <a:t>MSY</a:t>
            </a:r>
            <a:r>
              <a:rPr lang="en-ZA" dirty="0" smtClean="0"/>
              <a:t>/K</a:t>
            </a:r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18854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/>
              <a:t>K = 1000 t, r = 0.3</a:t>
            </a:r>
            <a:endParaRPr lang="en-ZA" dirty="0"/>
          </a:p>
        </p:txBody>
      </p:sp>
      <p:grpSp>
        <p:nvGrpSpPr>
          <p:cNvPr id="6" name="Group 5"/>
          <p:cNvGrpSpPr/>
          <p:nvPr/>
        </p:nvGrpSpPr>
        <p:grpSpPr>
          <a:xfrm>
            <a:off x="177053" y="620961"/>
            <a:ext cx="4406900" cy="1223963"/>
            <a:chOff x="280988" y="2060575"/>
            <a:chExt cx="4406900" cy="1223963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1233018"/>
                </p:ext>
              </p:extLst>
            </p:nvPr>
          </p:nvGraphicFramePr>
          <p:xfrm>
            <a:off x="280988" y="2060575"/>
            <a:ext cx="4406900" cy="1223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815" name="Equation" r:id="rId3" imgW="1854000" imgH="533160" progId="Equation.3">
                    <p:embed/>
                  </p:oleObj>
                </mc:Choice>
                <mc:Fallback>
                  <p:oleObj name="Equation" r:id="rId3" imgW="1854000" imgH="533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88" y="2060575"/>
                          <a:ext cx="4406900" cy="12239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115616" y="2780928"/>
              <a:ext cx="792088" cy="28803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95936" y="2132856"/>
              <a:ext cx="432048" cy="28803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241667" name="Picture 3" descr="C:\Work\Research\LinefishAssessmentsAug2017\StateSpace\SP\relSP_illustr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947462"/>
              </p:ext>
            </p:extLst>
          </p:nvPr>
        </p:nvGraphicFramePr>
        <p:xfrm>
          <a:off x="5796136" y="693242"/>
          <a:ext cx="2500223" cy="1139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16" name="Equation" r:id="rId6" imgW="965200" imgH="444500" progId="Equation.3">
                  <p:embed/>
                </p:oleObj>
              </mc:Choice>
              <mc:Fallback>
                <p:oleObj name="Equation" r:id="rId6" imgW="965200" imgH="4445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693242"/>
                        <a:ext cx="2500223" cy="1139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724128" y="693242"/>
            <a:ext cx="2520280" cy="12235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/>
          <p:cNvSpPr txBox="1"/>
          <p:nvPr/>
        </p:nvSpPr>
        <p:spPr>
          <a:xfrm>
            <a:off x="8259292" y="97209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4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9208" y="-24340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Some relationships</a:t>
            </a:r>
            <a:endParaRPr lang="en-US" sz="3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238226"/>
              </p:ext>
            </p:extLst>
          </p:nvPr>
        </p:nvGraphicFramePr>
        <p:xfrm>
          <a:off x="323528" y="972091"/>
          <a:ext cx="20256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6" name="Equation" r:id="rId3" imgW="850680" imgH="330120" progId="Equation.3">
                  <p:embed/>
                </p:oleObj>
              </mc:Choice>
              <mc:Fallback>
                <p:oleObj name="Equation" r:id="rId3" imgW="850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72091"/>
                        <a:ext cx="2025650" cy="801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424676"/>
              </p:ext>
            </p:extLst>
          </p:nvPr>
        </p:nvGraphicFramePr>
        <p:xfrm>
          <a:off x="107504" y="3861048"/>
          <a:ext cx="2736304" cy="86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7" name="Equation" r:id="rId5" imgW="1358310" imgH="431613" progId="Equation.3">
                  <p:embed/>
                </p:oleObj>
              </mc:Choice>
              <mc:Fallback>
                <p:oleObj name="Equation" r:id="rId5" imgW="135831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861048"/>
                        <a:ext cx="2736304" cy="867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37607"/>
              </p:ext>
            </p:extLst>
          </p:nvPr>
        </p:nvGraphicFramePr>
        <p:xfrm>
          <a:off x="4283968" y="4750255"/>
          <a:ext cx="1152128" cy="913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8" name="Equation" r:id="rId7" imgW="558558" imgH="444307" progId="Equation.3">
                  <p:embed/>
                </p:oleObj>
              </mc:Choice>
              <mc:Fallback>
                <p:oleObj name="Equation" r:id="rId7" imgW="55855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750255"/>
                        <a:ext cx="1152128" cy="913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773890"/>
              </p:ext>
            </p:extLst>
          </p:nvPr>
        </p:nvGraphicFramePr>
        <p:xfrm>
          <a:off x="323528" y="5517232"/>
          <a:ext cx="17399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9" name="Equation" r:id="rId9" imgW="863280" imgH="431640" progId="Equation.3">
                  <p:embed/>
                </p:oleObj>
              </mc:Choice>
              <mc:Fallback>
                <p:oleObj name="Equation" r:id="rId9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517232"/>
                        <a:ext cx="1739900" cy="865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170126"/>
              </p:ext>
            </p:extLst>
          </p:nvPr>
        </p:nvGraphicFramePr>
        <p:xfrm>
          <a:off x="107504" y="2348880"/>
          <a:ext cx="47386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50" name="Equation" r:id="rId11" imgW="1993680" imgH="495000" progId="Equation.3">
                  <p:embed/>
                </p:oleObj>
              </mc:Choice>
              <mc:Fallback>
                <p:oleObj name="Equation" r:id="rId11" imgW="19936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348880"/>
                        <a:ext cx="4738688" cy="1136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635925" y="112474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(3)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643721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i="1" baseline="-25000" dirty="0" smtClean="0"/>
              <a:t>MSY </a:t>
            </a:r>
            <a:r>
              <a:rPr lang="en-US" dirty="0" smtClean="0"/>
              <a:t> can be obtained from re-arranging Eq. </a:t>
            </a:r>
            <a:r>
              <a:rPr lang="en-US" dirty="0"/>
              <a:t>2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1853855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Inputting </a:t>
            </a:r>
            <a:r>
              <a:rPr lang="en-US" i="1" dirty="0" smtClean="0"/>
              <a:t>B</a:t>
            </a:r>
            <a:r>
              <a:rPr lang="en-US" i="1" baseline="-25000" dirty="0" smtClean="0"/>
              <a:t>MSY </a:t>
            </a:r>
            <a:r>
              <a:rPr lang="en-US" dirty="0" smtClean="0"/>
              <a:t> into Eq. 1 give MSY (i.e. maximized Surplus Production)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723" y="3573016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Pella-Tomlinson solution for </a:t>
            </a:r>
            <a:r>
              <a:rPr lang="en-US" i="1" dirty="0" smtClean="0"/>
              <a:t>H</a:t>
            </a:r>
            <a:r>
              <a:rPr lang="en-US" i="1" baseline="-25000" dirty="0" smtClean="0"/>
              <a:t>MSY </a:t>
            </a:r>
            <a:r>
              <a:rPr lang="en-US" dirty="0" smtClean="0"/>
              <a:t>is: 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6550" y="502246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given that harvest is  simply defined as:                            ,  it follows that:                           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932040" y="256490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(4)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2987824" y="399522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(5)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2267744" y="566124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(6)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36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9208" y="-24340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Some relationships...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69269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Combing and re-arranging equation </a:t>
            </a:r>
            <a:r>
              <a:rPr lang="en-GB" dirty="0" smtClean="0"/>
              <a:t>(5) </a:t>
            </a:r>
            <a:r>
              <a:rPr lang="en-GB" dirty="0"/>
              <a:t>and </a:t>
            </a:r>
            <a:r>
              <a:rPr lang="en-GB" dirty="0" smtClean="0"/>
              <a:t>(6), </a:t>
            </a:r>
            <a:r>
              <a:rPr lang="en-GB" dirty="0"/>
              <a:t>it follows that </a:t>
            </a:r>
            <a:r>
              <a:rPr lang="en-GB" i="1" dirty="0"/>
              <a:t>r</a:t>
            </a:r>
            <a:r>
              <a:rPr lang="en-GB" dirty="0"/>
              <a:t> in equation (1)</a:t>
            </a:r>
            <a:r>
              <a:rPr lang="en-GB" i="1" dirty="0"/>
              <a:t> </a:t>
            </a:r>
            <a:r>
              <a:rPr lang="en-GB" dirty="0"/>
              <a:t>can be expressed as: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18202"/>
              </p:ext>
            </p:extLst>
          </p:nvPr>
        </p:nvGraphicFramePr>
        <p:xfrm>
          <a:off x="751086" y="1362834"/>
          <a:ext cx="273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33" name="Equation" r:id="rId3" imgW="1358310" imgH="431613" progId="Equation.3">
                  <p:embed/>
                </p:oleObj>
              </mc:Choice>
              <mc:Fallback>
                <p:oleObj name="Equation" r:id="rId3" imgW="135831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86" y="1362834"/>
                        <a:ext cx="27368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101620"/>
              </p:ext>
            </p:extLst>
          </p:nvPr>
        </p:nvGraphicFramePr>
        <p:xfrm>
          <a:off x="4884738" y="1368425"/>
          <a:ext cx="17399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34" name="Equation" r:id="rId5" imgW="863280" imgH="431640" progId="Equation.3">
                  <p:embed/>
                </p:oleObj>
              </mc:Choice>
              <mc:Fallback>
                <p:oleObj name="Equation" r:id="rId5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1368425"/>
                        <a:ext cx="17399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3631952" y="1860495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6808" y="1860495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47401"/>
              </p:ext>
            </p:extLst>
          </p:nvPr>
        </p:nvGraphicFramePr>
        <p:xfrm>
          <a:off x="3146425" y="2874963"/>
          <a:ext cx="18700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35" name="Equation" r:id="rId7" imgW="1041120" imgH="431640" progId="Equation.3">
                  <p:embed/>
                </p:oleObj>
              </mc:Choice>
              <mc:Fallback>
                <p:oleObj name="Equation" r:id="rId7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2874963"/>
                        <a:ext cx="1870075" cy="769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5152628" y="3012623"/>
            <a:ext cx="4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or</a:t>
            </a:r>
            <a:endParaRPr lang="en-US" dirty="0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306789"/>
              </p:ext>
            </p:extLst>
          </p:nvPr>
        </p:nvGraphicFramePr>
        <p:xfrm>
          <a:off x="5603527" y="2790294"/>
          <a:ext cx="2196753" cy="83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36" name="Equation" r:id="rId9" imgW="1040948" imgH="393529" progId="Equation.3">
                  <p:embed/>
                </p:oleObj>
              </mc:Choice>
              <mc:Fallback>
                <p:oleObj name="Equation" r:id="rId9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527" y="2790294"/>
                        <a:ext cx="2196753" cy="838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107504" y="364502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allows re-formulating the production function of the Pella-Tomlinson equation as a function of </a:t>
            </a:r>
            <a:r>
              <a:rPr lang="en-GB" i="1" dirty="0"/>
              <a:t>H</a:t>
            </a:r>
            <a:r>
              <a:rPr lang="en-GB" i="1" baseline="-25000" dirty="0"/>
              <a:t>MSY</a:t>
            </a:r>
            <a:r>
              <a:rPr lang="en-GB" dirty="0"/>
              <a:t>, such that:</a:t>
            </a:r>
            <a:endParaRPr lang="en-US" dirty="0"/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292427"/>
              </p:ext>
            </p:extLst>
          </p:nvPr>
        </p:nvGraphicFramePr>
        <p:xfrm>
          <a:off x="347663" y="4249738"/>
          <a:ext cx="39084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37" name="Equation" r:id="rId11" imgW="2057400" imgH="533160" progId="Equation.3">
                  <p:embed/>
                </p:oleObj>
              </mc:Choice>
              <mc:Fallback>
                <p:oleObj name="Equation" r:id="rId11" imgW="20574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4249738"/>
                        <a:ext cx="3908425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641292" y="436510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(7)</a:t>
            </a:r>
            <a:endParaRPr lang="en-US" sz="3600" dirty="0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sz="6700" dirty="0" smtClean="0"/>
              <a:t>JABBA-SELECT</a:t>
            </a:r>
            <a:r>
              <a:rPr lang="en-ZA" sz="2400" dirty="0"/>
              <a:t/>
            </a:r>
            <a:br>
              <a:rPr lang="en-ZA" sz="2400" dirty="0"/>
            </a:b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6384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19563</TotalTime>
  <Words>1511</Words>
  <Application>Microsoft Office PowerPoint</Application>
  <PresentationFormat>On-screen Show (4:3)</PresentationFormat>
  <Paragraphs>309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JABBA-Select: An alternative surplus production model to account for changes in selectivity and relative mortality from multiple fisheries  Henning Winker* MARAM International Stock Assessment Workshop 2017</vt:lpstr>
      <vt:lpstr>Surplus Production Models</vt:lpstr>
      <vt:lpstr>State-space Schaefer model example</vt:lpstr>
      <vt:lpstr>Bayesian Framework  “Standing on the Shoulders of Giants“</vt:lpstr>
      <vt:lpstr>Pella-Tomlison Surplus Production Model</vt:lpstr>
      <vt:lpstr>Shape parameter defines BMSY/K</vt:lpstr>
      <vt:lpstr>Some relationships</vt:lpstr>
      <vt:lpstr>Some relationships...</vt:lpstr>
      <vt:lpstr>JABBA-SELECT </vt:lpstr>
      <vt:lpstr>JABBA (Just Another Bayesian Biomass Assessment): A generalized Bayesian State-Space Surplus Production Model  </vt:lpstr>
      <vt:lpstr>PowerPoint Presentation</vt:lpstr>
      <vt:lpstr>PowerPoint Presentation</vt:lpstr>
      <vt:lpstr>PowerPoint Presentation</vt:lpstr>
      <vt:lpstr>JABBA-SELECT ASEM Priors </vt:lpstr>
      <vt:lpstr>PowerPoint Presentation</vt:lpstr>
      <vt:lpstr>Selectivity distortion </vt:lpstr>
      <vt:lpstr>JABBA-Select Formulation</vt:lpstr>
      <vt:lpstr>Linefishery application</vt:lpstr>
      <vt:lpstr>Available Catch History</vt:lpstr>
      <vt:lpstr>Key prior inputs</vt:lpstr>
      <vt:lpstr>JABBA-Select Fits to Standardized CPUE </vt:lpstr>
      <vt:lpstr>JABBA-Select Fits to Standardized CPUE </vt:lpstr>
      <vt:lpstr>Goodness-of-Fit</vt:lpstr>
      <vt:lpstr>Process error deviation</vt:lpstr>
      <vt:lpstr>Fisheries Reference Points</vt:lpstr>
      <vt:lpstr>Fisheries Reference Points</vt:lpstr>
      <vt:lpstr>Stock Status Trajectories</vt:lpstr>
      <vt:lpstr>Stock Status – Kobe phase Plots</vt:lpstr>
      <vt:lpstr>Surplus-Production Phase Plots</vt:lpstr>
      <vt:lpstr>Stock Status – ‘post-modern’ Biplots</vt:lpstr>
      <vt:lpstr>JABBA-Select Demo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henning winker</dc:creator>
  <cp:lastModifiedBy>Henning Winker</cp:lastModifiedBy>
  <cp:revision>427</cp:revision>
  <dcterms:created xsi:type="dcterms:W3CDTF">2011-10-23T08:33:11Z</dcterms:created>
  <dcterms:modified xsi:type="dcterms:W3CDTF">2017-11-27T14:01:03Z</dcterms:modified>
</cp:coreProperties>
</file>