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530" r:id="rId3"/>
    <p:sldId id="512" r:id="rId4"/>
    <p:sldId id="505" r:id="rId5"/>
    <p:sldId id="480" r:id="rId6"/>
    <p:sldId id="514" r:id="rId7"/>
    <p:sldId id="450" r:id="rId8"/>
    <p:sldId id="451" r:id="rId9"/>
    <p:sldId id="515" r:id="rId10"/>
    <p:sldId id="554" r:id="rId11"/>
    <p:sldId id="528" r:id="rId12"/>
    <p:sldId id="518" r:id="rId13"/>
    <p:sldId id="519" r:id="rId14"/>
    <p:sldId id="527" r:id="rId15"/>
    <p:sldId id="532" r:id="rId16"/>
    <p:sldId id="526" r:id="rId17"/>
    <p:sldId id="523" r:id="rId18"/>
    <p:sldId id="535" r:id="rId19"/>
    <p:sldId id="534" r:id="rId20"/>
    <p:sldId id="537" r:id="rId21"/>
    <p:sldId id="536" r:id="rId22"/>
    <p:sldId id="538" r:id="rId23"/>
    <p:sldId id="539" r:id="rId24"/>
    <p:sldId id="547" r:id="rId25"/>
    <p:sldId id="555" r:id="rId26"/>
    <p:sldId id="540" r:id="rId27"/>
    <p:sldId id="541" r:id="rId28"/>
    <p:sldId id="543" r:id="rId29"/>
    <p:sldId id="553" r:id="rId30"/>
    <p:sldId id="542" r:id="rId31"/>
    <p:sldId id="552" r:id="rId32"/>
    <p:sldId id="545" r:id="rId33"/>
    <p:sldId id="549" r:id="rId34"/>
    <p:sldId id="550" r:id="rId35"/>
    <p:sldId id="551" r:id="rId3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52B"/>
    <a:srgbClr val="FBE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4660"/>
  </p:normalViewPr>
  <p:slideViewPr>
    <p:cSldViewPr>
      <p:cViewPr>
        <p:scale>
          <a:sx n="60" d="100"/>
          <a:sy n="60" d="100"/>
        </p:scale>
        <p:origin x="-630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17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651B4-26F2-4E1C-B47E-C1C3382D512C}" type="datetimeFigureOut">
              <a:rPr lang="en-ZA" smtClean="0"/>
              <a:t>2017/11/27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55F8B-EAB7-4B77-82CF-12B780B415C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1629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55F8B-EAB7-4B77-82CF-12B780B415C4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88331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55F8B-EAB7-4B77-82CF-12B780B415C4}" type="slidenum">
              <a:rPr lang="en-ZA" smtClean="0"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0207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27.11.2017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27.11.2017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27.11.2017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27.11.2017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27.11.2017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27.11.2017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27.11.2017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27.11.2017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27.11.2017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27.11.2017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C1AE-BC22-472E-A470-D56A139B51F1}" type="datetimeFigureOut">
              <a:rPr lang="de-DE" smtClean="0"/>
              <a:pPr/>
              <a:t>27.11.2017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CC1AE-BC22-472E-A470-D56A139B51F1}" type="datetimeFigureOut">
              <a:rPr lang="de-DE" smtClean="0"/>
              <a:pPr/>
              <a:t>27.11.2017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60429-D7C3-4741-B2CB-510310709345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3.wmf"/><Relationship Id="rId11" Type="http://schemas.openxmlformats.org/officeDocument/2006/relationships/image" Target="../media/image61.png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2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oleObject" Target="../embeddings/oleObject26.bin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48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png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image" Target="../media/image11.pn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9.wmf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6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62.emf"/><Relationship Id="rId4" Type="http://schemas.openxmlformats.org/officeDocument/2006/relationships/image" Target="../media/image65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5.png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3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9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9386" y="548680"/>
            <a:ext cx="8892480" cy="2276872"/>
          </a:xfrm>
        </p:spPr>
        <p:txBody>
          <a:bodyPr>
            <a:noAutofit/>
          </a:bodyPr>
          <a:lstStyle/>
          <a:p>
            <a:r>
              <a:rPr lang="en-GB" sz="3200" b="1" dirty="0"/>
              <a:t>JABBA-Select: </a:t>
            </a:r>
            <a:r>
              <a:rPr lang="en-GB" sz="3200" b="1" dirty="0" smtClean="0"/>
              <a:t>An </a:t>
            </a:r>
            <a:r>
              <a:rPr lang="en-GB" sz="3200" b="1" dirty="0"/>
              <a:t>alternative surplus production model to account for changes in selectivity and relative mortality from multiple fisheries</a:t>
            </a:r>
            <a:r>
              <a:rPr lang="en-ZA" sz="3200" dirty="0"/>
              <a:t/>
            </a:r>
            <a:br>
              <a:rPr lang="en-ZA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800" dirty="0" smtClean="0"/>
              <a:t>Henning Winker*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MARAM International Stock Assessment Workshop</a:t>
            </a:r>
            <a:br>
              <a:rPr lang="en-US" sz="3200" dirty="0" smtClean="0"/>
            </a:br>
            <a:r>
              <a:rPr lang="en-US" sz="3200" dirty="0" smtClean="0"/>
              <a:t>2017</a:t>
            </a:r>
            <a:endParaRPr lang="de-DE" sz="3200" dirty="0"/>
          </a:p>
        </p:txBody>
      </p:sp>
      <p:sp>
        <p:nvSpPr>
          <p:cNvPr id="141314" name="AutoShape 2" descr="http://www.capeaction.org.za/uploads/article/WWFlogo.jpg"/>
          <p:cNvSpPr>
            <a:spLocks noChangeAspect="1" noChangeArrowheads="1"/>
          </p:cNvSpPr>
          <p:nvPr/>
        </p:nvSpPr>
        <p:spPr bwMode="auto">
          <a:xfrm>
            <a:off x="155575" y="-1143000"/>
            <a:ext cx="2381250" cy="23812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Picture 2" descr="SEE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349" y="5917376"/>
            <a:ext cx="3861505" cy="94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pbs.twimg.com/profile_images/529643315658907649/9DozlWJ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648" y="5555990"/>
            <a:ext cx="1302010" cy="130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Work\DAFF_admin\DAFF LOGO 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45024"/>
            <a:ext cx="5244524" cy="175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52120" y="6267790"/>
            <a:ext cx="3251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dirty="0" smtClean="0"/>
              <a:t>*Henning.winker@gmail.com</a:t>
            </a:r>
            <a:endParaRPr lang="en-ZA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sz="2400" dirty="0" smtClean="0"/>
              <a:t>JABBA </a:t>
            </a:r>
            <a:r>
              <a:rPr lang="en-ZA" sz="2400" dirty="0"/>
              <a:t>(Just Another Bayesian Biomass Assessment</a:t>
            </a:r>
            <a:r>
              <a:rPr lang="en-ZA" sz="2400" dirty="0" smtClean="0"/>
              <a:t>):</a:t>
            </a:r>
            <a:br>
              <a:rPr lang="en-ZA" sz="2400" dirty="0" smtClean="0"/>
            </a:br>
            <a:r>
              <a:rPr lang="en-ZA" sz="2400" dirty="0" smtClean="0"/>
              <a:t>A generalized </a:t>
            </a:r>
            <a:r>
              <a:rPr lang="en-ZA" sz="2400" dirty="0"/>
              <a:t>Bayesian State-Space Surplus Production Model </a:t>
            </a:r>
            <a:br>
              <a:rPr lang="en-ZA" sz="2400" dirty="0"/>
            </a:br>
            <a:endParaRPr lang="en-ZA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896997"/>
            <a:ext cx="8856984" cy="4720266"/>
          </a:xfrm>
          <a:prstGeom prst="rect">
            <a:avLst/>
          </a:prstGeom>
        </p:spPr>
      </p:pic>
      <p:pic>
        <p:nvPicPr>
          <p:cNvPr id="5" name="Picture 2" descr="https://avatars1.githubusercontent.com/u/15005753?v=4&amp;s=46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700808"/>
            <a:ext cx="1234480" cy="123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9378" name="Picture 2" descr="Resultado de imagen de githu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295889"/>
            <a:ext cx="2678376" cy="15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1229" y="5805264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To ensure reproducibility, JABBA is distributed through the global open-source platform GitHub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2715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2649"/>
            <a:ext cx="69769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Linking age-structure and surplus production </a:t>
            </a:r>
            <a:r>
              <a:rPr lang="en-GB" sz="2400" b="1" dirty="0" smtClean="0"/>
              <a:t>models:</a:t>
            </a:r>
          </a:p>
          <a:p>
            <a:pPr algn="ctr"/>
            <a:r>
              <a:rPr lang="en-GB" sz="2400" b="1" dirty="0" smtClean="0"/>
              <a:t>JABBA-Select</a:t>
            </a:r>
          </a:p>
          <a:p>
            <a:r>
              <a:rPr lang="en-GB" sz="2400" b="1" dirty="0" smtClean="0"/>
              <a:t> </a:t>
            </a:r>
            <a:endParaRPr lang="en-ZA" sz="2400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3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24784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32" y="2100625"/>
            <a:ext cx="7256577" cy="358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493501" y="5661247"/>
            <a:ext cx="694826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Fig. 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Schematic of functional relationships between the productivity parameter </a:t>
            </a:r>
            <a:r>
              <a:rPr kumimoji="0" lang="en-US" alt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 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 the shape parameter of the surplus production function and the Age-Structured Equilibrium Model (ASEM; i.e. yield- and spawning biomass-per-recruit models with integrated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spawner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recruitment relationship). Numbers in boxes denote the sequence of deriving deviates of </a:t>
            </a:r>
            <a:r>
              <a:rPr kumimoji="0" lang="en-US" alt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 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and </a:t>
            </a:r>
            <a:r>
              <a:rPr kumimoji="0" lang="en-US" alt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 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from life history and selectivity parameter inputs into the ASEM.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339752" y="953281"/>
                <a:ext cx="3742691" cy="82317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lit/>
                          <m:nor/>
                        </m:rPr>
                        <a:rPr lang="en-US"/>
                        <m:t>SP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ZA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m:rPr>
                                  <m:lit/>
                                  <m:nor/>
                                </m:rPr>
                                <a:rPr lang="en-US"/>
                                <m:t>MSY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(1−</m:t>
                          </m:r>
                          <m:sSup>
                            <m:sSup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m:rPr>
                          <m:lit/>
                          <m:nor/>
                        </m:rPr>
                        <a:rPr lang="en-US"/>
                        <m:t>SB</m:t>
                      </m:r>
                      <m:d>
                        <m:dPr>
                          <m:ctrlPr>
                            <a:rPr lang="en-ZA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ZA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ZA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lit/>
                                          <m:nor/>
                                        </m:rPr>
                                        <a:rPr lang="en-US" i="1"/>
                                        <m:t>S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i="1"/>
                                        <m:t>B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ZA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lit/>
                                              <m:nor/>
                                            </m:rPr>
                                            <a:rPr lang="en-US" i="1"/>
                                            <m:t>S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i="1"/>
                                            <m:t>B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−1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953281"/>
                <a:ext cx="3742691" cy="82317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892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186058"/>
            <a:ext cx="4262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South African line fish examples</a:t>
            </a:r>
            <a:endParaRPr lang="en-ZA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714522"/>
              </p:ext>
            </p:extLst>
          </p:nvPr>
        </p:nvGraphicFramePr>
        <p:xfrm>
          <a:off x="323526" y="764702"/>
          <a:ext cx="8496945" cy="5976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1754"/>
                <a:gridCol w="1143169"/>
                <a:gridCol w="940922"/>
                <a:gridCol w="782077"/>
                <a:gridCol w="4669023"/>
              </a:tblGrid>
              <a:tr h="526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Parameter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Silver kob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Carpenter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 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Sources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L</a:t>
                      </a:r>
                      <a:r>
                        <a:rPr lang="de-DE" sz="1100" baseline="-25000">
                          <a:effectLst/>
                        </a:rPr>
                        <a:t>∞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1372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619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 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2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κ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0.115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0.06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t</a:t>
                      </a:r>
                      <a:r>
                        <a:rPr lang="de-DE" sz="1100" baseline="-25000">
                          <a:effectLst/>
                        </a:rPr>
                        <a:t>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-0.815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-4.5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years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8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a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0.000006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0.00004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2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b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3.07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2.855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 mm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A</a:t>
                      </a:r>
                      <a:r>
                        <a:rPr lang="de-DE" sz="1100" baseline="-25000">
                          <a:effectLst/>
                        </a:rPr>
                        <a:t>mat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3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4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years 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2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d</a:t>
                      </a:r>
                      <a:r>
                        <a:rPr lang="de-DE" sz="1100" baseline="-25000">
                          <a:effectLst/>
                        </a:rPr>
                        <a:t>t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0.1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0.01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assumed ~ knife-edge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t</a:t>
                      </a:r>
                      <a:r>
                        <a:rPr lang="de-DE" sz="1100" baseline="-25000">
                          <a:effectLst/>
                        </a:rPr>
                        <a:t>max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25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30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years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Griffiths (1997); Brouwer &amp; Griffiths (2005)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0.18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0.1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84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dirty="0" smtClean="0">
                          <a:effectLst/>
                        </a:rPr>
                        <a:t>h (Steepness)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b="1" dirty="0">
                          <a:solidFill>
                            <a:srgbClr val="FF0000"/>
                          </a:solidFill>
                          <a:effectLst/>
                        </a:rPr>
                        <a:t>0.8</a:t>
                      </a:r>
                      <a:endParaRPr lang="en-ZA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b="1" dirty="0">
                          <a:solidFill>
                            <a:srgbClr val="FF0000"/>
                          </a:solidFill>
                          <a:effectLst/>
                        </a:rPr>
                        <a:t>0.6</a:t>
                      </a:r>
                      <a:endParaRPr lang="en-ZA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 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a</a:t>
                      </a:r>
                      <a:r>
                        <a:rPr lang="de-DE" sz="1100" baseline="-25000">
                          <a:effectLst/>
                        </a:rPr>
                        <a:t>min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years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minimum assessment age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a</a:t>
                      </a:r>
                      <a:r>
                        <a:rPr lang="de-DE" sz="1100" baseline="-25000">
                          <a:effectLst/>
                        </a:rPr>
                        <a:t>max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15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30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years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assumed plus group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50">
                          <a:effectLst/>
                        </a:rPr>
                        <a:t>S</a:t>
                      </a:r>
                      <a:r>
                        <a:rPr lang="en-GB" sz="1150" baseline="-25000">
                          <a:effectLst/>
                        </a:rPr>
                        <a:t>L,S1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400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270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 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2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d</a:t>
                      </a:r>
                      <a:r>
                        <a:rPr lang="en-ZA" sz="1100" baseline="-25000">
                          <a:effectLst/>
                        </a:rPr>
                        <a:t>S1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12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50">
                          <a:effectLst/>
                        </a:rPr>
                        <a:t>S</a:t>
                      </a:r>
                      <a:r>
                        <a:rPr lang="en-GB" sz="1150" baseline="-25000">
                          <a:effectLst/>
                        </a:rPr>
                        <a:t>L,S2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500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330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 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2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d</a:t>
                      </a:r>
                      <a:r>
                        <a:rPr lang="en-ZA" sz="1100" baseline="-25000">
                          <a:effectLst/>
                        </a:rPr>
                        <a:t>S2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10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5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50">
                          <a:effectLst/>
                        </a:rPr>
                        <a:t>S</a:t>
                      </a:r>
                      <a:r>
                        <a:rPr lang="en-GB" sz="1150" baseline="-25000">
                          <a:effectLst/>
                        </a:rPr>
                        <a:t>L,S3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334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280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 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Winker et al. (2014b)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5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d</a:t>
                      </a:r>
                      <a:r>
                        <a:rPr lang="en-ZA" sz="1100" baseline="-25000" dirty="0">
                          <a:effectLst/>
                        </a:rPr>
                        <a:t>S3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11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22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100">
                          <a:effectLst/>
                        </a:rPr>
                        <a:t>mm</a:t>
                      </a:r>
                      <a:r>
                        <a:rPr lang="de-DE" sz="1100" baseline="30000">
                          <a:effectLst/>
                        </a:rPr>
                        <a:t>-1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Winker et al. (2014b)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36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ig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575" b="50000"/>
          <a:stretch/>
        </p:blipFill>
        <p:spPr bwMode="auto">
          <a:xfrm>
            <a:off x="179512" y="764704"/>
            <a:ext cx="9119117" cy="4445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1840" y="184852"/>
            <a:ext cx="2851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Production functions</a:t>
            </a:r>
            <a:endParaRPr lang="en-ZA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385971" y="5209802"/>
            <a:ext cx="875803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 smtClean="0"/>
              <a:t>SPM: Surplus production model</a:t>
            </a:r>
          </a:p>
          <a:p>
            <a:r>
              <a:rPr lang="en-ZA" sz="1400" dirty="0" smtClean="0"/>
              <a:t>ASEM: Age-structured equilibrium model (i.e. per-recruit with B&amp;H SSR)</a:t>
            </a:r>
          </a:p>
          <a:p>
            <a:r>
              <a:rPr lang="en-ZA" sz="1400" dirty="0" smtClean="0"/>
              <a:t>SL50 = Length-at-50-selectivity </a:t>
            </a:r>
          </a:p>
          <a:p>
            <a:r>
              <a:rPr lang="en-GB" b="1" i="1" dirty="0"/>
              <a:t>Note that because  SB</a:t>
            </a:r>
            <a:r>
              <a:rPr lang="en-GB" b="1" i="1" baseline="-25000" dirty="0"/>
              <a:t>MSY</a:t>
            </a:r>
            <a:r>
              <a:rPr lang="en-GB" b="1" i="1" dirty="0"/>
              <a:t> / SB</a:t>
            </a:r>
            <a:r>
              <a:rPr lang="en-GB" b="1" i="1" baseline="-25000" dirty="0"/>
              <a:t>0 </a:t>
            </a:r>
            <a:r>
              <a:rPr lang="en-GB" b="1" i="1" dirty="0"/>
              <a:t>and MSY/SB</a:t>
            </a:r>
            <a:r>
              <a:rPr lang="en-GB" b="1" i="1" baseline="-25000" dirty="0"/>
              <a:t>MSY</a:t>
            </a:r>
            <a:r>
              <a:rPr lang="en-GB" b="1" i="1" dirty="0"/>
              <a:t> </a:t>
            </a:r>
            <a:r>
              <a:rPr lang="en-GB" b="1" i="1" dirty="0" smtClean="0"/>
              <a:t>are relative, absolute </a:t>
            </a:r>
            <a:r>
              <a:rPr lang="en-GB" b="1" i="1" dirty="0"/>
              <a:t>estimates and therefore fitting a model not even required!!! A simple Age-structured equilibrium model </a:t>
            </a:r>
            <a:r>
              <a:rPr lang="en-GB" b="1" i="1" dirty="0" smtClean="0"/>
              <a:t>for determination Fisheries Reference Points (FRPs) would do </a:t>
            </a:r>
            <a:r>
              <a:rPr lang="en-GB" b="1" dirty="0" smtClean="0">
                <a:sym typeface="Wingdings" panose="05000000000000000000" pitchFamily="2" charset="2"/>
              </a:rPr>
              <a:t></a:t>
            </a:r>
            <a:endParaRPr lang="en-GB" b="1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929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JABBA-SELECT ASEM Priors </a:t>
            </a:r>
            <a:endParaRPr lang="en-Z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07504" y="548680"/>
                <a:ext cx="8136904" cy="22071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000" dirty="0" smtClean="0"/>
                  <a:t>Prior distributions: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ZA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GB" sz="2800" i="1">
                                <a:latin typeface="Cambria Math"/>
                              </a:rPr>
                              <m:t>𝑓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ZA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𝑆𝐵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ZA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sz="2800" i="1">
                                    <a:latin typeface="Cambria Math"/>
                                  </a:rPr>
                                  <m:t>𝑀𝑆𝑌</m:t>
                                </m:r>
                              </m:e>
                              <m:sub>
                                <m:r>
                                  <a:rPr lang="en-GB" sz="2800" i="1">
                                    <a:latin typeface="Cambria Math"/>
                                  </a:rPr>
                                  <m:t>𝑓</m:t>
                                </m:r>
                                <m:r>
                                  <a:rPr lang="en-GB" sz="2800" i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GB" sz="2800" i="1">
                                    <a:latin typeface="Cambria Math"/>
                                  </a:rPr>
                                  <m:t>𝑠</m:t>
                                </m:r>
                              </m:sub>
                            </m:sSub>
                          </m:sub>
                        </m:sSub>
                      </m:den>
                    </m:f>
                    <m:r>
                      <a:rPr lang="en-ZA" sz="28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ZA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/>
                          </a:rPr>
                          <m:t>𝐻</m:t>
                        </m:r>
                      </m:e>
                      <m:sub>
                        <m:sSub>
                          <m:sSubPr>
                            <m:ctrlPr>
                              <a:rPr lang="en-ZA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800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GB" sz="2800" i="1">
                                <a:latin typeface="Cambria Math"/>
                              </a:rPr>
                              <m:t>𝑓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,</m:t>
                            </m:r>
                            <m:r>
                              <a:rPr lang="en-GB" sz="2800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GB" sz="2000" dirty="0" smtClean="0"/>
                  <a:t>  	</a:t>
                </a:r>
                <a:r>
                  <a:rPr lang="en-GB" sz="2000" i="1" dirty="0" smtClean="0"/>
                  <a:t>f = </a:t>
                </a:r>
                <a:r>
                  <a:rPr lang="en-GB" sz="2000" dirty="0" smtClean="0"/>
                  <a:t>fisheries</a:t>
                </a:r>
                <a:r>
                  <a:rPr lang="en-GB" sz="2000" i="1" dirty="0" smtClean="0"/>
                  <a:t>; </a:t>
                </a:r>
                <a:r>
                  <a:rPr lang="en-GB" sz="2000" dirty="0" smtClean="0"/>
                  <a:t> </a:t>
                </a:r>
                <a:r>
                  <a:rPr lang="en-GB" sz="2000" i="1" dirty="0" smtClean="0"/>
                  <a:t>s = </a:t>
                </a:r>
                <a:r>
                  <a:rPr lang="en-GB" sz="2000" dirty="0" smtClean="0"/>
                  <a:t>selectivity</a:t>
                </a:r>
                <a:endParaRPr lang="en-GB" sz="2000" i="1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GB" sz="2000" i="1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ZA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ZA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lit/>
                                <m:nor/>
                              </m:rPr>
                              <a:rPr lang="en-US" sz="2400" i="1"/>
                              <m:t>SB</m:t>
                            </m:r>
                          </m:e>
                          <m:sub>
                            <m:r>
                              <m:rPr>
                                <m:lit/>
                                <m:nor/>
                              </m:rPr>
                              <a:rPr lang="en-US" sz="2400"/>
                              <m:t>MSY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ZA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lit/>
                                <m:nor/>
                              </m:rPr>
                              <a:rPr lang="en-US" sz="2400" i="1"/>
                              <m:t>SB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ZA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p>
                        <m:d>
                          <m:dPr>
                            <m:ctrlPr>
                              <a:rPr lang="en-ZA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ZA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−1</m:t>
                                </m:r>
                              </m:den>
                            </m:f>
                          </m:e>
                        </m:d>
                      </m:sup>
                    </m:sSup>
                  </m:oMath>
                </a14:m>
                <a:endParaRPr lang="en-ZA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548680"/>
                <a:ext cx="8136904" cy="2207143"/>
              </a:xfrm>
              <a:prstGeom prst="rect">
                <a:avLst/>
              </a:prstGeom>
              <a:blipFill rotWithShape="1">
                <a:blip r:embed="rId2"/>
                <a:stretch>
                  <a:fillRect l="-825" t="-1381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2716" y="3068960"/>
                <a:ext cx="9061648" cy="36477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000" u="sng" dirty="0"/>
                  <a:t>Monte-Carlo </a:t>
                </a:r>
                <a:r>
                  <a:rPr lang="en-GB" sz="2000" u="sng" dirty="0" smtClean="0"/>
                  <a:t>simulation step for prior generation: </a:t>
                </a:r>
              </a:p>
              <a:p>
                <a:pPr algn="ctr"/>
                <a:endParaRPr lang="en-GB" sz="2000" u="sng" dirty="0" smtClean="0"/>
              </a:p>
              <a:p>
                <a:pPr marL="342900" indent="-342900">
                  <a:buAutoNum type="arabicParenBoth"/>
                </a:pPr>
                <a:r>
                  <a:rPr lang="en-US" sz="2000" dirty="0"/>
                  <a:t>R</a:t>
                </a:r>
                <a:r>
                  <a:rPr lang="en-US" sz="2000" dirty="0" smtClean="0"/>
                  <a:t>andomly </a:t>
                </a:r>
                <a:r>
                  <a:rPr lang="en-US" sz="2000" dirty="0"/>
                  <a:t>generate permutations of </a:t>
                </a:r>
                <a:r>
                  <a:rPr lang="en-US" sz="2000" i="1" dirty="0"/>
                  <a:t>M’</a:t>
                </a:r>
                <a:r>
                  <a:rPr lang="en-US" sz="2000" dirty="0"/>
                  <a:t> from a lognormal distribution and </a:t>
                </a:r>
                <a:r>
                  <a:rPr lang="en-US" sz="2000" i="1" dirty="0"/>
                  <a:t>h’ </a:t>
                </a:r>
                <a:r>
                  <a:rPr lang="en-US" sz="2000" dirty="0"/>
                  <a:t>from a beta distribution </a:t>
                </a:r>
              </a:p>
              <a:p>
                <a:pPr marL="342900" indent="-342900">
                  <a:buAutoNum type="arabicParenBoth"/>
                </a:pPr>
                <a:r>
                  <a:rPr lang="en-US" sz="2000" dirty="0"/>
                  <a:t>I</a:t>
                </a:r>
                <a:r>
                  <a:rPr lang="en-US" sz="2000" dirty="0" smtClean="0"/>
                  <a:t>teratively </a:t>
                </a:r>
                <a:r>
                  <a:rPr lang="en-US" sz="2000" dirty="0"/>
                  <a:t>maximize Eq. B7 to obtain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ZA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/>
                          </a:rPr>
                          <m:t>𝑀𝑆𝑌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𝑓</m:t>
                        </m:r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</m:sub>
                      <m:sup>
                        <m:r>
                          <a:rPr lang="en-US" sz="2000" i="1">
                            <a:latin typeface="Cambria Math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000" dirty="0"/>
                  <a:t> by setting </a:t>
                </a:r>
                <a:r>
                  <a:rPr lang="en-US" sz="2000" i="1" dirty="0"/>
                  <a:t>R</a:t>
                </a:r>
                <a:r>
                  <a:rPr lang="en-US" sz="2000" i="1" baseline="-25000" dirty="0"/>
                  <a:t>0</a:t>
                </a:r>
                <a:r>
                  <a:rPr lang="en-US" sz="2000" dirty="0"/>
                  <a:t> = </a:t>
                </a:r>
                <a:r>
                  <a:rPr lang="en-US" sz="2000" dirty="0" smtClean="0"/>
                  <a:t>1</a:t>
                </a:r>
              </a:p>
              <a:p>
                <a:pPr marL="342900" indent="-342900">
                  <a:buAutoNum type="arabicParenBoth"/>
                </a:pPr>
                <a:r>
                  <a:rPr lang="en-US" sz="2000" dirty="0" smtClean="0"/>
                  <a:t>calculate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ZA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GB" sz="2000" i="1">
                            <a:latin typeface="Cambria Math"/>
                          </a:rPr>
                          <m:t>𝐻</m:t>
                        </m:r>
                      </m:e>
                      <m:sub>
                        <m:sSub>
                          <m:sSubPr>
                            <m:ctrlPr>
                              <a:rPr lang="en-ZA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GB" sz="2000" i="1">
                                <a:latin typeface="Cambria Math"/>
                              </a:rPr>
                              <m:t>𝑓</m:t>
                            </m:r>
                            <m:r>
                              <a:rPr lang="en-GB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GB" sz="2000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sub>
                      <m:sup>
                        <m:r>
                          <a:rPr lang="en-GB" sz="2000" i="1">
                            <a:latin typeface="Cambria Math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GB" sz="2000" dirty="0"/>
                  <a:t> </a:t>
                </a:r>
                <a:r>
                  <a:rPr lang="en-US" sz="2000" dirty="0"/>
                  <a:t>and </a:t>
                </a:r>
                <a:r>
                  <a:rPr lang="en-US" sz="2000" i="1" dirty="0"/>
                  <a:t>m’ </a:t>
                </a:r>
                <a:r>
                  <a:rPr lang="en-US" sz="2000" dirty="0"/>
                  <a:t>as a function of the ASEM output ratios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ZA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/>
                          </a:rPr>
                          <m:t>𝑀𝑆𝑌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𝑓</m:t>
                        </m:r>
                        <m:r>
                          <a:rPr lang="en-US" sz="2000" i="1">
                            <a:latin typeface="Cambria Math"/>
                          </a:rPr>
                          <m:t>,</m:t>
                        </m:r>
                        <m:r>
                          <a:rPr lang="en-US" sz="2000" i="1">
                            <a:latin typeface="Cambria Math"/>
                          </a:rPr>
                          <m:t>𝑠</m:t>
                        </m:r>
                      </m:sub>
                      <m:sup>
                        <m:r>
                          <a:rPr lang="en-US" sz="2000" i="1">
                            <a:latin typeface="Cambria Math"/>
                          </a:rPr>
                          <m:t>′</m:t>
                        </m:r>
                      </m:sup>
                    </m:sSubSup>
                    <m:r>
                      <a:rPr lang="en-US" sz="2000" i="1">
                        <a:latin typeface="Cambria Math"/>
                      </a:rPr>
                      <m:t>/</m:t>
                    </m:r>
                    <m:sSubSup>
                      <m:sSubSupPr>
                        <m:ctrlPr>
                          <a:rPr lang="en-ZA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/>
                          </a:rPr>
                          <m:t>𝑆𝐵</m:t>
                        </m:r>
                      </m:e>
                      <m:sub>
                        <m:sSub>
                          <m:sSubPr>
                            <m:ctrlPr>
                              <a:rPr lang="en-ZA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𝑓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sub>
                      <m:sup>
                        <m:r>
                          <a:rPr lang="en-US" sz="2000" i="1">
                            <a:latin typeface="Cambria Math"/>
                          </a:rPr>
                          <m:t>′</m:t>
                        </m:r>
                      </m:sup>
                    </m:sSubSup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/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ZA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/>
                          </a:rPr>
                          <m:t>𝑆𝐵</m:t>
                        </m:r>
                      </m:e>
                      <m:sub>
                        <m:sSub>
                          <m:sSubPr>
                            <m:ctrlPr>
                              <a:rPr lang="en-ZA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𝑓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sub>
                      <m:sup>
                        <m:r>
                          <a:rPr lang="en-US" sz="2000" i="1">
                            <a:latin typeface="Cambria Math"/>
                          </a:rPr>
                          <m:t>′</m:t>
                        </m:r>
                      </m:sup>
                    </m:sSubSup>
                    <m:r>
                      <a:rPr lang="en-US" sz="2000" i="1">
                        <a:latin typeface="Cambria Math"/>
                      </a:rPr>
                      <m:t>/</m:t>
                    </m:r>
                    <m:sSubSup>
                      <m:sSubSupPr>
                        <m:ctrlPr>
                          <a:rPr lang="en-ZA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/>
                          </a:rPr>
                          <m:t>𝑆𝐵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sz="2000" i="1">
                            <a:latin typeface="Cambria Math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000" dirty="0"/>
                  <a:t>, respectively (see Fig. 2) </a:t>
                </a:r>
              </a:p>
              <a:p>
                <a:pPr marL="342900" indent="-342900">
                  <a:buAutoNum type="arabicParenBoth"/>
                </a:pPr>
                <a:r>
                  <a:rPr lang="en-US" sz="2000" dirty="0"/>
                  <a:t>F</a:t>
                </a:r>
                <a:r>
                  <a:rPr lang="en-US" sz="2000" dirty="0" smtClean="0"/>
                  <a:t>it </a:t>
                </a:r>
                <a:r>
                  <a:rPr lang="en-US" sz="2000" dirty="0"/>
                  <a:t>gamma </a:t>
                </a:r>
                <a:r>
                  <a:rPr lang="en-US" sz="2000" dirty="0" smtClean="0"/>
                  <a:t>PDFs to </a:t>
                </a:r>
                <a:r>
                  <a:rPr lang="en-US" sz="2000" dirty="0"/>
                  <a:t>the 1000 random deviates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ZA" sz="20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GB" sz="2000" i="1">
                            <a:latin typeface="Cambria Math"/>
                          </a:rPr>
                          <m:t>𝐻</m:t>
                        </m:r>
                      </m:e>
                      <m:sub>
                        <m:sSub>
                          <m:sSubPr>
                            <m:ctrlPr>
                              <a:rPr lang="en-ZA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GB" sz="2000" i="1">
                                <a:latin typeface="Cambria Math"/>
                              </a:rPr>
                              <m:t>𝑓</m:t>
                            </m:r>
                            <m:r>
                              <a:rPr lang="en-GB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GB" sz="2000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sub>
                      <m:sup>
                        <m:r>
                          <a:rPr lang="en-GB" sz="2000" i="1">
                            <a:latin typeface="Cambria Math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000" dirty="0"/>
                  <a:t> and </a:t>
                </a:r>
                <a:r>
                  <a:rPr lang="en-US" sz="2000" i="1" dirty="0"/>
                  <a:t>m’</a:t>
                </a:r>
                <a:r>
                  <a:rPr lang="en-US" sz="2000" dirty="0"/>
                  <a:t> to parameterize the prior </a:t>
                </a:r>
                <a:r>
                  <a:rPr lang="en-GB" sz="2000" dirty="0"/>
                  <a:t>distributions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A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/>
                          </a:rPr>
                          <m:t>𝐻</m:t>
                        </m:r>
                      </m:e>
                      <m:sub>
                        <m:sSub>
                          <m:sSubPr>
                            <m:ctrlPr>
                              <a:rPr lang="en-ZA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/>
                              </a:rPr>
                              <m:t>𝑀𝑆𝑌</m:t>
                            </m:r>
                          </m:e>
                          <m:sub>
                            <m:r>
                              <a:rPr lang="en-GB" sz="2000" i="1">
                                <a:latin typeface="Cambria Math"/>
                              </a:rPr>
                              <m:t>𝑓</m:t>
                            </m:r>
                            <m:r>
                              <a:rPr lang="en-GB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GB" sz="2000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GB" sz="2000" dirty="0"/>
                  <a:t> and </a:t>
                </a:r>
                <a:r>
                  <a:rPr lang="en-GB" sz="2000" i="1" dirty="0"/>
                  <a:t>m</a:t>
                </a:r>
                <a:r>
                  <a:rPr lang="en-GB" sz="2000" dirty="0"/>
                  <a:t> </a:t>
                </a:r>
                <a:r>
                  <a:rPr lang="en-US" sz="2000" dirty="0"/>
                  <a:t>scale and rate estimate of the gamma </a:t>
                </a:r>
                <a:r>
                  <a:rPr lang="en-US" sz="2000" dirty="0" smtClean="0"/>
                  <a:t>distribution.</a:t>
                </a:r>
                <a:endParaRPr lang="en-ZA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16" y="3068960"/>
                <a:ext cx="9061648" cy="3647793"/>
              </a:xfrm>
              <a:prstGeom prst="rect">
                <a:avLst/>
              </a:prstGeom>
              <a:blipFill rotWithShape="1">
                <a:blip r:embed="rId3"/>
                <a:stretch>
                  <a:fillRect l="-740" t="-835" r="-135" b="-2003"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043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endParaRPr lang="en-ZA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248833" name="Picture 30" descr="PriorsInputKOB.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29" y="228600"/>
            <a:ext cx="7236296" cy="517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5400841"/>
            <a:ext cx="831641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80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Fig. B1.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Probability density function of gamma priors for </a:t>
            </a:r>
            <a:r>
              <a:rPr kumimoji="0" lang="en-GB" alt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en-GB" altLang="en-US" sz="2000" b="0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libri" pitchFamily="34" charset="0"/>
                <a:cs typeface="Times New Roman" pitchFamily="18" charset="0"/>
              </a:rPr>
              <a:t>MS𝑌,</a:t>
            </a:r>
            <a:r>
              <a:rPr kumimoji="0" lang="en-GB" altLang="en-US" sz="2000" b="0" i="1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libri" pitchFamily="34" charset="0"/>
                <a:cs typeface="Times New Roman" pitchFamily="18" charset="0"/>
              </a:rPr>
              <a:t>f,s</a:t>
            </a:r>
            <a:r>
              <a:rPr kumimoji="0" lang="en-GB" altLang="en-US" sz="2000" b="0" i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 three logistic selectivity curves (S1-S3) and </a:t>
            </a:r>
            <a:r>
              <a:rPr kumimoji="0" lang="en-US" alt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using the input parameters for silver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kob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(Table 2), which were generated from the Age-Structured Equilibrium Model (ASEM) through Monte-Carlo simulation.       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2091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ZA" dirty="0" smtClean="0"/>
              <a:t>Selectivity distortion </a:t>
            </a:r>
            <a:endParaRPr lang="en-ZA" dirty="0"/>
          </a:p>
        </p:txBody>
      </p:sp>
      <p:pic>
        <p:nvPicPr>
          <p:cNvPr id="7170" name="Picture 2" descr="Fig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323528" y="1124743"/>
            <a:ext cx="8208912" cy="410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568683"/>
              </p:ext>
            </p:extLst>
          </p:nvPr>
        </p:nvGraphicFramePr>
        <p:xfrm>
          <a:off x="1547664" y="5517232"/>
          <a:ext cx="4786414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84" name="Equation" r:id="rId4" imgW="2159000" imgH="482600" progId="Equation.3">
                  <p:embed/>
                </p:oleObj>
              </mc:Choice>
              <mc:Fallback>
                <p:oleObj name="Equation" r:id="rId4" imgW="21590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5517232"/>
                        <a:ext cx="4786414" cy="10801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127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en-ZA" dirty="0" smtClean="0"/>
              <a:t>JABBA-Select Formulation</a:t>
            </a:r>
            <a:endParaRPr lang="en-ZA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2417982"/>
              </p:ext>
            </p:extLst>
          </p:nvPr>
        </p:nvGraphicFramePr>
        <p:xfrm>
          <a:off x="474663" y="1141413"/>
          <a:ext cx="5969000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81" name="Equation" r:id="rId3" imgW="4483080" imgH="1015920" progId="Equation.3">
                  <p:embed/>
                </p:oleObj>
              </mc:Choice>
              <mc:Fallback>
                <p:oleObj name="Equation" r:id="rId3" imgW="4483080" imgH="1015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63" y="1141413"/>
                        <a:ext cx="5969000" cy="1333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4353366"/>
              </p:ext>
            </p:extLst>
          </p:nvPr>
        </p:nvGraphicFramePr>
        <p:xfrm>
          <a:off x="259077" y="4149080"/>
          <a:ext cx="1368152" cy="417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82" name="Equation" r:id="rId5" imgW="787400" imgH="241300" progId="Equation.3">
                  <p:embed/>
                </p:oleObj>
              </mc:Choice>
              <mc:Fallback>
                <p:oleObj name="Equation" r:id="rId5" imgW="7874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77" y="4149080"/>
                        <a:ext cx="1368152" cy="4171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0467867"/>
              </p:ext>
            </p:extLst>
          </p:nvPr>
        </p:nvGraphicFramePr>
        <p:xfrm>
          <a:off x="203859" y="4653136"/>
          <a:ext cx="6624736" cy="105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83" name="Equation" r:id="rId7" imgW="3340100" imgH="533400" progId="Equation.3">
                  <p:embed/>
                </p:oleObj>
              </mc:Choice>
              <mc:Fallback>
                <p:oleObj name="Equation" r:id="rId7" imgW="3340100" imgH="533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59" y="4653136"/>
                        <a:ext cx="6624736" cy="10569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5600096"/>
              </p:ext>
            </p:extLst>
          </p:nvPr>
        </p:nvGraphicFramePr>
        <p:xfrm>
          <a:off x="222250" y="6042025"/>
          <a:ext cx="2116138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84" name="Equation" r:id="rId9" imgW="1218960" imgH="380880" progId="Equation.3">
                  <p:embed/>
                </p:oleObj>
              </mc:Choice>
              <mc:Fallback>
                <p:oleObj name="Equation" r:id="rId9" imgW="1218960" imgH="380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" y="6042025"/>
                        <a:ext cx="2116138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13" name="TextBox 12"/>
          <p:cNvSpPr txBox="1"/>
          <p:nvPr/>
        </p:nvSpPr>
        <p:spPr>
          <a:xfrm>
            <a:off x="0" y="724054"/>
            <a:ext cx="1867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dirty="0" smtClean="0"/>
              <a:t>Process equation </a:t>
            </a:r>
            <a:endParaRPr lang="en-ZA" b="1" dirty="0"/>
          </a:p>
        </p:txBody>
      </p:sp>
      <p:sp>
        <p:nvSpPr>
          <p:cNvPr id="14" name="Rectangle 13"/>
          <p:cNvSpPr/>
          <p:nvPr/>
        </p:nvSpPr>
        <p:spPr>
          <a:xfrm>
            <a:off x="1471647" y="1628800"/>
            <a:ext cx="724089" cy="36004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179512" y="2564904"/>
            <a:ext cx="4032448" cy="79208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TextBox 15"/>
          <p:cNvSpPr txBox="1"/>
          <p:nvPr/>
        </p:nvSpPr>
        <p:spPr>
          <a:xfrm>
            <a:off x="4427984" y="2804844"/>
            <a:ext cx="2345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Time-varying resilience</a:t>
            </a:r>
            <a:endParaRPr lang="en-ZA" dirty="0"/>
          </a:p>
        </p:txBody>
      </p:sp>
      <p:sp>
        <p:nvSpPr>
          <p:cNvPr id="17" name="TextBox 16"/>
          <p:cNvSpPr txBox="1"/>
          <p:nvPr/>
        </p:nvSpPr>
        <p:spPr>
          <a:xfrm>
            <a:off x="135025" y="3717032"/>
            <a:ext cx="2205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dirty="0" smtClean="0"/>
              <a:t>Separating SB and EB</a:t>
            </a:r>
            <a:endParaRPr lang="en-ZA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04364" y="5661248"/>
            <a:ext cx="22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dirty="0" smtClean="0"/>
              <a:t>Observation Equation</a:t>
            </a:r>
            <a:endParaRPr lang="en-ZA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79512" y="2557221"/>
                <a:ext cx="4113562" cy="799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Z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m:rPr>
                              <m:lit/>
                              <m:nor/>
                            </m:rPr>
                            <a:rPr lang="en-US"/>
                            <m:t>MSY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ZA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/>
                            </a:rPr>
                            <m:t>𝑓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𝑠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ZA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m:rPr>
                                      <m:lit/>
                                      <m:nor/>
                                    </m:rPr>
                                    <a:rPr lang="en-US"/>
                                    <m:t>MSY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𝑓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ZA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𝑓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i="1">
                          <a:latin typeface="Cambria Math"/>
                        </a:rPr>
                        <m:t>/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ZA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/>
                            </a:rPr>
                            <m:t>𝑓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𝑠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ZA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ZA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557221"/>
                <a:ext cx="4113562" cy="79977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Z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854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31" y="-46400"/>
            <a:ext cx="8229600" cy="679814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de-DE" dirty="0" smtClean="0"/>
              <a:t>Linefishery application</a:t>
            </a:r>
            <a:endParaRPr lang="de-DE" dirty="0"/>
          </a:p>
        </p:txBody>
      </p:sp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304527" y="632532"/>
            <a:ext cx="8550275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de-DE" altLang="en-US" sz="2000" dirty="0"/>
              <a:t>Mid-1800‘s:   Establishment of a </a:t>
            </a:r>
            <a:r>
              <a:rPr lang="de-DE" altLang="en-US" sz="2000" dirty="0" smtClean="0"/>
              <a:t>thriving </a:t>
            </a:r>
            <a:r>
              <a:rPr lang="de-DE" altLang="en-US" sz="2000" dirty="0"/>
              <a:t>linefishery sector in the cape </a:t>
            </a:r>
            <a:r>
              <a:rPr lang="de-DE" altLang="en-US" sz="2000" dirty="0" smtClean="0"/>
              <a:t>region</a:t>
            </a:r>
            <a:endParaRPr lang="de-DE" altLang="en-US" sz="2000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/>
              <a:t>1986 – 1906: First records landings of catch and CPUE </a:t>
            </a:r>
          </a:p>
          <a:p>
            <a:pPr>
              <a:buFont typeface="Arial" pitchFamily="34" charset="0"/>
              <a:buChar char="•"/>
            </a:pPr>
            <a:r>
              <a:rPr lang="de-DE" altLang="en-US" sz="2000" dirty="0"/>
              <a:t>1926 – 1931: Second set of catch </a:t>
            </a:r>
            <a:r>
              <a:rPr lang="de-DE" altLang="en-US" sz="2000" dirty="0" smtClean="0"/>
              <a:t>records</a:t>
            </a:r>
            <a:endParaRPr lang="de-DE" altLang="en-US" sz="2000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/>
              <a:t>1985:              </a:t>
            </a:r>
            <a:r>
              <a:rPr lang="de-DE" altLang="en-US" sz="2000" b="1" dirty="0"/>
              <a:t>National Marine Linefish System (NMLS) </a:t>
            </a:r>
          </a:p>
          <a:p>
            <a:r>
              <a:rPr lang="de-DE" altLang="en-US" sz="2000" b="1" dirty="0"/>
              <a:t>	          &amp; first management regulations (e.g. gag- and size limits</a:t>
            </a:r>
            <a:r>
              <a:rPr lang="de-DE" altLang="en-US" sz="2000" dirty="0" smtClean="0"/>
              <a:t>)</a:t>
            </a:r>
            <a:endParaRPr lang="de-DE" altLang="en-US" sz="2000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/>
              <a:t>1990s:            </a:t>
            </a:r>
            <a:r>
              <a:rPr lang="de-DE" altLang="en-US" sz="2000" b="1" dirty="0" smtClean="0"/>
              <a:t>Once-off per-recruit </a:t>
            </a:r>
            <a:r>
              <a:rPr lang="de-DE" altLang="en-US" sz="2000" b="1" dirty="0"/>
              <a:t>assessments </a:t>
            </a:r>
            <a:endParaRPr lang="de-DE" altLang="en-US" sz="2000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/>
              <a:t>1999:	         Linefish management protocol (LMP)</a:t>
            </a:r>
          </a:p>
          <a:p>
            <a:pPr lvl="1"/>
            <a:r>
              <a:rPr lang="de-DE" altLang="en-US" sz="2000" dirty="0"/>
              <a:t>                  </a:t>
            </a:r>
            <a:r>
              <a:rPr lang="de-DE" altLang="en-US" sz="2000" b="1" dirty="0"/>
              <a:t>- Biological reference points incl. SB/R &amp; Decline in </a:t>
            </a:r>
            <a:r>
              <a:rPr lang="de-DE" altLang="en-US" sz="2000" b="1" dirty="0" smtClean="0"/>
              <a:t>CPUE</a:t>
            </a:r>
            <a:endParaRPr lang="de-DE" altLang="en-US" sz="2000" b="1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/>
              <a:t>2000:              </a:t>
            </a:r>
            <a:r>
              <a:rPr lang="de-DE" altLang="en-US" sz="2000" dirty="0" smtClean="0"/>
              <a:t>Declaration </a:t>
            </a:r>
            <a:r>
              <a:rPr lang="de-DE" altLang="en-US" sz="2000" dirty="0"/>
              <a:t>of the state of emergency in the </a:t>
            </a:r>
            <a:r>
              <a:rPr lang="de-DE" altLang="en-US" sz="2000" dirty="0" smtClean="0"/>
              <a:t>linefishery</a:t>
            </a:r>
          </a:p>
          <a:p>
            <a:pPr>
              <a:buFont typeface="Arial" pitchFamily="34" charset="0"/>
              <a:buChar char="•"/>
            </a:pPr>
            <a:r>
              <a:rPr lang="de-DE" altLang="en-US" sz="2000" dirty="0" smtClean="0"/>
              <a:t>2003:              Drastic effort cut </a:t>
            </a:r>
            <a:r>
              <a:rPr lang="de-DE" altLang="en-US" sz="2000" dirty="0"/>
              <a:t>(~ 70</a:t>
            </a:r>
            <a:r>
              <a:rPr lang="de-DE" altLang="en-US" sz="2000" dirty="0" smtClean="0"/>
              <a:t>%) and several new size andbag limits </a:t>
            </a:r>
          </a:p>
          <a:p>
            <a:pPr>
              <a:buFont typeface="Arial" pitchFamily="34" charset="0"/>
              <a:buChar char="•"/>
            </a:pPr>
            <a:r>
              <a:rPr lang="de-DE" altLang="en-US" sz="2000" dirty="0" smtClean="0"/>
              <a:t>2010               Shore-based observer programme for size data ceased</a:t>
            </a:r>
          </a:p>
          <a:p>
            <a:pPr>
              <a:buFont typeface="Arial" pitchFamily="34" charset="0"/>
              <a:buChar char="•"/>
            </a:pPr>
            <a:r>
              <a:rPr lang="de-DE" altLang="en-US" sz="2000" dirty="0" smtClean="0"/>
              <a:t>2011-13:        Standarization of linefish CPUE by accouning for targeting     </a:t>
            </a:r>
            <a:endParaRPr lang="de-DE" altLang="en-US" sz="2000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 smtClean="0"/>
              <a:t>2012-13</a:t>
            </a:r>
            <a:r>
              <a:rPr lang="de-DE" altLang="en-US" sz="2000" dirty="0"/>
              <a:t>:</a:t>
            </a:r>
            <a:r>
              <a:rPr lang="de-DE" altLang="en-US" sz="2000" dirty="0" smtClean="0"/>
              <a:t>        </a:t>
            </a:r>
            <a:r>
              <a:rPr lang="de-DE" altLang="en-US" sz="2000" b="1" dirty="0" smtClean="0"/>
              <a:t>First round of age-structured assessments for 4 species</a:t>
            </a:r>
          </a:p>
          <a:p>
            <a:pPr marL="1714500" lvl="3" indent="-342900">
              <a:buFontTx/>
              <a:buChar char="-"/>
            </a:pPr>
            <a:r>
              <a:rPr lang="de-DE" altLang="en-US" sz="2000" b="1" dirty="0" smtClean="0"/>
              <a:t>Fitted to CPUE + size comps (1987-2010)</a:t>
            </a:r>
            <a:endParaRPr lang="de-DE" altLang="en-US" sz="2000" b="1" dirty="0"/>
          </a:p>
          <a:p>
            <a:pPr>
              <a:buFont typeface="Arial" pitchFamily="34" charset="0"/>
              <a:buChar char="•"/>
            </a:pPr>
            <a:r>
              <a:rPr lang="de-DE" altLang="en-US" sz="2000" dirty="0" smtClean="0"/>
              <a:t>2014-16:       Difficulties to update age-structured assessments </a:t>
            </a:r>
          </a:p>
          <a:p>
            <a:pPr>
              <a:buFont typeface="Arial" pitchFamily="34" charset="0"/>
              <a:buChar char="•"/>
            </a:pPr>
            <a:r>
              <a:rPr lang="de-DE" altLang="en-US" sz="2000" dirty="0" smtClean="0"/>
              <a:t>2017              </a:t>
            </a:r>
            <a:r>
              <a:rPr lang="de-DE" altLang="en-US" sz="2000" b="1" dirty="0" smtClean="0"/>
              <a:t>Preliminary</a:t>
            </a:r>
            <a:r>
              <a:rPr lang="de-DE" altLang="en-US" sz="2000" dirty="0" smtClean="0"/>
              <a:t> </a:t>
            </a:r>
            <a:r>
              <a:rPr lang="de-DE" altLang="en-US" sz="2000" b="1" dirty="0"/>
              <a:t>f</a:t>
            </a:r>
            <a:r>
              <a:rPr lang="de-DE" altLang="en-US" sz="2000" b="1" dirty="0" smtClean="0"/>
              <a:t>ollow-up </a:t>
            </a:r>
            <a:r>
              <a:rPr lang="de-DE" altLang="en-US" sz="2000" b="1" dirty="0"/>
              <a:t>stock assessments </a:t>
            </a:r>
            <a:r>
              <a:rPr lang="de-DE" altLang="en-US" sz="2000" b="1" dirty="0" smtClean="0"/>
              <a:t>using JABBA-Selectict for 		now 8 species (</a:t>
            </a:r>
            <a:r>
              <a:rPr lang="de-DE" altLang="en-US" sz="2000" b="1" dirty="0" smtClean="0">
                <a:solidFill>
                  <a:srgbClr val="FF0000"/>
                </a:solidFill>
              </a:rPr>
              <a:t>Snoek, Yellowtail, Santer, Red Roman, Red 			stumpnose</a:t>
            </a:r>
            <a:r>
              <a:rPr lang="de-DE" altLang="en-US" sz="2000" b="1" dirty="0" smtClean="0"/>
              <a:t>, </a:t>
            </a:r>
            <a:r>
              <a:rPr lang="de-DE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Silver kob, Carpenter</a:t>
            </a:r>
            <a:r>
              <a:rPr lang="de-DE" altLang="en-US" sz="2000" b="1" dirty="0" smtClean="0"/>
              <a:t>, Slinger, Hottentot) </a:t>
            </a:r>
            <a:endParaRPr lang="de-DE" altLang="en-US" sz="2000" b="1" dirty="0"/>
          </a:p>
          <a:p>
            <a:endParaRPr lang="de-DE" altLang="en-US" dirty="0"/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80728"/>
            <a:ext cx="1170162" cy="9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39"/>
          <a:stretch>
            <a:fillRect/>
          </a:stretch>
        </p:blipFill>
        <p:spPr bwMode="auto">
          <a:xfrm>
            <a:off x="7398346" y="980728"/>
            <a:ext cx="948721" cy="9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79" descr="Lineboats"/>
          <p:cNvPicPr>
            <a:picLocks noChangeAspect="1" noChangeArrowheads="1"/>
          </p:cNvPicPr>
          <p:nvPr/>
        </p:nvPicPr>
        <p:blipFill>
          <a:blip r:embed="rId4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" t="40160" r="12692" b="29668"/>
          <a:stretch>
            <a:fillRect/>
          </a:stretch>
        </p:blipFill>
        <p:spPr bwMode="auto">
          <a:xfrm>
            <a:off x="5796136" y="2204864"/>
            <a:ext cx="2217191" cy="54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39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Available Catch History</a:t>
            </a:r>
            <a:endParaRPr lang="en-ZA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7992888" cy="5805264"/>
          </a:xfrm>
          <a:prstGeom prst="rect">
            <a:avLst/>
          </a:prstGeom>
          <a:noFill/>
        </p:spPr>
      </p:pic>
      <p:cxnSp>
        <p:nvCxnSpPr>
          <p:cNvPr id="5" name="Straight Arrow Connector 4"/>
          <p:cNvCxnSpPr/>
          <p:nvPr/>
        </p:nvCxnSpPr>
        <p:spPr>
          <a:xfrm flipH="1">
            <a:off x="2915816" y="1700808"/>
            <a:ext cx="72008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062025" y="1331476"/>
            <a:ext cx="185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Size limit increase</a:t>
            </a:r>
            <a:endParaRPr lang="en-ZA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7020272" y="2412983"/>
            <a:ext cx="72008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72200" y="1961478"/>
            <a:ext cx="185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Size limit increase</a:t>
            </a:r>
            <a:endParaRPr lang="en-ZA" dirty="0"/>
          </a:p>
        </p:txBody>
      </p:sp>
      <p:sp>
        <p:nvSpPr>
          <p:cNvPr id="9" name="AutoShape 2" descr="Image result for Silver ko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sp>
        <p:nvSpPr>
          <p:cNvPr id="10" name="AutoShape 4" descr="Image result for Silver kob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249862" name="Picture 6" descr="Image result for Silver ko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811352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9864" name="Picture 8" descr="Image result for carpenter silver fis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773" y="3872106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97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Surplus Production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inimal demands of data and parameters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47868" y="1997259"/>
            <a:ext cx="1440160" cy="93610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588224" y="4365104"/>
            <a:ext cx="1440160" cy="93610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38099" y="2630131"/>
            <a:ext cx="2207374" cy="2076816"/>
            <a:chOff x="6288730" y="2636912"/>
            <a:chExt cx="2101458" cy="1728192"/>
          </a:xfrm>
        </p:grpSpPr>
        <p:sp>
          <p:nvSpPr>
            <p:cNvPr id="7" name="Rectangle 6"/>
            <p:cNvSpPr/>
            <p:nvPr/>
          </p:nvSpPr>
          <p:spPr>
            <a:xfrm>
              <a:off x="6288731" y="2636912"/>
              <a:ext cx="2101457" cy="1728192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288730" y="2762343"/>
              <a:ext cx="2101457" cy="1459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Growth: </a:t>
              </a:r>
              <a:r>
                <a:rPr lang="en-US" dirty="0" err="1" smtClean="0"/>
                <a:t>Linf</a:t>
              </a:r>
              <a:r>
                <a:rPr lang="en-US" dirty="0" smtClean="0"/>
                <a:t>, K, to</a:t>
              </a:r>
            </a:p>
            <a:p>
              <a:r>
                <a:rPr lang="en-US" dirty="0" smtClean="0"/>
                <a:t>Longevity:  </a:t>
              </a:r>
              <a:r>
                <a:rPr lang="en-US" dirty="0" err="1" smtClean="0"/>
                <a:t>tmax</a:t>
              </a:r>
              <a:endParaRPr lang="en-US" dirty="0" smtClean="0"/>
            </a:p>
            <a:p>
              <a:r>
                <a:rPr lang="en-US" dirty="0" smtClean="0"/>
                <a:t>LW: a, b</a:t>
              </a:r>
            </a:p>
            <a:p>
              <a:r>
                <a:rPr lang="en-US" dirty="0" smtClean="0"/>
                <a:t>Maturity: Lm50,  </a:t>
              </a:r>
              <a:r>
                <a:rPr lang="en-US" dirty="0" err="1" smtClean="0"/>
                <a:t>dL</a:t>
              </a:r>
              <a:endParaRPr lang="en-US" dirty="0" smtClean="0"/>
            </a:p>
            <a:p>
              <a:r>
                <a:rPr lang="en-US" dirty="0" smtClean="0"/>
                <a:t>Mortality: M</a:t>
              </a:r>
            </a:p>
            <a:p>
              <a:r>
                <a:rPr lang="en-US" dirty="0" smtClean="0"/>
                <a:t>Recruitment: h, SB</a:t>
              </a:r>
              <a:r>
                <a:rPr lang="en-US" baseline="-25000" dirty="0" smtClean="0"/>
                <a:t>0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966353" y="2504943"/>
            <a:ext cx="792088" cy="765666"/>
            <a:chOff x="5112060" y="3118175"/>
            <a:chExt cx="792088" cy="765666"/>
          </a:xfrm>
        </p:grpSpPr>
        <p:sp>
          <p:nvSpPr>
            <p:cNvPr id="6" name="Oval 5"/>
            <p:cNvSpPr/>
            <p:nvPr/>
          </p:nvSpPr>
          <p:spPr>
            <a:xfrm>
              <a:off x="5112060" y="3118175"/>
              <a:ext cx="792088" cy="76566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351651" y="3239398"/>
              <a:ext cx="3129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r</a:t>
              </a:r>
              <a:endParaRPr lang="en-US" sz="2800" b="1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148254" y="2887776"/>
            <a:ext cx="1656184" cy="1477328"/>
            <a:chOff x="5112060" y="3118175"/>
            <a:chExt cx="792088" cy="765666"/>
          </a:xfrm>
        </p:grpSpPr>
        <p:sp>
          <p:nvSpPr>
            <p:cNvPr id="13" name="Oval 12"/>
            <p:cNvSpPr/>
            <p:nvPr/>
          </p:nvSpPr>
          <p:spPr>
            <a:xfrm>
              <a:off x="5112060" y="3118175"/>
              <a:ext cx="792088" cy="76566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302564" y="3389048"/>
              <a:ext cx="411080" cy="2711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SPM</a:t>
              </a:r>
              <a:endParaRPr lang="en-US" sz="2800" b="1" dirty="0"/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2389226" y="2936817"/>
            <a:ext cx="526327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809539" y="2971463"/>
            <a:ext cx="526327" cy="21573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80342" y="2304888"/>
            <a:ext cx="775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Catch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33841" y="4666777"/>
            <a:ext cx="7489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CPUE</a:t>
            </a:r>
            <a:endParaRPr lang="en-US" sz="2000" b="1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5746282" y="3924055"/>
            <a:ext cx="797518" cy="44104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5804438" y="2887776"/>
            <a:ext cx="739362" cy="52264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448490" y="1999397"/>
            <a:ext cx="1887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Age-aggregated!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2843808" y="3541222"/>
            <a:ext cx="792088" cy="765666"/>
            <a:chOff x="5112060" y="3118175"/>
            <a:chExt cx="792088" cy="765666"/>
          </a:xfrm>
        </p:grpSpPr>
        <p:sp>
          <p:nvSpPr>
            <p:cNvPr id="23" name="Oval 22"/>
            <p:cNvSpPr/>
            <p:nvPr/>
          </p:nvSpPr>
          <p:spPr>
            <a:xfrm>
              <a:off x="5112060" y="3118175"/>
              <a:ext cx="792088" cy="76566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281600" y="3239398"/>
              <a:ext cx="4764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m</a:t>
              </a:r>
              <a:endParaRPr lang="en-US" sz="2800" b="1" dirty="0"/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>
            <a:off x="2324286" y="3924055"/>
            <a:ext cx="526327" cy="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725449" y="3672027"/>
            <a:ext cx="422805" cy="213683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886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Key prior inputs</a:t>
            </a:r>
            <a:endParaRPr lang="en-ZA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835334"/>
              </p:ext>
            </p:extLst>
          </p:nvPr>
        </p:nvGraphicFramePr>
        <p:xfrm>
          <a:off x="323528" y="980728"/>
          <a:ext cx="8352928" cy="5544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5363"/>
                <a:gridCol w="1350930"/>
                <a:gridCol w="1598283"/>
                <a:gridCol w="894277"/>
                <a:gridCol w="1236766"/>
                <a:gridCol w="1617309"/>
              </a:tblGrid>
              <a:tr h="48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Parameter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Species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Distribution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Symbol" panose="05050102010706020507" pitchFamily="18" charset="2"/>
                        </a:rPr>
                        <a:t>m</a:t>
                      </a:r>
                      <a:endParaRPr lang="en-ZA" sz="1200" dirty="0">
                        <a:effectLst/>
                        <a:latin typeface="Symbol" panose="05050102010706020507" pitchFamily="18" charset="2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CV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Input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0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i="1" dirty="0">
                          <a:effectLst/>
                        </a:rPr>
                        <a:t>SB</a:t>
                      </a:r>
                      <a:r>
                        <a:rPr lang="en-US" sz="1100" baseline="-25000" dirty="0">
                          <a:effectLst/>
                        </a:rPr>
                        <a:t>0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Silver kob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log-normal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35000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100%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Prior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9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 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Carpenter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 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35000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100%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>
                          <a:effectLst/>
                        </a:rPr>
                        <a:t>Prior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9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i="1" dirty="0" smtClean="0">
                          <a:effectLst/>
                        </a:rPr>
                        <a:t>q  </a:t>
                      </a:r>
                      <a:r>
                        <a:rPr lang="en-US" sz="1100" i="0" dirty="0" smtClean="0">
                          <a:effectLst/>
                        </a:rPr>
                        <a:t>catchability</a:t>
                      </a:r>
                      <a:endParaRPr lang="en-ZA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Both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Uniform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Prior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0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φ = SB</a:t>
                      </a:r>
                      <a:r>
                        <a:rPr lang="en-US" sz="1100" baseline="-25000" dirty="0">
                          <a:effectLst/>
                        </a:rPr>
                        <a:t>1987</a:t>
                      </a:r>
                      <a:r>
                        <a:rPr lang="en-US" sz="1100" dirty="0">
                          <a:effectLst/>
                        </a:rPr>
                        <a:t>/SB</a:t>
                      </a:r>
                      <a:r>
                        <a:rPr lang="en-US" sz="1100" baseline="-25000" dirty="0">
                          <a:effectLst/>
                        </a:rPr>
                        <a:t>0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Silver kob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Beta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30%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Prior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9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100" dirty="0">
                          <a:effectLst/>
                        </a:rPr>
                        <a:t> 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Carpenter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Beta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0.15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30%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Prior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02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aseline="0" dirty="0" smtClean="0">
                          <a:effectLst/>
                        </a:rPr>
                        <a:t>Process variance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All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inverse-gamma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1/gamma(0.001,0.001)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Prior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91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+mn-lt"/>
                          <a:ea typeface="+mn-ea"/>
                        </a:rPr>
                        <a:t>Observation</a:t>
                      </a:r>
                      <a:r>
                        <a:rPr lang="en-US" sz="1100" baseline="0" dirty="0" smtClean="0">
                          <a:effectLst/>
                          <a:latin typeface="+mn-lt"/>
                          <a:ea typeface="+mn-ea"/>
                        </a:rPr>
                        <a:t> variance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All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inverse-gamma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1/gamma(0.001,0.001</a:t>
                      </a:r>
                      <a:r>
                        <a:rPr lang="en-US" sz="1100" dirty="0">
                          <a:effectLst/>
                        </a:rPr>
                        <a:t>)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Prior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9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i="1" dirty="0" smtClean="0">
                          <a:effectLst/>
                        </a:rPr>
                        <a:t>H </a:t>
                      </a:r>
                      <a:r>
                        <a:rPr lang="en-US" sz="1100" i="0" dirty="0" smtClean="0">
                          <a:effectLst/>
                        </a:rPr>
                        <a:t>‘steepness’</a:t>
                      </a:r>
                      <a:r>
                        <a:rPr lang="en-US" sz="1100" dirty="0" smtClean="0">
                          <a:effectLst/>
                        </a:rPr>
                        <a:t> 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Silver kob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Beta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ASEM input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9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Carpenter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Beta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ASEM input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9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i="1" dirty="0" smtClean="0">
                          <a:effectLst/>
                        </a:rPr>
                        <a:t>M</a:t>
                      </a:r>
                      <a:r>
                        <a:rPr lang="en-US" sz="1100" i="0" dirty="0" smtClean="0">
                          <a:effectLst/>
                        </a:rPr>
                        <a:t> Natural</a:t>
                      </a:r>
                      <a:r>
                        <a:rPr lang="en-US" sz="1100" i="0" baseline="0" dirty="0" smtClean="0">
                          <a:effectLst/>
                        </a:rPr>
                        <a:t> Mortality</a:t>
                      </a:r>
                      <a:endParaRPr lang="en-ZA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Silver kob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log-normal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0.18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25%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ASEM input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9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Carpenter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log-normal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0.1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25%</a:t>
                      </a:r>
                      <a:endParaRPr lang="en-Z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ASEM input</a:t>
                      </a:r>
                      <a:endParaRPr lang="en-Z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957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905"/>
            <a:ext cx="8939336" cy="562074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JABBA-Select Fits to Standardized CPUE </a:t>
            </a:r>
            <a:endParaRPr lang="en-ZA" dirty="0"/>
          </a:p>
        </p:txBody>
      </p:sp>
      <p:pic>
        <p:nvPicPr>
          <p:cNvPr id="5" name="Picture 6" descr="Image result for Silver k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3383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1122" name="Picture 2" descr="C:\Work\Research\LinefishAssessmentsAug2017\JABBA_SELECT\KOB\s1_P1\Output\Fits_KOB.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25" y="1200746"/>
            <a:ext cx="7736904" cy="552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21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905"/>
            <a:ext cx="8939336" cy="562074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JABBA-Select Fits to Standardized CPUE </a:t>
            </a:r>
            <a:endParaRPr lang="en-ZA" dirty="0"/>
          </a:p>
        </p:txBody>
      </p:sp>
      <p:pic>
        <p:nvPicPr>
          <p:cNvPr id="6" name="Picture 8" descr="Image result for carpenter silver fis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216" y="476672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3170" name="Picture 2" descr="C:\Work\Research\LinefishAssessmentsAug2017\JABBA_SELECT\CRPN\s1_P1\Output\Fits_CRPN.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74" y="1052736"/>
            <a:ext cx="8026558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9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Goodness-of-Fit</a:t>
            </a:r>
            <a:endParaRPr lang="en-ZA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169292" y="4653135"/>
            <a:ext cx="7200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Figure 6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Residual diagnostic plots of CPUE fits for silver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kob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(left) and carpenter (right) Boxplots indicating the median and quantiles of all residuals available for any given year, and solid black line indicates a loess smoother through all residuals.</a:t>
            </a: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 descr="Image result for Silver k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756990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Image result for carpenter silver fis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984" y="819525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4194" name="Picture 2" descr="C:\Work\Research\LinefishAssessmentsAug2017\JABBA_SELECT\CRPN\s1_P1\Output\Residuals_CRPN.S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496" y="1484784"/>
            <a:ext cx="4572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4195" name="Picture 3" descr="C:\Work\Research\LinefishAssessmentsAug2017\JABBA_SELECT\KOB\s1_P1\Output\Residuals_KOB.S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412776"/>
            <a:ext cx="4572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75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Process error deviation</a:t>
            </a:r>
            <a:endParaRPr lang="en-ZA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pic>
        <p:nvPicPr>
          <p:cNvPr id="6" name="Picture 6" descr="Image result for Silver k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437" y="819525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Image result for carpenter silver fis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060" y="769458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1122" name="Picture 2" descr="C:\Work\Research\LinefishAssessmentsAug2017\JABBA_SELECT\CRPN\s1_P1\Output\ProcDev_CRPN.S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195" y="1553520"/>
            <a:ext cx="4222285" cy="29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2146" name="Picture 2" descr="C:\Work\Research\LinefishAssessmentsAug2017\JABBA_SELECT\KOB\s1_P1\Output\ProcDev_KOB.S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3" y="1412776"/>
            <a:ext cx="4572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11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Fisheries Reference Points</a:t>
            </a:r>
            <a:endParaRPr lang="en-ZA" dirty="0"/>
          </a:p>
        </p:txBody>
      </p:sp>
      <p:sp>
        <p:nvSpPr>
          <p:cNvPr id="3" name="Rectangle 2"/>
          <p:cNvSpPr/>
          <p:nvPr/>
        </p:nvSpPr>
        <p:spPr>
          <a:xfrm>
            <a:off x="755575" y="980728"/>
            <a:ext cx="35911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i="1" dirty="0" smtClean="0"/>
              <a:t>SB</a:t>
            </a:r>
            <a:r>
              <a:rPr lang="en-GB" sz="2800" i="1" baseline="-25000" dirty="0" smtClean="0"/>
              <a:t>MSY </a:t>
            </a:r>
            <a:r>
              <a:rPr lang="en-GB" sz="2800" i="1" dirty="0" smtClean="0"/>
              <a:t>~ SB</a:t>
            </a:r>
            <a:r>
              <a:rPr lang="en-GB" sz="2800" i="1" baseline="-25000" dirty="0" smtClean="0"/>
              <a:t>40</a:t>
            </a:r>
            <a:r>
              <a:rPr lang="en-GB" sz="2800" i="1" dirty="0" smtClean="0"/>
              <a:t> </a:t>
            </a:r>
            <a:r>
              <a:rPr lang="en-GB" sz="2800" dirty="0"/>
              <a:t>= 0.4</a:t>
            </a:r>
            <a:r>
              <a:rPr lang="en-GB" sz="2800" i="1" dirty="0"/>
              <a:t> </a:t>
            </a:r>
            <a:r>
              <a:rPr lang="en-GB" sz="2800" dirty="0"/>
              <a:t>× </a:t>
            </a:r>
            <a:r>
              <a:rPr lang="en-GB" sz="2800" i="1" dirty="0"/>
              <a:t>SB</a:t>
            </a:r>
            <a:r>
              <a:rPr lang="en-GB" sz="2800" i="1" baseline="-25000" dirty="0"/>
              <a:t>0</a:t>
            </a:r>
            <a:r>
              <a:rPr lang="en-GB" sz="2800" i="1" dirty="0"/>
              <a:t> </a:t>
            </a:r>
            <a:endParaRPr lang="en-ZA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219756"/>
              </p:ext>
            </p:extLst>
          </p:nvPr>
        </p:nvGraphicFramePr>
        <p:xfrm>
          <a:off x="755576" y="1772816"/>
          <a:ext cx="6469063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394" name="Equation" r:id="rId3" imgW="2616120" imgH="533160" progId="Equation.3">
                  <p:embed/>
                </p:oleObj>
              </mc:Choice>
              <mc:Fallback>
                <p:oleObj name="Equation" r:id="rId3" imgW="261612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772816"/>
                        <a:ext cx="6469063" cy="1304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520623"/>
              </p:ext>
            </p:extLst>
          </p:nvPr>
        </p:nvGraphicFramePr>
        <p:xfrm>
          <a:off x="755575" y="3068960"/>
          <a:ext cx="311785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395" name="Equation" r:id="rId5" imgW="1358640" imgH="419040" progId="Equation.3">
                  <p:embed/>
                </p:oleObj>
              </mc:Choice>
              <mc:Fallback>
                <p:oleObj name="Equation" r:id="rId5" imgW="135864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5" y="3068960"/>
                        <a:ext cx="3117850" cy="955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136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45844"/>
            <a:ext cx="7344494" cy="2453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http://coenv.washington.edu/wp-content/uploads/2014/04/Andr%C3%A9-Punt1-528x52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26"/>
          <a:stretch/>
        </p:blipFill>
        <p:spPr bwMode="auto">
          <a:xfrm>
            <a:off x="6588224" y="5301208"/>
            <a:ext cx="1088648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8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425705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611043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Fisheries Reference Points</a:t>
            </a:r>
            <a:endParaRPr lang="en-ZA" dirty="0"/>
          </a:p>
        </p:txBody>
      </p:sp>
      <p:sp>
        <p:nvSpPr>
          <p:cNvPr id="4" name="Rectangle 3"/>
          <p:cNvSpPr/>
          <p:nvPr/>
        </p:nvSpPr>
        <p:spPr>
          <a:xfrm>
            <a:off x="456083" y="551582"/>
            <a:ext cx="78306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/>
              <a:t>Rev_ Table 4.</a:t>
            </a:r>
            <a:r>
              <a:rPr lang="en-GB" sz="1600" dirty="0" smtClean="0"/>
              <a:t> Summary </a:t>
            </a:r>
            <a:r>
              <a:rPr lang="en-GB" sz="1600" dirty="0"/>
              <a:t>of posterior estimates (medians) and 95% Bayesian Credibility Intervals of Fisheries Reference Points (FRPs) from the JABBA-Select for silver </a:t>
            </a:r>
            <a:r>
              <a:rPr lang="en-GB" sz="1600" dirty="0" err="1"/>
              <a:t>kob</a:t>
            </a:r>
            <a:r>
              <a:rPr lang="en-GB" sz="1600" dirty="0"/>
              <a:t> and carpenter, including selectivity specific reference point quantities for: S1 = </a:t>
            </a:r>
            <a:r>
              <a:rPr lang="en-GB" sz="1600" dirty="0" err="1"/>
              <a:t>linefishery</a:t>
            </a:r>
            <a:r>
              <a:rPr lang="en-GB" sz="1600" dirty="0"/>
              <a:t> (1987-2002) and S2 = </a:t>
            </a:r>
            <a:r>
              <a:rPr lang="en-GB" sz="1600" dirty="0" err="1"/>
              <a:t>linfishery</a:t>
            </a:r>
            <a:r>
              <a:rPr lang="en-GB" sz="1600" dirty="0"/>
              <a:t> (2003 -2015)  and  S3  = inshore trawl fishery (1987-2015) </a:t>
            </a:r>
            <a:endParaRPr lang="en-ZA" sz="1600" dirty="0"/>
          </a:p>
        </p:txBody>
      </p:sp>
      <p:sp>
        <p:nvSpPr>
          <p:cNvPr id="5" name="Rectangle 4"/>
          <p:cNvSpPr/>
          <p:nvPr/>
        </p:nvSpPr>
        <p:spPr>
          <a:xfrm>
            <a:off x="1763688" y="2566958"/>
            <a:ext cx="648072" cy="168327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Rectangle 7"/>
          <p:cNvSpPr/>
          <p:nvPr/>
        </p:nvSpPr>
        <p:spPr>
          <a:xfrm>
            <a:off x="1763688" y="4266002"/>
            <a:ext cx="648072" cy="1683278"/>
          </a:xfrm>
          <a:prstGeom prst="rect">
            <a:avLst/>
          </a:prstGeom>
          <a:noFill/>
          <a:ln w="317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7781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Stock Status Trajectories</a:t>
            </a:r>
            <a:endParaRPr lang="en-ZA" dirty="0"/>
          </a:p>
        </p:txBody>
      </p:sp>
      <p:pic>
        <p:nvPicPr>
          <p:cNvPr id="257027" name="Picture 3" descr="C:\Work\Research\LinefishAssessmentsAug2017\JABBA_SELECT\CRPN\s1_P1\Output\TrendMSY_CRPN.S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340768"/>
            <a:ext cx="3688250" cy="55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Silver ko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620688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Image result for carpenter silver fis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92696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5218" name="Picture 2" descr="C:\Work\Research\LinefishAssessmentsAug2017\JABBA_SELECT\KOB\s1_P1\Output\TrendMSY_KOB.S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06" y="1340768"/>
            <a:ext cx="36576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38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Stock Status – Kobe phase Plots</a:t>
            </a:r>
            <a:endParaRPr lang="en-ZA" dirty="0"/>
          </a:p>
        </p:txBody>
      </p:sp>
      <p:pic>
        <p:nvPicPr>
          <p:cNvPr id="5" name="Picture 6" descr="Image result for Silver k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437" y="551503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Image result for carpenter silver fis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26" y="612257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8053" name="Picture 5" descr="C:\Work\Research\LinefishAssessmentsAug2017\JABBA_SELECT\CRPN\s1_P1\Output\Kobe_CRPN.S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3092"/>
            <a:ext cx="45720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42" name="Picture 2" descr="C:\Work\Research\LinefishAssessmentsAug2017\JABBA_SELECT\KOB\s1_P1\Output\Kobe_KOB.S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1258416"/>
            <a:ext cx="45720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35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Surplus-Production Phase Plots</a:t>
            </a:r>
            <a:endParaRPr lang="en-ZA" dirty="0"/>
          </a:p>
        </p:txBody>
      </p:sp>
      <p:pic>
        <p:nvPicPr>
          <p:cNvPr id="270338" name="Picture 2" descr="C:\Work\Research\StockAssessmentWorkshop2017\Linefish_P1\Demo\KOB\s1_P1\Output\SPphase_KOB_s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0888"/>
            <a:ext cx="45720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0340" name="Picture 4" descr="C:\Work\Research\StockAssessmentWorkshop2017\Linefish_P1\Demo\CRPN\s1_P1\Output\SPphase_CRPN_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2" y="1881944"/>
            <a:ext cx="45720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Image result for Silver ko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25" y="1168575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Image result for carpenter silver fis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314" y="1229329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76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S</a:t>
            </a:r>
            <a:r>
              <a:rPr lang="en-US" dirty="0" smtClean="0"/>
              <a:t>tate-space Schaefer model example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309076" y="231947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28530" y="2320184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634384" y="2320184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57330" y="2311638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463184" y="2310924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377584" y="231947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19984" y="1396524"/>
            <a:ext cx="3810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634384" y="1405781"/>
            <a:ext cx="3810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540238" y="1413616"/>
            <a:ext cx="3810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454638" y="1414330"/>
            <a:ext cx="3810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377584" y="1414330"/>
            <a:ext cx="3810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274178" y="1405070"/>
            <a:ext cx="381000" cy="381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stCxn id="10" idx="6"/>
            <a:endCxn id="11" idx="2"/>
          </p:cNvCxnSpPr>
          <p:nvPr/>
        </p:nvCxnSpPr>
        <p:spPr>
          <a:xfrm>
            <a:off x="1100984" y="1587024"/>
            <a:ext cx="533400" cy="9257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015029" y="1601623"/>
            <a:ext cx="533400" cy="9257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938330" y="1593076"/>
            <a:ext cx="533400" cy="9257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835638" y="1585242"/>
            <a:ext cx="533400" cy="9257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758584" y="1591655"/>
            <a:ext cx="533400" cy="9257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14400" y="1786070"/>
            <a:ext cx="0" cy="580760"/>
          </a:xfrm>
          <a:prstGeom prst="straightConnector1">
            <a:avLst/>
          </a:prstGeom>
          <a:ln w="19050">
            <a:solidFill>
              <a:schemeClr val="tx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824884" y="1786070"/>
            <a:ext cx="0" cy="580760"/>
          </a:xfrm>
          <a:prstGeom prst="straightConnector1">
            <a:avLst/>
          </a:prstGeom>
          <a:ln w="19050">
            <a:solidFill>
              <a:schemeClr val="tx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739284" y="1774852"/>
            <a:ext cx="0" cy="580760"/>
          </a:xfrm>
          <a:prstGeom prst="straightConnector1">
            <a:avLst/>
          </a:prstGeom>
          <a:ln w="19050">
            <a:solidFill>
              <a:schemeClr val="tx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655465" y="1768978"/>
            <a:ext cx="0" cy="580760"/>
          </a:xfrm>
          <a:prstGeom prst="straightConnector1">
            <a:avLst/>
          </a:prstGeom>
          <a:ln w="19050">
            <a:solidFill>
              <a:schemeClr val="tx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568084" y="1756516"/>
            <a:ext cx="0" cy="580760"/>
          </a:xfrm>
          <a:prstGeom prst="straightConnector1">
            <a:avLst/>
          </a:prstGeom>
          <a:ln w="19050">
            <a:solidFill>
              <a:schemeClr val="tx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494236" y="1739424"/>
            <a:ext cx="0" cy="580760"/>
          </a:xfrm>
          <a:prstGeom prst="straightConnector1">
            <a:avLst/>
          </a:prstGeom>
          <a:ln w="19050">
            <a:solidFill>
              <a:schemeClr val="tx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274849" y="1002268"/>
            <a:ext cx="4144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Unobservable (latent) states of the system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986125" y="2775082"/>
            <a:ext cx="235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Imperfect observations</a:t>
            </a:r>
            <a:endParaRPr lang="en-US" dirty="0"/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17226" y="3130883"/>
            <a:ext cx="4329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/>
              <a:t>Process, State or Evolutionary equation </a:t>
            </a:r>
            <a:endParaRPr lang="en-US" sz="2000" u="sng" dirty="0"/>
          </a:p>
        </p:txBody>
      </p:sp>
      <p:cxnSp>
        <p:nvCxnSpPr>
          <p:cNvPr id="34" name="Straight Arrow Connector 33"/>
          <p:cNvCxnSpPr>
            <a:stCxn id="35" idx="0"/>
          </p:cNvCxnSpPr>
          <p:nvPr/>
        </p:nvCxnSpPr>
        <p:spPr>
          <a:xfrm flipH="1" flipV="1">
            <a:off x="579954" y="4051501"/>
            <a:ext cx="45554" cy="51366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-105013" y="4565166"/>
            <a:ext cx="1461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State variable</a:t>
            </a:r>
            <a:endParaRPr lang="en-US" dirty="0"/>
          </a:p>
        </p:txBody>
      </p:sp>
      <p:cxnSp>
        <p:nvCxnSpPr>
          <p:cNvPr id="37" name="Straight Arrow Connector 36"/>
          <p:cNvCxnSpPr/>
          <p:nvPr/>
        </p:nvCxnSpPr>
        <p:spPr>
          <a:xfrm flipH="1" flipV="1">
            <a:off x="4102338" y="3995621"/>
            <a:ext cx="225008" cy="33849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667004" y="4380500"/>
            <a:ext cx="1421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Process error</a:t>
            </a:r>
            <a:endParaRPr lang="en-US" dirty="0"/>
          </a:p>
        </p:txBody>
      </p:sp>
      <p:cxnSp>
        <p:nvCxnSpPr>
          <p:cNvPr id="41" name="Straight Arrow Connector 40"/>
          <p:cNvCxnSpPr/>
          <p:nvPr/>
        </p:nvCxnSpPr>
        <p:spPr>
          <a:xfrm flipH="1" flipV="1">
            <a:off x="2739284" y="4338963"/>
            <a:ext cx="87659" cy="36626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26179" y="5041417"/>
            <a:ext cx="25063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/>
              <a:t>Observation equation </a:t>
            </a:r>
            <a:endParaRPr lang="en-US" sz="2000" u="sng" dirty="0"/>
          </a:p>
        </p:txBody>
      </p:sp>
      <p:sp>
        <p:nvSpPr>
          <p:cNvPr id="4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48" name="Straight Arrow Connector 47"/>
          <p:cNvCxnSpPr/>
          <p:nvPr/>
        </p:nvCxnSpPr>
        <p:spPr>
          <a:xfrm flipV="1">
            <a:off x="579954" y="5871810"/>
            <a:ext cx="0" cy="381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93346" y="6182882"/>
            <a:ext cx="1327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Observation</a:t>
            </a:r>
            <a:endParaRPr lang="en-US" dirty="0"/>
          </a:p>
        </p:txBody>
      </p:sp>
      <p:cxnSp>
        <p:nvCxnSpPr>
          <p:cNvPr id="51" name="Straight Arrow Connector 50"/>
          <p:cNvCxnSpPr/>
          <p:nvPr/>
        </p:nvCxnSpPr>
        <p:spPr>
          <a:xfrm flipH="1" flipV="1">
            <a:off x="2407065" y="5805449"/>
            <a:ext cx="266345" cy="3491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018995" y="6173747"/>
            <a:ext cx="13278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Observation</a:t>
            </a:r>
          </a:p>
          <a:p>
            <a:pPr algn="ctr"/>
            <a:r>
              <a:rPr lang="en-US" dirty="0" smtClean="0"/>
              <a:t>error</a:t>
            </a:r>
            <a:endParaRPr lang="en-US" dirty="0"/>
          </a:p>
        </p:txBody>
      </p:sp>
      <p:sp>
        <p:nvSpPr>
          <p:cNvPr id="5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56" name="Straight Arrow Connector 55"/>
          <p:cNvCxnSpPr/>
          <p:nvPr/>
        </p:nvCxnSpPr>
        <p:spPr>
          <a:xfrm flipH="1" flipV="1">
            <a:off x="6514811" y="3978150"/>
            <a:ext cx="225008" cy="33849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979518" y="4302753"/>
            <a:ext cx="1737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Process variance</a:t>
            </a:r>
            <a:endParaRPr lang="en-US" dirty="0"/>
          </a:p>
        </p:txBody>
      </p:sp>
      <p:cxnSp>
        <p:nvCxnSpPr>
          <p:cNvPr id="59" name="Straight Arrow Connector 58"/>
          <p:cNvCxnSpPr/>
          <p:nvPr/>
        </p:nvCxnSpPr>
        <p:spPr>
          <a:xfrm flipH="1" flipV="1">
            <a:off x="6372427" y="5897119"/>
            <a:ext cx="225008" cy="33849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584537" y="6173747"/>
            <a:ext cx="2170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Observation variance</a:t>
            </a:r>
            <a:endParaRPr lang="en-US" dirty="0"/>
          </a:p>
        </p:txBody>
      </p:sp>
      <p:sp>
        <p:nvSpPr>
          <p:cNvPr id="61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2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490324"/>
              </p:ext>
            </p:extLst>
          </p:nvPr>
        </p:nvGraphicFramePr>
        <p:xfrm>
          <a:off x="5080567" y="5441658"/>
          <a:ext cx="1621441" cy="455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00" name="Equation" r:id="rId3" imgW="850531" imgH="241195" progId="Equation.3">
                  <p:embed/>
                </p:oleObj>
              </mc:Choice>
              <mc:Fallback>
                <p:oleObj name="Equation" r:id="rId3" imgW="850531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567" y="5441658"/>
                        <a:ext cx="1621441" cy="4554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4" name="Object 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48544"/>
              </p:ext>
            </p:extLst>
          </p:nvPr>
        </p:nvGraphicFramePr>
        <p:xfrm>
          <a:off x="5418869" y="3610434"/>
          <a:ext cx="1402288" cy="393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01" name="Equation" r:id="rId5" imgW="850531" imgH="241195" progId="Equation.3">
                  <p:embed/>
                </p:oleObj>
              </mc:Choice>
              <mc:Fallback>
                <p:oleObj name="Equation" r:id="rId5" imgW="850531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8869" y="3610434"/>
                        <a:ext cx="1402288" cy="3939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205930"/>
              </p:ext>
            </p:extLst>
          </p:nvPr>
        </p:nvGraphicFramePr>
        <p:xfrm>
          <a:off x="255477" y="3480533"/>
          <a:ext cx="4052503" cy="745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02" name="Equation" r:id="rId7" imgW="2120900" imgH="393700" progId="Equation.3">
                  <p:embed/>
                </p:oleObj>
              </mc:Choice>
              <mc:Fallback>
                <p:oleObj name="Equation" r:id="rId7" imgW="21209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477" y="3480533"/>
                        <a:ext cx="4052503" cy="7450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Rectangle 41"/>
          <p:cNvSpPr/>
          <p:nvPr/>
        </p:nvSpPr>
        <p:spPr>
          <a:xfrm>
            <a:off x="1421210" y="3530993"/>
            <a:ext cx="1500028" cy="77176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5" name="TextBox 64"/>
          <p:cNvSpPr txBox="1"/>
          <p:nvPr/>
        </p:nvSpPr>
        <p:spPr>
          <a:xfrm>
            <a:off x="1716091" y="4672085"/>
            <a:ext cx="20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Production Function</a:t>
            </a:r>
            <a:endParaRPr lang="en-US" dirty="0"/>
          </a:p>
        </p:txBody>
      </p:sp>
      <p:sp>
        <p:nvSpPr>
          <p:cNvPr id="4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graphicFrame>
        <p:nvGraphicFramePr>
          <p:cNvPr id="50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5456412"/>
              </p:ext>
            </p:extLst>
          </p:nvPr>
        </p:nvGraphicFramePr>
        <p:xfrm>
          <a:off x="208048" y="5416269"/>
          <a:ext cx="2530781" cy="429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03" name="Equation" r:id="rId9" imgW="1066337" imgH="177723" progId="Equation.3">
                  <p:embed/>
                </p:oleObj>
              </mc:Choice>
              <mc:Fallback>
                <p:oleObj name="Equation" r:id="rId9" imgW="1066337" imgH="17772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048" y="5416269"/>
                        <a:ext cx="2530781" cy="4293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6" name="Picture 6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75" t="20379" r="8068" b="55626"/>
          <a:stretch/>
        </p:blipFill>
        <p:spPr>
          <a:xfrm>
            <a:off x="6084168" y="635128"/>
            <a:ext cx="2638825" cy="2596844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cxnSp>
        <p:nvCxnSpPr>
          <p:cNvPr id="67" name="Straight Arrow Connector 66"/>
          <p:cNvCxnSpPr/>
          <p:nvPr/>
        </p:nvCxnSpPr>
        <p:spPr>
          <a:xfrm>
            <a:off x="7816428" y="1857340"/>
            <a:ext cx="0" cy="23070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8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1013594"/>
              </p:ext>
            </p:extLst>
          </p:nvPr>
        </p:nvGraphicFramePr>
        <p:xfrm>
          <a:off x="7131857" y="1869446"/>
          <a:ext cx="1249305" cy="402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04" name="Equation" r:id="rId12" imgW="711200" imgH="228600" progId="Equation.3">
                  <p:embed/>
                </p:oleObj>
              </mc:Choice>
              <mc:Fallback>
                <p:oleObj name="Equation" r:id="rId12" imgW="711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1857" y="1869446"/>
                        <a:ext cx="1249305" cy="4021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9" name="Straight Arrow Connector 68"/>
          <p:cNvCxnSpPr/>
          <p:nvPr/>
        </p:nvCxnSpPr>
        <p:spPr>
          <a:xfrm flipH="1" flipV="1">
            <a:off x="7816429" y="1379995"/>
            <a:ext cx="550491" cy="237411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0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6261413"/>
              </p:ext>
            </p:extLst>
          </p:nvPr>
        </p:nvGraphicFramePr>
        <p:xfrm>
          <a:off x="8264828" y="1578726"/>
          <a:ext cx="430407" cy="3890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05" name="Equation" r:id="rId14" imgW="253890" imgH="228501" progId="Equation.3">
                  <p:embed/>
                </p:oleObj>
              </mc:Choice>
              <mc:Fallback>
                <p:oleObj name="Equation" r:id="rId14" imgW="253890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4828" y="1578726"/>
                        <a:ext cx="430407" cy="3890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1" name="Straight Arrow Connector 70"/>
          <p:cNvCxnSpPr/>
          <p:nvPr/>
        </p:nvCxnSpPr>
        <p:spPr>
          <a:xfrm>
            <a:off x="7347476" y="914290"/>
            <a:ext cx="388834" cy="85369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2" name="Object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3564240"/>
              </p:ext>
            </p:extLst>
          </p:nvPr>
        </p:nvGraphicFramePr>
        <p:xfrm>
          <a:off x="6229632" y="733136"/>
          <a:ext cx="1117844" cy="372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106" name="Equation" r:id="rId16" imgW="685800" imgH="228600" progId="Equation.3">
                  <p:embed/>
                </p:oleObj>
              </mc:Choice>
              <mc:Fallback>
                <p:oleObj name="Equation" r:id="rId16" imgW="685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632" y="733136"/>
                        <a:ext cx="1117844" cy="3726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2" name="Straight Arrow Connector 51"/>
          <p:cNvCxnSpPr/>
          <p:nvPr/>
        </p:nvCxnSpPr>
        <p:spPr>
          <a:xfrm flipH="1" flipV="1">
            <a:off x="7611158" y="2555604"/>
            <a:ext cx="144230" cy="30703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717259" y="2862640"/>
            <a:ext cx="2057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Deterministic  trend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8159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Stock Status – ‘post-modern’ </a:t>
            </a:r>
            <a:r>
              <a:rPr lang="en-ZA" dirty="0" err="1" smtClean="0"/>
              <a:t>Biplots</a:t>
            </a:r>
            <a:endParaRPr lang="en-ZA" dirty="0"/>
          </a:p>
        </p:txBody>
      </p:sp>
      <p:pic>
        <p:nvPicPr>
          <p:cNvPr id="7" name="Picture 6" descr="Image result for Silver ko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883" y="880279"/>
            <a:ext cx="1727498" cy="7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Image result for carpenter silver fis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26" y="880279"/>
            <a:ext cx="1399575" cy="6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9079" name="Picture 7" descr="C:\Work\Research\LinefishAssessmentsAug2017\JABBA_SELECT\CRPN\s1_P1\Output\Biplot_CRPN.S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31114"/>
            <a:ext cx="4572009" cy="411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7266" name="Picture 2" descr="C:\Work\Research\LinefishAssessmentsAug2017\JABBA_SELECT\KOB\s1_P1\Output\Biplot_KOB.S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1114"/>
            <a:ext cx="45720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83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1143000"/>
          </a:xfrm>
        </p:spPr>
        <p:txBody>
          <a:bodyPr/>
          <a:lstStyle/>
          <a:p>
            <a:r>
              <a:rPr lang="en-ZA" dirty="0" smtClean="0"/>
              <a:t>JABBA-Select Demo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2745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0815"/>
            <a:ext cx="8388424" cy="66771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3370" y="5877272"/>
            <a:ext cx="352883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4400" dirty="0" smtClean="0"/>
              <a:t>The End Part I</a:t>
            </a:r>
            <a:endParaRPr lang="en-ZA" sz="4400" dirty="0"/>
          </a:p>
        </p:txBody>
      </p:sp>
    </p:spTree>
    <p:extLst>
      <p:ext uri="{BB962C8B-B14F-4D97-AF65-F5344CB8AC3E}">
        <p14:creationId xmlns:p14="http://schemas.microsoft.com/office/powerpoint/2010/main" val="212795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74"/>
          <a:stretch/>
        </p:blipFill>
        <p:spPr bwMode="auto">
          <a:xfrm>
            <a:off x="1115616" y="1576208"/>
            <a:ext cx="6156176" cy="5308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3767" y="0"/>
            <a:ext cx="4067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800" dirty="0" smtClean="0"/>
              <a:t>Pella-Tomlinson Properties</a:t>
            </a:r>
            <a:endParaRPr lang="en-ZA" sz="2800" dirty="0"/>
          </a:p>
        </p:txBody>
      </p:sp>
      <p:pic>
        <p:nvPicPr>
          <p:cNvPr id="23040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101" y="460797"/>
            <a:ext cx="4201355" cy="11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702197" y="4035560"/>
            <a:ext cx="1224136" cy="6480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1926334" y="6741368"/>
            <a:ext cx="1349522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ightning Bolt 8"/>
          <p:cNvSpPr/>
          <p:nvPr/>
        </p:nvSpPr>
        <p:spPr>
          <a:xfrm>
            <a:off x="395536" y="3645024"/>
            <a:ext cx="306661" cy="714572"/>
          </a:xfrm>
          <a:prstGeom prst="lightningBol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51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8920" y="0"/>
            <a:ext cx="70020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800" dirty="0" smtClean="0"/>
              <a:t>Merging Pella-Tomlinson with the Hockey-Stick</a:t>
            </a:r>
          </a:p>
          <a:p>
            <a:pPr algn="ctr"/>
            <a:r>
              <a:rPr lang="en-ZA" sz="2800" dirty="0" smtClean="0"/>
              <a:t>After Froese et al. (2016; CMSY)</a:t>
            </a:r>
            <a:endParaRPr lang="en-ZA" sz="2800" dirty="0"/>
          </a:p>
        </p:txBody>
      </p:sp>
      <p:sp>
        <p:nvSpPr>
          <p:cNvPr id="2" name="Rectangle 1"/>
          <p:cNvSpPr/>
          <p:nvPr/>
        </p:nvSpPr>
        <p:spPr>
          <a:xfrm>
            <a:off x="2542672" y="1193389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 err="1"/>
              <a:t>P</a:t>
            </a:r>
            <a:r>
              <a:rPr lang="en-GB" i="1" baseline="-25000" dirty="0" err="1"/>
              <a:t>lim</a:t>
            </a:r>
            <a:r>
              <a:rPr lang="en-GB" i="1" dirty="0"/>
              <a:t> </a:t>
            </a:r>
            <a:r>
              <a:rPr lang="en-GB" dirty="0"/>
              <a:t>= </a:t>
            </a:r>
            <a:r>
              <a:rPr lang="en-GB" i="1" dirty="0" err="1"/>
              <a:t>B</a:t>
            </a:r>
            <a:r>
              <a:rPr lang="en-GB" i="1" baseline="-25000" dirty="0" err="1"/>
              <a:t>lim</a:t>
            </a:r>
            <a:r>
              <a:rPr lang="en-GB" i="1" dirty="0"/>
              <a:t> </a:t>
            </a:r>
            <a:r>
              <a:rPr lang="en-GB" dirty="0"/>
              <a:t>/ </a:t>
            </a:r>
            <a:r>
              <a:rPr lang="en-GB" i="1" dirty="0" smtClean="0"/>
              <a:t>K ~ </a:t>
            </a:r>
            <a:r>
              <a:rPr lang="en-GB" dirty="0" smtClean="0"/>
              <a:t>0.2 – 0.25</a:t>
            </a:r>
            <a:endParaRPr lang="en-ZA" dirty="0"/>
          </a:p>
        </p:txBody>
      </p:sp>
      <p:pic>
        <p:nvPicPr>
          <p:cNvPr id="2314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40" y="1562721"/>
            <a:ext cx="6100951" cy="4215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48264" y="1626759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R*=1</a:t>
            </a:r>
            <a:endParaRPr lang="en-ZA" dirty="0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2411760" y="3284984"/>
            <a:ext cx="1152128" cy="2160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657827" y="3485931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/>
              <a:t>a</a:t>
            </a:r>
            <a:r>
              <a:rPr lang="en-ZA" dirty="0" smtClean="0"/>
              <a:t>lpha = 1/</a:t>
            </a:r>
            <a:r>
              <a:rPr lang="en-GB" i="1" dirty="0" smtClean="0"/>
              <a:t> </a:t>
            </a:r>
            <a:r>
              <a:rPr lang="en-GB" i="1" dirty="0" err="1" smtClean="0"/>
              <a:t>P</a:t>
            </a:r>
            <a:r>
              <a:rPr lang="en-GB" i="1" baseline="-25000" dirty="0" err="1" smtClean="0"/>
              <a:t>lim</a:t>
            </a:r>
            <a:endParaRPr lang="en-ZA" sz="900" dirty="0"/>
          </a:p>
        </p:txBody>
      </p:sp>
    </p:spTree>
    <p:extLst>
      <p:ext uri="{BB962C8B-B14F-4D97-AF65-F5344CB8AC3E}">
        <p14:creationId xmlns:p14="http://schemas.microsoft.com/office/powerpoint/2010/main" val="18704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8920" y="0"/>
            <a:ext cx="70020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800" dirty="0" smtClean="0"/>
              <a:t>Merging Pella-Tomlinson with the Hockey-Stick</a:t>
            </a:r>
          </a:p>
          <a:p>
            <a:pPr algn="ctr"/>
            <a:r>
              <a:rPr lang="en-ZA" sz="2800" dirty="0" smtClean="0"/>
              <a:t>After Froese et al. (2016; CMSY)</a:t>
            </a:r>
            <a:endParaRPr lang="en-ZA" sz="28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ZA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0309841"/>
              </p:ext>
            </p:extLst>
          </p:nvPr>
        </p:nvGraphicFramePr>
        <p:xfrm>
          <a:off x="827584" y="1100732"/>
          <a:ext cx="6920792" cy="974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135" name="Equation" r:id="rId3" imgW="3327120" imgH="495000" progId="Equation.3">
                  <p:embed/>
                </p:oleObj>
              </mc:Choice>
              <mc:Fallback>
                <p:oleObj name="Equation" r:id="rId3" imgW="332712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100732"/>
                        <a:ext cx="6920792" cy="9745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H="1" flipV="1">
            <a:off x="2918352" y="1982203"/>
            <a:ext cx="1941680" cy="51069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24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8129714" cy="3653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964106" y="6469196"/>
            <a:ext cx="5215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Compare to Fletch-Schaefer composite model in BSP2</a:t>
            </a:r>
            <a:endParaRPr lang="en-ZA" dirty="0"/>
          </a:p>
        </p:txBody>
      </p:sp>
      <p:sp>
        <p:nvSpPr>
          <p:cNvPr id="12" name="Rectangle 11"/>
          <p:cNvSpPr/>
          <p:nvPr/>
        </p:nvSpPr>
        <p:spPr>
          <a:xfrm>
            <a:off x="8101349" y="1268760"/>
            <a:ext cx="7681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(11)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67744" y="3068960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If </a:t>
            </a:r>
            <a:r>
              <a:rPr lang="en-ZA" dirty="0" err="1" smtClean="0"/>
              <a:t>Plim</a:t>
            </a:r>
            <a:r>
              <a:rPr lang="en-ZA" dirty="0" smtClean="0"/>
              <a:t> = 0</a:t>
            </a:r>
            <a:endParaRPr lang="en-ZA" dirty="0"/>
          </a:p>
        </p:txBody>
      </p:sp>
      <p:sp>
        <p:nvSpPr>
          <p:cNvPr id="18" name="TextBox 17"/>
          <p:cNvSpPr txBox="1"/>
          <p:nvPr/>
        </p:nvSpPr>
        <p:spPr>
          <a:xfrm>
            <a:off x="6153813" y="2884294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If </a:t>
            </a:r>
            <a:r>
              <a:rPr lang="en-ZA" dirty="0" err="1" smtClean="0"/>
              <a:t>Plim</a:t>
            </a:r>
            <a:r>
              <a:rPr lang="en-ZA" dirty="0" smtClean="0"/>
              <a:t> = 0.2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4547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Bayesian Framework</a:t>
            </a:r>
            <a:br>
              <a:rPr lang="de-DE" dirty="0" smtClean="0"/>
            </a:br>
            <a:r>
              <a:rPr lang="de-DE" dirty="0" smtClean="0"/>
              <a:t> </a:t>
            </a:r>
            <a:r>
              <a:rPr lang="de-DE" sz="3300" dirty="0" smtClean="0"/>
              <a:t>“Standing on the Shoulders of Giants“</a:t>
            </a:r>
            <a:endParaRPr lang="de-DE" sz="33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916832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Permits the integration of existent information from literature or expert knowledge by formulating informative prior distributions:</a:t>
            </a:r>
            <a:endParaRPr lang="de-DE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2852936"/>
            <a:ext cx="50524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000" dirty="0" smtClean="0"/>
              <a:t> Estimated reference points: Depletion levels </a:t>
            </a:r>
            <a:endParaRPr lang="de-DE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3429000"/>
            <a:ext cx="74887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000" dirty="0" smtClean="0"/>
              <a:t>Demographic information:  Growth, Maturation, Mortality, Longivity</a:t>
            </a:r>
            <a:endParaRPr lang="de-DE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56196" y="4051121"/>
            <a:ext cx="4461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000" dirty="0" smtClean="0"/>
              <a:t>Knowledge from similar stocks:  e.g. </a:t>
            </a:r>
            <a:r>
              <a:rPr lang="de-DE" sz="2000" i="1" dirty="0" smtClean="0"/>
              <a:t>K, r </a:t>
            </a:r>
            <a:endParaRPr lang="de-DE" sz="2000" dirty="0"/>
          </a:p>
        </p:txBody>
      </p:sp>
      <p:sp>
        <p:nvSpPr>
          <p:cNvPr id="7" name="Rectangle 6"/>
          <p:cNvSpPr/>
          <p:nvPr/>
        </p:nvSpPr>
        <p:spPr>
          <a:xfrm>
            <a:off x="539552" y="5085184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BUT, care must be taken not to overstate the precision of priors for uncertain model parameters!</a:t>
            </a:r>
            <a:endParaRPr lang="de-DE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1268760"/>
            <a:ext cx="2887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(Hilborn and Liermann 1998)</a:t>
            </a:r>
            <a:endParaRPr lang="de-DE" dirty="0"/>
          </a:p>
        </p:txBody>
      </p:sp>
      <p:pic>
        <p:nvPicPr>
          <p:cNvPr id="1884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268760"/>
            <a:ext cx="1656184" cy="662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0156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29208" y="-243408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smtClean="0"/>
              <a:t>Pella-Tomlison Surplus Production Model</a:t>
            </a:r>
            <a:endParaRPr lang="en-US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179512" y="1366168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Surplus </a:t>
            </a:r>
            <a:r>
              <a:rPr lang="en-GB" dirty="0"/>
              <a:t>production function of the generalized three parameter SPM by Pella </a:t>
            </a:r>
            <a:r>
              <a:rPr lang="en-GB" dirty="0" smtClean="0"/>
              <a:t>and Tomlinson </a:t>
            </a:r>
            <a:r>
              <a:rPr lang="en-GB" dirty="0"/>
              <a:t>(1969) </a:t>
            </a:r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9512" y="3225750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/>
              <a:t>where </a:t>
            </a:r>
            <a:r>
              <a:rPr lang="en-GB" i="1" dirty="0"/>
              <a:t>r </a:t>
            </a:r>
            <a:r>
              <a:rPr lang="en-GB" dirty="0"/>
              <a:t>is the intrinsic rate of population increase at time </a:t>
            </a:r>
            <a:r>
              <a:rPr lang="en-GB" i="1" dirty="0"/>
              <a:t>t</a:t>
            </a:r>
            <a:r>
              <a:rPr lang="en-GB" dirty="0"/>
              <a:t>, </a:t>
            </a:r>
            <a:r>
              <a:rPr lang="en-GB" i="1" dirty="0"/>
              <a:t>K</a:t>
            </a:r>
            <a:r>
              <a:rPr lang="en-GB" dirty="0"/>
              <a:t> is the unfished biomass and </a:t>
            </a:r>
            <a:r>
              <a:rPr lang="en-GB" i="1" dirty="0"/>
              <a:t>m</a:t>
            </a:r>
            <a:r>
              <a:rPr lang="en-GB" dirty="0"/>
              <a:t> is a shape parameter that determines at which </a:t>
            </a:r>
            <a:r>
              <a:rPr lang="en-GB" i="1" dirty="0"/>
              <a:t>B/K </a:t>
            </a:r>
            <a:r>
              <a:rPr lang="en-GB" dirty="0"/>
              <a:t>ratio maximum surplus production is attained.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79512" y="4365103"/>
            <a:ext cx="885698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/>
              <a:t>If </a:t>
            </a:r>
            <a:r>
              <a:rPr lang="en-GB" i="1" dirty="0" smtClean="0"/>
              <a:t>m</a:t>
            </a:r>
            <a:r>
              <a:rPr lang="en-GB" dirty="0" smtClean="0"/>
              <a:t> = 2, the model reduces to a Schaefer form, </a:t>
            </a:r>
            <a:r>
              <a:rPr lang="en-US" dirty="0"/>
              <a:t>with the surplus production </a:t>
            </a:r>
            <a:r>
              <a:rPr lang="en-US" i="1" dirty="0" smtClean="0"/>
              <a:t>SP </a:t>
            </a:r>
            <a:r>
              <a:rPr lang="en-US" dirty="0" smtClean="0"/>
              <a:t>attaining </a:t>
            </a:r>
            <a:r>
              <a:rPr lang="en-US" dirty="0"/>
              <a:t>MSY at exactly </a:t>
            </a:r>
            <a:r>
              <a:rPr lang="en-US" i="1" dirty="0"/>
              <a:t>K</a:t>
            </a:r>
            <a:r>
              <a:rPr lang="en-US" dirty="0"/>
              <a:t>/2</a:t>
            </a:r>
            <a:endParaRPr lang="en-GB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If</a:t>
            </a:r>
            <a:r>
              <a:rPr lang="en-US" i="1" dirty="0"/>
              <a:t> </a:t>
            </a:r>
            <a:r>
              <a:rPr lang="en-US" dirty="0"/>
              <a:t>0 &lt; </a:t>
            </a:r>
            <a:r>
              <a:rPr lang="en-US" i="1" dirty="0"/>
              <a:t>m</a:t>
            </a:r>
            <a:r>
              <a:rPr lang="en-US" dirty="0"/>
              <a:t> &lt; 2, </a:t>
            </a:r>
            <a:r>
              <a:rPr lang="en-US" i="1" dirty="0" smtClean="0"/>
              <a:t>SP </a:t>
            </a:r>
            <a:r>
              <a:rPr lang="en-US" dirty="0" smtClean="0"/>
              <a:t>attains </a:t>
            </a:r>
            <a:r>
              <a:rPr lang="en-US" dirty="0"/>
              <a:t>MSY at depletion levels smaller than </a:t>
            </a:r>
            <a:r>
              <a:rPr lang="en-US" i="1" dirty="0"/>
              <a:t>K</a:t>
            </a:r>
            <a:r>
              <a:rPr lang="en-US" dirty="0"/>
              <a:t>/2 and vice </a:t>
            </a:r>
            <a:r>
              <a:rPr lang="en-US" dirty="0" smtClean="0"/>
              <a:t>versa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The Pella-Tomlinson model reduces to a Fox model if </a:t>
            </a:r>
            <a:r>
              <a:rPr lang="en-US" i="1" dirty="0"/>
              <a:t>m </a:t>
            </a:r>
            <a:r>
              <a:rPr lang="en-US" dirty="0"/>
              <a:t>approaches one (</a:t>
            </a:r>
            <a:r>
              <a:rPr lang="en-US" i="1" dirty="0"/>
              <a:t>m=1</a:t>
            </a:r>
            <a:r>
              <a:rPr lang="en-US" dirty="0"/>
              <a:t>) resulting in maximum surplus production at ~ 0.37</a:t>
            </a:r>
            <a:r>
              <a:rPr lang="en-US" i="1" dirty="0"/>
              <a:t>K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16016" y="2276872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(1)</a:t>
            </a:r>
            <a:endParaRPr lang="en-US" sz="36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280988" y="2060575"/>
            <a:ext cx="4406900" cy="1223963"/>
            <a:chOff x="280988" y="2060575"/>
            <a:chExt cx="4406900" cy="1223963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88045062"/>
                </p:ext>
              </p:extLst>
            </p:nvPr>
          </p:nvGraphicFramePr>
          <p:xfrm>
            <a:off x="280988" y="2060575"/>
            <a:ext cx="4406900" cy="1223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8448" name="Equation" r:id="rId3" imgW="1854000" imgH="533160" progId="Equation.3">
                    <p:embed/>
                  </p:oleObj>
                </mc:Choice>
                <mc:Fallback>
                  <p:oleObj name="Equation" r:id="rId3" imgW="1854000" imgH="5331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988" y="2060575"/>
                          <a:ext cx="4406900" cy="12239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Rectangle 9"/>
            <p:cNvSpPr/>
            <p:nvPr/>
          </p:nvSpPr>
          <p:spPr>
            <a:xfrm>
              <a:off x="1115616" y="2780928"/>
              <a:ext cx="792088" cy="288032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995936" y="2132856"/>
              <a:ext cx="432048" cy="288032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</p:spTree>
    <p:extLst>
      <p:ext uri="{BB962C8B-B14F-4D97-AF65-F5344CB8AC3E}">
        <p14:creationId xmlns:p14="http://schemas.microsoft.com/office/powerpoint/2010/main" val="294343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Shape parameter defines B</a:t>
            </a:r>
            <a:r>
              <a:rPr lang="en-ZA" baseline="-25000" dirty="0" smtClean="0"/>
              <a:t>MSY</a:t>
            </a:r>
            <a:r>
              <a:rPr lang="en-ZA" dirty="0" smtClean="0"/>
              <a:t>/K</a:t>
            </a:r>
            <a:endParaRPr lang="en-ZA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18854"/>
            <a:ext cx="82296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 smtClean="0"/>
              <a:t>K = 1000 t, r = 0.3</a:t>
            </a:r>
            <a:endParaRPr lang="en-ZA" dirty="0"/>
          </a:p>
        </p:txBody>
      </p:sp>
      <p:grpSp>
        <p:nvGrpSpPr>
          <p:cNvPr id="6" name="Group 5"/>
          <p:cNvGrpSpPr/>
          <p:nvPr/>
        </p:nvGrpSpPr>
        <p:grpSpPr>
          <a:xfrm>
            <a:off x="177053" y="620961"/>
            <a:ext cx="4406900" cy="1223963"/>
            <a:chOff x="280988" y="2060575"/>
            <a:chExt cx="4406900" cy="1223963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41233018"/>
                </p:ext>
              </p:extLst>
            </p:nvPr>
          </p:nvGraphicFramePr>
          <p:xfrm>
            <a:off x="280988" y="2060575"/>
            <a:ext cx="4406900" cy="1223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1815" name="Equation" r:id="rId3" imgW="1854000" imgH="533160" progId="Equation.3">
                    <p:embed/>
                  </p:oleObj>
                </mc:Choice>
                <mc:Fallback>
                  <p:oleObj name="Equation" r:id="rId3" imgW="1854000" imgH="5331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988" y="2060575"/>
                          <a:ext cx="4406900" cy="12239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Rectangle 7"/>
            <p:cNvSpPr/>
            <p:nvPr/>
          </p:nvSpPr>
          <p:spPr>
            <a:xfrm>
              <a:off x="1115616" y="2780928"/>
              <a:ext cx="792088" cy="288032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995936" y="2132856"/>
              <a:ext cx="432048" cy="288032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pic>
        <p:nvPicPr>
          <p:cNvPr id="241667" name="Picture 3" descr="C:\Work\Research\LinefishAssessmentsAug2017\StateSpace\SP\relSP_illustrati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912"/>
            <a:ext cx="91440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5947462"/>
              </p:ext>
            </p:extLst>
          </p:nvPr>
        </p:nvGraphicFramePr>
        <p:xfrm>
          <a:off x="5796136" y="693242"/>
          <a:ext cx="2500223" cy="1139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16" name="Equation" r:id="rId6" imgW="965200" imgH="444500" progId="Equation.3">
                  <p:embed/>
                </p:oleObj>
              </mc:Choice>
              <mc:Fallback>
                <p:oleObj name="Equation" r:id="rId6" imgW="965200" imgH="44450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693242"/>
                        <a:ext cx="2500223" cy="11390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5724128" y="693242"/>
            <a:ext cx="2520280" cy="122359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TextBox 14"/>
          <p:cNvSpPr txBox="1"/>
          <p:nvPr/>
        </p:nvSpPr>
        <p:spPr>
          <a:xfrm>
            <a:off x="8259292" y="97209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(2)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846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29208" y="-243408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smtClean="0"/>
              <a:t>Some relationships</a:t>
            </a:r>
            <a:endParaRPr lang="en-US" sz="36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7238226"/>
              </p:ext>
            </p:extLst>
          </p:nvPr>
        </p:nvGraphicFramePr>
        <p:xfrm>
          <a:off x="323528" y="972091"/>
          <a:ext cx="2025650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46" name="Equation" r:id="rId3" imgW="850680" imgH="330120" progId="Equation.3">
                  <p:embed/>
                </p:oleObj>
              </mc:Choice>
              <mc:Fallback>
                <p:oleObj name="Equation" r:id="rId3" imgW="85068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972091"/>
                        <a:ext cx="2025650" cy="801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6424676"/>
              </p:ext>
            </p:extLst>
          </p:nvPr>
        </p:nvGraphicFramePr>
        <p:xfrm>
          <a:off x="107504" y="3861048"/>
          <a:ext cx="2736304" cy="867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47" name="Equation" r:id="rId5" imgW="1358310" imgH="431613" progId="Equation.3">
                  <p:embed/>
                </p:oleObj>
              </mc:Choice>
              <mc:Fallback>
                <p:oleObj name="Equation" r:id="rId5" imgW="135831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3861048"/>
                        <a:ext cx="2736304" cy="8671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0837607"/>
              </p:ext>
            </p:extLst>
          </p:nvPr>
        </p:nvGraphicFramePr>
        <p:xfrm>
          <a:off x="4283968" y="4750255"/>
          <a:ext cx="1152128" cy="913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48" name="Equation" r:id="rId7" imgW="558558" imgH="444307" progId="Equation.3">
                  <p:embed/>
                </p:oleObj>
              </mc:Choice>
              <mc:Fallback>
                <p:oleObj name="Equation" r:id="rId7" imgW="558558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4750255"/>
                        <a:ext cx="1152128" cy="9137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773890"/>
              </p:ext>
            </p:extLst>
          </p:nvPr>
        </p:nvGraphicFramePr>
        <p:xfrm>
          <a:off x="323528" y="5517232"/>
          <a:ext cx="1739900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49" name="Equation" r:id="rId9" imgW="863280" imgH="431640" progId="Equation.3">
                  <p:embed/>
                </p:oleObj>
              </mc:Choice>
              <mc:Fallback>
                <p:oleObj name="Equation" r:id="rId9" imgW="8632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517232"/>
                        <a:ext cx="1739900" cy="8651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2170126"/>
              </p:ext>
            </p:extLst>
          </p:nvPr>
        </p:nvGraphicFramePr>
        <p:xfrm>
          <a:off x="107504" y="2348880"/>
          <a:ext cx="4738688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50" name="Equation" r:id="rId11" imgW="1993680" imgH="495000" progId="Equation.3">
                  <p:embed/>
                </p:oleObj>
              </mc:Choice>
              <mc:Fallback>
                <p:oleObj name="Equation" r:id="rId11" imgW="199368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2348880"/>
                        <a:ext cx="4738688" cy="11366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2635925" y="112474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(3)</a:t>
            </a:r>
            <a:endParaRPr lang="en-US" sz="3600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643721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B</a:t>
            </a:r>
            <a:r>
              <a:rPr lang="en-US" i="1" baseline="-25000" dirty="0" smtClean="0"/>
              <a:t>MSY </a:t>
            </a:r>
            <a:r>
              <a:rPr lang="en-US" dirty="0" smtClean="0"/>
              <a:t> can be obtained from re-arranging Eq. </a:t>
            </a:r>
            <a:r>
              <a:rPr lang="en-US" dirty="0"/>
              <a:t>2</a:t>
            </a:r>
            <a:endParaRPr lang="en-US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0" y="1853855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Inputting </a:t>
            </a:r>
            <a:r>
              <a:rPr lang="en-US" i="1" dirty="0" smtClean="0"/>
              <a:t>B</a:t>
            </a:r>
            <a:r>
              <a:rPr lang="en-US" i="1" baseline="-25000" dirty="0" smtClean="0"/>
              <a:t>MSY </a:t>
            </a:r>
            <a:r>
              <a:rPr lang="en-US" dirty="0" smtClean="0"/>
              <a:t> into Eq. 1 give MSY (i.e. maximized Surplus Production)</a:t>
            </a:r>
            <a:endParaRPr lang="en-US" i="1" dirty="0"/>
          </a:p>
        </p:txBody>
      </p:sp>
      <p:sp>
        <p:nvSpPr>
          <p:cNvPr id="30" name="TextBox 29"/>
          <p:cNvSpPr txBox="1"/>
          <p:nvPr/>
        </p:nvSpPr>
        <p:spPr>
          <a:xfrm>
            <a:off x="16723" y="3573016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Pella-Tomlinson solution for </a:t>
            </a:r>
            <a:r>
              <a:rPr lang="en-US" i="1" dirty="0" smtClean="0"/>
              <a:t>H</a:t>
            </a:r>
            <a:r>
              <a:rPr lang="en-US" i="1" baseline="-25000" dirty="0" smtClean="0"/>
              <a:t>MSY </a:t>
            </a:r>
            <a:r>
              <a:rPr lang="en-US" dirty="0" smtClean="0"/>
              <a:t>is: </a:t>
            </a:r>
            <a:endParaRPr lang="en-US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26550" y="5022468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But given that harvest is  simply defined as:                            ,  it follows that:                           </a:t>
            </a:r>
            <a:endParaRPr lang="en-US" i="1" dirty="0"/>
          </a:p>
        </p:txBody>
      </p:sp>
      <p:sp>
        <p:nvSpPr>
          <p:cNvPr id="32" name="TextBox 31"/>
          <p:cNvSpPr txBox="1"/>
          <p:nvPr/>
        </p:nvSpPr>
        <p:spPr>
          <a:xfrm>
            <a:off x="4932040" y="256490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(4)</a:t>
            </a:r>
            <a:endParaRPr lang="en-US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2987824" y="399522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(5)</a:t>
            </a:r>
            <a:endParaRPr lang="en-US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2267744" y="5661248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(6)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7368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29208" y="-243408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smtClean="0"/>
              <a:t>Some relationships...</a:t>
            </a:r>
            <a:endParaRPr lang="en-US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179512" y="692696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Combing and re-arranging equation </a:t>
            </a:r>
            <a:r>
              <a:rPr lang="en-GB" dirty="0" smtClean="0"/>
              <a:t>(5) </a:t>
            </a:r>
            <a:r>
              <a:rPr lang="en-GB" dirty="0"/>
              <a:t>and </a:t>
            </a:r>
            <a:r>
              <a:rPr lang="en-GB" dirty="0" smtClean="0"/>
              <a:t>(6), </a:t>
            </a:r>
            <a:r>
              <a:rPr lang="en-GB" dirty="0"/>
              <a:t>it follows that </a:t>
            </a:r>
            <a:r>
              <a:rPr lang="en-GB" i="1" dirty="0"/>
              <a:t>r</a:t>
            </a:r>
            <a:r>
              <a:rPr lang="en-GB" dirty="0"/>
              <a:t> in equation (1)</a:t>
            </a:r>
            <a:r>
              <a:rPr lang="en-GB" i="1" dirty="0"/>
              <a:t> </a:t>
            </a:r>
            <a:r>
              <a:rPr lang="en-GB" dirty="0"/>
              <a:t>can be expressed as:</a:t>
            </a:r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7118202"/>
              </p:ext>
            </p:extLst>
          </p:nvPr>
        </p:nvGraphicFramePr>
        <p:xfrm>
          <a:off x="751086" y="1362834"/>
          <a:ext cx="273685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133" name="Equation" r:id="rId3" imgW="1358310" imgH="431613" progId="Equation.3">
                  <p:embed/>
                </p:oleObj>
              </mc:Choice>
              <mc:Fallback>
                <p:oleObj name="Equation" r:id="rId3" imgW="135831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086" y="1362834"/>
                        <a:ext cx="273685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0101620"/>
              </p:ext>
            </p:extLst>
          </p:nvPr>
        </p:nvGraphicFramePr>
        <p:xfrm>
          <a:off x="4884738" y="1368425"/>
          <a:ext cx="1739900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134" name="Equation" r:id="rId5" imgW="863280" imgH="431640" progId="Equation.3">
                  <p:embed/>
                </p:oleObj>
              </mc:Choice>
              <mc:Fallback>
                <p:oleObj name="Equation" r:id="rId5" imgW="8632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4738" y="1368425"/>
                        <a:ext cx="1739900" cy="86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Straight Arrow Connector 18"/>
          <p:cNvCxnSpPr/>
          <p:nvPr/>
        </p:nvCxnSpPr>
        <p:spPr>
          <a:xfrm>
            <a:off x="3631952" y="1860495"/>
            <a:ext cx="1008112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186808" y="1860495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47401"/>
              </p:ext>
            </p:extLst>
          </p:nvPr>
        </p:nvGraphicFramePr>
        <p:xfrm>
          <a:off x="3146425" y="2874963"/>
          <a:ext cx="1870075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135" name="Equation" r:id="rId7" imgW="1041120" imgH="431640" progId="Equation.3">
                  <p:embed/>
                </p:oleObj>
              </mc:Choice>
              <mc:Fallback>
                <p:oleObj name="Equation" r:id="rId7" imgW="10411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6425" y="2874963"/>
                        <a:ext cx="1870075" cy="7699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5152628" y="3012623"/>
            <a:ext cx="423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or</a:t>
            </a:r>
            <a:endParaRPr lang="en-US" dirty="0"/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306789"/>
              </p:ext>
            </p:extLst>
          </p:nvPr>
        </p:nvGraphicFramePr>
        <p:xfrm>
          <a:off x="5603527" y="2790294"/>
          <a:ext cx="2196753" cy="83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136" name="Equation" r:id="rId9" imgW="1040948" imgH="393529" progId="Equation.3">
                  <p:embed/>
                </p:oleObj>
              </mc:Choice>
              <mc:Fallback>
                <p:oleObj name="Equation" r:id="rId9" imgW="1040948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527" y="2790294"/>
                        <a:ext cx="2196753" cy="8387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30"/>
          <p:cNvSpPr/>
          <p:nvPr/>
        </p:nvSpPr>
        <p:spPr>
          <a:xfrm>
            <a:off x="107504" y="364502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This allows re-formulating the production function of the Pella-Tomlinson equation as a function of </a:t>
            </a:r>
            <a:r>
              <a:rPr lang="en-GB" i="1" dirty="0"/>
              <a:t>H</a:t>
            </a:r>
            <a:r>
              <a:rPr lang="en-GB" i="1" baseline="-25000" dirty="0"/>
              <a:t>MSY</a:t>
            </a:r>
            <a:r>
              <a:rPr lang="en-GB" dirty="0"/>
              <a:t>, such that:</a:t>
            </a:r>
            <a:endParaRPr lang="en-US" dirty="0"/>
          </a:p>
        </p:txBody>
      </p:sp>
      <p:sp>
        <p:nvSpPr>
          <p:cNvPr id="3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9292427"/>
              </p:ext>
            </p:extLst>
          </p:nvPr>
        </p:nvGraphicFramePr>
        <p:xfrm>
          <a:off x="347663" y="4249738"/>
          <a:ext cx="3908425" cy="97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137" name="Equation" r:id="rId11" imgW="2057400" imgH="533160" progId="Equation.3">
                  <p:embed/>
                </p:oleObj>
              </mc:Choice>
              <mc:Fallback>
                <p:oleObj name="Equation" r:id="rId11" imgW="205740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3" y="4249738"/>
                        <a:ext cx="3908425" cy="9794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4641292" y="4365104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(7)</a:t>
            </a:r>
            <a:endParaRPr lang="en-US" sz="3600" dirty="0"/>
          </a:p>
        </p:txBody>
      </p:sp>
      <p:sp>
        <p:nvSpPr>
          <p:cNvPr id="3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7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ZA" sz="6700" dirty="0" smtClean="0"/>
              <a:t>JABBA-SELECT</a:t>
            </a:r>
            <a:r>
              <a:rPr lang="en-ZA" sz="2400" dirty="0"/>
              <a:t/>
            </a:r>
            <a:br>
              <a:rPr lang="en-ZA" sz="2400" dirty="0"/>
            </a:b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163842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19563</TotalTime>
  <Words>1511</Words>
  <Application>Microsoft Office PowerPoint</Application>
  <PresentationFormat>On-screen Show (4:3)</PresentationFormat>
  <Paragraphs>309</Paragraphs>
  <Slides>35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Equation</vt:lpstr>
      <vt:lpstr>JABBA-Select: An alternative surplus production model to account for changes in selectivity and relative mortality from multiple fisheries  Henning Winker* MARAM International Stock Assessment Workshop 2017</vt:lpstr>
      <vt:lpstr>Surplus Production Models</vt:lpstr>
      <vt:lpstr>State-space Schaefer model example</vt:lpstr>
      <vt:lpstr>Bayesian Framework  “Standing on the Shoulders of Giants“</vt:lpstr>
      <vt:lpstr>Pella-Tomlison Surplus Production Model</vt:lpstr>
      <vt:lpstr>Shape parameter defines BMSY/K</vt:lpstr>
      <vt:lpstr>Some relationships</vt:lpstr>
      <vt:lpstr>Some relationships...</vt:lpstr>
      <vt:lpstr>JABBA-SELECT </vt:lpstr>
      <vt:lpstr>JABBA (Just Another Bayesian Biomass Assessment): A generalized Bayesian State-Space Surplus Production Model  </vt:lpstr>
      <vt:lpstr>PowerPoint Presentation</vt:lpstr>
      <vt:lpstr>PowerPoint Presentation</vt:lpstr>
      <vt:lpstr>PowerPoint Presentation</vt:lpstr>
      <vt:lpstr>JABBA-SELECT ASEM Priors </vt:lpstr>
      <vt:lpstr>PowerPoint Presentation</vt:lpstr>
      <vt:lpstr>Selectivity distortion </vt:lpstr>
      <vt:lpstr>JABBA-Select Formulation</vt:lpstr>
      <vt:lpstr>Linefishery application</vt:lpstr>
      <vt:lpstr>Available Catch History</vt:lpstr>
      <vt:lpstr>Key prior inputs</vt:lpstr>
      <vt:lpstr>JABBA-Select Fits to Standardized CPUE </vt:lpstr>
      <vt:lpstr>JABBA-Select Fits to Standardized CPUE </vt:lpstr>
      <vt:lpstr>Goodness-of-Fit</vt:lpstr>
      <vt:lpstr>Process error deviation</vt:lpstr>
      <vt:lpstr>Fisheries Reference Points</vt:lpstr>
      <vt:lpstr>Fisheries Reference Points</vt:lpstr>
      <vt:lpstr>Stock Status Trajectories</vt:lpstr>
      <vt:lpstr>Stock Status – Kobe phase Plots</vt:lpstr>
      <vt:lpstr>Surplus-Production Phase Plots</vt:lpstr>
      <vt:lpstr>Stock Status – ‘post-modern’ Biplots</vt:lpstr>
      <vt:lpstr>JABBA-Select Demo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henning winker</dc:creator>
  <cp:lastModifiedBy>Henning Winker</cp:lastModifiedBy>
  <cp:revision>427</cp:revision>
  <dcterms:created xsi:type="dcterms:W3CDTF">2011-10-23T08:33:11Z</dcterms:created>
  <dcterms:modified xsi:type="dcterms:W3CDTF">2017-11-27T14:01:03Z</dcterms:modified>
</cp:coreProperties>
</file>