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7" r:id="rId7"/>
    <p:sldId id="268" r:id="rId8"/>
    <p:sldId id="269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FF91-10E9-497B-88F4-9CFFA5ED1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465E1-F7A1-420A-BD23-073DF4300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7F49D-26C7-430A-9929-3F737113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D627E-C754-4F84-A13D-4CD38E7B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1442-4B6A-4D74-80BE-D89012DE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645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7A68-309A-4759-945E-BEFA8C7B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D5B37-05BE-49BE-9DA0-5E2C03306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2FB78-BC28-48A2-A64B-F46C117F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57D3A-86FA-4BEA-9543-675EE8DE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95D92-DD40-461A-8564-4BDE7125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30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1812D-00B9-469A-A2C8-75D334140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DEC98-FD1D-4484-B282-3F5D84B8C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DDBFA-A329-453D-B1BA-98A3E00A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694D5-671E-4389-A934-52183C06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0A2DF-72F0-4777-901F-F0AE6A79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778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5D77-C953-45FA-AA4D-E04D10C1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905F6-A25C-454D-BBE8-B1D69E3D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28B54-7FB9-44B6-A69F-E02DD078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354F0-48CF-4C06-BBCC-1D497CC9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E3B92-1DC3-40B2-AB9D-3530D983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768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371E-43F4-490A-ADB0-2B204980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A3F03-196D-47C6-8EB1-9890915AC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3F42-03C0-4565-ADB6-85BA3E63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75245-0C73-4CC3-8E8F-CC227123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8E10-D6AD-46A4-891B-9AA221FD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238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3530-138F-4A6E-8273-E69596C0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4648-6262-47A0-A4A4-F4F704D46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E818E-0222-4BBD-811C-BC1BFBBB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89CDB-2033-42E3-8D95-285225DE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7B412-23ED-4103-A3F3-6914714E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81DB9-A9CE-4038-815A-77A88953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91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A184-F26F-4356-8651-9F946DDC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168D7-E9B7-4D90-8276-244AFBCDE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6FBCE-B2FB-44B8-82B3-D14EDED67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C4345-CCF2-496F-A425-A12681550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E25A2-D8B0-4D47-8C9D-8A926C9BD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EB452-E81F-4CDF-B1E0-FE72522C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0BB32-9554-4E54-B5A5-16F40EF7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60960-73E0-4121-92E9-09A678FF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239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90CE-A671-487E-9466-A82B4179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C8DD1-C6CD-4FC2-82F1-D0FF56DC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C2D22-E50A-4FBC-9CDF-D7ADF331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EAEBD-2579-485E-9456-DC6EAB27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359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A0C63-D057-46BB-95F2-32CA3206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FA060-9344-45B1-9021-3219A7B2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266B3-F888-4D1E-82B0-082C00FF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749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2351-0BF0-43B8-9499-2A83F0EF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91FEE-047A-4DD8-89A8-5C2E5D50B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104EF-AEF4-4095-BACB-EA17D30A5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90FE7-5570-436B-8D1D-100081F9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CF694-1AE4-4CC0-A04C-20BD6268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AFD06-1EB9-405B-B726-5694C83B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947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3DDB-9C36-4A2F-818E-67BAF07E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DA8BC-7D35-4AFE-9F10-89EE48655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88A0E-D241-4488-BDF5-BF513CD72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6BD53-30E1-48AC-8AE8-D6EFBBA6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1D4BC-BE6D-48EC-8A5B-AA98FCA9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E75E7-F359-4745-9C30-061A15A9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261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0D943D-0A93-4759-A038-D6F2392F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01BC8-963F-41E1-B066-27B8C4B12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C8C29-F4A8-41E9-AA18-914050CD5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01465-9363-477F-A616-98C7FA90B11C}" type="datetimeFigureOut">
              <a:rPr lang="en-ZA" smtClean="0"/>
              <a:t>28 Nov 2017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1C61B-57F7-455D-B1AD-CCE965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94200-D9CB-410A-9FDE-A10BCAA1A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F53C-31E1-495A-8053-4B974CE5F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443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4DBA76-7BC6-4480-B38D-1A43D9308974}"/>
              </a:ext>
            </a:extLst>
          </p:cNvPr>
          <p:cNvSpPr/>
          <p:nvPr/>
        </p:nvSpPr>
        <p:spPr>
          <a:xfrm>
            <a:off x="1358348" y="2470002"/>
            <a:ext cx="99258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400" b="1" dirty="0"/>
              <a:t>Sardine assessment results compared to a run which excludes the directed sardine catch, 1984 - 2015 </a:t>
            </a:r>
            <a:endParaRPr lang="en-ZA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90343F-0531-498E-BBBA-41E9222F708D}"/>
              </a:ext>
            </a:extLst>
          </p:cNvPr>
          <p:cNvSpPr/>
          <p:nvPr/>
        </p:nvSpPr>
        <p:spPr>
          <a:xfrm>
            <a:off x="6321287" y="39811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ZA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MARAM/IWS/2017/Sardine/P8 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155371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4EAAE-081B-4015-B7DE-5F0FD07B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93185" y="-1085848"/>
            <a:ext cx="6564470" cy="8999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D2DAFB-2AD5-4030-A9F0-427FC536CAF3}"/>
              </a:ext>
            </a:extLst>
          </p:cNvPr>
          <p:cNvSpPr/>
          <p:nvPr/>
        </p:nvSpPr>
        <p:spPr>
          <a:xfrm rot="16200000">
            <a:off x="-1480191" y="2991158"/>
            <a:ext cx="4810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Total Biomass and Catches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28917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C38DD8-1D4A-42FA-9847-4AD7BDCA4A41}"/>
              </a:ext>
            </a:extLst>
          </p:cNvPr>
          <p:cNvSpPr/>
          <p:nvPr/>
        </p:nvSpPr>
        <p:spPr>
          <a:xfrm>
            <a:off x="1674055" y="790987"/>
            <a:ext cx="8947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What is the impact of the fishery on the resource?</a:t>
            </a:r>
            <a:endParaRPr lang="en-ZA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C73DE-7463-49D7-A1E9-602DA327DABC}"/>
              </a:ext>
            </a:extLst>
          </p:cNvPr>
          <p:cNvSpPr/>
          <p:nvPr/>
        </p:nvSpPr>
        <p:spPr>
          <a:xfrm>
            <a:off x="1674054" y="2044005"/>
            <a:ext cx="8947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What would the resource look like today if, since 1984, there had been no directed sardine fishery?</a:t>
            </a:r>
            <a:endParaRPr lang="en-ZA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63F09-7591-406A-9413-39166C896D13}"/>
              </a:ext>
            </a:extLst>
          </p:cNvPr>
          <p:cNvSpPr/>
          <p:nvPr/>
        </p:nvSpPr>
        <p:spPr>
          <a:xfrm>
            <a:off x="1674054" y="3756019"/>
            <a:ext cx="8947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The assessment provides a basis to estimate this.  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13649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C38DD8-1D4A-42FA-9847-4AD7BDCA4A41}"/>
              </a:ext>
            </a:extLst>
          </p:cNvPr>
          <p:cNvSpPr/>
          <p:nvPr/>
        </p:nvSpPr>
        <p:spPr>
          <a:xfrm>
            <a:off x="1674055" y="790987"/>
            <a:ext cx="8947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‘Catch’ run of the model since 1984:  The assessment as is, at the MLE mode, run from 1984 – 2015.  </a:t>
            </a:r>
            <a:endParaRPr lang="en-ZA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C73DE-7463-49D7-A1E9-602DA327DABC}"/>
              </a:ext>
            </a:extLst>
          </p:cNvPr>
          <p:cNvSpPr/>
          <p:nvPr/>
        </p:nvSpPr>
        <p:spPr>
          <a:xfrm>
            <a:off x="1674054" y="2521059"/>
            <a:ext cx="89470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‘No directed catch’:  </a:t>
            </a:r>
            <a:r>
              <a:rPr lang="en-ZA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 run of the assessment model, using the MLE parameter values, but setting directed sardine catches to zero.  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1929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C38DD8-1D4A-42FA-9847-4AD7BDCA4A41}"/>
              </a:ext>
            </a:extLst>
          </p:cNvPr>
          <p:cNvSpPr/>
          <p:nvPr/>
        </p:nvSpPr>
        <p:spPr>
          <a:xfrm>
            <a:off x="1674054" y="143874"/>
            <a:ext cx="8947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Clarification of “no directed catch”, and “the same set of parameter values”.  </a:t>
            </a:r>
            <a:endParaRPr lang="en-ZA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C73DE-7463-49D7-A1E9-602DA327DABC}"/>
              </a:ext>
            </a:extLst>
          </p:cNvPr>
          <p:cNvSpPr/>
          <p:nvPr/>
        </p:nvSpPr>
        <p:spPr>
          <a:xfrm>
            <a:off x="1674054" y="1745094"/>
            <a:ext cx="8947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‘No directed catch’:  The only catches that are retained are those related to anchovy catches.  </a:t>
            </a:r>
            <a:r>
              <a:rPr lang="en-ZA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en-ZA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DA73F2-E38F-4E1B-A8DD-6C234BEE315F}"/>
              </a:ext>
            </a:extLst>
          </p:cNvPr>
          <p:cNvSpPr/>
          <p:nvPr/>
        </p:nvSpPr>
        <p:spPr>
          <a:xfrm>
            <a:off x="1674054" y="3770089"/>
            <a:ext cx="5610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“The same set of parameter values”.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4D344-1248-42AC-89A8-9FBB4FC1A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564" y="3551065"/>
            <a:ext cx="4482691" cy="29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C38DD8-1D4A-42FA-9847-4AD7BDCA4A41}"/>
              </a:ext>
            </a:extLst>
          </p:cNvPr>
          <p:cNvSpPr/>
          <p:nvPr/>
        </p:nvSpPr>
        <p:spPr>
          <a:xfrm>
            <a:off x="1622473" y="380380"/>
            <a:ext cx="8947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Recruitment and spawning biomass:  Recruitment is a function of spawning biomass and “random shocks”.  </a:t>
            </a:r>
            <a:endParaRPr lang="en-ZA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D5E01-5B6D-49D2-B127-9C55EE6F45DD}"/>
              </a:ext>
            </a:extLst>
          </p:cNvPr>
          <p:cNvSpPr/>
          <p:nvPr/>
        </p:nvSpPr>
        <p:spPr>
          <a:xfrm>
            <a:off x="1622472" y="2120134"/>
            <a:ext cx="8947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Spawning biomass will differ between “Catch” and “No directed catch”.  </a:t>
            </a:r>
            <a:endParaRPr lang="en-ZA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71DBF5-0A28-4965-AC44-5F3E9C8471B6}"/>
              </a:ext>
            </a:extLst>
          </p:cNvPr>
          <p:cNvSpPr/>
          <p:nvPr/>
        </p:nvSpPr>
        <p:spPr>
          <a:xfrm>
            <a:off x="1622472" y="3640015"/>
            <a:ext cx="89470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random shocks are estimates of other impacts on recruitment (environmental), these are included in the set of model parameters </a:t>
            </a:r>
            <a:r>
              <a:rPr lang="en-ZA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that </a:t>
            </a:r>
            <a:r>
              <a:rPr lang="en-ZA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are held the same between the two runs “Catch” and “No directed catch”.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16634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1BD54-73B8-448F-8E94-533D7FE95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33" y="862443"/>
            <a:ext cx="11020734" cy="59955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043B4-A9AA-4481-908A-4A26AFC301C0}"/>
              </a:ext>
            </a:extLst>
          </p:cNvPr>
          <p:cNvSpPr/>
          <p:nvPr/>
        </p:nvSpPr>
        <p:spPr>
          <a:xfrm>
            <a:off x="2070708" y="0"/>
            <a:ext cx="8866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Spawning biomass, West Coast and South Coast  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219155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49409-9ECD-43A7-9B8B-9ED31C5F8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35" y="593191"/>
            <a:ext cx="5665694" cy="6180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C50EE8-BA7B-4608-9EFE-675454A57FBA}"/>
              </a:ext>
            </a:extLst>
          </p:cNvPr>
          <p:cNvSpPr/>
          <p:nvPr/>
        </p:nvSpPr>
        <p:spPr>
          <a:xfrm>
            <a:off x="4150520" y="16494"/>
            <a:ext cx="8866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Spawning biomass: Total  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90582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C36A2F-DB38-49A7-9D30-2991E316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982" y="1973264"/>
            <a:ext cx="5525471" cy="2975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06564-812B-402F-BAA5-76E567CDD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13" y="1973264"/>
            <a:ext cx="5525471" cy="2975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950255-0F84-42D5-9C59-6DB7AEF07DD2}"/>
              </a:ext>
            </a:extLst>
          </p:cNvPr>
          <p:cNvSpPr/>
          <p:nvPr/>
        </p:nvSpPr>
        <p:spPr>
          <a:xfrm>
            <a:off x="2626520" y="484093"/>
            <a:ext cx="8866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Recruitment, West Coast and South Coast  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28558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B815B2-A4C6-4703-BF61-0FCA514B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21174" y="-924953"/>
            <a:ext cx="6349651" cy="87079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1D9445-C2BC-4803-8F79-515F1E84254F}"/>
              </a:ext>
            </a:extLst>
          </p:cNvPr>
          <p:cNvSpPr/>
          <p:nvPr/>
        </p:nvSpPr>
        <p:spPr>
          <a:xfrm rot="16200000">
            <a:off x="-2198225" y="3113808"/>
            <a:ext cx="6349652" cy="59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Spawning Biomass and Recruitment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73715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271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Mike Bergh</dc:creator>
  <cp:lastModifiedBy>Dr. Mike Bergh</cp:lastModifiedBy>
  <cp:revision>21</cp:revision>
  <dcterms:created xsi:type="dcterms:W3CDTF">2017-11-28T03:18:15Z</dcterms:created>
  <dcterms:modified xsi:type="dcterms:W3CDTF">2017-11-28T04:28:16Z</dcterms:modified>
</cp:coreProperties>
</file>