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3" d="100"/>
          <a:sy n="123" d="100"/>
        </p:scale>
        <p:origin x="-116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0161CF09-08B3-3547-A2ED-BF9506D59CC9}" type="datetimeFigureOut">
              <a:rPr lang="en-US" smtClean="0"/>
              <a:t>19/12/01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2745396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161CF09-08B3-3547-A2ED-BF9506D59CC9}" type="datetimeFigureOut">
              <a:rPr lang="en-US" smtClean="0"/>
              <a:t>19/12/01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954294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161CF09-08B3-3547-A2ED-BF9506D59CC9}" type="datetimeFigureOut">
              <a:rPr lang="en-US" smtClean="0"/>
              <a:t>19/12/01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3212616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161CF09-08B3-3547-A2ED-BF9506D59CC9}" type="datetimeFigureOut">
              <a:rPr lang="en-US" smtClean="0"/>
              <a:t>19/12/01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2234489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0161CF09-08B3-3547-A2ED-BF9506D59CC9}" type="datetimeFigureOut">
              <a:rPr lang="en-US" smtClean="0"/>
              <a:t>19/12/01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2202794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0161CF09-08B3-3547-A2ED-BF9506D59CC9}" type="datetimeFigureOut">
              <a:rPr lang="en-US" smtClean="0"/>
              <a:t>19/12/01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1706511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0161CF09-08B3-3547-A2ED-BF9506D59CC9}" type="datetimeFigureOut">
              <a:rPr lang="en-US" smtClean="0"/>
              <a:t>19/12/01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1909900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0161CF09-08B3-3547-A2ED-BF9506D59CC9}" type="datetimeFigureOut">
              <a:rPr lang="en-US" smtClean="0"/>
              <a:t>19/12/01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141978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1CF09-08B3-3547-A2ED-BF9506D59CC9}" type="datetimeFigureOut">
              <a:rPr lang="en-US" smtClean="0"/>
              <a:t>19/12/01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139534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0161CF09-08B3-3547-A2ED-BF9506D59CC9}" type="datetimeFigureOut">
              <a:rPr lang="en-US" smtClean="0"/>
              <a:t>19/12/01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1578065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0161CF09-08B3-3547-A2ED-BF9506D59CC9}" type="datetimeFigureOut">
              <a:rPr lang="en-US" smtClean="0"/>
              <a:t>19/12/01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4BFCFB-5571-9A4D-96FD-59343002B737}" type="slidenum">
              <a:rPr lang="en-US" smtClean="0"/>
              <a:t>‹#›</a:t>
            </a:fld>
            <a:endParaRPr lang="en-US"/>
          </a:p>
        </p:txBody>
      </p:sp>
    </p:spTree>
    <p:extLst>
      <p:ext uri="{BB962C8B-B14F-4D97-AF65-F5344CB8AC3E}">
        <p14:creationId xmlns:p14="http://schemas.microsoft.com/office/powerpoint/2010/main" val="407880664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61CF09-08B3-3547-A2ED-BF9506D59CC9}" type="datetimeFigureOut">
              <a:rPr lang="en-US" smtClean="0"/>
              <a:t>19/12/01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4BFCFB-5571-9A4D-96FD-59343002B737}" type="slidenum">
              <a:rPr lang="en-US" smtClean="0"/>
              <a:t>‹#›</a:t>
            </a:fld>
            <a:endParaRPr lang="en-US"/>
          </a:p>
        </p:txBody>
      </p:sp>
    </p:spTree>
    <p:extLst>
      <p:ext uri="{BB962C8B-B14F-4D97-AF65-F5344CB8AC3E}">
        <p14:creationId xmlns:p14="http://schemas.microsoft.com/office/powerpoint/2010/main" val="2914597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22355"/>
            <a:ext cx="7772400" cy="2878095"/>
          </a:xfrm>
        </p:spPr>
        <p:txBody>
          <a:bodyPr>
            <a:normAutofit/>
          </a:bodyPr>
          <a:lstStyle/>
          <a:p>
            <a:r>
              <a:rPr lang="en-US" dirty="0" smtClean="0"/>
              <a:t>IWS 2019</a:t>
            </a:r>
            <a:br>
              <a:rPr lang="en-US" dirty="0" smtClean="0"/>
            </a:br>
            <a:r>
              <a:rPr lang="en-US" dirty="0" smtClean="0"/>
              <a:t/>
            </a:r>
            <a:br>
              <a:rPr lang="en-US" dirty="0" smtClean="0"/>
            </a:br>
            <a:r>
              <a:rPr lang="en-US" dirty="0" smtClean="0"/>
              <a:t>Hake sessions </a:t>
            </a:r>
            <a:r>
              <a:rPr lang="mr-IN" dirty="0" smtClean="0"/>
              <a:t>–</a:t>
            </a:r>
            <a:r>
              <a:rPr lang="en-US" dirty="0" smtClean="0"/>
              <a:t> why the emphasis on stock structure?</a:t>
            </a:r>
            <a:endParaRPr lang="en-US" dirty="0"/>
          </a:p>
        </p:txBody>
      </p:sp>
    </p:spTree>
    <p:extLst>
      <p:ext uri="{BB962C8B-B14F-4D97-AF65-F5344CB8AC3E}">
        <p14:creationId xmlns:p14="http://schemas.microsoft.com/office/powerpoint/2010/main" val="627006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6953"/>
            <a:ext cx="8229600" cy="6011596"/>
          </a:xfrm>
        </p:spPr>
        <p:txBody>
          <a:bodyPr>
            <a:noAutofit/>
          </a:bodyPr>
          <a:lstStyle/>
          <a:p>
            <a:r>
              <a:rPr lang="en-US" sz="1800" dirty="0" smtClean="0"/>
              <a:t>The SA hake resources support the country’s most valuable fishery (the hake deepsea trawl fishery), as well as the smaller inshore trawl, </a:t>
            </a:r>
            <a:r>
              <a:rPr lang="en-US" sz="1800" dirty="0" err="1" smtClean="0"/>
              <a:t>longline</a:t>
            </a:r>
            <a:r>
              <a:rPr lang="en-US" sz="1800" dirty="0" smtClean="0"/>
              <a:t> and </a:t>
            </a:r>
            <a:r>
              <a:rPr lang="en-US" sz="1800" dirty="0" err="1" smtClean="0"/>
              <a:t>handline</a:t>
            </a:r>
            <a:r>
              <a:rPr lang="en-US" sz="1800" dirty="0" smtClean="0"/>
              <a:t>/small scale fisheries</a:t>
            </a:r>
          </a:p>
          <a:p>
            <a:pPr marL="0" indent="0">
              <a:buNone/>
            </a:pPr>
            <a:endParaRPr lang="en-US" sz="1800" dirty="0" smtClean="0"/>
          </a:p>
          <a:p>
            <a:r>
              <a:rPr lang="en-US" sz="1800" dirty="0" smtClean="0"/>
              <a:t>The deepsea trawl fishery alone currently provides employment for 7 200 people (5 200 of which are permanently employed) and generates about ZAR 4.6 billion in sales</a:t>
            </a:r>
          </a:p>
          <a:p>
            <a:pPr marL="0" indent="0">
              <a:buNone/>
            </a:pPr>
            <a:endParaRPr lang="en-US" sz="1800" dirty="0" smtClean="0"/>
          </a:p>
          <a:p>
            <a:r>
              <a:rPr lang="en-US" sz="1800" dirty="0" smtClean="0"/>
              <a:t>A large proportion of this value is reliant on international markets</a:t>
            </a:r>
          </a:p>
          <a:p>
            <a:pPr marL="0" indent="0">
              <a:buNone/>
            </a:pPr>
            <a:endParaRPr lang="en-US" sz="1800" dirty="0" smtClean="0"/>
          </a:p>
          <a:p>
            <a:r>
              <a:rPr lang="en-US" sz="1800" dirty="0" smtClean="0"/>
              <a:t>Access to these markets is conditional on continued certification of the hake trawl fishery by the Marine Stewardship Council (MSC)</a:t>
            </a:r>
          </a:p>
          <a:p>
            <a:pPr marL="0" indent="0">
              <a:buNone/>
            </a:pPr>
            <a:endParaRPr lang="en-US" sz="1800" dirty="0" smtClean="0"/>
          </a:p>
          <a:p>
            <a:r>
              <a:rPr lang="en-US" sz="1800" dirty="0" smtClean="0"/>
              <a:t>A recent (2016) study indicated that loss of MSC certification would result in a </a:t>
            </a:r>
            <a:r>
              <a:rPr lang="en-GB" sz="1800" dirty="0" smtClean="0"/>
              <a:t>reduction in the net worth of the trawl fishery of about 38% and a loss of up to 1 420 skilled workers, largely from shore-based processing facilities</a:t>
            </a:r>
          </a:p>
          <a:p>
            <a:pPr marL="0" indent="0">
              <a:buNone/>
            </a:pPr>
            <a:endParaRPr lang="en-US" sz="1800" dirty="0" smtClean="0"/>
          </a:p>
          <a:p>
            <a:r>
              <a:rPr lang="en-US" sz="1800" dirty="0" smtClean="0"/>
              <a:t>The fishery is currently under assessment against the new MSC Fishery </a:t>
            </a:r>
            <a:r>
              <a:rPr lang="en-US" sz="1800" dirty="0"/>
              <a:t>S</a:t>
            </a:r>
            <a:r>
              <a:rPr lang="en-US" sz="1800" dirty="0" smtClean="0"/>
              <a:t>tandard for its third period of recertification</a:t>
            </a:r>
            <a:endParaRPr lang="en-US" sz="1800" dirty="0"/>
          </a:p>
        </p:txBody>
      </p:sp>
    </p:spTree>
    <p:extLst>
      <p:ext uri="{BB962C8B-B14F-4D97-AF65-F5344CB8AC3E}">
        <p14:creationId xmlns:p14="http://schemas.microsoft.com/office/powerpoint/2010/main" val="166764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6952"/>
            <a:ext cx="8229600" cy="4793314"/>
          </a:xfrm>
        </p:spPr>
        <p:txBody>
          <a:bodyPr>
            <a:normAutofit/>
          </a:bodyPr>
          <a:lstStyle/>
          <a:p>
            <a:r>
              <a:rPr lang="en-US" sz="1800" dirty="0" smtClean="0"/>
              <a:t>Management of the fishery is based on separate assessments of the two hake species (shallow-water hake </a:t>
            </a:r>
            <a:r>
              <a:rPr lang="en-US" sz="1800" i="1" dirty="0" err="1" smtClean="0"/>
              <a:t>Merluccius</a:t>
            </a:r>
            <a:r>
              <a:rPr lang="en-US" sz="1800" i="1" dirty="0" smtClean="0"/>
              <a:t> </a:t>
            </a:r>
            <a:r>
              <a:rPr lang="en-US" sz="1800" i="1" dirty="0" err="1" smtClean="0"/>
              <a:t>capensis</a:t>
            </a:r>
            <a:r>
              <a:rPr lang="en-US" sz="1800" dirty="0" smtClean="0"/>
              <a:t> and deep-water hake </a:t>
            </a:r>
            <a:r>
              <a:rPr lang="en-US" sz="1800" i="1" dirty="0" smtClean="0"/>
              <a:t>M. </a:t>
            </a:r>
            <a:r>
              <a:rPr lang="en-US" sz="1800" i="1" dirty="0" err="1" smtClean="0"/>
              <a:t>paradoxus</a:t>
            </a:r>
            <a:r>
              <a:rPr lang="en-US" sz="1800" dirty="0" smtClean="0"/>
              <a:t>)</a:t>
            </a:r>
          </a:p>
          <a:p>
            <a:pPr marL="0" indent="0">
              <a:buNone/>
            </a:pPr>
            <a:endParaRPr lang="en-US" sz="1800" dirty="0" smtClean="0"/>
          </a:p>
          <a:p>
            <a:r>
              <a:rPr lang="en-US" sz="1800" dirty="0" smtClean="0"/>
              <a:t>The assessments currently assume that each species comprise a single stock that is contained entirely within the SA EEZ</a:t>
            </a:r>
          </a:p>
          <a:p>
            <a:pPr marL="0" indent="0">
              <a:buNone/>
            </a:pPr>
            <a:endParaRPr lang="en-US" sz="1800" dirty="0" smtClean="0"/>
          </a:p>
          <a:p>
            <a:r>
              <a:rPr lang="en-US" sz="1800" dirty="0" smtClean="0"/>
              <a:t>The 2019 assessment of the SA hake trawl fishery against the new MSC Fishery Standard has, however, requested that consideration be given to the implications of the possibility that the hake stocks are shared to some extent with Namibia</a:t>
            </a:r>
          </a:p>
          <a:p>
            <a:pPr marL="0" indent="0">
              <a:buNone/>
            </a:pPr>
            <a:endParaRPr lang="en-US" sz="1800" dirty="0" smtClean="0"/>
          </a:p>
          <a:p>
            <a:r>
              <a:rPr lang="en-US" sz="1800" dirty="0" smtClean="0"/>
              <a:t>The 2014 IWS discussed this matter, and the Panel expressed the view that while for practical purposes </a:t>
            </a:r>
            <a:r>
              <a:rPr lang="en-US" sz="1800" i="1" dirty="0" smtClean="0"/>
              <a:t>M. </a:t>
            </a:r>
            <a:r>
              <a:rPr lang="en-US" sz="1800" i="1" dirty="0" err="1" smtClean="0"/>
              <a:t>capensis</a:t>
            </a:r>
            <a:r>
              <a:rPr lang="en-US" sz="1800" i="1" dirty="0" smtClean="0"/>
              <a:t> </a:t>
            </a:r>
            <a:r>
              <a:rPr lang="en-US" sz="1800" dirty="0" smtClean="0"/>
              <a:t>stocks could be considered separate between SA and Namibian waters, it was more likely that </a:t>
            </a:r>
            <a:r>
              <a:rPr lang="en-US" sz="1800" i="1" dirty="0" smtClean="0"/>
              <a:t>M. </a:t>
            </a:r>
            <a:r>
              <a:rPr lang="en-US" sz="1800" i="1" dirty="0" err="1" smtClean="0"/>
              <a:t>paradoxus</a:t>
            </a:r>
            <a:r>
              <a:rPr lang="en-US" sz="1800" i="1" dirty="0" smtClean="0"/>
              <a:t> </a:t>
            </a:r>
            <a:r>
              <a:rPr lang="en-US" sz="1800" dirty="0" smtClean="0"/>
              <a:t>consisted of a single stock extending across the SA-Namibian border, rather than two separate stocks</a:t>
            </a:r>
          </a:p>
          <a:p>
            <a:endParaRPr lang="en-US" sz="1800" dirty="0"/>
          </a:p>
        </p:txBody>
      </p:sp>
    </p:spTree>
    <p:extLst>
      <p:ext uri="{BB962C8B-B14F-4D97-AF65-F5344CB8AC3E}">
        <p14:creationId xmlns:p14="http://schemas.microsoft.com/office/powerpoint/2010/main" val="2987180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6952"/>
            <a:ext cx="8229600" cy="3926063"/>
          </a:xfrm>
        </p:spPr>
        <p:txBody>
          <a:bodyPr>
            <a:normAutofit/>
          </a:bodyPr>
          <a:lstStyle/>
          <a:p>
            <a:r>
              <a:rPr lang="en-GB" sz="1800" dirty="0" smtClean="0"/>
              <a:t>Given the MSC’s request, a high level review of the implications of the most recent information on hake stock structure is needed, and is being sought from this week’s workshop</a:t>
            </a:r>
          </a:p>
          <a:p>
            <a:pPr marL="0" indent="0">
              <a:buNone/>
            </a:pPr>
            <a:endParaRPr lang="en-GB" sz="1800" dirty="0" smtClean="0"/>
          </a:p>
          <a:p>
            <a:r>
              <a:rPr lang="en-GB" sz="1800" dirty="0" smtClean="0"/>
              <a:t>The most important information that assists in this stock structure identification comes from data on hake genetics and hake spawning patterns. This is why these two topics will be receiving close attention</a:t>
            </a:r>
          </a:p>
          <a:p>
            <a:pPr marL="0" indent="0">
              <a:buNone/>
            </a:pPr>
            <a:endParaRPr lang="en-GB" sz="1800" dirty="0" smtClean="0"/>
          </a:p>
          <a:p>
            <a:r>
              <a:rPr lang="en-GB" sz="1800" dirty="0" smtClean="0"/>
              <a:t>Because the links of genetics to stock structure in fisheries are novel to many, we are starting by asking the two international specialists on fisheries genetics on this year’s Panel, Ralph Tiedemann and Robin </a:t>
            </a:r>
            <a:r>
              <a:rPr lang="en-GB" sz="1800" dirty="0" err="1" smtClean="0"/>
              <a:t>Waples</a:t>
            </a:r>
            <a:r>
              <a:rPr lang="en-GB" sz="1800" dirty="0" smtClean="0"/>
              <a:t>, to first provide us with two introductory overview presentations</a:t>
            </a:r>
          </a:p>
          <a:p>
            <a:endParaRPr lang="en-US" sz="1800" dirty="0"/>
          </a:p>
        </p:txBody>
      </p:sp>
    </p:spTree>
    <p:extLst>
      <p:ext uri="{BB962C8B-B14F-4D97-AF65-F5344CB8AC3E}">
        <p14:creationId xmlns:p14="http://schemas.microsoft.com/office/powerpoint/2010/main" val="37653840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290</TotalTime>
  <Words>422</Words>
  <Application>Microsoft Macintosh PowerPoint</Application>
  <PresentationFormat>On-screen Show (4:3)</PresentationFormat>
  <Paragraphs>24</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IWS 2019  Hake sessions – why the emphasis on stock structure?</vt:lpstr>
      <vt:lpstr>PowerPoint Presentation</vt:lpstr>
      <vt:lpstr>PowerPoint Presentation</vt:lpstr>
      <vt:lpstr>PowerPoint Presentation</vt:lpstr>
    </vt:vector>
  </TitlesOfParts>
  <Company>University of Cape Town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IWS 2019  Hake sessions – why the emphasis on stock structure?</dc:title>
  <dc:creator>Deon Durholtz</dc:creator>
  <cp:lastModifiedBy>Deon Durholtz</cp:lastModifiedBy>
  <cp:revision>15</cp:revision>
  <dcterms:created xsi:type="dcterms:W3CDTF">2019-12-01T09:05:34Z</dcterms:created>
  <dcterms:modified xsi:type="dcterms:W3CDTF">2019-12-01T13:56:09Z</dcterms:modified>
</cp:coreProperties>
</file>