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C438E-7F8B-47C3-8560-A38C28279F43}" v="21" dt="2025-11-30T11:12:14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52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ern Cochrane" userId="cc3ed83f-525d-4808-b252-91f4afdacbdb" providerId="ADAL" clId="{688C438E-7F8B-47C3-8560-A38C28279F43}"/>
    <pc:docChg chg="undo custSel addSld delSld modSld modMainMaster">
      <pc:chgData name="Kevern Cochrane" userId="cc3ed83f-525d-4808-b252-91f4afdacbdb" providerId="ADAL" clId="{688C438E-7F8B-47C3-8560-A38C28279F43}" dt="2025-11-30T11:13:05.756" v="83" actId="122"/>
      <pc:docMkLst>
        <pc:docMk/>
      </pc:docMkLst>
      <pc:sldChg chg="del">
        <pc:chgData name="Kevern Cochrane" userId="cc3ed83f-525d-4808-b252-91f4afdacbdb" providerId="ADAL" clId="{688C438E-7F8B-47C3-8560-A38C28279F43}" dt="2025-11-30T10:55:45.654" v="0" actId="47"/>
        <pc:sldMkLst>
          <pc:docMk/>
          <pc:sldMk cId="3583337306" sldId="256"/>
        </pc:sldMkLst>
      </pc:sldChg>
      <pc:sldChg chg="setBg">
        <pc:chgData name="Kevern Cochrane" userId="cc3ed83f-525d-4808-b252-91f4afdacbdb" providerId="ADAL" clId="{688C438E-7F8B-47C3-8560-A38C28279F43}" dt="2025-11-30T10:58:52.196" v="21"/>
        <pc:sldMkLst>
          <pc:docMk/>
          <pc:sldMk cId="53433467" sldId="265"/>
        </pc:sldMkLst>
      </pc:sldChg>
      <pc:sldChg chg="modSp mod">
        <pc:chgData name="Kevern Cochrane" userId="cc3ed83f-525d-4808-b252-91f4afdacbdb" providerId="ADAL" clId="{688C438E-7F8B-47C3-8560-A38C28279F43}" dt="2025-11-30T10:59:21.229" v="22" actId="20577"/>
        <pc:sldMkLst>
          <pc:docMk/>
          <pc:sldMk cId="945588293" sldId="266"/>
        </pc:sldMkLst>
        <pc:spChg chg="mod">
          <ac:chgData name="Kevern Cochrane" userId="cc3ed83f-525d-4808-b252-91f4afdacbdb" providerId="ADAL" clId="{688C438E-7F8B-47C3-8560-A38C28279F43}" dt="2025-11-30T10:57:20.096" v="13" actId="20577"/>
          <ac:spMkLst>
            <pc:docMk/>
            <pc:sldMk cId="945588293" sldId="266"/>
            <ac:spMk id="2" creationId="{B5BEA299-C1C0-4F60-A9FE-EC228EB4F1C6}"/>
          </ac:spMkLst>
        </pc:spChg>
        <pc:spChg chg="mod">
          <ac:chgData name="Kevern Cochrane" userId="cc3ed83f-525d-4808-b252-91f4afdacbdb" providerId="ADAL" clId="{688C438E-7F8B-47C3-8560-A38C28279F43}" dt="2025-11-30T10:59:21.229" v="22" actId="20577"/>
          <ac:spMkLst>
            <pc:docMk/>
            <pc:sldMk cId="945588293" sldId="266"/>
            <ac:spMk id="3" creationId="{E470A0F4-B716-432D-B08B-2227E084D16D}"/>
          </ac:spMkLst>
        </pc:spChg>
      </pc:sldChg>
      <pc:sldChg chg="addSp modSp mod">
        <pc:chgData name="Kevern Cochrane" userId="cc3ed83f-525d-4808-b252-91f4afdacbdb" providerId="ADAL" clId="{688C438E-7F8B-47C3-8560-A38C28279F43}" dt="2025-11-30T11:02:06.940" v="29" actId="1076"/>
        <pc:sldMkLst>
          <pc:docMk/>
          <pc:sldMk cId="810414553" sldId="268"/>
        </pc:sldMkLst>
        <pc:cxnChg chg="add mod">
          <ac:chgData name="Kevern Cochrane" userId="cc3ed83f-525d-4808-b252-91f4afdacbdb" providerId="ADAL" clId="{688C438E-7F8B-47C3-8560-A38C28279F43}" dt="2025-11-30T11:01:29.404" v="25" actId="1582"/>
          <ac:cxnSpMkLst>
            <pc:docMk/>
            <pc:sldMk cId="810414553" sldId="268"/>
            <ac:cxnSpMk id="3" creationId="{304CEE44-275C-4034-9E4F-7D5DE796AF1A}"/>
          </ac:cxnSpMkLst>
        </pc:cxnChg>
        <pc:cxnChg chg="add mod">
          <ac:chgData name="Kevern Cochrane" userId="cc3ed83f-525d-4808-b252-91f4afdacbdb" providerId="ADAL" clId="{688C438E-7F8B-47C3-8560-A38C28279F43}" dt="2025-11-30T11:01:55.385" v="27" actId="1076"/>
          <ac:cxnSpMkLst>
            <pc:docMk/>
            <pc:sldMk cId="810414553" sldId="268"/>
            <ac:cxnSpMk id="6" creationId="{AC2ACE60-522F-4FCE-9621-CF4C1D21ED3A}"/>
          </ac:cxnSpMkLst>
        </pc:cxnChg>
        <pc:cxnChg chg="add mod">
          <ac:chgData name="Kevern Cochrane" userId="cc3ed83f-525d-4808-b252-91f4afdacbdb" providerId="ADAL" clId="{688C438E-7F8B-47C3-8560-A38C28279F43}" dt="2025-11-30T11:02:06.940" v="29" actId="1076"/>
          <ac:cxnSpMkLst>
            <pc:docMk/>
            <pc:sldMk cId="810414553" sldId="268"/>
            <ac:cxnSpMk id="8" creationId="{324711FB-5F2C-4375-B2DB-11FDFBAD188D}"/>
          </ac:cxnSpMkLst>
        </pc:cxnChg>
      </pc:sldChg>
      <pc:sldChg chg="modSp">
        <pc:chgData name="Kevern Cochrane" userId="cc3ed83f-525d-4808-b252-91f4afdacbdb" providerId="ADAL" clId="{688C438E-7F8B-47C3-8560-A38C28279F43}" dt="2025-11-30T11:03:59.308" v="30"/>
        <pc:sldMkLst>
          <pc:docMk/>
          <pc:sldMk cId="3877150079" sldId="270"/>
        </pc:sldMkLst>
        <pc:graphicFrameChg chg="mod">
          <ac:chgData name="Kevern Cochrane" userId="cc3ed83f-525d-4808-b252-91f4afdacbdb" providerId="ADAL" clId="{688C438E-7F8B-47C3-8560-A38C28279F43}" dt="2025-11-30T11:03:59.308" v="30"/>
          <ac:graphicFrameMkLst>
            <pc:docMk/>
            <pc:sldMk cId="3877150079" sldId="270"/>
            <ac:graphicFrameMk id="5" creationId="{4F10B9C1-28B8-4D0F-901C-081887662451}"/>
          </ac:graphicFrameMkLst>
        </pc:graphicFrameChg>
      </pc:sldChg>
      <pc:sldChg chg="addSp modSp mod">
        <pc:chgData name="Kevern Cochrane" userId="cc3ed83f-525d-4808-b252-91f4afdacbdb" providerId="ADAL" clId="{688C438E-7F8B-47C3-8560-A38C28279F43}" dt="2025-11-30T11:06:51.369" v="52" actId="14100"/>
        <pc:sldMkLst>
          <pc:docMk/>
          <pc:sldMk cId="1217792797" sldId="271"/>
        </pc:sldMkLst>
        <pc:spChg chg="add mod">
          <ac:chgData name="Kevern Cochrane" userId="cc3ed83f-525d-4808-b252-91f4afdacbdb" providerId="ADAL" clId="{688C438E-7F8B-47C3-8560-A38C28279F43}" dt="2025-11-30T11:06:22.010" v="46" actId="14100"/>
          <ac:spMkLst>
            <pc:docMk/>
            <pc:sldMk cId="1217792797" sldId="271"/>
            <ac:spMk id="3" creationId="{D1FCED8B-A0CC-4C7E-948E-367CD6398F71}"/>
          </ac:spMkLst>
        </pc:spChg>
        <pc:spChg chg="add mod">
          <ac:chgData name="Kevern Cochrane" userId="cc3ed83f-525d-4808-b252-91f4afdacbdb" providerId="ADAL" clId="{688C438E-7F8B-47C3-8560-A38C28279F43}" dt="2025-11-30T11:06:25.889" v="47" actId="14100"/>
          <ac:spMkLst>
            <pc:docMk/>
            <pc:sldMk cId="1217792797" sldId="271"/>
            <ac:spMk id="6" creationId="{19630D17-58CF-4D02-8DF8-521AC65F1729}"/>
          </ac:spMkLst>
        </pc:spChg>
        <pc:spChg chg="add mod">
          <ac:chgData name="Kevern Cochrane" userId="cc3ed83f-525d-4808-b252-91f4afdacbdb" providerId="ADAL" clId="{688C438E-7F8B-47C3-8560-A38C28279F43}" dt="2025-11-30T11:06:45.455" v="51" actId="14100"/>
          <ac:spMkLst>
            <pc:docMk/>
            <pc:sldMk cId="1217792797" sldId="271"/>
            <ac:spMk id="7" creationId="{B17CC220-1BE0-457F-B281-841A0A976697}"/>
          </ac:spMkLst>
        </pc:spChg>
        <pc:spChg chg="add mod">
          <ac:chgData name="Kevern Cochrane" userId="cc3ed83f-525d-4808-b252-91f4afdacbdb" providerId="ADAL" clId="{688C438E-7F8B-47C3-8560-A38C28279F43}" dt="2025-11-30T11:06:41.495" v="50" actId="14100"/>
          <ac:spMkLst>
            <pc:docMk/>
            <pc:sldMk cId="1217792797" sldId="271"/>
            <ac:spMk id="10" creationId="{9AD8ADD5-ECBB-43C7-9CA5-2F7115AA57BE}"/>
          </ac:spMkLst>
        </pc:spChg>
        <pc:spChg chg="add mod">
          <ac:chgData name="Kevern Cochrane" userId="cc3ed83f-525d-4808-b252-91f4afdacbdb" providerId="ADAL" clId="{688C438E-7F8B-47C3-8560-A38C28279F43}" dt="2025-11-30T11:06:51.369" v="52" actId="14100"/>
          <ac:spMkLst>
            <pc:docMk/>
            <pc:sldMk cId="1217792797" sldId="271"/>
            <ac:spMk id="11" creationId="{CC1C329E-E286-4CBA-8856-F57B2ACFA807}"/>
          </ac:spMkLst>
        </pc:spChg>
        <pc:graphicFrameChg chg="mod">
          <ac:chgData name="Kevern Cochrane" userId="cc3ed83f-525d-4808-b252-91f4afdacbdb" providerId="ADAL" clId="{688C438E-7F8B-47C3-8560-A38C28279F43}" dt="2025-11-30T11:04:43.471" v="32" actId="1076"/>
          <ac:graphicFrameMkLst>
            <pc:docMk/>
            <pc:sldMk cId="1217792797" sldId="271"/>
            <ac:graphicFrameMk id="8" creationId="{923D173D-6C79-4D72-8D06-481B00877808}"/>
          </ac:graphicFrameMkLst>
        </pc:graphicFrameChg>
      </pc:sldChg>
      <pc:sldChg chg="addSp modSp new mod">
        <pc:chgData name="Kevern Cochrane" userId="cc3ed83f-525d-4808-b252-91f4afdacbdb" providerId="ADAL" clId="{688C438E-7F8B-47C3-8560-A38C28279F43}" dt="2025-11-30T11:13:05.756" v="83" actId="122"/>
        <pc:sldMkLst>
          <pc:docMk/>
          <pc:sldMk cId="3280023759" sldId="272"/>
        </pc:sldMkLst>
        <pc:spChg chg="mod">
          <ac:chgData name="Kevern Cochrane" userId="cc3ed83f-525d-4808-b252-91f4afdacbdb" providerId="ADAL" clId="{688C438E-7F8B-47C3-8560-A38C28279F43}" dt="2025-11-30T11:13:05.756" v="83" actId="122"/>
          <ac:spMkLst>
            <pc:docMk/>
            <pc:sldMk cId="3280023759" sldId="272"/>
            <ac:spMk id="2" creationId="{798BCAE9-9EF5-4C56-A47F-CC501802803A}"/>
          </ac:spMkLst>
        </pc:spChg>
        <pc:picChg chg="add mod">
          <ac:chgData name="Kevern Cochrane" userId="cc3ed83f-525d-4808-b252-91f4afdacbdb" providerId="ADAL" clId="{688C438E-7F8B-47C3-8560-A38C28279F43}" dt="2025-11-30T11:12:14.384" v="59" actId="14100"/>
          <ac:picMkLst>
            <pc:docMk/>
            <pc:sldMk cId="3280023759" sldId="272"/>
            <ac:picMk id="1026" creationId="{3E08353A-FBC3-4048-99A5-379E2BFA8CA0}"/>
          </ac:picMkLst>
        </pc:picChg>
      </pc:sldChg>
      <pc:sldMasterChg chg="setBg modSldLayout">
        <pc:chgData name="Kevern Cochrane" userId="cc3ed83f-525d-4808-b252-91f4afdacbdb" providerId="ADAL" clId="{688C438E-7F8B-47C3-8560-A38C28279F43}" dt="2025-11-30T10:58:52.196" v="21"/>
        <pc:sldMasterMkLst>
          <pc:docMk/>
          <pc:sldMasterMk cId="769204410" sldId="2147483648"/>
        </pc:sldMasterMkLst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3278396659" sldId="2147483649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479337223" sldId="2147483650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3072083199" sldId="2147483651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223452051" sldId="2147483652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770902088" sldId="2147483653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778142880" sldId="2147483654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3981483649" sldId="2147483655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786410561" sldId="2147483656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981653161" sldId="2147483657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1869419392" sldId="2147483658"/>
          </pc:sldLayoutMkLst>
        </pc:sldLayoutChg>
        <pc:sldLayoutChg chg="setBg">
          <pc:chgData name="Kevern Cochrane" userId="cc3ed83f-525d-4808-b252-91f4afdacbdb" providerId="ADAL" clId="{688C438E-7F8B-47C3-8560-A38C28279F43}" dt="2025-11-30T10:58:52.196" v="21"/>
          <pc:sldLayoutMkLst>
            <pc:docMk/>
            <pc:sldMasterMk cId="769204410" sldId="2147483648"/>
            <pc:sldLayoutMk cId="2725633822" sldId="214748365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uacza-my.sharepoint.com/personal/k_cochrane_ru_ac_za/Documents/Documents/aa%20Work/EIMTG/Ecospace%20model/SP%20consumption%20matrix%20Shannon%20et%20al%20S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ruacza-my.sharepoint.com/personal/k_cochrane_ru_ac_za/Documents/Documents/aa%20Work/EIMTG/Ecospace%20model/SP%20consumption%20matrix%20Shannon%20et%20al%20S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ruacza-my.sharepoint.com/personal/k_cochrane_ru_ac_za/Documents/Documents/aa%20Work/EIMTG/MICE%20model/Diets%20and%20biomasses/Seabird%20consump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Anchovy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'Recent consumption estimates'!$B$1:$G$1</c:f>
              <c:strCache>
                <c:ptCount val="6"/>
                <c:pt idx="0">
                  <c:v>Adult Hmack </c:v>
                </c:pt>
                <c:pt idx="1">
                  <c:v>Snoek </c:v>
                </c:pt>
                <c:pt idx="2">
                  <c:v>Yellowtail </c:v>
                </c:pt>
                <c:pt idx="3">
                  <c:v>Large M. capensis </c:v>
                </c:pt>
                <c:pt idx="4">
                  <c:v>Small M. paradoxus </c:v>
                </c:pt>
                <c:pt idx="5">
                  <c:v>Seals </c:v>
                </c:pt>
              </c:strCache>
            </c:strRef>
          </c:cat>
          <c:val>
            <c:numRef>
              <c:f>'Recent consumption estimates'!$B$17:$G$17</c:f>
              <c:numCache>
                <c:formatCode>#,##0</c:formatCode>
                <c:ptCount val="6"/>
                <c:pt idx="0">
                  <c:v>494750</c:v>
                </c:pt>
                <c:pt idx="1">
                  <c:v>215465.26750000002</c:v>
                </c:pt>
                <c:pt idx="2">
                  <c:v>3856.6800000000003</c:v>
                </c:pt>
                <c:pt idx="3">
                  <c:v>570970.40000000014</c:v>
                </c:pt>
                <c:pt idx="4">
                  <c:v>181440</c:v>
                </c:pt>
                <c:pt idx="5">
                  <c:v>150000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AF-4AE0-86FE-5B5006BDC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9352736"/>
        <c:axId val="1349351488"/>
      </c:barChart>
      <c:catAx>
        <c:axId val="134935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9351488"/>
        <c:crosses val="autoZero"/>
        <c:auto val="1"/>
        <c:lblAlgn val="ctr"/>
        <c:lblOffset val="100"/>
        <c:noMultiLvlLbl val="0"/>
      </c:catAx>
      <c:valAx>
        <c:axId val="1349351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aseline="0"/>
                  <a:t>tons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9352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Sardine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'Recent consumption estimates'!$B$1:$G$1</c:f>
              <c:strCache>
                <c:ptCount val="6"/>
                <c:pt idx="0">
                  <c:v>Adult Hmack </c:v>
                </c:pt>
                <c:pt idx="1">
                  <c:v>Snoek </c:v>
                </c:pt>
                <c:pt idx="2">
                  <c:v>Yellowtail </c:v>
                </c:pt>
                <c:pt idx="3">
                  <c:v>Large M. capensis </c:v>
                </c:pt>
                <c:pt idx="4">
                  <c:v>Small M. paradoxus </c:v>
                </c:pt>
                <c:pt idx="5">
                  <c:v>Seals </c:v>
                </c:pt>
              </c:strCache>
            </c:strRef>
          </c:cat>
          <c:val>
            <c:numRef>
              <c:f>'Recent consumption estimates'!$B$18:$G$18</c:f>
              <c:numCache>
                <c:formatCode>#,##0</c:formatCode>
                <c:ptCount val="6"/>
                <c:pt idx="0">
                  <c:v>19790</c:v>
                </c:pt>
                <c:pt idx="1">
                  <c:v>15138.074999999999</c:v>
                </c:pt>
                <c:pt idx="2">
                  <c:v>3856.6799999999994</c:v>
                </c:pt>
                <c:pt idx="3">
                  <c:v>1909.6000000000004</c:v>
                </c:pt>
                <c:pt idx="4">
                  <c:v>2160</c:v>
                </c:pt>
                <c:pt idx="5">
                  <c:v>4800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BB-48B5-B6CC-26E75B511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56735776"/>
        <c:axId val="1356736608"/>
      </c:barChart>
      <c:catAx>
        <c:axId val="135673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6736608"/>
        <c:crosses val="autoZero"/>
        <c:auto val="1"/>
        <c:lblAlgn val="ctr"/>
        <c:lblOffset val="100"/>
        <c:noMultiLvlLbl val="0"/>
      </c:catAx>
      <c:valAx>
        <c:axId val="135673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tons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673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Anchovy and Sardine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Sheet1!$K$2</c:f>
              <c:strCache>
                <c:ptCount val="1"/>
                <c:pt idx="0">
                  <c:v>Anchovy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Sheet1!$A$3:$A$5</c:f>
              <c:strCache>
                <c:ptCount val="3"/>
                <c:pt idx="0">
                  <c:v>African penguin</c:v>
                </c:pt>
                <c:pt idx="1">
                  <c:v>Cape gannet</c:v>
                </c:pt>
                <c:pt idx="2">
                  <c:v>Cape cormorant</c:v>
                </c:pt>
              </c:strCache>
            </c:strRef>
          </c:cat>
          <c:val>
            <c:numRef>
              <c:f>Sheet1!$K$3:$K$5</c:f>
              <c:numCache>
                <c:formatCode>#,##0</c:formatCode>
                <c:ptCount val="3"/>
                <c:pt idx="0">
                  <c:v>3238.8639999999996</c:v>
                </c:pt>
                <c:pt idx="1">
                  <c:v>33875.978499999997</c:v>
                </c:pt>
                <c:pt idx="2">
                  <c:v>8738.7356328999995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2E-45D3-8CC9-F3B0BCFA3F57}"/>
            </c:ext>
          </c:extLst>
        </c:ser>
        <c:ser>
          <c:idx val="1"/>
          <c:order val="1"/>
          <c:tx>
            <c:strRef>
              <c:f>Sheet1!$L$2</c:f>
              <c:strCache>
                <c:ptCount val="1"/>
                <c:pt idx="0">
                  <c:v>Sardine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Sheet1!$A$3:$A$5</c:f>
              <c:strCache>
                <c:ptCount val="3"/>
                <c:pt idx="0">
                  <c:v>African penguin</c:v>
                </c:pt>
                <c:pt idx="1">
                  <c:v>Cape gannet</c:v>
                </c:pt>
                <c:pt idx="2">
                  <c:v>Cape cormorant</c:v>
                </c:pt>
              </c:strCache>
            </c:strRef>
          </c:cat>
          <c:val>
            <c:numRef>
              <c:f>Sheet1!$L$3:$L$5</c:f>
              <c:numCache>
                <c:formatCode>#,##0</c:formatCode>
                <c:ptCount val="3"/>
                <c:pt idx="0">
                  <c:v>1097.9199999999998</c:v>
                </c:pt>
                <c:pt idx="1">
                  <c:v>41693.511999999995</c:v>
                </c:pt>
                <c:pt idx="2">
                  <c:v>672.21043330000009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2E-45D3-8CC9-F3B0BCFA3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5799727"/>
        <c:axId val="595811375"/>
      </c:barChart>
      <c:catAx>
        <c:axId val="595799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811375"/>
        <c:crosses val="autoZero"/>
        <c:auto val="1"/>
        <c:lblAlgn val="ctr"/>
        <c:lblOffset val="100"/>
        <c:noMultiLvlLbl val="0"/>
      </c:catAx>
      <c:valAx>
        <c:axId val="595811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aseline="0"/>
                  <a:t>tons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799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4C247-00B8-473D-B284-FB28B54E6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66E9B-DEC8-411A-B3C9-807FBE73C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D050D-9003-4BE8-B9A0-44536480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3119F-6355-45DE-A543-8F43ADEA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23276-6531-42B2-A2AA-A90931B5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839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FE804-E066-45BA-8AC4-D6D18A925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5322D-FF6B-4B97-B568-2BBD61E91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73D45-C7D2-44F2-9BB5-C1B26E59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A8577-C29F-4AF9-BC2B-C2E9C0BC1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13023-DC41-427E-B6A1-F06CA05C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941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AEFABE-C4E0-469C-A70E-D75011C494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D0EB65-9E0D-45C3-BCFC-DAAEEFACD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ECF78-8670-44FD-8E39-71B0241D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46C49-5B90-4C19-A82D-5638D55F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50AEB-A185-4F71-AD79-F56AFF94B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56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6D56-CF89-4CA6-9BAB-CE715D83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9C4C4-1A61-4825-A0BC-AD1D6DD5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4D91D-0C6F-49DD-8E87-93E95F577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9BB61-0312-441A-9A0B-8E930807B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2B22A-9FAF-495B-99F9-68AA5885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93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DE498-3110-40A0-9CF5-5B5B21BC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52F52-FF60-466B-A46C-4A9539023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3C5BF-0252-4619-8808-D46797E3C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87234-579A-4970-B3A3-A3D61A049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5BB4C-1FAB-497C-B7D7-1518DA6D9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208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A30B0-CCF2-4200-B82C-C816105DA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EF918-8744-449B-B0F3-69E653D2B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AADD5-1148-45B1-8AFA-ED4362C2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60FAE-3072-4E95-B26A-32804FFB3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FB2C5-1903-468F-809B-1D80165D4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7A88A-D6F5-4C57-8949-ECB94AD1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345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A46D1-CC13-46E4-92FA-DCD6CDAB6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DDC5A-9B65-4B48-9329-EE1A3A36F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63AF4A-8A98-4680-AEBE-FF8DAFED5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8AF1-329D-4C75-82E2-740E36C7E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27E0B-153E-4131-9AEC-7979839D0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1739C9-DA8A-48F3-92DE-EE723207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70E86-C101-46B7-8F47-45AF24E3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903809-BCBC-418B-87DE-72CB500A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090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BA187-4E95-4C30-BBE4-0678616A3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A84448-37C8-4C88-A8EC-346717AB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83BF9-E9B8-4051-8E61-79F33A11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557E6-A236-4BAC-98B6-BC0B16FC9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814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719D3B-68D9-48C6-9A66-9C372CD3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D6CBA-11C0-4E91-BE29-062B0D81F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ED2D4-84C0-42A0-A12E-EA28C24D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148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02F60-9E76-411E-A5EA-DC6DE7A2F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9F2F9-C31E-42B0-A741-4FC313AF3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56FC28-08CB-443E-99FA-079E766A7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D1D06-A03D-4FA8-9C0D-4A73DF30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30949-9F36-44D4-A090-CA387F22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B953E-0404-4FBE-AC12-E48D222F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641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C248-86FE-4DB6-A709-712ABC276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2ECCB-DDE2-401B-9BA6-BF6B034A6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20A803-5D69-4A1E-9899-42B4D7702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0EAE5-629C-4EF1-A9EA-73A1D9E5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5B917-16EC-45A7-8CAE-17FF29E15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987FF-170B-4D0F-AECC-ECA68003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8165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503E43-1ECC-43A8-9794-B4205B30A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AEB7E-2970-477F-8F56-D766C33B7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C1BB3-B3C3-4963-9F7E-FEB3B3EE1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5F5D9-363A-4DEB-9CEB-D7C2247FF1E4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C0CE7-73A9-4D1B-9ACE-765F9E9C1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B01CD-F115-452D-BB28-93639FF87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E7116-03C4-47E6-9CA4-474ED8E71E9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6920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05225-62E7-4303-8E1B-80B26D58B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12408"/>
          </a:xfrm>
        </p:spPr>
        <p:txBody>
          <a:bodyPr>
            <a:normAutofit/>
          </a:bodyPr>
          <a:lstStyle/>
          <a:p>
            <a:pPr algn="ctr"/>
            <a:r>
              <a:rPr lang="en-Z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HARVEST LEVELS FOR LTL SPECIES THAT TAKE ACCOUNT OF THE NEED OF DEPENDENT PREDATORS AND THE WIDER ECOSYSTEM</a:t>
            </a:r>
            <a:endParaRPr lang="en-ZA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1647D-38F9-406C-8F3C-941AFDCB9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933"/>
            <a:ext cx="10515600" cy="326443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INITIAL THOUGHTS ON THE POTENTIAL USE OF MICE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Kevern Cochrane and Janet Coetzee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433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EA299-C1C0-4F60-A9FE-EC228EB4F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Models of Intermediate Complexity for Ecosystem assessments(MICE)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0A0F4-B716-432D-B08B-2227E084D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Value of MICE, enabling greater statistical </a:t>
            </a:r>
            <a:r>
              <a:rPr lang="en-US" dirty="0" err="1"/>
              <a:t>rigour</a:t>
            </a:r>
            <a:r>
              <a:rPr lang="en-US" dirty="0"/>
              <a:t> and testing, is well understood.</a:t>
            </a:r>
          </a:p>
          <a:p>
            <a:r>
              <a:rPr lang="en-ZA" dirty="0"/>
              <a:t>Three examples of their use for management advice:</a:t>
            </a:r>
          </a:p>
          <a:p>
            <a:pPr lvl="1"/>
            <a:r>
              <a:rPr lang="en-ZA" dirty="0"/>
              <a:t>Punt and Butterworth (1995): South Africa, two hake species, Cape fur seal and hake fishery;</a:t>
            </a:r>
          </a:p>
          <a:p>
            <a:pPr lvl="1"/>
            <a:r>
              <a:rPr lang="en-ZA" dirty="0"/>
              <a:t>Punt et al. (2016): Southern California Bight,  impacts of fishery for Pacific sardine on brown pelicans and California sea lions;  and</a:t>
            </a:r>
          </a:p>
          <a:p>
            <a:pPr lvl="1"/>
            <a:r>
              <a:rPr lang="en-ZA" dirty="0" err="1"/>
              <a:t>Chagaris</a:t>
            </a:r>
            <a:r>
              <a:rPr lang="en-ZA" dirty="0"/>
              <a:t> et al. (2020): Northwest Atlantic Coastal Shelf, impacts of fishery for Atlantic menhaden on four predators, particularly striped bass. </a:t>
            </a:r>
          </a:p>
        </p:txBody>
      </p:sp>
    </p:spTree>
    <p:extLst>
      <p:ext uri="{BB962C8B-B14F-4D97-AF65-F5344CB8AC3E}">
        <p14:creationId xmlns:p14="http://schemas.microsoft.com/office/powerpoint/2010/main" val="94558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3D4B63-B270-43B9-B07D-E2631A1A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008"/>
          </a:xfrm>
        </p:spPr>
        <p:txBody>
          <a:bodyPr/>
          <a:lstStyle/>
          <a:p>
            <a:pPr algn="ctr"/>
            <a:r>
              <a:rPr lang="en-US" dirty="0"/>
              <a:t>Key Questions</a:t>
            </a:r>
            <a:endParaRPr lang="en-Z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78EDF0-22EB-4C1E-9245-918B7BB46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467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ZA" dirty="0"/>
              <a:t>From the information presented in EBFM/P3 and BG2, should redeye be included in a MICE as a key LTL species?</a:t>
            </a:r>
          </a:p>
          <a:p>
            <a:r>
              <a:rPr lang="en-ZA" dirty="0"/>
              <a:t>Should preference be given to any particular type of MICE, e.g. a population dynamics model, </a:t>
            </a:r>
            <a:r>
              <a:rPr lang="en-ZA" dirty="0" err="1"/>
              <a:t>EwE</a:t>
            </a:r>
            <a:r>
              <a:rPr lang="en-ZA" dirty="0"/>
              <a:t> form, or some other? Would there be value in developing more than one kind?</a:t>
            </a:r>
          </a:p>
          <a:p>
            <a:r>
              <a:rPr lang="en-ZA" dirty="0"/>
              <a:t>Any comments on an approach to determining an optimal spatial structure and the trade-offs involved?</a:t>
            </a:r>
          </a:p>
          <a:p>
            <a:r>
              <a:rPr lang="en-ZA" dirty="0"/>
              <a:t>Is there an optimal number or range of predator species that should be included? Any guidance on criteria for deciding on how many and which species should be included? </a:t>
            </a:r>
          </a:p>
        </p:txBody>
      </p:sp>
    </p:spTree>
    <p:extLst>
      <p:ext uri="{BB962C8B-B14F-4D97-AF65-F5344CB8AC3E}">
        <p14:creationId xmlns:p14="http://schemas.microsoft.com/office/powerpoint/2010/main" val="85622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88E970-4EC2-411C-BDA3-C0101C99C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133" y="1337733"/>
            <a:ext cx="9101667" cy="502073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695D693-C799-4DA9-AE37-955DC2262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036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ontributions of anchovy, sardine and redeye round herring to the diets of predators. Blank = 0.05 – 0.09 of diet; yellow = &gt; 0.10 to 0.29 of the diet, and red = 0.30 or higher (from Shannon </a:t>
            </a:r>
            <a:r>
              <a:rPr lang="en-ZA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al</a:t>
            </a: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2020).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04CEE44-275C-4034-9E4F-7D5DE796AF1A}"/>
              </a:ext>
            </a:extLst>
          </p:cNvPr>
          <p:cNvCxnSpPr/>
          <p:nvPr/>
        </p:nvCxnSpPr>
        <p:spPr>
          <a:xfrm>
            <a:off x="7680960" y="1828800"/>
            <a:ext cx="0" cy="4034118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2ACE60-522F-4FCE-9621-CF4C1D21ED3A}"/>
              </a:ext>
            </a:extLst>
          </p:cNvPr>
          <p:cNvCxnSpPr/>
          <p:nvPr/>
        </p:nvCxnSpPr>
        <p:spPr>
          <a:xfrm>
            <a:off x="10608833" y="1828800"/>
            <a:ext cx="0" cy="4034118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4711FB-5F2C-4375-B2DB-11FDFBAD188D}"/>
              </a:ext>
            </a:extLst>
          </p:cNvPr>
          <p:cNvCxnSpPr/>
          <p:nvPr/>
        </p:nvCxnSpPr>
        <p:spPr>
          <a:xfrm>
            <a:off x="1617133" y="1828800"/>
            <a:ext cx="0" cy="4034118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41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60A84-A8D9-46E0-8716-3F1E46503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2400" b="1" dirty="0"/>
              <a:t>Annual contribution of anchovy, sardine and fish larvae (mostly anchovy and sardine) to the diet of adult African penguins returning to </a:t>
            </a:r>
            <a:r>
              <a:rPr lang="en-ZA" sz="2400" b="1" dirty="0" err="1"/>
              <a:t>Dassen</a:t>
            </a:r>
            <a:r>
              <a:rPr lang="en-ZA" sz="2400" b="1" dirty="0"/>
              <a:t> and Robben Islands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C78C0C-85F1-4098-8220-ACC904D70CB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631" y="1932495"/>
            <a:ext cx="9671901" cy="4374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70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469B6-6AC0-4D4E-91FB-7FFD363C7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annual consumption of anchovy and sardine by selected predators</a:t>
            </a:r>
            <a:endParaRPr lang="en-ZA" sz="28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D273138-4F06-44FC-B13B-2B5DDC0C36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9657411"/>
              </p:ext>
            </p:extLst>
          </p:nvPr>
        </p:nvGraphicFramePr>
        <p:xfrm>
          <a:off x="159695" y="1777836"/>
          <a:ext cx="4802505" cy="2114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15B9CF4-0601-4740-B96D-BE0BDF34FF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7334794"/>
              </p:ext>
            </p:extLst>
          </p:nvPr>
        </p:nvGraphicFramePr>
        <p:xfrm>
          <a:off x="5543059" y="1865148"/>
          <a:ext cx="4857750" cy="193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10B9C1-28B8-4D0F-901C-0818876624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3364754"/>
              </p:ext>
            </p:extLst>
          </p:nvPr>
        </p:nvGraphicFramePr>
        <p:xfrm>
          <a:off x="3016666" y="4148902"/>
          <a:ext cx="5571240" cy="2504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7715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4143-AAA3-4F1F-B38E-4A4D67287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Status of predator species with a relatively high dependence on small </a:t>
            </a:r>
            <a:r>
              <a:rPr lang="en-ZA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pelagics</a:t>
            </a:r>
            <a:endParaRPr lang="en-ZA" sz="28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23D173D-6C79-4D72-8D06-481B00877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8416"/>
              </p:ext>
            </p:extLst>
          </p:nvPr>
        </p:nvGraphicFramePr>
        <p:xfrm>
          <a:off x="2120142" y="1912491"/>
          <a:ext cx="7635712" cy="4680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8668">
                  <a:extLst>
                    <a:ext uri="{9D8B030D-6E8A-4147-A177-3AD203B41FA5}">
                      <a16:colId xmlns:a16="http://schemas.microsoft.com/office/drawing/2014/main" val="2589909126"/>
                    </a:ext>
                  </a:extLst>
                </a:gridCol>
                <a:gridCol w="2513737">
                  <a:extLst>
                    <a:ext uri="{9D8B030D-6E8A-4147-A177-3AD203B41FA5}">
                      <a16:colId xmlns:a16="http://schemas.microsoft.com/office/drawing/2014/main" val="3167703900"/>
                    </a:ext>
                  </a:extLst>
                </a:gridCol>
                <a:gridCol w="2813307">
                  <a:extLst>
                    <a:ext uri="{9D8B030D-6E8A-4147-A177-3AD203B41FA5}">
                      <a16:colId xmlns:a16="http://schemas.microsoft.com/office/drawing/2014/main" val="2500026295"/>
                    </a:ext>
                  </a:extLst>
                </a:gridCol>
              </a:tblGrid>
              <a:tr h="3004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Species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Status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Reference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293101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Snoek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Abundant, light fishing pressure.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083341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 err="1">
                          <a:effectLst/>
                        </a:rPr>
                        <a:t>Tuna&amp;Swordfish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Varies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4780111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 err="1">
                          <a:effectLst/>
                        </a:rPr>
                        <a:t>Sciaenids</a:t>
                      </a:r>
                      <a:r>
                        <a:rPr lang="en-ZA" sz="1600" dirty="0">
                          <a:effectLst/>
                        </a:rPr>
                        <a:t> - geelbek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Depleted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Parker et al., 2020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8559492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 err="1">
                          <a:effectLst/>
                        </a:rPr>
                        <a:t>Sciaenids</a:t>
                      </a:r>
                      <a:r>
                        <a:rPr lang="en-ZA" sz="1600" dirty="0">
                          <a:effectLst/>
                        </a:rPr>
                        <a:t> – silver </a:t>
                      </a:r>
                      <a:r>
                        <a:rPr lang="en-ZA" sz="1600" dirty="0" err="1">
                          <a:effectLst/>
                        </a:rPr>
                        <a:t>kob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Depleted, optimal fishing pressure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5465328"/>
                  </a:ext>
                </a:extLst>
              </a:tr>
              <a:tr h="614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Yellowtail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Optimal abundance and fishing pressure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6068086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M. capensis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Abundant, light fishing pressure.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6478937"/>
                  </a:ext>
                </a:extLst>
              </a:tr>
              <a:tr h="614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M. paradoxus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Optimal abundance and fishing pressure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DFFE, 2025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796343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African Penguin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Critically endangered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IUCN Red List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5927070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Cape Gannet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Endangered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IUCN Red List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8394197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Cape Cormorant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Endangered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IUCN Red List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5075869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Seals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Least concern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IUCN Red List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4772966"/>
                  </a:ext>
                </a:extLst>
              </a:tr>
              <a:tr h="30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600" dirty="0">
                          <a:effectLst/>
                        </a:rPr>
                        <a:t>Cetaceans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Varies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6927363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9896AD3D-AE1E-4160-9CE9-66C21B32A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0600" y="2438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FCED8B-A0CC-4C7E-948E-367CD6398F71}"/>
              </a:ext>
            </a:extLst>
          </p:cNvPr>
          <p:cNvSpPr/>
          <p:nvPr/>
        </p:nvSpPr>
        <p:spPr>
          <a:xfrm>
            <a:off x="4427033" y="2798956"/>
            <a:ext cx="2509025" cy="289932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630D17-58CF-4D02-8DF8-521AC65F1729}"/>
              </a:ext>
            </a:extLst>
          </p:cNvPr>
          <p:cNvSpPr/>
          <p:nvPr/>
        </p:nvSpPr>
        <p:spPr>
          <a:xfrm>
            <a:off x="4427034" y="3088888"/>
            <a:ext cx="2509024" cy="443553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7CC220-1BE0-457F-B281-841A0A976697}"/>
              </a:ext>
            </a:extLst>
          </p:cNvPr>
          <p:cNvSpPr/>
          <p:nvPr/>
        </p:nvSpPr>
        <p:spPr>
          <a:xfrm>
            <a:off x="4427033" y="5055220"/>
            <a:ext cx="2509023" cy="345688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D8ADD5-ECBB-43C7-9CA5-2F7115AA57BE}"/>
              </a:ext>
            </a:extLst>
          </p:cNvPr>
          <p:cNvSpPr/>
          <p:nvPr/>
        </p:nvSpPr>
        <p:spPr>
          <a:xfrm>
            <a:off x="4427034" y="5400908"/>
            <a:ext cx="2509022" cy="289932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1C329E-E286-4CBA-8856-F57B2ACFA807}"/>
              </a:ext>
            </a:extLst>
          </p:cNvPr>
          <p:cNvSpPr/>
          <p:nvPr/>
        </p:nvSpPr>
        <p:spPr>
          <a:xfrm>
            <a:off x="4427033" y="5705708"/>
            <a:ext cx="2509021" cy="289932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1779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CAE9-9EF5-4C56-A47F-CC501802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Next?</a:t>
            </a:r>
            <a:endParaRPr lang="en-ZA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E08353A-FBC3-4048-99A5-379E2BFA8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427" y="1543792"/>
            <a:ext cx="8360228" cy="5082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02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459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APPROPRIATE HARVEST LEVELS FOR LTL SPECIES THAT TAKE ACCOUNT OF THE NEED OF DEPENDENT PREDATORS AND THE WIDER ECOSYSTEM</vt:lpstr>
      <vt:lpstr>Models of Intermediate Complexity for Ecosystem assessments(MICE)</vt:lpstr>
      <vt:lpstr>Key Questions</vt:lpstr>
      <vt:lpstr>Contributions of anchovy, sardine and redeye round herring to the diets of predators. Blank = 0.05 – 0.09 of diet; yellow = &gt; 0.10 to 0.29 of the diet, and red = 0.30 or higher (from Shannon et al., 2020). </vt:lpstr>
      <vt:lpstr>Annual contribution of anchovy, sardine and fish larvae (mostly anchovy and sardine) to the diet of adult African penguins returning to Dassen and Robben Islands</vt:lpstr>
      <vt:lpstr> Estimated annual consumption of anchovy and sardine by selected predators</vt:lpstr>
      <vt:lpstr>Status of predator species with a relatively high dependence on small pelagics</vt:lpstr>
      <vt:lpstr>What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Kevern Cochrane</dc:creator>
  <cp:lastModifiedBy>Kevern Cochrane</cp:lastModifiedBy>
  <cp:revision>1</cp:revision>
  <dcterms:created xsi:type="dcterms:W3CDTF">2025-11-27T18:25:33Z</dcterms:created>
  <dcterms:modified xsi:type="dcterms:W3CDTF">2025-11-30T11:13:13Z</dcterms:modified>
</cp:coreProperties>
</file>