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8" r:id="rId4"/>
    <p:sldId id="256" r:id="rId5"/>
    <p:sldId id="259" r:id="rId6"/>
    <p:sldId id="261" r:id="rId7"/>
    <p:sldId id="260" r:id="rId8"/>
    <p:sldId id="262" r:id="rId9"/>
    <p:sldId id="263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0ED27F-6D16-4C99-96D6-E1BAE94A51E0}" v="8" dt="2025-11-30T10:31:58.5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ern Cochrane" userId="cc3ed83f-525d-4808-b252-91f4afdacbdb" providerId="ADAL" clId="{E50ED27F-6D16-4C99-96D6-E1BAE94A51E0}"/>
    <pc:docChg chg="undo custSel addSld delSld modSld modMainMaster">
      <pc:chgData name="Kevern Cochrane" userId="cc3ed83f-525d-4808-b252-91f4afdacbdb" providerId="ADAL" clId="{E50ED27F-6D16-4C99-96D6-E1BAE94A51E0}" dt="2025-11-30T10:32:05.964" v="482" actId="11529"/>
      <pc:docMkLst>
        <pc:docMk/>
      </pc:docMkLst>
      <pc:sldChg chg="del">
        <pc:chgData name="Kevern Cochrane" userId="cc3ed83f-525d-4808-b252-91f4afdacbdb" providerId="ADAL" clId="{E50ED27F-6D16-4C99-96D6-E1BAE94A51E0}" dt="2025-11-26T16:28:09.993" v="223" actId="47"/>
        <pc:sldMkLst>
          <pc:docMk/>
          <pc:sldMk cId="1414674611" sldId="257"/>
        </pc:sldMkLst>
      </pc:sldChg>
      <pc:sldChg chg="addSp delSp modSp mod">
        <pc:chgData name="Kevern Cochrane" userId="cc3ed83f-525d-4808-b252-91f4afdacbdb" providerId="ADAL" clId="{E50ED27F-6D16-4C99-96D6-E1BAE94A51E0}" dt="2025-11-30T10:32:05.964" v="482" actId="11529"/>
        <pc:sldMkLst>
          <pc:docMk/>
          <pc:sldMk cId="888389325" sldId="262"/>
        </pc:sldMkLst>
        <pc:spChg chg="add del mod">
          <ac:chgData name="Kevern Cochrane" userId="cc3ed83f-525d-4808-b252-91f4afdacbdb" providerId="ADAL" clId="{E50ED27F-6D16-4C99-96D6-E1BAE94A51E0}" dt="2025-11-30T10:32:05.964" v="482" actId="11529"/>
          <ac:spMkLst>
            <pc:docMk/>
            <pc:sldMk cId="888389325" sldId="262"/>
            <ac:spMk id="3" creationId="{0A5F32AC-BCA8-41C4-82CC-D319A2ECE9D3}"/>
          </ac:spMkLst>
        </pc:spChg>
        <pc:spChg chg="add mod">
          <ac:chgData name="Kevern Cochrane" userId="cc3ed83f-525d-4808-b252-91f4afdacbdb" providerId="ADAL" clId="{E50ED27F-6D16-4C99-96D6-E1BAE94A51E0}" dt="2025-11-30T10:31:58.574" v="472"/>
          <ac:spMkLst>
            <pc:docMk/>
            <pc:sldMk cId="888389325" sldId="262"/>
            <ac:spMk id="5" creationId="{993FFE2A-1A24-4970-9AF5-F1016B7B2819}"/>
          </ac:spMkLst>
        </pc:spChg>
      </pc:sldChg>
      <pc:sldChg chg="modSp mod">
        <pc:chgData name="Kevern Cochrane" userId="cc3ed83f-525d-4808-b252-91f4afdacbdb" providerId="ADAL" clId="{E50ED27F-6D16-4C99-96D6-E1BAE94A51E0}" dt="2025-11-30T10:16:25.090" v="253" actId="20577"/>
        <pc:sldMkLst>
          <pc:docMk/>
          <pc:sldMk cId="2182424094" sldId="263"/>
        </pc:sldMkLst>
        <pc:spChg chg="mod">
          <ac:chgData name="Kevern Cochrane" userId="cc3ed83f-525d-4808-b252-91f4afdacbdb" providerId="ADAL" clId="{E50ED27F-6D16-4C99-96D6-E1BAE94A51E0}" dt="2025-11-30T10:16:25.090" v="253" actId="20577"/>
          <ac:spMkLst>
            <pc:docMk/>
            <pc:sldMk cId="2182424094" sldId="263"/>
            <ac:spMk id="3" creationId="{5260F7EA-EC28-4F23-B35F-F05746BBFA27}"/>
          </ac:spMkLst>
        </pc:spChg>
      </pc:sldChg>
      <pc:sldChg chg="setBg">
        <pc:chgData name="Kevern Cochrane" userId="cc3ed83f-525d-4808-b252-91f4afdacbdb" providerId="ADAL" clId="{E50ED27F-6D16-4C99-96D6-E1BAE94A51E0}" dt="2025-11-27T18:23:29.751" v="229"/>
        <pc:sldMkLst>
          <pc:docMk/>
          <pc:sldMk cId="53433467" sldId="265"/>
        </pc:sldMkLst>
      </pc:sldChg>
      <pc:sldChg chg="modSp mod">
        <pc:chgData name="Kevern Cochrane" userId="cc3ed83f-525d-4808-b252-91f4afdacbdb" providerId="ADAL" clId="{E50ED27F-6D16-4C99-96D6-E1BAE94A51E0}" dt="2025-11-26T16:27:59.546" v="222" actId="255"/>
        <pc:sldMkLst>
          <pc:docMk/>
          <pc:sldMk cId="856395439" sldId="266"/>
        </pc:sldMkLst>
        <pc:spChg chg="mod">
          <ac:chgData name="Kevern Cochrane" userId="cc3ed83f-525d-4808-b252-91f4afdacbdb" providerId="ADAL" clId="{E50ED27F-6D16-4C99-96D6-E1BAE94A51E0}" dt="2025-11-26T16:26:58.236" v="211" actId="27636"/>
          <ac:spMkLst>
            <pc:docMk/>
            <pc:sldMk cId="856395439" sldId="266"/>
            <ac:spMk id="2" creationId="{3846B1CA-D00B-4230-AEF5-0B5B656179EC}"/>
          </ac:spMkLst>
        </pc:spChg>
        <pc:spChg chg="mod">
          <ac:chgData name="Kevern Cochrane" userId="cc3ed83f-525d-4808-b252-91f4afdacbdb" providerId="ADAL" clId="{E50ED27F-6D16-4C99-96D6-E1BAE94A51E0}" dt="2025-11-26T16:27:59.546" v="222" actId="255"/>
          <ac:spMkLst>
            <pc:docMk/>
            <pc:sldMk cId="856395439" sldId="266"/>
            <ac:spMk id="3" creationId="{6AC6E396-2598-4CFA-A0FC-C3CEAEDC402F}"/>
          </ac:spMkLst>
        </pc:spChg>
      </pc:sldChg>
      <pc:sldChg chg="modSp new mod">
        <pc:chgData name="Kevern Cochrane" userId="cc3ed83f-525d-4808-b252-91f4afdacbdb" providerId="ADAL" clId="{E50ED27F-6D16-4C99-96D6-E1BAE94A51E0}" dt="2025-11-30T10:23:25.450" v="458" actId="20577"/>
        <pc:sldMkLst>
          <pc:docMk/>
          <pc:sldMk cId="4136050024" sldId="267"/>
        </pc:sldMkLst>
        <pc:spChg chg="mod">
          <ac:chgData name="Kevern Cochrane" userId="cc3ed83f-525d-4808-b252-91f4afdacbdb" providerId="ADAL" clId="{E50ED27F-6D16-4C99-96D6-E1BAE94A51E0}" dt="2025-11-30T10:19:46.119" v="385" actId="255"/>
          <ac:spMkLst>
            <pc:docMk/>
            <pc:sldMk cId="4136050024" sldId="267"/>
            <ac:spMk id="2" creationId="{0197E395-90EE-459A-BB8B-1641B304FC68}"/>
          </ac:spMkLst>
        </pc:spChg>
        <pc:spChg chg="mod">
          <ac:chgData name="Kevern Cochrane" userId="cc3ed83f-525d-4808-b252-91f4afdacbdb" providerId="ADAL" clId="{E50ED27F-6D16-4C99-96D6-E1BAE94A51E0}" dt="2025-11-30T10:23:25.450" v="458" actId="20577"/>
          <ac:spMkLst>
            <pc:docMk/>
            <pc:sldMk cId="4136050024" sldId="267"/>
            <ac:spMk id="3" creationId="{A5A7BFD5-298C-4C21-9BAB-39E6D56E6EBA}"/>
          </ac:spMkLst>
        </pc:spChg>
      </pc:sldChg>
      <pc:sldMasterChg chg="setBg modSldLayout">
        <pc:chgData name="Kevern Cochrane" userId="cc3ed83f-525d-4808-b252-91f4afdacbdb" providerId="ADAL" clId="{E50ED27F-6D16-4C99-96D6-E1BAE94A51E0}" dt="2025-11-27T18:23:29.751" v="229"/>
        <pc:sldMasterMkLst>
          <pc:docMk/>
          <pc:sldMasterMk cId="1885759599" sldId="2147483648"/>
        </pc:sldMasterMkLst>
        <pc:sldLayoutChg chg="setBg">
          <pc:chgData name="Kevern Cochrane" userId="cc3ed83f-525d-4808-b252-91f4afdacbdb" providerId="ADAL" clId="{E50ED27F-6D16-4C99-96D6-E1BAE94A51E0}" dt="2025-11-27T18:23:29.751" v="229"/>
          <pc:sldLayoutMkLst>
            <pc:docMk/>
            <pc:sldMasterMk cId="1885759599" sldId="2147483648"/>
            <pc:sldLayoutMk cId="1167017230" sldId="2147483649"/>
          </pc:sldLayoutMkLst>
        </pc:sldLayoutChg>
        <pc:sldLayoutChg chg="setBg">
          <pc:chgData name="Kevern Cochrane" userId="cc3ed83f-525d-4808-b252-91f4afdacbdb" providerId="ADAL" clId="{E50ED27F-6D16-4C99-96D6-E1BAE94A51E0}" dt="2025-11-27T18:23:29.751" v="229"/>
          <pc:sldLayoutMkLst>
            <pc:docMk/>
            <pc:sldMasterMk cId="1885759599" sldId="2147483648"/>
            <pc:sldLayoutMk cId="218849566" sldId="2147483650"/>
          </pc:sldLayoutMkLst>
        </pc:sldLayoutChg>
        <pc:sldLayoutChg chg="setBg">
          <pc:chgData name="Kevern Cochrane" userId="cc3ed83f-525d-4808-b252-91f4afdacbdb" providerId="ADAL" clId="{E50ED27F-6D16-4C99-96D6-E1BAE94A51E0}" dt="2025-11-27T18:23:29.751" v="229"/>
          <pc:sldLayoutMkLst>
            <pc:docMk/>
            <pc:sldMasterMk cId="1885759599" sldId="2147483648"/>
            <pc:sldLayoutMk cId="4091792480" sldId="2147483651"/>
          </pc:sldLayoutMkLst>
        </pc:sldLayoutChg>
        <pc:sldLayoutChg chg="setBg">
          <pc:chgData name="Kevern Cochrane" userId="cc3ed83f-525d-4808-b252-91f4afdacbdb" providerId="ADAL" clId="{E50ED27F-6D16-4C99-96D6-E1BAE94A51E0}" dt="2025-11-27T18:23:29.751" v="229"/>
          <pc:sldLayoutMkLst>
            <pc:docMk/>
            <pc:sldMasterMk cId="1885759599" sldId="2147483648"/>
            <pc:sldLayoutMk cId="1718674155" sldId="2147483652"/>
          </pc:sldLayoutMkLst>
        </pc:sldLayoutChg>
        <pc:sldLayoutChg chg="setBg">
          <pc:chgData name="Kevern Cochrane" userId="cc3ed83f-525d-4808-b252-91f4afdacbdb" providerId="ADAL" clId="{E50ED27F-6D16-4C99-96D6-E1BAE94A51E0}" dt="2025-11-27T18:23:29.751" v="229"/>
          <pc:sldLayoutMkLst>
            <pc:docMk/>
            <pc:sldMasterMk cId="1885759599" sldId="2147483648"/>
            <pc:sldLayoutMk cId="851924185" sldId="2147483653"/>
          </pc:sldLayoutMkLst>
        </pc:sldLayoutChg>
        <pc:sldLayoutChg chg="setBg">
          <pc:chgData name="Kevern Cochrane" userId="cc3ed83f-525d-4808-b252-91f4afdacbdb" providerId="ADAL" clId="{E50ED27F-6D16-4C99-96D6-E1BAE94A51E0}" dt="2025-11-27T18:23:29.751" v="229"/>
          <pc:sldLayoutMkLst>
            <pc:docMk/>
            <pc:sldMasterMk cId="1885759599" sldId="2147483648"/>
            <pc:sldLayoutMk cId="4291911528" sldId="2147483654"/>
          </pc:sldLayoutMkLst>
        </pc:sldLayoutChg>
        <pc:sldLayoutChg chg="setBg">
          <pc:chgData name="Kevern Cochrane" userId="cc3ed83f-525d-4808-b252-91f4afdacbdb" providerId="ADAL" clId="{E50ED27F-6D16-4C99-96D6-E1BAE94A51E0}" dt="2025-11-27T18:23:29.751" v="229"/>
          <pc:sldLayoutMkLst>
            <pc:docMk/>
            <pc:sldMasterMk cId="1885759599" sldId="2147483648"/>
            <pc:sldLayoutMk cId="1143988514" sldId="2147483655"/>
          </pc:sldLayoutMkLst>
        </pc:sldLayoutChg>
        <pc:sldLayoutChg chg="setBg">
          <pc:chgData name="Kevern Cochrane" userId="cc3ed83f-525d-4808-b252-91f4afdacbdb" providerId="ADAL" clId="{E50ED27F-6D16-4C99-96D6-E1BAE94A51E0}" dt="2025-11-27T18:23:29.751" v="229"/>
          <pc:sldLayoutMkLst>
            <pc:docMk/>
            <pc:sldMasterMk cId="1885759599" sldId="2147483648"/>
            <pc:sldLayoutMk cId="1495549893" sldId="2147483656"/>
          </pc:sldLayoutMkLst>
        </pc:sldLayoutChg>
        <pc:sldLayoutChg chg="setBg">
          <pc:chgData name="Kevern Cochrane" userId="cc3ed83f-525d-4808-b252-91f4afdacbdb" providerId="ADAL" clId="{E50ED27F-6D16-4C99-96D6-E1BAE94A51E0}" dt="2025-11-27T18:23:29.751" v="229"/>
          <pc:sldLayoutMkLst>
            <pc:docMk/>
            <pc:sldMasterMk cId="1885759599" sldId="2147483648"/>
            <pc:sldLayoutMk cId="910668802" sldId="2147483657"/>
          </pc:sldLayoutMkLst>
        </pc:sldLayoutChg>
        <pc:sldLayoutChg chg="setBg">
          <pc:chgData name="Kevern Cochrane" userId="cc3ed83f-525d-4808-b252-91f4afdacbdb" providerId="ADAL" clId="{E50ED27F-6D16-4C99-96D6-E1BAE94A51E0}" dt="2025-11-27T18:23:29.751" v="229"/>
          <pc:sldLayoutMkLst>
            <pc:docMk/>
            <pc:sldMasterMk cId="1885759599" sldId="2147483648"/>
            <pc:sldLayoutMk cId="2625607259" sldId="2147483658"/>
          </pc:sldLayoutMkLst>
        </pc:sldLayoutChg>
        <pc:sldLayoutChg chg="setBg">
          <pc:chgData name="Kevern Cochrane" userId="cc3ed83f-525d-4808-b252-91f4afdacbdb" providerId="ADAL" clId="{E50ED27F-6D16-4C99-96D6-E1BAE94A51E0}" dt="2025-11-27T18:23:29.751" v="229"/>
          <pc:sldLayoutMkLst>
            <pc:docMk/>
            <pc:sldMasterMk cId="1885759599" sldId="2147483648"/>
            <pc:sldLayoutMk cId="82084862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8CF92-02CF-45FB-858D-CD5DF7395B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0D61A8-9820-46BB-80DE-2F5A1D0DB9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A0248-8A8E-4021-99F6-5F86403CB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9F91-AD4E-4B96-89C3-BC6E86B584E7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B7EC8-2FC6-4F56-ABCF-23C1D6F01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82C2F-5D3F-430A-BB0D-6872DB3FD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6CBB-4957-46DB-B6E6-B71CE4BDB7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6701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6FA53-375B-4438-9826-F34F1A0B8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3B6E0F-C0F1-4855-8510-5876997C9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78C79-028A-4E43-91AB-082B2DAC5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9F91-AD4E-4B96-89C3-BC6E86B584E7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FEDFC-BEF4-4E0F-B64D-D1B31FA9B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CE5BF-4277-48C8-BAEC-C5FA1B24A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6CBB-4957-46DB-B6E6-B71CE4BDB7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25607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12F068-F3AD-4E33-ADDD-F4A700FA08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A1398C-69C4-418F-BCB5-B221F52FD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3A188-84D2-4758-B213-F6B2CBCC7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9F91-AD4E-4B96-89C3-BC6E86B584E7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2B6B9-4F39-4B3B-A8F7-BF737971B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7261E-7DDA-470F-9A2C-18FCBF66E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6CBB-4957-46DB-B6E6-B71CE4BDB7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20848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8ADBC-0432-475C-A13D-C63493AD7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C3280-1048-4D3B-84DD-A8C761E25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6D99C-9BC8-42F3-AB71-4000B42EA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9F91-AD4E-4B96-89C3-BC6E86B584E7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0A2FF-7278-4F90-A592-39948B92E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76368-AD4F-4042-A075-6FCD68562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6CBB-4957-46DB-B6E6-B71CE4BDB7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884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90928-1B77-4BA5-985B-347E25EB6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02D87-16A8-429E-B201-04409E531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ABFAA-F771-4D0F-BAE5-EDCF748B9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9F91-AD4E-4B96-89C3-BC6E86B584E7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2BA18-F891-4B30-9E38-755B3D11E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D8BFF-F7FA-42DD-8C37-B340065ED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6CBB-4957-46DB-B6E6-B71CE4BDB7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9179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20245-DF9B-4177-9582-DA80D7C3B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D89B1-D3A5-477E-A05E-D03E15BF7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FC9333-F012-4102-A52B-4270F2DB4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57A55D-E5F9-4E26-9E4C-049B090E3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9F91-AD4E-4B96-89C3-BC6E86B584E7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27E30F-CBAA-4481-B81E-4CAEC1B1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40B712-A573-4B20-A2C2-0EB047E98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6CBB-4957-46DB-B6E6-B71CE4BDB7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18674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AC5F-1B9A-4E71-B652-15349335E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804D37-580C-4179-A6CC-CB3673E5D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D6BA4-5C6F-4B97-AEC9-F9006251C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FBA521-2C65-4AC6-83AB-DD1A0063B4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5CC4E5-1E62-4DBF-8943-FB7BB71BF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2143D7-280A-4714-93CC-261C1809A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9F91-AD4E-4B96-89C3-BC6E86B584E7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B5EAD-70EB-450F-A671-0C1E968D4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C7F1BE-02EF-44AA-A03F-9F94CAC42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6CBB-4957-46DB-B6E6-B71CE4BDB7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5192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5942E-173B-4658-8980-BD1908FB7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33E41D-24CC-4554-B79C-6DDB72502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9F91-AD4E-4B96-89C3-BC6E86B584E7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C173DA-D368-410B-BC95-144BC3AFC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EC7D59-005F-4299-A4BD-64223D906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6CBB-4957-46DB-B6E6-B71CE4BDB7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91911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043638-99D7-4B64-8FFD-F2767E3C5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9F91-AD4E-4B96-89C3-BC6E86B584E7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35B679-E62E-4835-81E8-6DF5A8098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FE937-D1E9-4F33-BA6C-8BBB3A0EE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6CBB-4957-46DB-B6E6-B71CE4BDB7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43988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DB55D-5774-44C8-98A9-324F22F6E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4ED52-7661-49F4-B5F7-C2D291B5D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29896-1CB9-4C77-B1F8-0C21DC146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3375F-54C1-4EFA-98AD-974705F4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9F91-AD4E-4B96-89C3-BC6E86B584E7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D8D80-D044-4634-822C-AA3EB9E0B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778A5-8B18-4D7A-92A0-62E5D4D53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6CBB-4957-46DB-B6E6-B71CE4BDB7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95549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3835D-5437-40C6-948D-353CA6595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B6D5EE-2757-429F-B4D4-9B2FDE88B6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452056-5C29-4F2D-A7FC-8FD00A6ED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150F08-24D7-4B53-9597-83B76D727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9F91-AD4E-4B96-89C3-BC6E86B584E7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88FB4D-C9C3-49B5-B591-6AF7F4039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F898B2-B193-499B-A1AE-F8C187704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46CBB-4957-46DB-B6E6-B71CE4BDB7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10668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0F6671-2D89-458E-81A3-DB7D1A70C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04CFA1-D71B-485D-8523-C9F7AF7AE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EEAF1-BE28-4396-A1A0-2964E3851C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09F91-AD4E-4B96-89C3-BC6E86B584E7}" type="datetimeFigureOut">
              <a:rPr lang="en-ZA" smtClean="0"/>
              <a:t>2025/11/30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722DD-1D29-4C85-9B33-FEC2A451D8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3B01E-AB50-4306-9D49-85B4FCF1DD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46CBB-4957-46DB-B6E6-B71CE4BDB7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8575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05225-62E7-4303-8E1B-80B26D58B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12408"/>
          </a:xfrm>
        </p:spPr>
        <p:txBody>
          <a:bodyPr>
            <a:normAutofit/>
          </a:bodyPr>
          <a:lstStyle/>
          <a:p>
            <a:pPr algn="ctr"/>
            <a:r>
              <a:rPr lang="en-ZA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APPROPRIATE HARVEST LEVELS FOR LTL SPECIES THAT TAKE ACCOUNT OF THE NEED OF DEPENDENT PREDATORS AND THE WIDER ECOSYSTEM</a:t>
            </a:r>
            <a:endParaRPr lang="en-ZA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1647D-38F9-406C-8F3C-941AFDCB9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9933"/>
            <a:ext cx="10515600" cy="326443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Chair’s Summary of the Discussions and Recommendations of the DFFE Ecosystem Inputs to Management Task Group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Kevern Cochrane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3433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C974D-5CD7-4AF3-9CE9-97BA73E74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1779"/>
          </a:xfrm>
        </p:spPr>
        <p:txBody>
          <a:bodyPr/>
          <a:lstStyle/>
          <a:p>
            <a:pPr algn="ctr"/>
            <a:r>
              <a:rPr lang="en-US" b="1" dirty="0"/>
              <a:t>Way Forward</a:t>
            </a:r>
            <a:endParaRPr lang="en-Z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ABDA1-8743-459D-9AD5-EE76BC90A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7558"/>
            <a:ext cx="10515600" cy="383807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ZA" sz="2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 continued importance of taking dependent predators into account in management was stressed, with initial emphasis on seabirds. </a:t>
            </a:r>
            <a:endParaRPr lang="en-ZA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ZA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short-term, the Smith et al. 0.75B</a:t>
            </a:r>
            <a:r>
              <a:rPr lang="en-ZA" sz="26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 </a:t>
            </a:r>
            <a:r>
              <a:rPr lang="en-ZA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approach was considered to provide the best option for consideration of appropriate harvest levels, with possible adjustments to M to achieve comparability; </a:t>
            </a:r>
            <a:endParaRPr lang="en-ZA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ZA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EIMTG agreed that the use of ecosystem modelling to help to inform selection of reference points for small </a:t>
            </a:r>
            <a:r>
              <a:rPr lang="en-ZA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pelagics</a:t>
            </a:r>
            <a:r>
              <a:rPr lang="en-ZA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should be considered in the longer-term. Suggested this work should start next year and be conducted within dedicated TG.  </a:t>
            </a:r>
            <a:endParaRPr lang="en-ZA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17061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7E395-90EE-459A-BB8B-1641B304F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365"/>
            <a:ext cx="10515600" cy="166426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Modifying Current Single Species Models for Consistency with Smith et al. 2011 Curve</a:t>
            </a:r>
            <a:br>
              <a:rPr lang="en-US" sz="2800" b="1" dirty="0"/>
            </a:br>
            <a:br>
              <a:rPr lang="en-US" sz="2800" b="1" dirty="0"/>
            </a:br>
            <a:r>
              <a:rPr lang="en-US" sz="2800" b="1" dirty="0"/>
              <a:t>Key Questions Related to P2 and P4</a:t>
            </a:r>
            <a:endParaRPr lang="en-ZA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7BFD5-298C-4C21-9BAB-39E6D56E6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3658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romanLcPeriod"/>
            </a:pPr>
            <a:r>
              <a:rPr lang="en-ZA" sz="2400" dirty="0"/>
              <a:t>Should local anchovy/sardine stock models be adjusted in the manner proposed in IWS/2025/EBFM/P2 in order to achieve consistency with Smith et al.’s (2011) 75%/20% trade-off suggestion?</a:t>
            </a:r>
          </a:p>
          <a:p>
            <a:pPr marL="514350" indent="-514350">
              <a:buFont typeface="+mj-lt"/>
              <a:buAutoNum type="romanLcPeriod"/>
            </a:pPr>
            <a:r>
              <a:rPr lang="en-ZA" sz="2400" dirty="0"/>
              <a:t>The stock assessment and operating models for anchovy and sardine used at present assume constant natural mortality rates, while the approach proposed by Bergh … requires natural mortality M to increase at high biomasses B. Is this possibility falsified if the single-species assessment provides an estimated M vs B relationship which is not statistically compatible with such an increase?</a:t>
            </a:r>
          </a:p>
          <a:p>
            <a:pPr marL="514350" indent="-514350">
              <a:buFont typeface="+mj-lt"/>
              <a:buAutoNum type="romanLcPeriod"/>
            </a:pPr>
            <a:r>
              <a:rPr lang="en-ZA" sz="2400" dirty="0"/>
              <a:t>An alternative to the above could be to re-evaluate the trade-off between impacts on yield and on depletion of predators suggested by Smith et al (2011) under local conditions? Would that be a reasonable option and, if so, what is the recommended approach …</a:t>
            </a:r>
          </a:p>
        </p:txBody>
      </p:sp>
    </p:spTree>
    <p:extLst>
      <p:ext uri="{BB962C8B-B14F-4D97-AF65-F5344CB8AC3E}">
        <p14:creationId xmlns:p14="http://schemas.microsoft.com/office/powerpoint/2010/main" val="4136050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6B1CA-D00B-4230-AEF5-0B5B65617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474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Legal Background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6E396-2598-4CFA-A0FC-C3CEAEDC4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468"/>
            <a:ext cx="10515600" cy="50969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i="1" dirty="0"/>
              <a:t>Marine Living Resources Act</a:t>
            </a:r>
          </a:p>
          <a:p>
            <a:pPr marL="457200" lvl="1" indent="0">
              <a:buNone/>
            </a:pPr>
            <a:r>
              <a:rPr lang="en-US" u="sng" dirty="0"/>
              <a:t>Objectives and Principles</a:t>
            </a:r>
          </a:p>
          <a:p>
            <a:pPr marL="914400" lvl="1" indent="-457200">
              <a:buAutoNum type="alphaLcParenBoth"/>
            </a:pPr>
            <a:r>
              <a:rPr lang="en-ZA" dirty="0"/>
              <a:t>The need to achieve optimum utilisation and ecologically sustainable development of marine living resources; </a:t>
            </a:r>
          </a:p>
          <a:p>
            <a:pPr marL="914400" lvl="1" indent="-457200">
              <a:buAutoNum type="alphaLcParenBoth"/>
            </a:pPr>
            <a:r>
              <a:rPr lang="en-ZA" dirty="0"/>
              <a:t>the need to conserve marine living resources for both present and future generations; </a:t>
            </a:r>
          </a:p>
          <a:p>
            <a:pPr marL="457200" lvl="1" indent="0">
              <a:buNone/>
            </a:pPr>
            <a:r>
              <a:rPr lang="en-ZA" dirty="0"/>
              <a:t>(f)  	the need to preserve marine biodiversity, amongst other related principles; etc</a:t>
            </a:r>
          </a:p>
          <a:p>
            <a:pPr marL="0" indent="0">
              <a:buNone/>
            </a:pPr>
            <a:endParaRPr lang="en-ZA" sz="2600" i="1" dirty="0"/>
          </a:p>
          <a:p>
            <a:pPr marL="0" indent="0">
              <a:buNone/>
            </a:pPr>
            <a:r>
              <a:rPr lang="en-ZA" i="1" dirty="0"/>
              <a:t>National Environmental Management Act 107 (as amended up to 2009)</a:t>
            </a:r>
          </a:p>
          <a:p>
            <a:pPr marL="457200" lvl="1" indent="0">
              <a:buNone/>
            </a:pPr>
            <a:r>
              <a:rPr lang="en-ZA" u="sng" dirty="0"/>
              <a:t>National Environmental Management Principles</a:t>
            </a:r>
          </a:p>
          <a:p>
            <a:pPr marL="457200" lvl="1" indent="0">
              <a:buNone/>
            </a:pPr>
            <a:r>
              <a:rPr lang="en-ZA" dirty="0"/>
              <a:t>(2) Environmental management must place people and their needs at the forefront of its concern, and serve their physical, psychological, developmental, cultural and social interests equitably.</a:t>
            </a:r>
          </a:p>
          <a:p>
            <a:pPr marL="457200" lvl="1" indent="0">
              <a:buNone/>
            </a:pPr>
            <a:r>
              <a:rPr lang="en-ZA" dirty="0"/>
              <a:t>(3) Development must be socially, environmentally and economically sustainable.</a:t>
            </a:r>
          </a:p>
          <a:p>
            <a:pPr marL="457200" lvl="1" indent="0">
              <a:buNone/>
            </a:pPr>
            <a:r>
              <a:rPr lang="en-ZA" dirty="0"/>
              <a:t>(4) (a) …</a:t>
            </a:r>
          </a:p>
          <a:p>
            <a:pPr marL="914400" lvl="2" indent="0">
              <a:buNone/>
            </a:pPr>
            <a:r>
              <a:rPr lang="en-ZA" sz="2400" dirty="0"/>
              <a:t>(</a:t>
            </a:r>
            <a:r>
              <a:rPr lang="en-ZA" sz="2400" dirty="0" err="1"/>
              <a:t>i</a:t>
            </a:r>
            <a:r>
              <a:rPr lang="en-ZA" sz="2400" dirty="0"/>
              <a:t>) That the disturbance of ecosystems and loss of biological</a:t>
            </a:r>
          </a:p>
          <a:p>
            <a:pPr marL="914400" lvl="2" indent="0">
              <a:buNone/>
            </a:pPr>
            <a:r>
              <a:rPr lang="en-ZA" sz="2400" dirty="0"/>
              <a:t>diversity are avoided, or, where they cannot be altogether</a:t>
            </a:r>
          </a:p>
          <a:p>
            <a:pPr marL="914400" lvl="2" indent="0">
              <a:buNone/>
            </a:pPr>
            <a:r>
              <a:rPr lang="en-ZA" sz="2400" dirty="0"/>
              <a:t>avoided, are minimised and remedied;</a:t>
            </a:r>
          </a:p>
        </p:txBody>
      </p:sp>
    </p:spTree>
    <p:extLst>
      <p:ext uri="{BB962C8B-B14F-4D97-AF65-F5344CB8AC3E}">
        <p14:creationId xmlns:p14="http://schemas.microsoft.com/office/powerpoint/2010/main" val="85639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D4BA0-293F-4242-97C4-4004BD50D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Aspects and Approaches Considered by EIMTG</a:t>
            </a:r>
            <a:endParaRPr lang="en-ZA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6BEC4-9F3F-403B-84E3-19BD70548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ZA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ZA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Comparisons with harvest rates of other small pelagic species included in the RAM legacy database; </a:t>
            </a:r>
          </a:p>
          <a:p>
            <a:r>
              <a:rPr lang="en-ZA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 MSC default standard for key low trophic level species (LTL) of 75% of B0 target biomass and the basis underpinning that standard (Smith et al. 2011; </a:t>
            </a:r>
            <a:r>
              <a:rPr lang="en-ZA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Pikitch</a:t>
            </a:r>
            <a:r>
              <a:rPr lang="en-ZA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et al., 2012 (the </a:t>
            </a:r>
            <a:r>
              <a:rPr lang="en-ZA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Lenfest</a:t>
            </a:r>
            <a:r>
              <a:rPr lang="en-ZA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Report)); </a:t>
            </a:r>
          </a:p>
          <a:p>
            <a:r>
              <a:rPr lang="en-ZA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Ecosystem models and modelling; </a:t>
            </a:r>
          </a:p>
          <a:p>
            <a:r>
              <a:rPr lang="en-ZA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Information from other seabird-fisheries interaction studies; </a:t>
            </a:r>
          </a:p>
          <a:p>
            <a:r>
              <a:rPr lang="en-ZA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Examples of management approaches used in fisheries on LTL species from other regions that have been certified by MSC.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0356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aph with colorful squares and lines&#10;&#10;Description automatically generated">
            <a:extLst>
              <a:ext uri="{FF2B5EF4-FFF2-40B4-BE49-F238E27FC236}">
                <a16:creationId xmlns:a16="http://schemas.microsoft.com/office/drawing/2014/main" id="{2C42C879-781C-42D1-93BD-655D01AF2D2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486" y="1472865"/>
            <a:ext cx="10923366" cy="496252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04DA1E2-F48F-44C5-896B-2BCA5AD7D037}"/>
              </a:ext>
            </a:extLst>
          </p:cNvPr>
          <p:cNvSpPr/>
          <p:nvPr/>
        </p:nvSpPr>
        <p:spPr>
          <a:xfrm>
            <a:off x="2237873" y="409073"/>
            <a:ext cx="7206916" cy="8783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Comparison of harvest rates from RAM Legacy Database</a:t>
            </a:r>
            <a:endParaRPr lang="en-Z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49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7C02-F5E7-41BD-8A15-D55CD8899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365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MSC Standard</a:t>
            </a:r>
            <a:endParaRPr lang="en-Z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DEC36-CA9D-402C-A4CC-B9D615869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8780"/>
            <a:ext cx="10515600" cy="5434094"/>
          </a:xfrm>
        </p:spPr>
        <p:txBody>
          <a:bodyPr>
            <a:normAutofit/>
          </a:bodyPr>
          <a:lstStyle/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SA2.2.14</a:t>
            </a: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The default biomass target level consistent with ecosystem needs shall be 75% of the B0 or SSB0 that would be expected in the absence of fishing.</a:t>
            </a: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However, a higher or lower target level, down to a minimum 40% of the B0 or SSB0 that would be expected in the absence of fishing, may still achieve an 80-level score if it can be demonstrated, using a credible ecosystem model or robust empirical data for the </a:t>
            </a:r>
            <a:r>
              <a:rPr lang="en-Z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UoA</a:t>
            </a:r>
            <a:r>
              <a:rPr lang="en-ZA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/ecosystem being assessed, that the level adopted [ meets specified ecosystem-based criteria].</a:t>
            </a: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GSA2.2.16 </a:t>
            </a:r>
          </a:p>
          <a:p>
            <a:pPr marL="514350" indent="-285750">
              <a:lnSpc>
                <a:spcPct val="107000"/>
              </a:lnSpc>
              <a:spcAft>
                <a:spcPts val="800"/>
              </a:spcAft>
            </a:pPr>
            <a:r>
              <a:rPr lang="en-ZA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absence of robust estimates for B0, target F values that would achieve the appropriate target biomass levels can be adopted …. </a:t>
            </a:r>
          </a:p>
          <a:p>
            <a:pPr marL="514350" indent="-285750">
              <a:lnSpc>
                <a:spcPct val="107000"/>
              </a:lnSpc>
              <a:spcAft>
                <a:spcPts val="800"/>
              </a:spcAft>
            </a:pPr>
            <a:r>
              <a:rPr lang="en-ZA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least SG60 is justified if F is “likely” to have been somewhat below F</a:t>
            </a:r>
            <a:r>
              <a:rPr lang="en-ZA" sz="20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MSY</a:t>
            </a:r>
            <a:r>
              <a:rPr lang="en-ZA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but not as low as 50%F</a:t>
            </a:r>
            <a:r>
              <a:rPr lang="en-ZA" sz="20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MSY</a:t>
            </a:r>
            <a:r>
              <a:rPr lang="en-ZA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at least one generation time of the species, or for at least 2 years, if greater. etc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en-Z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57917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B3F85-CCA9-4E60-BE8F-25B2FAB88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474"/>
            <a:ext cx="10515600" cy="71771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Basis of MSC 75% Default: Smith et al. 2011</a:t>
            </a:r>
            <a:endParaRPr lang="en-ZA" sz="3600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A13726F-FA88-4C4C-80F1-76166D328E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2658978" y="1200856"/>
            <a:ext cx="7317205" cy="3844994"/>
          </a:xfr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E2406C-E6C7-4C91-B27E-58FDA403E69F}"/>
              </a:ext>
            </a:extLst>
          </p:cNvPr>
          <p:cNvCxnSpPr>
            <a:cxnSpLocks/>
          </p:cNvCxnSpPr>
          <p:nvPr/>
        </p:nvCxnSpPr>
        <p:spPr>
          <a:xfrm>
            <a:off x="4754478" y="1113289"/>
            <a:ext cx="0" cy="3453991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A2424D1A-40FE-47E8-9CB1-56F7A75523D6}"/>
              </a:ext>
            </a:extLst>
          </p:cNvPr>
          <p:cNvSpPr/>
          <p:nvPr/>
        </p:nvSpPr>
        <p:spPr>
          <a:xfrm>
            <a:off x="1768642" y="5330609"/>
            <a:ext cx="8771006" cy="1346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4D62B92-D404-4CC6-895F-B7D1B5DD38EE}"/>
              </a:ext>
            </a:extLst>
          </p:cNvPr>
          <p:cNvSpPr/>
          <p:nvPr/>
        </p:nvSpPr>
        <p:spPr>
          <a:xfrm>
            <a:off x="457200" y="5214258"/>
            <a:ext cx="10732168" cy="14632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A suggestion raised that ‘conventional’ single-species models are not compatible with Smith et al. C/</a:t>
            </a:r>
            <a:r>
              <a:rPr lang="en-US" sz="2000" dirty="0" err="1">
                <a:solidFill>
                  <a:schemeClr val="tx1"/>
                </a:solidFill>
              </a:rPr>
              <a:t>Cmsy</a:t>
            </a:r>
            <a:r>
              <a:rPr lang="en-US" sz="2000" dirty="0">
                <a:solidFill>
                  <a:schemeClr val="tx1"/>
                </a:solidFill>
              </a:rPr>
              <a:t> curve and that adjustments may be required to the former if 75%B0 RP is used..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</a:rPr>
              <a:t>Pikitch</a:t>
            </a:r>
            <a:r>
              <a:rPr lang="en-US" sz="2000" dirty="0">
                <a:solidFill>
                  <a:schemeClr val="tx1"/>
                </a:solidFill>
              </a:rPr>
              <a:t> et al. make recommendations similarly based on ecosystem modelling (F </a:t>
            </a:r>
            <a:r>
              <a:rPr lang="en-US" sz="2000" u="sng" dirty="0">
                <a:solidFill>
                  <a:schemeClr val="tx1"/>
                </a:solidFill>
              </a:rPr>
              <a:t>&lt;</a:t>
            </a:r>
            <a:r>
              <a:rPr lang="en-US" sz="2000" dirty="0">
                <a:solidFill>
                  <a:schemeClr val="tx1"/>
                </a:solidFill>
              </a:rPr>
              <a:t> 0.5Fmsy).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Hilborn et al. and Free et al. caution that ecosystem models can lead to over-estimation of impacts on prey abundance on predators if specified factors not taken into account.</a:t>
            </a:r>
          </a:p>
        </p:txBody>
      </p:sp>
    </p:spTree>
    <p:extLst>
      <p:ext uri="{BB962C8B-B14F-4D97-AF65-F5344CB8AC3E}">
        <p14:creationId xmlns:p14="http://schemas.microsoft.com/office/powerpoint/2010/main" val="2862040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85A0-DCFD-4E00-BC5A-28AAE9BC1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Ecosystem Models and Modelling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408B1-5E28-42AA-864F-4310710BA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7221"/>
            <a:ext cx="10515600" cy="51615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ZA" b="1" dirty="0"/>
              <a:t>Currently available models</a:t>
            </a:r>
          </a:p>
          <a:p>
            <a:r>
              <a:rPr lang="en-ZA" dirty="0"/>
              <a:t>Ortega-Cisneros et al. (2018), “Evaluating the effects of climate change in the southern Benguela upwelling system using the Atlantis modelling framework”;</a:t>
            </a:r>
          </a:p>
          <a:p>
            <a:r>
              <a:rPr lang="en-ZA" dirty="0"/>
              <a:t>Shannon et al. (2020) “Exploring Temporal Variability in the Southern Benguela Ecosystem Over the Past Four Decades Using a Time-Dynamic Ecosystem Model”</a:t>
            </a:r>
          </a:p>
          <a:p>
            <a:pPr marL="0" indent="0">
              <a:buNone/>
            </a:pPr>
            <a:r>
              <a:rPr lang="en-ZA" b="1" dirty="0"/>
              <a:t>Ongoing work</a:t>
            </a:r>
          </a:p>
          <a:p>
            <a:r>
              <a:rPr lang="en-ZA" sz="2600" dirty="0">
                <a:solidFill>
                  <a:srgbClr val="000000"/>
                </a:solidFill>
                <a:latin typeface="Calibri" panose="020F0502020204030204" pitchFamily="34" charset="0"/>
              </a:rPr>
              <a:t>A</a:t>
            </a:r>
            <a:r>
              <a:rPr lang="en-ZA" sz="26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more detailed inspection of predator-prey dynamics in the Southern Benguela by improving model fitting; and  </a:t>
            </a:r>
          </a:p>
          <a:p>
            <a:r>
              <a:rPr lang="en-ZA" sz="2600" dirty="0"/>
              <a:t>Spatially dynamic </a:t>
            </a:r>
            <a:r>
              <a:rPr lang="en-ZA" sz="2600" dirty="0" err="1"/>
              <a:t>Ecospace</a:t>
            </a:r>
            <a:r>
              <a:rPr lang="en-ZA" sz="2600" dirty="0"/>
              <a:t> modelling has been undertaken to improve the fit of the Southern Benguela </a:t>
            </a:r>
            <a:r>
              <a:rPr lang="en-ZA" sz="2600" dirty="0" err="1"/>
              <a:t>Ecosim</a:t>
            </a:r>
            <a:r>
              <a:rPr lang="en-ZA" sz="2600" dirty="0"/>
              <a:t> model to historical catch and abundance time series. </a:t>
            </a:r>
          </a:p>
          <a:p>
            <a:pPr marL="0" indent="0">
              <a:buNone/>
            </a:pP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2078317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611A8-BB56-46CA-BF40-18B3E4D6C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553452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Information from other seabird-fisheries interaction studies</a:t>
            </a:r>
            <a:endParaRPr lang="en-ZA" sz="32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3292DF3-D6D6-45EA-A84A-82C9A07297C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838200" y="782053"/>
            <a:ext cx="9857874" cy="595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389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2EF9C-4F2C-4F72-BE69-C475B3078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ZA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Management approaches used in fisheries on LTL species from other regions that have been certified by MSC.</a:t>
            </a:r>
            <a:endParaRPr lang="en-ZA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0F7EA-EC28-4F23-B35F-F05746BBF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885" y="2093495"/>
            <a:ext cx="10515600" cy="380197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Seven examples presented:</a:t>
            </a:r>
          </a:p>
          <a:p>
            <a:r>
              <a:rPr lang="en-US" dirty="0"/>
              <a:t>In four cases MSC defaults applied (75% B0 or 0.5Fmsy);</a:t>
            </a:r>
          </a:p>
          <a:p>
            <a:r>
              <a:rPr lang="en-US" dirty="0"/>
              <a:t>Two cases, both N. Sea fisheries, took predator needs into account (but some reservations about estimates of needs);</a:t>
            </a:r>
          </a:p>
          <a:p>
            <a:r>
              <a:rPr lang="en-US" dirty="0"/>
              <a:t>One case, US Atlantic menhaden fishery, uses ecological reference points derived from </a:t>
            </a:r>
            <a:r>
              <a:rPr lang="en-US" dirty="0" err="1"/>
              <a:t>EwE</a:t>
            </a:r>
            <a:r>
              <a:rPr lang="en-US" dirty="0"/>
              <a:t>-based MICE.</a:t>
            </a:r>
          </a:p>
          <a:p>
            <a:endParaRPr lang="en-US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82424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1027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APPROPRIATE HARVEST LEVELS FOR LTL SPECIES THAT TAKE ACCOUNT OF THE NEED OF DEPENDENT PREDATORS AND THE WIDER ECOSYSTEM</vt:lpstr>
      <vt:lpstr>Legal Background</vt:lpstr>
      <vt:lpstr>Aspects and Approaches Considered by EIMTG</vt:lpstr>
      <vt:lpstr>PowerPoint Presentation</vt:lpstr>
      <vt:lpstr>MSC Standard</vt:lpstr>
      <vt:lpstr>Basis of MSC 75% Default: Smith et al. 2011</vt:lpstr>
      <vt:lpstr>Ecosystem Models and Modelling</vt:lpstr>
      <vt:lpstr>Information from other seabird-fisheries interaction studies</vt:lpstr>
      <vt:lpstr>Management approaches used in fisheries on LTL species from other regions that have been certified by MSC.</vt:lpstr>
      <vt:lpstr>Way Forward</vt:lpstr>
      <vt:lpstr>Modifying Current Single Species Models for Consistency with Smith et al. 2011 Curve  Key Questions Related to P2 and P4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ECOSYSTEM INPUTS TO MANAGEMENT TASK GROUP </dc:title>
  <dc:creator>Kevern Cochrane</dc:creator>
  <cp:lastModifiedBy>Kevern Cochrane</cp:lastModifiedBy>
  <cp:revision>2</cp:revision>
  <dcterms:created xsi:type="dcterms:W3CDTF">2025-10-30T05:09:51Z</dcterms:created>
  <dcterms:modified xsi:type="dcterms:W3CDTF">2025-11-30T10:32:16Z</dcterms:modified>
</cp:coreProperties>
</file>