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42" r:id="rId2"/>
    <p:sldId id="762" r:id="rId3"/>
    <p:sldId id="760" r:id="rId4"/>
    <p:sldId id="761" r:id="rId5"/>
    <p:sldId id="764" r:id="rId6"/>
    <p:sldId id="765" r:id="rId7"/>
    <p:sldId id="748" r:id="rId8"/>
    <p:sldId id="751" r:id="rId9"/>
    <p:sldId id="744" r:id="rId10"/>
    <p:sldId id="754" r:id="rId11"/>
    <p:sldId id="755" r:id="rId12"/>
    <p:sldId id="758" r:id="rId13"/>
    <p:sldId id="756" r:id="rId14"/>
    <p:sldId id="757" r:id="rId15"/>
    <p:sldId id="753" r:id="rId16"/>
    <p:sldId id="746" r:id="rId17"/>
    <p:sldId id="763" r:id="rId18"/>
    <p:sldId id="766" r:id="rId19"/>
    <p:sldId id="767" r:id="rId20"/>
    <p:sldId id="768" r:id="rId21"/>
    <p:sldId id="769" r:id="rId22"/>
    <p:sldId id="773" r:id="rId23"/>
    <p:sldId id="771" r:id="rId24"/>
    <p:sldId id="774" r:id="rId25"/>
    <p:sldId id="75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0131FF"/>
    <a:srgbClr val="0000FF"/>
    <a:srgbClr val="FF0000"/>
    <a:srgbClr val="00FF00"/>
    <a:srgbClr val="FF9900"/>
    <a:srgbClr val="005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24" autoAdjust="0"/>
    <p:restoredTop sz="94556" autoAdjust="0"/>
  </p:normalViewPr>
  <p:slideViewPr>
    <p:cSldViewPr>
      <p:cViewPr>
        <p:scale>
          <a:sx n="75" d="100"/>
          <a:sy n="75" d="100"/>
        </p:scale>
        <p:origin x="-9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26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35491586-6290-43DA-9487-326D539116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1CB15-2A07-4751-B6C9-DD06232A0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WHDG Brick and Comparison to ASW-SH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6680D-6EFE-4E11-A231-244413087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55E85-10D9-4D62-BE21-9850C0EF2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CAD46-065E-47B2-AF76-8C73EAB2D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1CB15-2A07-4751-B6C9-DD06232A07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WHDG Brick and Comparison to ASW-SH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4E89E-C03F-4603-850D-2F47CA2AF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D3264-F1A4-465F-9E6C-04181A20A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13AEA-2F2A-404A-9666-80F589B4A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DE731-C4A0-4BA2-8CBC-C3332162B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83C01-6574-4621-B4AB-3A67FE412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C4B40-18C4-4D7F-BB3E-7FB0C056C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477000"/>
            <a:ext cx="624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D2A62"/>
                </a:solidFill>
                <a:latin typeface="Times New Roman" pitchFamily="18" charset="0"/>
              </a:defRPr>
            </a:lvl1pPr>
          </a:lstStyle>
          <a:p>
            <a:r>
              <a:rPr lang="en-US" dirty="0" smtClean="0"/>
              <a:t>WHDG Brick and Comparison to ASW-SH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D2A62"/>
                </a:solidFill>
                <a:latin typeface="Times New Roman" pitchFamily="18" charset="0"/>
              </a:defRPr>
            </a:lvl1pPr>
          </a:lstStyle>
          <a:p>
            <a:fld id="{93D1CB15-2A07-4751-B6C9-DD06232A07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6200" y="64992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2D2A62"/>
                </a:solidFill>
                <a:latin typeface="Times New Roman" pitchFamily="18" charset="0"/>
              </a:rPr>
              <a:t>7/7/09</a:t>
            </a:r>
            <a:endParaRPr lang="en-US" sz="1400" dirty="0">
              <a:solidFill>
                <a:srgbClr val="2D2A62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>
                <a:solidFill>
                  <a:srgbClr val="2D2A62"/>
                </a:solidFill>
                <a:latin typeface="Times New Roman" pitchFamily="18" charset="0"/>
              </a:rPr>
              <a:t>William Horowitz</a:t>
            </a:r>
          </a:p>
        </p:txBody>
      </p:sp>
      <p:pic>
        <p:nvPicPr>
          <p:cNvPr id="1041" name="Picture 17" descr="OSU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87325" y="61722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2D2A6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D2A6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D2A6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D2A6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D2A6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D2A6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D2A6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D2A6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D2A62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54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3030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25575"/>
            <a:ext cx="8382000" cy="1470025"/>
          </a:xfrm>
        </p:spPr>
        <p:txBody>
          <a:bodyPr/>
          <a:lstStyle/>
          <a:p>
            <a:r>
              <a:rPr lang="en-US" dirty="0" smtClean="0"/>
              <a:t>WHDG Brick and </a:t>
            </a:r>
            <a:br>
              <a:rPr lang="en-US" dirty="0" smtClean="0"/>
            </a:br>
            <a:r>
              <a:rPr lang="en-US" dirty="0" smtClean="0"/>
              <a:t>Comparing WHDG to ASW-SH</a:t>
            </a:r>
            <a:endParaRPr lang="en-US" dirty="0"/>
          </a:p>
        </p:txBody>
      </p:sp>
      <p:sp>
        <p:nvSpPr>
          <p:cNvPr id="647171" name="Rectangle 3"/>
          <p:cNvSpPr>
            <a:spLocks noChangeArrowheads="1"/>
          </p:cNvSpPr>
          <p:nvPr/>
        </p:nvSpPr>
        <p:spPr bwMode="auto">
          <a:xfrm>
            <a:off x="1295400" y="3352800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660000"/>
                </a:solidFill>
              </a:rPr>
              <a:t>William Horowitz</a:t>
            </a:r>
          </a:p>
          <a:p>
            <a:pPr algn="ctr">
              <a:spcBef>
                <a:spcPct val="20000"/>
              </a:spcBef>
            </a:pPr>
            <a:r>
              <a:rPr lang="en-US" sz="1800" dirty="0">
                <a:solidFill>
                  <a:srgbClr val="660000"/>
                </a:solidFill>
              </a:rPr>
              <a:t>The Ohio State University</a:t>
            </a:r>
          </a:p>
          <a:p>
            <a:pPr algn="ctr">
              <a:spcBef>
                <a:spcPct val="20000"/>
              </a:spcBef>
            </a:pPr>
            <a:r>
              <a:rPr lang="en-US" sz="1800" dirty="0" smtClean="0">
                <a:solidFill>
                  <a:srgbClr val="660000"/>
                </a:solidFill>
              </a:rPr>
              <a:t>July 7, </a:t>
            </a:r>
            <a:r>
              <a:rPr lang="en-US" sz="1800" dirty="0">
                <a:solidFill>
                  <a:srgbClr val="660000"/>
                </a:solidFill>
              </a:rPr>
              <a:t>2009</a:t>
            </a:r>
          </a:p>
        </p:txBody>
      </p:sp>
      <p:sp>
        <p:nvSpPr>
          <p:cNvPr id="647179" name="Text Box 11"/>
          <p:cNvSpPr txBox="1">
            <a:spLocks noChangeArrowheads="1"/>
          </p:cNvSpPr>
          <p:nvPr/>
        </p:nvSpPr>
        <p:spPr bwMode="auto">
          <a:xfrm>
            <a:off x="0" y="53340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With many thanks to Brian </a:t>
            </a:r>
            <a:r>
              <a:rPr lang="en-US" sz="1600" dirty="0" smtClean="0"/>
              <a:t>Cole, </a:t>
            </a:r>
            <a:r>
              <a:rPr lang="en-US" sz="1600" dirty="0"/>
              <a:t>Ulrich </a:t>
            </a:r>
            <a:r>
              <a:rPr lang="en-US" sz="1600" dirty="0" smtClean="0"/>
              <a:t>Heinz</a:t>
            </a:r>
            <a:r>
              <a:rPr lang="en-US" sz="1400" dirty="0" smtClean="0"/>
              <a:t>, and Yuri </a:t>
            </a:r>
            <a:r>
              <a:rPr lang="en-US" sz="1400" dirty="0" err="1" smtClean="0"/>
              <a:t>Kovchegov</a:t>
            </a:r>
            <a:endParaRPr lang="en-US" sz="14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x</a:t>
            </a:r>
            <a:r>
              <a:rPr lang="en-US" i="1" dirty="0" smtClean="0"/>
              <a:t> </a:t>
            </a:r>
            <a:r>
              <a:rPr lang="en-US" dirty="0" smtClean="0"/>
              <a:t> to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>
                <a:latin typeface="Symbol" pitchFamily="18" charset="2"/>
              </a:rPr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90600"/>
            <a:ext cx="9144000" cy="4953000"/>
          </a:xfrm>
        </p:spPr>
        <p:txBody>
          <a:bodyPr/>
          <a:lstStyle/>
          <a:p>
            <a:pPr lvl="1"/>
            <a:r>
              <a:rPr lang="en-US" dirty="0" smtClean="0"/>
              <a:t>Opacity expansion =&gt; </a:t>
            </a:r>
            <a:r>
              <a:rPr lang="en-US" dirty="0" err="1" smtClean="0"/>
              <a:t>d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Single gluon emission spectrum</a:t>
            </a:r>
          </a:p>
          <a:p>
            <a:pPr lvl="1"/>
            <a:r>
              <a:rPr lang="en-US" dirty="0" smtClean="0"/>
              <a:t>Approx. multi-gluon </a:t>
            </a:r>
            <a:r>
              <a:rPr lang="en-US" dirty="0" err="1" smtClean="0"/>
              <a:t>fluct</a:t>
            </a:r>
            <a:r>
              <a:rPr lang="en-US" dirty="0" smtClean="0"/>
              <a:t>. w/ Poisson conv.</a:t>
            </a:r>
          </a:p>
          <a:p>
            <a:pPr lvl="2"/>
            <a:r>
              <a:rPr lang="en-US" dirty="0" smtClean="0"/>
              <a:t>Prob. to lose mom. </a:t>
            </a:r>
            <a:r>
              <a:rPr lang="en-US" dirty="0" err="1" smtClean="0"/>
              <a:t>frac</a:t>
            </a:r>
            <a:r>
              <a:rPr lang="en-US" dirty="0" smtClean="0"/>
              <a:t>. </a:t>
            </a:r>
            <a:r>
              <a:rPr lang="en-US" i="1" dirty="0" smtClean="0">
                <a:latin typeface="Symbol" pitchFamily="18" charset="2"/>
              </a:rPr>
              <a:t>e</a:t>
            </a:r>
            <a:r>
              <a:rPr lang="en-US" dirty="0" smtClean="0">
                <a:latin typeface="Symbol" pitchFamily="18" charset="2"/>
              </a:rPr>
              <a:t>: </a:t>
            </a:r>
            <a:r>
              <a:rPr lang="en-US" i="1" dirty="0" err="1" smtClean="0">
                <a:latin typeface="+mj-lt"/>
              </a:rPr>
              <a:t>p</a:t>
            </a:r>
            <a:r>
              <a:rPr lang="en-US" i="1" baseline="-25000" dirty="0" err="1" smtClean="0">
                <a:latin typeface="+mj-lt"/>
              </a:rPr>
              <a:t>f</a:t>
            </a:r>
            <a:r>
              <a:rPr lang="en-US" i="1" baseline="-25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= (1-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smtClean="0">
                <a:latin typeface="Symbol" pitchFamily="18" charset="2"/>
              </a:rPr>
              <a:t>e</a:t>
            </a:r>
            <a:r>
              <a:rPr lang="en-US" dirty="0" smtClean="0">
                <a:latin typeface="+mj-lt"/>
              </a:rPr>
              <a:t>)</a:t>
            </a:r>
            <a:r>
              <a:rPr lang="en-US" i="1" dirty="0" smtClean="0">
                <a:latin typeface="+mj-lt"/>
              </a:rPr>
              <a:t>p</a:t>
            </a:r>
            <a:r>
              <a:rPr lang="en-US" i="1" baseline="-25000" dirty="0" smtClean="0">
                <a:latin typeface="+mj-lt"/>
              </a:rPr>
              <a:t>i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Assumes </a:t>
            </a:r>
            <a:r>
              <a:rPr lang="en-US" b="1" i="1" dirty="0" smtClean="0"/>
              <a:t>incoherent emission </a:t>
            </a:r>
            <a:r>
              <a:rPr lang="en-US" dirty="0" smtClean="0"/>
              <a:t>of </a:t>
            </a:r>
            <a:r>
              <a:rPr lang="en-US" u="sng" dirty="0" smtClean="0"/>
              <a:t>non-</a:t>
            </a:r>
            <a:r>
              <a:rPr lang="en-US" u="sng" dirty="0" err="1" smtClean="0"/>
              <a:t>Abelian</a:t>
            </a:r>
            <a:r>
              <a:rPr lang="en-US" dirty="0" smtClean="0"/>
              <a:t> gluons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553200"/>
            <a:ext cx="6248400" cy="3048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0557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4850" y="3581400"/>
            <a:ext cx="39433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57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124200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557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971800"/>
            <a:ext cx="1209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4343400" y="4038600"/>
            <a:ext cx="4343400" cy="990600"/>
            <a:chOff x="4343400" y="4038600"/>
            <a:chExt cx="4343400" cy="990600"/>
          </a:xfrm>
        </p:grpSpPr>
        <p:pic>
          <p:nvPicPr>
            <p:cNvPr id="1005574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430695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4343400" y="4038600"/>
              <a:ext cx="4343400" cy="990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CB8A-21AB-4AAC-92E6-19B5EFF20182}" type="slidenum">
              <a:rPr lang="en-US"/>
              <a:pPr/>
              <a:t>11</a:t>
            </a:fld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WHDG </a:t>
            </a:r>
            <a:r>
              <a:rPr lang="en-US" dirty="0" err="1" smtClean="0"/>
              <a:t>Collisional</a:t>
            </a:r>
            <a:r>
              <a:rPr lang="en-US" dirty="0" smtClean="0"/>
              <a:t> </a:t>
            </a:r>
            <a:r>
              <a:rPr lang="en-US" dirty="0"/>
              <a:t>Loss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066800"/>
            <a:ext cx="9067800" cy="4953000"/>
          </a:xfrm>
        </p:spPr>
        <p:txBody>
          <a:bodyPr/>
          <a:lstStyle/>
          <a:p>
            <a:pPr lvl="1"/>
            <a:r>
              <a:rPr lang="en-US" dirty="0"/>
              <a:t>Gaussian distribution</a:t>
            </a:r>
          </a:p>
          <a:p>
            <a:pPr lvl="2"/>
            <a:r>
              <a:rPr lang="en-US" dirty="0"/>
              <a:t>Mean loss for light quarks:</a:t>
            </a:r>
          </a:p>
          <a:p>
            <a:pPr lvl="3"/>
            <a:r>
              <a:rPr lang="en-US" dirty="0" err="1"/>
              <a:t>Braaten-Thoma</a:t>
            </a:r>
            <a:r>
              <a:rPr lang="en-US" dirty="0"/>
              <a:t>, PRD44, 2625 (1991)</a:t>
            </a:r>
          </a:p>
          <a:p>
            <a:pPr lvl="1"/>
            <a:r>
              <a:rPr lang="en-US" dirty="0"/>
              <a:t>Width given by Fluctuation-Dissipation theorem</a:t>
            </a:r>
          </a:p>
          <a:p>
            <a:endParaRPr lang="en-US" dirty="0"/>
          </a:p>
          <a:p>
            <a:pPr lvl="1"/>
            <a:r>
              <a:rPr lang="en-US" dirty="0"/>
              <a:t>Poisson conv. not well approx </a:t>
            </a:r>
          </a:p>
          <a:p>
            <a:pPr lvl="1">
              <a:buFontTx/>
              <a:buNone/>
            </a:pPr>
            <a:r>
              <a:rPr lang="en-US" dirty="0"/>
              <a:t>	by Gaussian for realistic, </a:t>
            </a:r>
          </a:p>
          <a:p>
            <a:pPr lvl="1">
              <a:buFontTx/>
              <a:buNone/>
            </a:pPr>
            <a:r>
              <a:rPr lang="en-US" dirty="0"/>
              <a:t>	small num of scatterings</a:t>
            </a:r>
          </a:p>
          <a:p>
            <a:pPr lvl="2"/>
            <a:r>
              <a:rPr lang="en-US" dirty="0"/>
              <a:t>See Simon Wicks’ thesis</a:t>
            </a:r>
          </a:p>
        </p:txBody>
      </p:sp>
      <p:graphicFrame>
        <p:nvGraphicFramePr>
          <p:cNvPr id="709637" name="Object 5"/>
          <p:cNvGraphicFramePr>
            <a:graphicFrameLocks noChangeAspect="1"/>
          </p:cNvGraphicFramePr>
          <p:nvPr/>
        </p:nvGraphicFramePr>
        <p:xfrm>
          <a:off x="5334000" y="2976563"/>
          <a:ext cx="3657600" cy="3348037"/>
        </p:xfrm>
        <a:graphic>
          <a:graphicData uri="http://schemas.openxmlformats.org/presentationml/2006/ole">
            <p:oleObj spid="_x0000_s1006595" name="Image" r:id="rId3" imgW="10996825" imgH="10069841" progId="">
              <p:embed/>
            </p:oleObj>
          </a:graphicData>
        </a:graphic>
      </p:graphicFrame>
      <p:pic>
        <p:nvPicPr>
          <p:cNvPr id="1006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0175" y="2971800"/>
            <a:ext cx="3476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4953000"/>
          </a:xfrm>
        </p:spPr>
        <p:txBody>
          <a:bodyPr/>
          <a:lstStyle/>
          <a:p>
            <a:r>
              <a:rPr lang="en-US" dirty="0" smtClean="0"/>
              <a:t>Original Brick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324600"/>
            <a:ext cx="6248400" cy="3048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fld id="{043CAD46-065E-47B2-AF76-8C73EAB2D2D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076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945467"/>
            <a:ext cx="3352800" cy="26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76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279484"/>
            <a:ext cx="3276600" cy="260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43400" y="838200"/>
            <a:ext cx="5181600" cy="4953000"/>
          </a:xfrm>
        </p:spPr>
        <p:txBody>
          <a:bodyPr/>
          <a:lstStyle/>
          <a:p>
            <a:r>
              <a:rPr lang="en-US" dirty="0" err="1" smtClean="0"/>
              <a:t>Wiedemann</a:t>
            </a:r>
            <a:r>
              <a:rPr lang="en-US" dirty="0" smtClean="0"/>
              <a:t> Brick &lt;</a:t>
            </a:r>
            <a:r>
              <a:rPr lang="en-US" i="1" dirty="0" smtClean="0">
                <a:latin typeface="Symbol" pitchFamily="18" charset="2"/>
              </a:rPr>
              <a:t>e</a:t>
            </a:r>
            <a:r>
              <a:rPr lang="en-US" dirty="0" smtClean="0"/>
              <a:t>&gt; = .4</a:t>
            </a:r>
            <a:endParaRPr lang="en-US" dirty="0"/>
          </a:p>
        </p:txBody>
      </p:sp>
      <p:pic>
        <p:nvPicPr>
          <p:cNvPr id="100762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272540"/>
            <a:ext cx="3429000" cy="26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7624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021667"/>
            <a:ext cx="3352800" cy="26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69C5-E776-485A-A230-8E2FB126D90A}" type="slidenum">
              <a:rPr lang="en-US"/>
              <a:pPr/>
              <a:t>13</a:t>
            </a:fld>
            <a:endParaRPr lang="en-US"/>
          </a:p>
        </p:txBody>
      </p:sp>
      <p:sp>
        <p:nvSpPr>
          <p:cNvPr id="71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s</a:t>
            </a:r>
            <a:r>
              <a:rPr lang="en-US"/>
              <a:t>?</a:t>
            </a:r>
          </a:p>
        </p:txBody>
      </p:sp>
      <p:sp>
        <p:nvSpPr>
          <p:cNvPr id="71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848600" cy="4953000"/>
          </a:xfrm>
        </p:spPr>
        <p:txBody>
          <a:bodyPr/>
          <a:lstStyle/>
          <a:p>
            <a:pPr lvl="1"/>
            <a:r>
              <a:rPr lang="en-US"/>
              <a:t>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s</a:t>
            </a:r>
            <a:r>
              <a:rPr lang="en-US"/>
              <a:t> = .2, .3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 Not surprisingly, changes in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s</a:t>
            </a:r>
            <a:r>
              <a:rPr lang="en-US"/>
              <a:t> make </a:t>
            </a:r>
            <a:r>
              <a:rPr lang="en-US" b="1" i="1"/>
              <a:t>huge</a:t>
            </a:r>
            <a:r>
              <a:rPr lang="en-US"/>
              <a:t> difference to P(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)</a:t>
            </a:r>
          </a:p>
        </p:txBody>
      </p:sp>
      <p:sp>
        <p:nvSpPr>
          <p:cNvPr id="7178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r>
              <a:rPr lang="en-US"/>
              <a:t>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s</a:t>
            </a:r>
            <a:r>
              <a:rPr lang="en-US"/>
              <a:t> = .3, .4</a:t>
            </a:r>
          </a:p>
        </p:txBody>
      </p:sp>
      <p:pic>
        <p:nvPicPr>
          <p:cNvPr id="717831" name="Picture 7" descr="E10L5T300alf23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762125"/>
            <a:ext cx="4286250" cy="3333750"/>
          </a:xfrm>
          <a:prstGeom prst="rect">
            <a:avLst/>
          </a:prstGeom>
          <a:noFill/>
        </p:spPr>
      </p:pic>
      <p:pic>
        <p:nvPicPr>
          <p:cNvPr id="717832" name="Picture 8" descr="E10L5T300alf34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5350" y="1762125"/>
            <a:ext cx="42862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F80D-5DDC-4379-9FB2-EC5F4FD8DC18}" type="slidenum">
              <a:rPr lang="en-US"/>
              <a:pPr/>
              <a:t>14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WHDG thru KKP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458200" cy="4953000"/>
          </a:xfrm>
        </p:spPr>
        <p:txBody>
          <a:bodyPr/>
          <a:lstStyle/>
          <a:p>
            <a:pPr lvl="1"/>
            <a:r>
              <a:rPr lang="en-US"/>
              <a:t>Facilitate comparison between WHDG and HT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Elastic gain =&gt; D(z &gt; 1) &gt; 0</a:t>
            </a:r>
          </a:p>
        </p:txBody>
      </p:sp>
      <p:pic>
        <p:nvPicPr>
          <p:cNvPr id="719876" name="Picture 4" descr="E10L5T300alf3qKKPrat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708150"/>
            <a:ext cx="43434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77" name="Picture 5" descr="E10L5T300alf3qKKPlog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679575"/>
            <a:ext cx="4419600" cy="34083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sz="2000" dirty="0" smtClean="0"/>
              <a:t>WHDG </a:t>
            </a:r>
            <a:r>
              <a:rPr lang="en-US" sz="2000" dirty="0" err="1" smtClean="0"/>
              <a:t>Rad</a:t>
            </a:r>
            <a:r>
              <a:rPr lang="en-US" sz="2000" dirty="0" smtClean="0"/>
              <a:t>: </a:t>
            </a:r>
            <a:r>
              <a:rPr lang="en-US" sz="2000" i="1" dirty="0" smtClean="0">
                <a:latin typeface="Symbol" pitchFamily="18" charset="2"/>
              </a:rPr>
              <a:t>m</a:t>
            </a:r>
            <a:r>
              <a:rPr lang="en-US" sz="2000" dirty="0" smtClean="0"/>
              <a:t>, </a:t>
            </a:r>
            <a:r>
              <a:rPr lang="en-US" sz="2000" i="1" dirty="0" smtClean="0"/>
              <a:t>M</a:t>
            </a:r>
            <a:r>
              <a:rPr lang="en-US" sz="2000" dirty="0" smtClean="0"/>
              <a:t>,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g</a:t>
            </a:r>
            <a:r>
              <a:rPr lang="en-US" sz="2000" dirty="0" smtClean="0"/>
              <a:t> depend on </a:t>
            </a:r>
            <a:r>
              <a:rPr lang="en-US" sz="2000" i="1" dirty="0" smtClean="0"/>
              <a:t>T</a:t>
            </a:r>
            <a:endParaRPr 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9533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914400"/>
            <a:ext cx="70770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3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438400"/>
            <a:ext cx="8639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533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4191000"/>
            <a:ext cx="8772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5335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1000" y="5029200"/>
            <a:ext cx="686752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WHDG </a:t>
            </a:r>
            <a:r>
              <a:rPr lang="en-US" dirty="0" err="1" smtClean="0"/>
              <a:t>Rad</a:t>
            </a:r>
            <a:endParaRPr lang="en-US" dirty="0" smtClean="0"/>
          </a:p>
          <a:p>
            <a:pPr lvl="2"/>
            <a:r>
              <a:rPr lang="en-US" i="1" dirty="0" smtClean="0"/>
              <a:t> m</a:t>
            </a:r>
            <a:r>
              <a:rPr lang="en-US" i="1" baseline="-25000" dirty="0" smtClean="0"/>
              <a:t>g</a:t>
            </a:r>
            <a:r>
              <a:rPr lang="en-US" dirty="0" smtClean="0"/>
              <a:t> =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/√2</a:t>
            </a:r>
          </a:p>
          <a:p>
            <a:pPr lvl="3"/>
            <a:endParaRPr lang="en-US" dirty="0" smtClean="0"/>
          </a:p>
          <a:p>
            <a:pPr lvl="2"/>
            <a:r>
              <a:rPr lang="en-US" i="1" dirty="0" smtClean="0"/>
              <a:t> M</a:t>
            </a:r>
            <a:r>
              <a:rPr lang="en-US" dirty="0" smtClean="0"/>
              <a:t> =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/2</a:t>
            </a:r>
          </a:p>
          <a:p>
            <a:pPr lvl="3"/>
            <a:endParaRPr lang="en-US" dirty="0" smtClean="0"/>
          </a:p>
          <a:p>
            <a:pPr lvl="2"/>
            <a:r>
              <a:rPr lang="en-US" i="1" dirty="0" smtClean="0"/>
              <a:t>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= 2 </a:t>
            </a:r>
            <a:r>
              <a:rPr lang="en-US" i="1" dirty="0" smtClean="0"/>
              <a:t>x</a:t>
            </a:r>
            <a:r>
              <a:rPr lang="en-US" dirty="0" smtClean="0"/>
              <a:t> (1-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i="1" dirty="0" smtClean="0"/>
              <a:t>E</a:t>
            </a:r>
          </a:p>
          <a:p>
            <a:pPr lvl="3"/>
            <a:endParaRPr lang="en-US" baseline="-25000" dirty="0" smtClean="0"/>
          </a:p>
          <a:p>
            <a:pPr lvl="2"/>
            <a:r>
              <a:rPr lang="en-US" dirty="0" smtClean="0"/>
              <a:t> </a:t>
            </a:r>
            <a:r>
              <a:rPr lang="en-US" i="1" dirty="0" err="1" smtClean="0">
                <a:latin typeface="Symbol" pitchFamily="18" charset="2"/>
              </a:rPr>
              <a:t>r</a:t>
            </a:r>
            <a:r>
              <a:rPr lang="en-US" baseline="-25000" dirty="0" err="1" smtClean="0"/>
              <a:t>exp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</a:p>
          <a:p>
            <a:pPr lvl="3"/>
            <a:endParaRPr lang="en-US" dirty="0" smtClean="0"/>
          </a:p>
          <a:p>
            <a:pPr lvl="2"/>
            <a:r>
              <a:rPr lang="en-US" baseline="-25000" dirty="0" smtClean="0"/>
              <a:t> </a:t>
            </a:r>
            <a:r>
              <a:rPr lang="en-US" i="1" dirty="0" smtClean="0"/>
              <a:t>L/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i="1" dirty="0" smtClean="0">
                <a:latin typeface="+mj-lt"/>
              </a:rPr>
              <a:t>(T)</a:t>
            </a:r>
          </a:p>
          <a:p>
            <a:pPr lvl="3"/>
            <a:endParaRPr lang="en-US" dirty="0" smtClean="0">
              <a:latin typeface="+mj-lt"/>
            </a:endParaRPr>
          </a:p>
          <a:p>
            <a:pPr lvl="2"/>
            <a:r>
              <a:rPr lang="en-US" i="1" dirty="0" err="1" smtClean="0">
                <a:latin typeface="+mj-lt"/>
              </a:rPr>
              <a:t>q</a:t>
            </a:r>
            <a:r>
              <a:rPr lang="en-US" baseline="-25000" dirty="0" err="1" smtClean="0">
                <a:latin typeface="+mj-lt"/>
              </a:rPr>
              <a:t>max</a:t>
            </a:r>
            <a:r>
              <a:rPr lang="en-US" dirty="0" smtClean="0">
                <a:latin typeface="+mj-lt"/>
              </a:rPr>
              <a:t> = √(3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)</a:t>
            </a:r>
          </a:p>
          <a:p>
            <a:pPr lvl="3"/>
            <a:endParaRPr lang="en-US" dirty="0" smtClean="0">
              <a:latin typeface="+mj-lt"/>
            </a:endParaRPr>
          </a:p>
          <a:p>
            <a:pPr lvl="2"/>
            <a:r>
              <a:rPr lang="en-US" baseline="-25000" dirty="0" smtClean="0">
                <a:latin typeface="+mj-lt"/>
              </a:rPr>
              <a:t> </a:t>
            </a:r>
            <a:r>
              <a:rPr lang="en-US" i="1" dirty="0" smtClean="0">
                <a:latin typeface="Symbol" pitchFamily="18" charset="2"/>
              </a:rPr>
              <a:t>a</a:t>
            </a:r>
            <a:r>
              <a:rPr lang="en-US" baseline="-25000" dirty="0" smtClean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 = .3</a:t>
            </a:r>
            <a:endParaRPr lang="en-US" baseline="-25000" dirty="0" smtClean="0">
              <a:latin typeface="Symbol" pitchFamily="18" charset="2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ASW-SH</a:t>
            </a:r>
          </a:p>
          <a:p>
            <a:pPr lvl="2"/>
            <a:r>
              <a:rPr lang="en-US" i="1" dirty="0" smtClean="0"/>
              <a:t> m</a:t>
            </a:r>
            <a:r>
              <a:rPr lang="en-US" i="1" baseline="-25000" dirty="0" smtClean="0"/>
              <a:t>g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0</a:t>
            </a:r>
          </a:p>
          <a:p>
            <a:pPr lvl="3"/>
            <a:endParaRPr lang="en-US" dirty="0" smtClean="0"/>
          </a:p>
          <a:p>
            <a:pPr lvl="2"/>
            <a:r>
              <a:rPr lang="en-US" i="1" dirty="0" smtClean="0"/>
              <a:t> M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0</a:t>
            </a:r>
          </a:p>
          <a:p>
            <a:pPr lvl="3"/>
            <a:endParaRPr lang="en-US" dirty="0" smtClean="0"/>
          </a:p>
          <a:p>
            <a:pPr lvl="2"/>
            <a:r>
              <a:rPr lang="en-US" i="1" dirty="0" smtClean="0"/>
              <a:t>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</a:p>
          <a:p>
            <a:pPr lvl="3"/>
            <a:endParaRPr lang="en-US" baseline="-25000" dirty="0" smtClean="0"/>
          </a:p>
          <a:p>
            <a:pPr lvl="2"/>
            <a:r>
              <a:rPr lang="en-US" dirty="0" smtClean="0"/>
              <a:t> </a:t>
            </a:r>
            <a:r>
              <a:rPr lang="en-US" i="1" dirty="0" err="1" smtClean="0">
                <a:latin typeface="Symbol" pitchFamily="18" charset="2"/>
              </a:rPr>
              <a:t>r</a:t>
            </a:r>
            <a:r>
              <a:rPr lang="en-US" baseline="-25000" dirty="0" err="1" smtClean="0"/>
              <a:t>theta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</a:p>
          <a:p>
            <a:pPr lvl="3"/>
            <a:endParaRPr lang="en-US" dirty="0" smtClean="0"/>
          </a:p>
          <a:p>
            <a:pPr lvl="2"/>
            <a:r>
              <a:rPr lang="en-US" baseline="-25000" dirty="0" smtClean="0"/>
              <a:t> </a:t>
            </a:r>
            <a:r>
              <a:rPr lang="en-US" i="1" dirty="0" smtClean="0"/>
              <a:t>L/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>
                <a:latin typeface="Symbol" pitchFamily="18" charset="2"/>
              </a:rPr>
              <a:t> = 1</a:t>
            </a:r>
          </a:p>
          <a:p>
            <a:pPr lvl="3"/>
            <a:endParaRPr lang="en-US" dirty="0" smtClean="0"/>
          </a:p>
          <a:p>
            <a:pPr lvl="2"/>
            <a:r>
              <a:rPr lang="en-US" i="1" dirty="0" err="1" smtClean="0"/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= </a:t>
            </a:r>
            <a:r>
              <a:rPr lang="en-US" i="1" dirty="0" smtClean="0"/>
              <a:t>∞</a:t>
            </a:r>
          </a:p>
          <a:p>
            <a:pPr lvl="3"/>
            <a:endParaRPr lang="en-US" i="1" dirty="0" smtClean="0"/>
          </a:p>
          <a:p>
            <a:pPr lvl="2"/>
            <a:r>
              <a:rPr lang="en-US" baseline="-25000" dirty="0" smtClean="0"/>
              <a:t> </a:t>
            </a:r>
            <a:r>
              <a:rPr lang="en-US" i="1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= 1/3</a:t>
            </a:r>
            <a:endParaRPr lang="en-US" baseline="-25000" dirty="0" smtClean="0">
              <a:latin typeface="Symbol" pitchFamily="18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Where Did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err="1" smtClean="0"/>
              <a:t>’s</a:t>
            </a:r>
            <a:r>
              <a:rPr lang="en-US" dirty="0" smtClean="0"/>
              <a:t> Come From?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DGLV</a:t>
            </a:r>
          </a:p>
          <a:p>
            <a:pPr lvl="1"/>
            <a:r>
              <a:rPr lang="en-US" dirty="0" smtClean="0"/>
              <a:t>Light cone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3"/>
            <a:r>
              <a:rPr lang="en-US" dirty="0" smtClean="0"/>
              <a:t>Note </a:t>
            </a:r>
            <a:r>
              <a:rPr lang="en-US" i="1" dirty="0" smtClean="0"/>
              <a:t>x</a:t>
            </a:r>
            <a:r>
              <a:rPr lang="en-US" baseline="-25000" dirty="0" smtClean="0"/>
              <a:t>+</a:t>
            </a:r>
            <a:r>
              <a:rPr lang="en-US" dirty="0" smtClean="0"/>
              <a:t> def.!</a:t>
            </a:r>
          </a:p>
          <a:p>
            <a:pPr lvl="3"/>
            <a:r>
              <a:rPr lang="en-US" dirty="0" smtClean="0"/>
              <a:t>Always on-shell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ASW-SH</a:t>
            </a:r>
          </a:p>
          <a:p>
            <a:pPr lvl="1"/>
            <a:r>
              <a:rPr lang="en-US" dirty="0" smtClean="0"/>
              <a:t>4-momenta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Note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E</a:t>
            </a:r>
            <a:r>
              <a:rPr lang="en-US" dirty="0" smtClean="0"/>
              <a:t> def.!</a:t>
            </a:r>
          </a:p>
          <a:p>
            <a:pPr lvl="3"/>
            <a:r>
              <a:rPr lang="en-US" dirty="0" smtClean="0"/>
              <a:t>Always on-shell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E89E-C03F-4603-850D-2F47CA2AF42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48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133600"/>
            <a:ext cx="1914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5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14600"/>
            <a:ext cx="2914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58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1" y="2133600"/>
            <a:ext cx="4191000" cy="131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58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491335"/>
            <a:ext cx="28479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587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567535"/>
            <a:ext cx="30587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362200" y="5558135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same in the </a:t>
            </a:r>
            <a:r>
              <a:rPr lang="en-US" sz="2400" dirty="0" err="1" smtClean="0"/>
              <a:t>eikonal</a:t>
            </a:r>
            <a:r>
              <a:rPr lang="en-US" sz="2400" dirty="0" smtClean="0"/>
              <a:t> limit!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Where Did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err="1" smtClean="0"/>
              <a:t>’s</a:t>
            </a:r>
            <a:r>
              <a:rPr lang="en-US" dirty="0" smtClean="0"/>
              <a:t> Come From?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DGLV</a:t>
            </a:r>
          </a:p>
          <a:p>
            <a:pPr lvl="1"/>
            <a:r>
              <a:rPr lang="en-US" dirty="0" smtClean="0"/>
              <a:t>Light cone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3"/>
            <a:r>
              <a:rPr lang="en-US" dirty="0" smtClean="0"/>
              <a:t>Note </a:t>
            </a:r>
            <a:r>
              <a:rPr lang="en-US" i="1" dirty="0" smtClean="0"/>
              <a:t>x</a:t>
            </a:r>
            <a:r>
              <a:rPr lang="en-US" baseline="-25000" dirty="0" smtClean="0"/>
              <a:t>+</a:t>
            </a:r>
            <a:r>
              <a:rPr lang="en-US" dirty="0" smtClean="0"/>
              <a:t> def.!</a:t>
            </a:r>
          </a:p>
          <a:p>
            <a:pPr lvl="3"/>
            <a:r>
              <a:rPr lang="en-US" dirty="0" smtClean="0"/>
              <a:t>Always on-shell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r>
              <a:rPr lang="en-US" i="1" dirty="0" err="1" smtClean="0"/>
              <a:t>k</a:t>
            </a:r>
            <a:r>
              <a:rPr lang="en-US" i="1" baseline="-25000" dirty="0" err="1" smtClean="0"/>
              <a:t>T</a:t>
            </a:r>
            <a:r>
              <a:rPr lang="en-US" dirty="0" smtClean="0"/>
              <a:t> &lt; x</a:t>
            </a:r>
            <a:r>
              <a:rPr lang="en-US" baseline="-25000" dirty="0" smtClean="0"/>
              <a:t>+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= 2 </a:t>
            </a:r>
            <a:r>
              <a:rPr lang="en-US" i="1" dirty="0" smtClean="0"/>
              <a:t>x</a:t>
            </a:r>
            <a:r>
              <a:rPr lang="en-US" baseline="-25000" dirty="0" smtClean="0"/>
              <a:t>+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</a:p>
          <a:p>
            <a:pPr lvl="3"/>
            <a:r>
              <a:rPr lang="en-US" dirty="0" smtClean="0"/>
              <a:t>Forward travel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ASW-SH</a:t>
            </a:r>
          </a:p>
          <a:p>
            <a:pPr lvl="1"/>
            <a:r>
              <a:rPr lang="en-US" dirty="0" smtClean="0"/>
              <a:t>4-momenta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Note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E</a:t>
            </a:r>
            <a:r>
              <a:rPr lang="en-US" dirty="0" smtClean="0"/>
              <a:t> def.!</a:t>
            </a:r>
          </a:p>
          <a:p>
            <a:pPr lvl="3"/>
            <a:r>
              <a:rPr lang="en-US" dirty="0" smtClean="0"/>
              <a:t>Always on-shell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r>
              <a:rPr lang="en-US" i="1" dirty="0" err="1" smtClean="0"/>
              <a:t>k</a:t>
            </a:r>
            <a:r>
              <a:rPr lang="en-US" i="1" baseline="-25000" dirty="0" err="1" smtClean="0"/>
              <a:t>T</a:t>
            </a:r>
            <a:r>
              <a:rPr lang="en-US" dirty="0" smtClean="0"/>
              <a:t> &lt;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</a:p>
          <a:p>
            <a:pPr lvl="3"/>
            <a:r>
              <a:rPr lang="en-US" dirty="0" smtClean="0"/>
              <a:t>Forward travel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E89E-C03F-4603-850D-2F47CA2AF42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48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133600"/>
            <a:ext cx="1914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5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14600"/>
            <a:ext cx="2914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58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295775"/>
            <a:ext cx="3810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58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1" y="2133600"/>
            <a:ext cx="4191000" cy="131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58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267200"/>
            <a:ext cx="3571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43000" y="5939135"/>
            <a:ext cx="691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physics: cutoff when gluons radiated at 90</a:t>
            </a:r>
            <a:r>
              <a:rPr lang="en-US" sz="2400" baseline="30000" dirty="0" smtClean="0"/>
              <a:t>o</a:t>
            </a:r>
            <a:endParaRPr lang="en-US" sz="2400" baseline="30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Apples to Apples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4953000"/>
          </a:xfrm>
        </p:spPr>
        <p:txBody>
          <a:bodyPr/>
          <a:lstStyle/>
          <a:p>
            <a:r>
              <a:rPr lang="en-US" dirty="0" smtClean="0"/>
              <a:t>Differences must be due to non-</a:t>
            </a:r>
            <a:r>
              <a:rPr lang="en-US" dirty="0" err="1" smtClean="0"/>
              <a:t>eikonality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GLV(</a:t>
            </a:r>
            <a:r>
              <a:rPr lang="en-US" i="1" dirty="0" err="1" smtClean="0">
                <a:solidFill>
                  <a:srgbClr val="FF0000"/>
                </a:solidFill>
              </a:rPr>
              <a:t>x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) in red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CC"/>
                </a:solidFill>
              </a:rPr>
              <a:t>ASW-SH(</a:t>
            </a:r>
            <a:r>
              <a:rPr lang="en-US" i="1" dirty="0" err="1" smtClean="0">
                <a:solidFill>
                  <a:srgbClr val="0000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) in blue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E89E-C03F-4603-850D-2F47CA2AF42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49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809750"/>
            <a:ext cx="5876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6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0325" y="3324225"/>
            <a:ext cx="39433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  <a:p>
            <a:r>
              <a:rPr lang="en-US" dirty="0" smtClean="0"/>
              <a:t>Pedagogy</a:t>
            </a:r>
          </a:p>
          <a:p>
            <a:r>
              <a:rPr lang="en-US" dirty="0" smtClean="0"/>
              <a:t>(Some) brick results</a:t>
            </a:r>
          </a:p>
          <a:p>
            <a:r>
              <a:rPr lang="en-US" dirty="0" smtClean="0"/>
              <a:t>Comparing WHDG to ASW-SH</a:t>
            </a:r>
          </a:p>
          <a:p>
            <a:r>
              <a:rPr lang="en-US" dirty="0" smtClean="0"/>
              <a:t>Pedagogy</a:t>
            </a:r>
          </a:p>
          <a:p>
            <a:r>
              <a:rPr lang="en-US" dirty="0" smtClean="0"/>
              <a:t>Surprise!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i="1" dirty="0" smtClean="0"/>
              <a:t>E </a:t>
            </a:r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GLV(</a:t>
            </a:r>
            <a:r>
              <a:rPr lang="en-US" i="1" dirty="0" err="1" smtClean="0">
                <a:solidFill>
                  <a:srgbClr val="FF0000"/>
                </a:solidFill>
              </a:rPr>
              <a:t>x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) in red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CC"/>
                </a:solidFill>
              </a:rPr>
              <a:t>ASW-SH(</a:t>
            </a:r>
            <a:r>
              <a:rPr lang="en-US" i="1" dirty="0" err="1" smtClean="0">
                <a:solidFill>
                  <a:srgbClr val="0000CC"/>
                </a:solidFill>
              </a:rPr>
              <a:t>x</a:t>
            </a:r>
            <a:r>
              <a:rPr lang="en-US" i="1" baseline="-25000" dirty="0" err="1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) in blue</a:t>
            </a:r>
            <a:endParaRPr lang="en-US" dirty="0" smtClean="0"/>
          </a:p>
          <a:p>
            <a:pPr lvl="1"/>
            <a:r>
              <a:rPr lang="en-US" dirty="0" smtClean="0"/>
              <a:t>For most values of </a:t>
            </a:r>
            <a:r>
              <a:rPr lang="en-US" i="1" dirty="0" smtClean="0"/>
              <a:t>x</a:t>
            </a:r>
            <a:r>
              <a:rPr lang="en-US" dirty="0" smtClean="0"/>
              <a:t>, naïve interpretation holds</a:t>
            </a:r>
          </a:p>
          <a:p>
            <a:pPr lvl="2"/>
            <a:r>
              <a:rPr lang="en-US" dirty="0" smtClean="0"/>
              <a:t>What’s going on at small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50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143000"/>
            <a:ext cx="39433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450" y="1143000"/>
            <a:ext cx="3943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Physically:</a:t>
            </a:r>
          </a:p>
          <a:p>
            <a:pPr lvl="1"/>
            <a:r>
              <a:rPr lang="en-US" dirty="0" smtClean="0"/>
              <a:t>Typical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~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j-lt"/>
              </a:rPr>
              <a:t> =&gt; typ. </a:t>
            </a:r>
            <a:r>
              <a:rPr lang="en-US" i="1" dirty="0" smtClean="0">
                <a:latin typeface="Symbol" pitchFamily="18" charset="2"/>
              </a:rPr>
              <a:t>w</a:t>
            </a:r>
            <a:r>
              <a:rPr lang="en-US" sz="2400" dirty="0" smtClean="0"/>
              <a:t> </a:t>
            </a:r>
            <a:r>
              <a:rPr lang="en-US" dirty="0" smtClean="0">
                <a:latin typeface="+mj-lt"/>
              </a:rPr>
              <a:t>~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sz="2400" dirty="0" smtClean="0"/>
              <a:t> </a:t>
            </a:r>
          </a:p>
          <a:p>
            <a:pPr lvl="2"/>
            <a:r>
              <a:rPr lang="en-US" dirty="0" smtClean="0">
                <a:latin typeface="+mj-lt"/>
              </a:rPr>
              <a:t>System wants to radiate lots of glue at </a:t>
            </a:r>
            <a:r>
              <a:rPr lang="en-US" i="1" dirty="0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 ~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sz="1800" dirty="0" smtClean="0"/>
              <a:t> </a:t>
            </a:r>
            <a:r>
              <a:rPr lang="en-US" dirty="0" smtClean="0">
                <a:latin typeface="+mj-lt"/>
              </a:rPr>
              <a:t>/</a:t>
            </a:r>
            <a:r>
              <a:rPr lang="en-US" i="1" dirty="0" smtClean="0">
                <a:latin typeface="+mj-lt"/>
              </a:rPr>
              <a:t>E</a:t>
            </a:r>
          </a:p>
          <a:p>
            <a:pPr lvl="2"/>
            <a:r>
              <a:rPr lang="en-US" i="1" dirty="0" smtClean="0">
                <a:latin typeface="+mj-lt"/>
              </a:rPr>
              <a:t>BUT</a:t>
            </a:r>
            <a:r>
              <a:rPr lang="en-US" dirty="0" smtClean="0">
                <a:latin typeface="+mj-lt"/>
              </a:rPr>
              <a:t>, this is right at our </a:t>
            </a:r>
            <a:r>
              <a:rPr lang="en-US" i="1" dirty="0" err="1" smtClean="0">
                <a:latin typeface="+mj-lt"/>
              </a:rPr>
              <a:t>k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cutoff:</a:t>
            </a:r>
          </a:p>
          <a:p>
            <a:pPr lvl="3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~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j-lt"/>
              </a:rPr>
              <a:t> &lt;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j-lt"/>
              </a:rPr>
              <a:t> ~ </a:t>
            </a:r>
            <a:r>
              <a:rPr lang="en-US" dirty="0" err="1" smtClean="0">
                <a:latin typeface="+mj-lt"/>
              </a:rPr>
              <a:t>k</a:t>
            </a:r>
            <a:r>
              <a:rPr lang="en-US" baseline="-25000" dirty="0" err="1" smtClean="0">
                <a:latin typeface="+mj-lt"/>
              </a:rPr>
              <a:t>T</a:t>
            </a:r>
            <a:r>
              <a:rPr lang="en-US" baseline="-25000" dirty="0" smtClean="0">
                <a:latin typeface="+mj-lt"/>
              </a:rPr>
              <a:t>, max</a:t>
            </a:r>
            <a:r>
              <a:rPr lang="en-US" dirty="0" smtClean="0">
                <a:latin typeface="+mj-lt"/>
              </a:rPr>
              <a:t>: the system will always take advantage of all the “phase space” we give it</a:t>
            </a:r>
          </a:p>
          <a:p>
            <a:r>
              <a:rPr lang="en-US" dirty="0" smtClean="0">
                <a:latin typeface="+mj-lt"/>
              </a:rPr>
              <a:t>Analytically:</a:t>
            </a:r>
          </a:p>
          <a:p>
            <a:pPr lvl="1"/>
            <a:r>
              <a:rPr lang="en-US" dirty="0" smtClean="0">
                <a:latin typeface="+mj-lt"/>
              </a:rPr>
              <a:t>More natural way to write </a:t>
            </a:r>
            <a:r>
              <a:rPr lang="en-US" dirty="0" err="1" smtClean="0">
                <a:latin typeface="+mj-lt"/>
              </a:rPr>
              <a:t>d</a:t>
            </a:r>
            <a:r>
              <a:rPr lang="en-US" i="1" dirty="0" err="1" smtClean="0">
                <a:latin typeface="+mj-lt"/>
              </a:rPr>
              <a:t>N</a:t>
            </a:r>
            <a:r>
              <a:rPr lang="en-US" i="1" baseline="-25000" dirty="0" err="1" smtClean="0">
                <a:latin typeface="+mj-lt"/>
              </a:rPr>
              <a:t>g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d</a:t>
            </a:r>
            <a:r>
              <a:rPr lang="en-US" i="1" dirty="0" err="1" smtClean="0">
                <a:latin typeface="+mj-lt"/>
              </a:rPr>
              <a:t>x</a:t>
            </a:r>
            <a:endParaRPr lang="en-US" i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516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74345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6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2838" y="5943600"/>
            <a:ext cx="1838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large energies, &lt;</a:t>
            </a:r>
            <a:r>
              <a:rPr lang="en-US" i="1" dirty="0" smtClean="0"/>
              <a:t>N</a:t>
            </a:r>
            <a:r>
              <a:rPr lang="en-US" i="1" baseline="-25000" dirty="0" smtClean="0"/>
              <a:t>g</a:t>
            </a:r>
            <a:r>
              <a:rPr lang="en-US" dirty="0" smtClean="0"/>
              <a:t>&gt; is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Large </a:t>
            </a:r>
            <a:r>
              <a:rPr lang="en-US" i="1" dirty="0" smtClean="0"/>
              <a:t>irreducible</a:t>
            </a:r>
            <a:r>
              <a:rPr lang="en-US" dirty="0" smtClean="0"/>
              <a:t> systematic </a:t>
            </a:r>
            <a:r>
              <a:rPr lang="en-US" dirty="0" smtClean="0"/>
              <a:t>uncertainty for some observables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T</a:t>
            </a:r>
            <a:r>
              <a:rPr lang="en-US" dirty="0" smtClean="0"/>
              <a:t> = 485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 = 2 fm, </a:t>
            </a:r>
            <a:r>
              <a:rPr lang="en-US" i="1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= 0.3:</a:t>
            </a:r>
          </a:p>
          <a:p>
            <a:pPr lvl="4"/>
            <a:endParaRPr lang="en-US" dirty="0" smtClean="0"/>
          </a:p>
          <a:p>
            <a:pPr lvl="2"/>
            <a:r>
              <a:rPr lang="en-US" dirty="0" smtClean="0"/>
              <a:t>&lt;</a:t>
            </a:r>
            <a:r>
              <a:rPr lang="en-US" i="1" dirty="0" smtClean="0"/>
              <a:t>N</a:t>
            </a:r>
            <a:r>
              <a:rPr lang="en-US" i="1" baseline="-25000" dirty="0" smtClean="0"/>
              <a:t>g</a:t>
            </a:r>
            <a:r>
              <a:rPr lang="en-US" dirty="0" smtClean="0"/>
              <a:t>&gt; ≈ 1,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= </a:t>
            </a:r>
            <a:r>
              <a:rPr lang="en-US" i="1" dirty="0" smtClean="0"/>
              <a:t>x E</a:t>
            </a:r>
          </a:p>
          <a:p>
            <a:pPr lvl="2"/>
            <a:r>
              <a:rPr lang="en-US" dirty="0" smtClean="0"/>
              <a:t>&lt;</a:t>
            </a:r>
            <a:r>
              <a:rPr lang="en-US" i="1" dirty="0" smtClean="0"/>
              <a:t>N</a:t>
            </a:r>
            <a:r>
              <a:rPr lang="en-US" i="1" baseline="-25000" dirty="0" smtClean="0"/>
              <a:t>g</a:t>
            </a:r>
            <a:r>
              <a:rPr lang="en-US" dirty="0" smtClean="0"/>
              <a:t>&gt; ≈ 2,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= 2 </a:t>
            </a:r>
            <a:r>
              <a:rPr lang="en-US" i="1" dirty="0" smtClean="0"/>
              <a:t>x E</a:t>
            </a:r>
          </a:p>
          <a:p>
            <a:pPr lvl="4"/>
            <a:endParaRPr lang="en-US" i="1" dirty="0" smtClean="0"/>
          </a:p>
          <a:p>
            <a:pPr lvl="1"/>
            <a:r>
              <a:rPr lang="en-US" dirty="0" smtClean="0"/>
              <a:t>Note that </a:t>
            </a:r>
            <a:r>
              <a:rPr lang="en-US" i="1" dirty="0" smtClean="0"/>
              <a:t>R</a:t>
            </a:r>
            <a:r>
              <a:rPr lang="en-US" i="1" baseline="-25000" dirty="0" smtClean="0"/>
              <a:t>AA</a:t>
            </a:r>
            <a:r>
              <a:rPr lang="en-US" dirty="0" smtClean="0"/>
              <a:t> becomes insensitive to details of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(goes to 1)</a:t>
            </a:r>
            <a:endParaRPr lang="en-US" b="1" i="1" u="sng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Current </a:t>
            </a:r>
            <a:r>
              <a:rPr lang="en-US" dirty="0" err="1" smtClean="0"/>
              <a:t>phen</a:t>
            </a:r>
            <a:r>
              <a:rPr lang="en-US" dirty="0" smtClean="0"/>
              <a:t>. comparisons of </a:t>
            </a:r>
            <a:r>
              <a:rPr lang="en-US" dirty="0" err="1" smtClean="0"/>
              <a:t>pQCD</a:t>
            </a:r>
            <a:r>
              <a:rPr lang="en-US" dirty="0" smtClean="0"/>
              <a:t> to data unsatisfactory</a:t>
            </a:r>
          </a:p>
          <a:p>
            <a:pPr lvl="1"/>
            <a:r>
              <a:rPr lang="en-US" dirty="0" smtClean="0"/>
              <a:t>WHDG not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r>
              <a:rPr lang="en-US" dirty="0" smtClean="0"/>
              <a:t>Opacity expansion suffers from large systematic errors</a:t>
            </a:r>
          </a:p>
          <a:p>
            <a:pPr lvl="1"/>
            <a:r>
              <a:rPr lang="en-US" dirty="0" smtClean="0"/>
              <a:t>Strong dependence on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 = # </a:t>
            </a:r>
            <a:r>
              <a:rPr lang="en-US" i="1" dirty="0" smtClean="0"/>
              <a:t>x E</a:t>
            </a:r>
            <a:endParaRPr lang="en-US" dirty="0" smtClean="0"/>
          </a:p>
          <a:p>
            <a:pPr lvl="2"/>
            <a:r>
              <a:rPr lang="en-US" dirty="0" smtClean="0"/>
              <a:t># is not specified by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Similar dependence on IR cutoff, </a:t>
            </a:r>
            <a:r>
              <a:rPr lang="en-US" i="1" dirty="0" smtClean="0"/>
              <a:t>m</a:t>
            </a:r>
            <a:r>
              <a:rPr lang="en-US" i="1" baseline="-25000" dirty="0" smtClean="0"/>
              <a:t>g</a:t>
            </a:r>
            <a:endParaRPr lang="en-US" i="1" baseline="-25000" dirty="0" smtClean="0"/>
          </a:p>
          <a:p>
            <a:pPr lvl="1"/>
            <a:r>
              <a:rPr lang="en-US" dirty="0" smtClean="0"/>
              <a:t>Irreducible?</a:t>
            </a:r>
          </a:p>
          <a:p>
            <a:r>
              <a:rPr lang="en-US" dirty="0" smtClean="0"/>
              <a:t>Consequences for other models, parameter extractions?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WHDG Brick and Comparison to ASW-SH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Supplement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Eikonality</a:t>
            </a:r>
            <a:r>
              <a:rPr lang="en-US" dirty="0" smtClean="0"/>
              <a:t> Sets in for all </a:t>
            </a:r>
            <a:r>
              <a:rPr lang="en-US" i="1" dirty="0" smtClean="0"/>
              <a:t>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44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371600"/>
            <a:ext cx="3571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33600" y="121920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35052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1044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171950"/>
            <a:ext cx="3609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32507" y="3971151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.01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156" y="63246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104448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447800"/>
            <a:ext cx="3581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477000" y="1219200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.001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35052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104448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191000"/>
            <a:ext cx="377258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512519" y="3990201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.00001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62000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5E8B-9070-4A69-A44E-C3F1F7CA0C4E}" type="slidenum">
              <a:rPr lang="en-US"/>
              <a:pPr/>
              <a:t>3</a:t>
            </a:fld>
            <a:endParaRPr lang="en-US"/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/>
              <a:t>pQCD Success at RHIC:</a:t>
            </a:r>
          </a:p>
        </p:txBody>
      </p:sp>
      <p:sp>
        <p:nvSpPr>
          <p:cNvPr id="968707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68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743200"/>
            <a:ext cx="4648200" cy="685800"/>
          </a:xfrm>
          <a:noFill/>
          <a:ln/>
        </p:spPr>
        <p:txBody>
          <a:bodyPr/>
          <a:lstStyle/>
          <a:p>
            <a:pPr lvl="1"/>
            <a:r>
              <a:rPr lang="en-US"/>
              <a:t>Consistency: R</a:t>
            </a:r>
            <a:r>
              <a:rPr lang="en-US" baseline="-25000"/>
              <a:t>AA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h</a:t>
            </a:r>
            <a:r>
              <a:rPr lang="en-US"/>
              <a:t>)~R</a:t>
            </a:r>
            <a:r>
              <a:rPr lang="en-US" baseline="-25000"/>
              <a:t>AA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)</a:t>
            </a:r>
          </a:p>
        </p:txBody>
      </p:sp>
      <p:sp>
        <p:nvSpPr>
          <p:cNvPr id="968709" name="Rectangle 5"/>
          <p:cNvSpPr>
            <a:spLocks noChangeArrowheads="1"/>
          </p:cNvSpPr>
          <p:nvPr/>
        </p:nvSpPr>
        <p:spPr bwMode="auto">
          <a:xfrm>
            <a:off x="-381000" y="37338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005400"/>
                </a:solidFill>
              </a:rPr>
              <a:t>Null Control: R</a:t>
            </a:r>
            <a:r>
              <a:rPr lang="en-US" sz="2800" baseline="-25000">
                <a:solidFill>
                  <a:srgbClr val="005400"/>
                </a:solidFill>
              </a:rPr>
              <a:t>AA</a:t>
            </a:r>
            <a:r>
              <a:rPr lang="en-US" sz="2800">
                <a:solidFill>
                  <a:srgbClr val="005400"/>
                </a:solidFill>
              </a:rPr>
              <a:t>(</a:t>
            </a:r>
            <a:r>
              <a:rPr lang="en-US" sz="280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968710" name="Rectangle 6"/>
          <p:cNvSpPr>
            <a:spLocks noChangeArrowheads="1"/>
          </p:cNvSpPr>
          <p:nvPr/>
        </p:nvSpPr>
        <p:spPr bwMode="auto">
          <a:xfrm>
            <a:off x="-381000" y="48006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005400"/>
                </a:solidFill>
              </a:rPr>
              <a:t>GLV Prediction: Theory~Data for reasonable fixed L~5 fm and dN</a:t>
            </a:r>
            <a:r>
              <a:rPr lang="en-US" sz="2800" baseline="-25000">
                <a:solidFill>
                  <a:srgbClr val="005400"/>
                </a:solidFill>
              </a:rPr>
              <a:t>g</a:t>
            </a:r>
            <a:r>
              <a:rPr lang="en-US" sz="2800">
                <a:solidFill>
                  <a:srgbClr val="005400"/>
                </a:solidFill>
              </a:rPr>
              <a:t>/dy~dN</a:t>
            </a:r>
            <a:r>
              <a:rPr lang="en-US" sz="2800" baseline="-2500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>
                <a:solidFill>
                  <a:srgbClr val="005400"/>
                </a:solidFill>
              </a:rPr>
              <a:t>/dy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990600"/>
            <a:ext cx="8001000" cy="3556000"/>
            <a:chOff x="528" y="624"/>
            <a:chExt cx="5040" cy="2240"/>
          </a:xfrm>
        </p:grpSpPr>
        <p:sp>
          <p:nvSpPr>
            <p:cNvPr id="968712" name="Text Box 8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Y. Akiba </a:t>
              </a:r>
              <a:r>
                <a:rPr lang="en-US" i="1"/>
                <a:t>for the PHENIX collaboration</a:t>
              </a:r>
              <a:r>
                <a:rPr lang="en-US"/>
                <a:t>, hep-ex/0510008</a:t>
              </a:r>
              <a:endParaRPr lang="en-US" i="1"/>
            </a:p>
          </p:txBody>
        </p:sp>
        <p:pic>
          <p:nvPicPr>
            <p:cNvPr id="968713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968714" name="Text Box 10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6506-FD4F-4C4F-9CE6-ECD7AA485489}" type="slidenum">
              <a:rPr lang="en-US"/>
              <a:pPr/>
              <a:t>4</a:t>
            </a:fld>
            <a:endParaRPr lang="en-US"/>
          </a:p>
        </p:txBody>
      </p:sp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Trouble for High-p</a:t>
            </a:r>
            <a:r>
              <a:rPr lang="en-US" baseline="-25000"/>
              <a:t>T</a:t>
            </a:r>
            <a:r>
              <a:rPr lang="en-US"/>
              <a:t> wQGP Picture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3810000" cy="4953000"/>
          </a:xfrm>
        </p:spPr>
        <p:txBody>
          <a:bodyPr/>
          <a:lstStyle/>
          <a:p>
            <a:pPr lvl="1"/>
            <a:r>
              <a:rPr lang="en-US" sz="2800"/>
              <a:t>v</a:t>
            </a:r>
            <a:r>
              <a:rPr lang="en-US" sz="2800" baseline="-25000"/>
              <a:t>2</a:t>
            </a:r>
            <a:r>
              <a:rPr lang="en-US" sz="2800"/>
              <a:t> too small</a:t>
            </a:r>
          </a:p>
        </p:txBody>
      </p:sp>
      <p:sp>
        <p:nvSpPr>
          <p:cNvPr id="980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89000"/>
            <a:ext cx="4495800" cy="4953000"/>
          </a:xfrm>
        </p:spPr>
        <p:txBody>
          <a:bodyPr/>
          <a:lstStyle/>
          <a:p>
            <a:pPr lvl="1"/>
            <a:r>
              <a:rPr lang="en-US" sz="2800"/>
              <a:t>NPE supp. too large</a:t>
            </a:r>
          </a:p>
        </p:txBody>
      </p:sp>
      <p:graphicFrame>
        <p:nvGraphicFramePr>
          <p:cNvPr id="980997" name="Object 5"/>
          <p:cNvGraphicFramePr>
            <a:graphicFrameLocks noChangeAspect="1"/>
          </p:cNvGraphicFramePr>
          <p:nvPr/>
        </p:nvGraphicFramePr>
        <p:xfrm>
          <a:off x="5105400" y="1498600"/>
          <a:ext cx="3757613" cy="3262313"/>
        </p:xfrm>
        <a:graphic>
          <a:graphicData uri="http://schemas.openxmlformats.org/presentationml/2006/ole">
            <p:oleObj spid="_x0000_s1045506" name="Image" r:id="rId3" imgW="8393651" imgH="7288889" progId="">
              <p:embed/>
            </p:oleObj>
          </a:graphicData>
        </a:graphic>
      </p:graphicFrame>
      <p:sp>
        <p:nvSpPr>
          <p:cNvPr id="980998" name="Text Box 6"/>
          <p:cNvSpPr txBox="1">
            <a:spLocks noChangeArrowheads="1"/>
          </p:cNvSpPr>
          <p:nvPr/>
        </p:nvSpPr>
        <p:spPr bwMode="auto">
          <a:xfrm>
            <a:off x="5665788" y="4729163"/>
            <a:ext cx="2868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STAR, Phys. Rev. Lett. 98, 192301 (2007)</a:t>
            </a:r>
          </a:p>
        </p:txBody>
      </p:sp>
      <p:sp>
        <p:nvSpPr>
          <p:cNvPr id="980999" name="Text Box 7"/>
          <p:cNvSpPr txBox="1">
            <a:spLocks noChangeArrowheads="1"/>
          </p:cNvSpPr>
          <p:nvPr/>
        </p:nvSpPr>
        <p:spPr bwMode="auto">
          <a:xfrm>
            <a:off x="152400" y="1225550"/>
            <a:ext cx="849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p</a:t>
            </a:r>
            <a:r>
              <a:rPr lang="en-US" sz="2800" baseline="30000"/>
              <a:t>0</a:t>
            </a:r>
            <a:r>
              <a:rPr lang="en-US" sz="2400"/>
              <a:t> v</a:t>
            </a:r>
            <a:r>
              <a:rPr lang="en-US" sz="2400" baseline="-25000"/>
              <a:t>2</a:t>
            </a:r>
            <a:endParaRPr lang="en-US" sz="2800" baseline="-25000"/>
          </a:p>
        </p:txBody>
      </p:sp>
      <p:sp>
        <p:nvSpPr>
          <p:cNvPr id="981000" name="Text Box 8"/>
          <p:cNvSpPr txBox="1">
            <a:spLocks noChangeArrowheads="1"/>
          </p:cNvSpPr>
          <p:nvPr/>
        </p:nvSpPr>
        <p:spPr bwMode="auto">
          <a:xfrm>
            <a:off x="654050" y="6342063"/>
            <a:ext cx="3067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PHENIX, Phys. Rev. Lett. 98, 172301 (2007)</a:t>
            </a:r>
          </a:p>
        </p:txBody>
      </p:sp>
      <p:sp>
        <p:nvSpPr>
          <p:cNvPr id="981001" name="Text Box 9"/>
          <p:cNvSpPr txBox="1">
            <a:spLocks noChangeArrowheads="1"/>
          </p:cNvSpPr>
          <p:nvPr/>
        </p:nvSpPr>
        <p:spPr bwMode="auto">
          <a:xfrm>
            <a:off x="0" y="4191000"/>
            <a:ext cx="115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NPE v</a:t>
            </a:r>
            <a:r>
              <a:rPr lang="en-US" sz="2400" baseline="-25000"/>
              <a:t>2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71550" y="4583113"/>
            <a:ext cx="4133850" cy="1970087"/>
            <a:chOff x="612" y="2887"/>
            <a:chExt cx="2604" cy="1241"/>
          </a:xfrm>
        </p:grpSpPr>
        <p:graphicFrame>
          <p:nvGraphicFramePr>
            <p:cNvPr id="981003" name="Object 11"/>
            <p:cNvGraphicFramePr>
              <a:graphicFrameLocks noChangeAspect="1"/>
            </p:cNvGraphicFramePr>
            <p:nvPr/>
          </p:nvGraphicFramePr>
          <p:xfrm>
            <a:off x="612" y="2887"/>
            <a:ext cx="2604" cy="1241"/>
          </p:xfrm>
          <a:graphic>
            <a:graphicData uri="http://schemas.openxmlformats.org/presentationml/2006/ole">
              <p:oleObj spid="_x0000_s1045508" name="Image" r:id="rId4" imgW="9803175" imgH="4673016" progId="">
                <p:embed/>
              </p:oleObj>
            </a:graphicData>
          </a:graphic>
        </p:graphicFrame>
        <p:graphicFrame>
          <p:nvGraphicFramePr>
            <p:cNvPr id="981004" name="Object 12"/>
            <p:cNvGraphicFramePr>
              <a:graphicFrameLocks noChangeAspect="1"/>
            </p:cNvGraphicFramePr>
            <p:nvPr/>
          </p:nvGraphicFramePr>
          <p:xfrm>
            <a:off x="2244" y="3451"/>
            <a:ext cx="768" cy="348"/>
          </p:xfrm>
          <a:graphic>
            <a:graphicData uri="http://schemas.openxmlformats.org/presentationml/2006/ole">
              <p:oleObj spid="_x0000_s1045509" name="Image" r:id="rId5" imgW="4253968" imgH="1930159" progId="">
                <p:embed/>
              </p:oleObj>
            </a:graphicData>
          </a:graphic>
        </p:graphicFrame>
      </p:grpSp>
      <p:sp>
        <p:nvSpPr>
          <p:cNvPr id="981005" name="Text Box 13"/>
          <p:cNvSpPr txBox="1">
            <a:spLocks noChangeArrowheads="1"/>
          </p:cNvSpPr>
          <p:nvPr/>
        </p:nvSpPr>
        <p:spPr bwMode="auto">
          <a:xfrm>
            <a:off x="5287963" y="54244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Pert. at LHC energies?</a:t>
            </a:r>
          </a:p>
        </p:txBody>
      </p:sp>
      <p:sp>
        <p:nvSpPr>
          <p:cNvPr id="981006" name="Text Box 14"/>
          <p:cNvSpPr txBox="1">
            <a:spLocks noChangeArrowheads="1"/>
          </p:cNvSpPr>
          <p:nvPr/>
        </p:nvSpPr>
        <p:spPr bwMode="auto">
          <a:xfrm>
            <a:off x="1143000" y="3886200"/>
            <a:ext cx="3097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C. Vale, QM09 Plenary (analysis by R. Wei)</a:t>
            </a:r>
          </a:p>
        </p:txBody>
      </p:sp>
      <p:graphicFrame>
        <p:nvGraphicFramePr>
          <p:cNvPr id="981007" name="Object 15"/>
          <p:cNvGraphicFramePr>
            <a:graphicFrameLocks noChangeAspect="1"/>
          </p:cNvGraphicFramePr>
          <p:nvPr/>
        </p:nvGraphicFramePr>
        <p:xfrm>
          <a:off x="152400" y="1752600"/>
          <a:ext cx="4724400" cy="2170113"/>
        </p:xfrm>
        <a:graphic>
          <a:graphicData uri="http://schemas.openxmlformats.org/presentationml/2006/ole">
            <p:oleObj spid="_x0000_s1045507" name="Image" r:id="rId6" imgW="5142857" imgH="2361905" progId="">
              <p:embed/>
            </p:oleObj>
          </a:graphicData>
        </a:graphic>
      </p:graphicFrame>
      <p:sp>
        <p:nvSpPr>
          <p:cNvPr id="981008" name="Text Box 16"/>
          <p:cNvSpPr txBox="1">
            <a:spLocks noChangeArrowheads="1"/>
          </p:cNvSpPr>
          <p:nvPr/>
        </p:nvSpPr>
        <p:spPr bwMode="auto">
          <a:xfrm>
            <a:off x="1676400" y="2676525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WHDG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AC2A-FC9B-463D-AAD6-0A92E4197887}" type="slidenum">
              <a:rPr lang="en-US"/>
              <a:pPr/>
              <a:t>5</a:t>
            </a:fld>
            <a:endParaRPr lang="en-US"/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Models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7772400" cy="2476500"/>
          </a:xfrm>
        </p:spPr>
        <p:txBody>
          <a:bodyPr/>
          <a:lstStyle/>
          <a:p>
            <a:pPr lvl="1"/>
            <a:r>
              <a:rPr lang="en-US"/>
              <a:t>Inconsistent medium properties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r>
              <a:rPr lang="en-US"/>
              <a:t>Distinguish between models</a:t>
            </a:r>
          </a:p>
        </p:txBody>
      </p:sp>
      <p:graphicFrame>
        <p:nvGraphicFramePr>
          <p:cNvPr id="973828" name="Object 4"/>
          <p:cNvGraphicFramePr>
            <a:graphicFrameLocks noChangeAspect="1"/>
          </p:cNvGraphicFramePr>
          <p:nvPr/>
        </p:nvGraphicFramePr>
        <p:xfrm>
          <a:off x="533400" y="1066800"/>
          <a:ext cx="3276600" cy="2827338"/>
        </p:xfrm>
        <a:graphic>
          <a:graphicData uri="http://schemas.openxmlformats.org/presentationml/2006/ole">
            <p:oleObj spid="_x0000_s1046530" name="Image" r:id="rId3" imgW="9346032" imgH="8063492" progId="">
              <p:embed/>
            </p:oleObj>
          </a:graphicData>
        </a:graphic>
      </p:graphicFrame>
      <p:graphicFrame>
        <p:nvGraphicFramePr>
          <p:cNvPr id="973829" name="Object 5"/>
          <p:cNvGraphicFramePr>
            <a:graphicFrameLocks noChangeAspect="1"/>
          </p:cNvGraphicFramePr>
          <p:nvPr/>
        </p:nvGraphicFramePr>
        <p:xfrm>
          <a:off x="4572000" y="1066800"/>
          <a:ext cx="3886200" cy="2741613"/>
        </p:xfrm>
        <a:graphic>
          <a:graphicData uri="http://schemas.openxmlformats.org/presentationml/2006/ole">
            <p:oleObj spid="_x0000_s1046531" name="Image" r:id="rId4" imgW="14742857" imgH="10400000" progId="">
              <p:embed/>
            </p:oleObj>
          </a:graphicData>
        </a:graphic>
      </p:graphicFrame>
      <p:sp>
        <p:nvSpPr>
          <p:cNvPr id="973830" name="Text Box 6"/>
          <p:cNvSpPr txBox="1">
            <a:spLocks noChangeArrowheads="1"/>
          </p:cNvSpPr>
          <p:nvPr/>
        </p:nvSpPr>
        <p:spPr bwMode="auto">
          <a:xfrm>
            <a:off x="5241925" y="3927475"/>
            <a:ext cx="2682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Bass et al., Phys.Rev.C79:024901,2009</a:t>
            </a:r>
          </a:p>
        </p:txBody>
      </p:sp>
      <p:sp>
        <p:nvSpPr>
          <p:cNvPr id="973831" name="Text Box 7"/>
          <p:cNvSpPr txBox="1">
            <a:spLocks noChangeArrowheads="1"/>
          </p:cNvSpPr>
          <p:nvPr/>
        </p:nvSpPr>
        <p:spPr bwMode="auto">
          <a:xfrm>
            <a:off x="1138238" y="3954463"/>
            <a:ext cx="2747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WHDG, Nucl.Phys.A784:426-442,2007</a:t>
            </a:r>
          </a:p>
        </p:txBody>
      </p:sp>
      <p:graphicFrame>
        <p:nvGraphicFramePr>
          <p:cNvPr id="973832" name="Object 8"/>
          <p:cNvGraphicFramePr>
            <a:graphicFrameLocks noChangeAspect="1"/>
          </p:cNvGraphicFramePr>
          <p:nvPr/>
        </p:nvGraphicFramePr>
        <p:xfrm>
          <a:off x="2362200" y="4679950"/>
          <a:ext cx="4343400" cy="1466850"/>
        </p:xfrm>
        <a:graphic>
          <a:graphicData uri="http://schemas.openxmlformats.org/presentationml/2006/ole">
            <p:oleObj spid="_x0000_s1046532" name="Image" r:id="rId5" imgW="9739683" imgH="3288889" progId="">
              <p:embed/>
            </p:oleObj>
          </a:graphicData>
        </a:graphic>
      </p:graphicFrame>
      <p:sp>
        <p:nvSpPr>
          <p:cNvPr id="973833" name="Text Box 9"/>
          <p:cNvSpPr txBox="1">
            <a:spLocks noChangeArrowheads="1"/>
          </p:cNvSpPr>
          <p:nvPr/>
        </p:nvSpPr>
        <p:spPr bwMode="auto">
          <a:xfrm>
            <a:off x="6397625" y="6019800"/>
            <a:ext cx="841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Bass et al.</a:t>
            </a:r>
          </a:p>
        </p:txBody>
      </p:sp>
      <p:sp>
        <p:nvSpPr>
          <p:cNvPr id="13" name="Oval 12"/>
          <p:cNvSpPr/>
          <p:nvPr/>
        </p:nvSpPr>
        <p:spPr>
          <a:xfrm>
            <a:off x="990600" y="5981700"/>
            <a:ext cx="5257800" cy="609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14F5-66E9-4FD1-B622-9F98A96E2162}" type="slidenum">
              <a:rPr lang="en-US"/>
              <a:pPr/>
              <a:t>6</a:t>
            </a:fld>
            <a:endParaRPr lang="en-US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Quantitative Parameter Extraction</a:t>
            </a:r>
          </a:p>
        </p:txBody>
      </p:sp>
      <p:sp>
        <p:nvSpPr>
          <p:cNvPr id="9717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953000"/>
          </a:xfrm>
        </p:spPr>
        <p:txBody>
          <a:bodyPr/>
          <a:lstStyle/>
          <a:p>
            <a:r>
              <a:rPr lang="en-US"/>
              <a:t>Vary input param.</a:t>
            </a:r>
          </a:p>
        </p:txBody>
      </p:sp>
      <p:sp>
        <p:nvSpPr>
          <p:cNvPr id="9717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3810000" cy="4953000"/>
          </a:xfrm>
        </p:spPr>
        <p:txBody>
          <a:bodyPr/>
          <a:lstStyle/>
          <a:p>
            <a:r>
              <a:rPr lang="en-US"/>
              <a:t>Find “best” value</a:t>
            </a:r>
          </a:p>
        </p:txBody>
      </p:sp>
      <p:graphicFrame>
        <p:nvGraphicFramePr>
          <p:cNvPr id="971781" name="Object 5"/>
          <p:cNvGraphicFramePr>
            <a:graphicFrameLocks noChangeAspect="1"/>
          </p:cNvGraphicFramePr>
          <p:nvPr/>
        </p:nvGraphicFramePr>
        <p:xfrm>
          <a:off x="5334000" y="1447800"/>
          <a:ext cx="2554288" cy="4724400"/>
        </p:xfrm>
        <a:graphic>
          <a:graphicData uri="http://schemas.openxmlformats.org/presentationml/2006/ole">
            <p:oleObj spid="_x0000_s1047554" name="Image" r:id="rId3" imgW="6273016" imgH="11606349" progId="">
              <p:embed/>
            </p:oleObj>
          </a:graphicData>
        </a:graphic>
      </p:graphicFrame>
      <p:graphicFrame>
        <p:nvGraphicFramePr>
          <p:cNvPr id="971782" name="Object 6"/>
          <p:cNvGraphicFramePr>
            <a:graphicFrameLocks noChangeAspect="1"/>
          </p:cNvGraphicFramePr>
          <p:nvPr/>
        </p:nvGraphicFramePr>
        <p:xfrm>
          <a:off x="801688" y="1406525"/>
          <a:ext cx="3236912" cy="2327275"/>
        </p:xfrm>
        <a:graphic>
          <a:graphicData uri="http://schemas.openxmlformats.org/presentationml/2006/ole">
            <p:oleObj spid="_x0000_s1047555" name="Image" r:id="rId4" imgW="8000000" imgH="5752381" progId="">
              <p:embed/>
            </p:oleObj>
          </a:graphicData>
        </a:graphic>
      </p:graphicFrame>
      <p:graphicFrame>
        <p:nvGraphicFramePr>
          <p:cNvPr id="971783" name="Object 7"/>
          <p:cNvGraphicFramePr>
            <a:graphicFrameLocks noChangeAspect="1"/>
          </p:cNvGraphicFramePr>
          <p:nvPr/>
        </p:nvGraphicFramePr>
        <p:xfrm>
          <a:off x="1295400" y="3810000"/>
          <a:ext cx="2359025" cy="2590800"/>
        </p:xfrm>
        <a:graphic>
          <a:graphicData uri="http://schemas.openxmlformats.org/presentationml/2006/ole">
            <p:oleObj spid="_x0000_s1047556" name="Image" r:id="rId5" imgW="5409524" imgH="5942857" progId="">
              <p:embed/>
            </p:oleObj>
          </a:graphicData>
        </a:graphic>
      </p:graphicFrame>
      <p:sp>
        <p:nvSpPr>
          <p:cNvPr id="971786" name="Text Box 10"/>
          <p:cNvSpPr txBox="1">
            <a:spLocks noChangeArrowheads="1"/>
          </p:cNvSpPr>
          <p:nvPr/>
        </p:nvSpPr>
        <p:spPr bwMode="auto">
          <a:xfrm>
            <a:off x="3810000" y="6121400"/>
            <a:ext cx="2144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PHENIX, PRC77:064907,2008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76400" y="3124200"/>
            <a:ext cx="5943600" cy="701675"/>
            <a:chOff x="192" y="3696"/>
            <a:chExt cx="3744" cy="442"/>
          </a:xfrm>
        </p:grpSpPr>
        <p:sp>
          <p:nvSpPr>
            <p:cNvPr id="971788" name="Rectangle 12"/>
            <p:cNvSpPr>
              <a:spLocks noChangeArrowheads="1"/>
            </p:cNvSpPr>
            <p:nvPr/>
          </p:nvSpPr>
          <p:spPr bwMode="auto">
            <a:xfrm>
              <a:off x="192" y="3696"/>
              <a:ext cx="3744" cy="43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7" name="Text Box 11"/>
            <p:cNvSpPr txBox="1">
              <a:spLocks noChangeArrowheads="1"/>
            </p:cNvSpPr>
            <p:nvPr/>
          </p:nvSpPr>
          <p:spPr bwMode="auto">
            <a:xfrm>
              <a:off x="192" y="3696"/>
              <a:ext cx="372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</a:rPr>
                <a:t>Need for theoretical error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Rad. Opacity Exp.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334000"/>
          </a:xfrm>
        </p:spPr>
        <p:txBody>
          <a:bodyPr/>
          <a:lstStyle/>
          <a:p>
            <a:r>
              <a:rPr lang="en-US" dirty="0" smtClean="0"/>
              <a:t>All orders in </a:t>
            </a:r>
            <a:r>
              <a:rPr lang="en-US" i="1" dirty="0" smtClean="0"/>
              <a:t>L</a:t>
            </a:r>
            <a:r>
              <a:rPr lang="en-US" dirty="0" smtClean="0"/>
              <a:t>/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/>
              <a:t> expression for </a:t>
            </a:r>
            <a:r>
              <a:rPr lang="en-US" dirty="0" err="1" smtClean="0"/>
              <a:t>d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x</a:t>
            </a:r>
            <a:endParaRPr lang="en-US" i="1" dirty="0" smtClean="0"/>
          </a:p>
          <a:p>
            <a:pPr lvl="2"/>
            <a:r>
              <a:rPr lang="en-US" i="1" dirty="0" smtClean="0"/>
              <a:t>N</a:t>
            </a:r>
            <a:r>
              <a:rPr lang="en-US" i="1" baseline="-25000" dirty="0" smtClean="0"/>
              <a:t>g</a:t>
            </a:r>
            <a:r>
              <a:rPr lang="en-US" dirty="0" smtClean="0"/>
              <a:t>: number of emitted gluons</a:t>
            </a:r>
          </a:p>
          <a:p>
            <a:pPr lvl="2"/>
            <a:r>
              <a:rPr lang="en-US" i="1" dirty="0" smtClean="0"/>
              <a:t>x</a:t>
            </a:r>
            <a:r>
              <a:rPr lang="en-US" dirty="0" smtClean="0"/>
              <a:t>: “momentum fraction carried by gluon”</a:t>
            </a:r>
          </a:p>
          <a:p>
            <a:pPr lvl="3"/>
            <a:r>
              <a:rPr lang="en-US" dirty="0" smtClean="0"/>
              <a:t>Small </a:t>
            </a:r>
            <a:r>
              <a:rPr lang="en-US" i="1" dirty="0" smtClean="0"/>
              <a:t>x</a:t>
            </a:r>
            <a:r>
              <a:rPr lang="en-US" dirty="0" smtClean="0"/>
              <a:t> regime, </a:t>
            </a:r>
            <a:r>
              <a:rPr lang="en-US" i="1" dirty="0" smtClean="0"/>
              <a:t>x</a:t>
            </a:r>
            <a:r>
              <a:rPr lang="en-US" dirty="0" smtClean="0"/>
              <a:t> &lt;&lt; 1</a:t>
            </a:r>
          </a:p>
          <a:p>
            <a:pPr lvl="1"/>
            <a:r>
              <a:rPr lang="en-US" dirty="0" smtClean="0"/>
              <a:t>Assumed length scales: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sz="1100" i="1" dirty="0" smtClean="0">
                <a:latin typeface="Symbol" pitchFamily="18" charset="2"/>
              </a:rPr>
              <a:t> </a:t>
            </a:r>
            <a:r>
              <a:rPr lang="en-US" baseline="30000" dirty="0" smtClean="0">
                <a:latin typeface="Symbol" pitchFamily="18" charset="2"/>
              </a:rPr>
              <a:t>-1</a:t>
            </a:r>
            <a:r>
              <a:rPr lang="en-US" dirty="0" smtClean="0"/>
              <a:t> &lt;&lt; </a:t>
            </a:r>
            <a:r>
              <a:rPr lang="en-US" i="1" dirty="0" smtClean="0">
                <a:latin typeface="Symbol" pitchFamily="18" charset="2"/>
              </a:rPr>
              <a:t>l</a:t>
            </a:r>
            <a:r>
              <a:rPr lang="en-US" dirty="0" smtClean="0"/>
              <a:t> &lt;&lt; </a:t>
            </a:r>
            <a:r>
              <a:rPr lang="en-US" i="1" dirty="0" smtClean="0"/>
              <a:t>L</a:t>
            </a:r>
            <a:endParaRPr lang="en-US" dirty="0" smtClean="0"/>
          </a:p>
          <a:p>
            <a:pPr lvl="2"/>
            <a:r>
              <a:rPr lang="en-US" dirty="0" smtClean="0"/>
              <a:t>Debye screening mass </a:t>
            </a:r>
            <a:r>
              <a:rPr lang="en-US" i="1" dirty="0" smtClean="0">
                <a:latin typeface="Symbol" pitchFamily="18" charset="2"/>
              </a:rPr>
              <a:t>m</a:t>
            </a:r>
          </a:p>
          <a:p>
            <a:pPr lvl="2"/>
            <a:r>
              <a:rPr lang="en-US" dirty="0" smtClean="0">
                <a:latin typeface="+mj-lt"/>
              </a:rPr>
              <a:t>Mean free path </a:t>
            </a:r>
            <a:r>
              <a:rPr lang="en-US" i="1" dirty="0" smtClean="0">
                <a:latin typeface="Symbol" pitchFamily="18" charset="2"/>
              </a:rPr>
              <a:t>l</a:t>
            </a:r>
          </a:p>
          <a:p>
            <a:pPr lvl="2"/>
            <a:r>
              <a:rPr lang="en-US" dirty="0" smtClean="0">
                <a:latin typeface="+mj-lt"/>
              </a:rPr>
              <a:t>Medium length </a:t>
            </a:r>
            <a:r>
              <a:rPr lang="en-US" i="1" dirty="0" smtClean="0">
                <a:latin typeface="+mj-lt"/>
              </a:rPr>
              <a:t>L</a:t>
            </a:r>
          </a:p>
          <a:p>
            <a:pPr lvl="1"/>
            <a:r>
              <a:rPr lang="en-US" dirty="0" smtClean="0">
                <a:latin typeface="+mj-lt"/>
              </a:rPr>
              <a:t>Localized scattering centers; </a:t>
            </a:r>
            <a:r>
              <a:rPr lang="en-US" dirty="0" err="1" smtClean="0">
                <a:latin typeface="+mj-lt"/>
              </a:rPr>
              <a:t>partons</a:t>
            </a:r>
            <a:r>
              <a:rPr lang="en-US" dirty="0" smtClean="0">
                <a:latin typeface="+mj-lt"/>
              </a:rPr>
              <a:t> see many centers and radiate coherently (crucial!)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Rad. Opacity Exp.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r>
              <a:rPr lang="en-US" dirty="0" err="1" smtClean="0"/>
              <a:t>Eikonality</a:t>
            </a:r>
            <a:r>
              <a:rPr lang="en-US" dirty="0" smtClean="0"/>
              <a:t> assumed</a:t>
            </a:r>
          </a:p>
          <a:p>
            <a:pPr lvl="2"/>
            <a:r>
              <a:rPr lang="en-US" i="1" dirty="0" smtClean="0"/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&gt;&gt; </a:t>
            </a:r>
            <a:r>
              <a:rPr lang="en-US" i="1" dirty="0" smtClean="0"/>
              <a:t>p</a:t>
            </a:r>
            <a:r>
              <a:rPr lang="en-US" baseline="30000" dirty="0" smtClean="0"/>
              <a:t>-</a:t>
            </a:r>
          </a:p>
          <a:p>
            <a:pPr lvl="2"/>
            <a:r>
              <a:rPr lang="en-US" i="1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&gt;&gt; </a:t>
            </a:r>
            <a:r>
              <a:rPr lang="en-US" i="1" dirty="0" smtClean="0"/>
              <a:t>k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lvl="1"/>
            <a:r>
              <a:rPr lang="en-US" dirty="0" smtClean="0"/>
              <a:t>Radiation emitted forward</a:t>
            </a:r>
          </a:p>
          <a:p>
            <a:pPr lvl="1"/>
            <a:r>
              <a:rPr lang="en-US" dirty="0" smtClean="0"/>
              <a:t>Parent </a:t>
            </a:r>
            <a:r>
              <a:rPr lang="en-US" dirty="0" err="1" smtClean="0"/>
              <a:t>parton</a:t>
            </a:r>
            <a:r>
              <a:rPr lang="en-US" dirty="0" smtClean="0"/>
              <a:t> continues moving forward</a:t>
            </a:r>
          </a:p>
          <a:p>
            <a:pPr lvl="1"/>
            <a:r>
              <a:rPr lang="en-US" dirty="0" err="1" smtClean="0"/>
              <a:t>Partons</a:t>
            </a:r>
            <a:r>
              <a:rPr lang="en-US" dirty="0" smtClean="0"/>
              <a:t> move on straight-line paths</a:t>
            </a:r>
          </a:p>
          <a:p>
            <a:r>
              <a:rPr lang="en-US" dirty="0" smtClean="0"/>
              <a:t>First order in opacity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Interference w/ vacuum rad. </a:t>
            </a:r>
            <a:r>
              <a:rPr lang="en-US" b="1" i="1" u="sng" dirty="0" smtClean="0"/>
              <a:t>crucial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769422"/>
            <a:ext cx="5638800" cy="140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5334000" y="990600"/>
            <a:ext cx="2381250" cy="2105025"/>
            <a:chOff x="5334000" y="990600"/>
            <a:chExt cx="2381250" cy="210502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990600"/>
              <a:ext cx="23812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248400" y="1066800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/>
                <a:t>m</a:t>
              </a:r>
              <a:r>
                <a:rPr lang="en-US" sz="2200" i="1" baseline="-25000" dirty="0" smtClean="0"/>
                <a:t>g</a:t>
              </a:r>
              <a:endParaRPr lang="en-US" sz="2200" i="1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1752600"/>
              <a:ext cx="450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/>
                <a:t>M</a:t>
              </a:r>
              <a:endParaRPr lang="en-US" sz="2200" i="1" dirty="0"/>
            </a:p>
          </p:txBody>
        </p:sp>
      </p:grp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1447800" y="6477000"/>
            <a:ext cx="624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A6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TECHQM @ CERN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D2A6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sz="2000" dirty="0" smtClean="0"/>
              <a:t>WHDG </a:t>
            </a:r>
            <a:r>
              <a:rPr lang="en-US" sz="2000" dirty="0" err="1" smtClean="0"/>
              <a:t>Rad</a:t>
            </a:r>
            <a:r>
              <a:rPr lang="en-US" sz="2000" dirty="0" smtClean="0"/>
              <a:t>: </a:t>
            </a:r>
            <a:r>
              <a:rPr lang="en-US" sz="2000" i="1" dirty="0" smtClean="0">
                <a:latin typeface="Symbol" pitchFamily="18" charset="2"/>
              </a:rPr>
              <a:t>m</a:t>
            </a:r>
            <a:r>
              <a:rPr lang="en-US" sz="2000" dirty="0" smtClean="0"/>
              <a:t>, </a:t>
            </a:r>
            <a:r>
              <a:rPr lang="en-US" sz="2000" i="1" dirty="0" smtClean="0"/>
              <a:t>M</a:t>
            </a:r>
            <a:r>
              <a:rPr lang="en-US" sz="2000" dirty="0" smtClean="0"/>
              <a:t>,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g</a:t>
            </a:r>
            <a:r>
              <a:rPr lang="en-US" sz="2000" dirty="0" smtClean="0"/>
              <a:t> depend on </a:t>
            </a:r>
            <a:r>
              <a:rPr lang="en-US" sz="2000" i="1" dirty="0" smtClean="0"/>
              <a:t>T</a:t>
            </a:r>
            <a:endParaRPr 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TECHQM @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D46-065E-47B2-AF76-8C73EAB2D2D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9533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914400"/>
            <a:ext cx="70770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3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438400"/>
            <a:ext cx="8639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20318</TotalTime>
  <Words>993</Words>
  <Application>Microsoft PowerPoint</Application>
  <PresentationFormat>On-screen Show (4:3)</PresentationFormat>
  <Paragraphs>307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Image</vt:lpstr>
      <vt:lpstr>WHDG Brick and  Comparing WHDG to ASW-SH</vt:lpstr>
      <vt:lpstr>Outline</vt:lpstr>
      <vt:lpstr>pQCD Success at RHIC:</vt:lpstr>
      <vt:lpstr>Trouble for High-pT wQGP Picture</vt:lpstr>
      <vt:lpstr>Multiple Models</vt:lpstr>
      <vt:lpstr>Quantitative Parameter Extraction</vt:lpstr>
      <vt:lpstr>pQCD Rad. Opacity Exp. (I)</vt:lpstr>
      <vt:lpstr>pQCD Rad. Opacity Exp. (II)</vt:lpstr>
      <vt:lpstr>FOO dNg/dx</vt:lpstr>
      <vt:lpstr>dNg/dx  to P(e)</vt:lpstr>
      <vt:lpstr>WHDG Collisional Loss</vt:lpstr>
      <vt:lpstr>Typical Results</vt:lpstr>
      <vt:lpstr>Running as?</vt:lpstr>
      <vt:lpstr>WHDG thru KKP</vt:lpstr>
      <vt:lpstr>FOO dNg/dx</vt:lpstr>
      <vt:lpstr>Differences</vt:lpstr>
      <vt:lpstr>Where Did kmax’s Come From? (I)</vt:lpstr>
      <vt:lpstr>Where Did kmax’s Come From? (II)</vt:lpstr>
      <vt:lpstr>Compare Apples to Apples</vt:lpstr>
      <vt:lpstr>Large E Limit</vt:lpstr>
      <vt:lpstr>Interpretation</vt:lpstr>
      <vt:lpstr>Consequences</vt:lpstr>
      <vt:lpstr>Conclusions</vt:lpstr>
      <vt:lpstr>Supplement</vt:lpstr>
      <vt:lpstr>Eikonality Sets in for all x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Dynamic Geometry in Jet Tomography</dc:title>
  <dc:creator>horowitz</dc:creator>
  <cp:lastModifiedBy>William A Horowitz</cp:lastModifiedBy>
  <cp:revision>1741</cp:revision>
  <dcterms:created xsi:type="dcterms:W3CDTF">2005-12-09T19:57:55Z</dcterms:created>
  <dcterms:modified xsi:type="dcterms:W3CDTF">2009-07-07T12:01:10Z</dcterms:modified>
</cp:coreProperties>
</file>