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74" r:id="rId2"/>
    <p:sldId id="268" r:id="rId3"/>
    <p:sldId id="271" r:id="rId4"/>
    <p:sldId id="332" r:id="rId5"/>
    <p:sldId id="333" r:id="rId6"/>
    <p:sldId id="334" r:id="rId7"/>
    <p:sldId id="375" r:id="rId8"/>
    <p:sldId id="336" r:id="rId9"/>
    <p:sldId id="278" r:id="rId10"/>
    <p:sldId id="285" r:id="rId11"/>
    <p:sldId id="338" r:id="rId12"/>
    <p:sldId id="339" r:id="rId13"/>
    <p:sldId id="340" r:id="rId14"/>
    <p:sldId id="342" r:id="rId15"/>
    <p:sldId id="343" r:id="rId16"/>
    <p:sldId id="348" r:id="rId17"/>
    <p:sldId id="358" r:id="rId18"/>
    <p:sldId id="345" r:id="rId19"/>
    <p:sldId id="349" r:id="rId20"/>
    <p:sldId id="351" r:id="rId21"/>
    <p:sldId id="295" r:id="rId22"/>
    <p:sldId id="366" r:id="rId23"/>
    <p:sldId id="301" r:id="rId24"/>
    <p:sldId id="303" r:id="rId25"/>
    <p:sldId id="377" r:id="rId26"/>
    <p:sldId id="376" r:id="rId27"/>
    <p:sldId id="309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23" r:id="rId37"/>
    <p:sldId id="324" r:id="rId38"/>
    <p:sldId id="326" r:id="rId39"/>
    <p:sldId id="327" r:id="rId40"/>
    <p:sldId id="328" r:id="rId41"/>
    <p:sldId id="329" r:id="rId42"/>
    <p:sldId id="330" r:id="rId43"/>
    <p:sldId id="331" r:id="rId44"/>
    <p:sldId id="321" r:id="rId45"/>
    <p:sldId id="319" r:id="rId46"/>
    <p:sldId id="320" r:id="rId47"/>
    <p:sldId id="322" r:id="rId48"/>
    <p:sldId id="370" r:id="rId49"/>
    <p:sldId id="372" r:id="rId50"/>
    <p:sldId id="373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5400"/>
    <a:srgbClr val="09840A"/>
    <a:srgbClr val="FF0000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n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</a:t>
            </a:r>
            <a:r>
              <a:rPr lang="en-US" baseline="0" dirty="0" smtClean="0"/>
              <a:t> energy </a:t>
            </a:r>
            <a:r>
              <a:rPr lang="en-US" baseline="0" dirty="0" err="1" smtClean="0"/>
              <a:t>bremsstrahlung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06A3-5A70-4ED6-86F4-B3181BC7898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INPP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AC61F-0647-411E-B442-EA476865867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60C8-FBFA-4F36-A0E4-2E90B032CD8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614F-59DA-49B6-A5D1-F93B2F40AF2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ABA0B-DBB0-47A0-A589-5B42619D56B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660AD-E033-438C-B743-1CE4563F0D4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3D52-FA98-4A21-8A89-9BF31D3B0BC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04DC-9EEF-4435-A27B-5FD195A3CFE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3CBA-6053-4FF9-AC5D-CFC56959CD5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3088-AB7A-4893-B6E5-419DAA4C11D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F40E-E339-4E86-925F-2A4D167B586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160AB-091B-482C-A79E-5AC82EF36336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INPP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6.pn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oleObject" Target="../embeddings/oleObject1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3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8.png"/><Relationship Id="rId4" Type="http://schemas.openxmlformats.org/officeDocument/2006/relationships/oleObject" Target="../embeddings/oleObject33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br>
              <a:rPr lang="en-US" dirty="0" smtClean="0"/>
            </a:br>
            <a:r>
              <a:rPr lang="en-US" dirty="0" smtClean="0"/>
              <a:t>in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September 22, 2009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A46F-2D49-4BFD-A690-4B5AFA4B4F4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INPP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5257800"/>
            <a:ext cx="6706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Yuri </a:t>
            </a:r>
            <a:r>
              <a:rPr lang="en-US" sz="1600" dirty="0" err="1" smtClean="0"/>
              <a:t>Kovchegov</a:t>
            </a:r>
            <a:r>
              <a:rPr lang="en-US" sz="1600" dirty="0" smtClean="0"/>
              <a:t>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Ulrich Heinz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of a HI Collision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762000" y="5029200"/>
            <a:ext cx="8229600" cy="1447800"/>
          </a:xfrm>
        </p:spPr>
        <p:txBody>
          <a:bodyPr>
            <a:normAutofit/>
          </a:bodyPr>
          <a:lstStyle/>
          <a:p>
            <a:pPr lvl="2">
              <a:buFontTx/>
              <a:buChar char="•"/>
            </a:pPr>
            <a:r>
              <a:rPr lang="en-US" dirty="0" smtClean="0"/>
              <a:t>Hydro propagates IC</a:t>
            </a:r>
          </a:p>
          <a:p>
            <a:pPr lvl="3">
              <a:buFontTx/>
              <a:buChar char="–"/>
            </a:pPr>
            <a:r>
              <a:rPr lang="en-US" sz="1800" dirty="0" smtClean="0">
                <a:solidFill>
                  <a:srgbClr val="030303"/>
                </a:solidFill>
              </a:rPr>
              <a:t>Results depend strongly on initial conditions</a:t>
            </a:r>
          </a:p>
          <a:p>
            <a:pPr lvl="2">
              <a:buFontTx/>
              <a:buChar char="•"/>
            </a:pPr>
            <a:r>
              <a:rPr lang="en-US" dirty="0" smtClean="0"/>
              <a:t>Viscosity reduces momentum anisotropy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7E62B-7F0E-45DE-AAA7-6946696AD80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3657600" y="1752600"/>
          <a:ext cx="5486400" cy="741363"/>
        </p:xfrm>
        <a:graphic>
          <a:graphicData uri="http://schemas.openxmlformats.org/presentationml/2006/ole">
            <p:oleObj spid="_x0000_s13314" name="Image" r:id="rId3" imgW="15873016" imgH="2146032" progId="">
              <p:embed/>
            </p:oleObj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914400"/>
            <a:ext cx="3886200" cy="3165475"/>
            <a:chOff x="0" y="914400"/>
            <a:chExt cx="3886200" cy="3165475"/>
          </a:xfrm>
        </p:grpSpPr>
        <p:pic>
          <p:nvPicPr>
            <p:cNvPr id="5" name="Picture 5" descr="CollisionGeom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14400"/>
              <a:ext cx="3886200" cy="2595563"/>
            </a:xfrm>
            <a:prstGeom prst="rect">
              <a:avLst/>
            </a:prstGeom>
            <a:noFill/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12725" y="3622675"/>
              <a:ext cx="28209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M </a:t>
              </a:r>
              <a:r>
                <a:rPr lang="en-US" sz="1200" dirty="0" err="1"/>
                <a:t>Kaneta</a:t>
              </a:r>
              <a:r>
                <a:rPr lang="en-US" sz="1200" dirty="0"/>
                <a:t>, Results from the </a:t>
              </a:r>
            </a:p>
            <a:p>
              <a:r>
                <a:rPr lang="en-US" sz="1200" dirty="0"/>
                <a:t>Relativistic Heavy Ion Collider (Part II)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00400" y="2667000"/>
            <a:ext cx="5943600" cy="2562999"/>
            <a:chOff x="3200400" y="2667000"/>
            <a:chExt cx="5943600" cy="2562999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310322" y="4953000"/>
              <a:ext cx="38336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T Ludlum and L </a:t>
              </a:r>
              <a:r>
                <a:rPr lang="en-US" sz="1200" dirty="0" err="1"/>
                <a:t>McLerran</a:t>
              </a:r>
              <a:r>
                <a:rPr lang="en-US" sz="1200" dirty="0"/>
                <a:t>, Phys. Today </a:t>
              </a:r>
              <a:r>
                <a:rPr lang="en-US" sz="1200" dirty="0" smtClean="0"/>
                <a:t>56N10 </a:t>
              </a:r>
              <a:r>
                <a:rPr lang="en-US" sz="1200" dirty="0"/>
                <a:t>(2003)</a:t>
              </a: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2667000"/>
              <a:ext cx="5943600" cy="2217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8229600" cy="6019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Partonic</a:t>
            </a:r>
            <a:r>
              <a:rPr lang="en-US" dirty="0" smtClean="0"/>
              <a:t> DOF at </a:t>
            </a:r>
            <a:r>
              <a:rPr lang="en-US" dirty="0" err="1" smtClean="0"/>
              <a:t>hadronization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22427-87EA-41C1-93E9-E51EB3AF8E6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066800"/>
            <a:ext cx="3614737" cy="404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876800" y="5029200"/>
            <a:ext cx="1155481" cy="3525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LRP 2008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219200" y="5715000"/>
            <a:ext cx="5029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1905000" y="5435958"/>
            <a:ext cx="5105400" cy="5334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9401"/>
            <a:ext cx="4038600" cy="4525963"/>
          </a:xfrm>
        </p:spPr>
        <p:txBody>
          <a:bodyPr/>
          <a:lstStyle/>
          <a:p>
            <a:r>
              <a:rPr lang="en-US" dirty="0" smtClean="0"/>
              <a:t>EOS from lattice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399401"/>
            <a:ext cx="4038600" cy="4525963"/>
          </a:xfrm>
        </p:spPr>
        <p:txBody>
          <a:bodyPr/>
          <a:lstStyle/>
          <a:p>
            <a:r>
              <a:rPr lang="en-US" dirty="0" smtClean="0"/>
              <a:t>Anisotropy from (ideal) Hydro + 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DDB1-176B-4A3F-9B33-D808699EB06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576" y="2542401"/>
            <a:ext cx="430122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/>
        </p:nvGrpSpPr>
        <p:grpSpPr>
          <a:xfrm>
            <a:off x="4929189" y="2542401"/>
            <a:ext cx="3681411" cy="3705999"/>
            <a:chOff x="4929189" y="2542401"/>
            <a:chExt cx="3681411" cy="3705999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00400" y="5313402"/>
            <a:ext cx="863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LRP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Viscosity: why the fuss?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5AB10-E6E3-482C-83BA-99C678133A1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28600" y="5662613"/>
            <a:ext cx="8763000" cy="936625"/>
            <a:chOff x="228600" y="5662613"/>
            <a:chExt cx="8763000" cy="936625"/>
          </a:xfrm>
        </p:grpSpPr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228600" y="5662613"/>
            <a:ext cx="8763000" cy="814387"/>
          </p:xfrm>
          <a:graphic>
            <a:graphicData uri="http://schemas.openxmlformats.org/presentationml/2006/ole">
              <p:oleObj spid="_x0000_s96259" name="Image" r:id="rId3" imgW="13663492" imgH="1269841" progId="">
                <p:embed/>
              </p:oleObj>
            </a:graphicData>
          </a:graphic>
        </p:graphicFrame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5638800" y="6324600"/>
              <a:ext cx="20923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U Heinz, Quark Matter 2009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0438" y="2397125"/>
            <a:ext cx="5419562" cy="3290074"/>
            <a:chOff x="2200438" y="2397125"/>
            <a:chExt cx="5419562" cy="3290074"/>
          </a:xfrm>
        </p:grpSpPr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200438" y="2397125"/>
            <a:ext cx="4584700" cy="3165475"/>
          </p:xfrm>
          <a:graphic>
            <a:graphicData uri="http://schemas.openxmlformats.org/presentationml/2006/ole">
              <p:oleObj spid="_x0000_s96258" name="Image" r:id="rId4" imgW="6273016" imgH="4330159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4715038" y="5410200"/>
              <a:ext cx="2904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Luzum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Romatschke</a:t>
              </a:r>
              <a:r>
                <a:rPr lang="en-US" sz="1200" dirty="0" smtClean="0"/>
                <a:t>, PRC78 (2008)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11C9-E720-4425-8FAB-87B7E153AC2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9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medium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C231-A25E-44A0-AEFA-27D761D31C8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81000" y="1905000"/>
            <a:ext cx="4876800" cy="2029599"/>
            <a:chOff x="381000" y="1905000"/>
            <a:chExt cx="4876800" cy="2029599"/>
          </a:xfrm>
        </p:grpSpPr>
        <p:pic>
          <p:nvPicPr>
            <p:cNvPr id="10035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905000"/>
              <a:ext cx="4876800" cy="1657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838200" y="3657600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72550" y="3886200"/>
            <a:ext cx="4271450" cy="2562999"/>
            <a:chOff x="4872550" y="3886200"/>
            <a:chExt cx="4271450" cy="2562999"/>
          </a:xfrm>
        </p:grpSpPr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4872550" y="3886200"/>
            <a:ext cx="4271450" cy="2127250"/>
          </p:xfrm>
          <a:graphic>
            <a:graphicData uri="http://schemas.openxmlformats.org/presentationml/2006/ole">
              <p:oleObj spid="_x0000_s100355" name="Image" r:id="rId4" imgW="13561905" imgH="6755556" progId="">
                <p:embed/>
              </p:oleObj>
            </a:graphicData>
          </a:graphic>
        </p:graphicFrame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6397735" y="6172200"/>
              <a:ext cx="27462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et al., PRD</a:t>
              </a:r>
              <a:r>
                <a:rPr lang="en-US" sz="1200" b="1" dirty="0"/>
                <a:t>75</a:t>
              </a:r>
              <a:r>
                <a:rPr lang="en-US" sz="1200" dirty="0"/>
                <a:t>:106003, 2007 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228600" y="4038600"/>
            <a:ext cx="4343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Weakly coupled, Debye-screened gas-like plasma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410200" y="2133600"/>
            <a:ext cx="37338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Strongly coupled SYM soup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16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324601" y="3352800"/>
            <a:ext cx="2749551" cy="2895601"/>
            <a:chOff x="336" y="768"/>
            <a:chExt cx="2147" cy="2208"/>
          </a:xfrm>
        </p:grpSpPr>
        <p:pic>
          <p:nvPicPr>
            <p:cNvPr id="648196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6" y="912"/>
              <a:ext cx="1894" cy="2064"/>
            </a:xfrm>
            <a:prstGeom prst="rect">
              <a:avLst/>
            </a:prstGeom>
            <a:noFill/>
          </p:spPr>
        </p:pic>
        <p:sp>
          <p:nvSpPr>
            <p:cNvPr id="648197" name="Line 5"/>
            <p:cNvSpPr>
              <a:spLocks noChangeShapeType="1"/>
            </p:cNvSpPr>
            <p:nvPr/>
          </p:nvSpPr>
          <p:spPr bwMode="auto">
            <a:xfrm>
              <a:off x="912" y="768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lg" len="lg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8198" name="Line 6"/>
            <p:cNvSpPr>
              <a:spLocks noChangeShapeType="1"/>
            </p:cNvSpPr>
            <p:nvPr/>
          </p:nvSpPr>
          <p:spPr bwMode="auto">
            <a:xfrm>
              <a:off x="912" y="2064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8199" name="Line 7"/>
            <p:cNvSpPr>
              <a:spLocks noChangeShapeType="1"/>
            </p:cNvSpPr>
            <p:nvPr/>
          </p:nvSpPr>
          <p:spPr bwMode="auto">
            <a:xfrm>
              <a:off x="912" y="2064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8200" name="Line 8"/>
            <p:cNvSpPr>
              <a:spLocks noChangeShapeType="1"/>
            </p:cNvSpPr>
            <p:nvPr/>
          </p:nvSpPr>
          <p:spPr bwMode="auto">
            <a:xfrm>
              <a:off x="912" y="2064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8201" name="Text Box 9"/>
            <p:cNvSpPr txBox="1">
              <a:spLocks noChangeArrowheads="1"/>
            </p:cNvSpPr>
            <p:nvPr/>
          </p:nvSpPr>
          <p:spPr bwMode="auto">
            <a:xfrm>
              <a:off x="2150" y="919"/>
              <a:ext cx="333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>
                  <a:latin typeface="Arial" charset="0"/>
                </a:rPr>
                <a:t>p</a:t>
              </a:r>
              <a:r>
                <a:rPr lang="en-US" sz="2000" i="1" baseline="-25000">
                  <a:latin typeface="Arial" charset="0"/>
                </a:rPr>
                <a:t>T</a:t>
              </a:r>
            </a:p>
          </p:txBody>
        </p:sp>
        <p:sp>
          <p:nvSpPr>
            <p:cNvPr id="648202" name="Freeform 10"/>
            <p:cNvSpPr>
              <a:spLocks/>
            </p:cNvSpPr>
            <p:nvPr/>
          </p:nvSpPr>
          <p:spPr bwMode="auto">
            <a:xfrm>
              <a:off x="1248" y="1872"/>
              <a:ext cx="64" cy="192"/>
            </a:xfrm>
            <a:custGeom>
              <a:avLst/>
              <a:gdLst/>
              <a:ahLst/>
              <a:cxnLst>
                <a:cxn ang="0">
                  <a:pos x="48" y="192"/>
                </a:cxn>
                <a:cxn ang="0">
                  <a:pos x="0" y="0"/>
                </a:cxn>
              </a:cxnLst>
              <a:rect l="0" t="0" r="r" b="b"/>
              <a:pathLst>
                <a:path w="64" h="192">
                  <a:moveTo>
                    <a:pt x="48" y="192"/>
                  </a:moveTo>
                  <a:cubicBezTo>
                    <a:pt x="56" y="132"/>
                    <a:pt x="64" y="72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8203" name="Text Box 11"/>
            <p:cNvSpPr txBox="1">
              <a:spLocks noChangeArrowheads="1"/>
            </p:cNvSpPr>
            <p:nvPr/>
          </p:nvSpPr>
          <p:spPr bwMode="auto">
            <a:xfrm>
              <a:off x="1298" y="1738"/>
              <a:ext cx="268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>
                  <a:latin typeface="Symbol" pitchFamily="18" charset="2"/>
                </a:rPr>
                <a:t>f</a:t>
              </a:r>
            </a:p>
          </p:txBody>
        </p:sp>
      </p:grpSp>
      <p:graphicFrame>
        <p:nvGraphicFramePr>
          <p:cNvPr id="648204" name="Object 12"/>
          <p:cNvGraphicFramePr>
            <a:graphicFrameLocks noChangeAspect="1"/>
          </p:cNvGraphicFramePr>
          <p:nvPr/>
        </p:nvGraphicFramePr>
        <p:xfrm>
          <a:off x="381000" y="5105400"/>
          <a:ext cx="5905500" cy="1143000"/>
        </p:xfrm>
        <a:graphic>
          <a:graphicData uri="http://schemas.openxmlformats.org/presentationml/2006/ole">
            <p:oleObj spid="_x0000_s104450" name="Bitmap Image" r:id="rId4" imgW="5904762" imgH="1142857" progId="PBrush">
              <p:embed/>
            </p:oleObj>
          </a:graphicData>
        </a:graphic>
      </p:graphicFrame>
      <p:graphicFrame>
        <p:nvGraphicFramePr>
          <p:cNvPr id="648205" name="Object 13"/>
          <p:cNvGraphicFramePr>
            <a:graphicFrameLocks noChangeAspect="1"/>
          </p:cNvGraphicFramePr>
          <p:nvPr/>
        </p:nvGraphicFramePr>
        <p:xfrm>
          <a:off x="914400" y="1066800"/>
          <a:ext cx="7437438" cy="904875"/>
        </p:xfrm>
        <a:graphic>
          <a:graphicData uri="http://schemas.openxmlformats.org/presentationml/2006/ole">
            <p:oleObj spid="_x0000_s104451" name="Bitmap Image" r:id="rId5" imgW="7438095" imgH="905001" progId="PBrush">
              <p:embed/>
            </p:oleObj>
          </a:graphicData>
        </a:graphic>
      </p:graphicFrame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graphicFrame>
        <p:nvGraphicFramePr>
          <p:cNvPr id="648210" name="Object 18"/>
          <p:cNvGraphicFramePr>
            <a:graphicFrameLocks noChangeAspect="1"/>
          </p:cNvGraphicFramePr>
          <p:nvPr/>
        </p:nvGraphicFramePr>
        <p:xfrm>
          <a:off x="1828800" y="1981200"/>
          <a:ext cx="5410200" cy="504825"/>
        </p:xfrm>
        <a:graphic>
          <a:graphicData uri="http://schemas.openxmlformats.org/presentationml/2006/ole">
            <p:oleObj spid="_x0000_s104452" name="Bitmap Image" r:id="rId6" imgW="5409524" imgH="504762" progId="PBrush">
              <p:embed/>
            </p:oleObj>
          </a:graphicData>
        </a:graphic>
      </p:graphicFrame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AA3B2-6B26-432E-B291-0E83434B9D7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508642" y="4462046"/>
            <a:ext cx="659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9840A"/>
                </a:solidFill>
              </a:rPr>
              <a:t>, </a:t>
            </a:r>
            <a:r>
              <a:rPr lang="en-US" sz="1600" b="1" dirty="0" smtClean="0">
                <a:solidFill>
                  <a:srgbClr val="09840A"/>
                </a:solidFill>
                <a:latin typeface="Symbol" pitchFamily="18" charset="2"/>
              </a:rPr>
              <a:t>g</a:t>
            </a:r>
            <a:r>
              <a:rPr lang="en-US" sz="1600" b="1" dirty="0" smtClean="0">
                <a:solidFill>
                  <a:srgbClr val="09840A"/>
                </a:solidFill>
              </a:rPr>
              <a:t>, </a:t>
            </a:r>
            <a:r>
              <a:rPr lang="en-US" sz="1600" b="1" i="1" dirty="0" smtClean="0">
                <a:solidFill>
                  <a:srgbClr val="09840A"/>
                </a:solidFill>
              </a:rPr>
              <a:t>e</a:t>
            </a:r>
            <a:r>
              <a:rPr lang="en-US" sz="1600" b="1" baseline="30000" dirty="0" smtClean="0">
                <a:solidFill>
                  <a:srgbClr val="09840A"/>
                </a:solidFill>
              </a:rPr>
              <a:t>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4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6" grpId="0" uiExpand="1" build="p" animBg="1"/>
      <p:bldP spid="648207" grpId="0" animBg="1"/>
      <p:bldP spid="648208" grpId="0"/>
      <p:bldP spid="648209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E-loss Calculation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A7E8-C70C-41B6-98FF-46684AE0278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914400" y="2971800"/>
            <a:ext cx="8153400" cy="2133600"/>
            <a:chOff x="914400" y="2971800"/>
            <a:chExt cx="8153400" cy="2133600"/>
          </a:xfrm>
        </p:grpSpPr>
        <p:pic>
          <p:nvPicPr>
            <p:cNvPr id="111622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4400" y="2971800"/>
              <a:ext cx="7477125" cy="1735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987854" y="4828401"/>
              <a:ext cx="30799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 NPB594 (2001)</a:t>
              </a:r>
            </a:p>
          </p:txBody>
        </p:sp>
      </p:grp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5181600"/>
            <a:ext cx="533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876800" y="49530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4800600" y="4876800"/>
            <a:ext cx="403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4419600" y="5193405"/>
            <a:ext cx="5334000" cy="1283595"/>
            <a:chOff x="4419600" y="5193405"/>
            <a:chExt cx="5334000" cy="1283595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Content Placeholder 2"/>
          <p:cNvSpPr txBox="1">
            <a:spLocks/>
          </p:cNvSpPr>
          <p:nvPr/>
        </p:nvSpPr>
        <p:spPr>
          <a:xfrm>
            <a:off x="457200" y="1066800"/>
            <a:ext cx="8229600" cy="4876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Bremsstrahlung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0.5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GeV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mfp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1 fm,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6 fm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&lt;&lt;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mfp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&lt;&lt; 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uiExpan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18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685800"/>
          </a:xfrm>
          <a:noFill/>
          <a:ln/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017C-AFB4-4DE7-B933-165929D2ECFE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build="p" animBg="1"/>
      <p:bldP spid="372741" grpId="0"/>
      <p:bldP spid="3727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A1CD0-A474-4FF4-83A8-42C485CD194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3991967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F4BC-B2EA-4E04-9085-C1B95D2E016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3572-043F-434E-96F5-7FC5EF440C3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21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47D3-8985-4531-B4FF-213DFB8EFCA4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19" grpId="0" build="p"/>
      <p:bldP spid="828420" grpId="0" build="p"/>
      <p:bldP spid="828424" grpId="0"/>
      <p:bldP spid="828425" grpId="0"/>
      <p:bldP spid="8284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6B83-F3EB-42DF-9F9B-7A3BAD519250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3844012" cy="3091572"/>
            <a:chOff x="4876800" y="3765131"/>
            <a:chExt cx="3844012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2344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0807.4526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90600" y="3601649"/>
            <a:ext cx="3994929" cy="3141514"/>
            <a:chOff x="990600" y="3601649"/>
            <a:chExt cx="3994929" cy="3141514"/>
          </a:xfrm>
        </p:grpSpPr>
        <p:sp>
          <p:nvSpPr>
            <p:cNvPr id="22" name="TextBox 21"/>
            <p:cNvSpPr txBox="1"/>
            <p:nvPr/>
          </p:nvSpPr>
          <p:spPr>
            <a:xfrm>
              <a:off x="3276600" y="6237564"/>
              <a:ext cx="17089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STAR, PRL102 (2009)</a:t>
              </a:r>
            </a:p>
          </p:txBody>
        </p:sp>
        <p:pic>
          <p:nvPicPr>
            <p:cNvPr id="12186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3601649"/>
              <a:ext cx="2971800" cy="3141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23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AdS/CFT Drag</a:t>
            </a:r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9990-3570-4F16-A2F8-065EA9FE068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1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24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953000"/>
          </a:xfrm>
        </p:spPr>
        <p:txBody>
          <a:bodyPr/>
          <a:lstStyle/>
          <a:p>
            <a:r>
              <a:rPr lang="en-US" dirty="0"/>
              <a:t>String drag: reasonable agreement</a:t>
            </a:r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057400" y="1677988"/>
          <a:ext cx="4648200" cy="4494212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562600" y="6019800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C294-CDDD-4731-8B19-E1C8A09EA6B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499" grpId="0" build="p"/>
      <p:bldP spid="100250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02CF-FD5A-4313-9398-C6A136DE351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1859805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</a:rPr>
              <a:t>dp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dt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</a:rPr>
              <a:t>dp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dt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grpSp>
          <p:nvGrpSpPr>
            <p:cNvPr id="12" name="Group 11"/>
            <p:cNvGrpSpPr/>
            <p:nvPr/>
          </p:nvGrpSpPr>
          <p:grpSpPr>
            <a:xfrm>
              <a:off x="4001852" y="1676400"/>
              <a:ext cx="5142148" cy="3471049"/>
              <a:chOff x="4001852" y="1676400"/>
              <a:chExt cx="5142148" cy="3471049"/>
            </a:xfrm>
          </p:grpSpPr>
          <p:pic>
            <p:nvPicPr>
              <p:cNvPr id="15769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5029200" cy="3340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583252" y="4870450"/>
                <a:ext cx="156074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3" name="Oval 12"/>
            <p:cNvSpPr/>
            <p:nvPr/>
          </p:nvSpPr>
          <p:spPr bwMode="auto">
            <a:xfrm>
              <a:off x="4876800" y="2133601"/>
              <a:ext cx="109728" cy="10972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29200" y="2057400"/>
              <a:ext cx="13708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0-5%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A4E7-99CD-4896-A68F-4F48B006FBD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grpSp>
          <p:nvGrpSpPr>
            <p:cNvPr id="14" name="Group 13"/>
            <p:cNvGrpSpPr/>
            <p:nvPr/>
          </p:nvGrpSpPr>
          <p:grpSpPr>
            <a:xfrm>
              <a:off x="0" y="1981200"/>
              <a:ext cx="4495800" cy="3195810"/>
              <a:chOff x="0" y="1981200"/>
              <a:chExt cx="4495800" cy="3195810"/>
            </a:xfrm>
          </p:grpSpPr>
          <p:pic>
            <p:nvPicPr>
              <p:cNvPr id="156675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1981200"/>
                <a:ext cx="4495800" cy="3195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52800" y="3581400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971800" y="3886200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004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grpSp>
          <p:nvGrpSpPr>
            <p:cNvPr id="17" name="Group 16"/>
            <p:cNvGrpSpPr/>
            <p:nvPr/>
          </p:nvGrpSpPr>
          <p:grpSpPr>
            <a:xfrm>
              <a:off x="4572000" y="1905000"/>
              <a:ext cx="4622800" cy="3262502"/>
              <a:chOff x="4572000" y="1905000"/>
              <a:chExt cx="4622800" cy="3262502"/>
            </a:xfrm>
          </p:grpSpPr>
          <p:pic>
            <p:nvPicPr>
              <p:cNvPr id="15667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905000"/>
                <a:ext cx="4622800" cy="326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001000" y="3674288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696200" y="4004846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9248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B93B-E0A2-48F3-A895-8FADCDD08F83}" type="slidenum">
              <a:rPr lang="en-US"/>
              <a:pPr/>
              <a:t>27</a:t>
            </a:fld>
            <a:endParaRPr lang="en-US"/>
          </a:p>
        </p:txBody>
      </p:sp>
      <p:sp>
        <p:nvSpPr>
          <p:cNvPr id="614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91600" cy="4953000"/>
          </a:xfrm>
        </p:spPr>
        <p:txBody>
          <a:bodyPr/>
          <a:lstStyle/>
          <a:p>
            <a:pPr lvl="1"/>
            <a:r>
              <a:rPr lang="en-US" dirty="0"/>
              <a:t>Use LHC’s large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reach and identification of </a:t>
            </a:r>
            <a:r>
              <a:rPr lang="en-US" i="1" dirty="0"/>
              <a:t>c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 to distinguish between </a:t>
            </a:r>
            <a:r>
              <a:rPr lang="en-US" dirty="0" err="1"/>
              <a:t>pQCD</a:t>
            </a:r>
            <a:r>
              <a:rPr lang="en-US" dirty="0"/>
              <a:t>, </a:t>
            </a:r>
            <a:r>
              <a:rPr lang="en-US" dirty="0" err="1"/>
              <a:t>AdS</a:t>
            </a:r>
            <a:r>
              <a:rPr lang="en-US" dirty="0"/>
              <a:t>/CFT</a:t>
            </a:r>
          </a:p>
          <a:p>
            <a:pPr lvl="2"/>
            <a:r>
              <a:rPr lang="en-US" dirty="0"/>
              <a:t>Asymptotic </a:t>
            </a:r>
            <a:r>
              <a:rPr lang="en-US" dirty="0" err="1"/>
              <a:t>pQCD</a:t>
            </a:r>
            <a:r>
              <a:rPr lang="en-US" dirty="0"/>
              <a:t> momentum loss: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String theory drag momentum loss:</a:t>
            </a:r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3"/>
            <a:r>
              <a:rPr lang="en-US" dirty="0"/>
              <a:t>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and strongly dependent on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!</a:t>
            </a:r>
          </a:p>
          <a:p>
            <a:pPr lvl="3"/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 dependence in exponent makes for a </a:t>
            </a:r>
            <a:r>
              <a:rPr lang="en-US" i="1" dirty="0"/>
              <a:t>very</a:t>
            </a:r>
            <a:r>
              <a:rPr lang="en-US" dirty="0"/>
              <a:t> sensitive probe</a:t>
            </a:r>
          </a:p>
          <a:p>
            <a:pPr lvl="1"/>
            <a:r>
              <a:rPr lang="en-US" dirty="0"/>
              <a:t>Expect: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pQCD</a:t>
            </a:r>
            <a:r>
              <a:rPr lang="en-US" dirty="0"/>
              <a:t>      0 vs.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AdS</a:t>
            </a:r>
            <a:r>
              <a:rPr lang="en-US" dirty="0"/>
              <a:t> </a:t>
            </a:r>
            <a:r>
              <a:rPr lang="en-US" i="1" u="sng" dirty="0" err="1"/>
              <a:t>indep</a:t>
            </a:r>
            <a:r>
              <a:rPr lang="en-US" dirty="0"/>
              <a:t>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!!</a:t>
            </a:r>
            <a:endParaRPr lang="en-US" baseline="-25000" dirty="0"/>
          </a:p>
          <a:p>
            <a:pPr lvl="2"/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&gt; 0 =&gt; </a:t>
            </a:r>
            <a:r>
              <a:rPr lang="en-US" dirty="0" err="1"/>
              <a:t>pQCD</a:t>
            </a:r>
            <a:r>
              <a:rPr lang="en-US" dirty="0"/>
              <a:t>; </a:t>
            </a:r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&lt; 0 =&gt; ST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2590800"/>
            <a:ext cx="3902075" cy="457200"/>
            <a:chOff x="1584" y="1824"/>
            <a:chExt cx="2458" cy="288"/>
          </a:xfrm>
        </p:grpSpPr>
        <p:sp>
          <p:nvSpPr>
            <p:cNvPr id="614404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614405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52226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614406" name="Rectangle 6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400" dirty="0">
                <a:solidFill>
                  <a:srgbClr val="2D2A62"/>
                </a:solidFill>
              </a:rPr>
              <a:t>Looking for a </a:t>
            </a:r>
            <a:r>
              <a:rPr lang="en-US" sz="3400" dirty="0" smtClean="0">
                <a:solidFill>
                  <a:srgbClr val="2D2A62"/>
                </a:solidFill>
              </a:rPr>
              <a:t>Qualitative, Distinguishing Signal</a:t>
            </a:r>
            <a:endParaRPr lang="en-US" sz="3400" dirty="0">
              <a:solidFill>
                <a:srgbClr val="2D2A62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133600" y="3570288"/>
            <a:ext cx="5615448" cy="821511"/>
            <a:chOff x="2133600" y="3570288"/>
            <a:chExt cx="5615448" cy="821511"/>
          </a:xfrm>
        </p:grpSpPr>
        <p:sp>
          <p:nvSpPr>
            <p:cNvPr id="614407" name="Rectangle 7"/>
            <p:cNvSpPr>
              <a:spLocks noChangeArrowheads="1"/>
            </p:cNvSpPr>
            <p:nvPr/>
          </p:nvSpPr>
          <p:spPr bwMode="auto">
            <a:xfrm>
              <a:off x="2133600" y="3570288"/>
              <a:ext cx="54387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ST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Exp(-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L),       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=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pl</a:t>
              </a:r>
              <a:r>
                <a:rPr lang="en-US" sz="2400" baseline="30000" dirty="0">
                  <a:solidFill>
                    <a:srgbClr val="4D4D4D"/>
                  </a:solidFill>
                  <a:latin typeface="Symbol" pitchFamily="18" charset="2"/>
                </a:rPr>
                <a:t>1/2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</a:rPr>
                <a:t>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/2M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q</a:t>
              </a:r>
            </a:p>
          </p:txBody>
        </p:sp>
        <p:sp>
          <p:nvSpPr>
            <p:cNvPr id="614408" name="Text Box 8"/>
            <p:cNvSpPr txBox="1">
              <a:spLocks noChangeArrowheads="1"/>
            </p:cNvSpPr>
            <p:nvPr/>
          </p:nvSpPr>
          <p:spPr bwMode="auto">
            <a:xfrm>
              <a:off x="2133600" y="4114800"/>
              <a:ext cx="561544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S. </a:t>
              </a:r>
              <a:r>
                <a:rPr lang="en-US" sz="1200" dirty="0" err="1"/>
                <a:t>Gubser</a:t>
              </a:r>
              <a:r>
                <a:rPr lang="en-US" sz="1200" dirty="0"/>
                <a:t>, Phys.Rev.</a:t>
              </a:r>
              <a:r>
                <a:rPr lang="en-US" sz="1200" b="1" dirty="0"/>
                <a:t>D74</a:t>
              </a:r>
              <a:r>
                <a:rPr lang="en-US" sz="1200" dirty="0"/>
                <a:t>:126005 (2006); C. Herzog </a:t>
              </a:r>
              <a:r>
                <a:rPr lang="en-US" sz="1200" i="1" dirty="0"/>
                <a:t>et al.</a:t>
              </a:r>
              <a:r>
                <a:rPr lang="en-US" sz="1200" dirty="0"/>
                <a:t> JHEP 0607:013,2006</a:t>
              </a:r>
            </a:p>
          </p:txBody>
        </p:sp>
      </p:grpSp>
      <p:sp>
        <p:nvSpPr>
          <p:cNvPr id="614409" name="Line 9"/>
          <p:cNvSpPr>
            <a:spLocks noChangeShapeType="1"/>
          </p:cNvSpPr>
          <p:nvPr/>
        </p:nvSpPr>
        <p:spPr bwMode="auto">
          <a:xfrm flipV="1">
            <a:off x="3048000" y="5422005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4410" name="Rectangle 10"/>
          <p:cNvSpPr>
            <a:spLocks noChangeArrowheads="1"/>
          </p:cNvSpPr>
          <p:nvPr/>
        </p:nvSpPr>
        <p:spPr bwMode="auto">
          <a:xfrm>
            <a:off x="1168400" y="5691808"/>
            <a:ext cx="7061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EB03-CC0C-4E9C-94EA-41CF46930DB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2" grpId="0" uiExpand="1" build="p"/>
      <p:bldP spid="614409" grpId="0" animBg="1"/>
      <p:bldP spid="6144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B20B2-73C4-42D1-8ACA-4E693B55E51F}" type="slidenum">
              <a:rPr lang="en-US"/>
              <a:pPr/>
              <a:t>28</a:t>
            </a:fld>
            <a:endParaRPr lang="en-US"/>
          </a:p>
        </p:txBody>
      </p:sp>
      <p:sp>
        <p:nvSpPr>
          <p:cNvPr id="585736" name="Rectangle 8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LHC Prediction Zoo: What a Mess!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Let’s go through step by step</a:t>
            </a:r>
          </a:p>
        </p:txBody>
      </p:sp>
      <p:sp>
        <p:nvSpPr>
          <p:cNvPr id="585730" name="Rectangle 2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Unfortunately, large suppression pQCD similar to AdS/CFT</a:t>
            </a:r>
          </a:p>
        </p:txBody>
      </p:sp>
      <p:sp>
        <p:nvSpPr>
          <p:cNvPr id="585731" name="Rectangle 3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Large suppression leads to flattening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Use of realistic geometry and Bjorken expansion allows saturation below .2</a:t>
            </a:r>
          </a:p>
        </p:txBody>
      </p:sp>
      <p:sp>
        <p:nvSpPr>
          <p:cNvPr id="585732" name="Rectangle 4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Significant rise in 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 for pQCD Rad+El</a:t>
            </a:r>
          </a:p>
        </p:txBody>
      </p:sp>
      <p:sp>
        <p:nvSpPr>
          <p:cNvPr id="585733" name="Rectangle 5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Naïve expectations met in full numerical calculation: 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1800">
                <a:solidFill>
                  <a:srgbClr val="030303"/>
                </a:solidFill>
              </a:rPr>
              <a:t>                         dR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)/dp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 &gt; 0 =&gt; pQCD; dR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)/dp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 &lt; 0 =&gt; ST </a:t>
            </a:r>
          </a:p>
        </p:txBody>
      </p:sp>
      <p:sp>
        <p:nvSpPr>
          <p:cNvPr id="5857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LHC </a:t>
            </a:r>
            <a:r>
              <a:rPr lang="en-US" i="1"/>
              <a:t>c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 p</a:t>
            </a:r>
            <a:r>
              <a:rPr lang="en-US" baseline="-25000"/>
              <a:t>T</a:t>
            </a:r>
            <a:r>
              <a:rPr lang="en-US"/>
              <a:t> Dependence</a:t>
            </a:r>
          </a:p>
        </p:txBody>
      </p:sp>
      <p:sp>
        <p:nvSpPr>
          <p:cNvPr id="5857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2"/>
            <a:endParaRPr lang="en-US"/>
          </a:p>
        </p:txBody>
      </p:sp>
      <p:sp>
        <p:nvSpPr>
          <p:cNvPr id="585737" name="Text Box 9"/>
          <p:cNvSpPr txBox="1">
            <a:spLocks noChangeArrowheads="1"/>
          </p:cNvSpPr>
          <p:nvPr/>
        </p:nvSpPr>
        <p:spPr bwMode="auto">
          <a:xfrm>
            <a:off x="6626225" y="54102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pic>
        <p:nvPicPr>
          <p:cNvPr id="585738" name="Picture 10" descr="zoo4new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39" name="Picture 11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0" name="Picture 12" descr="zoo3bne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1" name="Picture 13" descr="zoo2bnew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2" name="Picture 14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9D80-6B17-41BF-9FCD-57040C7DE96D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5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8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857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85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85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85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5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5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85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85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6" grpId="0" build="allAtOnce"/>
      <p:bldP spid="585730" grpId="0" build="allAtOnce"/>
      <p:bldP spid="585731" grpId="0"/>
      <p:bldP spid="585731" grpId="1"/>
      <p:bldP spid="585732" grpId="0"/>
      <p:bldP spid="585732" grpId="1"/>
      <p:bldP spid="585733" grpId="0"/>
      <p:bldP spid="58573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29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Enhanced Signal</a:t>
            </a:r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5763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27CA-FF24-4853-A0B0-1706A5B6AEEC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A360-52A9-45B2-B66A-21A6D0F8D66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30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LHC R</a:t>
            </a:r>
            <a:r>
              <a:rPr lang="en-US" i="1" baseline="30000"/>
              <a:t>c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)/R</a:t>
            </a:r>
            <a:r>
              <a:rPr lang="en-US" i="1" baseline="30000"/>
              <a:t>b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Prediction</a:t>
            </a:r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Recall the Zoo:</a:t>
            </a:r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8006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Taking the ratio cancels most normalization differences seen previously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pQCD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AdS/CFT ratio is flat and many times smaller than pQCD at only moderate 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EE5-CF23-453F-A477-A4C48D5EEF48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31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2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3247-C735-4F02-AC85-4CF383C4EDCC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  <p:bldP spid="58780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32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T(</a:t>
            </a:r>
            <a:r>
              <a:rPr lang="en-US" sz="180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>
                <a:solidFill>
                  <a:srgbClr val="030303"/>
                </a:solidFill>
              </a:rPr>
              <a:t>0</a:t>
            </a:r>
            <a:r>
              <a:rPr lang="en-US" sz="1800">
                <a:solidFill>
                  <a:srgbClr val="030303"/>
                </a:solidFill>
              </a:rPr>
              <a:t>): (O), corrections unlikely for smaller momenta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</a:t>
            </a:r>
            <a:r>
              <a:rPr lang="en-US" sz="1800" baseline="-25000">
                <a:solidFill>
                  <a:srgbClr val="030303"/>
                </a:solidFill>
              </a:rPr>
              <a:t>c</a:t>
            </a:r>
            <a:r>
              <a:rPr lang="en-US" sz="1800">
                <a:solidFill>
                  <a:srgbClr val="030303"/>
                </a:solidFill>
              </a:rPr>
              <a:t>: (|), corrections likely for higher momenta</a:t>
            </a: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714E-C9DD-44C6-85B6-186634C1346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1AC1-8AF7-459A-9A45-4B15076322BE}" type="slidenum">
              <a:rPr lang="en-US"/>
              <a:pPr/>
              <a:t>33</a:t>
            </a:fld>
            <a:endParaRPr lang="en-US"/>
          </a:p>
        </p:txBody>
      </p:sp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Measurement at RHIC</a:t>
            </a: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28600" y="1066800"/>
            <a:ext cx="9372600" cy="1143000"/>
          </a:xfrm>
        </p:spPr>
        <p:txBody>
          <a:bodyPr/>
          <a:lstStyle/>
          <a:p>
            <a:pPr lvl="1"/>
            <a:r>
              <a:rPr lang="en-US"/>
              <a:t>Future detector upgrades will allow for identified </a:t>
            </a:r>
            <a:r>
              <a:rPr lang="en-US" b="1" i="1"/>
              <a:t>c</a:t>
            </a:r>
            <a:r>
              <a:rPr lang="en-US"/>
              <a:t> and </a:t>
            </a:r>
            <a:r>
              <a:rPr lang="en-US" b="1" i="1"/>
              <a:t>b</a:t>
            </a:r>
            <a:r>
              <a:rPr lang="en-US"/>
              <a:t> quark measurements</a:t>
            </a:r>
          </a:p>
          <a:p>
            <a:pPr lvl="2"/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495800" y="2184400"/>
            <a:ext cx="4572000" cy="4572000"/>
            <a:chOff x="2832" y="864"/>
            <a:chExt cx="2880" cy="2880"/>
          </a:xfrm>
        </p:grpSpPr>
        <p:pic>
          <p:nvPicPr>
            <p:cNvPr id="496645" name="Picture 5" descr="070425cbprod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32" y="864"/>
              <a:ext cx="2880" cy="2880"/>
            </a:xfrm>
            <a:prstGeom prst="rect">
              <a:avLst/>
            </a:prstGeom>
            <a:noFill/>
          </p:spPr>
        </p:pic>
        <p:sp>
          <p:nvSpPr>
            <p:cNvPr id="496646" name="Text Box 6"/>
            <p:cNvSpPr txBox="1">
              <a:spLocks noChangeArrowheads="1"/>
            </p:cNvSpPr>
            <p:nvPr/>
          </p:nvSpPr>
          <p:spPr bwMode="auto">
            <a:xfrm>
              <a:off x="4752" y="1008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y=0</a:t>
              </a:r>
            </a:p>
          </p:txBody>
        </p:sp>
        <p:sp>
          <p:nvSpPr>
            <p:cNvPr id="496647" name="Text Box 7"/>
            <p:cNvSpPr txBox="1">
              <a:spLocks noChangeArrowheads="1"/>
            </p:cNvSpPr>
            <p:nvPr/>
          </p:nvSpPr>
          <p:spPr bwMode="auto">
            <a:xfrm>
              <a:off x="3388" y="1632"/>
              <a:ext cx="4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RHIC</a:t>
              </a:r>
            </a:p>
          </p:txBody>
        </p:sp>
        <p:sp>
          <p:nvSpPr>
            <p:cNvPr id="496648" name="Text Box 8"/>
            <p:cNvSpPr txBox="1">
              <a:spLocks noChangeArrowheads="1"/>
            </p:cNvSpPr>
            <p:nvPr/>
          </p:nvSpPr>
          <p:spPr bwMode="auto">
            <a:xfrm>
              <a:off x="4684" y="2928"/>
              <a:ext cx="4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LHC</a:t>
              </a:r>
            </a:p>
          </p:txBody>
        </p:sp>
      </p:grpSp>
      <p:sp>
        <p:nvSpPr>
          <p:cNvPr id="496650" name="Rectangle 10"/>
          <p:cNvSpPr>
            <a:spLocks noChangeArrowheads="1"/>
          </p:cNvSpPr>
          <p:nvPr/>
        </p:nvSpPr>
        <p:spPr bwMode="auto">
          <a:xfrm>
            <a:off x="25400" y="3276600"/>
            <a:ext cx="4648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4D4D4D"/>
                </a:solidFill>
              </a:rPr>
              <a:t>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4D4D4D"/>
                </a:solidFill>
              </a:rPr>
              <a:t>NOT slowly varying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No longer expect 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1800">
                <a:solidFill>
                  <a:srgbClr val="030303"/>
                </a:solidFill>
              </a:rPr>
              <a:t>    pQCD dR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/dp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 &gt; 0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4D4D4D"/>
                </a:solidFill>
              </a:rPr>
              <a:t>Large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 requires corrections to naïve 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400">
                <a:solidFill>
                  <a:srgbClr val="4D4D4D"/>
                </a:solidFill>
              </a:rPr>
              <a:t>   R</a:t>
            </a:r>
            <a:r>
              <a:rPr lang="en-US" sz="2400" baseline="30000">
                <a:solidFill>
                  <a:srgbClr val="4D4D4D"/>
                </a:solidFill>
              </a:rPr>
              <a:t>cb </a:t>
            </a:r>
            <a:r>
              <a:rPr lang="en-US" sz="2400">
                <a:solidFill>
                  <a:srgbClr val="4D4D4D"/>
                </a:solidFill>
              </a:rPr>
              <a:t>~ 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endParaRPr lang="en-US" sz="2400">
              <a:solidFill>
                <a:srgbClr val="4D4D4D"/>
              </a:solidFill>
            </a:endParaRPr>
          </a:p>
        </p:txBody>
      </p:sp>
      <p:graphicFrame>
        <p:nvGraphicFramePr>
          <p:cNvPr id="496651" name="Object 11"/>
          <p:cNvGraphicFramePr>
            <a:graphicFrameLocks noChangeAspect="1"/>
          </p:cNvGraphicFramePr>
          <p:nvPr/>
        </p:nvGraphicFramePr>
        <p:xfrm>
          <a:off x="1181100" y="3257550"/>
          <a:ext cx="2809875" cy="438150"/>
        </p:xfrm>
        <a:graphic>
          <a:graphicData uri="http://schemas.openxmlformats.org/presentationml/2006/ole">
            <p:oleObj spid="_x0000_s55298" name="Bitmap Image" r:id="rId4" imgW="2809524" imgH="438095" progId="PBrush">
              <p:embed/>
            </p:oleObj>
          </a:graphicData>
        </a:graphic>
      </p:graphicFrame>
      <p:sp>
        <p:nvSpPr>
          <p:cNvPr id="496652" name="Rectangle 12"/>
          <p:cNvSpPr>
            <a:spLocks noChangeArrowheads="1"/>
          </p:cNvSpPr>
          <p:nvPr/>
        </p:nvSpPr>
        <p:spPr bwMode="auto">
          <a:xfrm>
            <a:off x="-228600" y="2133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RHIC production spectrum significantly harder than LHC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7F5F9-381F-42EE-A2F0-B848115CEAA7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E25-4F66-413C-843B-45043799D0E0}" type="slidenum">
              <a:rPr lang="en-US"/>
              <a:pPr/>
              <a:t>34</a:t>
            </a:fld>
            <a:endParaRPr lang="en-US"/>
          </a:p>
        </p:txBody>
      </p:sp>
      <p:sp>
        <p:nvSpPr>
          <p:cNvPr id="589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RHIC </a:t>
            </a:r>
            <a:r>
              <a:rPr lang="en-US" i="1"/>
              <a:t>c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 p</a:t>
            </a:r>
            <a:r>
              <a:rPr lang="en-US" baseline="-25000"/>
              <a:t>T</a:t>
            </a:r>
            <a:r>
              <a:rPr lang="en-US"/>
              <a:t> Dependence</a:t>
            </a:r>
          </a:p>
        </p:txBody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5486400"/>
            <a:ext cx="7772400" cy="914400"/>
          </a:xfrm>
        </p:spPr>
        <p:txBody>
          <a:bodyPr/>
          <a:lstStyle/>
          <a:p>
            <a:pPr lvl="2"/>
            <a:r>
              <a:rPr lang="en-US"/>
              <a:t>Large increase in </a:t>
            </a:r>
            <a:r>
              <a:rPr lang="en-US" i="1"/>
              <a:t>n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overcomes reduction in E-loss and makes pQCD dR</a:t>
            </a:r>
            <a:r>
              <a:rPr lang="en-US" baseline="-25000"/>
              <a:t>AA</a:t>
            </a:r>
            <a:r>
              <a:rPr lang="en-US"/>
              <a:t>/dp</a:t>
            </a:r>
            <a:r>
              <a:rPr lang="en-US" baseline="-25000"/>
              <a:t>T</a:t>
            </a:r>
            <a:r>
              <a:rPr lang="en-US"/>
              <a:t> &lt; 0, as well</a:t>
            </a:r>
          </a:p>
        </p:txBody>
      </p:sp>
      <p:sp>
        <p:nvSpPr>
          <p:cNvPr id="589828" name="Text Box 4"/>
          <p:cNvSpPr txBox="1">
            <a:spLocks noChangeArrowheads="1"/>
          </p:cNvSpPr>
          <p:nvPr/>
        </p:nvSpPr>
        <p:spPr bwMode="auto">
          <a:xfrm>
            <a:off x="6019800" y="5313363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JPhysG35 (2008)</a:t>
            </a:r>
            <a:endParaRPr lang="en-US" sz="1200" dirty="0"/>
          </a:p>
        </p:txBody>
      </p:sp>
      <p:graphicFrame>
        <p:nvGraphicFramePr>
          <p:cNvPr id="589829" name="Object 5"/>
          <p:cNvGraphicFramePr>
            <a:graphicFrameLocks noChangeAspect="1"/>
          </p:cNvGraphicFramePr>
          <p:nvPr/>
        </p:nvGraphicFramePr>
        <p:xfrm>
          <a:off x="76200" y="990600"/>
          <a:ext cx="8915400" cy="4386263"/>
        </p:xfrm>
        <a:graphic>
          <a:graphicData uri="http://schemas.openxmlformats.org/presentationml/2006/ole">
            <p:oleObj spid="_x0000_s56322" name="Image" r:id="rId3" imgW="9144018" imgH="4498857" progId="">
              <p:embed/>
            </p:oleObj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2108F-60C3-4E8B-9355-B766E7091C9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35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AB38-BC18-4A8A-8A5B-9E5AE126E18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36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D33C0-08EE-4FD2-9DAC-4065A299AFEE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37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438400"/>
          <a:ext cx="2112963" cy="2133600"/>
        </p:xfrm>
        <a:graphic>
          <a:graphicData uri="http://schemas.openxmlformats.org/presentationml/2006/ole">
            <p:oleObj spid="_x0000_s67586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572000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1336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5908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4290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29718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45977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6759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46644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6759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3691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3691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sp>
        <p:nvSpPr>
          <p:cNvPr id="950300" name="Text Box 28"/>
          <p:cNvSpPr txBox="1">
            <a:spLocks noChangeArrowheads="1"/>
          </p:cNvSpPr>
          <p:nvPr/>
        </p:nvSpPr>
        <p:spPr bwMode="auto">
          <a:xfrm>
            <a:off x="184150" y="5441950"/>
            <a:ext cx="3397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5400"/>
                </a:solidFill>
              </a:rPr>
              <a:t>Bjorken</a:t>
            </a:r>
            <a:r>
              <a:rPr lang="en-US" sz="2000" dirty="0">
                <a:solidFill>
                  <a:srgbClr val="005400"/>
                </a:solidFill>
              </a:rPr>
              <a:t>-Expanding Medium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67588" name="Image" r:id="rId6" imgW="8926984" imgH="1803175" progId="">
              <p:embed/>
            </p:oleObj>
          </a:graphicData>
        </a:graphic>
      </p:graphicFrame>
      <p:graphicFrame>
        <p:nvGraphicFramePr>
          <p:cNvPr id="950302" name="Object 30"/>
          <p:cNvGraphicFramePr>
            <a:graphicFrameLocks noChangeAspect="1"/>
          </p:cNvGraphicFramePr>
          <p:nvPr/>
        </p:nvGraphicFramePr>
        <p:xfrm>
          <a:off x="914400" y="6013450"/>
          <a:ext cx="6553200" cy="615950"/>
        </p:xfrm>
        <a:graphic>
          <a:graphicData uri="http://schemas.openxmlformats.org/presentationml/2006/ole">
            <p:oleObj spid="_x0000_s67589" name="Image" r:id="rId7" imgW="14907937" imgH="139682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2941638"/>
          <a:ext cx="5410200" cy="563562"/>
        </p:xfrm>
        <a:graphic>
          <a:graphicData uri="http://schemas.openxmlformats.org/presentationml/2006/ole">
            <p:oleObj spid="_x0000_s67590" name="Image" r:id="rId8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3803650"/>
          <a:ext cx="6172200" cy="674688"/>
        </p:xfrm>
        <a:graphic>
          <a:graphicData uri="http://schemas.openxmlformats.org/presentationml/2006/ole">
            <p:oleObj spid="_x0000_s67591" name="Image" r:id="rId9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1242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67594" name="Image" r:id="rId10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56388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7DA88-2951-4978-A95C-7480B1EB6FA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5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5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  <p:bldP spid="950300" grpId="0"/>
      <p:bldP spid="95030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1DE3-90ED-4125-A273-E1F2C1899EFE}" type="slidenum">
              <a:rPr lang="en-US"/>
              <a:pPr/>
              <a:t>38</a:t>
            </a:fld>
            <a:endParaRPr lang="en-US"/>
          </a:p>
        </p:txBody>
      </p:sp>
      <p:sp>
        <p:nvSpPr>
          <p:cNvPr id="95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in the Shock</a:t>
            </a:r>
          </a:p>
        </p:txBody>
      </p:sp>
      <p:sp>
        <p:nvSpPr>
          <p:cNvPr id="95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Find string solutions in HQ rest frame</a:t>
            </a:r>
          </a:p>
          <a:p>
            <a:pPr lvl="1"/>
            <a:r>
              <a:rPr lang="en-US" dirty="0" err="1"/>
              <a:t>v</a:t>
            </a:r>
            <a:r>
              <a:rPr lang="en-US" baseline="-25000" dirty="0" err="1"/>
              <a:t>HQ</a:t>
            </a:r>
            <a:r>
              <a:rPr lang="en-US" dirty="0"/>
              <a:t> = 0</a:t>
            </a:r>
          </a:p>
          <a:p>
            <a:r>
              <a:rPr lang="en-US" dirty="0"/>
              <a:t>Assume static case (not new)</a:t>
            </a:r>
          </a:p>
          <a:p>
            <a:pPr lvl="1"/>
            <a:r>
              <a:rPr lang="en-US" dirty="0"/>
              <a:t>Shock wave exists for all time</a:t>
            </a:r>
          </a:p>
          <a:p>
            <a:pPr lvl="1"/>
            <a:r>
              <a:rPr lang="en-US" dirty="0"/>
              <a:t>String dragged for all time</a:t>
            </a:r>
          </a:p>
          <a:p>
            <a:pPr lvl="2"/>
            <a:r>
              <a:rPr lang="en-US" sz="20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r>
              <a:rPr lang="en-US" dirty="0"/>
              <a:t>Simple analytic solutions: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29BE-CD1C-4A9E-9DDC-4A501DA7D5DE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2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52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2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39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 Geometry Results</a:t>
            </a:r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69634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0DBF-67C7-4E96-AE42-F308FEC1CAA3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5.5 &gt;&gt; 1?</a:t>
            </a:r>
          </a:p>
          <a:p>
            <a:r>
              <a:rPr lang="en-US" dirty="0" smtClean="0"/>
              <a:t>New strong coupling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AFE-578A-40AF-AE4C-BCF85CD53C2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C1E40-738E-4695-B68D-0FFC3D218552}" type="slidenum">
              <a:rPr lang="en-US"/>
              <a:pPr/>
              <a:t>40</a:t>
            </a:fld>
            <a:endParaRPr lang="en-US"/>
          </a:p>
        </p:txBody>
      </p:sp>
      <p:sp>
        <p:nvSpPr>
          <p:cNvPr id="9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HQ Momentum Loss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95600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   Relate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to nuclear properties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AdS</a:t>
            </a:r>
            <a:r>
              <a:rPr lang="en-US" dirty="0"/>
              <a:t> dictionary</a:t>
            </a:r>
          </a:p>
          <a:p>
            <a:pPr lvl="2"/>
            <a:r>
              <a:rPr lang="en-US" dirty="0"/>
              <a:t>Metric in </a:t>
            </a:r>
            <a:r>
              <a:rPr lang="en-US" dirty="0" err="1"/>
              <a:t>Fefferman</a:t>
            </a:r>
            <a:r>
              <a:rPr lang="en-US" dirty="0"/>
              <a:t>-Graham form: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~ T</a:t>
            </a:r>
            <a:r>
              <a:rPr lang="en-US" baseline="-25000" dirty="0"/>
              <a:t>--</a:t>
            </a:r>
            <a:r>
              <a:rPr lang="en-US" dirty="0"/>
              <a:t>/N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T’</a:t>
            </a:r>
            <a:r>
              <a:rPr lang="en-US" baseline="-25000" dirty="0"/>
              <a:t>00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</a:p>
          <a:p>
            <a:pPr lvl="2"/>
            <a:r>
              <a:rPr lang="en-US" dirty="0"/>
              <a:t> 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  <a:r>
              <a:rPr lang="en-US" dirty="0"/>
              <a:t> gluons per nucleon in shock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dirty="0"/>
              <a:t> is typical mom. scale;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>
                <a:latin typeface="Symbol" pitchFamily="18" charset="2"/>
              </a:rPr>
              <a:t>-1</a:t>
            </a:r>
            <a:r>
              <a:rPr lang="en-US" dirty="0"/>
              <a:t> typical dist. scale</a:t>
            </a:r>
          </a:p>
          <a:p>
            <a:pPr lvl="1">
              <a:buFontTx/>
              <a:buNone/>
            </a:pPr>
            <a:endParaRPr lang="en-US" baseline="30000" dirty="0"/>
          </a:p>
        </p:txBody>
      </p:sp>
      <p:sp>
        <p:nvSpPr>
          <p:cNvPr id="954372" name="Rectangle 4"/>
          <p:cNvSpPr>
            <a:spLocks noChangeArrowheads="1"/>
          </p:cNvSpPr>
          <p:nvPr/>
        </p:nvSpPr>
        <p:spPr bwMode="auto">
          <a:xfrm>
            <a:off x="4419600" y="1295400"/>
            <a:ext cx="3657600" cy="1143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4373" name="Text Box 5"/>
          <p:cNvSpPr txBox="1">
            <a:spLocks noChangeArrowheads="1"/>
          </p:cNvSpPr>
          <p:nvPr/>
        </p:nvSpPr>
        <p:spPr bwMode="auto">
          <a:xfrm>
            <a:off x="-777875" y="-18732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54374" name="Text Box 6"/>
          <p:cNvSpPr txBox="1">
            <a:spLocks noChangeArrowheads="1"/>
          </p:cNvSpPr>
          <p:nvPr/>
        </p:nvSpPr>
        <p:spPr bwMode="auto">
          <a:xfrm>
            <a:off x="663575" y="1600200"/>
            <a:ext cx="3476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00"/>
                </a:solidFill>
              </a:rPr>
              <a:t>x(z) = </a:t>
            </a:r>
            <a:r>
              <a:rPr lang="en-US" sz="3200" i="1">
                <a:solidFill>
                  <a:srgbClr val="660000"/>
                </a:solidFill>
                <a:latin typeface="Symbol" pitchFamily="18" charset="2"/>
              </a:rPr>
              <a:t>m</a:t>
            </a:r>
            <a:r>
              <a:rPr lang="en-US" sz="1000" i="1">
                <a:solidFill>
                  <a:srgbClr val="660000"/>
                </a:solidFill>
                <a:latin typeface="Symbol" pitchFamily="18" charset="2"/>
              </a:rPr>
              <a:t> </a:t>
            </a:r>
            <a:r>
              <a:rPr lang="en-US" sz="3200" baseline="30000">
                <a:solidFill>
                  <a:srgbClr val="660000"/>
                </a:solidFill>
              </a:rPr>
              <a:t>½</a:t>
            </a:r>
            <a:r>
              <a:rPr lang="en-US" sz="3200">
                <a:solidFill>
                  <a:srgbClr val="660000"/>
                </a:solidFill>
              </a:rPr>
              <a:t> z</a:t>
            </a:r>
            <a:r>
              <a:rPr lang="en-US" sz="3200" baseline="30000">
                <a:solidFill>
                  <a:srgbClr val="660000"/>
                </a:solidFill>
              </a:rPr>
              <a:t>3</a:t>
            </a:r>
            <a:r>
              <a:rPr lang="en-US" sz="3200">
                <a:solidFill>
                  <a:srgbClr val="660000"/>
                </a:solidFill>
              </a:rPr>
              <a:t>/3   =&gt;</a:t>
            </a:r>
          </a:p>
        </p:txBody>
      </p:sp>
      <p:graphicFrame>
        <p:nvGraphicFramePr>
          <p:cNvPr id="954375" name="Object 7"/>
          <p:cNvGraphicFramePr>
            <a:graphicFrameLocks noChangeAspect="1"/>
          </p:cNvGraphicFramePr>
          <p:nvPr/>
        </p:nvGraphicFramePr>
        <p:xfrm>
          <a:off x="4356100" y="1270000"/>
          <a:ext cx="3644900" cy="1163638"/>
        </p:xfrm>
        <a:graphic>
          <a:graphicData uri="http://schemas.openxmlformats.org/presentationml/2006/ole">
            <p:oleObj spid="_x0000_s70658" name="Image" r:id="rId3" imgW="4215873" imgH="1345557" progId="">
              <p:embed/>
            </p:oleObj>
          </a:graphicData>
        </a:graphic>
      </p:graphicFrame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DFD0-A584-43CC-95B8-4E9053BA59B7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1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14E17-BBCC-4FB3-8057-6DDA3BB85FAF}" type="slidenum">
              <a:rPr lang="en-US"/>
              <a:pPr/>
              <a:t>41</a:t>
            </a:fld>
            <a:endParaRPr lang="en-US"/>
          </a:p>
        </p:txBody>
      </p:sp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Frame Dragging</a:t>
            </a:r>
          </a:p>
        </p:txBody>
      </p:sp>
      <p:sp>
        <p:nvSpPr>
          <p:cNvPr id="955395" name="Rectangle 3"/>
          <p:cNvSpPr>
            <a:spLocks noChangeArrowheads="1"/>
          </p:cNvSpPr>
          <p:nvPr/>
        </p:nvSpPr>
        <p:spPr bwMode="auto">
          <a:xfrm>
            <a:off x="6858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HQ Rest Frame</a:t>
            </a:r>
          </a:p>
        </p:txBody>
      </p:sp>
      <p:sp>
        <p:nvSpPr>
          <p:cNvPr id="955396" name="Rectangle 4"/>
          <p:cNvSpPr>
            <a:spLocks noChangeArrowheads="1"/>
          </p:cNvSpPr>
          <p:nvPr/>
        </p:nvSpPr>
        <p:spPr bwMode="auto">
          <a:xfrm>
            <a:off x="46482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Shock Rest Frame</a:t>
            </a:r>
          </a:p>
        </p:txBody>
      </p:sp>
      <p:sp>
        <p:nvSpPr>
          <p:cNvPr id="955397" name="Oval 5"/>
          <p:cNvSpPr>
            <a:spLocks noChangeArrowheads="1"/>
          </p:cNvSpPr>
          <p:nvPr/>
        </p:nvSpPr>
        <p:spPr bwMode="auto">
          <a:xfrm>
            <a:off x="1143000" y="18446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8" name="Oval 6"/>
          <p:cNvSpPr>
            <a:spLocks noChangeArrowheads="1"/>
          </p:cNvSpPr>
          <p:nvPr/>
        </p:nvSpPr>
        <p:spPr bwMode="auto">
          <a:xfrm>
            <a:off x="1447800" y="2454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9" name="Oval 7"/>
          <p:cNvSpPr>
            <a:spLocks noChangeArrowheads="1"/>
          </p:cNvSpPr>
          <p:nvPr/>
        </p:nvSpPr>
        <p:spPr bwMode="auto">
          <a:xfrm>
            <a:off x="8382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0" name="Oval 8"/>
          <p:cNvSpPr>
            <a:spLocks noChangeArrowheads="1"/>
          </p:cNvSpPr>
          <p:nvPr/>
        </p:nvSpPr>
        <p:spPr bwMode="auto">
          <a:xfrm>
            <a:off x="1143000" y="2149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1" name="Oval 9"/>
          <p:cNvSpPr>
            <a:spLocks noChangeArrowheads="1"/>
          </p:cNvSpPr>
          <p:nvPr/>
        </p:nvSpPr>
        <p:spPr bwMode="auto">
          <a:xfrm>
            <a:off x="14478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2" name="Oval 10"/>
          <p:cNvSpPr>
            <a:spLocks noChangeArrowheads="1"/>
          </p:cNvSpPr>
          <p:nvPr/>
        </p:nvSpPr>
        <p:spPr bwMode="auto">
          <a:xfrm>
            <a:off x="13716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3" name="Oval 11"/>
          <p:cNvSpPr>
            <a:spLocks noChangeArrowheads="1"/>
          </p:cNvSpPr>
          <p:nvPr/>
        </p:nvSpPr>
        <p:spPr bwMode="auto">
          <a:xfrm>
            <a:off x="7620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4" name="Oval 12"/>
          <p:cNvSpPr>
            <a:spLocks noChangeArrowheads="1"/>
          </p:cNvSpPr>
          <p:nvPr/>
        </p:nvSpPr>
        <p:spPr bwMode="auto">
          <a:xfrm>
            <a:off x="762000" y="23018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5" name="Oval 13"/>
          <p:cNvSpPr>
            <a:spLocks noChangeArrowheads="1"/>
          </p:cNvSpPr>
          <p:nvPr/>
        </p:nvSpPr>
        <p:spPr bwMode="auto">
          <a:xfrm>
            <a:off x="990600" y="23780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6" name="Oval 14"/>
          <p:cNvSpPr>
            <a:spLocks noChangeArrowheads="1"/>
          </p:cNvSpPr>
          <p:nvPr/>
        </p:nvSpPr>
        <p:spPr bwMode="auto">
          <a:xfrm>
            <a:off x="5819775" y="18796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7" name="Oval 15"/>
          <p:cNvSpPr>
            <a:spLocks noChangeArrowheads="1"/>
          </p:cNvSpPr>
          <p:nvPr/>
        </p:nvSpPr>
        <p:spPr bwMode="auto">
          <a:xfrm>
            <a:off x="6124575" y="2489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8" name="Oval 16"/>
          <p:cNvSpPr>
            <a:spLocks noChangeArrowheads="1"/>
          </p:cNvSpPr>
          <p:nvPr/>
        </p:nvSpPr>
        <p:spPr bwMode="auto">
          <a:xfrm>
            <a:off x="55149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9" name="Oval 17"/>
          <p:cNvSpPr>
            <a:spLocks noChangeArrowheads="1"/>
          </p:cNvSpPr>
          <p:nvPr/>
        </p:nvSpPr>
        <p:spPr bwMode="auto">
          <a:xfrm>
            <a:off x="5819775" y="2184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0" name="Oval 18"/>
          <p:cNvSpPr>
            <a:spLocks noChangeArrowheads="1"/>
          </p:cNvSpPr>
          <p:nvPr/>
        </p:nvSpPr>
        <p:spPr bwMode="auto">
          <a:xfrm>
            <a:off x="61245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1" name="Oval 19"/>
          <p:cNvSpPr>
            <a:spLocks noChangeArrowheads="1"/>
          </p:cNvSpPr>
          <p:nvPr/>
        </p:nvSpPr>
        <p:spPr bwMode="auto">
          <a:xfrm>
            <a:off x="60483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2" name="Oval 20"/>
          <p:cNvSpPr>
            <a:spLocks noChangeArrowheads="1"/>
          </p:cNvSpPr>
          <p:nvPr/>
        </p:nvSpPr>
        <p:spPr bwMode="auto">
          <a:xfrm>
            <a:off x="54387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3" name="Oval 21"/>
          <p:cNvSpPr>
            <a:spLocks noChangeArrowheads="1"/>
          </p:cNvSpPr>
          <p:nvPr/>
        </p:nvSpPr>
        <p:spPr bwMode="auto">
          <a:xfrm>
            <a:off x="5438775" y="23368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4" name="Oval 22"/>
          <p:cNvSpPr>
            <a:spLocks noChangeArrowheads="1"/>
          </p:cNvSpPr>
          <p:nvPr/>
        </p:nvSpPr>
        <p:spPr bwMode="auto">
          <a:xfrm>
            <a:off x="5667375" y="24130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5" name="Line 23"/>
          <p:cNvSpPr>
            <a:spLocks noChangeShapeType="1"/>
          </p:cNvSpPr>
          <p:nvPr/>
        </p:nvSpPr>
        <p:spPr bwMode="auto">
          <a:xfrm>
            <a:off x="1143000" y="1997075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16" name="Text Box 24"/>
          <p:cNvSpPr txBox="1">
            <a:spLocks noChangeArrowheads="1"/>
          </p:cNvSpPr>
          <p:nvPr/>
        </p:nvSpPr>
        <p:spPr bwMode="auto">
          <a:xfrm>
            <a:off x="1736725" y="1524000"/>
            <a:ext cx="46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17" name="Oval 25"/>
          <p:cNvSpPr>
            <a:spLocks noChangeArrowheads="1"/>
          </p:cNvSpPr>
          <p:nvPr/>
        </p:nvSpPr>
        <p:spPr bwMode="auto">
          <a:xfrm>
            <a:off x="3352800" y="1920875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8" name="Text Box 26"/>
          <p:cNvSpPr txBox="1">
            <a:spLocks noChangeArrowheads="1"/>
          </p:cNvSpPr>
          <p:nvPr/>
        </p:nvSpPr>
        <p:spPr bwMode="auto">
          <a:xfrm>
            <a:off x="3641725" y="1447800"/>
            <a:ext cx="43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19" name="Line 27"/>
          <p:cNvSpPr>
            <a:spLocks noChangeShapeType="1"/>
          </p:cNvSpPr>
          <p:nvPr/>
        </p:nvSpPr>
        <p:spPr bwMode="auto">
          <a:xfrm rot="21240000">
            <a:off x="823913" y="1858963"/>
            <a:ext cx="2381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0" name="Text Box 28"/>
          <p:cNvSpPr txBox="1">
            <a:spLocks noChangeArrowheads="1"/>
          </p:cNvSpPr>
          <p:nvPr/>
        </p:nvSpPr>
        <p:spPr bwMode="auto">
          <a:xfrm>
            <a:off x="304800" y="1768475"/>
            <a:ext cx="45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</a:rPr>
              <a:t>1/</a:t>
            </a:r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1" name="Line 29"/>
          <p:cNvSpPr>
            <a:spLocks noChangeShapeType="1"/>
          </p:cNvSpPr>
          <p:nvPr/>
        </p:nvSpPr>
        <p:spPr bwMode="auto">
          <a:xfrm flipV="1">
            <a:off x="5514975" y="1727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2" name="Line 30"/>
          <p:cNvSpPr>
            <a:spLocks noChangeShapeType="1"/>
          </p:cNvSpPr>
          <p:nvPr/>
        </p:nvSpPr>
        <p:spPr bwMode="auto">
          <a:xfrm flipH="1" flipV="1">
            <a:off x="5743575" y="2032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3" name="Line 31"/>
          <p:cNvSpPr>
            <a:spLocks noChangeShapeType="1"/>
          </p:cNvSpPr>
          <p:nvPr/>
        </p:nvSpPr>
        <p:spPr bwMode="auto">
          <a:xfrm flipV="1">
            <a:off x="6186488" y="232251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4" name="Line 32"/>
          <p:cNvSpPr>
            <a:spLocks noChangeShapeType="1"/>
          </p:cNvSpPr>
          <p:nvPr/>
        </p:nvSpPr>
        <p:spPr bwMode="auto">
          <a:xfrm flipH="1">
            <a:off x="6048375" y="1879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5" name="Text Box 33"/>
          <p:cNvSpPr txBox="1">
            <a:spLocks noChangeArrowheads="1"/>
          </p:cNvSpPr>
          <p:nvPr/>
        </p:nvSpPr>
        <p:spPr bwMode="auto">
          <a:xfrm>
            <a:off x="5487988" y="1454150"/>
            <a:ext cx="306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6" name="Oval 34"/>
          <p:cNvSpPr>
            <a:spLocks noChangeArrowheads="1"/>
          </p:cNvSpPr>
          <p:nvPr/>
        </p:nvSpPr>
        <p:spPr bwMode="auto">
          <a:xfrm>
            <a:off x="8054975" y="1879600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27" name="Line 35"/>
          <p:cNvSpPr>
            <a:spLocks noChangeShapeType="1"/>
          </p:cNvSpPr>
          <p:nvPr/>
        </p:nvSpPr>
        <p:spPr bwMode="auto">
          <a:xfrm flipH="1">
            <a:off x="7077075" y="20320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8" name="Text Box 36"/>
          <p:cNvSpPr txBox="1">
            <a:spLocks noChangeArrowheads="1"/>
          </p:cNvSpPr>
          <p:nvPr/>
        </p:nvSpPr>
        <p:spPr bwMode="auto">
          <a:xfrm>
            <a:off x="6962775" y="1574800"/>
            <a:ext cx="960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-v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29" name="Text Box 37"/>
          <p:cNvSpPr txBox="1">
            <a:spLocks noChangeArrowheads="1"/>
          </p:cNvSpPr>
          <p:nvPr/>
        </p:nvSpPr>
        <p:spPr bwMode="auto">
          <a:xfrm>
            <a:off x="8323263" y="1543050"/>
            <a:ext cx="439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30" name="Text Box 38"/>
          <p:cNvSpPr txBox="1">
            <a:spLocks noChangeArrowheads="1"/>
          </p:cNvSpPr>
          <p:nvPr/>
        </p:nvSpPr>
        <p:spPr bwMode="auto">
          <a:xfrm>
            <a:off x="1000125" y="2351088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1" name="Text Box 39"/>
          <p:cNvSpPr txBox="1">
            <a:spLocks noChangeArrowheads="1"/>
          </p:cNvSpPr>
          <p:nvPr/>
        </p:nvSpPr>
        <p:spPr bwMode="auto">
          <a:xfrm>
            <a:off x="5680075" y="2413000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2" name="Rectangle 40"/>
          <p:cNvSpPr>
            <a:spLocks noChangeArrowheads="1"/>
          </p:cNvSpPr>
          <p:nvPr/>
        </p:nvSpPr>
        <p:spPr bwMode="auto">
          <a:xfrm>
            <a:off x="457200" y="152400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3" name="Rectangle 41"/>
          <p:cNvSpPr>
            <a:spLocks noChangeArrowheads="1"/>
          </p:cNvSpPr>
          <p:nvPr/>
        </p:nvSpPr>
        <p:spPr bwMode="auto">
          <a:xfrm>
            <a:off x="5133975" y="158115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4" name="Text Box 42"/>
          <p:cNvSpPr txBox="1">
            <a:spLocks noChangeArrowheads="1"/>
          </p:cNvSpPr>
          <p:nvPr/>
        </p:nvSpPr>
        <p:spPr bwMode="auto">
          <a:xfrm>
            <a:off x="6172200" y="2495550"/>
            <a:ext cx="806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5" name="Text Box 43"/>
          <p:cNvSpPr txBox="1">
            <a:spLocks noChangeArrowheads="1"/>
          </p:cNvSpPr>
          <p:nvPr/>
        </p:nvSpPr>
        <p:spPr bwMode="auto">
          <a:xfrm>
            <a:off x="2895600" y="2286000"/>
            <a:ext cx="728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6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-457200" y="2819400"/>
            <a:ext cx="9220200" cy="3505200"/>
          </a:xfrm>
        </p:spPr>
        <p:txBody>
          <a:bodyPr/>
          <a:lstStyle/>
          <a:p>
            <a:pPr lvl="1"/>
            <a:r>
              <a:rPr lang="en-US" dirty="0"/>
              <a:t>Change </a:t>
            </a:r>
            <a:r>
              <a:rPr lang="en-US" dirty="0" err="1"/>
              <a:t>coords</a:t>
            </a:r>
            <a:r>
              <a:rPr lang="en-US" dirty="0"/>
              <a:t>, boost </a:t>
            </a:r>
            <a:r>
              <a:rPr lang="en-US" dirty="0" err="1"/>
              <a:t>T</a:t>
            </a:r>
            <a:r>
              <a:rPr lang="en-US" baseline="-25000" dirty="0" err="1">
                <a:latin typeface="Symbol" pitchFamily="18" charset="2"/>
              </a:rPr>
              <a:t>mn</a:t>
            </a:r>
            <a:r>
              <a:rPr lang="en-US" dirty="0"/>
              <a:t> into HQ rest frame:</a:t>
            </a:r>
          </a:p>
          <a:p>
            <a:pPr lvl="2"/>
            <a:r>
              <a:rPr lang="en-US" dirty="0"/>
              <a:t>T</a:t>
            </a:r>
            <a:r>
              <a:rPr lang="en-US" baseline="-25000" dirty="0"/>
              <a:t>--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  <a:r>
              <a:rPr lang="en-US" dirty="0">
                <a:latin typeface="Symbol" pitchFamily="18" charset="2"/>
              </a:rPr>
              <a:t> g</a:t>
            </a:r>
            <a:r>
              <a:rPr lang="en-US" baseline="30000" dirty="0">
                <a:latin typeface="Symbol" pitchFamily="18" charset="2"/>
              </a:rPr>
              <a:t>2</a:t>
            </a:r>
            <a:r>
              <a:rPr lang="en-US" dirty="0">
                <a:latin typeface="Symbol" pitchFamily="18" charset="2"/>
              </a:rPr>
              <a:t> ~ </a:t>
            </a:r>
            <a:r>
              <a:rPr lang="en-US" dirty="0"/>
              <a:t>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 </a:t>
            </a:r>
            <a:r>
              <a:rPr lang="en-US" dirty="0"/>
              <a:t>(p’/M)</a:t>
            </a:r>
            <a:r>
              <a:rPr lang="en-US" baseline="30000" dirty="0"/>
              <a:t>2</a:t>
            </a:r>
            <a:endParaRPr lang="en-US" dirty="0"/>
          </a:p>
          <a:p>
            <a:pPr lvl="2"/>
            <a:r>
              <a:rPr lang="en-US" dirty="0"/>
              <a:t>p’ ~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dirty="0" err="1"/>
              <a:t>M</a:t>
            </a:r>
            <a:r>
              <a:rPr lang="en-US" dirty="0"/>
              <a:t>: HQ mom. in rest frame of shock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Boost mom. loss into shock rest frame</a:t>
            </a:r>
          </a:p>
        </p:txBody>
      </p:sp>
      <p:sp>
        <p:nvSpPr>
          <p:cNvPr id="955440" name="Rectangle 48"/>
          <p:cNvSpPr>
            <a:spLocks noChangeArrowheads="1"/>
          </p:cNvSpPr>
          <p:nvPr/>
        </p:nvSpPr>
        <p:spPr bwMode="auto">
          <a:xfrm>
            <a:off x="2438400" y="57912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 </a:t>
            </a:r>
            <a:r>
              <a:rPr lang="en-US" sz="28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baseline="30000">
                <a:solidFill>
                  <a:srgbClr val="005400"/>
                </a:solidFill>
              </a:rPr>
              <a:t>0</a:t>
            </a:r>
            <a:r>
              <a:rPr lang="en-US" sz="2800" baseline="-25000">
                <a:solidFill>
                  <a:srgbClr val="005400"/>
                </a:solidFill>
              </a:rPr>
              <a:t>t</a:t>
            </a:r>
            <a:r>
              <a:rPr lang="en-US" sz="2800">
                <a:solidFill>
                  <a:srgbClr val="005400"/>
                </a:solidFill>
              </a:rPr>
              <a:t> = 0: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660000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3048000" y="4216758"/>
            <a:ext cx="3105150" cy="736242"/>
            <a:chOff x="3048000" y="4216758"/>
            <a:chExt cx="3105150" cy="736242"/>
          </a:xfrm>
        </p:grpSpPr>
        <p:pic>
          <p:nvPicPr>
            <p:cNvPr id="71684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4267200"/>
              <a:ext cx="3105150" cy="682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3048000" y="4216758"/>
              <a:ext cx="3048000" cy="73624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641289"/>
            <a:ext cx="1676400" cy="8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FD16-D3C2-4D08-BD41-43C92CF87752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5436" grpId="1" uiExpand="1" build="p"/>
      <p:bldP spid="95544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42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leads to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72707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Shock gives </a:t>
            </a:r>
            <a:r>
              <a:rPr lang="en-US" sz="2400" b="1" i="1">
                <a:solidFill>
                  <a:srgbClr val="005400"/>
                </a:solidFill>
              </a:rPr>
              <a:t>exactly</a:t>
            </a:r>
            <a:r>
              <a:rPr lang="en-US" sz="2400">
                <a:solidFill>
                  <a:srgbClr val="005400"/>
                </a:solidFill>
              </a:rPr>
              <a:t> the same drag as BH for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>
                <a:solidFill>
                  <a:srgbClr val="005400"/>
                </a:solidFill>
              </a:rPr>
              <a:t> =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>
                <a:solidFill>
                  <a:srgbClr val="005400"/>
                </a:solidFill>
              </a:rPr>
              <a:t> T</a:t>
            </a:r>
          </a:p>
          <a:p>
            <a:endParaRPr lang="en-US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72706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EC22-B841-4354-9F60-D5887CE8170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43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1F0E-C3EC-4EA2-A826-11025A40169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Quantitative, Falsifiable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E944-B90B-4C17-8CA1-D843EAD8941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438400"/>
            <a:ext cx="2650972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F3B4-9C94-40D4-8926-A71588E4B629}" type="slidenum">
              <a:rPr lang="en-US"/>
              <a:pPr/>
              <a:t>45</a:t>
            </a:fld>
            <a:endParaRPr lang="en-US"/>
          </a:p>
        </p:txBody>
      </p:sp>
      <p:sp>
        <p:nvSpPr>
          <p:cNvPr id="97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Multiple Models</a:t>
            </a:r>
          </a:p>
        </p:txBody>
      </p:sp>
      <p:sp>
        <p:nvSpPr>
          <p:cNvPr id="973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191000"/>
            <a:ext cx="7772400" cy="2476500"/>
          </a:xfrm>
        </p:spPr>
        <p:txBody>
          <a:bodyPr/>
          <a:lstStyle/>
          <a:p>
            <a:pPr lvl="1"/>
            <a:r>
              <a:rPr lang="en-US" dirty="0"/>
              <a:t>Inconsistent medium properties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Distinguish between models</a:t>
            </a:r>
          </a:p>
        </p:txBody>
      </p:sp>
      <p:graphicFrame>
        <p:nvGraphicFramePr>
          <p:cNvPr id="973828" name="Object 4"/>
          <p:cNvGraphicFramePr>
            <a:graphicFrameLocks noChangeAspect="1"/>
          </p:cNvGraphicFramePr>
          <p:nvPr/>
        </p:nvGraphicFramePr>
        <p:xfrm>
          <a:off x="533400" y="1066800"/>
          <a:ext cx="3276600" cy="2827338"/>
        </p:xfrm>
        <a:graphic>
          <a:graphicData uri="http://schemas.openxmlformats.org/presentationml/2006/ole">
            <p:oleObj spid="_x0000_s57346" name="Image" r:id="rId3" imgW="9346032" imgH="8063492" progId="">
              <p:embed/>
            </p:oleObj>
          </a:graphicData>
        </a:graphic>
      </p:graphicFrame>
      <p:graphicFrame>
        <p:nvGraphicFramePr>
          <p:cNvPr id="973829" name="Object 5"/>
          <p:cNvGraphicFramePr>
            <a:graphicFrameLocks noChangeAspect="1"/>
          </p:cNvGraphicFramePr>
          <p:nvPr/>
        </p:nvGraphicFramePr>
        <p:xfrm>
          <a:off x="4572000" y="1066800"/>
          <a:ext cx="3886200" cy="2741613"/>
        </p:xfrm>
        <a:graphic>
          <a:graphicData uri="http://schemas.openxmlformats.org/presentationml/2006/ole">
            <p:oleObj spid="_x0000_s57347" name="Image" r:id="rId4" imgW="14742857" imgH="10400000" progId="">
              <p:embed/>
            </p:oleObj>
          </a:graphicData>
        </a:graphic>
      </p:graphicFrame>
      <p:sp>
        <p:nvSpPr>
          <p:cNvPr id="973830" name="Text Box 6"/>
          <p:cNvSpPr txBox="1">
            <a:spLocks noChangeArrowheads="1"/>
          </p:cNvSpPr>
          <p:nvPr/>
        </p:nvSpPr>
        <p:spPr bwMode="auto">
          <a:xfrm>
            <a:off x="5241925" y="3927475"/>
            <a:ext cx="28951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Bass et al., Phys.Rev.C79:024901,2009</a:t>
            </a:r>
          </a:p>
        </p:txBody>
      </p:sp>
      <p:sp>
        <p:nvSpPr>
          <p:cNvPr id="973831" name="Text Box 7"/>
          <p:cNvSpPr txBox="1">
            <a:spLocks noChangeArrowheads="1"/>
          </p:cNvSpPr>
          <p:nvPr/>
        </p:nvSpPr>
        <p:spPr bwMode="auto">
          <a:xfrm>
            <a:off x="1138238" y="3954463"/>
            <a:ext cx="2837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WHDG, Nucl.Phys.A784:426-442,2007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AB136-FA64-453F-A6AB-34FEFA87D4B0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133600" y="4607615"/>
            <a:ext cx="5166836" cy="1716985"/>
            <a:chOff x="2133600" y="4607615"/>
            <a:chExt cx="5166836" cy="1716985"/>
          </a:xfrm>
        </p:grpSpPr>
        <p:sp>
          <p:nvSpPr>
            <p:cNvPr id="973833" name="Text Box 9"/>
            <p:cNvSpPr txBox="1">
              <a:spLocks noChangeArrowheads="1"/>
            </p:cNvSpPr>
            <p:nvPr/>
          </p:nvSpPr>
          <p:spPr bwMode="auto">
            <a:xfrm>
              <a:off x="6397625" y="6047601"/>
              <a:ext cx="9028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Bass et al.</a:t>
              </a:r>
            </a:p>
          </p:txBody>
        </p:sp>
        <p:pic>
          <p:nvPicPr>
            <p:cNvPr id="57349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4607615"/>
              <a:ext cx="4662083" cy="1564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827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0A1FA-E4FF-4E6A-A950-9E8A7E90AA96}" type="slidenum">
              <a:rPr lang="en-US"/>
              <a:pPr/>
              <a:t>46</a:t>
            </a:fld>
            <a:endParaRPr lang="en-US"/>
          </a:p>
        </p:txBody>
      </p:sp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/>
              <a:t>Quantitative Parameter Extraction</a:t>
            </a:r>
          </a:p>
        </p:txBody>
      </p:sp>
      <p:sp>
        <p:nvSpPr>
          <p:cNvPr id="97178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r>
              <a:rPr lang="en-US"/>
              <a:t>Vary input param.</a:t>
            </a:r>
          </a:p>
        </p:txBody>
      </p:sp>
      <p:sp>
        <p:nvSpPr>
          <p:cNvPr id="97178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14400"/>
            <a:ext cx="3810000" cy="4953000"/>
          </a:xfrm>
        </p:spPr>
        <p:txBody>
          <a:bodyPr/>
          <a:lstStyle/>
          <a:p>
            <a:r>
              <a:rPr lang="en-US" dirty="0"/>
              <a:t>Find “best” value</a:t>
            </a:r>
          </a:p>
        </p:txBody>
      </p:sp>
      <p:graphicFrame>
        <p:nvGraphicFramePr>
          <p:cNvPr id="971781" name="Object 5"/>
          <p:cNvGraphicFramePr>
            <a:graphicFrameLocks noChangeAspect="1"/>
          </p:cNvGraphicFramePr>
          <p:nvPr/>
        </p:nvGraphicFramePr>
        <p:xfrm>
          <a:off x="5334000" y="1447800"/>
          <a:ext cx="2554288" cy="4724400"/>
        </p:xfrm>
        <a:graphic>
          <a:graphicData uri="http://schemas.openxmlformats.org/presentationml/2006/ole">
            <p:oleObj spid="_x0000_s58370" name="Image" r:id="rId3" imgW="6273016" imgH="11606349" progId="">
              <p:embed/>
            </p:oleObj>
          </a:graphicData>
        </a:graphic>
      </p:graphicFrame>
      <p:graphicFrame>
        <p:nvGraphicFramePr>
          <p:cNvPr id="971782" name="Object 6"/>
          <p:cNvGraphicFramePr>
            <a:graphicFrameLocks noChangeAspect="1"/>
          </p:cNvGraphicFramePr>
          <p:nvPr/>
        </p:nvGraphicFramePr>
        <p:xfrm>
          <a:off x="801688" y="1406525"/>
          <a:ext cx="3236912" cy="2327275"/>
        </p:xfrm>
        <a:graphic>
          <a:graphicData uri="http://schemas.openxmlformats.org/presentationml/2006/ole">
            <p:oleObj spid="_x0000_s58371" name="Image" r:id="rId4" imgW="8000000" imgH="5752381" progId="">
              <p:embed/>
            </p:oleObj>
          </a:graphicData>
        </a:graphic>
      </p:graphicFrame>
      <p:graphicFrame>
        <p:nvGraphicFramePr>
          <p:cNvPr id="971783" name="Object 7"/>
          <p:cNvGraphicFramePr>
            <a:graphicFrameLocks noChangeAspect="1"/>
          </p:cNvGraphicFramePr>
          <p:nvPr/>
        </p:nvGraphicFramePr>
        <p:xfrm>
          <a:off x="1295400" y="3810000"/>
          <a:ext cx="2359025" cy="2590800"/>
        </p:xfrm>
        <a:graphic>
          <a:graphicData uri="http://schemas.openxmlformats.org/presentationml/2006/ole">
            <p:oleObj spid="_x0000_s58372" name="Image" r:id="rId5" imgW="5409524" imgH="5942857" progId="">
              <p:embed/>
            </p:oleObj>
          </a:graphicData>
        </a:graphic>
      </p:graphicFrame>
      <p:sp>
        <p:nvSpPr>
          <p:cNvPr id="971786" name="Text Box 10"/>
          <p:cNvSpPr txBox="1">
            <a:spLocks noChangeArrowheads="1"/>
          </p:cNvSpPr>
          <p:nvPr/>
        </p:nvSpPr>
        <p:spPr bwMode="auto">
          <a:xfrm>
            <a:off x="3810000" y="6121400"/>
            <a:ext cx="22733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PRC77:064907,2008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676400" y="3124200"/>
            <a:ext cx="5943600" cy="701675"/>
            <a:chOff x="192" y="3696"/>
            <a:chExt cx="3744" cy="442"/>
          </a:xfrm>
        </p:grpSpPr>
        <p:sp>
          <p:nvSpPr>
            <p:cNvPr id="971788" name="Rectangle 12"/>
            <p:cNvSpPr>
              <a:spLocks noChangeArrowheads="1"/>
            </p:cNvSpPr>
            <p:nvPr/>
          </p:nvSpPr>
          <p:spPr bwMode="auto">
            <a:xfrm>
              <a:off x="192" y="3696"/>
              <a:ext cx="3744" cy="43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1787" name="Text Box 11"/>
            <p:cNvSpPr txBox="1">
              <a:spLocks noChangeArrowheads="1"/>
            </p:cNvSpPr>
            <p:nvPr/>
          </p:nvSpPr>
          <p:spPr bwMode="auto">
            <a:xfrm>
              <a:off x="192" y="3696"/>
              <a:ext cx="372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</a:rPr>
                <a:t>Need for theoretical error</a:t>
              </a:r>
            </a:p>
          </p:txBody>
        </p:sp>
      </p:grp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A945-DF7C-466B-AD8A-F56FED36D1D1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78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Collinear Approximation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066800"/>
            <a:ext cx="33528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Assume small angle emission</a:t>
            </a:r>
          </a:p>
          <a:p>
            <a:pPr lvl="1"/>
            <a:r>
              <a:rPr lang="en-US" dirty="0" smtClean="0"/>
              <a:t>k</a:t>
            </a:r>
            <a:r>
              <a:rPr lang="en-US" baseline="-25000" dirty="0" smtClean="0"/>
              <a:t>T</a:t>
            </a:r>
            <a:r>
              <a:rPr lang="en-US" dirty="0" smtClean="0"/>
              <a:t> &lt;&lt; </a:t>
            </a:r>
            <a:r>
              <a:rPr lang="en-US" dirty="0" smtClean="0">
                <a:latin typeface="Symbol" pitchFamily="18" charset="2"/>
              </a:rPr>
              <a:t>w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Affects </a:t>
            </a:r>
            <a:r>
              <a:rPr lang="en-US" b="1" i="1" u="sng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pQCD</a:t>
            </a:r>
            <a:r>
              <a:rPr lang="en-US" dirty="0" smtClean="0"/>
              <a:t> models</a:t>
            </a:r>
            <a:endParaRPr lang="en-US" b="1" i="1" u="sng" dirty="0" smtClean="0"/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Enforce via kinematic</a:t>
            </a:r>
            <a:r>
              <a:rPr lang="en-US" dirty="0"/>
              <a:t> </a:t>
            </a:r>
            <a:r>
              <a:rPr lang="en-US" dirty="0" smtClean="0"/>
              <a:t>cutoffs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814B-5C1A-4416-8558-20B99016AA8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251412" y="762000"/>
            <a:ext cx="3130588" cy="2321004"/>
            <a:chOff x="2819400" y="2209801"/>
            <a:chExt cx="3130588" cy="2321004"/>
          </a:xfrm>
        </p:grpSpPr>
        <p:pic>
          <p:nvPicPr>
            <p:cNvPr id="66562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19400" y="2209801"/>
              <a:ext cx="3124200" cy="232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Straight Arrow Connector 11"/>
            <p:cNvCxnSpPr/>
            <p:nvPr/>
          </p:nvCxnSpPr>
          <p:spPr>
            <a:xfrm rot="5400000" flipH="1" flipV="1">
              <a:off x="5068094" y="3009900"/>
              <a:ext cx="837406" cy="794"/>
            </a:xfrm>
            <a:prstGeom prst="straightConnector1">
              <a:avLst/>
            </a:prstGeom>
            <a:ln w="31750" cap="flat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486400" y="2891135"/>
              <a:ext cx="4635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k</a:t>
              </a:r>
              <a:r>
                <a:rPr lang="en-US" sz="2400" baseline="-25000" dirty="0" smtClean="0">
                  <a:solidFill>
                    <a:srgbClr val="FF0000"/>
                  </a:solidFill>
                </a:rPr>
                <a:t>T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4648200" y="3427412"/>
              <a:ext cx="838200" cy="158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800600" y="3348335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Symbol" pitchFamily="18" charset="2"/>
                </a:rPr>
                <a:t>w</a:t>
              </a:r>
            </a:p>
          </p:txBody>
        </p:sp>
      </p:grpSp>
      <p:pic>
        <p:nvPicPr>
          <p:cNvPr id="9420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6687" y="3096864"/>
            <a:ext cx="5167313" cy="368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1828750" y="6172200"/>
            <a:ext cx="23622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</a:t>
            </a:r>
            <a:r>
              <a:rPr lang="en-US" sz="1200" i="1" dirty="0" smtClean="0"/>
              <a:t>in preparation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Huge Sensitivity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54B2-4D57-4058-A884-4A0C799DBF0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87" y="914400"/>
            <a:ext cx="41406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8730" y="838200"/>
            <a:ext cx="420427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912951"/>
            <a:ext cx="3962400" cy="279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45011"/>
            <a:ext cx="4191000" cy="301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438400" y="3657600"/>
            <a:ext cx="23622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QCD is a theory with rich structure</a:t>
            </a:r>
          </a:p>
          <a:p>
            <a:pPr lvl="1"/>
            <a:r>
              <a:rPr lang="en-US" dirty="0" smtClean="0"/>
              <a:t>Traditional techniques (Lattice, </a:t>
            </a:r>
            <a:r>
              <a:rPr lang="en-US" dirty="0" err="1" smtClean="0"/>
              <a:t>pQCD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Qualitatively </a:t>
            </a:r>
            <a:r>
              <a:rPr lang="en-US" dirty="0" err="1" smtClean="0"/>
              <a:t>successeful</a:t>
            </a:r>
            <a:endParaRPr lang="en-US" dirty="0" smtClean="0"/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/CFT exciting new tool</a:t>
            </a:r>
          </a:p>
          <a:p>
            <a:pPr lvl="2"/>
            <a:r>
              <a:rPr lang="en-US" dirty="0" smtClean="0"/>
              <a:t>Also qualitatively successful</a:t>
            </a:r>
          </a:p>
          <a:p>
            <a:r>
              <a:rPr lang="en-US" dirty="0" smtClean="0"/>
              <a:t>Jet observables to disambiguate</a:t>
            </a:r>
          </a:p>
          <a:p>
            <a:pPr lvl="1"/>
            <a:r>
              <a:rPr lang="en-US" dirty="0" smtClean="0"/>
              <a:t>Examine mass, momentum dependence</a:t>
            </a:r>
          </a:p>
          <a:p>
            <a:pPr lvl="2"/>
            <a:r>
              <a:rPr lang="en-US" dirty="0" smtClean="0"/>
              <a:t>Charm and bottom R</a:t>
            </a:r>
            <a:r>
              <a:rPr lang="en-US" baseline="-25000" dirty="0" smtClean="0"/>
              <a:t>AA</a:t>
            </a:r>
          </a:p>
          <a:p>
            <a:pPr lvl="2"/>
            <a:r>
              <a:rPr lang="en-US" dirty="0" smtClean="0"/>
              <a:t>Double ratio: </a:t>
            </a:r>
            <a:r>
              <a:rPr lang="en-US" dirty="0" err="1" smtClean="0"/>
              <a:t>R</a:t>
            </a:r>
            <a:r>
              <a:rPr lang="en-US" baseline="30000" dirty="0" err="1" smtClean="0"/>
              <a:t>c</a:t>
            </a:r>
            <a:r>
              <a:rPr lang="en-US" baseline="-25000" dirty="0" err="1" smtClean="0"/>
              <a:t>AA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30000" dirty="0" err="1" smtClean="0"/>
              <a:t>b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DC19-D49F-48A9-B556-4ACDE96A8F5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FB7A-96BF-47A5-8780-9256014B68B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Generalize </a:t>
            </a:r>
            <a:r>
              <a:rPr lang="en-US" dirty="0" err="1" smtClean="0"/>
              <a:t>AdS</a:t>
            </a:r>
            <a:r>
              <a:rPr lang="en-US" dirty="0" smtClean="0"/>
              <a:t>/CFT HQ Drag</a:t>
            </a:r>
          </a:p>
          <a:p>
            <a:pPr lvl="1"/>
            <a:r>
              <a:rPr lang="en-US" dirty="0" smtClean="0"/>
              <a:t>Hot and cold nuclear matter</a:t>
            </a:r>
          </a:p>
          <a:p>
            <a:pPr lvl="1"/>
            <a:r>
              <a:rPr lang="en-US" dirty="0" smtClean="0"/>
              <a:t>Gain confidence in universality</a:t>
            </a:r>
          </a:p>
          <a:p>
            <a:r>
              <a:rPr lang="en-US" dirty="0" smtClean="0"/>
              <a:t>Systematic theoretical error for </a:t>
            </a:r>
            <a:r>
              <a:rPr lang="en-US" dirty="0" err="1" smtClean="0"/>
              <a:t>pQCD</a:t>
            </a:r>
            <a:endParaRPr lang="en-US" dirty="0" smtClean="0"/>
          </a:p>
          <a:p>
            <a:pPr lvl="1"/>
            <a:r>
              <a:rPr lang="en-US" dirty="0" smtClean="0"/>
              <a:t>Collinear approximation badly violated</a:t>
            </a:r>
          </a:p>
          <a:p>
            <a:pPr lvl="2"/>
            <a:r>
              <a:rPr lang="en-US" dirty="0" smtClean="0"/>
              <a:t>Some effects persist to LHC energies</a:t>
            </a:r>
          </a:p>
          <a:p>
            <a:pPr lvl="3"/>
            <a:r>
              <a:rPr lang="en-US" dirty="0" smtClean="0"/>
              <a:t>Single particle more interesting than full jet reconstruction?</a:t>
            </a:r>
          </a:p>
          <a:p>
            <a:pPr lvl="1"/>
            <a:r>
              <a:rPr lang="en-US" dirty="0" smtClean="0"/>
              <a:t>Effects of running coupling not yet rigorously investigated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402BC-9FC0-47C8-991E-93F7A09F0BD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EC6C-5D50-4B1C-82B1-6E969FCA531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99689-C3BA-47B4-9152-8CBE1F58CF1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6553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and Future QGP Experiments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</a:p>
          <a:p>
            <a:pPr lvl="1"/>
            <a:r>
              <a:rPr lang="en-US" dirty="0" smtClean="0"/>
              <a:t>BRAHMS</a:t>
            </a:r>
          </a:p>
          <a:p>
            <a:pPr lvl="1"/>
            <a:r>
              <a:rPr lang="en-US" b="1" dirty="0" smtClean="0"/>
              <a:t>PHENIX</a:t>
            </a:r>
            <a:endParaRPr lang="en-US" dirty="0" smtClean="0"/>
          </a:p>
          <a:p>
            <a:pPr lvl="1"/>
            <a:r>
              <a:rPr lang="en-US" dirty="0" smtClean="0"/>
              <a:t>PHOBOS</a:t>
            </a:r>
          </a:p>
          <a:p>
            <a:pPr lvl="1"/>
            <a:r>
              <a:rPr lang="en-US" b="1" dirty="0" smtClean="0"/>
              <a:t>STAR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</a:p>
          <a:p>
            <a:pPr lvl="1"/>
            <a:r>
              <a:rPr lang="en-US" b="1" dirty="0" smtClean="0"/>
              <a:t>ALICE</a:t>
            </a:r>
          </a:p>
          <a:p>
            <a:pPr lvl="1"/>
            <a:r>
              <a:rPr lang="en-US" b="1" dirty="0" smtClean="0"/>
              <a:t>ATLAS</a:t>
            </a:r>
          </a:p>
          <a:p>
            <a:pPr lvl="1"/>
            <a:r>
              <a:rPr lang="en-US" b="1" dirty="0" smtClean="0"/>
              <a:t>CMS</a:t>
            </a:r>
          </a:p>
          <a:p>
            <a:pPr lvl="1"/>
            <a:r>
              <a:rPr lang="en-US" dirty="0" err="1" smtClean="0"/>
              <a:t>LHCb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9FC5-4C70-424E-A760-8F9F5E28A6D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29000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62350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080125" y="6003925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28800" y="60960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PHENIX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uiExpand="1" build="p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7E26-C23F-4CCF-BE1A-963D7F1A02B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INPP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549747" y="1905000"/>
            <a:ext cx="4441853" cy="3705999"/>
            <a:chOff x="4549747" y="1905000"/>
            <a:chExt cx="4441853" cy="3705999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49747" y="1905000"/>
              <a:ext cx="4441853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8179379" y="53340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  <a:endParaRPr lang="en-US" sz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3735</TotalTime>
  <Words>2245</Words>
  <Application>Microsoft Office PowerPoint</Application>
  <PresentationFormat>On-screen Show (4:3)</PresentationFormat>
  <Paragraphs>598</Paragraphs>
  <Slides>50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Office Theme</vt:lpstr>
      <vt:lpstr>Image</vt:lpstr>
      <vt:lpstr>Bitmap Image</vt:lpstr>
      <vt:lpstr>pQCD and AdS/CFT in Heavy Ion Collisions</vt:lpstr>
      <vt:lpstr>QCD: Theory of the Strong Force</vt:lpstr>
      <vt:lpstr>Bulk QCD and Phase Diagram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Present and Future QGP Experiments</vt:lpstr>
      <vt:lpstr>Evolution of a HI Collision</vt:lpstr>
      <vt:lpstr>Geometry of a HI Collision</vt:lpstr>
      <vt:lpstr>Low-pT Measurements (I)</vt:lpstr>
      <vt:lpstr>Low-pT Measurements (II)</vt:lpstr>
      <vt:lpstr>Low-pT Measurements (III)</vt:lpstr>
      <vt:lpstr>Why High-pT Jets?</vt:lpstr>
      <vt:lpstr>Why High-pT Jets?</vt:lpstr>
      <vt:lpstr>High-pT Observables</vt:lpstr>
      <vt:lpstr>pQCD Rad E-loss Calculation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AdS/CFT Drag</vt:lpstr>
      <vt:lpstr>Compared to Data</vt:lpstr>
      <vt:lpstr>Light Quark and Gluon E-Loss</vt:lpstr>
      <vt:lpstr>Baryon to Meson Ratios</vt:lpstr>
      <vt:lpstr>Slide 27</vt:lpstr>
      <vt:lpstr>LHC c, b RAA pT Dependence</vt:lpstr>
      <vt:lpstr>An Enhanced Signal</vt:lpstr>
      <vt:lpstr>LHC RcAA(pT)/RbAA(pT) Prediction</vt:lpstr>
      <vt:lpstr>Not So Fast!</vt:lpstr>
      <vt:lpstr>LHC RcAA(pT)/RbAA(pT) Prediction (with speed limits)</vt:lpstr>
      <vt:lpstr>Measurement at RHIC</vt:lpstr>
      <vt:lpstr>RHIC c, b RAA pT Dependence</vt:lpstr>
      <vt:lpstr>RHIC Rcb Ratio</vt:lpstr>
      <vt:lpstr>Universality and Applicability</vt:lpstr>
      <vt:lpstr>New Geometries</vt:lpstr>
      <vt:lpstr>New in the Shock</vt:lpstr>
      <vt:lpstr>Shock Geometry Results</vt:lpstr>
      <vt:lpstr>HQ Momentum Loss</vt:lpstr>
      <vt:lpstr>Frame Dragging</vt:lpstr>
      <vt:lpstr>Putting It All Together</vt:lpstr>
      <vt:lpstr>Shock Metric Speed Limit</vt:lpstr>
      <vt:lpstr>Quantitative, Falsifiable pQCD</vt:lpstr>
      <vt:lpstr>Multiple Models</vt:lpstr>
      <vt:lpstr>Quantitative Parameter Extraction</vt:lpstr>
      <vt:lpstr>Effect of Collinear Approximation</vt:lpstr>
      <vt:lpstr>Huge Sensitivity</vt:lpstr>
      <vt:lpstr>Conclusions I</vt:lpstr>
      <vt:lpstr>Conclusions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320</cp:revision>
  <dcterms:created xsi:type="dcterms:W3CDTF">2009-09-03T22:02:25Z</dcterms:created>
  <dcterms:modified xsi:type="dcterms:W3CDTF">2010-11-16T13:32:14Z</dcterms:modified>
</cp:coreProperties>
</file>