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74" r:id="rId2"/>
    <p:sldId id="268" r:id="rId3"/>
    <p:sldId id="271" r:id="rId4"/>
    <p:sldId id="332" r:id="rId5"/>
    <p:sldId id="333" r:id="rId6"/>
    <p:sldId id="334" r:id="rId7"/>
    <p:sldId id="375" r:id="rId8"/>
    <p:sldId id="336" r:id="rId9"/>
    <p:sldId id="278" r:id="rId10"/>
    <p:sldId id="285" r:id="rId11"/>
    <p:sldId id="338" r:id="rId12"/>
    <p:sldId id="339" r:id="rId13"/>
    <p:sldId id="340" r:id="rId14"/>
    <p:sldId id="342" r:id="rId15"/>
    <p:sldId id="343" r:id="rId16"/>
    <p:sldId id="348" r:id="rId17"/>
    <p:sldId id="358" r:id="rId18"/>
    <p:sldId id="345" r:id="rId19"/>
    <p:sldId id="349" r:id="rId20"/>
    <p:sldId id="351" r:id="rId21"/>
    <p:sldId id="295" r:id="rId22"/>
    <p:sldId id="366" r:id="rId23"/>
    <p:sldId id="301" r:id="rId24"/>
    <p:sldId id="303" r:id="rId25"/>
    <p:sldId id="377" r:id="rId26"/>
    <p:sldId id="376" r:id="rId27"/>
    <p:sldId id="309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23" r:id="rId37"/>
    <p:sldId id="324" r:id="rId38"/>
    <p:sldId id="326" r:id="rId39"/>
    <p:sldId id="327" r:id="rId40"/>
    <p:sldId id="328" r:id="rId41"/>
    <p:sldId id="329" r:id="rId42"/>
    <p:sldId id="330" r:id="rId43"/>
    <p:sldId id="331" r:id="rId44"/>
    <p:sldId id="321" r:id="rId45"/>
    <p:sldId id="319" r:id="rId46"/>
    <p:sldId id="320" r:id="rId47"/>
    <p:sldId id="322" r:id="rId48"/>
    <p:sldId id="370" r:id="rId49"/>
    <p:sldId id="372" r:id="rId50"/>
    <p:sldId id="37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005400"/>
    <a:srgbClr val="09840A"/>
    <a:srgbClr val="FF0000"/>
    <a:srgbClr val="660000"/>
    <a:srgbClr val="2D2A6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9" autoAdjust="0"/>
    <p:restoredTop sz="94660"/>
  </p:normalViewPr>
  <p:slideViewPr>
    <p:cSldViewPr>
      <p:cViewPr varScale="1">
        <p:scale>
          <a:sx n="74" d="100"/>
          <a:sy n="74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5713B-7F30-4AF5-96BF-BCA3677841D5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2E535-840F-463B-B54A-E456A7A5B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Theoretical techniques</a:t>
            </a:r>
            <a:r>
              <a:rPr lang="en-US" baseline="0" dirty="0" smtClean="0"/>
              <a:t> up next!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up, experiments!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</a:t>
            </a:r>
            <a:r>
              <a:rPr lang="en-US" baseline="0" dirty="0" smtClean="0"/>
              <a:t> energy </a:t>
            </a:r>
            <a:r>
              <a:rPr lang="en-US" baseline="0" dirty="0" err="1" smtClean="0"/>
              <a:t>bremsstrahlung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Anticorrelated</a:t>
            </a:r>
            <a:r>
              <a:rPr lang="en-US" dirty="0" smtClean="0"/>
              <a:t>; have e- come in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06A3-5A70-4ED6-86F4-B3181BC7898E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INPP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C61F-0647-411E-B442-EA4768658676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60C8-FBFA-4F36-A0E4-2E90B032CD8A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E614F-59DA-49B6-A5D1-F93B2F40AF24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BA0B-DBB0-47A0-A589-5B42619D56BC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60AD-E033-438C-B743-1CE4563F0D48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3D52-FA98-4A21-8A89-9BF31D3B0BC7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104DC-9EEF-4435-A27B-5FD195A3CFE5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3CBA-6053-4FF9-AC5D-CFC56959CD5A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3088-AB7A-4893-B6E5-419DAA4C11DE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F40E-E339-4E86-925F-2A4D167B5860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chemeClr val="bg1"/>
            </a:gs>
            <a:gs pos="100000">
              <a:srgbClr val="99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160AB-091B-482C-A79E-5AC82EF36336}" type="datetime1">
              <a:rPr lang="en-US" smtClean="0"/>
              <a:pPr/>
              <a:t>11/16/2010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929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INPP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5BCB-DCF7-4CB6-B569-5FAD0D0113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7" descr="OSU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075" y="6393500"/>
            <a:ext cx="365125" cy="3714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D2A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54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5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3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88.png"/><Relationship Id="rId4" Type="http://schemas.openxmlformats.org/officeDocument/2006/relationships/oleObject" Target="../embeddings/oleObject3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3175"/>
            <a:ext cx="7772400" cy="1470025"/>
          </a:xfrm>
        </p:spPr>
        <p:txBody>
          <a:bodyPr/>
          <a:lstStyle/>
          <a:p>
            <a:r>
              <a:rPr lang="en-US" dirty="0" err="1" smtClean="0"/>
              <a:t>pQCD</a:t>
            </a:r>
            <a:r>
              <a:rPr lang="en-US" dirty="0" smtClean="0"/>
              <a:t> and </a:t>
            </a:r>
            <a:r>
              <a:rPr lang="en-US" dirty="0" err="1" smtClean="0"/>
              <a:t>AdS</a:t>
            </a:r>
            <a:r>
              <a:rPr lang="en-US" dirty="0" smtClean="0"/>
              <a:t>/CFT</a:t>
            </a:r>
            <a:br>
              <a:rPr lang="en-US" dirty="0" smtClean="0"/>
            </a:br>
            <a:r>
              <a:rPr lang="en-US" dirty="0" smtClean="0"/>
              <a:t>in Heavy Ion Collisions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660000"/>
                </a:solidFill>
              </a:rPr>
              <a:t>W. A. Horowitz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The Ohio State University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September 22, 2009</a:t>
            </a:r>
            <a:endParaRPr lang="en-US" sz="2000" dirty="0">
              <a:solidFill>
                <a:srgbClr val="66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A46F-2D49-4BFD-A690-4B5AFA4B4F43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INPP Seminar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5257800"/>
            <a:ext cx="6706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 many thanks to Yuri </a:t>
            </a:r>
            <a:r>
              <a:rPr lang="en-US" sz="1600" dirty="0" err="1" smtClean="0"/>
              <a:t>Kovchegov</a:t>
            </a:r>
            <a:r>
              <a:rPr lang="en-US" sz="1600" dirty="0" smtClean="0"/>
              <a:t>, </a:t>
            </a:r>
            <a:r>
              <a:rPr lang="en-US" sz="1600" dirty="0" err="1" smtClean="0"/>
              <a:t>Miklos</a:t>
            </a:r>
            <a:r>
              <a:rPr lang="en-US" sz="1600" dirty="0" smtClean="0"/>
              <a:t> </a:t>
            </a:r>
            <a:r>
              <a:rPr lang="en-US" sz="1600" dirty="0" err="1" smtClean="0"/>
              <a:t>Gyulassy</a:t>
            </a:r>
            <a:r>
              <a:rPr lang="en-US" sz="1600" dirty="0" smtClean="0"/>
              <a:t>, and Ulrich Heinz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of a HI Collision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-762000" y="5029200"/>
            <a:ext cx="8229600" cy="1447800"/>
          </a:xfrm>
        </p:spPr>
        <p:txBody>
          <a:bodyPr>
            <a:normAutofit/>
          </a:bodyPr>
          <a:lstStyle/>
          <a:p>
            <a:pPr lvl="2">
              <a:buFontTx/>
              <a:buChar char="•"/>
            </a:pPr>
            <a:r>
              <a:rPr lang="en-US" dirty="0" smtClean="0"/>
              <a:t>Hydro propagates IC</a:t>
            </a:r>
          </a:p>
          <a:p>
            <a:pPr lvl="3">
              <a:buFontTx/>
              <a:buChar char="–"/>
            </a:pPr>
            <a:r>
              <a:rPr lang="en-US" sz="1800" dirty="0" smtClean="0">
                <a:solidFill>
                  <a:srgbClr val="030303"/>
                </a:solidFill>
              </a:rPr>
              <a:t>Results depend strongly on initial conditions</a:t>
            </a:r>
          </a:p>
          <a:p>
            <a:pPr lvl="2">
              <a:buFontTx/>
              <a:buChar char="•"/>
            </a:pPr>
            <a:r>
              <a:rPr lang="en-US" dirty="0" smtClean="0"/>
              <a:t>Viscosity reduces momentum anisotropy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E62B-7F0E-45DE-AAA7-6946696AD804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3657600" y="1752600"/>
          <a:ext cx="5486400" cy="741363"/>
        </p:xfrm>
        <a:graphic>
          <a:graphicData uri="http://schemas.openxmlformats.org/presentationml/2006/ole">
            <p:oleObj spid="_x0000_s13314" name="Image" r:id="rId3" imgW="15873016" imgH="2146032" progId="">
              <p:embed/>
            </p:oleObj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0" y="914400"/>
            <a:ext cx="3886200" cy="3165475"/>
            <a:chOff x="0" y="914400"/>
            <a:chExt cx="3886200" cy="3165475"/>
          </a:xfrm>
        </p:grpSpPr>
        <p:pic>
          <p:nvPicPr>
            <p:cNvPr id="5" name="Picture 5" descr="CollisionGeom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914400"/>
              <a:ext cx="3886200" cy="2595563"/>
            </a:xfrm>
            <a:prstGeom prst="rect">
              <a:avLst/>
            </a:prstGeom>
            <a:noFill/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212725" y="3622675"/>
              <a:ext cx="28209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M </a:t>
              </a:r>
              <a:r>
                <a:rPr lang="en-US" sz="1200" dirty="0" err="1"/>
                <a:t>Kaneta</a:t>
              </a:r>
              <a:r>
                <a:rPr lang="en-US" sz="1200" dirty="0"/>
                <a:t>, Results from the </a:t>
              </a:r>
            </a:p>
            <a:p>
              <a:r>
                <a:rPr lang="en-US" sz="1200" dirty="0"/>
                <a:t>Relativistic Heavy Ion Collider (Part II)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00400" y="2667000"/>
            <a:ext cx="5943600" cy="2562999"/>
            <a:chOff x="3200400" y="2667000"/>
            <a:chExt cx="5943600" cy="2562999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5310322" y="4953000"/>
              <a:ext cx="38336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T Ludlum and L </a:t>
              </a:r>
              <a:r>
                <a:rPr lang="en-US" sz="1200" dirty="0" err="1"/>
                <a:t>McLerran</a:t>
              </a:r>
              <a:r>
                <a:rPr lang="en-US" sz="1200" dirty="0"/>
                <a:t>, Phys. Today </a:t>
              </a:r>
              <a:r>
                <a:rPr lang="en-US" sz="1200" dirty="0" smtClean="0"/>
                <a:t>56N10 </a:t>
              </a:r>
              <a:r>
                <a:rPr lang="en-US" sz="1200" dirty="0"/>
                <a:t>(2003)</a:t>
              </a: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00400" y="2667000"/>
              <a:ext cx="5943600" cy="2217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Measurements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90600"/>
            <a:ext cx="8229600" cy="6019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err="1" smtClean="0"/>
              <a:t>Partonic</a:t>
            </a:r>
            <a:r>
              <a:rPr lang="en-US" dirty="0" smtClean="0"/>
              <a:t> DOF at </a:t>
            </a:r>
            <a:r>
              <a:rPr lang="en-US" dirty="0" err="1" smtClean="0"/>
              <a:t>hadronization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22427-87EA-41C1-93E9-E51EB3AF8E68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066800"/>
            <a:ext cx="3614737" cy="404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876800" y="5029200"/>
            <a:ext cx="1155481" cy="352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LRP 2008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219200" y="5715000"/>
            <a:ext cx="502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5435958"/>
            <a:ext cx="5105400" cy="533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Measurements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9401"/>
            <a:ext cx="4038600" cy="4525963"/>
          </a:xfrm>
        </p:spPr>
        <p:txBody>
          <a:bodyPr/>
          <a:lstStyle/>
          <a:p>
            <a:r>
              <a:rPr lang="en-US" dirty="0" smtClean="0"/>
              <a:t>EOS from lattice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399401"/>
            <a:ext cx="4038600" cy="4525963"/>
          </a:xfrm>
        </p:spPr>
        <p:txBody>
          <a:bodyPr/>
          <a:lstStyle/>
          <a:p>
            <a:r>
              <a:rPr lang="en-US" dirty="0" smtClean="0"/>
              <a:t>Anisotropy from (ideal) Hydro + 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DDB1-176B-4A3F-9B33-D808699EB066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4576" y="2542401"/>
            <a:ext cx="430122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4929189" y="2542401"/>
            <a:ext cx="3681411" cy="3705999"/>
            <a:chOff x="4929189" y="2542401"/>
            <a:chExt cx="3681411" cy="370599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9189" y="2542401"/>
              <a:ext cx="3681411" cy="359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5867400" y="5971401"/>
              <a:ext cx="1645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PHENIX White Paper</a:t>
              </a:r>
              <a:endParaRPr lang="en-US" sz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00400" y="5313402"/>
            <a:ext cx="863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LRP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Measurements (III)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r>
              <a:rPr lang="en-US" dirty="0" smtClean="0"/>
              <a:t>Viscosity: why the fuss?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pQCD</a:t>
            </a:r>
            <a:r>
              <a:rPr lang="en-US" dirty="0" smtClean="0"/>
              <a:t>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AdS</a:t>
            </a:r>
            <a:r>
              <a:rPr lang="en-US" dirty="0" smtClean="0"/>
              <a:t>/CFT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1/4</a:t>
            </a:r>
            <a:r>
              <a:rPr lang="en-US" dirty="0" smtClean="0">
                <a:latin typeface="Symbol" pitchFamily="18" charset="2"/>
              </a:rPr>
              <a:t>p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AB10-E6E3-482C-83BA-99C678133A1F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28600" y="5662613"/>
            <a:ext cx="8763000" cy="936625"/>
            <a:chOff x="228600" y="5662613"/>
            <a:chExt cx="8763000" cy="936625"/>
          </a:xfrm>
        </p:grpSpPr>
        <p:graphicFrame>
          <p:nvGraphicFramePr>
            <p:cNvPr id="8" name="Object 9"/>
            <p:cNvGraphicFramePr>
              <a:graphicFrameLocks noChangeAspect="1"/>
            </p:cNvGraphicFramePr>
            <p:nvPr/>
          </p:nvGraphicFramePr>
          <p:xfrm>
            <a:off x="228600" y="5662613"/>
            <a:ext cx="8763000" cy="814387"/>
          </p:xfrm>
          <a:graphic>
            <a:graphicData uri="http://schemas.openxmlformats.org/presentationml/2006/ole">
              <p:oleObj spid="_x0000_s96259" name="Image" r:id="rId3" imgW="13663492" imgH="1269841" progId="">
                <p:embed/>
              </p:oleObj>
            </a:graphicData>
          </a:graphic>
        </p:graphicFrame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638800" y="6324600"/>
              <a:ext cx="20923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U Heinz, Quark Matter 2009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00438" y="2397125"/>
            <a:ext cx="5419562" cy="3290074"/>
            <a:chOff x="2200438" y="2397125"/>
            <a:chExt cx="5419562" cy="3290074"/>
          </a:xfrm>
        </p:grpSpPr>
        <p:graphicFrame>
          <p:nvGraphicFramePr>
            <p:cNvPr id="7" name="Object 7"/>
            <p:cNvGraphicFramePr>
              <a:graphicFrameLocks noChangeAspect="1"/>
            </p:cNvGraphicFramePr>
            <p:nvPr/>
          </p:nvGraphicFramePr>
          <p:xfrm>
            <a:off x="2200438" y="2397125"/>
            <a:ext cx="4584700" cy="3165475"/>
          </p:xfrm>
          <a:graphic>
            <a:graphicData uri="http://schemas.openxmlformats.org/presentationml/2006/ole">
              <p:oleObj spid="_x0000_s96258" name="Image" r:id="rId4" imgW="6273016" imgH="4330159" progId="">
                <p:embed/>
              </p:oleObj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4715038" y="5410200"/>
              <a:ext cx="2904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Luzum</a:t>
              </a:r>
              <a:r>
                <a:rPr lang="en-US" sz="1200" dirty="0" smtClean="0"/>
                <a:t> and </a:t>
              </a:r>
              <a:r>
                <a:rPr lang="en-US" sz="1200" dirty="0" err="1" smtClean="0"/>
                <a:t>Romatschke</a:t>
              </a:r>
              <a:r>
                <a:rPr lang="en-US" sz="1200" dirty="0" smtClean="0"/>
                <a:t>, PRC78 (2008)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r>
              <a:rPr lang="en-US" dirty="0" smtClean="0"/>
              <a:t>Tomography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11C9-E720-4425-8FAB-87B7E153AC25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81200"/>
            <a:ext cx="2800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98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http://www.fas.org/irp/imint/docs/rst/Intro/Part2_26d.html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" y="1524000"/>
            <a:ext cx="518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4D4D4D"/>
                </a:solidFill>
              </a:rPr>
              <a:t>One can learn a lot from </a:t>
            </a:r>
            <a:r>
              <a:rPr lang="en-US" sz="2000" dirty="0" smtClean="0">
                <a:solidFill>
                  <a:srgbClr val="4D4D4D"/>
                </a:solidFill>
              </a:rPr>
              <a:t>a single probe</a:t>
            </a:r>
            <a:r>
              <a:rPr lang="en-US" sz="2000" dirty="0">
                <a:solidFill>
                  <a:srgbClr val="4D4D4D"/>
                </a:solidFill>
              </a:rPr>
              <a:t>…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5791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660000"/>
                </a:solidFill>
              </a:rPr>
              <a:t>PET Scan</a:t>
            </a: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5257800" y="2057400"/>
            <a:ext cx="3581400" cy="4070350"/>
            <a:chOff x="3312" y="1056"/>
            <a:chExt cx="2256" cy="2564"/>
          </a:xfrm>
        </p:grpSpPr>
        <p:graphicFrame>
          <p:nvGraphicFramePr>
            <p:cNvPr id="12" name="Object 8"/>
            <p:cNvGraphicFramePr>
              <a:graphicFrameLocks noChangeAspect="1"/>
            </p:cNvGraphicFramePr>
            <p:nvPr/>
          </p:nvGraphicFramePr>
          <p:xfrm>
            <a:off x="3504" y="1632"/>
            <a:ext cx="1712" cy="1528"/>
          </p:xfrm>
          <a:graphic>
            <a:graphicData uri="http://schemas.openxmlformats.org/presentationml/2006/ole">
              <p:oleObj spid="_x0000_s99330" name="Image" r:id="rId4" imgW="2717460" imgH="2425397" progId="">
                <p:embed/>
              </p:oleObj>
            </a:graphicData>
          </a:graphic>
        </p:graphicFrame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312" y="1056"/>
              <a:ext cx="225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and even more with multiple probes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360" y="3216"/>
              <a:ext cx="20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660000"/>
                  </a:solidFill>
                </a:rPr>
                <a:t>SPECT-CT Scan uses internal </a:t>
              </a:r>
              <a:r>
                <a:rPr lang="en-US" sz="1800">
                  <a:solidFill>
                    <a:srgbClr val="660000"/>
                  </a:solidFill>
                  <a:latin typeface="Symbol" pitchFamily="18" charset="2"/>
                </a:rPr>
                <a:t>g</a:t>
              </a:r>
              <a:r>
                <a:rPr lang="en-US" sz="1800">
                  <a:solidFill>
                    <a:srgbClr val="660000"/>
                  </a:solidFill>
                </a:rPr>
                <a:t> photons and external X-rays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about medium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C231-A25E-44A0-AEFA-27D761D31C8F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81000" y="1905000"/>
            <a:ext cx="4876800" cy="2029599"/>
            <a:chOff x="381000" y="1905000"/>
            <a:chExt cx="4876800" cy="2029599"/>
          </a:xfrm>
        </p:grpSpPr>
        <p:pic>
          <p:nvPicPr>
            <p:cNvPr id="10035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1000" y="1905000"/>
              <a:ext cx="4876800" cy="1657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838200" y="3657600"/>
              <a:ext cx="30268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Levai</a:t>
              </a:r>
              <a:r>
                <a:rPr lang="en-US" sz="1200" dirty="0" smtClean="0"/>
                <a:t>, and </a:t>
              </a:r>
              <a:r>
                <a:rPr lang="en-US" sz="1200" dirty="0" err="1" smtClean="0"/>
                <a:t>Vitev</a:t>
              </a:r>
              <a:r>
                <a:rPr lang="en-US" sz="1200" dirty="0" smtClean="0"/>
                <a:t>, NPB571 (200)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72550" y="3886200"/>
            <a:ext cx="4271450" cy="2562999"/>
            <a:chOff x="4872550" y="3886200"/>
            <a:chExt cx="4271450" cy="2562999"/>
          </a:xfrm>
        </p:grpSpPr>
        <p:graphicFrame>
          <p:nvGraphicFramePr>
            <p:cNvPr id="9" name="Object 5"/>
            <p:cNvGraphicFramePr>
              <a:graphicFrameLocks noChangeAspect="1"/>
            </p:cNvGraphicFramePr>
            <p:nvPr/>
          </p:nvGraphicFramePr>
          <p:xfrm>
            <a:off x="4872550" y="3886200"/>
            <a:ext cx="4271450" cy="2127250"/>
          </p:xfrm>
          <a:graphic>
            <a:graphicData uri="http://schemas.openxmlformats.org/presentationml/2006/ole">
              <p:oleObj spid="_x0000_s100355" name="Image" r:id="rId4" imgW="13561905" imgH="6755556" progId="">
                <p:embed/>
              </p:oleObj>
            </a:graphicData>
          </a:graphic>
        </p:graphicFrame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6397735" y="6172200"/>
              <a:ext cx="27462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J </a:t>
              </a:r>
              <a:r>
                <a:rPr lang="en-US" sz="1200" dirty="0" err="1"/>
                <a:t>Friess</a:t>
              </a:r>
              <a:r>
                <a:rPr lang="en-US" sz="1200" dirty="0"/>
                <a:t>, et al., PRD</a:t>
              </a:r>
              <a:r>
                <a:rPr lang="en-US" sz="1200" b="1" dirty="0"/>
                <a:t>75</a:t>
              </a:r>
              <a:r>
                <a:rPr lang="en-US" sz="1200" dirty="0"/>
                <a:t>:106003, 2007 </a:t>
              </a: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4038600"/>
            <a:ext cx="43434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66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Weakly coupled, Debye-screened gas-like plasma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10200" y="2133600"/>
            <a:ext cx="37338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Strongly coupled SYM soup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4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37D-5F07-49A2-9B71-5FAE03C03B6D}" type="slidenum">
              <a:rPr lang="en-US"/>
              <a:pPr/>
              <a:t>16</a:t>
            </a:fld>
            <a:endParaRPr lang="en-US"/>
          </a:p>
        </p:txBody>
      </p:sp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Observables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24601" y="3352800"/>
            <a:ext cx="2749551" cy="2895601"/>
            <a:chOff x="336" y="768"/>
            <a:chExt cx="2147" cy="2208"/>
          </a:xfrm>
        </p:grpSpPr>
        <p:pic>
          <p:nvPicPr>
            <p:cNvPr id="648196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6" y="912"/>
              <a:ext cx="1894" cy="2064"/>
            </a:xfrm>
            <a:prstGeom prst="rect">
              <a:avLst/>
            </a:prstGeom>
            <a:noFill/>
          </p:spPr>
        </p:pic>
        <p:sp>
          <p:nvSpPr>
            <p:cNvPr id="648197" name="Line 5"/>
            <p:cNvSpPr>
              <a:spLocks noChangeShapeType="1"/>
            </p:cNvSpPr>
            <p:nvPr/>
          </p:nvSpPr>
          <p:spPr bwMode="auto">
            <a:xfrm>
              <a:off x="912" y="768"/>
              <a:ext cx="0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8198" name="Line 6"/>
            <p:cNvSpPr>
              <a:spLocks noChangeShapeType="1"/>
            </p:cNvSpPr>
            <p:nvPr/>
          </p:nvSpPr>
          <p:spPr bwMode="auto">
            <a:xfrm>
              <a:off x="912" y="206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8199" name="Line 7"/>
            <p:cNvSpPr>
              <a:spLocks noChangeShapeType="1"/>
            </p:cNvSpPr>
            <p:nvPr/>
          </p:nvSpPr>
          <p:spPr bwMode="auto">
            <a:xfrm>
              <a:off x="912" y="2064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8200" name="Line 8"/>
            <p:cNvSpPr>
              <a:spLocks noChangeShapeType="1"/>
            </p:cNvSpPr>
            <p:nvPr/>
          </p:nvSpPr>
          <p:spPr bwMode="auto">
            <a:xfrm>
              <a:off x="912" y="2064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8201" name="Text Box 9"/>
            <p:cNvSpPr txBox="1">
              <a:spLocks noChangeArrowheads="1"/>
            </p:cNvSpPr>
            <p:nvPr/>
          </p:nvSpPr>
          <p:spPr bwMode="auto">
            <a:xfrm>
              <a:off x="2150" y="919"/>
              <a:ext cx="33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1">
                  <a:latin typeface="Arial" charset="0"/>
                </a:rPr>
                <a:t>p</a:t>
              </a:r>
              <a:r>
                <a:rPr lang="en-US" sz="2000" i="1" baseline="-25000">
                  <a:latin typeface="Arial" charset="0"/>
                </a:rPr>
                <a:t>T</a:t>
              </a:r>
            </a:p>
          </p:txBody>
        </p:sp>
        <p:sp>
          <p:nvSpPr>
            <p:cNvPr id="648202" name="Freeform 10"/>
            <p:cNvSpPr>
              <a:spLocks/>
            </p:cNvSpPr>
            <p:nvPr/>
          </p:nvSpPr>
          <p:spPr bwMode="auto">
            <a:xfrm>
              <a:off x="1248" y="1872"/>
              <a:ext cx="64" cy="192"/>
            </a:xfrm>
            <a:custGeom>
              <a:avLst/>
              <a:gdLst/>
              <a:ahLst/>
              <a:cxnLst>
                <a:cxn ang="0">
                  <a:pos x="48" y="192"/>
                </a:cxn>
                <a:cxn ang="0">
                  <a:pos x="0" y="0"/>
                </a:cxn>
              </a:cxnLst>
              <a:rect l="0" t="0" r="r" b="b"/>
              <a:pathLst>
                <a:path w="64" h="192">
                  <a:moveTo>
                    <a:pt x="48" y="192"/>
                  </a:moveTo>
                  <a:cubicBezTo>
                    <a:pt x="56" y="132"/>
                    <a:pt x="64" y="72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8203" name="Text Box 11"/>
            <p:cNvSpPr txBox="1">
              <a:spLocks noChangeArrowheads="1"/>
            </p:cNvSpPr>
            <p:nvPr/>
          </p:nvSpPr>
          <p:spPr bwMode="auto">
            <a:xfrm>
              <a:off x="1298" y="1738"/>
              <a:ext cx="268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Symbol" pitchFamily="18" charset="2"/>
                </a:rPr>
                <a:t>f</a:t>
              </a:r>
            </a:p>
          </p:txBody>
        </p:sp>
      </p:grpSp>
      <p:graphicFrame>
        <p:nvGraphicFramePr>
          <p:cNvPr id="648204" name="Object 12"/>
          <p:cNvGraphicFramePr>
            <a:graphicFrameLocks noChangeAspect="1"/>
          </p:cNvGraphicFramePr>
          <p:nvPr/>
        </p:nvGraphicFramePr>
        <p:xfrm>
          <a:off x="381000" y="5105400"/>
          <a:ext cx="5905500" cy="1143000"/>
        </p:xfrm>
        <a:graphic>
          <a:graphicData uri="http://schemas.openxmlformats.org/presentationml/2006/ole">
            <p:oleObj spid="_x0000_s104450" name="Bitmap Image" r:id="rId4" imgW="5904762" imgH="1142857" progId="PBrush">
              <p:embed/>
            </p:oleObj>
          </a:graphicData>
        </a:graphic>
      </p:graphicFrame>
      <p:graphicFrame>
        <p:nvGraphicFramePr>
          <p:cNvPr id="648205" name="Object 13"/>
          <p:cNvGraphicFramePr>
            <a:graphicFrameLocks noChangeAspect="1"/>
          </p:cNvGraphicFramePr>
          <p:nvPr/>
        </p:nvGraphicFramePr>
        <p:xfrm>
          <a:off x="914400" y="1066800"/>
          <a:ext cx="7437438" cy="904875"/>
        </p:xfrm>
        <a:graphic>
          <a:graphicData uri="http://schemas.openxmlformats.org/presentationml/2006/ole">
            <p:oleObj spid="_x0000_s104451" name="Bitmap Image" r:id="rId5" imgW="7438095" imgH="905001" progId="PBrush">
              <p:embed/>
            </p:oleObj>
          </a:graphicData>
        </a:graphic>
      </p:graphicFrame>
      <p:sp>
        <p:nvSpPr>
          <p:cNvPr id="64820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81000" y="2667000"/>
            <a:ext cx="7772400" cy="533400"/>
          </a:xfrm>
          <a:noFill/>
          <a:ln/>
        </p:spPr>
        <p:txBody>
          <a:bodyPr/>
          <a:lstStyle/>
          <a:p>
            <a:pPr lvl="2">
              <a:buFontTx/>
              <a:buNone/>
            </a:pPr>
            <a:r>
              <a:rPr lang="en-US" dirty="0" smtClean="0">
                <a:solidFill>
                  <a:srgbClr val="005400"/>
                </a:solidFill>
              </a:rPr>
              <a:t>Naively</a:t>
            </a:r>
            <a:r>
              <a:rPr lang="en-US" dirty="0">
                <a:solidFill>
                  <a:srgbClr val="005400"/>
                </a:solidFill>
              </a:rPr>
              <a:t>: if medium has no effect, then </a:t>
            </a:r>
            <a:r>
              <a:rPr lang="en-US" b="1" i="1" dirty="0">
                <a:solidFill>
                  <a:srgbClr val="005400"/>
                </a:solidFill>
              </a:rPr>
              <a:t>R</a:t>
            </a:r>
            <a:r>
              <a:rPr lang="en-US" b="1" i="1" baseline="-25000" dirty="0">
                <a:solidFill>
                  <a:srgbClr val="005400"/>
                </a:solidFill>
              </a:rPr>
              <a:t>AA</a:t>
            </a:r>
            <a:r>
              <a:rPr lang="en-US" dirty="0">
                <a:solidFill>
                  <a:srgbClr val="005400"/>
                </a:solidFill>
              </a:rPr>
              <a:t> = 1</a:t>
            </a: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1193800" y="2667000"/>
            <a:ext cx="6629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8208" name="Rectangle 16"/>
          <p:cNvSpPr>
            <a:spLocks noChangeArrowheads="1"/>
          </p:cNvSpPr>
          <p:nvPr/>
        </p:nvSpPr>
        <p:spPr bwMode="auto">
          <a:xfrm>
            <a:off x="-838200" y="32766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0" lvl="2" indent="-228600">
              <a:spcBef>
                <a:spcPct val="20000"/>
              </a:spcBef>
            </a:pPr>
            <a:r>
              <a:rPr lang="en-US" sz="2400" dirty="0">
                <a:solidFill>
                  <a:srgbClr val="660000"/>
                </a:solidFill>
              </a:rPr>
              <a:t>	Common variables used are transverse momentum, </a:t>
            </a:r>
            <a:r>
              <a:rPr lang="en-US" sz="2400" b="1" i="1" dirty="0" err="1">
                <a:solidFill>
                  <a:srgbClr val="660000"/>
                </a:solidFill>
              </a:rPr>
              <a:t>p</a:t>
            </a:r>
            <a:r>
              <a:rPr lang="en-US" sz="2400" b="1" i="1" baseline="-25000" dirty="0" err="1">
                <a:solidFill>
                  <a:srgbClr val="660000"/>
                </a:solidFill>
              </a:rPr>
              <a:t>T</a:t>
            </a:r>
            <a:r>
              <a:rPr lang="en-US" sz="2400" dirty="0">
                <a:solidFill>
                  <a:srgbClr val="660000"/>
                </a:solidFill>
              </a:rPr>
              <a:t>, and angle with respect to the reaction plane, </a:t>
            </a:r>
            <a:r>
              <a:rPr lang="en-US" sz="2400" i="1" dirty="0">
                <a:solidFill>
                  <a:srgbClr val="66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648209" name="Rectangle 17"/>
          <p:cNvSpPr>
            <a:spLocks noChangeArrowheads="1"/>
          </p:cNvSpPr>
          <p:nvPr/>
        </p:nvSpPr>
        <p:spPr bwMode="auto">
          <a:xfrm>
            <a:off x="-838200" y="46482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0" lvl="2" indent="-228600">
              <a:spcBef>
                <a:spcPct val="20000"/>
              </a:spcBef>
            </a:pPr>
            <a:r>
              <a:rPr lang="en-US" sz="2400" dirty="0">
                <a:solidFill>
                  <a:srgbClr val="4D4D4D"/>
                </a:solidFill>
              </a:rPr>
              <a:t>	</a:t>
            </a:r>
            <a:r>
              <a:rPr lang="en-US" sz="2400" dirty="0" smtClean="0">
                <a:solidFill>
                  <a:srgbClr val="4D4D4D"/>
                </a:solidFill>
              </a:rPr>
              <a:t>Fourier </a:t>
            </a:r>
            <a:r>
              <a:rPr lang="en-US" sz="2400" dirty="0">
                <a:solidFill>
                  <a:srgbClr val="4D4D4D"/>
                </a:solidFill>
              </a:rPr>
              <a:t>expand </a:t>
            </a:r>
            <a:r>
              <a:rPr lang="en-US" sz="2400" b="1" i="1" dirty="0">
                <a:solidFill>
                  <a:srgbClr val="4D4D4D"/>
                </a:solidFill>
              </a:rPr>
              <a:t>R</a:t>
            </a:r>
            <a:r>
              <a:rPr lang="en-US" sz="2400" b="1" i="1" baseline="-25000" dirty="0">
                <a:solidFill>
                  <a:srgbClr val="4D4D4D"/>
                </a:solidFill>
              </a:rPr>
              <a:t>AA</a:t>
            </a:r>
            <a:r>
              <a:rPr lang="en-US" sz="2400" dirty="0">
                <a:solidFill>
                  <a:srgbClr val="4D4D4D"/>
                </a:solidFill>
              </a:rPr>
              <a:t>:</a:t>
            </a:r>
            <a:endParaRPr lang="en-US" sz="2400" baseline="-25000" dirty="0">
              <a:solidFill>
                <a:srgbClr val="4D4D4D"/>
              </a:solidFill>
              <a:latin typeface="Symbol" pitchFamily="18" charset="2"/>
            </a:endParaRPr>
          </a:p>
        </p:txBody>
      </p:sp>
      <p:graphicFrame>
        <p:nvGraphicFramePr>
          <p:cNvPr id="648210" name="Object 18"/>
          <p:cNvGraphicFramePr>
            <a:graphicFrameLocks noChangeAspect="1"/>
          </p:cNvGraphicFramePr>
          <p:nvPr/>
        </p:nvGraphicFramePr>
        <p:xfrm>
          <a:off x="1828800" y="1981200"/>
          <a:ext cx="5410200" cy="504825"/>
        </p:xfrm>
        <a:graphic>
          <a:graphicData uri="http://schemas.openxmlformats.org/presentationml/2006/ole">
            <p:oleObj spid="_x0000_s104452" name="Bitmap Image" r:id="rId6" imgW="5409524" imgH="504762" progId="PBrush">
              <p:embed/>
            </p:oleObj>
          </a:graphicData>
        </a:graphic>
      </p:graphicFrame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A3B2-6B26-432E-B291-0E83434B9D7F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508642" y="446204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9840A"/>
                </a:solidFill>
              </a:rPr>
              <a:t>, </a:t>
            </a:r>
            <a:r>
              <a:rPr lang="en-US" sz="1600" b="1" dirty="0" smtClean="0">
                <a:solidFill>
                  <a:srgbClr val="09840A"/>
                </a:solidFill>
                <a:latin typeface="Symbol" pitchFamily="18" charset="2"/>
              </a:rPr>
              <a:t>g</a:t>
            </a:r>
            <a:r>
              <a:rPr lang="en-US" sz="1600" b="1" dirty="0" smtClean="0">
                <a:solidFill>
                  <a:srgbClr val="09840A"/>
                </a:solidFill>
              </a:rPr>
              <a:t>, </a:t>
            </a:r>
            <a:r>
              <a:rPr lang="en-US" sz="1600" b="1" i="1" dirty="0" smtClean="0">
                <a:solidFill>
                  <a:srgbClr val="09840A"/>
                </a:solidFill>
              </a:rPr>
              <a:t>e</a:t>
            </a:r>
            <a:r>
              <a:rPr lang="en-US" sz="1600" b="1" baseline="30000" dirty="0" smtClean="0">
                <a:solidFill>
                  <a:srgbClr val="09840A"/>
                </a:solidFill>
              </a:rPr>
              <a:t>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82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6" grpId="0" uiExpand="1" build="p" animBg="1"/>
      <p:bldP spid="648207" grpId="0" animBg="1"/>
      <p:bldP spid="648208" grpId="0"/>
      <p:bldP spid="648209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pQCD</a:t>
            </a:r>
            <a:r>
              <a:rPr lang="en-US" dirty="0" smtClean="0"/>
              <a:t> </a:t>
            </a:r>
            <a:r>
              <a:rPr lang="en-US" dirty="0" err="1" smtClean="0"/>
              <a:t>Rad</a:t>
            </a:r>
            <a:r>
              <a:rPr lang="en-US" dirty="0" smtClean="0"/>
              <a:t> E-loss Calculation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A7E8-C70C-41B6-98FF-46684AE02788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14400" y="2971800"/>
            <a:ext cx="8153400" cy="2133600"/>
            <a:chOff x="914400" y="2971800"/>
            <a:chExt cx="8153400" cy="2133600"/>
          </a:xfrm>
        </p:grpSpPr>
        <p:pic>
          <p:nvPicPr>
            <p:cNvPr id="111622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14400" y="2971800"/>
              <a:ext cx="7477125" cy="1735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987854" y="4828401"/>
              <a:ext cx="30799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Levai</a:t>
              </a:r>
              <a:r>
                <a:rPr lang="en-US" sz="1200" dirty="0" smtClean="0"/>
                <a:t>, and </a:t>
              </a:r>
              <a:r>
                <a:rPr lang="en-US" sz="1200" dirty="0" err="1" smtClean="0"/>
                <a:t>Vitev</a:t>
              </a:r>
              <a:r>
                <a:rPr lang="en-US" sz="1200" dirty="0" smtClean="0"/>
                <a:t> NPB594 (2001)</a:t>
              </a:r>
            </a:p>
          </p:txBody>
        </p:sp>
      </p:grp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5181600"/>
            <a:ext cx="533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solidFill>
                  <a:srgbClr val="005400"/>
                </a:solidFill>
              </a:rPr>
              <a:t>Bethe-</a:t>
            </a:r>
            <a:r>
              <a:rPr lang="en-US" sz="2800" dirty="0" err="1" smtClean="0">
                <a:solidFill>
                  <a:srgbClr val="005400"/>
                </a:solidFill>
              </a:rPr>
              <a:t>Heitler</a:t>
            </a:r>
            <a:endParaRPr lang="en-US" sz="28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400" dirty="0" err="1">
                <a:solidFill>
                  <a:srgbClr val="4D4D4D"/>
                </a:solidFill>
              </a:rPr>
              <a:t>dp</a:t>
            </a:r>
            <a:r>
              <a:rPr lang="en-US" sz="2400" baseline="-25000" dirty="0" err="1">
                <a:solidFill>
                  <a:srgbClr val="4D4D4D"/>
                </a:solidFill>
              </a:rPr>
              <a:t>T</a:t>
            </a:r>
            <a:r>
              <a:rPr lang="en-US" sz="2400" dirty="0">
                <a:solidFill>
                  <a:srgbClr val="4D4D4D"/>
                </a:solidFill>
              </a:rPr>
              <a:t>/</a:t>
            </a:r>
            <a:r>
              <a:rPr lang="en-US" sz="2400" dirty="0" err="1">
                <a:solidFill>
                  <a:srgbClr val="4D4D4D"/>
                </a:solidFill>
              </a:rPr>
              <a:t>dt</a:t>
            </a:r>
            <a:r>
              <a:rPr lang="en-US" sz="2400" dirty="0">
                <a:solidFill>
                  <a:srgbClr val="4D4D4D"/>
                </a:solidFill>
              </a:rPr>
              <a:t> ~ -(T</a:t>
            </a:r>
            <a:r>
              <a:rPr lang="en-US" sz="2400" baseline="30000" dirty="0">
                <a:solidFill>
                  <a:srgbClr val="4D4D4D"/>
                </a:solidFill>
              </a:rPr>
              <a:t>3</a:t>
            </a:r>
            <a:r>
              <a:rPr lang="en-US" sz="2400" dirty="0">
                <a:solidFill>
                  <a:srgbClr val="4D4D4D"/>
                </a:solidFill>
              </a:rPr>
              <a:t>/M</a:t>
            </a:r>
            <a:r>
              <a:rPr lang="en-US" sz="2400" baseline="-25000" dirty="0">
                <a:solidFill>
                  <a:srgbClr val="4D4D4D"/>
                </a:solidFill>
              </a:rPr>
              <a:t>q</a:t>
            </a:r>
            <a:r>
              <a:rPr lang="en-US" sz="2400" baseline="30000" dirty="0">
                <a:solidFill>
                  <a:srgbClr val="4D4D4D"/>
                </a:solidFill>
              </a:rPr>
              <a:t>2</a:t>
            </a:r>
            <a:r>
              <a:rPr lang="en-US" sz="2400" dirty="0">
                <a:solidFill>
                  <a:srgbClr val="4D4D4D"/>
                </a:solidFill>
              </a:rPr>
              <a:t>) </a:t>
            </a:r>
            <a:r>
              <a:rPr lang="en-US" sz="2400" dirty="0" err="1" smtClean="0">
                <a:solidFill>
                  <a:srgbClr val="4D4D4D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4D4D4D"/>
                </a:solidFill>
              </a:rPr>
              <a:t>T</a:t>
            </a:r>
            <a:endParaRPr lang="en-US" sz="2400" dirty="0">
              <a:solidFill>
                <a:srgbClr val="4D4D4D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876800" y="4953000"/>
            <a:ext cx="381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4800600" y="4876800"/>
            <a:ext cx="4038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419600" y="5193405"/>
            <a:ext cx="5334000" cy="1283595"/>
            <a:chOff x="4419600" y="5193405"/>
            <a:chExt cx="5334000" cy="1283595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4419600" y="5257800"/>
              <a:ext cx="53340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742950" lvl="1" indent="-285750">
                <a:spcBef>
                  <a:spcPct val="20000"/>
                </a:spcBef>
                <a:buFontTx/>
                <a:buChar char="–"/>
              </a:pPr>
              <a:r>
                <a:rPr lang="en-US" sz="2800" dirty="0" smtClean="0">
                  <a:solidFill>
                    <a:srgbClr val="005400"/>
                  </a:solidFill>
                </a:rPr>
                <a:t>LPM</a:t>
              </a:r>
              <a:endParaRPr lang="en-US" sz="2800" dirty="0">
                <a:solidFill>
                  <a:srgbClr val="005400"/>
                </a:solidFill>
              </a:endParaRPr>
            </a:p>
            <a:p>
              <a:pPr marL="1143000" lvl="2" indent="-228600">
                <a:spcBef>
                  <a:spcPct val="20000"/>
                </a:spcBef>
              </a:pPr>
              <a:r>
                <a:rPr lang="en-US" sz="2400" dirty="0" err="1">
                  <a:solidFill>
                    <a:srgbClr val="4D4D4D"/>
                  </a:solidFill>
                </a:rPr>
                <a:t>dp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dt</a:t>
              </a:r>
              <a:r>
                <a:rPr lang="en-US" sz="2400" dirty="0">
                  <a:solidFill>
                    <a:srgbClr val="4D4D4D"/>
                  </a:solidFill>
                </a:rPr>
                <a:t> ~ -LT</a:t>
              </a:r>
              <a:r>
                <a:rPr lang="en-US" sz="2400" baseline="30000" dirty="0">
                  <a:solidFill>
                    <a:srgbClr val="4D4D4D"/>
                  </a:solidFill>
                </a:rPr>
                <a:t>3</a:t>
              </a:r>
              <a:r>
                <a:rPr lang="en-US" sz="2400" dirty="0">
                  <a:solidFill>
                    <a:srgbClr val="4D4D4D"/>
                  </a:solidFill>
                </a:rPr>
                <a:t> log(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M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q</a:t>
              </a:r>
              <a:r>
                <a:rPr lang="en-US" sz="2400" dirty="0" smtClean="0">
                  <a:solidFill>
                    <a:srgbClr val="4D4D4D"/>
                  </a:solidFill>
                </a:rPr>
                <a:t>)</a:t>
              </a:r>
              <a:endParaRPr lang="en-US" sz="2400" dirty="0">
                <a:solidFill>
                  <a:srgbClr val="4D4D4D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800600" y="5193405"/>
              <a:ext cx="3962400" cy="11430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066800"/>
            <a:ext cx="8229600" cy="4876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Bremsstrahlung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66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0.5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mfp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1 fm,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6 fm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&lt;&lt;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mfp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&lt;&lt; 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4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A8A3-5C68-4163-9A01-2EBC296A9D14}" type="slidenum">
              <a:rPr lang="en-US"/>
              <a:pPr/>
              <a:t>18</a:t>
            </a:fld>
            <a:endParaRPr lang="en-US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en-US" dirty="0" err="1"/>
              <a:t>pQCD</a:t>
            </a:r>
            <a:r>
              <a:rPr lang="en-US" dirty="0"/>
              <a:t> Success at RHIC:</a:t>
            </a:r>
          </a:p>
        </p:txBody>
      </p:sp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81000" y="2895600"/>
            <a:ext cx="4648200" cy="685800"/>
          </a:xfrm>
          <a:noFill/>
          <a:ln/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Consistency: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)~R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)</a:t>
            </a: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-381000" y="388620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Null Control: R</a:t>
            </a:r>
            <a:r>
              <a:rPr lang="en-US" sz="2800" baseline="-25000" dirty="0">
                <a:solidFill>
                  <a:srgbClr val="005400"/>
                </a:solidFill>
              </a:rPr>
              <a:t>AA</a:t>
            </a:r>
            <a:r>
              <a:rPr lang="en-US" sz="2800" dirty="0">
                <a:solidFill>
                  <a:srgbClr val="005400"/>
                </a:solidFill>
              </a:rPr>
              <a:t>(</a:t>
            </a:r>
            <a:r>
              <a:rPr lang="en-US" sz="2800" dirty="0">
                <a:solidFill>
                  <a:srgbClr val="005400"/>
                </a:solidFill>
                <a:latin typeface="Symbol" pitchFamily="18" charset="2"/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)~1</a:t>
            </a: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-381000" y="4953000"/>
            <a:ext cx="815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GLV Prediction: </a:t>
            </a:r>
            <a:r>
              <a:rPr lang="en-US" sz="2800" dirty="0" err="1">
                <a:solidFill>
                  <a:srgbClr val="005400"/>
                </a:solidFill>
              </a:rPr>
              <a:t>Theory~Data</a:t>
            </a:r>
            <a:r>
              <a:rPr lang="en-US" sz="2800" dirty="0">
                <a:solidFill>
                  <a:srgbClr val="005400"/>
                </a:solidFill>
              </a:rPr>
              <a:t> for reasonable fixed L~5 fm and </a:t>
            </a:r>
            <a:r>
              <a:rPr lang="en-US" sz="2800" dirty="0" err="1">
                <a:solidFill>
                  <a:srgbClr val="005400"/>
                </a:solidFill>
              </a:rPr>
              <a:t>dN</a:t>
            </a:r>
            <a:r>
              <a:rPr lang="en-US" sz="2800" baseline="-25000" dirty="0" err="1">
                <a:solidFill>
                  <a:srgbClr val="005400"/>
                </a:solidFill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dy~dN</a:t>
            </a:r>
            <a:r>
              <a:rPr lang="en-US" sz="2800" baseline="-25000" dirty="0" err="1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</a:t>
            </a:r>
            <a:endParaRPr lang="en-US" sz="2800" dirty="0">
              <a:solidFill>
                <a:srgbClr val="0054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38200" y="1092200"/>
            <a:ext cx="8001000" cy="3556000"/>
            <a:chOff x="528" y="624"/>
            <a:chExt cx="5040" cy="2240"/>
          </a:xfrm>
        </p:grpSpPr>
        <p:sp>
          <p:nvSpPr>
            <p:cNvPr id="372743" name="Text Box 7"/>
            <p:cNvSpPr txBox="1">
              <a:spLocks noChangeArrowheads="1"/>
            </p:cNvSpPr>
            <p:nvPr/>
          </p:nvSpPr>
          <p:spPr bwMode="auto">
            <a:xfrm>
              <a:off x="528" y="1104"/>
              <a:ext cx="1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Akiba</a:t>
              </a:r>
              <a:r>
                <a:rPr lang="en-US" sz="1200" dirty="0"/>
                <a:t> </a:t>
              </a:r>
              <a:r>
                <a:rPr lang="en-US" sz="1200" i="1" dirty="0"/>
                <a:t>for the PHENIX collaboration</a:t>
              </a:r>
              <a:r>
                <a:rPr lang="en-US" sz="1200" dirty="0"/>
                <a:t>, </a:t>
              </a:r>
              <a:r>
                <a:rPr lang="en-US" sz="1200" dirty="0" err="1"/>
                <a:t>hep</a:t>
              </a:r>
              <a:r>
                <a:rPr lang="en-US" sz="1200" dirty="0"/>
                <a:t>-ex/0510008</a:t>
              </a:r>
              <a:endParaRPr lang="en-US" sz="1200" i="1" dirty="0"/>
            </a:p>
          </p:txBody>
        </p:sp>
        <p:pic>
          <p:nvPicPr>
            <p:cNvPr id="372744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4" y="624"/>
              <a:ext cx="3504" cy="2240"/>
            </a:xfrm>
            <a:prstGeom prst="rect">
              <a:avLst/>
            </a:prstGeom>
            <a:noFill/>
          </p:spPr>
        </p:pic>
      </p:grp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457200" y="914400"/>
            <a:ext cx="2466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2D2A62"/>
                </a:solidFill>
              </a:rPr>
              <a:t>(circa 2005)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017C-AFB4-4DE7-B933-165929D2ECFE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27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2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0" grpId="0" build="p" animBg="1"/>
      <p:bldP spid="372741" grpId="0"/>
      <p:bldP spid="3727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 for </a:t>
            </a:r>
            <a:r>
              <a:rPr lang="en-US" dirty="0" err="1" smtClean="0"/>
              <a:t>Rad</a:t>
            </a:r>
            <a:r>
              <a:rPr lang="en-US" dirty="0" smtClean="0"/>
              <a:t> E-Loss Picture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/>
          <a:p>
            <a:r>
              <a:rPr lang="en-US" i="1" dirty="0" smtClean="0"/>
              <a:t>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A1CD0-A474-4FF4-83A8-42C485CD1942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17214" y="2286000"/>
            <a:ext cx="4126186" cy="3705999"/>
            <a:chOff x="217214" y="2286000"/>
            <a:chExt cx="4126186" cy="3705999"/>
          </a:xfrm>
        </p:grpSpPr>
        <p:pic>
          <p:nvPicPr>
            <p:cNvPr id="1064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7214" y="2286000"/>
              <a:ext cx="4126186" cy="3205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1676400" y="5715000"/>
              <a:ext cx="25188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WAH, </a:t>
              </a:r>
              <a:r>
                <a:rPr lang="en-US" sz="1200" dirty="0" err="1" smtClean="0"/>
                <a:t>Acta</a:t>
              </a:r>
              <a:r>
                <a:rPr lang="en-US" sz="1200" dirty="0" smtClean="0"/>
                <a:t> Phys.Hung.A27 (2006)</a:t>
              </a:r>
            </a:p>
          </p:txBody>
        </p:sp>
      </p:grp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9600" y="1905000"/>
            <a:ext cx="4043362" cy="394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181600" y="5867400"/>
            <a:ext cx="3869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Djordjevic</a:t>
            </a:r>
            <a:r>
              <a:rPr lang="en-US" sz="1200" dirty="0" smtClean="0"/>
              <a:t>,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Vogt, and Wicks, PLB632 (2006)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81600" y="3991967"/>
            <a:ext cx="1066800" cy="338554"/>
            <a:chOff x="5181600" y="3991967"/>
            <a:chExt cx="1066800" cy="33855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181600" y="4038600"/>
              <a:ext cx="1066800" cy="1588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257800" y="3991967"/>
              <a:ext cx="343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chemeClr val="accent2"/>
                  </a:solidFill>
                </a:rPr>
                <a:t>e</a:t>
              </a:r>
              <a:r>
                <a:rPr lang="en-US" sz="1600" b="1" baseline="30000" dirty="0" smtClean="0">
                  <a:solidFill>
                    <a:schemeClr val="accent2"/>
                  </a:solidFill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QCD: Theory of the Strong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318592"/>
            <a:ext cx="8229600" cy="4525963"/>
          </a:xfrm>
        </p:spPr>
        <p:txBody>
          <a:bodyPr/>
          <a:lstStyle/>
          <a:p>
            <a:pPr lvl="2"/>
            <a:r>
              <a:rPr lang="en-US" dirty="0" smtClean="0"/>
              <a:t>Running 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baseline="-25000" dirty="0" smtClean="0"/>
              <a:t>s</a:t>
            </a:r>
          </a:p>
          <a:p>
            <a:pPr lvl="3"/>
            <a:r>
              <a:rPr lang="en-US" dirty="0" smtClean="0"/>
              <a:t> 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fcn</a:t>
            </a:r>
            <a:endParaRPr lang="en-US" dirty="0" smtClean="0"/>
          </a:p>
          <a:p>
            <a:pPr lvl="3"/>
            <a:endParaRPr lang="en-US" dirty="0" smtClean="0">
              <a:latin typeface="Symbol" pitchFamily="18" charset="2"/>
            </a:endParaRPr>
          </a:p>
          <a:p>
            <a:pPr lvl="2"/>
            <a:r>
              <a:rPr lang="en-US" dirty="0" smtClean="0"/>
              <a:t>SU(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 = 3)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(E)</a:t>
            </a:r>
          </a:p>
          <a:p>
            <a:pPr lvl="3"/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(RHIC)  ≈ 2.5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F4BC-B2EA-4E04-9085-C1B95D2E0161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324600" y="1066800"/>
            <a:ext cx="2590800" cy="2662391"/>
            <a:chOff x="6324600" y="1196008"/>
            <a:chExt cx="2590800" cy="266239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24600" y="1196008"/>
              <a:ext cx="2590800" cy="249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6553200" y="3581400"/>
              <a:ext cx="18485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ALEPH, PLB284, (1992)</a:t>
              </a:r>
              <a:endParaRPr lang="en-US" sz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56543" y="3939244"/>
            <a:ext cx="5082657" cy="2537756"/>
            <a:chOff x="3756543" y="4010835"/>
            <a:chExt cx="5082657" cy="253775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62400" y="4037339"/>
              <a:ext cx="4876800" cy="2301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56543" y="4010835"/>
              <a:ext cx="192719" cy="227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43600" y="6323339"/>
              <a:ext cx="453835" cy="153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6801676" y="6271592"/>
              <a:ext cx="18394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Griffiths Particle Physics</a:t>
              </a:r>
              <a:endParaRPr lang="en-US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00400" y="1159447"/>
            <a:ext cx="2971800" cy="2493544"/>
            <a:chOff x="3200400" y="1288655"/>
            <a:chExt cx="2971800" cy="2493544"/>
          </a:xfrm>
        </p:grpSpPr>
        <p:sp>
          <p:nvSpPr>
            <p:cNvPr id="10" name="TextBox 9"/>
            <p:cNvSpPr txBox="1"/>
            <p:nvPr/>
          </p:nvSpPr>
          <p:spPr>
            <a:xfrm>
              <a:off x="4267200" y="3505200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PDG</a:t>
              </a:r>
              <a:endParaRPr lang="en-US" sz="1200" dirty="0"/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00400" y="1288655"/>
              <a:ext cx="2971800" cy="2368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Elastic Loss?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Appreciable!</a:t>
            </a:r>
            <a:endParaRPr lang="en-US" sz="2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Finite time effects small</a:t>
            </a:r>
            <a:endParaRPr lang="en-US" sz="2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3572-043F-434E-96F5-7FC5EF440C34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23853" y="1676400"/>
            <a:ext cx="4200673" cy="4724400"/>
            <a:chOff x="123853" y="1676400"/>
            <a:chExt cx="4200673" cy="4724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853" y="1676400"/>
              <a:ext cx="4200673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241313" y="6123801"/>
              <a:ext cx="17972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Mustafa, PRC72 (2005)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14466" y="1600200"/>
            <a:ext cx="4429534" cy="4724400"/>
            <a:chOff x="4714466" y="1600200"/>
            <a:chExt cx="4429534" cy="4724400"/>
          </a:xfrm>
        </p:grpSpPr>
        <p:pic>
          <p:nvPicPr>
            <p:cNvPr id="116740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AED5FF"/>
                </a:clrFrom>
                <a:clrTo>
                  <a:srgbClr val="AED5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466" y="1600200"/>
              <a:ext cx="3972334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994868" y="6047601"/>
              <a:ext cx="3149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Adil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WAH, Wicks, PRC75 (2007)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A2126-275E-45C1-9C77-1FB1894110D1}" type="slidenum">
              <a:rPr lang="en-US"/>
              <a:pPr/>
              <a:t>21</a:t>
            </a:fld>
            <a:endParaRPr lang="en-US"/>
          </a:p>
        </p:txBody>
      </p:sp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Quantitative Disagreement Remains</a:t>
            </a:r>
            <a:endParaRPr lang="en-US" dirty="0"/>
          </a:p>
        </p:txBody>
      </p:sp>
      <p:sp>
        <p:nvSpPr>
          <p:cNvPr id="828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10000" cy="4953000"/>
          </a:xfrm>
        </p:spPr>
        <p:txBody>
          <a:bodyPr/>
          <a:lstStyle/>
          <a:p>
            <a:pPr lvl="1"/>
            <a:r>
              <a:rPr lang="en-US" sz="2800" dirty="0"/>
              <a:t>v</a:t>
            </a:r>
            <a:r>
              <a:rPr lang="en-US" sz="2800" baseline="-25000" dirty="0"/>
              <a:t>2</a:t>
            </a:r>
            <a:r>
              <a:rPr lang="en-US" sz="2800" dirty="0"/>
              <a:t> too small</a:t>
            </a:r>
          </a:p>
        </p:txBody>
      </p:sp>
      <p:sp>
        <p:nvSpPr>
          <p:cNvPr id="8284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51948"/>
            <a:ext cx="4495800" cy="4953000"/>
          </a:xfrm>
        </p:spPr>
        <p:txBody>
          <a:bodyPr/>
          <a:lstStyle/>
          <a:p>
            <a:pPr lvl="1"/>
            <a:r>
              <a:rPr lang="en-US" sz="2800" dirty="0"/>
              <a:t>NPE supp. too large</a:t>
            </a:r>
          </a:p>
        </p:txBody>
      </p:sp>
      <p:sp>
        <p:nvSpPr>
          <p:cNvPr id="828424" name="Text Box 8"/>
          <p:cNvSpPr txBox="1">
            <a:spLocks noChangeArrowheads="1"/>
          </p:cNvSpPr>
          <p:nvPr/>
        </p:nvSpPr>
        <p:spPr bwMode="auto">
          <a:xfrm>
            <a:off x="595850" y="6276201"/>
            <a:ext cx="3214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aseline="0" dirty="0"/>
              <a:t>PHENIX, Phys. Rev. </a:t>
            </a:r>
            <a:r>
              <a:rPr lang="en-US" sz="1200" baseline="0" dirty="0" err="1"/>
              <a:t>Lett</a:t>
            </a:r>
            <a:r>
              <a:rPr lang="en-US" sz="1200" baseline="0" dirty="0"/>
              <a:t>. 98, 172301 (2007)</a:t>
            </a:r>
          </a:p>
        </p:txBody>
      </p:sp>
      <p:sp>
        <p:nvSpPr>
          <p:cNvPr id="828425" name="Text Box 9"/>
          <p:cNvSpPr txBox="1">
            <a:spLocks noChangeArrowheads="1"/>
          </p:cNvSpPr>
          <p:nvPr/>
        </p:nvSpPr>
        <p:spPr bwMode="auto">
          <a:xfrm>
            <a:off x="0" y="4114800"/>
            <a:ext cx="1170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aseline="0" dirty="0"/>
              <a:t>NPE v</a:t>
            </a:r>
            <a:r>
              <a:rPr lang="en-US" sz="2400" baseline="-25000" dirty="0"/>
              <a:t>2</a:t>
            </a:r>
          </a:p>
        </p:txBody>
      </p:sp>
      <p:graphicFrame>
        <p:nvGraphicFramePr>
          <p:cNvPr id="828427" name="Object 11"/>
          <p:cNvGraphicFramePr>
            <a:graphicFrameLocks noChangeAspect="1"/>
          </p:cNvGraphicFramePr>
          <p:nvPr/>
        </p:nvGraphicFramePr>
        <p:xfrm>
          <a:off x="990600" y="4495800"/>
          <a:ext cx="4133850" cy="1970087"/>
        </p:xfrm>
        <a:graphic>
          <a:graphicData uri="http://schemas.openxmlformats.org/presentationml/2006/ole">
            <p:oleObj spid="_x0000_s20484" name="Image" r:id="rId3" imgW="9803175" imgH="4673016" progId="">
              <p:embed/>
            </p:oleObj>
          </a:graphicData>
        </a:graphic>
      </p:graphicFrame>
      <p:graphicFrame>
        <p:nvGraphicFramePr>
          <p:cNvPr id="828428" name="Object 12"/>
          <p:cNvGraphicFramePr>
            <a:graphicFrameLocks noChangeAspect="1"/>
          </p:cNvGraphicFramePr>
          <p:nvPr/>
        </p:nvGraphicFramePr>
        <p:xfrm>
          <a:off x="3581400" y="5442666"/>
          <a:ext cx="1219200" cy="552450"/>
        </p:xfrm>
        <a:graphic>
          <a:graphicData uri="http://schemas.openxmlformats.org/presentationml/2006/ole">
            <p:oleObj spid="_x0000_s20485" name="Image" r:id="rId4" imgW="4253968" imgH="1930159" progId="">
              <p:embed/>
            </p:oleObj>
          </a:graphicData>
        </a:graphic>
      </p:graphicFrame>
      <p:sp>
        <p:nvSpPr>
          <p:cNvPr id="828429" name="Text Box 13"/>
          <p:cNvSpPr txBox="1">
            <a:spLocks noChangeArrowheads="1"/>
          </p:cNvSpPr>
          <p:nvPr/>
        </p:nvSpPr>
        <p:spPr bwMode="auto">
          <a:xfrm>
            <a:off x="5287963" y="5653088"/>
            <a:ext cx="3703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aseline="0" dirty="0">
                <a:solidFill>
                  <a:srgbClr val="CC0000"/>
                </a:solidFill>
              </a:rPr>
              <a:t>Pert. at LHC energies?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2400" y="1329551"/>
            <a:ext cx="4724400" cy="2937649"/>
            <a:chOff x="152400" y="1225550"/>
            <a:chExt cx="4724400" cy="2937649"/>
          </a:xfrm>
        </p:grpSpPr>
        <p:sp>
          <p:nvSpPr>
            <p:cNvPr id="828423" name="Text Box 7"/>
            <p:cNvSpPr txBox="1">
              <a:spLocks noChangeArrowheads="1"/>
            </p:cNvSpPr>
            <p:nvPr/>
          </p:nvSpPr>
          <p:spPr bwMode="auto">
            <a:xfrm>
              <a:off x="152400" y="1225550"/>
              <a:ext cx="86754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baseline="0" dirty="0">
                  <a:latin typeface="Symbol" pitchFamily="18" charset="2"/>
                </a:rPr>
                <a:t>p</a:t>
              </a:r>
              <a:r>
                <a:rPr lang="en-US" sz="2800" baseline="30000" dirty="0"/>
                <a:t>0</a:t>
              </a:r>
              <a:r>
                <a:rPr lang="en-US" sz="2400" baseline="0" dirty="0"/>
                <a:t> v</a:t>
              </a:r>
              <a:r>
                <a:rPr lang="en-US" sz="2400" baseline="-25000" dirty="0"/>
                <a:t>2</a:t>
              </a:r>
              <a:endParaRPr lang="en-US" sz="2800" baseline="-25000" dirty="0"/>
            </a:p>
          </p:txBody>
        </p:sp>
        <p:sp>
          <p:nvSpPr>
            <p:cNvPr id="828430" name="Text Box 14"/>
            <p:cNvSpPr txBox="1">
              <a:spLocks noChangeArrowheads="1"/>
            </p:cNvSpPr>
            <p:nvPr/>
          </p:nvSpPr>
          <p:spPr bwMode="auto">
            <a:xfrm>
              <a:off x="1143000" y="3886200"/>
              <a:ext cx="31504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aseline="0" dirty="0"/>
                <a:t>C. Vale, QM09 Plenary (analysis by R. Wei)</a:t>
              </a:r>
            </a:p>
          </p:txBody>
        </p:sp>
        <p:graphicFrame>
          <p:nvGraphicFramePr>
            <p:cNvPr id="828431" name="Object 15"/>
            <p:cNvGraphicFramePr>
              <a:graphicFrameLocks noChangeAspect="1"/>
            </p:cNvGraphicFramePr>
            <p:nvPr/>
          </p:nvGraphicFramePr>
          <p:xfrm>
            <a:off x="152400" y="1752600"/>
            <a:ext cx="4724400" cy="2170113"/>
          </p:xfrm>
          <a:graphic>
            <a:graphicData uri="http://schemas.openxmlformats.org/presentationml/2006/ole">
              <p:oleObj spid="_x0000_s20483" name="Image" r:id="rId5" imgW="5142857" imgH="2361905" progId="">
                <p:embed/>
              </p:oleObj>
            </a:graphicData>
          </a:graphic>
        </p:graphicFrame>
        <p:sp>
          <p:nvSpPr>
            <p:cNvPr id="828432" name="Text Box 16"/>
            <p:cNvSpPr txBox="1">
              <a:spLocks noChangeArrowheads="1"/>
            </p:cNvSpPr>
            <p:nvPr/>
          </p:nvSpPr>
          <p:spPr bwMode="auto">
            <a:xfrm>
              <a:off x="1676400" y="2676525"/>
              <a:ext cx="8969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baseline="0">
                  <a:solidFill>
                    <a:srgbClr val="0000FF"/>
                  </a:solidFill>
                </a:rPr>
                <a:t>WHDG</a:t>
              </a:r>
            </a:p>
          </p:txBody>
        </p:sp>
      </p:grp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347D3-8985-4531-B4FF-213DFB8EFCA4}" type="datetime1">
              <a:rPr lang="en-US" smtClean="0"/>
              <a:pPr/>
              <a:t>11/16/2010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953000" y="1752600"/>
            <a:ext cx="4241043" cy="3629799"/>
            <a:chOff x="4953000" y="1752600"/>
            <a:chExt cx="4241043" cy="3629799"/>
          </a:xfrm>
        </p:grpSpPr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53000" y="1752600"/>
              <a:ext cx="3920613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5562600" y="5105400"/>
              <a:ext cx="3631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Wicks, WAH,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Djordjevic</a:t>
              </a:r>
              <a:r>
                <a:rPr lang="en-US" sz="1200" dirty="0" smtClean="0"/>
                <a:t>, NPA784 (2007)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8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8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19" grpId="0" build="p"/>
      <p:bldP spid="828420" grpId="0" build="p"/>
      <p:bldP spid="828424" grpId="0"/>
      <p:bldP spid="828425" grpId="0"/>
      <p:bldP spid="8284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Strongly Coupled Qualitative Successes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6B83-F3EB-42DF-9F9B-7A3BAD519250}" type="datetime1">
              <a:rPr lang="en-US" smtClean="0"/>
              <a:pPr/>
              <a:t>11/16/2010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5029200" y="838200"/>
            <a:ext cx="4572000" cy="2865438"/>
            <a:chOff x="4572000" y="1600200"/>
            <a:chExt cx="4572000" cy="2865438"/>
          </a:xfrm>
        </p:grpSpPr>
        <p:graphicFrame>
          <p:nvGraphicFramePr>
            <p:cNvPr id="14" name="Object 6"/>
            <p:cNvGraphicFramePr>
              <a:graphicFrameLocks noChangeAspect="1"/>
            </p:cNvGraphicFramePr>
            <p:nvPr/>
          </p:nvGraphicFramePr>
          <p:xfrm>
            <a:off x="4724400" y="1600200"/>
            <a:ext cx="3963229" cy="2590800"/>
          </p:xfrm>
          <a:graphic>
            <a:graphicData uri="http://schemas.openxmlformats.org/presentationml/2006/ole">
              <p:oleObj spid="_x0000_s121859" name="Bitmap Image" r:id="rId3" imgW="6744641" imgH="4409524" progId="PBrush">
                <p:embed/>
              </p:oleObj>
            </a:graphicData>
          </a:graphic>
        </p:graphicFrame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4572000" y="4191000"/>
              <a:ext cx="45720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T. Hirano and M. </a:t>
              </a:r>
              <a:r>
                <a:rPr lang="en-US" sz="1200" dirty="0" err="1"/>
                <a:t>Gyulassy</a:t>
              </a:r>
              <a:r>
                <a:rPr lang="en-US" sz="1200" dirty="0"/>
                <a:t>, </a:t>
              </a:r>
              <a:r>
                <a:rPr lang="en-US" sz="1200" dirty="0" err="1"/>
                <a:t>Nucl</a:t>
              </a:r>
              <a:r>
                <a:rPr lang="en-US" sz="1200" dirty="0"/>
                <a:t>. Phys. </a:t>
              </a:r>
              <a:r>
                <a:rPr lang="en-US" sz="1200" b="1" dirty="0"/>
                <a:t>A69</a:t>
              </a:r>
              <a:r>
                <a:rPr lang="en-US" sz="1200" dirty="0"/>
                <a:t>:71-94 (2006)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990600"/>
            <a:ext cx="4419600" cy="2590800"/>
            <a:chOff x="-191452" y="1524000"/>
            <a:chExt cx="5935027" cy="3933196"/>
          </a:xfrm>
        </p:grpSpPr>
        <p:graphicFrame>
          <p:nvGraphicFramePr>
            <p:cNvPr id="17" name="Object 13"/>
            <p:cNvGraphicFramePr>
              <a:graphicFrameLocks noChangeAspect="1"/>
            </p:cNvGraphicFramePr>
            <p:nvPr/>
          </p:nvGraphicFramePr>
          <p:xfrm>
            <a:off x="0" y="1524000"/>
            <a:ext cx="5743575" cy="3743325"/>
          </p:xfrm>
          <a:graphic>
            <a:graphicData uri="http://schemas.openxmlformats.org/presentationml/2006/ole">
              <p:oleObj spid="_x0000_s121860" name="Bitmap Image" r:id="rId4" imgW="5742857" imgH="3742857" progId="PBrush">
                <p:embed/>
              </p:oleObj>
            </a:graphicData>
          </a:graphic>
        </p:graphicFrame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-191452" y="5087124"/>
              <a:ext cx="2312214" cy="370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 err="1" smtClean="0"/>
                <a:t>Blaizot</a:t>
              </a:r>
              <a:r>
                <a:rPr lang="en-US" sz="1200" dirty="0" smtClean="0"/>
                <a:t> et al., JHEP0706</a:t>
              </a:r>
              <a:endParaRPr lang="en-US" sz="1200" dirty="0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762000" y="4356100"/>
              <a:ext cx="472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116229" y="3763678"/>
              <a:ext cx="1182487" cy="411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 err="1">
                  <a:latin typeface="Arial" charset="0"/>
                </a:rPr>
                <a:t>AdS</a:t>
              </a:r>
              <a:r>
                <a:rPr lang="en-US" sz="1400" b="1" dirty="0">
                  <a:latin typeface="Arial" charset="0"/>
                </a:rPr>
                <a:t>/CFT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76800" y="3765131"/>
            <a:ext cx="3844012" cy="3091572"/>
            <a:chOff x="4876800" y="3765131"/>
            <a:chExt cx="3844012" cy="3091572"/>
          </a:xfrm>
        </p:grpSpPr>
        <p:pic>
          <p:nvPicPr>
            <p:cNvPr id="121864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AED5FF"/>
                </a:clrFrom>
                <a:clrTo>
                  <a:srgbClr val="AED5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76800" y="3765131"/>
              <a:ext cx="3200400" cy="2940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Box 25"/>
            <p:cNvSpPr txBox="1"/>
            <p:nvPr/>
          </p:nvSpPr>
          <p:spPr>
            <a:xfrm>
              <a:off x="5486400" y="6579704"/>
              <a:ext cx="3234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Betz,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Noronha, </a:t>
              </a:r>
              <a:r>
                <a:rPr lang="en-US" sz="1200" dirty="0" err="1" smtClean="0"/>
                <a:t>Torrieri</a:t>
              </a:r>
              <a:r>
                <a:rPr lang="en-US" sz="1200" dirty="0" smtClean="0"/>
                <a:t>, 0807.4526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3601649"/>
            <a:ext cx="3994929" cy="3141514"/>
            <a:chOff x="990600" y="3601649"/>
            <a:chExt cx="3994929" cy="3141514"/>
          </a:xfrm>
        </p:grpSpPr>
        <p:sp>
          <p:nvSpPr>
            <p:cNvPr id="22" name="TextBox 21"/>
            <p:cNvSpPr txBox="1"/>
            <p:nvPr/>
          </p:nvSpPr>
          <p:spPr>
            <a:xfrm>
              <a:off x="3276600" y="6237564"/>
              <a:ext cx="17089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STAR, PRL102 (2009)</a:t>
              </a:r>
            </a:p>
          </p:txBody>
        </p:sp>
        <p:pic>
          <p:nvPicPr>
            <p:cNvPr id="121866" name="Picture 1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ED5FF"/>
                </a:clrFrom>
                <a:clrTo>
                  <a:srgbClr val="AED5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90600" y="3601649"/>
              <a:ext cx="2971800" cy="3141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96E2-C52C-45A4-B9DB-D2A6DDE0618F}" type="slidenum">
              <a:rPr lang="en-US"/>
              <a:pPr/>
              <a:t>23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AdS/CFT Drag</a:t>
            </a:r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7772400" cy="5410200"/>
          </a:xfrm>
        </p:spPr>
        <p:txBody>
          <a:bodyPr/>
          <a:lstStyle/>
          <a:p>
            <a:r>
              <a:rPr lang="en-US" dirty="0"/>
              <a:t>Model heavy quark jet energy loss by embedding string in </a:t>
            </a:r>
            <a:r>
              <a:rPr lang="en-US" dirty="0" err="1"/>
              <a:t>AdS</a:t>
            </a:r>
            <a:r>
              <a:rPr lang="en-US" dirty="0"/>
              <a:t> space</a:t>
            </a:r>
          </a:p>
          <a:p>
            <a:pPr lvl="1"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= -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1">
              <a:buNone/>
            </a:pPr>
            <a:endParaRPr lang="en-US" baseline="-25000" dirty="0"/>
          </a:p>
          <a:p>
            <a:pPr lvl="1">
              <a:buFontTx/>
              <a:buNone/>
            </a:pP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= </a:t>
            </a:r>
            <a:r>
              <a:rPr lang="en-US" dirty="0">
                <a:latin typeface="Symbol" pitchFamily="18" charset="2"/>
              </a:rPr>
              <a:t>pl</a:t>
            </a:r>
            <a:r>
              <a:rPr lang="en-US" baseline="30000" dirty="0">
                <a:latin typeface="Symbol" pitchFamily="18" charset="2"/>
              </a:rPr>
              <a:t>1/2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/2M</a:t>
            </a:r>
            <a:r>
              <a:rPr lang="en-US" baseline="-25000" dirty="0"/>
              <a:t>q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962400" y="2438400"/>
            <a:ext cx="5181600" cy="2943999"/>
            <a:chOff x="3962400" y="2438400"/>
            <a:chExt cx="5181600" cy="2943999"/>
          </a:xfrm>
        </p:grpSpPr>
        <p:graphicFrame>
          <p:nvGraphicFramePr>
            <p:cNvPr id="606212" name="Object 4"/>
            <p:cNvGraphicFramePr>
              <a:graphicFrameLocks noChangeAspect="1"/>
            </p:cNvGraphicFramePr>
            <p:nvPr/>
          </p:nvGraphicFramePr>
          <p:xfrm>
            <a:off x="3962400" y="2438400"/>
            <a:ext cx="5105400" cy="2543175"/>
          </p:xfrm>
          <a:graphic>
            <a:graphicData uri="http://schemas.openxmlformats.org/presentationml/2006/ole">
              <p:oleObj spid="_x0000_s48130" name="Image" r:id="rId3" imgW="13561905" imgH="6755556" progId="">
                <p:embed/>
              </p:oleObj>
            </a:graphicData>
          </a:graphic>
        </p:graphicFrame>
        <p:sp>
          <p:nvSpPr>
            <p:cNvPr id="606214" name="Rectangle 6"/>
            <p:cNvSpPr>
              <a:spLocks noChangeArrowheads="1"/>
            </p:cNvSpPr>
            <p:nvPr/>
          </p:nvSpPr>
          <p:spPr bwMode="auto">
            <a:xfrm>
              <a:off x="4158789" y="5105400"/>
              <a:ext cx="49852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J </a:t>
              </a:r>
              <a:r>
                <a:rPr lang="en-US" sz="1200" dirty="0" err="1"/>
                <a:t>Friess</a:t>
              </a:r>
              <a:r>
                <a:rPr lang="en-US" sz="1200" dirty="0"/>
                <a:t>, S </a:t>
              </a:r>
              <a:r>
                <a:rPr lang="en-US" sz="1200" dirty="0" err="1"/>
                <a:t>Gubser</a:t>
              </a:r>
              <a:r>
                <a:rPr lang="en-US" sz="1200" dirty="0"/>
                <a:t>, G </a:t>
              </a:r>
              <a:r>
                <a:rPr lang="en-US" sz="1200" dirty="0" err="1"/>
                <a:t>Michalogiorgakis</a:t>
              </a:r>
              <a:r>
                <a:rPr lang="en-US" sz="1200" dirty="0"/>
                <a:t>, S </a:t>
              </a:r>
              <a:r>
                <a:rPr lang="en-US" sz="1200" dirty="0" err="1"/>
                <a:t>Pufu</a:t>
              </a:r>
              <a:r>
                <a:rPr lang="en-US" sz="1200" dirty="0"/>
                <a:t>, Phys Rev </a:t>
              </a:r>
              <a:r>
                <a:rPr lang="en-US" sz="1200" b="1" dirty="0" smtClean="0"/>
                <a:t>D75</a:t>
              </a:r>
              <a:r>
                <a:rPr lang="en-US" sz="1200" dirty="0" smtClean="0"/>
                <a:t> (2007)</a:t>
              </a:r>
              <a:endParaRPr lang="en-US" sz="1200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19990-3570-4F16-A2F8-065EA9FE068E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304800" y="4343400"/>
            <a:ext cx="533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Similar to Bethe-</a:t>
            </a:r>
            <a:r>
              <a:rPr lang="en-US" sz="2400" dirty="0" err="1">
                <a:solidFill>
                  <a:srgbClr val="005400"/>
                </a:solidFill>
              </a:rPr>
              <a:t>Heitler</a:t>
            </a:r>
            <a:endParaRPr lang="en-US" sz="24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-(T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/M</a:t>
            </a:r>
            <a:r>
              <a:rPr lang="en-US" sz="2000" baseline="-25000" dirty="0">
                <a:solidFill>
                  <a:srgbClr val="4D4D4D"/>
                </a:solidFill>
              </a:rPr>
              <a:t>q</a:t>
            </a:r>
            <a:r>
              <a:rPr lang="en-US" sz="2000" baseline="30000" dirty="0">
                <a:solidFill>
                  <a:srgbClr val="4D4D4D"/>
                </a:solidFill>
              </a:rPr>
              <a:t>2</a:t>
            </a:r>
            <a:r>
              <a:rPr lang="en-US" sz="2000" dirty="0">
                <a:solidFill>
                  <a:srgbClr val="4D4D4D"/>
                </a:solidFill>
              </a:rPr>
              <a:t>) 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endParaRPr lang="en-US" sz="2000" baseline="-25000" dirty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en-US" sz="2400" baseline="-25000" dirty="0">
              <a:solidFill>
                <a:srgbClr val="4D4D4D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Very different from LPM</a:t>
            </a: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-LT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 log(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M</a:t>
            </a:r>
            <a:r>
              <a:rPr lang="en-US" sz="2000" baseline="-25000" dirty="0" err="1">
                <a:solidFill>
                  <a:srgbClr val="4D4D4D"/>
                </a:solidFill>
              </a:rPr>
              <a:t>q</a:t>
            </a:r>
            <a:r>
              <a:rPr lang="en-US" sz="2000" dirty="0">
                <a:solidFill>
                  <a:srgbClr val="4D4D4D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6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6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6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1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C363-D587-46D0-ADC7-FA6C97A3387D}" type="slidenum">
              <a:rPr lang="en-US"/>
              <a:pPr/>
              <a:t>24</a:t>
            </a:fld>
            <a:endParaRPr lang="en-US"/>
          </a:p>
        </p:txBody>
      </p:sp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Compared to Data</a:t>
            </a:r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4953000"/>
          </a:xfrm>
        </p:spPr>
        <p:txBody>
          <a:bodyPr/>
          <a:lstStyle/>
          <a:p>
            <a:r>
              <a:rPr lang="en-US" dirty="0"/>
              <a:t>String drag: reasonable agreement</a:t>
            </a:r>
          </a:p>
        </p:txBody>
      </p:sp>
      <p:graphicFrame>
        <p:nvGraphicFramePr>
          <p:cNvPr id="1002500" name="Object 4"/>
          <p:cNvGraphicFramePr>
            <a:graphicFrameLocks noChangeAspect="1"/>
          </p:cNvGraphicFramePr>
          <p:nvPr/>
        </p:nvGraphicFramePr>
        <p:xfrm>
          <a:off x="2057400" y="1677988"/>
          <a:ext cx="4648200" cy="4494212"/>
        </p:xfrm>
        <a:graphic>
          <a:graphicData uri="http://schemas.openxmlformats.org/presentationml/2006/ole">
            <p:oleObj spid="_x0000_s50178" name="Image" r:id="rId3" imgW="11873016" imgH="11479365" progId="">
              <p:embed/>
            </p:oleObj>
          </a:graphicData>
        </a:graphic>
      </p:graphicFrame>
      <p:sp>
        <p:nvSpPr>
          <p:cNvPr id="1002501" name="Text Box 5"/>
          <p:cNvSpPr txBox="1">
            <a:spLocks noChangeArrowheads="1"/>
          </p:cNvSpPr>
          <p:nvPr/>
        </p:nvSpPr>
        <p:spPr bwMode="auto">
          <a:xfrm>
            <a:off x="5562600" y="6019800"/>
            <a:ext cx="14153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</a:t>
            </a:r>
            <a:r>
              <a:rPr lang="en-US" sz="1200" dirty="0" smtClean="0"/>
              <a:t>PhD Thesis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8C294-CDDD-4731-8B19-E1C8A09EA6BB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499" grpId="0" build="p"/>
      <p:bldP spid="100250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Quark and Gluon E-Loss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502CF-FD5A-4313-9398-C6A136DE3510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707" y="1600200"/>
            <a:ext cx="365969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447800" y="5105400"/>
            <a:ext cx="1859805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4D4D4D"/>
                </a:solidFill>
              </a:rPr>
              <a:t>dp</a:t>
            </a:r>
            <a:r>
              <a:rPr lang="en-US" sz="2000" baseline="30000" dirty="0" err="1" smtClean="0">
                <a:solidFill>
                  <a:srgbClr val="4D4D4D"/>
                </a:solidFill>
              </a:rPr>
              <a:t>q</a:t>
            </a:r>
            <a:r>
              <a:rPr lang="en-US" sz="2000" dirty="0" smtClean="0">
                <a:solidFill>
                  <a:srgbClr val="4D4D4D"/>
                </a:solidFill>
              </a:rPr>
              <a:t>/</a:t>
            </a:r>
            <a:r>
              <a:rPr lang="en-US" sz="2000" dirty="0" err="1" smtClean="0">
                <a:solidFill>
                  <a:srgbClr val="4D4D4D"/>
                </a:solidFill>
              </a:rPr>
              <a:t>dt</a:t>
            </a:r>
            <a:r>
              <a:rPr lang="en-US" sz="2000" dirty="0" smtClean="0">
                <a:solidFill>
                  <a:srgbClr val="4D4D4D"/>
                </a:solidFill>
              </a:rPr>
              <a:t> ~ E</a:t>
            </a:r>
            <a:r>
              <a:rPr lang="en-US" sz="2000" baseline="30000" dirty="0" smtClean="0">
                <a:solidFill>
                  <a:srgbClr val="4D4D4D"/>
                </a:solidFill>
              </a:rPr>
              <a:t>1/3</a:t>
            </a:r>
          </a:p>
          <a:p>
            <a:endParaRPr lang="en-US" sz="2000" baseline="30000" dirty="0" smtClean="0">
              <a:solidFill>
                <a:srgbClr val="4D4D4D"/>
              </a:solidFill>
            </a:endParaRPr>
          </a:p>
          <a:p>
            <a:r>
              <a:rPr lang="en-US" sz="2000" dirty="0" err="1" smtClean="0">
                <a:solidFill>
                  <a:srgbClr val="4D4D4D"/>
                </a:solidFill>
              </a:rPr>
              <a:t>dp</a:t>
            </a:r>
            <a:r>
              <a:rPr lang="en-US" sz="2000" baseline="30000" dirty="0" err="1" smtClean="0">
                <a:solidFill>
                  <a:srgbClr val="4D4D4D"/>
                </a:solidFill>
              </a:rPr>
              <a:t>g</a:t>
            </a:r>
            <a:r>
              <a:rPr lang="en-US" sz="2000" dirty="0" smtClean="0">
                <a:solidFill>
                  <a:srgbClr val="4D4D4D"/>
                </a:solidFill>
              </a:rPr>
              <a:t>/</a:t>
            </a:r>
            <a:r>
              <a:rPr lang="en-US" sz="2000" dirty="0" err="1" smtClean="0">
                <a:solidFill>
                  <a:srgbClr val="4D4D4D"/>
                </a:solidFill>
              </a:rPr>
              <a:t>dt</a:t>
            </a:r>
            <a:r>
              <a:rPr lang="en-US" sz="2000" dirty="0" smtClean="0">
                <a:solidFill>
                  <a:srgbClr val="4D4D4D"/>
                </a:solidFill>
              </a:rPr>
              <a:t> ~ (2E)</a:t>
            </a:r>
            <a:r>
              <a:rPr lang="en-US" sz="2000" baseline="30000" dirty="0" smtClean="0">
                <a:solidFill>
                  <a:srgbClr val="4D4D4D"/>
                </a:solidFill>
              </a:rPr>
              <a:t>1/3</a:t>
            </a:r>
            <a:endParaRPr lang="en-US" sz="2000" dirty="0" smtClean="0">
              <a:solidFill>
                <a:srgbClr val="4D4D4D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01852" y="1676400"/>
            <a:ext cx="5142148" cy="3471049"/>
            <a:chOff x="4001852" y="1676400"/>
            <a:chExt cx="5142148" cy="3471049"/>
          </a:xfrm>
        </p:grpSpPr>
        <p:grpSp>
          <p:nvGrpSpPr>
            <p:cNvPr id="12" name="Group 11"/>
            <p:cNvGrpSpPr/>
            <p:nvPr/>
          </p:nvGrpSpPr>
          <p:grpSpPr>
            <a:xfrm>
              <a:off x="4001852" y="1676400"/>
              <a:ext cx="5142148" cy="3471049"/>
              <a:chOff x="4001852" y="1676400"/>
              <a:chExt cx="5142148" cy="3471049"/>
            </a:xfrm>
          </p:grpSpPr>
          <p:pic>
            <p:nvPicPr>
              <p:cNvPr id="1576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001852" y="1676400"/>
                <a:ext cx="5029200" cy="3340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583252" y="4870450"/>
                <a:ext cx="15607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WAH, </a:t>
                </a:r>
                <a:r>
                  <a:rPr lang="en-US" sz="1200" i="1" dirty="0" smtClean="0"/>
                  <a:t>in preparation</a:t>
                </a:r>
                <a:endParaRPr lang="en-US" sz="1200" dirty="0" smtClean="0"/>
              </a:p>
            </p:txBody>
          </p:sp>
        </p:grpSp>
        <p:sp>
          <p:nvSpPr>
            <p:cNvPr id="13" name="Oval 12"/>
            <p:cNvSpPr/>
            <p:nvPr/>
          </p:nvSpPr>
          <p:spPr bwMode="auto">
            <a:xfrm>
              <a:off x="4876800" y="2133601"/>
              <a:ext cx="109728" cy="10972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29200" y="2057400"/>
              <a:ext cx="13708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PHENIX 0-5% </a:t>
              </a:r>
              <a:r>
                <a:rPr lang="en-US" sz="1200" dirty="0" smtClean="0">
                  <a:latin typeface="Symbol" pitchFamily="18" charset="2"/>
                </a:rPr>
                <a:t>p</a:t>
              </a:r>
              <a:r>
                <a:rPr lang="en-US" sz="1200" baseline="30000" dirty="0" smtClean="0"/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Baryon to Meson Ratios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A4E7-99CD-4896-A68F-4F48B006FBD1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62400" y="5181600"/>
            <a:ext cx="1560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</a:t>
            </a:r>
            <a:r>
              <a:rPr lang="en-US" sz="1200" i="1" dirty="0" smtClean="0"/>
              <a:t>in preparation</a:t>
            </a:r>
            <a:endParaRPr lang="en-US" sz="12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0" y="1981200"/>
            <a:ext cx="4495800" cy="3195810"/>
            <a:chOff x="0" y="1981200"/>
            <a:chExt cx="4495800" cy="3195810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1981200"/>
              <a:ext cx="4495800" cy="3195810"/>
              <a:chOff x="0" y="1981200"/>
              <a:chExt cx="4495800" cy="3195810"/>
            </a:xfrm>
          </p:grpSpPr>
          <p:pic>
            <p:nvPicPr>
              <p:cNvPr id="156675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0" y="1981200"/>
                <a:ext cx="4495800" cy="3195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352800" y="3581400"/>
                <a:ext cx="10262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AdS</a:t>
                </a:r>
                <a:r>
                  <a:rPr lang="en-US" sz="1600" dirty="0" smtClean="0"/>
                  <a:t>/CFT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971800" y="3886200"/>
                <a:ext cx="7537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pQCD</a:t>
                </a:r>
                <a:endParaRPr lang="en-US" sz="1600" dirty="0" smtClean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200400" y="2209800"/>
              <a:ext cx="783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72000" y="1905000"/>
            <a:ext cx="4622800" cy="3262502"/>
            <a:chOff x="4572000" y="1905000"/>
            <a:chExt cx="4622800" cy="3262502"/>
          </a:xfrm>
        </p:grpSpPr>
        <p:grpSp>
          <p:nvGrpSpPr>
            <p:cNvPr id="17" name="Group 16"/>
            <p:cNvGrpSpPr/>
            <p:nvPr/>
          </p:nvGrpSpPr>
          <p:grpSpPr>
            <a:xfrm>
              <a:off x="4572000" y="1905000"/>
              <a:ext cx="4622800" cy="3262502"/>
              <a:chOff x="4572000" y="1905000"/>
              <a:chExt cx="4622800" cy="3262502"/>
            </a:xfrm>
          </p:grpSpPr>
          <p:pic>
            <p:nvPicPr>
              <p:cNvPr id="1566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72000" y="1905000"/>
                <a:ext cx="4622800" cy="3262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8001000" y="3674288"/>
                <a:ext cx="10262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AdS</a:t>
                </a:r>
                <a:r>
                  <a:rPr lang="en-US" sz="1600" dirty="0" smtClean="0"/>
                  <a:t>/CFT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696200" y="4004846"/>
                <a:ext cx="7537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pQCD</a:t>
                </a:r>
                <a:endParaRPr lang="en-US" sz="1600" dirty="0" smtClean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924800" y="2209800"/>
              <a:ext cx="783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B93B-E0A2-48F3-A895-8FADCDD08F83}" type="slidenum">
              <a:rPr lang="en-US"/>
              <a:pPr/>
              <a:t>27</a:t>
            </a:fld>
            <a:endParaRPr lang="en-US"/>
          </a:p>
        </p:txBody>
      </p:sp>
      <p:sp>
        <p:nvSpPr>
          <p:cNvPr id="614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991600" cy="4953000"/>
          </a:xfrm>
        </p:spPr>
        <p:txBody>
          <a:bodyPr/>
          <a:lstStyle/>
          <a:p>
            <a:pPr lvl="1"/>
            <a:r>
              <a:rPr lang="en-US" dirty="0"/>
              <a:t>Use LHC’s large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reach and identification of </a:t>
            </a:r>
            <a:r>
              <a:rPr lang="en-US" i="1" dirty="0"/>
              <a:t>c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 to distinguish between </a:t>
            </a:r>
            <a:r>
              <a:rPr lang="en-US" dirty="0" err="1"/>
              <a:t>pQCD</a:t>
            </a:r>
            <a:r>
              <a:rPr lang="en-US" dirty="0"/>
              <a:t>, </a:t>
            </a:r>
            <a:r>
              <a:rPr lang="en-US" dirty="0" err="1"/>
              <a:t>AdS</a:t>
            </a:r>
            <a:r>
              <a:rPr lang="en-US" dirty="0"/>
              <a:t>/CFT</a:t>
            </a:r>
          </a:p>
          <a:p>
            <a:pPr lvl="2"/>
            <a:r>
              <a:rPr lang="en-US" dirty="0"/>
              <a:t>Asymptotic </a:t>
            </a:r>
            <a:r>
              <a:rPr lang="en-US" dirty="0" err="1"/>
              <a:t>pQCD</a:t>
            </a:r>
            <a:r>
              <a:rPr lang="en-US" dirty="0"/>
              <a:t> momentum loss: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String theory drag momentum loss:</a:t>
            </a:r>
          </a:p>
          <a:p>
            <a:pPr lvl="3"/>
            <a:endParaRPr lang="en-US" dirty="0"/>
          </a:p>
          <a:p>
            <a:pPr lvl="1"/>
            <a:endParaRPr lang="en-US" dirty="0"/>
          </a:p>
          <a:p>
            <a:pPr lvl="3"/>
            <a:r>
              <a:rPr lang="en-US" dirty="0"/>
              <a:t>Independent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and strongly dependent on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!</a:t>
            </a:r>
          </a:p>
          <a:p>
            <a:pPr lvl="3"/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 dependence in exponent makes for a </a:t>
            </a:r>
            <a:r>
              <a:rPr lang="en-US" i="1" dirty="0"/>
              <a:t>very</a:t>
            </a:r>
            <a:r>
              <a:rPr lang="en-US" dirty="0"/>
              <a:t> sensitive probe</a:t>
            </a:r>
          </a:p>
          <a:p>
            <a:pPr lvl="1"/>
            <a:r>
              <a:rPr lang="en-US" dirty="0"/>
              <a:t>Expect: </a:t>
            </a:r>
            <a:r>
              <a:rPr lang="en-US" dirty="0" err="1">
                <a:latin typeface="Symbol" pitchFamily="18" charset="2"/>
              </a:rPr>
              <a:t>e</a:t>
            </a:r>
            <a:r>
              <a:rPr lang="en-US" baseline="-25000" dirty="0" err="1"/>
              <a:t>pQCD</a:t>
            </a:r>
            <a:r>
              <a:rPr lang="en-US" dirty="0"/>
              <a:t>      0 vs. </a:t>
            </a:r>
            <a:r>
              <a:rPr lang="en-US" dirty="0" err="1">
                <a:latin typeface="Symbol" pitchFamily="18" charset="2"/>
              </a:rPr>
              <a:t>e</a:t>
            </a:r>
            <a:r>
              <a:rPr lang="en-US" baseline="-25000" dirty="0" err="1"/>
              <a:t>AdS</a:t>
            </a:r>
            <a:r>
              <a:rPr lang="en-US" dirty="0"/>
              <a:t> </a:t>
            </a:r>
            <a:r>
              <a:rPr lang="en-US" i="1" u="sng" dirty="0" err="1"/>
              <a:t>indep</a:t>
            </a:r>
            <a:r>
              <a:rPr lang="en-US" dirty="0"/>
              <a:t>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!!</a:t>
            </a:r>
            <a:endParaRPr lang="en-US" baseline="-25000" dirty="0"/>
          </a:p>
          <a:p>
            <a:pPr lvl="2"/>
            <a:r>
              <a:rPr lang="en-US" dirty="0" err="1"/>
              <a:t>dR</a:t>
            </a:r>
            <a:r>
              <a:rPr lang="en-US" baseline="-25000" dirty="0" err="1"/>
              <a:t>AA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)/</a:t>
            </a: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 &gt; 0 =&gt; </a:t>
            </a:r>
            <a:r>
              <a:rPr lang="en-US" dirty="0" err="1"/>
              <a:t>pQCD</a:t>
            </a:r>
            <a:r>
              <a:rPr lang="en-US" dirty="0"/>
              <a:t>; </a:t>
            </a:r>
            <a:r>
              <a:rPr lang="en-US" dirty="0" err="1"/>
              <a:t>dR</a:t>
            </a:r>
            <a:r>
              <a:rPr lang="en-US" baseline="-25000" dirty="0" err="1"/>
              <a:t>AA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)/</a:t>
            </a: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 &lt; 0 =&gt; ST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4600" y="2590800"/>
            <a:ext cx="3902075" cy="457200"/>
            <a:chOff x="1584" y="1824"/>
            <a:chExt cx="2458" cy="288"/>
          </a:xfrm>
        </p:grpSpPr>
        <p:sp>
          <p:nvSpPr>
            <p:cNvPr id="614404" name="Rectangle 4"/>
            <p:cNvSpPr>
              <a:spLocks noChangeArrowheads="1"/>
            </p:cNvSpPr>
            <p:nvPr/>
          </p:nvSpPr>
          <p:spPr bwMode="auto">
            <a:xfrm>
              <a:off x="1584" y="1824"/>
              <a:ext cx="24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solidFill>
                    <a:srgbClr val="4D4D4D"/>
                  </a:solidFill>
                  <a:latin typeface="Symbol" pitchFamily="18" charset="2"/>
                </a:rPr>
                <a:t>e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rad</a:t>
              </a:r>
              <a:r>
                <a:rPr lang="en-US" sz="2400" dirty="0">
                  <a:solidFill>
                    <a:srgbClr val="4D4D4D"/>
                  </a:solidFill>
                </a:rPr>
                <a:t>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~</a:t>
              </a:r>
              <a:r>
                <a:rPr lang="en-US" sz="2400" dirty="0">
                  <a:solidFill>
                    <a:srgbClr val="4D4D4D"/>
                  </a:solidFill>
                </a:rPr>
                <a:t>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a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s</a:t>
              </a:r>
              <a:r>
                <a:rPr lang="en-US" sz="2400" dirty="0">
                  <a:solidFill>
                    <a:srgbClr val="4D4D4D"/>
                  </a:solidFill>
                </a:rPr>
                <a:t>    L</a:t>
              </a:r>
              <a:r>
                <a:rPr lang="en-US" sz="2400" baseline="30000" dirty="0">
                  <a:solidFill>
                    <a:srgbClr val="4D4D4D"/>
                  </a:solidFill>
                </a:rPr>
                <a:t>2</a:t>
              </a:r>
              <a:r>
                <a:rPr lang="en-US" sz="2400" dirty="0">
                  <a:solidFill>
                    <a:srgbClr val="4D4D4D"/>
                  </a:solidFill>
                </a:rPr>
                <a:t> log(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M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q</a:t>
              </a:r>
              <a:r>
                <a:rPr lang="en-US" sz="2400" dirty="0">
                  <a:solidFill>
                    <a:srgbClr val="4D4D4D"/>
                  </a:solidFill>
                </a:rPr>
                <a:t>)/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endParaRPr lang="en-US" sz="2400" baseline="-25000" dirty="0">
                <a:solidFill>
                  <a:srgbClr val="4D4D4D"/>
                </a:solidFill>
              </a:endParaRPr>
            </a:p>
          </p:txBody>
        </p:sp>
        <p:graphicFrame>
          <p:nvGraphicFramePr>
            <p:cNvPr id="614405" name="Object 5"/>
            <p:cNvGraphicFramePr>
              <a:graphicFrameLocks noChangeAspect="1"/>
            </p:cNvGraphicFramePr>
            <p:nvPr/>
          </p:nvGraphicFramePr>
          <p:xfrm>
            <a:off x="2312" y="1880"/>
            <a:ext cx="173" cy="216"/>
          </p:xfrm>
          <a:graphic>
            <a:graphicData uri="http://schemas.openxmlformats.org/presentationml/2006/ole">
              <p:oleObj spid="_x0000_s52226" name="Bitmap Image" r:id="rId3" imgW="380852" imgH="476316" progId="PBrush">
                <p:embed/>
              </p:oleObj>
            </a:graphicData>
          </a:graphic>
        </p:graphicFrame>
      </p:grpSp>
      <p:sp>
        <p:nvSpPr>
          <p:cNvPr id="614406" name="Rectangle 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dirty="0">
                <a:solidFill>
                  <a:srgbClr val="2D2A62"/>
                </a:solidFill>
              </a:rPr>
              <a:t>Looking for a </a:t>
            </a:r>
            <a:r>
              <a:rPr lang="en-US" sz="3400" dirty="0" smtClean="0">
                <a:solidFill>
                  <a:srgbClr val="2D2A62"/>
                </a:solidFill>
              </a:rPr>
              <a:t>Qualitative, Distinguishing Signal</a:t>
            </a:r>
            <a:endParaRPr lang="en-US" sz="3400" dirty="0">
              <a:solidFill>
                <a:srgbClr val="2D2A6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33600" y="3570288"/>
            <a:ext cx="5615448" cy="821511"/>
            <a:chOff x="2133600" y="3570288"/>
            <a:chExt cx="5615448" cy="821511"/>
          </a:xfrm>
        </p:grpSpPr>
        <p:sp>
          <p:nvSpPr>
            <p:cNvPr id="614407" name="Rectangle 7"/>
            <p:cNvSpPr>
              <a:spLocks noChangeArrowheads="1"/>
            </p:cNvSpPr>
            <p:nvPr/>
          </p:nvSpPr>
          <p:spPr bwMode="auto">
            <a:xfrm>
              <a:off x="2133600" y="3570288"/>
              <a:ext cx="54387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solidFill>
                    <a:srgbClr val="4D4D4D"/>
                  </a:solidFill>
                  <a:latin typeface="Symbol" pitchFamily="18" charset="2"/>
                </a:rPr>
                <a:t>e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ST</a:t>
              </a:r>
              <a:r>
                <a:rPr lang="en-US" sz="2400" dirty="0">
                  <a:solidFill>
                    <a:srgbClr val="4D4D4D"/>
                  </a:solidFill>
                </a:rPr>
                <a:t>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~</a:t>
              </a:r>
              <a:r>
                <a:rPr lang="en-US" sz="2400" dirty="0">
                  <a:solidFill>
                    <a:srgbClr val="4D4D4D"/>
                  </a:solidFill>
                </a:rPr>
                <a:t> 1 - Exp(-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m</a:t>
              </a:r>
              <a:r>
                <a:rPr lang="en-US" sz="2400" dirty="0">
                  <a:solidFill>
                    <a:srgbClr val="4D4D4D"/>
                  </a:solidFill>
                </a:rPr>
                <a:t> L),       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m</a:t>
              </a:r>
              <a:r>
                <a:rPr lang="en-US" sz="2400" dirty="0">
                  <a:solidFill>
                    <a:srgbClr val="4D4D4D"/>
                  </a:solidFill>
                </a:rPr>
                <a:t> =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pl</a:t>
              </a:r>
              <a:r>
                <a:rPr lang="en-US" sz="2400" baseline="30000" dirty="0">
                  <a:solidFill>
                    <a:srgbClr val="4D4D4D"/>
                  </a:solidFill>
                  <a:latin typeface="Symbol" pitchFamily="18" charset="2"/>
                </a:rPr>
                <a:t>1/2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 </a:t>
              </a:r>
              <a:r>
                <a:rPr lang="en-US" sz="2400" dirty="0">
                  <a:solidFill>
                    <a:srgbClr val="4D4D4D"/>
                  </a:solidFill>
                </a:rPr>
                <a:t>T</a:t>
              </a:r>
              <a:r>
                <a:rPr lang="en-US" sz="2400" baseline="30000" dirty="0">
                  <a:solidFill>
                    <a:srgbClr val="4D4D4D"/>
                  </a:solidFill>
                </a:rPr>
                <a:t>2</a:t>
              </a:r>
              <a:r>
                <a:rPr lang="en-US" sz="2400" dirty="0">
                  <a:solidFill>
                    <a:srgbClr val="4D4D4D"/>
                  </a:solidFill>
                </a:rPr>
                <a:t>/2M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q</a:t>
              </a:r>
            </a:p>
          </p:txBody>
        </p:sp>
        <p:sp>
          <p:nvSpPr>
            <p:cNvPr id="614408" name="Text Box 8"/>
            <p:cNvSpPr txBox="1">
              <a:spLocks noChangeArrowheads="1"/>
            </p:cNvSpPr>
            <p:nvPr/>
          </p:nvSpPr>
          <p:spPr bwMode="auto">
            <a:xfrm>
              <a:off x="2133600" y="4114800"/>
              <a:ext cx="561544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S. </a:t>
              </a:r>
              <a:r>
                <a:rPr lang="en-US" sz="1200" dirty="0" err="1"/>
                <a:t>Gubser</a:t>
              </a:r>
              <a:r>
                <a:rPr lang="en-US" sz="1200" dirty="0"/>
                <a:t>, Phys.Rev.</a:t>
              </a:r>
              <a:r>
                <a:rPr lang="en-US" sz="1200" b="1" dirty="0"/>
                <a:t>D74</a:t>
              </a:r>
              <a:r>
                <a:rPr lang="en-US" sz="1200" dirty="0"/>
                <a:t>:126005 (2006); C. Herzog </a:t>
              </a:r>
              <a:r>
                <a:rPr lang="en-US" sz="1200" i="1" dirty="0"/>
                <a:t>et al.</a:t>
              </a:r>
              <a:r>
                <a:rPr lang="en-US" sz="1200" dirty="0"/>
                <a:t> JHEP 0607:013,2006</a:t>
              </a:r>
            </a:p>
          </p:txBody>
        </p:sp>
      </p:grpSp>
      <p:sp>
        <p:nvSpPr>
          <p:cNvPr id="614409" name="Line 9"/>
          <p:cNvSpPr>
            <a:spLocks noChangeShapeType="1"/>
          </p:cNvSpPr>
          <p:nvPr/>
        </p:nvSpPr>
        <p:spPr bwMode="auto">
          <a:xfrm flipV="1">
            <a:off x="3048000" y="5422005"/>
            <a:ext cx="304800" cy="0"/>
          </a:xfrm>
          <a:prstGeom prst="line">
            <a:avLst/>
          </a:prstGeom>
          <a:noFill/>
          <a:ln w="31750">
            <a:solidFill>
              <a:srgbClr val="0054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10" name="Rectangle 10"/>
          <p:cNvSpPr>
            <a:spLocks noChangeArrowheads="1"/>
          </p:cNvSpPr>
          <p:nvPr/>
        </p:nvSpPr>
        <p:spPr bwMode="auto">
          <a:xfrm>
            <a:off x="1168400" y="5691808"/>
            <a:ext cx="70612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EB03-CC0C-4E9C-94EA-41CF46930DB4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4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2" grpId="0" uiExpand="1" build="p"/>
      <p:bldP spid="614409" grpId="0" animBg="1"/>
      <p:bldP spid="6144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0B2-73C4-42D1-8ACA-4E693B55E51F}" type="slidenum">
              <a:rPr lang="en-US"/>
              <a:pPr/>
              <a:t>28</a:t>
            </a:fld>
            <a:endParaRPr lang="en-US"/>
          </a:p>
        </p:txBody>
      </p:sp>
      <p:sp>
        <p:nvSpPr>
          <p:cNvPr id="585736" name="Rectangle 8"/>
          <p:cNvSpPr>
            <a:spLocks noChangeArrowheads="1"/>
          </p:cNvSpPr>
          <p:nvPr/>
        </p:nvSpPr>
        <p:spPr bwMode="auto">
          <a:xfrm>
            <a:off x="-1143000" y="55880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LHC Prediction Zoo: What a Mess!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Let’s go through step by step</a:t>
            </a:r>
          </a:p>
        </p:txBody>
      </p:sp>
      <p:sp>
        <p:nvSpPr>
          <p:cNvPr id="585730" name="Rectangle 2"/>
          <p:cNvSpPr>
            <a:spLocks noChangeArrowheads="1"/>
          </p:cNvSpPr>
          <p:nvPr/>
        </p:nvSpPr>
        <p:spPr bwMode="auto">
          <a:xfrm>
            <a:off x="-1143000" y="55880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Unfortunately, large suppression pQCD similar to AdS/CFT</a:t>
            </a:r>
          </a:p>
        </p:txBody>
      </p:sp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-1143000" y="55880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Large suppression leads to flattening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Use of realistic geometry and Bjorken expansion allows saturation below .2</a:t>
            </a:r>
          </a:p>
        </p:txBody>
      </p:sp>
      <p:sp>
        <p:nvSpPr>
          <p:cNvPr id="585732" name="Rectangle 4"/>
          <p:cNvSpPr>
            <a:spLocks noChangeArrowheads="1"/>
          </p:cNvSpPr>
          <p:nvPr/>
        </p:nvSpPr>
        <p:spPr bwMode="auto">
          <a:xfrm>
            <a:off x="-1143000" y="55880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Significant rise in R</a:t>
            </a:r>
            <a:r>
              <a:rPr lang="en-US" sz="1800" baseline="-25000">
                <a:solidFill>
                  <a:srgbClr val="030303"/>
                </a:solidFill>
              </a:rPr>
              <a:t>AA</a:t>
            </a:r>
            <a:r>
              <a:rPr lang="en-US" sz="1800">
                <a:solidFill>
                  <a:srgbClr val="030303"/>
                </a:solidFill>
              </a:rPr>
              <a:t>(p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) for pQCD Rad+El</a:t>
            </a:r>
          </a:p>
        </p:txBody>
      </p:sp>
      <p:sp>
        <p:nvSpPr>
          <p:cNvPr id="585733" name="Rectangle 5"/>
          <p:cNvSpPr>
            <a:spLocks noChangeArrowheads="1"/>
          </p:cNvSpPr>
          <p:nvPr/>
        </p:nvSpPr>
        <p:spPr bwMode="auto">
          <a:xfrm>
            <a:off x="-1143000" y="55880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Naïve expectations met in full numerical calculation: </a:t>
            </a:r>
          </a:p>
          <a:p>
            <a:pPr marL="1600200" lvl="3" indent="-228600">
              <a:spcBef>
                <a:spcPct val="20000"/>
              </a:spcBef>
            </a:pPr>
            <a:r>
              <a:rPr lang="en-US" sz="1800">
                <a:solidFill>
                  <a:srgbClr val="030303"/>
                </a:solidFill>
              </a:rPr>
              <a:t>                         dR</a:t>
            </a:r>
            <a:r>
              <a:rPr lang="en-US" sz="1800" baseline="-25000">
                <a:solidFill>
                  <a:srgbClr val="030303"/>
                </a:solidFill>
              </a:rPr>
              <a:t>AA</a:t>
            </a:r>
            <a:r>
              <a:rPr lang="en-US" sz="1800">
                <a:solidFill>
                  <a:srgbClr val="030303"/>
                </a:solidFill>
              </a:rPr>
              <a:t>(p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)/dp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 &gt; 0 =&gt; pQCD; dR</a:t>
            </a:r>
            <a:r>
              <a:rPr lang="en-US" sz="1800" baseline="-25000">
                <a:solidFill>
                  <a:srgbClr val="030303"/>
                </a:solidFill>
              </a:rPr>
              <a:t>AA</a:t>
            </a:r>
            <a:r>
              <a:rPr lang="en-US" sz="1800">
                <a:solidFill>
                  <a:srgbClr val="030303"/>
                </a:solidFill>
              </a:rPr>
              <a:t>(p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)/dp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 &lt; 0 =&gt; ST </a:t>
            </a:r>
          </a:p>
        </p:txBody>
      </p:sp>
      <p:sp>
        <p:nvSpPr>
          <p:cNvPr id="5857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LHC </a:t>
            </a:r>
            <a:r>
              <a:rPr lang="en-US" i="1"/>
              <a:t>c</a:t>
            </a:r>
            <a:r>
              <a:rPr lang="en-US"/>
              <a:t>, </a:t>
            </a:r>
            <a:r>
              <a:rPr lang="en-US" i="1"/>
              <a:t>b</a:t>
            </a:r>
            <a:r>
              <a:rPr lang="en-US"/>
              <a:t> R</a:t>
            </a:r>
            <a:r>
              <a:rPr lang="en-US" baseline="-25000"/>
              <a:t>AA</a:t>
            </a:r>
            <a:r>
              <a:rPr lang="en-US"/>
              <a:t> p</a:t>
            </a:r>
            <a:r>
              <a:rPr lang="en-US" baseline="-25000"/>
              <a:t>T</a:t>
            </a:r>
            <a:r>
              <a:rPr lang="en-US"/>
              <a:t> Dependence</a:t>
            </a:r>
          </a:p>
        </p:txBody>
      </p:sp>
      <p:sp>
        <p:nvSpPr>
          <p:cNvPr id="5857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lvl="2"/>
            <a:endParaRPr lang="en-US"/>
          </a:p>
        </p:txBody>
      </p:sp>
      <p:sp>
        <p:nvSpPr>
          <p:cNvPr id="585737" name="Text Box 9"/>
          <p:cNvSpPr txBox="1">
            <a:spLocks noChangeArrowheads="1"/>
          </p:cNvSpPr>
          <p:nvPr/>
        </p:nvSpPr>
        <p:spPr bwMode="auto">
          <a:xfrm>
            <a:off x="6626225" y="54102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pic>
        <p:nvPicPr>
          <p:cNvPr id="585738" name="Picture 10" descr="zoo4new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</p:spPr>
      </p:pic>
      <p:pic>
        <p:nvPicPr>
          <p:cNvPr id="585739" name="Picture 11" descr="zoo1dn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</p:spPr>
      </p:pic>
      <p:pic>
        <p:nvPicPr>
          <p:cNvPr id="585740" name="Picture 12" descr="zoo3bnew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</p:spPr>
      </p:pic>
      <p:pic>
        <p:nvPicPr>
          <p:cNvPr id="585741" name="Picture 13" descr="zoo2bne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</p:spPr>
      </p:pic>
      <p:pic>
        <p:nvPicPr>
          <p:cNvPr id="585742" name="Picture 14" descr="zoo1dn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D80-6B17-41BF-9FCD-57040C7DE96D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5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85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5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85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5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5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6" grpId="0" build="allAtOnce"/>
      <p:bldP spid="585730" grpId="0" build="allAtOnce"/>
      <p:bldP spid="585731" grpId="0"/>
      <p:bldP spid="585731" grpId="1"/>
      <p:bldP spid="585732" grpId="0"/>
      <p:bldP spid="585732" grpId="1"/>
      <p:bldP spid="585733" grpId="0"/>
      <p:bldP spid="58573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40E9-1E48-4FA9-8EB9-04D65C835438}" type="slidenum">
              <a:rPr lang="en-US"/>
              <a:pPr/>
              <a:t>29</a:t>
            </a:fld>
            <a:endParaRPr lang="en-US"/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334000"/>
          </a:xfrm>
        </p:spPr>
        <p:txBody>
          <a:bodyPr/>
          <a:lstStyle/>
          <a:p>
            <a:r>
              <a:rPr lang="en-US"/>
              <a:t>But what about the interplay between mass and momentum?</a:t>
            </a:r>
          </a:p>
          <a:p>
            <a:pPr lvl="1"/>
            <a:r>
              <a:rPr lang="en-US"/>
              <a:t>Take ratio of </a:t>
            </a:r>
            <a:r>
              <a:rPr lang="en-US" i="1"/>
              <a:t>c</a:t>
            </a:r>
            <a:r>
              <a:rPr lang="en-US"/>
              <a:t> to </a:t>
            </a:r>
            <a:r>
              <a:rPr lang="en-US" i="1"/>
              <a:t>b</a:t>
            </a:r>
            <a:r>
              <a:rPr lang="en-US"/>
              <a:t> R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</a:t>
            </a:r>
          </a:p>
          <a:p>
            <a:pPr lvl="2"/>
            <a:r>
              <a:rPr lang="en-US"/>
              <a:t>pQCD: Mass effects die out with increasing p</a:t>
            </a:r>
            <a:r>
              <a:rPr lang="en-US" baseline="-25000"/>
              <a:t>T</a:t>
            </a:r>
          </a:p>
          <a:p>
            <a:pPr lvl="2">
              <a:buFontTx/>
              <a:buNone/>
            </a:pPr>
            <a:endParaRPr lang="en-US"/>
          </a:p>
          <a:p>
            <a:pPr lvl="3"/>
            <a:r>
              <a:rPr lang="en-US"/>
              <a:t>Ratio starts below 1, asymptotically approaches 1.  Approach is slower for higher quenching</a:t>
            </a:r>
          </a:p>
          <a:p>
            <a:pPr lvl="2"/>
            <a:r>
              <a:rPr lang="en-US"/>
              <a:t>ST: drag independent of p</a:t>
            </a:r>
            <a:r>
              <a:rPr lang="en-US" baseline="-25000"/>
              <a:t>T</a:t>
            </a:r>
            <a:r>
              <a:rPr lang="en-US"/>
              <a:t>, inversely proportional to mass.  Simple analytic approx. of uniform medium gives</a:t>
            </a:r>
          </a:p>
          <a:p>
            <a:pPr lvl="2">
              <a:buFontTx/>
              <a:buNone/>
            </a:pPr>
            <a:r>
              <a:rPr lang="en-US"/>
              <a:t>R</a:t>
            </a:r>
            <a:r>
              <a:rPr lang="en-US" i="1" baseline="30000"/>
              <a:t>cb</a:t>
            </a:r>
            <a:r>
              <a:rPr lang="en-US" baseline="-25000"/>
              <a:t>pQCD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 ~ </a:t>
            </a:r>
            <a:r>
              <a:rPr lang="en-US" i="1"/>
              <a:t>n</a:t>
            </a:r>
            <a:r>
              <a:rPr lang="en-US" baseline="-25000"/>
              <a:t>b</a:t>
            </a:r>
            <a:r>
              <a:rPr lang="en-US"/>
              <a:t>M</a:t>
            </a:r>
            <a:r>
              <a:rPr lang="en-US" baseline="-25000"/>
              <a:t>c</a:t>
            </a:r>
            <a:r>
              <a:rPr lang="en-US"/>
              <a:t>/</a:t>
            </a:r>
            <a:r>
              <a:rPr lang="en-US" i="1"/>
              <a:t>n</a:t>
            </a:r>
            <a:r>
              <a:rPr lang="en-US" baseline="-25000"/>
              <a:t>c</a:t>
            </a:r>
            <a:r>
              <a:rPr lang="en-US"/>
              <a:t>M</a:t>
            </a:r>
            <a:r>
              <a:rPr lang="en-US" baseline="-25000"/>
              <a:t>b </a:t>
            </a:r>
            <a:r>
              <a:rPr lang="en-US"/>
              <a:t>~ M</a:t>
            </a:r>
            <a:r>
              <a:rPr lang="en-US" baseline="-25000"/>
              <a:t>c</a:t>
            </a:r>
            <a:r>
              <a:rPr lang="en-US"/>
              <a:t>/M</a:t>
            </a:r>
            <a:r>
              <a:rPr lang="en-US" baseline="-25000"/>
              <a:t>b </a:t>
            </a:r>
            <a:r>
              <a:rPr lang="en-US"/>
              <a:t>~ .27</a:t>
            </a:r>
          </a:p>
          <a:p>
            <a:pPr lvl="3"/>
            <a:r>
              <a:rPr lang="en-US"/>
              <a:t>Ratio starts below 1; independent of p</a:t>
            </a:r>
            <a:r>
              <a:rPr lang="en-US" baseline="-25000"/>
              <a:t>T</a:t>
            </a:r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Enhanced Signal</a:t>
            </a:r>
          </a:p>
        </p:txBody>
      </p:sp>
      <p:sp>
        <p:nvSpPr>
          <p:cNvPr id="613380" name="Rectangle 4"/>
          <p:cNvSpPr>
            <a:spLocks noChangeArrowheads="1"/>
          </p:cNvSpPr>
          <p:nvPr/>
        </p:nvSpPr>
        <p:spPr bwMode="auto">
          <a:xfrm>
            <a:off x="1211263" y="3124200"/>
            <a:ext cx="644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4D4D4D"/>
                </a:solidFill>
              </a:rPr>
              <a:t>R</a:t>
            </a:r>
            <a:r>
              <a:rPr lang="en-US" sz="2400" i="1" baseline="30000">
                <a:solidFill>
                  <a:srgbClr val="4D4D4D"/>
                </a:solidFill>
              </a:rPr>
              <a:t>cb</a:t>
            </a:r>
            <a:r>
              <a:rPr lang="en-US" sz="2400" baseline="-25000">
                <a:solidFill>
                  <a:srgbClr val="4D4D4D"/>
                </a:solidFill>
              </a:rPr>
              <a:t>pQCD</a:t>
            </a:r>
            <a:r>
              <a:rPr lang="en-US" sz="2400">
                <a:solidFill>
                  <a:srgbClr val="4D4D4D"/>
                </a:solidFill>
              </a:rPr>
              <a:t>(p</a:t>
            </a:r>
            <a:r>
              <a:rPr lang="en-US" sz="2400" baseline="-25000">
                <a:solidFill>
                  <a:srgbClr val="4D4D4D"/>
                </a:solidFill>
              </a:rPr>
              <a:t>T</a:t>
            </a:r>
            <a:r>
              <a:rPr lang="en-US" sz="2400">
                <a:solidFill>
                  <a:srgbClr val="4D4D4D"/>
                </a:solidFill>
              </a:rPr>
              <a:t>) </a:t>
            </a:r>
            <a:r>
              <a:rPr lang="en-US" sz="2400">
                <a:solidFill>
                  <a:srgbClr val="4D4D4D"/>
                </a:solidFill>
                <a:latin typeface="Symbol" pitchFamily="18" charset="2"/>
              </a:rPr>
              <a:t>~</a:t>
            </a:r>
            <a:r>
              <a:rPr lang="en-US" sz="2400">
                <a:solidFill>
                  <a:srgbClr val="4D4D4D"/>
                </a:solidFill>
              </a:rPr>
              <a:t> 1 - </a:t>
            </a:r>
            <a:r>
              <a:rPr lang="en-US" sz="2400">
                <a:solidFill>
                  <a:srgbClr val="4D4D4D"/>
                </a:solidFill>
                <a:latin typeface="Symbol" pitchFamily="18" charset="2"/>
              </a:rPr>
              <a:t>a</a:t>
            </a:r>
            <a:r>
              <a:rPr lang="en-US" sz="2400" baseline="-25000">
                <a:solidFill>
                  <a:srgbClr val="4D4D4D"/>
                </a:solidFill>
              </a:rPr>
              <a:t>s</a:t>
            </a:r>
            <a:r>
              <a:rPr lang="en-US" sz="2400">
                <a:solidFill>
                  <a:srgbClr val="4D4D4D"/>
                </a:solidFill>
              </a:rPr>
              <a:t> </a:t>
            </a:r>
            <a:r>
              <a:rPr lang="en-US" sz="2400" i="1">
                <a:solidFill>
                  <a:srgbClr val="4D4D4D"/>
                </a:solidFill>
              </a:rPr>
              <a:t>n</a:t>
            </a:r>
            <a:r>
              <a:rPr lang="en-US" sz="2400">
                <a:solidFill>
                  <a:srgbClr val="4D4D4D"/>
                </a:solidFill>
              </a:rPr>
              <a:t>(p</a:t>
            </a:r>
            <a:r>
              <a:rPr lang="en-US" sz="2400" baseline="-25000">
                <a:solidFill>
                  <a:srgbClr val="4D4D4D"/>
                </a:solidFill>
              </a:rPr>
              <a:t>T</a:t>
            </a:r>
            <a:r>
              <a:rPr lang="en-US" sz="2400">
                <a:solidFill>
                  <a:srgbClr val="4D4D4D"/>
                </a:solidFill>
              </a:rPr>
              <a:t>) L</a:t>
            </a:r>
            <a:r>
              <a:rPr lang="en-US" sz="2400" baseline="30000">
                <a:solidFill>
                  <a:srgbClr val="4D4D4D"/>
                </a:solidFill>
              </a:rPr>
              <a:t>2</a:t>
            </a:r>
            <a:r>
              <a:rPr lang="en-US" sz="2400">
                <a:solidFill>
                  <a:srgbClr val="4D4D4D"/>
                </a:solidFill>
              </a:rPr>
              <a:t> log(M</a:t>
            </a:r>
            <a:r>
              <a:rPr lang="en-US" sz="2400" baseline="-25000">
                <a:solidFill>
                  <a:srgbClr val="4D4D4D"/>
                </a:solidFill>
              </a:rPr>
              <a:t>b</a:t>
            </a:r>
            <a:r>
              <a:rPr lang="en-US" sz="2400">
                <a:solidFill>
                  <a:srgbClr val="4D4D4D"/>
                </a:solidFill>
              </a:rPr>
              <a:t>/M</a:t>
            </a:r>
            <a:r>
              <a:rPr lang="en-US" sz="2400" baseline="-25000">
                <a:solidFill>
                  <a:srgbClr val="4D4D4D"/>
                </a:solidFill>
              </a:rPr>
              <a:t>c</a:t>
            </a:r>
            <a:r>
              <a:rPr lang="en-US" sz="2400">
                <a:solidFill>
                  <a:srgbClr val="4D4D4D"/>
                </a:solidFill>
              </a:rPr>
              <a:t>) (   /p</a:t>
            </a:r>
            <a:r>
              <a:rPr lang="en-US" sz="2400" baseline="-25000">
                <a:solidFill>
                  <a:srgbClr val="4D4D4D"/>
                </a:solidFill>
              </a:rPr>
              <a:t>T</a:t>
            </a:r>
            <a:r>
              <a:rPr lang="en-US" sz="2400">
                <a:solidFill>
                  <a:srgbClr val="4D4D4D"/>
                </a:solidFill>
              </a:rPr>
              <a:t>)</a:t>
            </a:r>
            <a:endParaRPr lang="en-US" sz="2400" baseline="-25000">
              <a:solidFill>
                <a:srgbClr val="4D4D4D"/>
              </a:solidFill>
            </a:endParaRPr>
          </a:p>
        </p:txBody>
      </p:sp>
      <p:pic>
        <p:nvPicPr>
          <p:cNvPr id="61338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5763" y="3213100"/>
            <a:ext cx="274637" cy="342900"/>
          </a:xfrm>
          <a:prstGeom prst="rect">
            <a:avLst/>
          </a:prstGeom>
          <a:noFill/>
        </p:spPr>
      </p:pic>
      <p:sp>
        <p:nvSpPr>
          <p:cNvPr id="613382" name="Rectangle 6"/>
          <p:cNvSpPr>
            <a:spLocks noChangeArrowheads="1"/>
          </p:cNvSpPr>
          <p:nvPr/>
        </p:nvSpPr>
        <p:spPr bwMode="auto">
          <a:xfrm>
            <a:off x="3683358" y="3607158"/>
            <a:ext cx="4393842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3383" name="Rectangle 7"/>
          <p:cNvSpPr>
            <a:spLocks noChangeArrowheads="1"/>
          </p:cNvSpPr>
          <p:nvPr/>
        </p:nvSpPr>
        <p:spPr bwMode="auto">
          <a:xfrm>
            <a:off x="3682284" y="5867400"/>
            <a:ext cx="3124200" cy="38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27CA-FF24-4853-A0B0-1706A5B6AEEC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QCD and Phase Diagram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A360-52A9-45B2-B66A-21A6D0F8D664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Content Placeholder 6" descr="PhaseDiagramLR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2835" y="1600200"/>
            <a:ext cx="4618330" cy="4525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9200" y="6172200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Long Range Plan,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765-F50B-43F1-A245-867502E31EBE}" type="slidenum">
              <a:rPr lang="en-US"/>
              <a:pPr/>
              <a:t>30</a:t>
            </a:fld>
            <a:endParaRPr lang="en-US"/>
          </a:p>
        </p:txBody>
      </p:sp>
      <p:pic>
        <p:nvPicPr>
          <p:cNvPr id="586754" name="Picture 2" descr="071015Rationos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914400"/>
            <a:ext cx="7162800" cy="4010025"/>
          </a:xfrm>
          <a:prstGeom prst="rect">
            <a:avLst/>
          </a:prstGeom>
          <a:noFill/>
        </p:spPr>
      </p:pic>
      <p:pic>
        <p:nvPicPr>
          <p:cNvPr id="586755" name="Picture 3" descr="zoo1dn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600200"/>
            <a:ext cx="8382000" cy="4191000"/>
          </a:xfrm>
          <a:prstGeom prst="rect">
            <a:avLst/>
          </a:prstGeom>
          <a:noFill/>
        </p:spPr>
      </p:pic>
      <p:sp>
        <p:nvSpPr>
          <p:cNvPr id="586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LHC R</a:t>
            </a:r>
            <a:r>
              <a:rPr lang="en-US" i="1" baseline="30000"/>
              <a:t>c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)/R</a:t>
            </a:r>
            <a:r>
              <a:rPr lang="en-US" i="1" baseline="30000"/>
              <a:t>b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 Prediction</a:t>
            </a:r>
          </a:p>
        </p:txBody>
      </p:sp>
      <p:sp>
        <p:nvSpPr>
          <p:cNvPr id="5867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Recall the Zoo:</a:t>
            </a:r>
          </a:p>
        </p:txBody>
      </p:sp>
      <p:sp>
        <p:nvSpPr>
          <p:cNvPr id="586758" name="Rectangle 6"/>
          <p:cNvSpPr>
            <a:spLocks noChangeArrowheads="1"/>
          </p:cNvSpPr>
          <p:nvPr/>
        </p:nvSpPr>
        <p:spPr bwMode="auto">
          <a:xfrm>
            <a:off x="-977900" y="4800600"/>
            <a:ext cx="100584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Taking the ratio cancels most normalization differences seen previously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pQCD ratio asymptotically approaches 1, and more slowly so for increased quenching (until quenching saturates)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AdS/CFT ratio is flat and many times smaller than pQCD at only moderate 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</a:p>
        </p:txBody>
      </p:sp>
      <p:sp>
        <p:nvSpPr>
          <p:cNvPr id="586759" name="Text Box 7"/>
          <p:cNvSpPr txBox="1">
            <a:spLocks noChangeArrowheads="1"/>
          </p:cNvSpPr>
          <p:nvPr/>
        </p:nvSpPr>
        <p:spPr bwMode="auto">
          <a:xfrm>
            <a:off x="3359150" y="5745163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sp>
        <p:nvSpPr>
          <p:cNvPr id="586760" name="Text Box 8"/>
          <p:cNvSpPr txBox="1">
            <a:spLocks noChangeArrowheads="1"/>
          </p:cNvSpPr>
          <p:nvPr/>
        </p:nvSpPr>
        <p:spPr bwMode="auto">
          <a:xfrm>
            <a:off x="5257800" y="39624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CEE5-CF23-453F-A477-A4C48D5EEF48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6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6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86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6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57" grpId="0" build="p"/>
      <p:bldP spid="586759" grpId="0"/>
      <p:bldP spid="58676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2FCC-1E49-4F15-B3E8-2FA60ECB4CD9}" type="slidenum">
              <a:rPr lang="en-US"/>
              <a:pPr/>
              <a:t>31</a:t>
            </a:fld>
            <a:endParaRPr lang="en-US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52400" y="1219200"/>
            <a:ext cx="6096000" cy="5486400"/>
          </a:xfrm>
        </p:spPr>
        <p:txBody>
          <a:bodyPr/>
          <a:lstStyle/>
          <a:p>
            <a:pPr lvl="1"/>
            <a:r>
              <a:rPr lang="en-US" dirty="0"/>
              <a:t>Speed limit estimate for applicability of </a:t>
            </a:r>
            <a:r>
              <a:rPr lang="en-US" dirty="0" err="1"/>
              <a:t>AdS</a:t>
            </a:r>
            <a:r>
              <a:rPr lang="en-US" dirty="0"/>
              <a:t> drag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 &lt;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= (1 + 2M</a:t>
            </a:r>
            <a:r>
              <a:rPr lang="en-US" baseline="-25000" dirty="0"/>
              <a:t>q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/>
              <a:t>1/2 </a:t>
            </a:r>
            <a:r>
              <a:rPr lang="en-US" dirty="0"/>
              <a:t>T)</a:t>
            </a:r>
            <a:r>
              <a:rPr lang="en-US" baseline="30000" dirty="0"/>
              <a:t>2</a:t>
            </a:r>
            <a:endParaRPr lang="en-US" dirty="0"/>
          </a:p>
          <a:p>
            <a:pPr lvl="2">
              <a:buFontTx/>
              <a:buNone/>
            </a:pPr>
            <a:r>
              <a:rPr lang="en-US" dirty="0"/>
              <a:t>                 ~ 4M</a:t>
            </a:r>
            <a:r>
              <a:rPr lang="en-US" baseline="-25000" dirty="0"/>
              <a:t>q</a:t>
            </a:r>
            <a:r>
              <a:rPr lang="en-US" baseline="30000" dirty="0"/>
              <a:t>2</a:t>
            </a:r>
            <a:r>
              <a:rPr lang="en-US" dirty="0"/>
              <a:t>/(</a:t>
            </a:r>
            <a:r>
              <a:rPr lang="en-US" dirty="0">
                <a:latin typeface="Symbol" pitchFamily="18" charset="2"/>
              </a:rPr>
              <a:t>l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Limited by </a:t>
            </a:r>
            <a:r>
              <a:rPr lang="en-US" dirty="0" err="1"/>
              <a:t>M</a:t>
            </a:r>
            <a:r>
              <a:rPr lang="en-US" baseline="-25000" dirty="0" err="1"/>
              <a:t>charm</a:t>
            </a:r>
            <a:r>
              <a:rPr lang="en-US" dirty="0"/>
              <a:t> ~ 1.2 </a:t>
            </a:r>
            <a:r>
              <a:rPr lang="en-US" dirty="0" err="1"/>
              <a:t>GeV</a:t>
            </a:r>
            <a:endParaRPr lang="en-US" dirty="0"/>
          </a:p>
          <a:p>
            <a:pPr lvl="2"/>
            <a:r>
              <a:rPr lang="en-US" dirty="0"/>
              <a:t>Similar to BH    LPM</a:t>
            </a:r>
          </a:p>
          <a:p>
            <a:pPr lvl="3"/>
            <a:r>
              <a:rPr lang="en-US" dirty="0"/>
              <a:t>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~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/(</a:t>
            </a:r>
            <a:r>
              <a:rPr lang="en-US" dirty="0" err="1">
                <a:latin typeface="Symbol" pitchFamily="18" charset="2"/>
              </a:rPr>
              <a:t>l</a:t>
            </a:r>
            <a:r>
              <a:rPr lang="en-US" dirty="0" err="1"/>
              <a:t>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Single T for QGP</a:t>
            </a:r>
          </a:p>
          <a:p>
            <a:pPr lvl="2"/>
            <a:r>
              <a:rPr lang="en-US" dirty="0"/>
              <a:t> smallest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for largest T </a:t>
            </a:r>
          </a:p>
          <a:p>
            <a:pPr lvl="2">
              <a:buFontTx/>
              <a:buNone/>
            </a:pPr>
            <a:r>
              <a:rPr lang="en-US" dirty="0"/>
              <a:t>         T = T(</a:t>
            </a:r>
            <a:r>
              <a:rPr lang="en-US" dirty="0">
                <a:latin typeface="Symbol" pitchFamily="18" charset="2"/>
              </a:rPr>
              <a:t>t</a:t>
            </a:r>
            <a:r>
              <a:rPr lang="en-US" baseline="-25000" dirty="0"/>
              <a:t>0</a:t>
            </a:r>
            <a:r>
              <a:rPr lang="en-US" dirty="0"/>
              <a:t>, x=y=0): “(”</a:t>
            </a:r>
          </a:p>
          <a:p>
            <a:pPr lvl="2"/>
            <a:r>
              <a:rPr lang="en-US" dirty="0"/>
              <a:t> largest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for smallest T </a:t>
            </a:r>
          </a:p>
          <a:p>
            <a:pPr lvl="2">
              <a:buFontTx/>
              <a:buNone/>
            </a:pPr>
            <a:r>
              <a:rPr lang="en-US" dirty="0"/>
              <a:t>         T = 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: “]”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So Fast!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181600" y="1295400"/>
            <a:ext cx="3886200" cy="4329113"/>
            <a:chOff x="5181600" y="1295400"/>
            <a:chExt cx="3886200" cy="4329113"/>
          </a:xfrm>
        </p:grpSpPr>
        <p:sp>
          <p:nvSpPr>
            <p:cNvPr id="587780" name="Text Box 4"/>
            <p:cNvSpPr txBox="1">
              <a:spLocks noChangeArrowheads="1"/>
            </p:cNvSpPr>
            <p:nvPr/>
          </p:nvSpPr>
          <p:spPr bwMode="auto">
            <a:xfrm>
              <a:off x="6096000" y="5257800"/>
              <a:ext cx="177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D3 Black Brane</a:t>
              </a:r>
            </a:p>
          </p:txBody>
        </p:sp>
        <p:sp>
          <p:nvSpPr>
            <p:cNvPr id="587781" name="Text Box 5"/>
            <p:cNvSpPr txBox="1">
              <a:spLocks noChangeArrowheads="1"/>
            </p:cNvSpPr>
            <p:nvPr/>
          </p:nvSpPr>
          <p:spPr bwMode="auto">
            <a:xfrm>
              <a:off x="5943600" y="1295400"/>
              <a:ext cx="1822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D7 Probe Brane</a:t>
              </a:r>
            </a:p>
          </p:txBody>
        </p:sp>
        <p:sp>
          <p:nvSpPr>
            <p:cNvPr id="587782" name="AutoShape 6"/>
            <p:cNvSpPr>
              <a:spLocks noChangeArrowheads="1"/>
            </p:cNvSpPr>
            <p:nvPr/>
          </p:nvSpPr>
          <p:spPr bwMode="auto">
            <a:xfrm>
              <a:off x="5181600" y="16764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3" name="Text Box 7"/>
            <p:cNvSpPr txBox="1">
              <a:spLocks noChangeArrowheads="1"/>
            </p:cNvSpPr>
            <p:nvPr/>
          </p:nvSpPr>
          <p:spPr bwMode="auto">
            <a:xfrm>
              <a:off x="7848600" y="1371600"/>
              <a:ext cx="361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CC00CC"/>
                  </a:solidFill>
                  <a:latin typeface="Arial" charset="0"/>
                </a:rPr>
                <a:t>Q</a:t>
              </a:r>
            </a:p>
          </p:txBody>
        </p:sp>
        <p:sp>
          <p:nvSpPr>
            <p:cNvPr id="587784" name="Oval 8"/>
            <p:cNvSpPr>
              <a:spLocks noChangeArrowheads="1"/>
            </p:cNvSpPr>
            <p:nvPr/>
          </p:nvSpPr>
          <p:spPr bwMode="auto">
            <a:xfrm>
              <a:off x="8001000" y="1752600"/>
              <a:ext cx="152400" cy="1524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5" name="Text Box 9"/>
            <p:cNvSpPr txBox="1">
              <a:spLocks noChangeArrowheads="1"/>
            </p:cNvSpPr>
            <p:nvPr/>
          </p:nvSpPr>
          <p:spPr bwMode="auto">
            <a:xfrm>
              <a:off x="5594350" y="2587625"/>
              <a:ext cx="2406650" cy="6508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Worldsheet boundary Spacelike</a:t>
              </a:r>
              <a:r>
                <a:rPr lang="en-US" sz="1800">
                  <a:latin typeface="Symbol" pitchFamily="18" charset="2"/>
                </a:rPr>
                <a:t>  </a:t>
              </a:r>
              <a:r>
                <a:rPr lang="en-US" sz="1800">
                  <a:latin typeface="Arial" charset="0"/>
                </a:rPr>
                <a:t>if </a:t>
              </a:r>
              <a:r>
                <a:rPr lang="en-US" sz="1800">
                  <a:latin typeface="Symbol" pitchFamily="18" charset="2"/>
                </a:rPr>
                <a:t> g</a:t>
              </a:r>
              <a:r>
                <a:rPr lang="en-US" sz="1800">
                  <a:latin typeface="Arial" charset="0"/>
                </a:rPr>
                <a:t> &gt; </a:t>
              </a:r>
              <a:r>
                <a:rPr lang="en-US" sz="1800">
                  <a:latin typeface="Symbol" pitchFamily="18" charset="2"/>
                </a:rPr>
                <a:t>g</a:t>
              </a:r>
              <a:r>
                <a:rPr lang="en-US" sz="1800" baseline="-25000">
                  <a:latin typeface="Arial" charset="0"/>
                </a:rPr>
                <a:t>crit</a:t>
              </a:r>
            </a:p>
          </p:txBody>
        </p:sp>
        <p:sp>
          <p:nvSpPr>
            <p:cNvPr id="587786" name="Line 10"/>
            <p:cNvSpPr>
              <a:spLocks noChangeShapeType="1"/>
            </p:cNvSpPr>
            <p:nvPr/>
          </p:nvSpPr>
          <p:spPr bwMode="auto">
            <a:xfrm flipH="1">
              <a:off x="7543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7" name="Line 11"/>
            <p:cNvSpPr>
              <a:spLocks noChangeShapeType="1"/>
            </p:cNvSpPr>
            <p:nvPr/>
          </p:nvSpPr>
          <p:spPr bwMode="auto">
            <a:xfrm flipH="1">
              <a:off x="7162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8" name="Line 12"/>
            <p:cNvSpPr>
              <a:spLocks noChangeShapeType="1"/>
            </p:cNvSpPr>
            <p:nvPr/>
          </p:nvSpPr>
          <p:spPr bwMode="auto">
            <a:xfrm flipH="1">
              <a:off x="6781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9" name="Line 13"/>
            <p:cNvSpPr>
              <a:spLocks noChangeShapeType="1"/>
            </p:cNvSpPr>
            <p:nvPr/>
          </p:nvSpPr>
          <p:spPr bwMode="auto">
            <a:xfrm flipH="1" flipV="1">
              <a:off x="7696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0" name="Line 14"/>
            <p:cNvSpPr>
              <a:spLocks noChangeShapeType="1"/>
            </p:cNvSpPr>
            <p:nvPr/>
          </p:nvSpPr>
          <p:spPr bwMode="auto">
            <a:xfrm flipH="1" flipV="1">
              <a:off x="7315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1" name="Line 15"/>
            <p:cNvSpPr>
              <a:spLocks noChangeShapeType="1"/>
            </p:cNvSpPr>
            <p:nvPr/>
          </p:nvSpPr>
          <p:spPr bwMode="auto">
            <a:xfrm flipH="1" flipV="1">
              <a:off x="6934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2" name="AutoShape 16"/>
            <p:cNvSpPr>
              <a:spLocks noChangeArrowheads="1"/>
            </p:cNvSpPr>
            <p:nvPr/>
          </p:nvSpPr>
          <p:spPr bwMode="auto">
            <a:xfrm>
              <a:off x="5257800" y="4876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93" name="Line 17"/>
            <p:cNvSpPr>
              <a:spLocks noChangeShapeType="1"/>
            </p:cNvSpPr>
            <p:nvPr/>
          </p:nvSpPr>
          <p:spPr bwMode="auto">
            <a:xfrm>
              <a:off x="8229600" y="18288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4" name="Text Box 18"/>
            <p:cNvSpPr txBox="1">
              <a:spLocks noChangeArrowheads="1"/>
            </p:cNvSpPr>
            <p:nvPr/>
          </p:nvSpPr>
          <p:spPr bwMode="auto">
            <a:xfrm>
              <a:off x="5791200" y="3581400"/>
              <a:ext cx="198755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Trailing</a:t>
              </a:r>
            </a:p>
            <a:p>
              <a:pPr algn="ctr"/>
              <a:r>
                <a:rPr lang="en-US" sz="1800">
                  <a:latin typeface="Arial" charset="0"/>
                </a:rPr>
                <a:t>String</a:t>
              </a:r>
            </a:p>
            <a:p>
              <a:pPr algn="ctr"/>
              <a:r>
                <a:rPr lang="en-US" sz="1800">
                  <a:latin typeface="Arial" charset="0"/>
                </a:rPr>
                <a:t>“Brachistochrone”</a:t>
              </a:r>
            </a:p>
          </p:txBody>
        </p:sp>
        <p:grpSp>
          <p:nvGrpSpPr>
            <p:cNvPr id="2" name="Group 19"/>
            <p:cNvGrpSpPr>
              <a:grpSpLocks/>
            </p:cNvGrpSpPr>
            <p:nvPr/>
          </p:nvGrpSpPr>
          <p:grpSpPr bwMode="auto">
            <a:xfrm>
              <a:off x="5486400" y="1676400"/>
              <a:ext cx="3581400" cy="3795713"/>
              <a:chOff x="3504" y="1056"/>
              <a:chExt cx="2256" cy="2391"/>
            </a:xfrm>
          </p:grpSpPr>
          <p:pic>
            <p:nvPicPr>
              <p:cNvPr id="587796" name="Picture 20" descr="070520Dangle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04" y="1056"/>
                <a:ext cx="2256" cy="2256"/>
              </a:xfrm>
              <a:prstGeom prst="rect">
                <a:avLst/>
              </a:prstGeom>
              <a:noFill/>
            </p:spPr>
          </p:pic>
          <p:sp>
            <p:nvSpPr>
              <p:cNvPr id="587797" name="Text Box 21"/>
              <p:cNvSpPr txBox="1">
                <a:spLocks noChangeArrowheads="1"/>
              </p:cNvSpPr>
              <p:nvPr/>
            </p:nvSpPr>
            <p:spPr bwMode="auto">
              <a:xfrm>
                <a:off x="5476" y="32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“z”</a:t>
                </a:r>
              </a:p>
            </p:txBody>
          </p:sp>
          <p:sp>
            <p:nvSpPr>
              <p:cNvPr id="587798" name="Text Box 22"/>
              <p:cNvSpPr txBox="1">
                <a:spLocks noChangeArrowheads="1"/>
              </p:cNvSpPr>
              <p:nvPr/>
            </p:nvSpPr>
            <p:spPr bwMode="auto">
              <a:xfrm>
                <a:off x="3648" y="2160"/>
                <a:ext cx="2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x</a:t>
                </a:r>
                <a:r>
                  <a:rPr lang="en-US" sz="1800" baseline="-25000">
                    <a:latin typeface="Arial" charset="0"/>
                  </a:rPr>
                  <a:t>5</a:t>
                </a:r>
                <a:endParaRPr lang="en-US" sz="1800">
                  <a:latin typeface="Arial" charset="0"/>
                </a:endParaRPr>
              </a:p>
            </p:txBody>
          </p:sp>
        </p:grpSp>
        <p:sp>
          <p:nvSpPr>
            <p:cNvPr id="587799" name="AutoShape 23"/>
            <p:cNvSpPr>
              <a:spLocks noChangeArrowheads="1"/>
            </p:cNvSpPr>
            <p:nvPr/>
          </p:nvSpPr>
          <p:spPr bwMode="auto">
            <a:xfrm>
              <a:off x="5257800" y="2209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FF0000">
                <a:alpha val="3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00" name="Freeform 24"/>
            <p:cNvSpPr>
              <a:spLocks/>
            </p:cNvSpPr>
            <p:nvPr/>
          </p:nvSpPr>
          <p:spPr bwMode="auto">
            <a:xfrm>
              <a:off x="7431088" y="2235200"/>
              <a:ext cx="919162" cy="276225"/>
            </a:xfrm>
            <a:custGeom>
              <a:avLst/>
              <a:gdLst/>
              <a:ahLst/>
              <a:cxnLst>
                <a:cxn ang="0">
                  <a:pos x="435" y="124"/>
                </a:cxn>
                <a:cxn ang="0">
                  <a:pos x="407" y="96"/>
                </a:cxn>
                <a:cxn ang="0">
                  <a:pos x="395" y="88"/>
                </a:cxn>
                <a:cxn ang="0">
                  <a:pos x="367" y="96"/>
                </a:cxn>
                <a:cxn ang="0">
                  <a:pos x="359" y="108"/>
                </a:cxn>
                <a:cxn ang="0">
                  <a:pos x="355" y="120"/>
                </a:cxn>
                <a:cxn ang="0">
                  <a:pos x="331" y="136"/>
                </a:cxn>
                <a:cxn ang="0">
                  <a:pos x="259" y="128"/>
                </a:cxn>
                <a:cxn ang="0">
                  <a:pos x="239" y="112"/>
                </a:cxn>
                <a:cxn ang="0">
                  <a:pos x="219" y="92"/>
                </a:cxn>
                <a:cxn ang="0">
                  <a:pos x="195" y="84"/>
                </a:cxn>
                <a:cxn ang="0">
                  <a:pos x="143" y="92"/>
                </a:cxn>
                <a:cxn ang="0">
                  <a:pos x="135" y="116"/>
                </a:cxn>
                <a:cxn ang="0">
                  <a:pos x="83" y="168"/>
                </a:cxn>
                <a:cxn ang="0">
                  <a:pos x="47" y="160"/>
                </a:cxn>
                <a:cxn ang="0">
                  <a:pos x="7" y="112"/>
                </a:cxn>
                <a:cxn ang="0">
                  <a:pos x="3" y="96"/>
                </a:cxn>
                <a:cxn ang="0">
                  <a:pos x="7" y="44"/>
                </a:cxn>
                <a:cxn ang="0">
                  <a:pos x="23" y="48"/>
                </a:cxn>
                <a:cxn ang="0">
                  <a:pos x="71" y="72"/>
                </a:cxn>
                <a:cxn ang="0">
                  <a:pos x="79" y="84"/>
                </a:cxn>
                <a:cxn ang="0">
                  <a:pos x="103" y="92"/>
                </a:cxn>
                <a:cxn ang="0">
                  <a:pos x="167" y="128"/>
                </a:cxn>
                <a:cxn ang="0">
                  <a:pos x="191" y="136"/>
                </a:cxn>
                <a:cxn ang="0">
                  <a:pos x="247" y="92"/>
                </a:cxn>
                <a:cxn ang="0">
                  <a:pos x="299" y="56"/>
                </a:cxn>
                <a:cxn ang="0">
                  <a:pos x="387" y="76"/>
                </a:cxn>
                <a:cxn ang="0">
                  <a:pos x="447" y="60"/>
                </a:cxn>
                <a:cxn ang="0">
                  <a:pos x="527" y="12"/>
                </a:cxn>
                <a:cxn ang="0">
                  <a:pos x="551" y="4"/>
                </a:cxn>
                <a:cxn ang="0">
                  <a:pos x="563" y="0"/>
                </a:cxn>
                <a:cxn ang="0">
                  <a:pos x="579" y="48"/>
                </a:cxn>
                <a:cxn ang="0">
                  <a:pos x="535" y="56"/>
                </a:cxn>
              </a:cxnLst>
              <a:rect l="0" t="0" r="r" b="b"/>
              <a:pathLst>
                <a:path w="579" h="174">
                  <a:moveTo>
                    <a:pt x="435" y="124"/>
                  </a:moveTo>
                  <a:cubicBezTo>
                    <a:pt x="428" y="103"/>
                    <a:pt x="435" y="114"/>
                    <a:pt x="407" y="96"/>
                  </a:cubicBezTo>
                  <a:cubicBezTo>
                    <a:pt x="403" y="93"/>
                    <a:pt x="395" y="88"/>
                    <a:pt x="395" y="88"/>
                  </a:cubicBezTo>
                  <a:cubicBezTo>
                    <a:pt x="394" y="88"/>
                    <a:pt x="370" y="94"/>
                    <a:pt x="367" y="96"/>
                  </a:cubicBezTo>
                  <a:cubicBezTo>
                    <a:pt x="363" y="99"/>
                    <a:pt x="361" y="104"/>
                    <a:pt x="359" y="108"/>
                  </a:cubicBezTo>
                  <a:cubicBezTo>
                    <a:pt x="357" y="112"/>
                    <a:pt x="358" y="117"/>
                    <a:pt x="355" y="120"/>
                  </a:cubicBezTo>
                  <a:cubicBezTo>
                    <a:pt x="348" y="127"/>
                    <a:pt x="331" y="136"/>
                    <a:pt x="331" y="136"/>
                  </a:cubicBezTo>
                  <a:cubicBezTo>
                    <a:pt x="307" y="134"/>
                    <a:pt x="278" y="143"/>
                    <a:pt x="259" y="128"/>
                  </a:cubicBezTo>
                  <a:cubicBezTo>
                    <a:pt x="233" y="107"/>
                    <a:pt x="269" y="122"/>
                    <a:pt x="239" y="112"/>
                  </a:cubicBezTo>
                  <a:cubicBezTo>
                    <a:pt x="232" y="101"/>
                    <a:pt x="232" y="98"/>
                    <a:pt x="219" y="92"/>
                  </a:cubicBezTo>
                  <a:cubicBezTo>
                    <a:pt x="211" y="89"/>
                    <a:pt x="195" y="84"/>
                    <a:pt x="195" y="84"/>
                  </a:cubicBezTo>
                  <a:cubicBezTo>
                    <a:pt x="178" y="86"/>
                    <a:pt x="153" y="78"/>
                    <a:pt x="143" y="92"/>
                  </a:cubicBezTo>
                  <a:cubicBezTo>
                    <a:pt x="138" y="99"/>
                    <a:pt x="135" y="116"/>
                    <a:pt x="135" y="116"/>
                  </a:cubicBezTo>
                  <a:cubicBezTo>
                    <a:pt x="130" y="174"/>
                    <a:pt x="137" y="174"/>
                    <a:pt x="83" y="168"/>
                  </a:cubicBezTo>
                  <a:cubicBezTo>
                    <a:pt x="71" y="164"/>
                    <a:pt x="58" y="165"/>
                    <a:pt x="47" y="160"/>
                  </a:cubicBezTo>
                  <a:cubicBezTo>
                    <a:pt x="30" y="153"/>
                    <a:pt x="20" y="125"/>
                    <a:pt x="7" y="112"/>
                  </a:cubicBezTo>
                  <a:cubicBezTo>
                    <a:pt x="6" y="107"/>
                    <a:pt x="3" y="101"/>
                    <a:pt x="3" y="96"/>
                  </a:cubicBezTo>
                  <a:cubicBezTo>
                    <a:pt x="3" y="79"/>
                    <a:pt x="0" y="60"/>
                    <a:pt x="7" y="44"/>
                  </a:cubicBezTo>
                  <a:cubicBezTo>
                    <a:pt x="9" y="39"/>
                    <a:pt x="18" y="46"/>
                    <a:pt x="23" y="48"/>
                  </a:cubicBezTo>
                  <a:cubicBezTo>
                    <a:pt x="41" y="53"/>
                    <a:pt x="53" y="66"/>
                    <a:pt x="71" y="72"/>
                  </a:cubicBezTo>
                  <a:cubicBezTo>
                    <a:pt x="74" y="76"/>
                    <a:pt x="75" y="81"/>
                    <a:pt x="79" y="84"/>
                  </a:cubicBezTo>
                  <a:cubicBezTo>
                    <a:pt x="86" y="88"/>
                    <a:pt x="103" y="92"/>
                    <a:pt x="103" y="92"/>
                  </a:cubicBezTo>
                  <a:cubicBezTo>
                    <a:pt x="131" y="120"/>
                    <a:pt x="131" y="116"/>
                    <a:pt x="167" y="128"/>
                  </a:cubicBezTo>
                  <a:cubicBezTo>
                    <a:pt x="175" y="131"/>
                    <a:pt x="191" y="136"/>
                    <a:pt x="191" y="136"/>
                  </a:cubicBezTo>
                  <a:cubicBezTo>
                    <a:pt x="233" y="128"/>
                    <a:pt x="217" y="112"/>
                    <a:pt x="247" y="92"/>
                  </a:cubicBezTo>
                  <a:cubicBezTo>
                    <a:pt x="254" y="72"/>
                    <a:pt x="279" y="63"/>
                    <a:pt x="299" y="56"/>
                  </a:cubicBezTo>
                  <a:cubicBezTo>
                    <a:pt x="351" y="60"/>
                    <a:pt x="347" y="66"/>
                    <a:pt x="387" y="76"/>
                  </a:cubicBezTo>
                  <a:cubicBezTo>
                    <a:pt x="411" y="73"/>
                    <a:pt x="427" y="73"/>
                    <a:pt x="447" y="60"/>
                  </a:cubicBezTo>
                  <a:cubicBezTo>
                    <a:pt x="467" y="30"/>
                    <a:pt x="492" y="17"/>
                    <a:pt x="527" y="12"/>
                  </a:cubicBezTo>
                  <a:cubicBezTo>
                    <a:pt x="535" y="9"/>
                    <a:pt x="543" y="7"/>
                    <a:pt x="551" y="4"/>
                  </a:cubicBezTo>
                  <a:cubicBezTo>
                    <a:pt x="555" y="3"/>
                    <a:pt x="563" y="0"/>
                    <a:pt x="563" y="0"/>
                  </a:cubicBezTo>
                  <a:cubicBezTo>
                    <a:pt x="573" y="15"/>
                    <a:pt x="575" y="30"/>
                    <a:pt x="579" y="48"/>
                  </a:cubicBezTo>
                  <a:cubicBezTo>
                    <a:pt x="558" y="62"/>
                    <a:pt x="572" y="56"/>
                    <a:pt x="535" y="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7801" name="Line 25"/>
          <p:cNvSpPr>
            <a:spLocks noChangeShapeType="1"/>
          </p:cNvSpPr>
          <p:nvPr/>
        </p:nvSpPr>
        <p:spPr bwMode="auto">
          <a:xfrm>
            <a:off x="2895600" y="3620037"/>
            <a:ext cx="254000" cy="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3247-C735-4F02-AC85-4CF383C4EDCC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7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7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7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7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7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77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78" grpId="0" uiExpand="1" build="p"/>
      <p:bldP spid="58780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3467-40D7-40D2-AB4A-51E2FAF21160}" type="slidenum">
              <a:rPr lang="en-US"/>
              <a:pPr/>
              <a:t>32</a:t>
            </a:fld>
            <a:endParaRPr lang="en-US"/>
          </a:p>
        </p:txBody>
      </p:sp>
      <p:pic>
        <p:nvPicPr>
          <p:cNvPr id="5888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104900"/>
            <a:ext cx="7772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88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LHC R</a:t>
            </a:r>
            <a:r>
              <a:rPr lang="en-US" sz="4000" i="1" baseline="30000"/>
              <a:t>c</a:t>
            </a:r>
            <a:r>
              <a:rPr lang="en-US" sz="4000" baseline="-25000"/>
              <a:t>AA</a:t>
            </a:r>
            <a:r>
              <a:rPr lang="en-US" sz="4000"/>
              <a:t>(p</a:t>
            </a:r>
            <a:r>
              <a:rPr lang="en-US" sz="4000" baseline="-25000"/>
              <a:t>T</a:t>
            </a:r>
            <a:r>
              <a:rPr lang="en-US" sz="4000"/>
              <a:t>)/R</a:t>
            </a:r>
            <a:r>
              <a:rPr lang="en-US" sz="4000" i="1" baseline="30000"/>
              <a:t>b</a:t>
            </a:r>
            <a:r>
              <a:rPr lang="en-US" sz="4000" baseline="-25000"/>
              <a:t>AA</a:t>
            </a:r>
            <a:r>
              <a:rPr lang="en-US" sz="4000"/>
              <a:t>(p</a:t>
            </a:r>
            <a:r>
              <a:rPr lang="en-US" sz="4000" baseline="-25000"/>
              <a:t>T</a:t>
            </a:r>
            <a:r>
              <a:rPr lang="en-US" sz="4000"/>
              <a:t>) Prediction</a:t>
            </a:r>
            <a:br>
              <a:rPr lang="en-US" sz="4000"/>
            </a:br>
            <a:r>
              <a:rPr lang="en-US" sz="4000"/>
              <a:t>(with speed limits)</a:t>
            </a:r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-1143000" y="54991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T(</a:t>
            </a:r>
            <a:r>
              <a:rPr lang="en-US" sz="1800">
                <a:solidFill>
                  <a:srgbClr val="030303"/>
                </a:solidFill>
                <a:latin typeface="Symbol" pitchFamily="18" charset="2"/>
              </a:rPr>
              <a:t>t</a:t>
            </a:r>
            <a:r>
              <a:rPr lang="en-US" sz="1800" baseline="-25000">
                <a:solidFill>
                  <a:srgbClr val="030303"/>
                </a:solidFill>
              </a:rPr>
              <a:t>0</a:t>
            </a:r>
            <a:r>
              <a:rPr lang="en-US" sz="1800">
                <a:solidFill>
                  <a:srgbClr val="030303"/>
                </a:solidFill>
              </a:rPr>
              <a:t>): (O), corrections unlikely for smaller momenta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T</a:t>
            </a:r>
            <a:r>
              <a:rPr lang="en-US" sz="1800" baseline="-25000">
                <a:solidFill>
                  <a:srgbClr val="030303"/>
                </a:solidFill>
              </a:rPr>
              <a:t>c</a:t>
            </a:r>
            <a:r>
              <a:rPr lang="en-US" sz="1800">
                <a:solidFill>
                  <a:srgbClr val="030303"/>
                </a:solidFill>
              </a:rPr>
              <a:t>: (|), corrections likely for higher momenta</a:t>
            </a: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5581650" y="44958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PLB666 (2008)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714E-C9DD-44C6-85B6-186634C13464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81AC1-8AF7-459A-9A45-4B15076322BE}" type="slidenum">
              <a:rPr lang="en-US"/>
              <a:pPr/>
              <a:t>33</a:t>
            </a:fld>
            <a:endParaRPr lang="en-US"/>
          </a:p>
        </p:txBody>
      </p:sp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 at RHIC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1066800"/>
            <a:ext cx="9372600" cy="1143000"/>
          </a:xfrm>
        </p:spPr>
        <p:txBody>
          <a:bodyPr/>
          <a:lstStyle/>
          <a:p>
            <a:pPr lvl="1"/>
            <a:r>
              <a:rPr lang="en-US"/>
              <a:t>Future detector upgrades will allow for identified </a:t>
            </a:r>
            <a:r>
              <a:rPr lang="en-US" b="1" i="1"/>
              <a:t>c</a:t>
            </a:r>
            <a:r>
              <a:rPr lang="en-US"/>
              <a:t> and </a:t>
            </a:r>
            <a:r>
              <a:rPr lang="en-US" b="1" i="1"/>
              <a:t>b</a:t>
            </a:r>
            <a:r>
              <a:rPr lang="en-US"/>
              <a:t> quark measurements</a:t>
            </a:r>
          </a:p>
          <a:p>
            <a:pPr lvl="2"/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95800" y="2184400"/>
            <a:ext cx="4572000" cy="4572000"/>
            <a:chOff x="2832" y="864"/>
            <a:chExt cx="2880" cy="2880"/>
          </a:xfrm>
        </p:grpSpPr>
        <p:pic>
          <p:nvPicPr>
            <p:cNvPr id="496645" name="Picture 5" descr="070425cbprod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32" y="864"/>
              <a:ext cx="2880" cy="2880"/>
            </a:xfrm>
            <a:prstGeom prst="rect">
              <a:avLst/>
            </a:prstGeom>
            <a:noFill/>
          </p:spPr>
        </p:pic>
        <p:sp>
          <p:nvSpPr>
            <p:cNvPr id="496646" name="Text Box 6"/>
            <p:cNvSpPr txBox="1">
              <a:spLocks noChangeArrowheads="1"/>
            </p:cNvSpPr>
            <p:nvPr/>
          </p:nvSpPr>
          <p:spPr bwMode="auto">
            <a:xfrm>
              <a:off x="4752" y="1008"/>
              <a:ext cx="3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y=0</a:t>
              </a:r>
            </a:p>
          </p:txBody>
        </p:sp>
        <p:sp>
          <p:nvSpPr>
            <p:cNvPr id="496647" name="Text Box 7"/>
            <p:cNvSpPr txBox="1">
              <a:spLocks noChangeArrowheads="1"/>
            </p:cNvSpPr>
            <p:nvPr/>
          </p:nvSpPr>
          <p:spPr bwMode="auto">
            <a:xfrm>
              <a:off x="3388" y="1632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RHIC</a:t>
              </a:r>
            </a:p>
          </p:txBody>
        </p:sp>
        <p:sp>
          <p:nvSpPr>
            <p:cNvPr id="496648" name="Text Box 8"/>
            <p:cNvSpPr txBox="1">
              <a:spLocks noChangeArrowheads="1"/>
            </p:cNvSpPr>
            <p:nvPr/>
          </p:nvSpPr>
          <p:spPr bwMode="auto">
            <a:xfrm>
              <a:off x="4684" y="2928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LHC</a:t>
              </a:r>
            </a:p>
          </p:txBody>
        </p:sp>
      </p:grpSp>
      <p:sp>
        <p:nvSpPr>
          <p:cNvPr id="496650" name="Rectangle 10"/>
          <p:cNvSpPr>
            <a:spLocks noChangeArrowheads="1"/>
          </p:cNvSpPr>
          <p:nvPr/>
        </p:nvSpPr>
        <p:spPr bwMode="auto">
          <a:xfrm>
            <a:off x="25400" y="3276600"/>
            <a:ext cx="464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4D4D4D"/>
                </a:solidFill>
              </a:rPr>
              <a:t> 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4D4D4D"/>
                </a:solidFill>
              </a:rPr>
              <a:t>NOT slowly varying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No longer expect </a:t>
            </a:r>
          </a:p>
          <a:p>
            <a:pPr marL="1600200" lvl="3" indent="-228600">
              <a:spcBef>
                <a:spcPct val="20000"/>
              </a:spcBef>
            </a:pPr>
            <a:r>
              <a:rPr lang="en-US" sz="1800">
                <a:solidFill>
                  <a:srgbClr val="030303"/>
                </a:solidFill>
              </a:rPr>
              <a:t>    pQCD dR</a:t>
            </a:r>
            <a:r>
              <a:rPr lang="en-US" sz="1800" baseline="-25000">
                <a:solidFill>
                  <a:srgbClr val="030303"/>
                </a:solidFill>
              </a:rPr>
              <a:t>AA</a:t>
            </a:r>
            <a:r>
              <a:rPr lang="en-US" sz="1800">
                <a:solidFill>
                  <a:srgbClr val="030303"/>
                </a:solidFill>
              </a:rPr>
              <a:t>/dp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 &gt; 0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4D4D4D"/>
                </a:solidFill>
              </a:rPr>
              <a:t>Large </a:t>
            </a:r>
            <a:r>
              <a:rPr lang="en-US" sz="2400" i="1">
                <a:solidFill>
                  <a:srgbClr val="4D4D4D"/>
                </a:solidFill>
              </a:rPr>
              <a:t>n</a:t>
            </a:r>
            <a:r>
              <a:rPr lang="en-US" sz="2400">
                <a:solidFill>
                  <a:srgbClr val="4D4D4D"/>
                </a:solidFill>
              </a:rPr>
              <a:t> requires corrections to naïve </a:t>
            </a:r>
          </a:p>
          <a:p>
            <a:pPr marL="1143000" lvl="2" indent="-228600">
              <a:spcBef>
                <a:spcPct val="20000"/>
              </a:spcBef>
            </a:pPr>
            <a:r>
              <a:rPr lang="en-US" sz="2400">
                <a:solidFill>
                  <a:srgbClr val="4D4D4D"/>
                </a:solidFill>
              </a:rPr>
              <a:t>   R</a:t>
            </a:r>
            <a:r>
              <a:rPr lang="en-US" sz="2400" baseline="30000">
                <a:solidFill>
                  <a:srgbClr val="4D4D4D"/>
                </a:solidFill>
              </a:rPr>
              <a:t>cb </a:t>
            </a:r>
            <a:r>
              <a:rPr lang="en-US" sz="2400">
                <a:solidFill>
                  <a:srgbClr val="4D4D4D"/>
                </a:solidFill>
              </a:rPr>
              <a:t>~ M</a:t>
            </a:r>
            <a:r>
              <a:rPr lang="en-US" sz="2400" baseline="-25000">
                <a:solidFill>
                  <a:srgbClr val="4D4D4D"/>
                </a:solidFill>
              </a:rPr>
              <a:t>c</a:t>
            </a:r>
            <a:r>
              <a:rPr lang="en-US" sz="2400">
                <a:solidFill>
                  <a:srgbClr val="4D4D4D"/>
                </a:solidFill>
              </a:rPr>
              <a:t>/M</a:t>
            </a:r>
            <a:r>
              <a:rPr lang="en-US" sz="2400" baseline="-25000">
                <a:solidFill>
                  <a:srgbClr val="4D4D4D"/>
                </a:solidFill>
              </a:rPr>
              <a:t>b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en-US" sz="2400">
              <a:solidFill>
                <a:srgbClr val="4D4D4D"/>
              </a:solidFill>
            </a:endParaRPr>
          </a:p>
        </p:txBody>
      </p:sp>
      <p:graphicFrame>
        <p:nvGraphicFramePr>
          <p:cNvPr id="496651" name="Object 11"/>
          <p:cNvGraphicFramePr>
            <a:graphicFrameLocks noChangeAspect="1"/>
          </p:cNvGraphicFramePr>
          <p:nvPr/>
        </p:nvGraphicFramePr>
        <p:xfrm>
          <a:off x="1181100" y="3257550"/>
          <a:ext cx="2809875" cy="438150"/>
        </p:xfrm>
        <a:graphic>
          <a:graphicData uri="http://schemas.openxmlformats.org/presentationml/2006/ole">
            <p:oleObj spid="_x0000_s55298" name="Bitmap Image" r:id="rId4" imgW="2809524" imgH="438095" progId="PBrush">
              <p:embed/>
            </p:oleObj>
          </a:graphicData>
        </a:graphic>
      </p:graphicFrame>
      <p:sp>
        <p:nvSpPr>
          <p:cNvPr id="496652" name="Rectangle 12"/>
          <p:cNvSpPr>
            <a:spLocks noChangeArrowheads="1"/>
          </p:cNvSpPr>
          <p:nvPr/>
        </p:nvSpPr>
        <p:spPr bwMode="auto">
          <a:xfrm>
            <a:off x="-228600" y="2133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rgbClr val="005400"/>
                </a:solidFill>
              </a:rPr>
              <a:t>RHIC production spectrum significantly harder than LHC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F5F9-381F-42EE-A2F0-B848115CEAA7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4E25-4F66-413C-843B-45043799D0E0}" type="slidenum">
              <a:rPr lang="en-US"/>
              <a:pPr/>
              <a:t>34</a:t>
            </a:fld>
            <a:endParaRPr lang="en-US"/>
          </a:p>
        </p:txBody>
      </p:sp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RHIC </a:t>
            </a:r>
            <a:r>
              <a:rPr lang="en-US" i="1"/>
              <a:t>c</a:t>
            </a:r>
            <a:r>
              <a:rPr lang="en-US"/>
              <a:t>, </a:t>
            </a:r>
            <a:r>
              <a:rPr lang="en-US" i="1"/>
              <a:t>b</a:t>
            </a:r>
            <a:r>
              <a:rPr lang="en-US"/>
              <a:t> R</a:t>
            </a:r>
            <a:r>
              <a:rPr lang="en-US" baseline="-25000"/>
              <a:t>AA</a:t>
            </a:r>
            <a:r>
              <a:rPr lang="en-US"/>
              <a:t> p</a:t>
            </a:r>
            <a:r>
              <a:rPr lang="en-US" baseline="-25000"/>
              <a:t>T</a:t>
            </a:r>
            <a:r>
              <a:rPr lang="en-US"/>
              <a:t> Dependence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486400"/>
            <a:ext cx="7772400" cy="914400"/>
          </a:xfrm>
        </p:spPr>
        <p:txBody>
          <a:bodyPr/>
          <a:lstStyle/>
          <a:p>
            <a:pPr lvl="2"/>
            <a:r>
              <a:rPr lang="en-US"/>
              <a:t>Large increase in </a:t>
            </a:r>
            <a:r>
              <a:rPr lang="en-US" i="1"/>
              <a:t>n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 overcomes reduction in E-loss and makes pQCD dR</a:t>
            </a:r>
            <a:r>
              <a:rPr lang="en-US" baseline="-25000"/>
              <a:t>AA</a:t>
            </a:r>
            <a:r>
              <a:rPr lang="en-US"/>
              <a:t>/dp</a:t>
            </a:r>
            <a:r>
              <a:rPr lang="en-US" baseline="-25000"/>
              <a:t>T</a:t>
            </a:r>
            <a:r>
              <a:rPr lang="en-US"/>
              <a:t> &lt; 0, as well</a:t>
            </a:r>
          </a:p>
        </p:txBody>
      </p:sp>
      <p:sp>
        <p:nvSpPr>
          <p:cNvPr id="589828" name="Text Box 4"/>
          <p:cNvSpPr txBox="1">
            <a:spLocks noChangeArrowheads="1"/>
          </p:cNvSpPr>
          <p:nvPr/>
        </p:nvSpPr>
        <p:spPr bwMode="auto">
          <a:xfrm>
            <a:off x="6019800" y="5313363"/>
            <a:ext cx="27403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JPhysG35 (2008)</a:t>
            </a:r>
            <a:endParaRPr lang="en-US" sz="1200" dirty="0"/>
          </a:p>
        </p:txBody>
      </p:sp>
      <p:graphicFrame>
        <p:nvGraphicFramePr>
          <p:cNvPr id="589829" name="Object 5"/>
          <p:cNvGraphicFramePr>
            <a:graphicFrameLocks noChangeAspect="1"/>
          </p:cNvGraphicFramePr>
          <p:nvPr/>
        </p:nvGraphicFramePr>
        <p:xfrm>
          <a:off x="76200" y="990600"/>
          <a:ext cx="8915400" cy="4386263"/>
        </p:xfrm>
        <a:graphic>
          <a:graphicData uri="http://schemas.openxmlformats.org/presentationml/2006/ole">
            <p:oleObj spid="_x0000_s56322" name="Image" r:id="rId3" imgW="9144018" imgH="4498857" progId="">
              <p:embed/>
            </p:oleObj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2108F-60C3-4E8B-9355-B766E7091C94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5B6F-3C1D-4202-8C40-E8FD6ED08399}" type="slidenum">
              <a:rPr lang="en-US"/>
              <a:pPr/>
              <a:t>35</a:t>
            </a:fld>
            <a:endParaRPr lang="en-US"/>
          </a:p>
        </p:txBody>
      </p:sp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</a:t>
            </a:r>
            <a:r>
              <a:rPr lang="en-US" dirty="0" err="1"/>
              <a:t>R</a:t>
            </a:r>
            <a:r>
              <a:rPr lang="en-US" baseline="30000" dirty="0" err="1"/>
              <a:t>cb</a:t>
            </a:r>
            <a:r>
              <a:rPr lang="en-US" dirty="0"/>
              <a:t> Ratio</a:t>
            </a:r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0"/>
            <a:ext cx="7924800" cy="1066800"/>
          </a:xfrm>
        </p:spPr>
        <p:txBody>
          <a:bodyPr/>
          <a:lstStyle/>
          <a:p>
            <a:pPr lvl="2"/>
            <a:r>
              <a:rPr lang="en-US" sz="2000"/>
              <a:t>Wider distribution of AdS/CFT curves due to large </a:t>
            </a:r>
            <a:r>
              <a:rPr lang="en-US" sz="2000" i="1"/>
              <a:t>n</a:t>
            </a:r>
            <a:r>
              <a:rPr lang="en-US" sz="2000"/>
              <a:t>: increased sensitivity to input parameters</a:t>
            </a:r>
          </a:p>
          <a:p>
            <a:pPr lvl="2"/>
            <a:r>
              <a:rPr lang="en-US" sz="2000"/>
              <a:t>Advantage of RHIC: lower T =&gt; higher AdS speed limits</a:t>
            </a:r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3352800" y="5105400"/>
            <a:ext cx="27403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JPhysG35 (2008)</a:t>
            </a:r>
            <a:endParaRPr lang="en-US" sz="1200" dirty="0"/>
          </a:p>
        </p:txBody>
      </p:sp>
      <p:pic>
        <p:nvPicPr>
          <p:cNvPr id="590853" name="Picture 5" descr="071025RHICLHCRatioslb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990600"/>
            <a:ext cx="8763000" cy="4254500"/>
          </a:xfrm>
          <a:prstGeom prst="rect">
            <a:avLst/>
          </a:prstGeom>
          <a:noFill/>
        </p:spPr>
      </p:pic>
      <p:sp>
        <p:nvSpPr>
          <p:cNvPr id="590854" name="Text Box 6"/>
          <p:cNvSpPr txBox="1">
            <a:spLocks noChangeArrowheads="1"/>
          </p:cNvSpPr>
          <p:nvPr/>
        </p:nvSpPr>
        <p:spPr bwMode="auto">
          <a:xfrm>
            <a:off x="6003925" y="2613025"/>
            <a:ext cx="912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pQCD</a:t>
            </a:r>
          </a:p>
        </p:txBody>
      </p:sp>
      <p:sp>
        <p:nvSpPr>
          <p:cNvPr id="590855" name="Text Box 7"/>
          <p:cNvSpPr txBox="1">
            <a:spLocks noChangeArrowheads="1"/>
          </p:cNvSpPr>
          <p:nvPr/>
        </p:nvSpPr>
        <p:spPr bwMode="auto">
          <a:xfrm>
            <a:off x="7158038" y="4267200"/>
            <a:ext cx="1300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AdS/CFT</a:t>
            </a:r>
          </a:p>
        </p:txBody>
      </p:sp>
      <p:sp>
        <p:nvSpPr>
          <p:cNvPr id="590856" name="Text Box 8"/>
          <p:cNvSpPr txBox="1">
            <a:spLocks noChangeArrowheads="1"/>
          </p:cNvSpPr>
          <p:nvPr/>
        </p:nvSpPr>
        <p:spPr bwMode="auto">
          <a:xfrm>
            <a:off x="1752600" y="2879725"/>
            <a:ext cx="912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pQCD</a:t>
            </a:r>
          </a:p>
        </p:txBody>
      </p:sp>
      <p:sp>
        <p:nvSpPr>
          <p:cNvPr id="590857" name="Text Box 9"/>
          <p:cNvSpPr txBox="1">
            <a:spLocks noChangeArrowheads="1"/>
          </p:cNvSpPr>
          <p:nvPr/>
        </p:nvSpPr>
        <p:spPr bwMode="auto">
          <a:xfrm>
            <a:off x="2890838" y="4251325"/>
            <a:ext cx="1300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AdS/CFT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AB38-BC18-4A8A-8A5B-9E5AE126E189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0A3E-3314-4B51-8089-D64FA08AF59A}" type="slidenum">
              <a:rPr lang="en-US"/>
              <a:pPr/>
              <a:t>36</a:t>
            </a:fld>
            <a:endParaRPr lang="en-US"/>
          </a:p>
        </p:txBody>
      </p:sp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Universality and Applicability</a:t>
            </a:r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4876800"/>
          </a:xfrm>
        </p:spPr>
        <p:txBody>
          <a:bodyPr/>
          <a:lstStyle/>
          <a:p>
            <a:r>
              <a:rPr lang="en-US" dirty="0"/>
              <a:t>How universal are </a:t>
            </a:r>
            <a:r>
              <a:rPr lang="en-US" dirty="0" err="1"/>
              <a:t>th</a:t>
            </a:r>
            <a:r>
              <a:rPr lang="en-US" dirty="0"/>
              <a:t>. HQ drag results?</a:t>
            </a:r>
          </a:p>
          <a:p>
            <a:pPr lvl="1"/>
            <a:r>
              <a:rPr lang="en-US" dirty="0"/>
              <a:t>Examine different theories</a:t>
            </a:r>
          </a:p>
          <a:p>
            <a:pPr lvl="1"/>
            <a:r>
              <a:rPr lang="en-US" dirty="0"/>
              <a:t>Investigate alternate geometries</a:t>
            </a:r>
          </a:p>
          <a:p>
            <a:pPr lvl="1"/>
            <a:endParaRPr lang="en-US" dirty="0"/>
          </a:p>
          <a:p>
            <a:r>
              <a:rPr lang="en-US" dirty="0"/>
              <a:t>Other </a:t>
            </a:r>
            <a:r>
              <a:rPr lang="en-US" dirty="0" err="1"/>
              <a:t>AdS</a:t>
            </a:r>
            <a:r>
              <a:rPr lang="en-US" dirty="0"/>
              <a:t> geometries</a:t>
            </a:r>
          </a:p>
          <a:p>
            <a:pPr lvl="1"/>
            <a:r>
              <a:rPr lang="en-US" dirty="0" err="1"/>
              <a:t>Bjorken</a:t>
            </a:r>
            <a:r>
              <a:rPr lang="en-US" dirty="0"/>
              <a:t> expanding hydro</a:t>
            </a:r>
          </a:p>
          <a:p>
            <a:pPr lvl="1"/>
            <a:r>
              <a:rPr lang="en-US" dirty="0"/>
              <a:t>Shock metric</a:t>
            </a:r>
          </a:p>
          <a:p>
            <a:pPr lvl="2"/>
            <a:r>
              <a:rPr lang="en-US" dirty="0"/>
              <a:t>Warm-up to </a:t>
            </a:r>
            <a:r>
              <a:rPr lang="en-US" dirty="0" err="1"/>
              <a:t>Bj</a:t>
            </a:r>
            <a:r>
              <a:rPr lang="en-US" dirty="0"/>
              <a:t>. hydro</a:t>
            </a:r>
          </a:p>
          <a:p>
            <a:pPr lvl="2"/>
            <a:r>
              <a:rPr lang="en-US" dirty="0"/>
              <a:t>Can represent both hot and cold nuclear matter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D33C0-08EE-4FD2-9DAC-4065A299AFEE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9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9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1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CBD6-03FC-4F99-B36F-CAF0AEC35CC4}" type="slidenum">
              <a:rPr lang="en-US"/>
              <a:pPr/>
              <a:t>37</a:t>
            </a:fld>
            <a:endParaRPr lang="en-US"/>
          </a:p>
        </p:txBody>
      </p:sp>
      <p:sp>
        <p:nvSpPr>
          <p:cNvPr id="95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Geometries</a:t>
            </a:r>
          </a:p>
        </p:txBody>
      </p:sp>
      <p:graphicFrame>
        <p:nvGraphicFramePr>
          <p:cNvPr id="950275" name="Object 3"/>
          <p:cNvGraphicFramePr>
            <a:graphicFrameLocks noChangeAspect="1"/>
          </p:cNvGraphicFramePr>
          <p:nvPr/>
        </p:nvGraphicFramePr>
        <p:xfrm>
          <a:off x="152400" y="2438400"/>
          <a:ext cx="2112963" cy="2133600"/>
        </p:xfrm>
        <a:graphic>
          <a:graphicData uri="http://schemas.openxmlformats.org/presentationml/2006/ole">
            <p:oleObj spid="_x0000_s67586" name="Image" r:id="rId3" imgW="4939683" imgH="4990476" progId="">
              <p:embed/>
            </p:oleObj>
          </a:graphicData>
        </a:graphic>
      </p:graphicFrame>
      <p:sp>
        <p:nvSpPr>
          <p:cNvPr id="950276" name="Text Box 4"/>
          <p:cNvSpPr txBox="1">
            <a:spLocks noChangeArrowheads="1"/>
          </p:cNvSpPr>
          <p:nvPr/>
        </p:nvSpPr>
        <p:spPr bwMode="auto">
          <a:xfrm>
            <a:off x="0" y="4572000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/>
              <a:t>Albacete, </a:t>
            </a:r>
            <a:r>
              <a:rPr lang="en-US" sz="1200" dirty="0" err="1"/>
              <a:t>Kovchegov</a:t>
            </a:r>
            <a:r>
              <a:rPr lang="en-US" sz="1200" dirty="0"/>
              <a:t>, </a:t>
            </a:r>
            <a:r>
              <a:rPr lang="en-US" sz="1200" dirty="0" err="1"/>
              <a:t>Taliotis</a:t>
            </a:r>
            <a:r>
              <a:rPr lang="en-US" sz="1200" dirty="0"/>
              <a:t>,</a:t>
            </a:r>
          </a:p>
          <a:p>
            <a:r>
              <a:rPr lang="en-US" sz="1200" dirty="0"/>
              <a:t>JHEP </a:t>
            </a:r>
            <a:r>
              <a:rPr lang="en-US" sz="1200" b="1" dirty="0"/>
              <a:t>0807</a:t>
            </a:r>
            <a:r>
              <a:rPr lang="en-US" sz="1200" dirty="0"/>
              <a:t>, 074 (2008)</a:t>
            </a:r>
          </a:p>
        </p:txBody>
      </p:sp>
      <p:sp>
        <p:nvSpPr>
          <p:cNvPr id="950279" name="Text Box 7"/>
          <p:cNvSpPr txBox="1">
            <a:spLocks noChangeArrowheads="1"/>
          </p:cNvSpPr>
          <p:nvPr/>
        </p:nvSpPr>
        <p:spPr bwMode="auto">
          <a:xfrm>
            <a:off x="365125" y="914400"/>
            <a:ext cx="455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660000"/>
                </a:solidFill>
              </a:rPr>
              <a:t>Constant T Thermal Black Brane</a:t>
            </a:r>
          </a:p>
        </p:txBody>
      </p:sp>
      <p:sp>
        <p:nvSpPr>
          <p:cNvPr id="950280" name="Text Box 8"/>
          <p:cNvSpPr txBox="1">
            <a:spLocks noChangeArrowheads="1"/>
          </p:cNvSpPr>
          <p:nvPr/>
        </p:nvSpPr>
        <p:spPr bwMode="auto">
          <a:xfrm>
            <a:off x="2870200" y="2133600"/>
            <a:ext cx="261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660000"/>
                </a:solidFill>
              </a:rPr>
              <a:t>Shock Geometries</a:t>
            </a:r>
            <a:endParaRPr lang="en-US" sz="2400">
              <a:solidFill>
                <a:srgbClr val="005400"/>
              </a:solidFill>
            </a:endParaRPr>
          </a:p>
        </p:txBody>
      </p:sp>
      <p:sp>
        <p:nvSpPr>
          <p:cNvPr id="950281" name="Text Box 9"/>
          <p:cNvSpPr txBox="1">
            <a:spLocks noChangeArrowheads="1"/>
          </p:cNvSpPr>
          <p:nvPr/>
        </p:nvSpPr>
        <p:spPr bwMode="auto">
          <a:xfrm>
            <a:off x="3505200" y="2590800"/>
            <a:ext cx="2152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5400"/>
                </a:solidFill>
              </a:rPr>
              <a:t>Nucleus as Shock</a:t>
            </a:r>
          </a:p>
        </p:txBody>
      </p:sp>
      <p:sp>
        <p:nvSpPr>
          <p:cNvPr id="950282" name="Text Box 10"/>
          <p:cNvSpPr txBox="1">
            <a:spLocks noChangeArrowheads="1"/>
          </p:cNvSpPr>
          <p:nvPr/>
        </p:nvSpPr>
        <p:spPr bwMode="auto">
          <a:xfrm>
            <a:off x="3505200" y="3429000"/>
            <a:ext cx="3181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5400"/>
                </a:solidFill>
              </a:rPr>
              <a:t>Embedded String in Shock</a:t>
            </a:r>
          </a:p>
        </p:txBody>
      </p:sp>
      <p:sp>
        <p:nvSpPr>
          <p:cNvPr id="950283" name="Text Box 11"/>
          <p:cNvSpPr txBox="1">
            <a:spLocks noChangeArrowheads="1"/>
          </p:cNvSpPr>
          <p:nvPr/>
        </p:nvSpPr>
        <p:spPr bwMode="auto">
          <a:xfrm>
            <a:off x="2057400" y="2971800"/>
            <a:ext cx="649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DIS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06825" y="4597758"/>
            <a:ext cx="1831975" cy="960438"/>
            <a:chOff x="2236" y="2926"/>
            <a:chExt cx="1154" cy="605"/>
          </a:xfrm>
        </p:grpSpPr>
        <p:graphicFrame>
          <p:nvGraphicFramePr>
            <p:cNvPr id="950285" name="Object 13"/>
            <p:cNvGraphicFramePr>
              <a:graphicFrameLocks noChangeAspect="1"/>
            </p:cNvGraphicFramePr>
            <p:nvPr/>
          </p:nvGraphicFramePr>
          <p:xfrm>
            <a:off x="2408" y="3034"/>
            <a:ext cx="904" cy="488"/>
          </p:xfrm>
          <a:graphic>
            <a:graphicData uri="http://schemas.openxmlformats.org/presentationml/2006/ole">
              <p:oleObj spid="_x0000_s67593" name="Image" r:id="rId4" imgW="1434415" imgH="774330" progId="">
                <p:embed/>
              </p:oleObj>
            </a:graphicData>
          </a:graphic>
        </p:graphicFrame>
        <p:sp>
          <p:nvSpPr>
            <p:cNvPr id="950286" name="Text Box 14"/>
            <p:cNvSpPr txBox="1">
              <a:spLocks noChangeArrowheads="1"/>
            </p:cNvSpPr>
            <p:nvPr/>
          </p:nvSpPr>
          <p:spPr bwMode="auto">
            <a:xfrm>
              <a:off x="3199" y="311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Q</a:t>
              </a:r>
            </a:p>
          </p:txBody>
        </p:sp>
        <p:sp>
          <p:nvSpPr>
            <p:cNvPr id="950287" name="Line 15"/>
            <p:cNvSpPr>
              <a:spLocks noChangeShapeType="1"/>
            </p:cNvSpPr>
            <p:nvPr/>
          </p:nvSpPr>
          <p:spPr bwMode="auto">
            <a:xfrm>
              <a:off x="2650" y="3118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0288" name="Text Box 16"/>
            <p:cNvSpPr txBox="1">
              <a:spLocks noChangeArrowheads="1"/>
            </p:cNvSpPr>
            <p:nvPr/>
          </p:nvSpPr>
          <p:spPr bwMode="auto">
            <a:xfrm>
              <a:off x="2679" y="2926"/>
              <a:ext cx="3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 charset="0"/>
                </a:rPr>
                <a:t>v</a:t>
              </a:r>
              <a:r>
                <a:rPr lang="en-US" sz="1200" b="1" baseline="-25000" dirty="0" err="1">
                  <a:latin typeface="Arial" charset="0"/>
                </a:rPr>
                <a:t>shock</a:t>
              </a:r>
              <a:endParaRPr lang="en-US" sz="1200" b="1" baseline="-25000" dirty="0">
                <a:latin typeface="Arial" charset="0"/>
              </a:endParaRPr>
            </a:p>
          </p:txBody>
        </p:sp>
        <p:sp>
          <p:nvSpPr>
            <p:cNvPr id="950289" name="Text Box 17"/>
            <p:cNvSpPr txBox="1">
              <a:spLocks noChangeArrowheads="1"/>
            </p:cNvSpPr>
            <p:nvPr/>
          </p:nvSpPr>
          <p:spPr bwMode="auto">
            <a:xfrm>
              <a:off x="2375" y="335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x</a:t>
              </a:r>
            </a:p>
          </p:txBody>
        </p:sp>
        <p:sp>
          <p:nvSpPr>
            <p:cNvPr id="950290" name="Text Box 18"/>
            <p:cNvSpPr txBox="1">
              <a:spLocks noChangeArrowheads="1"/>
            </p:cNvSpPr>
            <p:nvPr/>
          </p:nvSpPr>
          <p:spPr bwMode="auto">
            <a:xfrm>
              <a:off x="2236" y="3139"/>
              <a:ext cx="1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z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962650" y="4664433"/>
            <a:ext cx="2952750" cy="1003300"/>
            <a:chOff x="3756" y="2968"/>
            <a:chExt cx="1860" cy="632"/>
          </a:xfrm>
        </p:grpSpPr>
        <p:graphicFrame>
          <p:nvGraphicFramePr>
            <p:cNvPr id="950292" name="Object 20"/>
            <p:cNvGraphicFramePr>
              <a:graphicFrameLocks noChangeAspect="1"/>
            </p:cNvGraphicFramePr>
            <p:nvPr/>
          </p:nvGraphicFramePr>
          <p:xfrm>
            <a:off x="3924" y="2968"/>
            <a:ext cx="1464" cy="632"/>
          </p:xfrm>
          <a:graphic>
            <a:graphicData uri="http://schemas.openxmlformats.org/presentationml/2006/ole">
              <p:oleObj spid="_x0000_s67592" name="Image" r:id="rId5" imgW="2323810" imgH="1002821" progId="">
                <p:embed/>
              </p:oleObj>
            </a:graphicData>
          </a:graphic>
        </p:graphicFrame>
        <p:sp>
          <p:nvSpPr>
            <p:cNvPr id="950293" name="Line 21"/>
            <p:cNvSpPr>
              <a:spLocks noChangeShapeType="1"/>
            </p:cNvSpPr>
            <p:nvPr/>
          </p:nvSpPr>
          <p:spPr bwMode="auto">
            <a:xfrm>
              <a:off x="5232" y="3252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0294" name="Text Box 22"/>
            <p:cNvSpPr txBox="1">
              <a:spLocks noChangeArrowheads="1"/>
            </p:cNvSpPr>
            <p:nvPr/>
          </p:nvSpPr>
          <p:spPr bwMode="auto">
            <a:xfrm>
              <a:off x="5261" y="3030"/>
              <a:ext cx="3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 charset="0"/>
                </a:rPr>
                <a:t>v</a:t>
              </a:r>
              <a:r>
                <a:rPr lang="en-US" sz="1200" b="1" baseline="-25000" dirty="0" err="1">
                  <a:latin typeface="Arial" charset="0"/>
                </a:rPr>
                <a:t>shock</a:t>
              </a:r>
              <a:endParaRPr lang="en-US" sz="1200" b="1" baseline="-25000" dirty="0">
                <a:latin typeface="Arial" charset="0"/>
              </a:endParaRPr>
            </a:p>
          </p:txBody>
        </p:sp>
        <p:sp>
          <p:nvSpPr>
            <p:cNvPr id="950295" name="Text Box 23"/>
            <p:cNvSpPr txBox="1">
              <a:spLocks noChangeArrowheads="1"/>
            </p:cNvSpPr>
            <p:nvPr/>
          </p:nvSpPr>
          <p:spPr bwMode="auto">
            <a:xfrm>
              <a:off x="4247" y="3385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x</a:t>
              </a:r>
            </a:p>
          </p:txBody>
        </p:sp>
        <p:sp>
          <p:nvSpPr>
            <p:cNvPr id="950296" name="Text Box 24"/>
            <p:cNvSpPr txBox="1">
              <a:spLocks noChangeArrowheads="1"/>
            </p:cNvSpPr>
            <p:nvPr/>
          </p:nvSpPr>
          <p:spPr bwMode="auto">
            <a:xfrm>
              <a:off x="3756" y="3088"/>
              <a:ext cx="1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z</a:t>
              </a:r>
            </a:p>
          </p:txBody>
        </p:sp>
        <p:sp>
          <p:nvSpPr>
            <p:cNvPr id="950297" name="Text Box 25"/>
            <p:cNvSpPr txBox="1">
              <a:spLocks noChangeArrowheads="1"/>
            </p:cNvSpPr>
            <p:nvPr/>
          </p:nvSpPr>
          <p:spPr bwMode="auto">
            <a:xfrm>
              <a:off x="4759" y="3025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Q</a:t>
              </a:r>
            </a:p>
          </p:txBody>
        </p:sp>
      </p:grpSp>
      <p:sp>
        <p:nvSpPr>
          <p:cNvPr id="950298" name="Text Box 26"/>
          <p:cNvSpPr txBox="1">
            <a:spLocks noChangeArrowheads="1"/>
          </p:cNvSpPr>
          <p:nvPr/>
        </p:nvSpPr>
        <p:spPr bwMode="auto">
          <a:xfrm>
            <a:off x="3457575" y="4369158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Before</a:t>
            </a:r>
          </a:p>
        </p:txBody>
      </p:sp>
      <p:sp>
        <p:nvSpPr>
          <p:cNvPr id="950299" name="Text Box 27"/>
          <p:cNvSpPr txBox="1">
            <a:spLocks noChangeArrowheads="1"/>
          </p:cNvSpPr>
          <p:nvPr/>
        </p:nvSpPr>
        <p:spPr bwMode="auto">
          <a:xfrm>
            <a:off x="5638800" y="4369158"/>
            <a:ext cx="655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After</a:t>
            </a:r>
          </a:p>
        </p:txBody>
      </p:sp>
      <p:sp>
        <p:nvSpPr>
          <p:cNvPr id="950300" name="Text Box 28"/>
          <p:cNvSpPr txBox="1">
            <a:spLocks noChangeArrowheads="1"/>
          </p:cNvSpPr>
          <p:nvPr/>
        </p:nvSpPr>
        <p:spPr bwMode="auto">
          <a:xfrm>
            <a:off x="184150" y="5441950"/>
            <a:ext cx="3397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5400"/>
                </a:solidFill>
              </a:rPr>
              <a:t>Bjorken</a:t>
            </a:r>
            <a:r>
              <a:rPr lang="en-US" sz="2000" dirty="0">
                <a:solidFill>
                  <a:srgbClr val="005400"/>
                </a:solidFill>
              </a:rPr>
              <a:t>-Expanding Medium</a:t>
            </a:r>
          </a:p>
        </p:txBody>
      </p:sp>
      <p:graphicFrame>
        <p:nvGraphicFramePr>
          <p:cNvPr id="950301" name="Object 29"/>
          <p:cNvGraphicFramePr>
            <a:graphicFrameLocks noChangeAspect="1"/>
          </p:cNvGraphicFramePr>
          <p:nvPr/>
        </p:nvGraphicFramePr>
        <p:xfrm>
          <a:off x="533400" y="1303338"/>
          <a:ext cx="4114800" cy="830262"/>
        </p:xfrm>
        <a:graphic>
          <a:graphicData uri="http://schemas.openxmlformats.org/presentationml/2006/ole">
            <p:oleObj spid="_x0000_s67588" name="Image" r:id="rId6" imgW="8926984" imgH="1803175" progId="">
              <p:embed/>
            </p:oleObj>
          </a:graphicData>
        </a:graphic>
      </p:graphicFrame>
      <p:graphicFrame>
        <p:nvGraphicFramePr>
          <p:cNvPr id="950302" name="Object 30"/>
          <p:cNvGraphicFramePr>
            <a:graphicFrameLocks noChangeAspect="1"/>
          </p:cNvGraphicFramePr>
          <p:nvPr/>
        </p:nvGraphicFramePr>
        <p:xfrm>
          <a:off x="914400" y="6013450"/>
          <a:ext cx="6553200" cy="615950"/>
        </p:xfrm>
        <a:graphic>
          <a:graphicData uri="http://schemas.openxmlformats.org/presentationml/2006/ole">
            <p:oleObj spid="_x0000_s67589" name="Image" r:id="rId7" imgW="14907937" imgH="1396825" progId="">
              <p:embed/>
            </p:oleObj>
          </a:graphicData>
        </a:graphic>
      </p:graphicFrame>
      <p:graphicFrame>
        <p:nvGraphicFramePr>
          <p:cNvPr id="950303" name="Object 31"/>
          <p:cNvGraphicFramePr>
            <a:graphicFrameLocks noChangeAspect="1"/>
          </p:cNvGraphicFramePr>
          <p:nvPr/>
        </p:nvGraphicFramePr>
        <p:xfrm>
          <a:off x="2895600" y="2941638"/>
          <a:ext cx="5410200" cy="563562"/>
        </p:xfrm>
        <a:graphic>
          <a:graphicData uri="http://schemas.openxmlformats.org/presentationml/2006/ole">
            <p:oleObj spid="_x0000_s67590" name="Image" r:id="rId8" imgW="7200000" imgH="749206" progId="">
              <p:embed/>
            </p:oleObj>
          </a:graphicData>
        </a:graphic>
      </p:graphicFrame>
      <p:graphicFrame>
        <p:nvGraphicFramePr>
          <p:cNvPr id="950304" name="Object 32"/>
          <p:cNvGraphicFramePr>
            <a:graphicFrameLocks noChangeAspect="1"/>
          </p:cNvGraphicFramePr>
          <p:nvPr/>
        </p:nvGraphicFramePr>
        <p:xfrm>
          <a:off x="2743200" y="3803650"/>
          <a:ext cx="6172200" cy="674688"/>
        </p:xfrm>
        <a:graphic>
          <a:graphicData uri="http://schemas.openxmlformats.org/presentationml/2006/ole">
            <p:oleObj spid="_x0000_s67591" name="Image" r:id="rId9" imgW="9752381" imgH="1066291" progId="">
              <p:embed/>
            </p:oleObj>
          </a:graphicData>
        </a:graphic>
      </p:graphicFrame>
      <p:sp>
        <p:nvSpPr>
          <p:cNvPr id="950305" name="Oval 33"/>
          <p:cNvSpPr>
            <a:spLocks noChangeArrowheads="1"/>
          </p:cNvSpPr>
          <p:nvPr/>
        </p:nvSpPr>
        <p:spPr bwMode="auto">
          <a:xfrm>
            <a:off x="2438400" y="3124200"/>
            <a:ext cx="6705600" cy="2819400"/>
          </a:xfrm>
          <a:prstGeom prst="ellips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7" name="Object 39"/>
          <p:cNvGraphicFramePr>
            <a:graphicFrameLocks noChangeAspect="1"/>
          </p:cNvGraphicFramePr>
          <p:nvPr/>
        </p:nvGraphicFramePr>
        <p:xfrm>
          <a:off x="5715000" y="838200"/>
          <a:ext cx="2743200" cy="1982129"/>
        </p:xfrm>
        <a:graphic>
          <a:graphicData uri="http://schemas.openxmlformats.org/presentationml/2006/ole">
            <p:oleObj spid="_x0000_s67594" name="Image" r:id="rId10" imgW="15149206" imgH="10946032" progId="">
              <p:embed/>
            </p:oleObj>
          </a:graphicData>
        </a:graphic>
      </p:graphicFrame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7620000" y="2433935"/>
            <a:ext cx="1465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P </a:t>
            </a:r>
            <a:r>
              <a:rPr lang="en-US" sz="1200" dirty="0" err="1" smtClean="0"/>
              <a:t>Chesler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Quark </a:t>
            </a:r>
            <a:r>
              <a:rPr lang="en-US" sz="1200" dirty="0"/>
              <a:t>Matter 2009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95628" y="5638800"/>
            <a:ext cx="2743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</a:t>
            </a:r>
            <a:r>
              <a:rPr lang="en-US" sz="1200" dirty="0" err="1" smtClean="0"/>
              <a:t>Kovchegov</a:t>
            </a:r>
            <a:r>
              <a:rPr lang="en-US" sz="1200" dirty="0" smtClean="0"/>
              <a:t>, PLB680 (2009)</a:t>
            </a: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7DA88-2951-4978-A95C-7480B1EB6FAB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5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5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5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276" grpId="0"/>
      <p:bldP spid="950280" grpId="0"/>
      <p:bldP spid="950281" grpId="0"/>
      <p:bldP spid="950282" grpId="0"/>
      <p:bldP spid="950283" grpId="0"/>
      <p:bldP spid="950298" grpId="0"/>
      <p:bldP spid="950299" grpId="0"/>
      <p:bldP spid="950300" grpId="0"/>
      <p:bldP spid="95030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1DE3-90ED-4125-A273-E1F2C1899EFE}" type="slidenum">
              <a:rPr lang="en-US"/>
              <a:pPr/>
              <a:t>38</a:t>
            </a:fld>
            <a:endParaRPr lang="en-US"/>
          </a:p>
        </p:txBody>
      </p:sp>
      <p:sp>
        <p:nvSpPr>
          <p:cNvPr id="95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in the Shock</a:t>
            </a:r>
          </a:p>
        </p:txBody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string solutions in HQ rest frame</a:t>
            </a:r>
          </a:p>
          <a:p>
            <a:pPr lvl="1"/>
            <a:r>
              <a:rPr lang="en-US" dirty="0" err="1"/>
              <a:t>v</a:t>
            </a:r>
            <a:r>
              <a:rPr lang="en-US" baseline="-25000" dirty="0" err="1"/>
              <a:t>HQ</a:t>
            </a:r>
            <a:r>
              <a:rPr lang="en-US" dirty="0"/>
              <a:t> = 0</a:t>
            </a:r>
          </a:p>
          <a:p>
            <a:r>
              <a:rPr lang="en-US" dirty="0"/>
              <a:t>Assume static case (not new)</a:t>
            </a:r>
          </a:p>
          <a:p>
            <a:pPr lvl="1"/>
            <a:r>
              <a:rPr lang="en-US" dirty="0"/>
              <a:t>Shock wave exists for all time</a:t>
            </a:r>
          </a:p>
          <a:p>
            <a:pPr lvl="1"/>
            <a:r>
              <a:rPr lang="en-US" dirty="0"/>
              <a:t>String dragged for all time</a:t>
            </a:r>
          </a:p>
          <a:p>
            <a:pPr lvl="2"/>
            <a:r>
              <a:rPr lang="en-US" sz="2000" dirty="0" err="1"/>
              <a:t>X</a:t>
            </a:r>
            <a:r>
              <a:rPr lang="en-US" i="1" baseline="50000" dirty="0" err="1">
                <a:latin typeface="Symbol" pitchFamily="18" charset="2"/>
              </a:rPr>
              <a:t>m</a:t>
            </a:r>
            <a:r>
              <a:rPr lang="en-US" dirty="0"/>
              <a:t> = (t, x(z), 0,0, z)</a:t>
            </a:r>
          </a:p>
          <a:p>
            <a:r>
              <a:rPr lang="en-US" dirty="0"/>
              <a:t>Simple analytic solutions:</a:t>
            </a:r>
          </a:p>
          <a:p>
            <a:pPr lvl="1"/>
            <a:r>
              <a:rPr lang="en-US" dirty="0"/>
              <a:t>x(z) = x</a:t>
            </a:r>
            <a:r>
              <a:rPr lang="en-US" baseline="-25000" dirty="0"/>
              <a:t>0</a:t>
            </a:r>
            <a:r>
              <a:rPr lang="en-US" dirty="0"/>
              <a:t>,  x</a:t>
            </a:r>
            <a:r>
              <a:rPr lang="en-US" baseline="-25000" dirty="0"/>
              <a:t>0</a:t>
            </a:r>
            <a:r>
              <a:rPr lang="en-US" dirty="0"/>
              <a:t> ± </a:t>
            </a:r>
            <a:r>
              <a:rPr lang="en-US" i="1" dirty="0">
                <a:latin typeface="Symbol" pitchFamily="18" charset="2"/>
              </a:rPr>
              <a:t>m</a:t>
            </a:r>
            <a:r>
              <a:rPr lang="en-US" sz="900" i="1" dirty="0">
                <a:latin typeface="Symbol" pitchFamily="18" charset="2"/>
              </a:rPr>
              <a:t> </a:t>
            </a:r>
            <a:r>
              <a:rPr lang="en-US" baseline="30000" dirty="0"/>
              <a:t>½</a:t>
            </a:r>
            <a:r>
              <a:rPr lang="en-US" dirty="0"/>
              <a:t> z</a:t>
            </a:r>
            <a:r>
              <a:rPr lang="en-US" baseline="30000" dirty="0"/>
              <a:t>3</a:t>
            </a:r>
            <a:r>
              <a:rPr lang="en-US" dirty="0"/>
              <a:t>/3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629BE-CD1C-4A9E-9DDC-4A501DA7D5DE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2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2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2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2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9A05-AA19-4E66-A702-067D0EB82129}" type="slidenum">
              <a:rPr lang="en-US"/>
              <a:pPr/>
              <a:t>39</a:t>
            </a:fld>
            <a:endParaRPr lang="en-US"/>
          </a:p>
        </p:txBody>
      </p:sp>
      <p:sp>
        <p:nvSpPr>
          <p:cNvPr id="95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Geometry Results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562600"/>
          </a:xfrm>
        </p:spPr>
        <p:txBody>
          <a:bodyPr/>
          <a:lstStyle/>
          <a:p>
            <a:r>
              <a:rPr lang="en-US" dirty="0"/>
              <a:t>Three t-</a:t>
            </a:r>
            <a:r>
              <a:rPr lang="en-US" dirty="0" err="1"/>
              <a:t>ind</a:t>
            </a:r>
            <a:r>
              <a:rPr lang="en-US" dirty="0"/>
              <a:t>. solutions (static gauge):</a:t>
            </a:r>
          </a:p>
          <a:p>
            <a:pPr lvl="1">
              <a:buFontTx/>
              <a:buNone/>
            </a:pPr>
            <a:r>
              <a:rPr lang="en-US" sz="2400" dirty="0"/>
              <a:t>				</a:t>
            </a:r>
            <a:r>
              <a:rPr lang="en-US" sz="2400" dirty="0" err="1"/>
              <a:t>X</a:t>
            </a:r>
            <a:r>
              <a:rPr lang="en-US" i="1" baseline="50000" dirty="0" err="1">
                <a:latin typeface="Symbol" pitchFamily="18" charset="2"/>
              </a:rPr>
              <a:t>m</a:t>
            </a:r>
            <a:r>
              <a:rPr lang="en-US" dirty="0"/>
              <a:t> = (t, x(z), 0,0, z)</a:t>
            </a:r>
          </a:p>
          <a:p>
            <a:pPr lvl="1"/>
            <a:r>
              <a:rPr lang="en-US" dirty="0"/>
              <a:t>x(z) = x</a:t>
            </a:r>
            <a:r>
              <a:rPr lang="en-US" baseline="-25000" dirty="0"/>
              <a:t>0</a:t>
            </a:r>
            <a:r>
              <a:rPr lang="en-US" dirty="0"/>
              <a:t>,  x</a:t>
            </a:r>
            <a:r>
              <a:rPr lang="en-US" baseline="-25000" dirty="0"/>
              <a:t>0</a:t>
            </a:r>
            <a:r>
              <a:rPr lang="en-US" dirty="0"/>
              <a:t> ± </a:t>
            </a:r>
            <a:r>
              <a:rPr lang="en-US" i="1" dirty="0">
                <a:latin typeface="Symbol" pitchFamily="18" charset="2"/>
              </a:rPr>
              <a:t>m</a:t>
            </a:r>
            <a:r>
              <a:rPr lang="en-US" sz="900" i="1" dirty="0">
                <a:latin typeface="Symbol" pitchFamily="18" charset="2"/>
              </a:rPr>
              <a:t> </a:t>
            </a:r>
            <a:r>
              <a:rPr lang="en-US" baseline="30000" dirty="0"/>
              <a:t>½</a:t>
            </a:r>
            <a:r>
              <a:rPr lang="en-US" dirty="0"/>
              <a:t> z</a:t>
            </a:r>
            <a:r>
              <a:rPr lang="en-US" baseline="30000" dirty="0"/>
              <a:t>3</a:t>
            </a:r>
            <a:r>
              <a:rPr lang="en-US" dirty="0"/>
              <a:t>/3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Constant solution unstable</a:t>
            </a:r>
          </a:p>
          <a:p>
            <a:pPr lvl="2"/>
            <a:r>
              <a:rPr lang="en-US" dirty="0"/>
              <a:t>Time-reversed negative x solution unphysical</a:t>
            </a:r>
          </a:p>
          <a:p>
            <a:pPr lvl="2"/>
            <a:r>
              <a:rPr lang="en-US" dirty="0" err="1"/>
              <a:t>Sim</a:t>
            </a:r>
            <a:r>
              <a:rPr lang="en-US" dirty="0"/>
              <a:t>. to x ~ z</a:t>
            </a:r>
            <a:r>
              <a:rPr lang="en-US" baseline="30000" dirty="0"/>
              <a:t>3</a:t>
            </a:r>
            <a:r>
              <a:rPr lang="en-US" dirty="0"/>
              <a:t>/3, z &lt;&lt; 1, for const. T BH geom.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2088" y="2462213"/>
            <a:ext cx="8494712" cy="2947987"/>
            <a:chOff x="121" y="1286"/>
            <a:chExt cx="5351" cy="1857"/>
          </a:xfrm>
        </p:grpSpPr>
        <p:graphicFrame>
          <p:nvGraphicFramePr>
            <p:cNvPr id="953349" name="Object 5"/>
            <p:cNvGraphicFramePr>
              <a:graphicFrameLocks noChangeAspect="1"/>
            </p:cNvGraphicFramePr>
            <p:nvPr/>
          </p:nvGraphicFramePr>
          <p:xfrm>
            <a:off x="481" y="1472"/>
            <a:ext cx="4799" cy="1312"/>
          </p:xfrm>
          <a:graphic>
            <a:graphicData uri="http://schemas.openxmlformats.org/presentationml/2006/ole">
              <p:oleObj spid="_x0000_s69634" name="Image" r:id="rId3" imgW="7619048" imgH="2082540" progId="">
                <p:embed/>
              </p:oleObj>
            </a:graphicData>
          </a:graphic>
        </p:graphicFrame>
        <p:sp>
          <p:nvSpPr>
            <p:cNvPr id="953350" name="Text Box 6"/>
            <p:cNvSpPr txBox="1">
              <a:spLocks noChangeArrowheads="1"/>
            </p:cNvSpPr>
            <p:nvPr/>
          </p:nvSpPr>
          <p:spPr bwMode="auto">
            <a:xfrm>
              <a:off x="1526" y="1997"/>
              <a:ext cx="9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1" dirty="0"/>
                <a:t>x</a:t>
              </a:r>
              <a:r>
                <a:rPr lang="en-US" sz="2000" i="1" baseline="-25000" dirty="0"/>
                <a:t>0</a:t>
              </a:r>
              <a:r>
                <a:rPr lang="en-US" sz="2000" b="1" i="1" baseline="-25000" dirty="0"/>
                <a:t> </a:t>
              </a:r>
              <a:r>
                <a:rPr lang="en-US" sz="2000" i="1" dirty="0">
                  <a:latin typeface="Symbol" pitchFamily="18" charset="2"/>
                </a:rPr>
                <a:t>- m </a:t>
              </a:r>
              <a:r>
                <a:rPr lang="en-US" sz="2000" baseline="30000" dirty="0"/>
                <a:t>½</a:t>
              </a:r>
              <a:r>
                <a:rPr lang="en-US" sz="2000" dirty="0"/>
                <a:t> </a:t>
              </a:r>
              <a:r>
                <a:rPr lang="en-US" sz="2000" i="1" dirty="0"/>
                <a:t>z</a:t>
              </a:r>
              <a:r>
                <a:rPr lang="en-US" sz="2000" baseline="30000" dirty="0"/>
                <a:t>3</a:t>
              </a:r>
              <a:r>
                <a:rPr lang="en-US" sz="2000" dirty="0"/>
                <a:t>/3</a:t>
              </a:r>
            </a:p>
          </p:txBody>
        </p:sp>
        <p:sp>
          <p:nvSpPr>
            <p:cNvPr id="953351" name="Text Box 7"/>
            <p:cNvSpPr txBox="1">
              <a:spLocks noChangeArrowheads="1"/>
            </p:cNvSpPr>
            <p:nvPr/>
          </p:nvSpPr>
          <p:spPr bwMode="auto">
            <a:xfrm>
              <a:off x="3409" y="1984"/>
              <a:ext cx="9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1" dirty="0"/>
                <a:t>x</a:t>
              </a:r>
              <a:r>
                <a:rPr lang="en-US" sz="2000" i="1" baseline="-25000" dirty="0"/>
                <a:t>0</a:t>
              </a:r>
              <a:r>
                <a:rPr lang="en-US" sz="2000" i="1" baseline="-25000" dirty="0">
                  <a:latin typeface="Arial" charset="0"/>
                </a:rPr>
                <a:t> </a:t>
              </a:r>
              <a:r>
                <a:rPr lang="en-US" sz="2000" dirty="0">
                  <a:latin typeface="Symbol" pitchFamily="18" charset="2"/>
                </a:rPr>
                <a:t>+ </a:t>
              </a:r>
              <a:r>
                <a:rPr lang="en-US" sz="2000" i="1" dirty="0">
                  <a:latin typeface="Symbol" pitchFamily="18" charset="2"/>
                </a:rPr>
                <a:t>m </a:t>
              </a:r>
              <a:r>
                <a:rPr lang="en-US" sz="2000" baseline="30000" dirty="0"/>
                <a:t>½</a:t>
              </a:r>
              <a:r>
                <a:rPr lang="en-US" sz="2000" dirty="0"/>
                <a:t> </a:t>
              </a:r>
              <a:r>
                <a:rPr lang="en-US" sz="2000" i="1" dirty="0"/>
                <a:t>z</a:t>
              </a:r>
              <a:r>
                <a:rPr lang="en-US" sz="2000" baseline="30000" dirty="0"/>
                <a:t>3</a:t>
              </a:r>
              <a:r>
                <a:rPr lang="en-US" sz="2000" dirty="0"/>
                <a:t>/3</a:t>
              </a:r>
            </a:p>
          </p:txBody>
        </p:sp>
        <p:sp>
          <p:nvSpPr>
            <p:cNvPr id="953352" name="Text Box 8"/>
            <p:cNvSpPr txBox="1">
              <a:spLocks noChangeArrowheads="1"/>
            </p:cNvSpPr>
            <p:nvPr/>
          </p:nvSpPr>
          <p:spPr bwMode="auto">
            <a:xfrm>
              <a:off x="2870" y="2336"/>
              <a:ext cx="25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1" dirty="0"/>
                <a:t>x</a:t>
              </a:r>
              <a:r>
                <a:rPr lang="en-US" sz="2000" i="1" baseline="-25000" dirty="0"/>
                <a:t>0</a:t>
              </a:r>
            </a:p>
          </p:txBody>
        </p:sp>
        <p:sp>
          <p:nvSpPr>
            <p:cNvPr id="953353" name="Line 9"/>
            <p:cNvSpPr>
              <a:spLocks noChangeShapeType="1"/>
            </p:cNvSpPr>
            <p:nvPr/>
          </p:nvSpPr>
          <p:spPr bwMode="auto">
            <a:xfrm>
              <a:off x="4704" y="2016"/>
              <a:ext cx="7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3354" name="Text Box 10"/>
            <p:cNvSpPr txBox="1">
              <a:spLocks noChangeArrowheads="1"/>
            </p:cNvSpPr>
            <p:nvPr/>
          </p:nvSpPr>
          <p:spPr bwMode="auto">
            <a:xfrm>
              <a:off x="4838" y="1665"/>
              <a:ext cx="5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v</a:t>
              </a:r>
              <a:r>
                <a:rPr lang="en-US" sz="2400" baseline="-25000"/>
                <a:t>shock</a:t>
              </a:r>
            </a:p>
          </p:txBody>
        </p:sp>
        <p:sp>
          <p:nvSpPr>
            <p:cNvPr id="953355" name="Text Box 11"/>
            <p:cNvSpPr txBox="1">
              <a:spLocks noChangeArrowheads="1"/>
            </p:cNvSpPr>
            <p:nvPr/>
          </p:nvSpPr>
          <p:spPr bwMode="auto">
            <a:xfrm>
              <a:off x="2862" y="1286"/>
              <a:ext cx="2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9900"/>
                  </a:solidFill>
                </a:rPr>
                <a:t>Q</a:t>
              </a:r>
            </a:p>
          </p:txBody>
        </p:sp>
        <p:sp>
          <p:nvSpPr>
            <p:cNvPr id="953356" name="Oval 12"/>
            <p:cNvSpPr>
              <a:spLocks noChangeArrowheads="1"/>
            </p:cNvSpPr>
            <p:nvPr/>
          </p:nvSpPr>
          <p:spPr bwMode="auto">
            <a:xfrm>
              <a:off x="2848" y="1520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357" name="Text Box 13"/>
            <p:cNvSpPr txBox="1">
              <a:spLocks noChangeArrowheads="1"/>
            </p:cNvSpPr>
            <p:nvPr/>
          </p:nvSpPr>
          <p:spPr bwMode="auto">
            <a:xfrm>
              <a:off x="123" y="1430"/>
              <a:ext cx="4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/>
                <a:t>z = 0</a:t>
              </a:r>
            </a:p>
          </p:txBody>
        </p:sp>
        <p:sp>
          <p:nvSpPr>
            <p:cNvPr id="953358" name="Line 14"/>
            <p:cNvSpPr>
              <a:spLocks noChangeShapeType="1"/>
            </p:cNvSpPr>
            <p:nvPr/>
          </p:nvSpPr>
          <p:spPr bwMode="auto">
            <a:xfrm>
              <a:off x="336" y="2592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3359" name="Text Box 15"/>
            <p:cNvSpPr txBox="1">
              <a:spLocks noChangeArrowheads="1"/>
            </p:cNvSpPr>
            <p:nvPr/>
          </p:nvSpPr>
          <p:spPr bwMode="auto">
            <a:xfrm>
              <a:off x="121" y="2893"/>
              <a:ext cx="4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/>
                <a:t>z = </a:t>
              </a:r>
              <a:r>
                <a:rPr lang="en-US" sz="2000">
                  <a:latin typeface="Symbol" pitchFamily="18" charset="2"/>
                </a:rPr>
                <a:t>¥</a:t>
              </a:r>
            </a:p>
          </p:txBody>
        </p:sp>
        <p:sp>
          <p:nvSpPr>
            <p:cNvPr id="953360" name="Text Box 16"/>
            <p:cNvSpPr txBox="1">
              <a:spLocks noChangeArrowheads="1"/>
            </p:cNvSpPr>
            <p:nvPr/>
          </p:nvSpPr>
          <p:spPr bwMode="auto">
            <a:xfrm>
              <a:off x="3878" y="2654"/>
              <a:ext cx="19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/>
                <a:t>x</a:t>
              </a:r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0DBF-67C7-4E96-AE42-F308FEC1CAA3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3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3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3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Past, Present, and Future Questions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Bulk properties</a:t>
            </a:r>
          </a:p>
          <a:p>
            <a:pPr lvl="1"/>
            <a:r>
              <a:rPr lang="en-US" dirty="0" err="1" smtClean="0"/>
              <a:t>Deconfinement</a:t>
            </a:r>
            <a:endParaRPr lang="en-US" dirty="0" smtClean="0"/>
          </a:p>
          <a:p>
            <a:pPr lvl="1"/>
            <a:r>
              <a:rPr lang="en-US" dirty="0" err="1" smtClean="0"/>
              <a:t>Thermalization</a:t>
            </a:r>
            <a:r>
              <a:rPr lang="en-US" dirty="0" smtClean="0"/>
              <a:t>, density</a:t>
            </a:r>
          </a:p>
          <a:p>
            <a:pPr lvl="1"/>
            <a:r>
              <a:rPr lang="en-US" dirty="0" smtClean="0"/>
              <a:t>EOS,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</a:t>
            </a:r>
          </a:p>
          <a:p>
            <a:pPr lvl="1"/>
            <a:r>
              <a:rPr lang="en-US" dirty="0" smtClean="0"/>
              <a:t>QGP DOF</a:t>
            </a:r>
          </a:p>
          <a:p>
            <a:r>
              <a:rPr lang="en-US" dirty="0" smtClean="0"/>
              <a:t>Weakly vs. Strongly coupled plasma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 = U/T: &lt;&lt;1 or &gt;&gt;1?</a:t>
            </a:r>
          </a:p>
          <a:p>
            <a:r>
              <a:rPr lang="en-US" dirty="0" smtClean="0"/>
              <a:t>Weakly vs. Strongly coupled theories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a</a:t>
            </a:r>
            <a:r>
              <a:rPr lang="en-US" baseline="-25000" dirty="0" smtClean="0"/>
              <a:t>s</a:t>
            </a:r>
            <a:r>
              <a:rPr lang="en-US" dirty="0" smtClean="0"/>
              <a:t> ~ .3 &lt;&lt; 1?	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= √(g</a:t>
            </a:r>
            <a:r>
              <a:rPr lang="en-US" baseline="-25000" dirty="0" smtClean="0"/>
              <a:t>YM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) ~ 5.5 &gt;&gt; 1?</a:t>
            </a:r>
          </a:p>
          <a:p>
            <a:r>
              <a:rPr lang="en-US" dirty="0" smtClean="0"/>
              <a:t>New strong coupling techniques</a:t>
            </a:r>
          </a:p>
          <a:p>
            <a:pPr lvl="1"/>
            <a:r>
              <a:rPr lang="en-US" dirty="0" err="1" smtClean="0"/>
              <a:t>AdS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FE-578A-40AF-AE4C-BCF85CD53C2E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1E40-738E-4695-B68D-0FFC3D218552}" type="slidenum">
              <a:rPr lang="en-US"/>
              <a:pPr/>
              <a:t>40</a:t>
            </a:fld>
            <a:endParaRPr lang="en-US"/>
          </a:p>
        </p:txBody>
      </p:sp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HQ Momentum Loss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895600"/>
            <a:ext cx="9144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    Relate </a:t>
            </a:r>
            <a:r>
              <a:rPr lang="en-US" i="1" dirty="0">
                <a:latin typeface="Symbol" pitchFamily="18" charset="2"/>
              </a:rPr>
              <a:t>m</a:t>
            </a:r>
            <a:r>
              <a:rPr lang="en-US" dirty="0"/>
              <a:t> to nuclear properties</a:t>
            </a:r>
          </a:p>
          <a:p>
            <a:pPr lvl="1"/>
            <a:r>
              <a:rPr lang="en-US" dirty="0"/>
              <a:t>Use </a:t>
            </a:r>
            <a:r>
              <a:rPr lang="en-US" dirty="0" err="1"/>
              <a:t>AdS</a:t>
            </a:r>
            <a:r>
              <a:rPr lang="en-US" dirty="0"/>
              <a:t> dictionary</a:t>
            </a:r>
          </a:p>
          <a:p>
            <a:pPr lvl="2"/>
            <a:r>
              <a:rPr lang="en-US" dirty="0"/>
              <a:t>Metric in </a:t>
            </a:r>
            <a:r>
              <a:rPr lang="en-US" dirty="0" err="1"/>
              <a:t>Fefferman</a:t>
            </a:r>
            <a:r>
              <a:rPr lang="en-US" dirty="0"/>
              <a:t>-Graham form: </a:t>
            </a:r>
            <a:r>
              <a:rPr lang="en-US" i="1" dirty="0">
                <a:latin typeface="Symbol" pitchFamily="18" charset="2"/>
              </a:rPr>
              <a:t>m</a:t>
            </a:r>
            <a:r>
              <a:rPr lang="en-US" dirty="0"/>
              <a:t> ~ T</a:t>
            </a:r>
            <a:r>
              <a:rPr lang="en-US" baseline="-25000" dirty="0"/>
              <a:t>--</a:t>
            </a:r>
            <a:r>
              <a:rPr lang="en-US" dirty="0"/>
              <a:t>/N</a:t>
            </a:r>
            <a:r>
              <a:rPr lang="en-US" baseline="-25000" dirty="0"/>
              <a:t>c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T’</a:t>
            </a:r>
            <a:r>
              <a:rPr lang="en-US" baseline="-25000" dirty="0"/>
              <a:t>00</a:t>
            </a:r>
            <a:r>
              <a:rPr lang="en-US" dirty="0"/>
              <a:t>  ~ N</a:t>
            </a:r>
            <a:r>
              <a:rPr lang="en-US" baseline="-25000" dirty="0"/>
              <a:t>c</a:t>
            </a:r>
            <a:r>
              <a:rPr lang="en-US" baseline="30000" dirty="0"/>
              <a:t>2 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/>
              <a:t>4</a:t>
            </a:r>
          </a:p>
          <a:p>
            <a:pPr lvl="2"/>
            <a:r>
              <a:rPr lang="en-US" dirty="0"/>
              <a:t> N</a:t>
            </a:r>
            <a:r>
              <a:rPr lang="en-US" baseline="-25000" dirty="0"/>
              <a:t>c</a:t>
            </a:r>
            <a:r>
              <a:rPr lang="en-US" baseline="30000" dirty="0"/>
              <a:t>2</a:t>
            </a:r>
            <a:r>
              <a:rPr lang="en-US" dirty="0"/>
              <a:t> gluons per nucleon in shock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dirty="0"/>
              <a:t> is typical mom. scale; 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>
                <a:latin typeface="Symbol" pitchFamily="18" charset="2"/>
              </a:rPr>
              <a:t>-1</a:t>
            </a:r>
            <a:r>
              <a:rPr lang="en-US" dirty="0"/>
              <a:t> typical dist. scale</a:t>
            </a:r>
          </a:p>
          <a:p>
            <a:pPr lvl="1">
              <a:buFontTx/>
              <a:buNone/>
            </a:pPr>
            <a:endParaRPr lang="en-US" baseline="30000" dirty="0"/>
          </a:p>
        </p:txBody>
      </p:sp>
      <p:sp>
        <p:nvSpPr>
          <p:cNvPr id="954372" name="Rectangle 4"/>
          <p:cNvSpPr>
            <a:spLocks noChangeArrowheads="1"/>
          </p:cNvSpPr>
          <p:nvPr/>
        </p:nvSpPr>
        <p:spPr bwMode="auto">
          <a:xfrm>
            <a:off x="4419600" y="1295400"/>
            <a:ext cx="3657600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4373" name="Text Box 5"/>
          <p:cNvSpPr txBox="1">
            <a:spLocks noChangeArrowheads="1"/>
          </p:cNvSpPr>
          <p:nvPr/>
        </p:nvSpPr>
        <p:spPr bwMode="auto">
          <a:xfrm>
            <a:off x="-777875" y="-18732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54374" name="Text Box 6"/>
          <p:cNvSpPr txBox="1">
            <a:spLocks noChangeArrowheads="1"/>
          </p:cNvSpPr>
          <p:nvPr/>
        </p:nvSpPr>
        <p:spPr bwMode="auto">
          <a:xfrm>
            <a:off x="663575" y="1600200"/>
            <a:ext cx="3476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660000"/>
                </a:solidFill>
              </a:rPr>
              <a:t>x(z) = </a:t>
            </a:r>
            <a:r>
              <a:rPr lang="en-US" sz="3200" i="1">
                <a:solidFill>
                  <a:srgbClr val="660000"/>
                </a:solidFill>
                <a:latin typeface="Symbol" pitchFamily="18" charset="2"/>
              </a:rPr>
              <a:t>m</a:t>
            </a:r>
            <a:r>
              <a:rPr lang="en-US" sz="1000" i="1">
                <a:solidFill>
                  <a:srgbClr val="660000"/>
                </a:solidFill>
                <a:latin typeface="Symbol" pitchFamily="18" charset="2"/>
              </a:rPr>
              <a:t> </a:t>
            </a:r>
            <a:r>
              <a:rPr lang="en-US" sz="3200" baseline="30000">
                <a:solidFill>
                  <a:srgbClr val="660000"/>
                </a:solidFill>
              </a:rPr>
              <a:t>½</a:t>
            </a:r>
            <a:r>
              <a:rPr lang="en-US" sz="3200">
                <a:solidFill>
                  <a:srgbClr val="660000"/>
                </a:solidFill>
              </a:rPr>
              <a:t> z</a:t>
            </a:r>
            <a:r>
              <a:rPr lang="en-US" sz="3200" baseline="30000">
                <a:solidFill>
                  <a:srgbClr val="660000"/>
                </a:solidFill>
              </a:rPr>
              <a:t>3</a:t>
            </a:r>
            <a:r>
              <a:rPr lang="en-US" sz="3200">
                <a:solidFill>
                  <a:srgbClr val="660000"/>
                </a:solidFill>
              </a:rPr>
              <a:t>/3   =&gt;</a:t>
            </a:r>
          </a:p>
        </p:txBody>
      </p:sp>
      <p:graphicFrame>
        <p:nvGraphicFramePr>
          <p:cNvPr id="954375" name="Object 7"/>
          <p:cNvGraphicFramePr>
            <a:graphicFrameLocks noChangeAspect="1"/>
          </p:cNvGraphicFramePr>
          <p:nvPr/>
        </p:nvGraphicFramePr>
        <p:xfrm>
          <a:off x="4356100" y="1270000"/>
          <a:ext cx="3644900" cy="1163638"/>
        </p:xfrm>
        <a:graphic>
          <a:graphicData uri="http://schemas.openxmlformats.org/presentationml/2006/ole">
            <p:oleObj spid="_x0000_s70658" name="Image" r:id="rId3" imgW="4215873" imgH="1345557" progId="">
              <p:embed/>
            </p:oleObj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DFD0-A584-43CC-95B8-4E9053BA59B7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4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371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E17-BBCC-4FB3-8057-6DDA3BB85FAF}" type="slidenum">
              <a:rPr lang="en-US"/>
              <a:pPr/>
              <a:t>41</a:t>
            </a:fld>
            <a:endParaRPr lang="en-US"/>
          </a:p>
        </p:txBody>
      </p:sp>
      <p:sp>
        <p:nvSpPr>
          <p:cNvPr id="95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Frame Dragging</a:t>
            </a:r>
          </a:p>
        </p:txBody>
      </p:sp>
      <p:sp>
        <p:nvSpPr>
          <p:cNvPr id="955395" name="Rectangle 3"/>
          <p:cNvSpPr>
            <a:spLocks noChangeArrowheads="1"/>
          </p:cNvSpPr>
          <p:nvPr/>
        </p:nvSpPr>
        <p:spPr bwMode="auto">
          <a:xfrm>
            <a:off x="685800" y="914400"/>
            <a:ext cx="3810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660000"/>
                </a:solidFill>
              </a:rPr>
              <a:t>HQ Rest Frame</a:t>
            </a:r>
          </a:p>
        </p:txBody>
      </p:sp>
      <p:sp>
        <p:nvSpPr>
          <p:cNvPr id="955396" name="Rectangle 4"/>
          <p:cNvSpPr>
            <a:spLocks noChangeArrowheads="1"/>
          </p:cNvSpPr>
          <p:nvPr/>
        </p:nvSpPr>
        <p:spPr bwMode="auto">
          <a:xfrm>
            <a:off x="4648200" y="914400"/>
            <a:ext cx="3810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660000"/>
                </a:solidFill>
              </a:rPr>
              <a:t>Shock Rest Frame</a:t>
            </a:r>
          </a:p>
        </p:txBody>
      </p:sp>
      <p:sp>
        <p:nvSpPr>
          <p:cNvPr id="955397" name="Oval 5"/>
          <p:cNvSpPr>
            <a:spLocks noChangeArrowheads="1"/>
          </p:cNvSpPr>
          <p:nvPr/>
        </p:nvSpPr>
        <p:spPr bwMode="auto">
          <a:xfrm>
            <a:off x="1143000" y="1844675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398" name="Oval 6"/>
          <p:cNvSpPr>
            <a:spLocks noChangeArrowheads="1"/>
          </p:cNvSpPr>
          <p:nvPr/>
        </p:nvSpPr>
        <p:spPr bwMode="auto">
          <a:xfrm>
            <a:off x="1447800" y="2454275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399" name="Oval 7"/>
          <p:cNvSpPr>
            <a:spLocks noChangeArrowheads="1"/>
          </p:cNvSpPr>
          <p:nvPr/>
        </p:nvSpPr>
        <p:spPr bwMode="auto">
          <a:xfrm>
            <a:off x="838200" y="2073275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00" name="Oval 8"/>
          <p:cNvSpPr>
            <a:spLocks noChangeArrowheads="1"/>
          </p:cNvSpPr>
          <p:nvPr/>
        </p:nvSpPr>
        <p:spPr bwMode="auto">
          <a:xfrm>
            <a:off x="1143000" y="2149475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01" name="Oval 9"/>
          <p:cNvSpPr>
            <a:spLocks noChangeArrowheads="1"/>
          </p:cNvSpPr>
          <p:nvPr/>
        </p:nvSpPr>
        <p:spPr bwMode="auto">
          <a:xfrm>
            <a:off x="1447800" y="1768475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02" name="Oval 10"/>
          <p:cNvSpPr>
            <a:spLocks noChangeArrowheads="1"/>
          </p:cNvSpPr>
          <p:nvPr/>
        </p:nvSpPr>
        <p:spPr bwMode="auto">
          <a:xfrm>
            <a:off x="1371600" y="2073275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03" name="Oval 11"/>
          <p:cNvSpPr>
            <a:spLocks noChangeArrowheads="1"/>
          </p:cNvSpPr>
          <p:nvPr/>
        </p:nvSpPr>
        <p:spPr bwMode="auto">
          <a:xfrm>
            <a:off x="762000" y="1768475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04" name="Oval 12"/>
          <p:cNvSpPr>
            <a:spLocks noChangeArrowheads="1"/>
          </p:cNvSpPr>
          <p:nvPr/>
        </p:nvSpPr>
        <p:spPr bwMode="auto">
          <a:xfrm>
            <a:off x="762000" y="2301875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05" name="Oval 13"/>
          <p:cNvSpPr>
            <a:spLocks noChangeArrowheads="1"/>
          </p:cNvSpPr>
          <p:nvPr/>
        </p:nvSpPr>
        <p:spPr bwMode="auto">
          <a:xfrm>
            <a:off x="990600" y="2378075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06" name="Oval 14"/>
          <p:cNvSpPr>
            <a:spLocks noChangeArrowheads="1"/>
          </p:cNvSpPr>
          <p:nvPr/>
        </p:nvSpPr>
        <p:spPr bwMode="auto">
          <a:xfrm>
            <a:off x="5819775" y="1879600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07" name="Oval 15"/>
          <p:cNvSpPr>
            <a:spLocks noChangeArrowheads="1"/>
          </p:cNvSpPr>
          <p:nvPr/>
        </p:nvSpPr>
        <p:spPr bwMode="auto">
          <a:xfrm>
            <a:off x="6124575" y="2489200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08" name="Oval 16"/>
          <p:cNvSpPr>
            <a:spLocks noChangeArrowheads="1"/>
          </p:cNvSpPr>
          <p:nvPr/>
        </p:nvSpPr>
        <p:spPr bwMode="auto">
          <a:xfrm>
            <a:off x="5514975" y="2108200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09" name="Oval 17"/>
          <p:cNvSpPr>
            <a:spLocks noChangeArrowheads="1"/>
          </p:cNvSpPr>
          <p:nvPr/>
        </p:nvSpPr>
        <p:spPr bwMode="auto">
          <a:xfrm>
            <a:off x="5819775" y="2184400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10" name="Oval 18"/>
          <p:cNvSpPr>
            <a:spLocks noChangeArrowheads="1"/>
          </p:cNvSpPr>
          <p:nvPr/>
        </p:nvSpPr>
        <p:spPr bwMode="auto">
          <a:xfrm>
            <a:off x="6124575" y="1803400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11" name="Oval 19"/>
          <p:cNvSpPr>
            <a:spLocks noChangeArrowheads="1"/>
          </p:cNvSpPr>
          <p:nvPr/>
        </p:nvSpPr>
        <p:spPr bwMode="auto">
          <a:xfrm>
            <a:off x="6048375" y="2108200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12" name="Oval 20"/>
          <p:cNvSpPr>
            <a:spLocks noChangeArrowheads="1"/>
          </p:cNvSpPr>
          <p:nvPr/>
        </p:nvSpPr>
        <p:spPr bwMode="auto">
          <a:xfrm>
            <a:off x="5438775" y="1803400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13" name="Oval 21"/>
          <p:cNvSpPr>
            <a:spLocks noChangeArrowheads="1"/>
          </p:cNvSpPr>
          <p:nvPr/>
        </p:nvSpPr>
        <p:spPr bwMode="auto">
          <a:xfrm>
            <a:off x="5438775" y="2336800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14" name="Oval 22"/>
          <p:cNvSpPr>
            <a:spLocks noChangeArrowheads="1"/>
          </p:cNvSpPr>
          <p:nvPr/>
        </p:nvSpPr>
        <p:spPr bwMode="auto">
          <a:xfrm>
            <a:off x="5667375" y="2413000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15" name="Line 23"/>
          <p:cNvSpPr>
            <a:spLocks noChangeShapeType="1"/>
          </p:cNvSpPr>
          <p:nvPr/>
        </p:nvSpPr>
        <p:spPr bwMode="auto">
          <a:xfrm>
            <a:off x="1143000" y="1997075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5416" name="Text Box 24"/>
          <p:cNvSpPr txBox="1">
            <a:spLocks noChangeArrowheads="1"/>
          </p:cNvSpPr>
          <p:nvPr/>
        </p:nvSpPr>
        <p:spPr bwMode="auto">
          <a:xfrm>
            <a:off x="1736725" y="1524000"/>
            <a:ext cx="46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v</a:t>
            </a:r>
            <a:r>
              <a:rPr lang="en-US" sz="1600" b="1" baseline="-25000">
                <a:latin typeface="Arial" charset="0"/>
              </a:rPr>
              <a:t>sh</a:t>
            </a:r>
          </a:p>
        </p:txBody>
      </p:sp>
      <p:sp>
        <p:nvSpPr>
          <p:cNvPr id="955417" name="Oval 25"/>
          <p:cNvSpPr>
            <a:spLocks noChangeArrowheads="1"/>
          </p:cNvSpPr>
          <p:nvPr/>
        </p:nvSpPr>
        <p:spPr bwMode="auto">
          <a:xfrm>
            <a:off x="3352800" y="1920875"/>
            <a:ext cx="304800" cy="304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18" name="Text Box 26"/>
          <p:cNvSpPr txBox="1">
            <a:spLocks noChangeArrowheads="1"/>
          </p:cNvSpPr>
          <p:nvPr/>
        </p:nvSpPr>
        <p:spPr bwMode="auto">
          <a:xfrm>
            <a:off x="3641725" y="1447800"/>
            <a:ext cx="439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M</a:t>
            </a:r>
            <a:r>
              <a:rPr lang="en-US" sz="1600" b="1" baseline="-25000">
                <a:latin typeface="Arial" charset="0"/>
              </a:rPr>
              <a:t>q</a:t>
            </a:r>
          </a:p>
        </p:txBody>
      </p:sp>
      <p:sp>
        <p:nvSpPr>
          <p:cNvPr id="955419" name="Line 27"/>
          <p:cNvSpPr>
            <a:spLocks noChangeShapeType="1"/>
          </p:cNvSpPr>
          <p:nvPr/>
        </p:nvSpPr>
        <p:spPr bwMode="auto">
          <a:xfrm rot="21240000">
            <a:off x="823913" y="1858963"/>
            <a:ext cx="23812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5420" name="Text Box 28"/>
          <p:cNvSpPr txBox="1">
            <a:spLocks noChangeArrowheads="1"/>
          </p:cNvSpPr>
          <p:nvPr/>
        </p:nvSpPr>
        <p:spPr bwMode="auto">
          <a:xfrm>
            <a:off x="304800" y="1768475"/>
            <a:ext cx="454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1/</a:t>
            </a:r>
            <a:r>
              <a:rPr lang="en-US" sz="1400" b="1">
                <a:latin typeface="Symbol" pitchFamily="18" charset="2"/>
              </a:rPr>
              <a:t>L</a:t>
            </a:r>
          </a:p>
        </p:txBody>
      </p:sp>
      <p:sp>
        <p:nvSpPr>
          <p:cNvPr id="955421" name="Line 29"/>
          <p:cNvSpPr>
            <a:spLocks noChangeShapeType="1"/>
          </p:cNvSpPr>
          <p:nvPr/>
        </p:nvSpPr>
        <p:spPr bwMode="auto">
          <a:xfrm flipV="1">
            <a:off x="5514975" y="17272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5422" name="Line 30"/>
          <p:cNvSpPr>
            <a:spLocks noChangeShapeType="1"/>
          </p:cNvSpPr>
          <p:nvPr/>
        </p:nvSpPr>
        <p:spPr bwMode="auto">
          <a:xfrm flipH="1" flipV="1">
            <a:off x="5743575" y="20320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5423" name="Line 31"/>
          <p:cNvSpPr>
            <a:spLocks noChangeShapeType="1"/>
          </p:cNvSpPr>
          <p:nvPr/>
        </p:nvSpPr>
        <p:spPr bwMode="auto">
          <a:xfrm flipV="1">
            <a:off x="6186488" y="2322513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5424" name="Line 32"/>
          <p:cNvSpPr>
            <a:spLocks noChangeShapeType="1"/>
          </p:cNvSpPr>
          <p:nvPr/>
        </p:nvSpPr>
        <p:spPr bwMode="auto">
          <a:xfrm flipH="1">
            <a:off x="6048375" y="1879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5425" name="Text Box 33"/>
          <p:cNvSpPr txBox="1">
            <a:spLocks noChangeArrowheads="1"/>
          </p:cNvSpPr>
          <p:nvPr/>
        </p:nvSpPr>
        <p:spPr bwMode="auto">
          <a:xfrm>
            <a:off x="5487988" y="1454150"/>
            <a:ext cx="306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Symbol" pitchFamily="18" charset="2"/>
              </a:rPr>
              <a:t>L</a:t>
            </a:r>
          </a:p>
        </p:txBody>
      </p:sp>
      <p:sp>
        <p:nvSpPr>
          <p:cNvPr id="955426" name="Oval 34"/>
          <p:cNvSpPr>
            <a:spLocks noChangeArrowheads="1"/>
          </p:cNvSpPr>
          <p:nvPr/>
        </p:nvSpPr>
        <p:spPr bwMode="auto">
          <a:xfrm>
            <a:off x="8054975" y="1879600"/>
            <a:ext cx="304800" cy="304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27" name="Line 35"/>
          <p:cNvSpPr>
            <a:spLocks noChangeShapeType="1"/>
          </p:cNvSpPr>
          <p:nvPr/>
        </p:nvSpPr>
        <p:spPr bwMode="auto">
          <a:xfrm flipH="1">
            <a:off x="7077075" y="20320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55428" name="Text Box 36"/>
          <p:cNvSpPr txBox="1">
            <a:spLocks noChangeArrowheads="1"/>
          </p:cNvSpPr>
          <p:nvPr/>
        </p:nvSpPr>
        <p:spPr bwMode="auto">
          <a:xfrm>
            <a:off x="6962775" y="1574800"/>
            <a:ext cx="960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v</a:t>
            </a:r>
            <a:r>
              <a:rPr lang="en-US" sz="1600" b="1" baseline="-25000">
                <a:latin typeface="Arial" charset="0"/>
              </a:rPr>
              <a:t>q</a:t>
            </a:r>
            <a:r>
              <a:rPr lang="en-US" sz="1600" b="1">
                <a:latin typeface="Arial" charset="0"/>
              </a:rPr>
              <a:t> = -v</a:t>
            </a:r>
            <a:r>
              <a:rPr lang="en-US" sz="1600" b="1" baseline="-25000">
                <a:latin typeface="Arial" charset="0"/>
              </a:rPr>
              <a:t>sh</a:t>
            </a:r>
          </a:p>
        </p:txBody>
      </p:sp>
      <p:sp>
        <p:nvSpPr>
          <p:cNvPr id="955429" name="Text Box 37"/>
          <p:cNvSpPr txBox="1">
            <a:spLocks noChangeArrowheads="1"/>
          </p:cNvSpPr>
          <p:nvPr/>
        </p:nvSpPr>
        <p:spPr bwMode="auto">
          <a:xfrm>
            <a:off x="8323263" y="1543050"/>
            <a:ext cx="439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M</a:t>
            </a:r>
            <a:r>
              <a:rPr lang="en-US" sz="1600" b="1" baseline="-25000">
                <a:latin typeface="Arial" charset="0"/>
              </a:rPr>
              <a:t>q</a:t>
            </a:r>
          </a:p>
        </p:txBody>
      </p:sp>
      <p:sp>
        <p:nvSpPr>
          <p:cNvPr id="955430" name="Text Box 38"/>
          <p:cNvSpPr txBox="1">
            <a:spLocks noChangeArrowheads="1"/>
          </p:cNvSpPr>
          <p:nvPr/>
        </p:nvSpPr>
        <p:spPr bwMode="auto">
          <a:xfrm>
            <a:off x="1000125" y="2351088"/>
            <a:ext cx="233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i="1">
                <a:latin typeface="Arial" charset="0"/>
              </a:rPr>
              <a:t>i</a:t>
            </a:r>
          </a:p>
        </p:txBody>
      </p:sp>
      <p:sp>
        <p:nvSpPr>
          <p:cNvPr id="955431" name="Text Box 39"/>
          <p:cNvSpPr txBox="1">
            <a:spLocks noChangeArrowheads="1"/>
          </p:cNvSpPr>
          <p:nvPr/>
        </p:nvSpPr>
        <p:spPr bwMode="auto">
          <a:xfrm>
            <a:off x="5680075" y="2413000"/>
            <a:ext cx="233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i="1">
                <a:latin typeface="Arial" charset="0"/>
              </a:rPr>
              <a:t>i</a:t>
            </a:r>
          </a:p>
        </p:txBody>
      </p:sp>
      <p:sp>
        <p:nvSpPr>
          <p:cNvPr id="955432" name="Rectangle 40"/>
          <p:cNvSpPr>
            <a:spLocks noChangeArrowheads="1"/>
          </p:cNvSpPr>
          <p:nvPr/>
        </p:nvSpPr>
        <p:spPr bwMode="auto">
          <a:xfrm>
            <a:off x="457200" y="1524000"/>
            <a:ext cx="1252538" cy="1143000"/>
          </a:xfrm>
          <a:prstGeom prst="rect">
            <a:avLst/>
          </a:prstGeom>
          <a:solidFill>
            <a:srgbClr val="CC99FF">
              <a:alpha val="4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33" name="Rectangle 41"/>
          <p:cNvSpPr>
            <a:spLocks noChangeArrowheads="1"/>
          </p:cNvSpPr>
          <p:nvPr/>
        </p:nvSpPr>
        <p:spPr bwMode="auto">
          <a:xfrm>
            <a:off x="5133975" y="1581150"/>
            <a:ext cx="1252538" cy="1143000"/>
          </a:xfrm>
          <a:prstGeom prst="rect">
            <a:avLst/>
          </a:prstGeom>
          <a:solidFill>
            <a:srgbClr val="CC99FF">
              <a:alpha val="4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5434" name="Text Box 42"/>
          <p:cNvSpPr txBox="1">
            <a:spLocks noChangeArrowheads="1"/>
          </p:cNvSpPr>
          <p:nvPr/>
        </p:nvSpPr>
        <p:spPr bwMode="auto">
          <a:xfrm>
            <a:off x="6172200" y="2495550"/>
            <a:ext cx="806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v</a:t>
            </a:r>
            <a:r>
              <a:rPr lang="en-US" sz="1600" b="1" baseline="-25000">
                <a:latin typeface="Arial" charset="0"/>
              </a:rPr>
              <a:t>sh</a:t>
            </a:r>
            <a:r>
              <a:rPr lang="en-US" sz="1600" b="1">
                <a:latin typeface="Arial" charset="0"/>
              </a:rPr>
              <a:t> = 0</a:t>
            </a:r>
            <a:endParaRPr lang="en-US" sz="1600" b="1" baseline="-25000">
              <a:latin typeface="Arial" charset="0"/>
            </a:endParaRPr>
          </a:p>
        </p:txBody>
      </p:sp>
      <p:sp>
        <p:nvSpPr>
          <p:cNvPr id="955435" name="Text Box 43"/>
          <p:cNvSpPr txBox="1">
            <a:spLocks noChangeArrowheads="1"/>
          </p:cNvSpPr>
          <p:nvPr/>
        </p:nvSpPr>
        <p:spPr bwMode="auto">
          <a:xfrm>
            <a:off x="2895600" y="2286000"/>
            <a:ext cx="728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Arial" charset="0"/>
              </a:rPr>
              <a:t>v</a:t>
            </a:r>
            <a:r>
              <a:rPr lang="en-US" sz="1600" b="1" baseline="-25000">
                <a:latin typeface="Arial" charset="0"/>
              </a:rPr>
              <a:t>q</a:t>
            </a:r>
            <a:r>
              <a:rPr lang="en-US" sz="1600" b="1">
                <a:latin typeface="Arial" charset="0"/>
              </a:rPr>
              <a:t> = 0</a:t>
            </a:r>
            <a:endParaRPr lang="en-US" sz="1600" b="1" baseline="-25000">
              <a:latin typeface="Arial" charset="0"/>
            </a:endParaRPr>
          </a:p>
        </p:txBody>
      </p:sp>
      <p:sp>
        <p:nvSpPr>
          <p:cNvPr id="955436" name="Rectangle 44"/>
          <p:cNvSpPr>
            <a:spLocks noGrp="1" noChangeArrowheads="1"/>
          </p:cNvSpPr>
          <p:nvPr>
            <p:ph type="body" idx="1"/>
          </p:nvPr>
        </p:nvSpPr>
        <p:spPr>
          <a:xfrm>
            <a:off x="-457200" y="2819400"/>
            <a:ext cx="9220200" cy="3505200"/>
          </a:xfrm>
        </p:spPr>
        <p:txBody>
          <a:bodyPr/>
          <a:lstStyle/>
          <a:p>
            <a:pPr lvl="1"/>
            <a:r>
              <a:rPr lang="en-US" dirty="0"/>
              <a:t>Change </a:t>
            </a:r>
            <a:r>
              <a:rPr lang="en-US" dirty="0" err="1"/>
              <a:t>coords</a:t>
            </a:r>
            <a:r>
              <a:rPr lang="en-US" dirty="0"/>
              <a:t>, boost </a:t>
            </a:r>
            <a:r>
              <a:rPr lang="en-US" dirty="0" err="1"/>
              <a:t>T</a:t>
            </a:r>
            <a:r>
              <a:rPr lang="en-US" baseline="-25000" dirty="0" err="1">
                <a:latin typeface="Symbol" pitchFamily="18" charset="2"/>
              </a:rPr>
              <a:t>mn</a:t>
            </a:r>
            <a:r>
              <a:rPr lang="en-US" dirty="0"/>
              <a:t> into HQ rest frame:</a:t>
            </a:r>
          </a:p>
          <a:p>
            <a:pPr lvl="2"/>
            <a:r>
              <a:rPr lang="en-US" dirty="0"/>
              <a:t>T</a:t>
            </a:r>
            <a:r>
              <a:rPr lang="en-US" baseline="-25000" dirty="0"/>
              <a:t>--</a:t>
            </a:r>
            <a:r>
              <a:rPr lang="en-US" dirty="0"/>
              <a:t>  ~ N</a:t>
            </a:r>
            <a:r>
              <a:rPr lang="en-US" baseline="-25000" dirty="0"/>
              <a:t>c</a:t>
            </a:r>
            <a:r>
              <a:rPr lang="en-US" baseline="30000" dirty="0"/>
              <a:t>2 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/>
              <a:t>4</a:t>
            </a:r>
            <a:r>
              <a:rPr lang="en-US" dirty="0">
                <a:latin typeface="Symbol" pitchFamily="18" charset="2"/>
              </a:rPr>
              <a:t> g</a:t>
            </a:r>
            <a:r>
              <a:rPr lang="en-US" baseline="30000" dirty="0">
                <a:latin typeface="Symbol" pitchFamily="18" charset="2"/>
              </a:rPr>
              <a:t>2</a:t>
            </a:r>
            <a:r>
              <a:rPr lang="en-US" dirty="0">
                <a:latin typeface="Symbol" pitchFamily="18" charset="2"/>
              </a:rPr>
              <a:t> ~ </a:t>
            </a:r>
            <a:r>
              <a:rPr lang="en-US" dirty="0"/>
              <a:t>N</a:t>
            </a:r>
            <a:r>
              <a:rPr lang="en-US" baseline="-25000" dirty="0"/>
              <a:t>c</a:t>
            </a:r>
            <a:r>
              <a:rPr lang="en-US" baseline="30000" dirty="0"/>
              <a:t>2 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/>
              <a:t>4 </a:t>
            </a:r>
            <a:r>
              <a:rPr lang="en-US" dirty="0"/>
              <a:t>(p’/M)</a:t>
            </a:r>
            <a:r>
              <a:rPr lang="en-US" baseline="30000" dirty="0"/>
              <a:t>2</a:t>
            </a:r>
            <a:endParaRPr lang="en-US" dirty="0"/>
          </a:p>
          <a:p>
            <a:pPr lvl="2"/>
            <a:r>
              <a:rPr lang="en-US" dirty="0"/>
              <a:t>p’ ~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dirty="0" err="1"/>
              <a:t>M</a:t>
            </a:r>
            <a:r>
              <a:rPr lang="en-US" dirty="0"/>
              <a:t>: HQ mom. in rest frame of shock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Boost mom. loss into shock rest frame</a:t>
            </a:r>
          </a:p>
        </p:txBody>
      </p:sp>
      <p:sp>
        <p:nvSpPr>
          <p:cNvPr id="955440" name="Rectangle 48"/>
          <p:cNvSpPr>
            <a:spLocks noChangeArrowheads="1"/>
          </p:cNvSpPr>
          <p:nvPr/>
        </p:nvSpPr>
        <p:spPr bwMode="auto">
          <a:xfrm>
            <a:off x="2438400" y="57912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rgbClr val="005400"/>
                </a:solidFill>
              </a:rPr>
              <a:t> </a:t>
            </a:r>
            <a:r>
              <a:rPr lang="en-US" sz="2800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800" baseline="30000">
                <a:solidFill>
                  <a:srgbClr val="005400"/>
                </a:solidFill>
              </a:rPr>
              <a:t>0</a:t>
            </a:r>
            <a:r>
              <a:rPr lang="en-US" sz="2800" baseline="-25000">
                <a:solidFill>
                  <a:srgbClr val="005400"/>
                </a:solidFill>
              </a:rPr>
              <a:t>t</a:t>
            </a:r>
            <a:r>
              <a:rPr lang="en-US" sz="2800">
                <a:solidFill>
                  <a:srgbClr val="005400"/>
                </a:solidFill>
              </a:rPr>
              <a:t> = 0: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6600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048000" y="4216758"/>
            <a:ext cx="3105150" cy="736242"/>
            <a:chOff x="3048000" y="4216758"/>
            <a:chExt cx="3105150" cy="736242"/>
          </a:xfrm>
        </p:grpSpPr>
        <p:pic>
          <p:nvPicPr>
            <p:cNvPr id="71684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AED5FF"/>
                </a:clrFrom>
                <a:clrTo>
                  <a:srgbClr val="AED5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00" y="4267200"/>
              <a:ext cx="3105150" cy="682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Rectangle 46"/>
            <p:cNvSpPr>
              <a:spLocks noChangeArrowheads="1"/>
            </p:cNvSpPr>
            <p:nvPr/>
          </p:nvSpPr>
          <p:spPr bwMode="auto">
            <a:xfrm>
              <a:off x="3048000" y="4216758"/>
              <a:ext cx="3048000" cy="73624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AED5FF"/>
              </a:clrFrom>
              <a:clrTo>
                <a:srgbClr val="AED5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5641289"/>
            <a:ext cx="1676400" cy="8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FD16-D3C2-4D08-BD41-43C92CF87752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5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5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5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5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5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436" grpId="1" uiExpand="1" build="p"/>
      <p:bldP spid="9554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619-5215-4E71-8FF7-4F35B3535B82}" type="slidenum">
              <a:rPr lang="en-US"/>
              <a:pPr/>
              <a:t>42</a:t>
            </a:fld>
            <a:endParaRPr lang="en-US"/>
          </a:p>
        </p:txBody>
      </p:sp>
      <p:sp>
        <p:nvSpPr>
          <p:cNvPr id="95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Putting It All Together</a:t>
            </a:r>
          </a:p>
        </p:txBody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leads to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We’ve generalized the BH solution to both cold and hot nuclear matter E-loss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971800" y="1917700"/>
            <a:ext cx="3149600" cy="1206500"/>
            <a:chOff x="1872" y="1208"/>
            <a:chExt cx="1984" cy="760"/>
          </a:xfrm>
        </p:grpSpPr>
        <p:graphicFrame>
          <p:nvGraphicFramePr>
            <p:cNvPr id="956421" name="Object 5"/>
            <p:cNvGraphicFramePr>
              <a:graphicFrameLocks noChangeAspect="1"/>
            </p:cNvGraphicFramePr>
            <p:nvPr/>
          </p:nvGraphicFramePr>
          <p:xfrm>
            <a:off x="1872" y="1208"/>
            <a:ext cx="1976" cy="760"/>
          </p:xfrm>
          <a:graphic>
            <a:graphicData uri="http://schemas.openxmlformats.org/presentationml/2006/ole">
              <p:oleObj spid="_x0000_s72707" name="Image" r:id="rId3" imgW="3136508" imgH="1205924" progId="">
                <p:embed/>
              </p:oleObj>
            </a:graphicData>
          </a:graphic>
        </p:graphicFrame>
        <p:sp>
          <p:nvSpPr>
            <p:cNvPr id="956422" name="Rectangle 6"/>
            <p:cNvSpPr>
              <a:spLocks noChangeArrowheads="1"/>
            </p:cNvSpPr>
            <p:nvPr/>
          </p:nvSpPr>
          <p:spPr bwMode="auto">
            <a:xfrm>
              <a:off x="1888" y="1256"/>
              <a:ext cx="1968" cy="6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6423" name="Text Box 7"/>
          <p:cNvSpPr txBox="1">
            <a:spLocks noChangeArrowheads="1"/>
          </p:cNvSpPr>
          <p:nvPr/>
        </p:nvSpPr>
        <p:spPr bwMode="auto">
          <a:xfrm>
            <a:off x="898525" y="3417888"/>
            <a:ext cx="78120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400">
                <a:solidFill>
                  <a:srgbClr val="005400"/>
                </a:solidFill>
              </a:rPr>
              <a:t>Recall for BH: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400">
                <a:solidFill>
                  <a:srgbClr val="005400"/>
                </a:solidFill>
              </a:rPr>
              <a:t>Shock gives </a:t>
            </a:r>
            <a:r>
              <a:rPr lang="en-US" sz="2400" b="1" i="1">
                <a:solidFill>
                  <a:srgbClr val="005400"/>
                </a:solidFill>
              </a:rPr>
              <a:t>exactly</a:t>
            </a:r>
            <a:r>
              <a:rPr lang="en-US" sz="2400">
                <a:solidFill>
                  <a:srgbClr val="005400"/>
                </a:solidFill>
              </a:rPr>
              <a:t> the same drag as BH for </a:t>
            </a:r>
            <a:r>
              <a:rPr lang="en-US" sz="2400">
                <a:solidFill>
                  <a:srgbClr val="005400"/>
                </a:solidFill>
                <a:latin typeface="Symbol" pitchFamily="18" charset="2"/>
              </a:rPr>
              <a:t>L</a:t>
            </a:r>
            <a:r>
              <a:rPr lang="en-US" sz="2400">
                <a:solidFill>
                  <a:srgbClr val="005400"/>
                </a:solidFill>
              </a:rPr>
              <a:t> = </a:t>
            </a:r>
            <a:r>
              <a:rPr lang="en-US" sz="2400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400">
                <a:solidFill>
                  <a:srgbClr val="005400"/>
                </a:solidFill>
              </a:rPr>
              <a:t> T</a:t>
            </a:r>
          </a:p>
          <a:p>
            <a:endParaRPr lang="en-US"/>
          </a:p>
        </p:txBody>
      </p:sp>
      <p:graphicFrame>
        <p:nvGraphicFramePr>
          <p:cNvPr id="956424" name="Object 8"/>
          <p:cNvGraphicFramePr>
            <a:graphicFrameLocks noChangeAspect="1"/>
          </p:cNvGraphicFramePr>
          <p:nvPr/>
        </p:nvGraphicFramePr>
        <p:xfrm>
          <a:off x="3505200" y="3363913"/>
          <a:ext cx="4622800" cy="558800"/>
        </p:xfrm>
        <a:graphic>
          <a:graphicData uri="http://schemas.openxmlformats.org/presentationml/2006/ole">
            <p:oleObj spid="_x0000_s72706" name="Image" r:id="rId4" imgW="4622222" imgH="558730" progId="">
              <p:embed/>
            </p:oleObj>
          </a:graphicData>
        </a:graphic>
      </p:graphicFrame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EC22-B841-4354-9F60-D5887CE81706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6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419" grpId="0" build="p"/>
      <p:bldP spid="9564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6DEA-77B1-4CFA-8707-932613EF798E}" type="slidenum">
              <a:rPr lang="en-US"/>
              <a:pPr/>
              <a:t>43</a:t>
            </a:fld>
            <a:endParaRPr lang="en-US"/>
          </a:p>
        </p:txBody>
      </p:sp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Shock Metric Speed Limit</a:t>
            </a:r>
          </a:p>
        </p:txBody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Local speed of light (in HQ rest frame)</a:t>
            </a:r>
          </a:p>
          <a:p>
            <a:pPr lvl="1">
              <a:lnSpc>
                <a:spcPct val="90000"/>
              </a:lnSpc>
            </a:pPr>
            <a:r>
              <a:rPr lang="en-US"/>
              <a:t>Demand reality of point-particle action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Solve for v = 0 for finite mass HQ</a:t>
            </a:r>
          </a:p>
          <a:p>
            <a:pPr lvl="1">
              <a:lnSpc>
                <a:spcPct val="90000"/>
              </a:lnSpc>
            </a:pPr>
            <a:r>
              <a:rPr lang="en-US"/>
              <a:t>z = z</a:t>
            </a:r>
            <a:r>
              <a:rPr lang="en-US" baseline="-25000"/>
              <a:t>M</a:t>
            </a:r>
            <a:r>
              <a:rPr lang="en-US"/>
              <a:t> = </a:t>
            </a:r>
            <a:r>
              <a:rPr lang="en-US">
                <a:latin typeface="Symbol" pitchFamily="18" charset="2"/>
              </a:rPr>
              <a:t>l</a:t>
            </a:r>
            <a:r>
              <a:rPr lang="en-US" baseline="30000"/>
              <a:t>½</a:t>
            </a:r>
            <a:r>
              <a:rPr lang="en-US"/>
              <a:t>/2</a:t>
            </a:r>
            <a:r>
              <a:rPr lang="en-US">
                <a:latin typeface="Symbol" pitchFamily="18" charset="2"/>
              </a:rPr>
              <a:t>p</a:t>
            </a:r>
            <a:r>
              <a:rPr lang="en-US"/>
              <a:t>M</a:t>
            </a:r>
            <a:r>
              <a:rPr lang="en-US" baseline="-25000"/>
              <a:t>q</a:t>
            </a:r>
          </a:p>
          <a:p>
            <a:pPr lvl="1">
              <a:lnSpc>
                <a:spcPct val="90000"/>
              </a:lnSpc>
            </a:pPr>
            <a:endParaRPr lang="en-US" baseline="-25000"/>
          </a:p>
          <a:p>
            <a:pPr lvl="1">
              <a:lnSpc>
                <a:spcPct val="90000"/>
              </a:lnSpc>
            </a:pPr>
            <a:endParaRPr lang="en-US" baseline="-25000"/>
          </a:p>
          <a:p>
            <a:pPr lvl="1">
              <a:lnSpc>
                <a:spcPct val="90000"/>
              </a:lnSpc>
            </a:pPr>
            <a:endParaRPr lang="en-US" baseline="-25000"/>
          </a:p>
          <a:p>
            <a:pPr lvl="1">
              <a:lnSpc>
                <a:spcPct val="90000"/>
              </a:lnSpc>
            </a:pPr>
            <a:endParaRPr lang="en-US" baseline="-25000"/>
          </a:p>
          <a:p>
            <a:pPr lvl="1">
              <a:lnSpc>
                <a:spcPct val="90000"/>
              </a:lnSpc>
            </a:pPr>
            <a:r>
              <a:rPr lang="en-US"/>
              <a:t>Same speed limit as for BH metric when 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 = </a:t>
            </a:r>
            <a:r>
              <a:rPr lang="en-US">
                <a:latin typeface="Symbol" pitchFamily="18" charset="2"/>
              </a:rPr>
              <a:t>p</a:t>
            </a:r>
            <a:r>
              <a:rPr lang="en-US"/>
              <a:t>T </a:t>
            </a:r>
            <a:endParaRPr lang="en-US" sz="2400"/>
          </a:p>
        </p:txBody>
      </p:sp>
      <p:graphicFrame>
        <p:nvGraphicFramePr>
          <p:cNvPr id="957444" name="Object 4"/>
          <p:cNvGraphicFramePr>
            <a:graphicFrameLocks noChangeAspect="1"/>
          </p:cNvGraphicFramePr>
          <p:nvPr/>
        </p:nvGraphicFramePr>
        <p:xfrm>
          <a:off x="3276600" y="2286000"/>
          <a:ext cx="2501900" cy="958850"/>
        </p:xfrm>
        <a:graphic>
          <a:graphicData uri="http://schemas.openxmlformats.org/presentationml/2006/ole">
            <p:oleObj spid="_x0000_s73730" name="Image" r:id="rId3" imgW="3479365" imgH="1332863" progId="">
              <p:embed/>
            </p:oleObj>
          </a:graphicData>
        </a:graphic>
      </p:graphicFrame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AED5FF"/>
              </a:clrFrom>
              <a:clrTo>
                <a:srgbClr val="AED5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0225" y="4114800"/>
            <a:ext cx="5210175" cy="136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1F0E-C3EC-4EA2-A826-11025A401696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7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7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Quantitative, Falsifiable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rigorous </a:t>
            </a:r>
            <a:r>
              <a:rPr lang="en-US" dirty="0" err="1" smtClean="0"/>
              <a:t>pQCD</a:t>
            </a:r>
            <a:r>
              <a:rPr lang="en-US" dirty="0" smtClean="0"/>
              <a:t> estimates, limits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944-B90B-4C17-8CA1-D843EAD8941D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438400"/>
            <a:ext cx="2650972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F3B4-9C94-40D4-8926-A71588E4B629}" type="slidenum">
              <a:rPr lang="en-US"/>
              <a:pPr/>
              <a:t>45</a:t>
            </a:fld>
            <a:endParaRPr lang="en-US"/>
          </a:p>
        </p:txBody>
      </p:sp>
      <p:sp>
        <p:nvSpPr>
          <p:cNvPr id="97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Models</a:t>
            </a:r>
          </a:p>
        </p:txBody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191000"/>
            <a:ext cx="7772400" cy="2476500"/>
          </a:xfrm>
        </p:spPr>
        <p:txBody>
          <a:bodyPr/>
          <a:lstStyle/>
          <a:p>
            <a:pPr lvl="1"/>
            <a:r>
              <a:rPr lang="en-US" dirty="0"/>
              <a:t>Inconsistent medium properties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Distinguish between models</a:t>
            </a:r>
          </a:p>
        </p:txBody>
      </p:sp>
      <p:graphicFrame>
        <p:nvGraphicFramePr>
          <p:cNvPr id="973828" name="Object 4"/>
          <p:cNvGraphicFramePr>
            <a:graphicFrameLocks noChangeAspect="1"/>
          </p:cNvGraphicFramePr>
          <p:nvPr/>
        </p:nvGraphicFramePr>
        <p:xfrm>
          <a:off x="533400" y="1066800"/>
          <a:ext cx="3276600" cy="2827338"/>
        </p:xfrm>
        <a:graphic>
          <a:graphicData uri="http://schemas.openxmlformats.org/presentationml/2006/ole">
            <p:oleObj spid="_x0000_s57346" name="Image" r:id="rId3" imgW="9346032" imgH="8063492" progId="">
              <p:embed/>
            </p:oleObj>
          </a:graphicData>
        </a:graphic>
      </p:graphicFrame>
      <p:graphicFrame>
        <p:nvGraphicFramePr>
          <p:cNvPr id="973829" name="Object 5"/>
          <p:cNvGraphicFramePr>
            <a:graphicFrameLocks noChangeAspect="1"/>
          </p:cNvGraphicFramePr>
          <p:nvPr/>
        </p:nvGraphicFramePr>
        <p:xfrm>
          <a:off x="4572000" y="1066800"/>
          <a:ext cx="3886200" cy="2741613"/>
        </p:xfrm>
        <a:graphic>
          <a:graphicData uri="http://schemas.openxmlformats.org/presentationml/2006/ole">
            <p:oleObj spid="_x0000_s57347" name="Image" r:id="rId4" imgW="14742857" imgH="10400000" progId="">
              <p:embed/>
            </p:oleObj>
          </a:graphicData>
        </a:graphic>
      </p:graphicFrame>
      <p:sp>
        <p:nvSpPr>
          <p:cNvPr id="973830" name="Text Box 6"/>
          <p:cNvSpPr txBox="1">
            <a:spLocks noChangeArrowheads="1"/>
          </p:cNvSpPr>
          <p:nvPr/>
        </p:nvSpPr>
        <p:spPr bwMode="auto">
          <a:xfrm>
            <a:off x="5241925" y="3927475"/>
            <a:ext cx="28951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Bass et al., Phys.Rev.C79:024901,2009</a:t>
            </a:r>
          </a:p>
        </p:txBody>
      </p:sp>
      <p:sp>
        <p:nvSpPr>
          <p:cNvPr id="973831" name="Text Box 7"/>
          <p:cNvSpPr txBox="1">
            <a:spLocks noChangeArrowheads="1"/>
          </p:cNvSpPr>
          <p:nvPr/>
        </p:nvSpPr>
        <p:spPr bwMode="auto">
          <a:xfrm>
            <a:off x="1138238" y="3954463"/>
            <a:ext cx="28376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WHDG, Nucl.Phys.A784:426-442,2007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B136-FA64-453F-A6AB-34FEFA87D4B0}" type="datetime1">
              <a:rPr lang="en-US" smtClean="0"/>
              <a:pPr/>
              <a:t>11/16/2010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133600" y="4607615"/>
            <a:ext cx="5166836" cy="1716985"/>
            <a:chOff x="2133600" y="4607615"/>
            <a:chExt cx="5166836" cy="1716985"/>
          </a:xfrm>
        </p:grpSpPr>
        <p:sp>
          <p:nvSpPr>
            <p:cNvPr id="973833" name="Text Box 9"/>
            <p:cNvSpPr txBox="1">
              <a:spLocks noChangeArrowheads="1"/>
            </p:cNvSpPr>
            <p:nvPr/>
          </p:nvSpPr>
          <p:spPr bwMode="auto">
            <a:xfrm>
              <a:off x="6397625" y="6047601"/>
              <a:ext cx="9028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Bass et al.</a:t>
              </a:r>
            </a:p>
          </p:txBody>
        </p:sp>
        <p:pic>
          <p:nvPicPr>
            <p:cNvPr id="57349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AED5FF"/>
                </a:clrFrom>
                <a:clrTo>
                  <a:srgbClr val="AED5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4607615"/>
              <a:ext cx="4662083" cy="1564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27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0A1FA-E4FF-4E6A-A950-9E8A7E90AA96}" type="slidenum">
              <a:rPr lang="en-US"/>
              <a:pPr/>
              <a:t>46</a:t>
            </a:fld>
            <a:endParaRPr lang="en-US"/>
          </a:p>
        </p:txBody>
      </p:sp>
      <p:sp>
        <p:nvSpPr>
          <p:cNvPr id="97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/>
              <a:t>Quantitative Parameter Extraction</a:t>
            </a:r>
          </a:p>
        </p:txBody>
      </p:sp>
      <p:sp>
        <p:nvSpPr>
          <p:cNvPr id="971784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10000" cy="4953000"/>
          </a:xfrm>
        </p:spPr>
        <p:txBody>
          <a:bodyPr/>
          <a:lstStyle/>
          <a:p>
            <a:r>
              <a:rPr lang="en-US"/>
              <a:t>Vary input param.</a:t>
            </a:r>
          </a:p>
        </p:txBody>
      </p:sp>
      <p:sp>
        <p:nvSpPr>
          <p:cNvPr id="971785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14400"/>
            <a:ext cx="3810000" cy="4953000"/>
          </a:xfrm>
        </p:spPr>
        <p:txBody>
          <a:bodyPr/>
          <a:lstStyle/>
          <a:p>
            <a:r>
              <a:rPr lang="en-US" dirty="0"/>
              <a:t>Find “best” value</a:t>
            </a:r>
          </a:p>
        </p:txBody>
      </p:sp>
      <p:graphicFrame>
        <p:nvGraphicFramePr>
          <p:cNvPr id="971781" name="Object 5"/>
          <p:cNvGraphicFramePr>
            <a:graphicFrameLocks noChangeAspect="1"/>
          </p:cNvGraphicFramePr>
          <p:nvPr/>
        </p:nvGraphicFramePr>
        <p:xfrm>
          <a:off x="5334000" y="1447800"/>
          <a:ext cx="2554288" cy="4724400"/>
        </p:xfrm>
        <a:graphic>
          <a:graphicData uri="http://schemas.openxmlformats.org/presentationml/2006/ole">
            <p:oleObj spid="_x0000_s58370" name="Image" r:id="rId3" imgW="6273016" imgH="11606349" progId="">
              <p:embed/>
            </p:oleObj>
          </a:graphicData>
        </a:graphic>
      </p:graphicFrame>
      <p:graphicFrame>
        <p:nvGraphicFramePr>
          <p:cNvPr id="971782" name="Object 6"/>
          <p:cNvGraphicFramePr>
            <a:graphicFrameLocks noChangeAspect="1"/>
          </p:cNvGraphicFramePr>
          <p:nvPr/>
        </p:nvGraphicFramePr>
        <p:xfrm>
          <a:off x="801688" y="1406525"/>
          <a:ext cx="3236912" cy="2327275"/>
        </p:xfrm>
        <a:graphic>
          <a:graphicData uri="http://schemas.openxmlformats.org/presentationml/2006/ole">
            <p:oleObj spid="_x0000_s58371" name="Image" r:id="rId4" imgW="8000000" imgH="5752381" progId="">
              <p:embed/>
            </p:oleObj>
          </a:graphicData>
        </a:graphic>
      </p:graphicFrame>
      <p:graphicFrame>
        <p:nvGraphicFramePr>
          <p:cNvPr id="971783" name="Object 7"/>
          <p:cNvGraphicFramePr>
            <a:graphicFrameLocks noChangeAspect="1"/>
          </p:cNvGraphicFramePr>
          <p:nvPr/>
        </p:nvGraphicFramePr>
        <p:xfrm>
          <a:off x="1295400" y="3810000"/>
          <a:ext cx="2359025" cy="2590800"/>
        </p:xfrm>
        <a:graphic>
          <a:graphicData uri="http://schemas.openxmlformats.org/presentationml/2006/ole">
            <p:oleObj spid="_x0000_s58372" name="Image" r:id="rId5" imgW="5409524" imgH="5942857" progId="">
              <p:embed/>
            </p:oleObj>
          </a:graphicData>
        </a:graphic>
      </p:graphicFrame>
      <p:sp>
        <p:nvSpPr>
          <p:cNvPr id="971786" name="Text Box 10"/>
          <p:cNvSpPr txBox="1">
            <a:spLocks noChangeArrowheads="1"/>
          </p:cNvSpPr>
          <p:nvPr/>
        </p:nvSpPr>
        <p:spPr bwMode="auto">
          <a:xfrm>
            <a:off x="3810000" y="6121400"/>
            <a:ext cx="22733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PHENIX, PRC77:064907,2008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676400" y="3124200"/>
            <a:ext cx="5943600" cy="701675"/>
            <a:chOff x="192" y="3696"/>
            <a:chExt cx="3744" cy="442"/>
          </a:xfrm>
        </p:grpSpPr>
        <p:sp>
          <p:nvSpPr>
            <p:cNvPr id="971788" name="Rectangle 12"/>
            <p:cNvSpPr>
              <a:spLocks noChangeArrowheads="1"/>
            </p:cNvSpPr>
            <p:nvPr/>
          </p:nvSpPr>
          <p:spPr bwMode="auto">
            <a:xfrm>
              <a:off x="192" y="3696"/>
              <a:ext cx="3744" cy="43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787" name="Text Box 11"/>
            <p:cNvSpPr txBox="1">
              <a:spLocks noChangeArrowheads="1"/>
            </p:cNvSpPr>
            <p:nvPr/>
          </p:nvSpPr>
          <p:spPr bwMode="auto">
            <a:xfrm>
              <a:off x="192" y="3696"/>
              <a:ext cx="372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</a:rPr>
                <a:t>Need for theoretical error</a:t>
              </a:r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A945-DF7C-466B-AD8A-F56FED36D1D1}" type="datetime1">
              <a:rPr lang="en-US" smtClean="0"/>
              <a:pPr/>
              <a:t>11/16/2010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1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78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Collinear Approximation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66800"/>
            <a:ext cx="33528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Assume small angle emission</a:t>
            </a:r>
          </a:p>
          <a:p>
            <a:pPr lvl="1"/>
            <a:r>
              <a:rPr lang="en-US" dirty="0" smtClean="0"/>
              <a:t>k</a:t>
            </a:r>
            <a:r>
              <a:rPr lang="en-US" baseline="-25000" dirty="0" smtClean="0"/>
              <a:t>T</a:t>
            </a:r>
            <a:r>
              <a:rPr lang="en-US" dirty="0" smtClean="0"/>
              <a:t> &lt;&lt; </a:t>
            </a:r>
            <a:r>
              <a:rPr lang="en-US" dirty="0" smtClean="0">
                <a:latin typeface="Symbol" pitchFamily="18" charset="2"/>
              </a:rPr>
              <a:t>w</a:t>
            </a:r>
          </a:p>
          <a:p>
            <a:pPr lvl="1"/>
            <a:endParaRPr lang="en-US" dirty="0" smtClean="0">
              <a:latin typeface="Symbol" pitchFamily="18" charset="2"/>
            </a:endParaRPr>
          </a:p>
          <a:p>
            <a:r>
              <a:rPr lang="en-US" dirty="0" smtClean="0"/>
              <a:t>Affects </a:t>
            </a:r>
            <a:r>
              <a:rPr lang="en-US" b="1" i="1" u="sng" dirty="0" smtClean="0"/>
              <a:t>ALL</a:t>
            </a:r>
            <a:r>
              <a:rPr lang="en-US" dirty="0" smtClean="0"/>
              <a:t> current </a:t>
            </a:r>
            <a:r>
              <a:rPr lang="en-US" dirty="0" err="1" smtClean="0"/>
              <a:t>pQCD</a:t>
            </a:r>
            <a:r>
              <a:rPr lang="en-US" dirty="0" smtClean="0"/>
              <a:t> models</a:t>
            </a:r>
            <a:endParaRPr lang="en-US" b="1" i="1" u="sng" dirty="0" smtClean="0"/>
          </a:p>
          <a:p>
            <a:pPr lvl="1"/>
            <a:endParaRPr lang="en-US" dirty="0" smtClean="0">
              <a:latin typeface="Symbol" pitchFamily="18" charset="2"/>
            </a:endParaRPr>
          </a:p>
          <a:p>
            <a:r>
              <a:rPr lang="en-US" dirty="0" smtClean="0"/>
              <a:t>Enforce via kinematic</a:t>
            </a:r>
            <a:r>
              <a:rPr lang="en-US" dirty="0"/>
              <a:t> </a:t>
            </a:r>
            <a:r>
              <a:rPr lang="en-US" dirty="0" smtClean="0"/>
              <a:t>cutoffs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814B-5C1A-4416-8558-20B99016AA82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251412" y="762000"/>
            <a:ext cx="3130588" cy="2321004"/>
            <a:chOff x="2819400" y="2209801"/>
            <a:chExt cx="3130588" cy="2321004"/>
          </a:xfrm>
        </p:grpSpPr>
        <p:pic>
          <p:nvPicPr>
            <p:cNvPr id="66562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19400" y="2209801"/>
              <a:ext cx="3124200" cy="232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5068094" y="3009900"/>
              <a:ext cx="837406" cy="794"/>
            </a:xfrm>
            <a:prstGeom prst="straightConnector1">
              <a:avLst/>
            </a:prstGeom>
            <a:ln w="31750" cap="flat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486400" y="2891135"/>
              <a:ext cx="463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k</a:t>
              </a:r>
              <a:r>
                <a:rPr lang="en-US" sz="2400" baseline="-25000" dirty="0" smtClean="0">
                  <a:solidFill>
                    <a:srgbClr val="FF0000"/>
                  </a:solidFill>
                </a:rPr>
                <a:t>T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648200" y="3427412"/>
              <a:ext cx="838200" cy="158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800600" y="3348335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w</a:t>
              </a:r>
            </a:p>
          </p:txBody>
        </p:sp>
      </p:grpSp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76687" y="3096864"/>
            <a:ext cx="5167313" cy="368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828750" y="6172200"/>
            <a:ext cx="2362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B Cole, </a:t>
            </a:r>
            <a:r>
              <a:rPr lang="en-US" sz="1200" i="1" dirty="0" smtClean="0"/>
              <a:t>in preparation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Huge 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54B2-4D57-4058-A884-4A0C799DBF0F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87" y="914400"/>
            <a:ext cx="41406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58730" y="838200"/>
            <a:ext cx="420427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3912951"/>
            <a:ext cx="3962400" cy="279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845011"/>
            <a:ext cx="4191000" cy="301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438400" y="3657600"/>
            <a:ext cx="2362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B Cole, </a:t>
            </a:r>
            <a:r>
              <a:rPr lang="en-US" sz="1200" i="1" dirty="0" smtClean="0"/>
              <a:t>in preparation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QCD is a theory with rich structure</a:t>
            </a:r>
          </a:p>
          <a:p>
            <a:pPr lvl="1"/>
            <a:r>
              <a:rPr lang="en-US" dirty="0" smtClean="0"/>
              <a:t>Traditional techniques (Lattice, </a:t>
            </a:r>
            <a:r>
              <a:rPr lang="en-US" dirty="0" err="1" smtClean="0"/>
              <a:t>pQCD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Qualitatively </a:t>
            </a:r>
            <a:r>
              <a:rPr lang="en-US" dirty="0" err="1" smtClean="0"/>
              <a:t>successeful</a:t>
            </a:r>
            <a:endParaRPr lang="en-US" dirty="0" smtClean="0"/>
          </a:p>
          <a:p>
            <a:pPr lvl="1"/>
            <a:r>
              <a:rPr lang="en-US" dirty="0" err="1" smtClean="0"/>
              <a:t>AdS</a:t>
            </a:r>
            <a:r>
              <a:rPr lang="en-US" dirty="0" smtClean="0"/>
              <a:t>/CFT exciting new tool</a:t>
            </a:r>
          </a:p>
          <a:p>
            <a:pPr lvl="2"/>
            <a:r>
              <a:rPr lang="en-US" dirty="0" smtClean="0"/>
              <a:t>Also qualitatively successful</a:t>
            </a:r>
          </a:p>
          <a:p>
            <a:r>
              <a:rPr lang="en-US" dirty="0" smtClean="0"/>
              <a:t>Jet observables to disambiguate</a:t>
            </a:r>
          </a:p>
          <a:p>
            <a:pPr lvl="1"/>
            <a:r>
              <a:rPr lang="en-US" dirty="0" smtClean="0"/>
              <a:t>Examine mass, momentum dependence</a:t>
            </a:r>
          </a:p>
          <a:p>
            <a:pPr lvl="2"/>
            <a:r>
              <a:rPr lang="en-US" dirty="0" smtClean="0"/>
              <a:t>Charm and bottom R</a:t>
            </a:r>
            <a:r>
              <a:rPr lang="en-US" baseline="-25000" dirty="0" smtClean="0"/>
              <a:t>AA</a:t>
            </a:r>
          </a:p>
          <a:p>
            <a:pPr lvl="2"/>
            <a:r>
              <a:rPr lang="en-US" dirty="0" smtClean="0"/>
              <a:t>Double ratio: </a:t>
            </a:r>
            <a:r>
              <a:rPr lang="en-US" dirty="0" err="1" smtClean="0"/>
              <a:t>R</a:t>
            </a:r>
            <a:r>
              <a:rPr lang="en-US" baseline="30000" dirty="0" err="1" smtClean="0"/>
              <a:t>c</a:t>
            </a:r>
            <a:r>
              <a:rPr lang="en-US" baseline="-25000" dirty="0" err="1" smtClean="0"/>
              <a:t>AA</a:t>
            </a:r>
            <a:r>
              <a:rPr lang="en-US" dirty="0" smtClean="0"/>
              <a:t>/</a:t>
            </a:r>
            <a:r>
              <a:rPr lang="en-US" dirty="0" err="1" smtClean="0"/>
              <a:t>R</a:t>
            </a:r>
            <a:r>
              <a:rPr lang="en-US" baseline="30000" dirty="0" err="1" smtClean="0"/>
              <a:t>b</a:t>
            </a:r>
            <a:r>
              <a:rPr lang="en-US" baseline="-25000" dirty="0" err="1" smtClean="0"/>
              <a:t>AA</a:t>
            </a:r>
            <a:r>
              <a:rPr lang="en-US" dirty="0" smtClean="0"/>
              <a:t>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DC19-D49F-48A9-B556-4ACDE96A8F59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I: Lattice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876800" y="4343400"/>
            <a:ext cx="4495800" cy="1143000"/>
          </a:xfrm>
        </p:spPr>
        <p:txBody>
          <a:bodyPr/>
          <a:lstStyle/>
          <a:p>
            <a:pPr lvl="2"/>
            <a:r>
              <a:rPr lang="en-US" dirty="0" smtClean="0"/>
              <a:t>All </a:t>
            </a:r>
            <a:r>
              <a:rPr lang="en-US" dirty="0" err="1" smtClean="0"/>
              <a:t>momenta</a:t>
            </a:r>
            <a:endParaRPr lang="en-US" dirty="0" smtClean="0"/>
          </a:p>
          <a:p>
            <a:pPr lvl="2"/>
            <a:r>
              <a:rPr lang="en-US" dirty="0" smtClean="0"/>
              <a:t>Euclidean </a:t>
            </a:r>
            <a:r>
              <a:rPr lang="en-US" dirty="0" err="1" smtClean="0"/>
              <a:t>correlators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DFB7A-96BF-47A5-8780-9256014B68BE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3" name="Group 8"/>
          <p:cNvGrpSpPr/>
          <p:nvPr/>
        </p:nvGrpSpPr>
        <p:grpSpPr>
          <a:xfrm>
            <a:off x="1524000" y="1066800"/>
            <a:ext cx="2396296" cy="2362200"/>
            <a:chOff x="152400" y="1447800"/>
            <a:chExt cx="2396296" cy="2362200"/>
          </a:xfrm>
        </p:grpSpPr>
        <p:pic>
          <p:nvPicPr>
            <p:cNvPr id="10" name="Content Placeholder 6" descr="LatticeIllustrati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447800"/>
              <a:ext cx="2396296" cy="2133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9600" y="3533001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 Range Plan, 2008</a:t>
              </a:r>
              <a:endParaRPr lang="en-US" sz="1200" dirty="0"/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228600" y="3657600"/>
            <a:ext cx="5638800" cy="2639199"/>
            <a:chOff x="0" y="3810000"/>
            <a:chExt cx="5638800" cy="263919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200" y="3810000"/>
              <a:ext cx="5181600" cy="2441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0" y="6172200"/>
              <a:ext cx="2854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Kaczmarek</a:t>
              </a:r>
              <a:r>
                <a:rPr lang="en-US" sz="1200" dirty="0" smtClean="0"/>
                <a:t> and </a:t>
              </a:r>
              <a:r>
                <a:rPr lang="en-US" sz="1200" dirty="0" err="1" smtClean="0"/>
                <a:t>Zantow</a:t>
              </a:r>
              <a:r>
                <a:rPr lang="en-US" sz="1200" dirty="0" smtClean="0"/>
                <a:t>, PRD71 (2005)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68490" y="6172200"/>
              <a:ext cx="27703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Davies et al. (HPQCD), PRL92 (2004)</a:t>
              </a:r>
              <a:endParaRPr lang="en-US" sz="1200" dirty="0"/>
            </a:p>
          </p:txBody>
        </p:sp>
      </p:grp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6435" y="1066800"/>
            <a:ext cx="29446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4876800"/>
          </a:xfrm>
        </p:spPr>
        <p:txBody>
          <a:bodyPr/>
          <a:lstStyle/>
          <a:p>
            <a:r>
              <a:rPr lang="en-US" dirty="0" smtClean="0"/>
              <a:t>Generalize </a:t>
            </a:r>
            <a:r>
              <a:rPr lang="en-US" dirty="0" err="1" smtClean="0"/>
              <a:t>AdS</a:t>
            </a:r>
            <a:r>
              <a:rPr lang="en-US" dirty="0" smtClean="0"/>
              <a:t>/CFT HQ Drag</a:t>
            </a:r>
          </a:p>
          <a:p>
            <a:pPr lvl="1"/>
            <a:r>
              <a:rPr lang="en-US" dirty="0" smtClean="0"/>
              <a:t>Hot and cold nuclear matter</a:t>
            </a:r>
          </a:p>
          <a:p>
            <a:pPr lvl="1"/>
            <a:r>
              <a:rPr lang="en-US" dirty="0" smtClean="0"/>
              <a:t>Gain confidence in universality</a:t>
            </a:r>
          </a:p>
          <a:p>
            <a:r>
              <a:rPr lang="en-US" dirty="0" smtClean="0"/>
              <a:t>Systematic theoretical error for </a:t>
            </a:r>
            <a:r>
              <a:rPr lang="en-US" dirty="0" err="1" smtClean="0"/>
              <a:t>pQCD</a:t>
            </a:r>
            <a:endParaRPr lang="en-US" dirty="0" smtClean="0"/>
          </a:p>
          <a:p>
            <a:pPr lvl="1"/>
            <a:r>
              <a:rPr lang="en-US" dirty="0" smtClean="0"/>
              <a:t>Collinear approximation badly violated</a:t>
            </a:r>
          </a:p>
          <a:p>
            <a:pPr lvl="2"/>
            <a:r>
              <a:rPr lang="en-US" dirty="0" smtClean="0"/>
              <a:t>Some effects persist to LHC energies</a:t>
            </a:r>
          </a:p>
          <a:p>
            <a:pPr lvl="3"/>
            <a:r>
              <a:rPr lang="en-US" dirty="0" smtClean="0"/>
              <a:t>Single particle more interesting than full jet reconstruction?</a:t>
            </a:r>
          </a:p>
          <a:p>
            <a:pPr lvl="1"/>
            <a:r>
              <a:rPr lang="en-US" dirty="0" smtClean="0"/>
              <a:t>Effects of running coupling not yet rigorously investigated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02BC-9FC0-47C8-991E-93F7A09F0BD3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II: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057400" y="5486400"/>
            <a:ext cx="5867400" cy="1066800"/>
          </a:xfrm>
        </p:spPr>
        <p:txBody>
          <a:bodyPr>
            <a:normAutofit fontScale="92500"/>
          </a:bodyPr>
          <a:lstStyle/>
          <a:p>
            <a:pPr lvl="2"/>
            <a:r>
              <a:rPr lang="en-US" dirty="0" smtClean="0"/>
              <a:t>Any quantity</a:t>
            </a:r>
          </a:p>
          <a:p>
            <a:pPr lvl="2"/>
            <a:r>
              <a:rPr lang="en-US" dirty="0" smtClean="0"/>
              <a:t>Small coupling (large </a:t>
            </a:r>
            <a:r>
              <a:rPr lang="en-US" dirty="0" err="1" smtClean="0"/>
              <a:t>momenta</a:t>
            </a:r>
            <a:r>
              <a:rPr lang="en-US" dirty="0" smtClean="0"/>
              <a:t> only)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EC6C-5D50-4B1C-82B1-6E969FCA531C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163881" y="838200"/>
            <a:ext cx="3798519" cy="4772799"/>
            <a:chOff x="163881" y="1219200"/>
            <a:chExt cx="3798519" cy="4772799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5715000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Jäger</a:t>
              </a:r>
              <a:r>
                <a:rPr lang="en-US" sz="1200" dirty="0" smtClean="0"/>
                <a:t> et al., PRD67 (2003)</a:t>
              </a:r>
              <a:endParaRPr lang="en-US" sz="1200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881" y="1219200"/>
              <a:ext cx="379851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16"/>
          <p:cNvGrpSpPr/>
          <p:nvPr/>
        </p:nvGrpSpPr>
        <p:grpSpPr>
          <a:xfrm>
            <a:off x="4078061" y="1295400"/>
            <a:ext cx="5065939" cy="4163199"/>
            <a:chOff x="4078061" y="1752600"/>
            <a:chExt cx="5065939" cy="416319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78061" y="1752600"/>
              <a:ext cx="5065939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019800" y="5638800"/>
              <a:ext cx="1638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d’Enterria</a:t>
              </a:r>
              <a:r>
                <a:rPr lang="en-US" sz="1200" dirty="0" smtClean="0"/>
                <a:t>, 0902.2011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III: </a:t>
            </a:r>
            <a:r>
              <a:rPr lang="en-US" dirty="0" err="1" smtClean="0"/>
              <a:t>AdS</a:t>
            </a:r>
            <a:r>
              <a:rPr lang="en-US" dirty="0" smtClean="0"/>
              <a:t>(?)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21" y="990600"/>
            <a:ext cx="9144000" cy="6858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Maldacena</a:t>
            </a:r>
            <a:r>
              <a:rPr lang="en-US" dirty="0" smtClean="0"/>
              <a:t> conjecture: SYM in 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 IIB in </a:t>
            </a:r>
            <a:r>
              <a:rPr lang="en-US" i="1" dirty="0" smtClean="0">
                <a:sym typeface="Wingdings" pitchFamily="2" charset="2"/>
              </a:rPr>
              <a:t>d</a:t>
            </a:r>
            <a:r>
              <a:rPr lang="en-US" dirty="0" smtClean="0">
                <a:sym typeface="Wingdings" pitchFamily="2" charset="2"/>
              </a:rPr>
              <a:t>+1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9689-C3BA-47B4-9152-8CBE1F58CF1D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304800" y="4800600"/>
            <a:ext cx="6553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quantities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→ ∞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SYM, not QCD: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Probably not good for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p+p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maybe A+A?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3"/>
          <p:cNvGrpSpPr/>
          <p:nvPr/>
        </p:nvGrpSpPr>
        <p:grpSpPr>
          <a:xfrm>
            <a:off x="152400" y="1802451"/>
            <a:ext cx="4156291" cy="2895600"/>
            <a:chOff x="152400" y="1802451"/>
            <a:chExt cx="4156291" cy="28956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3891" y="2335851"/>
              <a:ext cx="3698509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" y="1802451"/>
              <a:ext cx="3886200" cy="481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124200" y="4393251"/>
              <a:ext cx="11844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Gubser</a:t>
              </a:r>
              <a:r>
                <a:rPr lang="en-US" sz="1200" dirty="0" smtClean="0"/>
                <a:t>, QM09</a:t>
              </a:r>
              <a:endParaRPr lang="en-US" sz="1200" dirty="0"/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4572000" y="1752600"/>
            <a:ext cx="4267200" cy="3707451"/>
            <a:chOff x="4572000" y="1752600"/>
            <a:chExt cx="4267200" cy="370745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2564451"/>
              <a:ext cx="425160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1752600"/>
              <a:ext cx="4191000" cy="518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Present and Future QGP Experiments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4525963"/>
          </a:xfrm>
        </p:spPr>
        <p:txBody>
          <a:bodyPr/>
          <a:lstStyle/>
          <a:p>
            <a:r>
              <a:rPr lang="en-US" dirty="0" smtClean="0"/>
              <a:t>RHIC</a:t>
            </a:r>
          </a:p>
          <a:p>
            <a:pPr lvl="1"/>
            <a:r>
              <a:rPr lang="en-US" dirty="0" smtClean="0"/>
              <a:t>BRAHMS</a:t>
            </a:r>
          </a:p>
          <a:p>
            <a:pPr lvl="1"/>
            <a:r>
              <a:rPr lang="en-US" b="1" dirty="0" smtClean="0"/>
              <a:t>PHENIX</a:t>
            </a:r>
            <a:endParaRPr lang="en-US" dirty="0" smtClean="0"/>
          </a:p>
          <a:p>
            <a:pPr lvl="1"/>
            <a:r>
              <a:rPr lang="en-US" dirty="0" smtClean="0"/>
              <a:t>PHOBOS</a:t>
            </a:r>
          </a:p>
          <a:p>
            <a:pPr lvl="1"/>
            <a:r>
              <a:rPr lang="en-US" b="1" dirty="0" smtClean="0"/>
              <a:t>STAR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4525963"/>
          </a:xfrm>
        </p:spPr>
        <p:txBody>
          <a:bodyPr/>
          <a:lstStyle/>
          <a:p>
            <a:r>
              <a:rPr lang="en-US" dirty="0" smtClean="0"/>
              <a:t>LHC</a:t>
            </a:r>
          </a:p>
          <a:p>
            <a:pPr lvl="1"/>
            <a:r>
              <a:rPr lang="en-US" b="1" dirty="0" smtClean="0"/>
              <a:t>ALICE</a:t>
            </a:r>
          </a:p>
          <a:p>
            <a:pPr lvl="1"/>
            <a:r>
              <a:rPr lang="en-US" b="1" dirty="0" smtClean="0"/>
              <a:t>ATLAS</a:t>
            </a:r>
          </a:p>
          <a:p>
            <a:pPr lvl="1"/>
            <a:r>
              <a:rPr lang="en-US" b="1" dirty="0" smtClean="0"/>
              <a:t>CMS</a:t>
            </a:r>
          </a:p>
          <a:p>
            <a:pPr lvl="1"/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99FC5-4C70-424E-A760-8F9F5E28A6D0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429000"/>
            <a:ext cx="3467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562350"/>
            <a:ext cx="3657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080125" y="6003925"/>
            <a:ext cx="102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ATLAS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828800" y="6096000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PHENIX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uiExpand="1" build="p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a HI Collision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7E26-C23F-4CCF-BE1A-963D7F1A02B1}" type="datetime1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INPP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49747" y="1905000"/>
            <a:ext cx="4441853" cy="3705999"/>
            <a:chOff x="4549747" y="1905000"/>
            <a:chExt cx="4441853" cy="370599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49747" y="1905000"/>
              <a:ext cx="4441853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8179379" y="5334000"/>
              <a:ext cx="583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STAR</a:t>
              </a:r>
              <a:endParaRPr lang="en-US" sz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5831" y="1905000"/>
            <a:ext cx="3692769" cy="3782199"/>
            <a:chOff x="345831" y="1905000"/>
            <a:chExt cx="3692769" cy="3782199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831" y="1905000"/>
              <a:ext cx="3692769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9"/>
            <p:cNvSpPr/>
            <p:nvPr/>
          </p:nvSpPr>
          <p:spPr>
            <a:xfrm>
              <a:off x="457200" y="5410200"/>
              <a:ext cx="33528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T Hirano, Colliding Nuclei from </a:t>
              </a:r>
              <a:r>
                <a:rPr lang="en-US" sz="1200" dirty="0" err="1" smtClean="0"/>
                <a:t>AMeV</a:t>
              </a:r>
              <a:r>
                <a:rPr lang="en-US" sz="1200" dirty="0" smtClean="0"/>
                <a:t> to </a:t>
              </a:r>
              <a:r>
                <a:rPr lang="en-US" sz="1200" dirty="0" err="1" smtClean="0"/>
                <a:t>ATeV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200" dirty="0"/>
        </a:defPPr>
      </a:lst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3735</TotalTime>
  <Words>2245</Words>
  <Application>Microsoft Office PowerPoint</Application>
  <PresentationFormat>On-screen Show (4:3)</PresentationFormat>
  <Paragraphs>598</Paragraphs>
  <Slides>50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Office Theme</vt:lpstr>
      <vt:lpstr>Image</vt:lpstr>
      <vt:lpstr>Bitmap Image</vt:lpstr>
      <vt:lpstr>pQCD and AdS/CFT in Heavy Ion Collisions</vt:lpstr>
      <vt:lpstr>QCD: Theory of the Strong Force</vt:lpstr>
      <vt:lpstr>Bulk QCD and Phase Diagram</vt:lpstr>
      <vt:lpstr>Past, Present, and Future Questions</vt:lpstr>
      <vt:lpstr>Methods of QCD Calculation I: Lattice</vt:lpstr>
      <vt:lpstr>Methods of QCD Calculation II: pQCD</vt:lpstr>
      <vt:lpstr>Methods of QCD Calculation III: AdS(?)</vt:lpstr>
      <vt:lpstr>Present and Future QGP Experiments</vt:lpstr>
      <vt:lpstr>Evolution of a HI Collision</vt:lpstr>
      <vt:lpstr>Geometry of a HI Collision</vt:lpstr>
      <vt:lpstr>Low-pT Measurements (I)</vt:lpstr>
      <vt:lpstr>Low-pT Measurements (II)</vt:lpstr>
      <vt:lpstr>Low-pT Measurements (III)</vt:lpstr>
      <vt:lpstr>Why High-pT Jets?</vt:lpstr>
      <vt:lpstr>Why High-pT Jets?</vt:lpstr>
      <vt:lpstr>High-pT Observables</vt:lpstr>
      <vt:lpstr>pQCD Rad E-loss Calculation</vt:lpstr>
      <vt:lpstr>pQCD Success at RHIC:</vt:lpstr>
      <vt:lpstr>Trouble for Rad E-Loss Picture</vt:lpstr>
      <vt:lpstr>What About Elastic Loss?</vt:lpstr>
      <vt:lpstr>Quantitative Disagreement Remains</vt:lpstr>
      <vt:lpstr>Strongly Coupled Qualitative Successes</vt:lpstr>
      <vt:lpstr>AdS/CFT Drag</vt:lpstr>
      <vt:lpstr>Compared to Data</vt:lpstr>
      <vt:lpstr>Light Quark and Gluon E-Loss</vt:lpstr>
      <vt:lpstr>Baryon to Meson Ratios</vt:lpstr>
      <vt:lpstr>Slide 27</vt:lpstr>
      <vt:lpstr>LHC c, b RAA pT Dependence</vt:lpstr>
      <vt:lpstr>An Enhanced Signal</vt:lpstr>
      <vt:lpstr>LHC RcAA(pT)/RbAA(pT) Prediction</vt:lpstr>
      <vt:lpstr>Not So Fast!</vt:lpstr>
      <vt:lpstr>LHC RcAA(pT)/RbAA(pT) Prediction (with speed limits)</vt:lpstr>
      <vt:lpstr>Measurement at RHIC</vt:lpstr>
      <vt:lpstr>RHIC c, b RAA pT Dependence</vt:lpstr>
      <vt:lpstr>RHIC Rcb Ratio</vt:lpstr>
      <vt:lpstr>Universality and Applicability</vt:lpstr>
      <vt:lpstr>New Geometries</vt:lpstr>
      <vt:lpstr>New in the Shock</vt:lpstr>
      <vt:lpstr>Shock Geometry Results</vt:lpstr>
      <vt:lpstr>HQ Momentum Loss</vt:lpstr>
      <vt:lpstr>Frame Dragging</vt:lpstr>
      <vt:lpstr>Putting It All Together</vt:lpstr>
      <vt:lpstr>Shock Metric Speed Limit</vt:lpstr>
      <vt:lpstr>Quantitative, Falsifiable pQCD</vt:lpstr>
      <vt:lpstr>Multiple Models</vt:lpstr>
      <vt:lpstr>Quantitative Parameter Extraction</vt:lpstr>
      <vt:lpstr>Effect of Collinear Approximation</vt:lpstr>
      <vt:lpstr>Huge Sensitivity</vt:lpstr>
      <vt:lpstr>Conclusions I</vt:lpstr>
      <vt:lpstr>Conclusions II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A Horowitz</dc:creator>
  <cp:lastModifiedBy>William A Horowitz</cp:lastModifiedBy>
  <cp:revision>320</cp:revision>
  <dcterms:created xsi:type="dcterms:W3CDTF">2009-09-03T22:02:25Z</dcterms:created>
  <dcterms:modified xsi:type="dcterms:W3CDTF">2010-11-16T13:32:14Z</dcterms:modified>
</cp:coreProperties>
</file>