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74" r:id="rId2"/>
    <p:sldId id="268" r:id="rId3"/>
    <p:sldId id="271" r:id="rId4"/>
    <p:sldId id="332" r:id="rId5"/>
    <p:sldId id="333" r:id="rId6"/>
    <p:sldId id="334" r:id="rId7"/>
    <p:sldId id="375" r:id="rId8"/>
    <p:sldId id="336" r:id="rId9"/>
    <p:sldId id="404" r:id="rId10"/>
    <p:sldId id="285" r:id="rId11"/>
    <p:sldId id="340" r:id="rId12"/>
    <p:sldId id="342" r:id="rId13"/>
    <p:sldId id="411" r:id="rId14"/>
    <p:sldId id="405" r:id="rId15"/>
    <p:sldId id="401" r:id="rId16"/>
    <p:sldId id="348" r:id="rId17"/>
    <p:sldId id="402" r:id="rId18"/>
    <p:sldId id="345" r:id="rId19"/>
    <p:sldId id="349" r:id="rId20"/>
    <p:sldId id="351" r:id="rId21"/>
    <p:sldId id="295" r:id="rId22"/>
    <p:sldId id="366" r:id="rId23"/>
    <p:sldId id="301" r:id="rId24"/>
    <p:sldId id="303" r:id="rId25"/>
    <p:sldId id="386" r:id="rId26"/>
    <p:sldId id="387" r:id="rId27"/>
    <p:sldId id="388" r:id="rId28"/>
    <p:sldId id="318" r:id="rId29"/>
    <p:sldId id="323" r:id="rId30"/>
    <p:sldId id="324" r:id="rId31"/>
    <p:sldId id="327" r:id="rId32"/>
    <p:sldId id="408" r:id="rId33"/>
    <p:sldId id="329" r:id="rId34"/>
    <p:sldId id="330" r:id="rId35"/>
    <p:sldId id="331" r:id="rId36"/>
    <p:sldId id="321" r:id="rId37"/>
    <p:sldId id="412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372" r:id="rId51"/>
    <p:sldId id="37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40A"/>
    <a:srgbClr val="4D4D4D"/>
    <a:srgbClr val="2D2A62"/>
    <a:srgbClr val="005400"/>
    <a:srgbClr val="FF0000"/>
    <a:srgbClr val="6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techniques</a:t>
            </a:r>
            <a:r>
              <a:rPr lang="en-US" baseline="0" dirty="0" smtClean="0"/>
              <a:t> up next!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C50-9E4C-41C5-AC97-93A972E9A7B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D6EB-7B48-4AE6-8CC1-3CF362EF5CE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9560-BB44-45D2-A4E8-8272E992F2B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BD24-50B2-4C23-AB88-52FF6F513A3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7B10-7FEA-41C7-990D-9FCAAB4F17C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8AEF-6650-40FC-89D4-2F682D22E3C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0626-9E4D-4222-9209-8E1D5B1584C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D386-9B44-4695-85AA-02936E0A212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7D1A-D1DB-4C38-BFF4-66ADA5F8723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8236-4BB6-4C04-8780-9427B4D4EB1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8BC7-C4BB-42F6-9D3C-FF88059908B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5461-CC38-43E1-9E1C-AEE28248103B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Heavy Ion Collisions with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November 24, 2009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766-C4C5-4E64-B2F9-3F325E51448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a HI Collision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762000" y="5029200"/>
            <a:ext cx="8229600" cy="1447800"/>
          </a:xfrm>
        </p:spPr>
        <p:txBody>
          <a:bodyPr>
            <a:normAutofit/>
          </a:bodyPr>
          <a:lstStyle/>
          <a:p>
            <a:pPr lvl="2">
              <a:buFontTx/>
              <a:buChar char="•"/>
            </a:pPr>
            <a:r>
              <a:rPr lang="en-US" dirty="0" smtClean="0"/>
              <a:t>Hydro propagates IC</a:t>
            </a:r>
          </a:p>
          <a:p>
            <a:pPr lvl="3">
              <a:buFontTx/>
              <a:buChar char="–"/>
            </a:pPr>
            <a:r>
              <a:rPr lang="en-US" sz="1800" dirty="0" smtClean="0">
                <a:solidFill>
                  <a:srgbClr val="030303"/>
                </a:solidFill>
              </a:rPr>
              <a:t>Results depend strongly on initial conditions</a:t>
            </a:r>
          </a:p>
          <a:p>
            <a:pPr lvl="2">
              <a:buFontTx/>
              <a:buChar char="•"/>
            </a:pPr>
            <a:r>
              <a:rPr lang="en-US" dirty="0" smtClean="0"/>
              <a:t>Viscosity reduces momentum anisotropy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B8AA-A7B0-49FA-9629-4B511F81749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657600" y="1752600"/>
          <a:ext cx="5486400" cy="741363"/>
        </p:xfrm>
        <a:graphic>
          <a:graphicData uri="http://schemas.openxmlformats.org/presentationml/2006/ole">
            <p:oleObj spid="_x0000_s13314" name="Image" r:id="rId3" imgW="15873016" imgH="2146032" progId="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914400"/>
            <a:ext cx="3886200" cy="3165475"/>
            <a:chOff x="0" y="914400"/>
            <a:chExt cx="3886200" cy="3165475"/>
          </a:xfrm>
        </p:grpSpPr>
        <p:pic>
          <p:nvPicPr>
            <p:cNvPr id="5" name="Picture 5" descr="CollisionGeo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914400"/>
              <a:ext cx="3886200" cy="2595563"/>
            </a:xfrm>
            <a:prstGeom prst="rect">
              <a:avLst/>
            </a:prstGeom>
            <a:noFill/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12725" y="3622675"/>
              <a:ext cx="2820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M </a:t>
              </a:r>
              <a:r>
                <a:rPr lang="en-US" sz="1200" dirty="0" err="1"/>
                <a:t>Kaneta</a:t>
              </a:r>
              <a:r>
                <a:rPr lang="en-US" sz="1200" dirty="0"/>
                <a:t>, Results from the </a:t>
              </a:r>
            </a:p>
            <a:p>
              <a:r>
                <a:rPr lang="en-US" sz="1200" dirty="0"/>
                <a:t>Relativistic Heavy Ion Collider (Part II)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0400" y="2667000"/>
            <a:ext cx="5943600" cy="2562999"/>
            <a:chOff x="3200400" y="2667000"/>
            <a:chExt cx="5943600" cy="2562999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310322" y="4953000"/>
              <a:ext cx="38336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T Ludlum and L </a:t>
              </a:r>
              <a:r>
                <a:rPr lang="en-US" sz="1200" dirty="0" err="1"/>
                <a:t>McLerran</a:t>
              </a:r>
              <a:r>
                <a:rPr lang="en-US" sz="1200" dirty="0"/>
                <a:t>, Phys. Today </a:t>
              </a:r>
              <a:r>
                <a:rPr lang="en-US" sz="1200" dirty="0" smtClean="0"/>
                <a:t>56N10 </a:t>
              </a:r>
              <a:r>
                <a:rPr lang="en-US" sz="1200" dirty="0"/>
                <a:t>(2003)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2667000"/>
              <a:ext cx="5943600" cy="221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Viscosity: why the fuss?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1FB5-680B-4503-B920-266590DAEC8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" y="5662613"/>
            <a:ext cx="8763000" cy="936625"/>
            <a:chOff x="228600" y="5662613"/>
            <a:chExt cx="8763000" cy="936625"/>
          </a:xfrm>
        </p:grpSpPr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228600" y="5662613"/>
            <a:ext cx="8763000" cy="814387"/>
          </p:xfrm>
          <a:graphic>
            <a:graphicData uri="http://schemas.openxmlformats.org/presentationml/2006/ole">
              <p:oleObj spid="_x0000_s96259" name="Image" r:id="rId3" imgW="13663492" imgH="1269841" progId="">
                <p:embed/>
              </p:oleObj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638800" y="6324600"/>
              <a:ext cx="20923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U Heinz, Quark Matter 2009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438" y="2397125"/>
            <a:ext cx="5419562" cy="3290074"/>
            <a:chOff x="2200438" y="2397125"/>
            <a:chExt cx="5419562" cy="3290074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200438" y="2397125"/>
            <a:ext cx="4584700" cy="3165475"/>
          </p:xfrm>
          <a:graphic>
            <a:graphicData uri="http://schemas.openxmlformats.org/presentationml/2006/ole">
              <p:oleObj spid="_x0000_s96258" name="Image" r:id="rId4" imgW="6273016" imgH="4330159" progId="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715038" y="5410200"/>
              <a:ext cx="290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Luzum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Romatschke</a:t>
              </a:r>
              <a:r>
                <a:rPr lang="en-US" sz="1200" dirty="0" smtClean="0"/>
                <a:t>, PRC78 (2008)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E0-BC6F-45E7-9AC2-0D792060A1A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9933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65A2-225A-4883-A124-131F7D00497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E443-DE87-41DD-95DB-6BED0C17267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8AB4-D4CE-454F-9A68-227E83F95E6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2009001"/>
            <a:ext cx="4343400" cy="4086999"/>
            <a:chOff x="4572000" y="1828800"/>
            <a:chExt cx="4343400" cy="4086999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082262" y="563880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16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graphicFrame>
        <p:nvGraphicFramePr>
          <p:cNvPr id="648204" name="Object 12"/>
          <p:cNvGraphicFramePr>
            <a:graphicFrameLocks noChangeAspect="1"/>
          </p:cNvGraphicFramePr>
          <p:nvPr/>
        </p:nvGraphicFramePr>
        <p:xfrm>
          <a:off x="381000" y="5105400"/>
          <a:ext cx="5905500" cy="1143000"/>
        </p:xfrm>
        <a:graphic>
          <a:graphicData uri="http://schemas.openxmlformats.org/presentationml/2006/ole">
            <p:oleObj spid="_x0000_s104450" name="Bitmap Image" r:id="rId3" imgW="5904762" imgH="1142857" progId="PBrush">
              <p:embed/>
            </p:oleObj>
          </a:graphicData>
        </a:graphic>
      </p:graphicFrame>
      <p:graphicFrame>
        <p:nvGraphicFramePr>
          <p:cNvPr id="648205" name="Object 13"/>
          <p:cNvGraphicFramePr>
            <a:graphicFrameLocks noChangeAspect="1"/>
          </p:cNvGraphicFramePr>
          <p:nvPr/>
        </p:nvGraphicFramePr>
        <p:xfrm>
          <a:off x="914400" y="1066800"/>
          <a:ext cx="7437438" cy="904875"/>
        </p:xfrm>
        <a:graphic>
          <a:graphicData uri="http://schemas.openxmlformats.org/presentationml/2006/ole">
            <p:oleObj spid="_x0000_s104451" name="Bitmap Image" r:id="rId4" imgW="7438095" imgH="905001" progId="PBrush">
              <p:embed/>
            </p:oleObj>
          </a:graphicData>
        </a:graphic>
      </p:graphicFrame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graphicFrame>
        <p:nvGraphicFramePr>
          <p:cNvPr id="648210" name="Object 18"/>
          <p:cNvGraphicFramePr>
            <a:graphicFrameLocks noChangeAspect="1"/>
          </p:cNvGraphicFramePr>
          <p:nvPr/>
        </p:nvGraphicFramePr>
        <p:xfrm>
          <a:off x="1828800" y="1981200"/>
          <a:ext cx="5410200" cy="504825"/>
        </p:xfrm>
        <a:graphic>
          <a:graphicData uri="http://schemas.openxmlformats.org/presentationml/2006/ole">
            <p:oleObj spid="_x0000_s104452" name="Bitmap Image" r:id="rId5" imgW="5409524" imgH="504762" progId="PBrush">
              <p:embed/>
            </p:oleObj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536-7278-40A0-9CC6-0508CC747194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6" grpId="0" uiExpand="1" build="p" animBg="1"/>
      <p:bldP spid="648207" grpId="0" animBg="1"/>
      <p:bldP spid="648208" grpId="0"/>
      <p:bldP spid="648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2EF-8B95-4C81-9748-CF57D32ACF5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486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87956" y="38980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685800"/>
          </a:xfrm>
          <a:noFill/>
          <a:ln/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93FD-984F-4B10-8939-46F9D7055AC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build="p" animBg="1"/>
      <p:bldP spid="372741" grpId="0"/>
      <p:bldP spid="3727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AD85-BC5D-4FF8-B77E-DD1C3522E56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A390-CDEF-4E1D-912D-F8F81409996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3EC-F242-46B2-B40E-4B854F60543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21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80F-A0A7-4D96-AA59-0D140C6971C2}" type="datetime1">
              <a:rPr lang="en-US" smtClean="0"/>
              <a:pPr/>
              <a:t>11/16/2010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 build="p"/>
      <p:bldP spid="828420" grpId="0" build="p"/>
      <p:bldP spid="828424" grpId="0"/>
      <p:bldP spid="828425" grpId="0"/>
      <p:bldP spid="8284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B957-85B3-4A0B-A3C5-4FEEAA75B00A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23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AB07-66BE-4880-A758-982899F8DDF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24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reasonable </a:t>
            </a:r>
            <a:r>
              <a:rPr lang="en-US" dirty="0" smtClean="0"/>
              <a:t>agreement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1677988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5638800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0A5C-5588-4605-B03D-59C850FB720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25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FB7-2410-4EC7-938D-2F59C1E901F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26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FA05-4DD8-45E8-A979-909051AA565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7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  <p:bldP spid="587801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27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4679-81E9-4D3A-BEC4-C36BE578530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CA41-5840-42B1-9AC9-2A8DDB49F55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29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674A-9981-41C0-A781-65BE574501D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2B-0B86-410E-8CDE-76512229AE4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30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438400"/>
          <a:ext cx="2112963" cy="2133600"/>
        </p:xfrm>
        <a:graphic>
          <a:graphicData uri="http://schemas.openxmlformats.org/presentationml/2006/ole">
            <p:oleObj spid="_x0000_s67586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5720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1336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5908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4290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29718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45977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6759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46644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6759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3691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3691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sp>
        <p:nvSpPr>
          <p:cNvPr id="950300" name="Text Box 28"/>
          <p:cNvSpPr txBox="1">
            <a:spLocks noChangeArrowheads="1"/>
          </p:cNvSpPr>
          <p:nvPr/>
        </p:nvSpPr>
        <p:spPr bwMode="auto">
          <a:xfrm>
            <a:off x="184150" y="5441950"/>
            <a:ext cx="339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5400"/>
                </a:solidFill>
              </a:rPr>
              <a:t>Bjorken</a:t>
            </a:r>
            <a:r>
              <a:rPr lang="en-US" sz="2000" dirty="0">
                <a:solidFill>
                  <a:srgbClr val="005400"/>
                </a:solidFill>
              </a:rPr>
              <a:t>-Expanding Medium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67588" name="Image" r:id="rId6" imgW="8926984" imgH="1803175" progId="">
              <p:embed/>
            </p:oleObj>
          </a:graphicData>
        </a:graphic>
      </p:graphicFrame>
      <p:graphicFrame>
        <p:nvGraphicFramePr>
          <p:cNvPr id="950302" name="Object 30"/>
          <p:cNvGraphicFramePr>
            <a:graphicFrameLocks noChangeAspect="1"/>
          </p:cNvGraphicFramePr>
          <p:nvPr/>
        </p:nvGraphicFramePr>
        <p:xfrm>
          <a:off x="914400" y="6013450"/>
          <a:ext cx="6553200" cy="615950"/>
        </p:xfrm>
        <a:graphic>
          <a:graphicData uri="http://schemas.openxmlformats.org/presentationml/2006/ole">
            <p:oleObj spid="_x0000_s67589" name="Image" r:id="rId7" imgW="14907937" imgH="139682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2941638"/>
          <a:ext cx="5410200" cy="563562"/>
        </p:xfrm>
        <a:graphic>
          <a:graphicData uri="http://schemas.openxmlformats.org/presentationml/2006/ole">
            <p:oleObj spid="_x0000_s67590" name="Image" r:id="rId8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3803650"/>
          <a:ext cx="6172200" cy="674688"/>
        </p:xfrm>
        <a:graphic>
          <a:graphicData uri="http://schemas.openxmlformats.org/presentationml/2006/ole">
            <p:oleObj spid="_x0000_s67591" name="Image" r:id="rId9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1242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67594" name="Image" r:id="rId10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56388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2121-EF4C-465E-ADE5-F7F3161E5736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  <p:bldP spid="950300" grpId="0"/>
      <p:bldP spid="9503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31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69634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C72-6FFE-4082-A3A7-58D370981034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E40-738E-4695-B68D-0FFC3D218552}" type="slidenum">
              <a:rPr lang="en-US"/>
              <a:pPr/>
              <a:t>32</a:t>
            </a:fld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HQ Momentum Loss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Relate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to nuclear properties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AdS</a:t>
            </a:r>
            <a:r>
              <a:rPr lang="en-US" dirty="0"/>
              <a:t> dictionary</a:t>
            </a:r>
          </a:p>
          <a:p>
            <a:pPr lvl="2"/>
            <a:r>
              <a:rPr lang="en-US" dirty="0"/>
              <a:t>Metric in </a:t>
            </a:r>
            <a:r>
              <a:rPr lang="en-US" dirty="0" err="1"/>
              <a:t>Fefferman</a:t>
            </a:r>
            <a:r>
              <a:rPr lang="en-US" dirty="0"/>
              <a:t>-Graham form: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~ T</a:t>
            </a:r>
            <a:r>
              <a:rPr lang="en-US" baseline="-25000" dirty="0"/>
              <a:t>--</a:t>
            </a:r>
            <a:r>
              <a:rPr lang="en-US" dirty="0"/>
              <a:t>/</a:t>
            </a:r>
            <a:r>
              <a:rPr lang="en-US" dirty="0" smtClean="0"/>
              <a:t>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dirty="0"/>
              <a:t> N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  <a:r>
              <a:rPr lang="en-US" dirty="0"/>
              <a:t> gluons per nucleon in shock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is typical mom. scale;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>
                <a:latin typeface="Symbol" pitchFamily="18" charset="2"/>
              </a:rPr>
              <a:t>-1</a:t>
            </a:r>
            <a:r>
              <a:rPr lang="en-US" dirty="0"/>
              <a:t> typical dist. </a:t>
            </a:r>
            <a:r>
              <a:rPr lang="en-US" dirty="0" smtClean="0"/>
              <a:t>scale</a:t>
            </a:r>
            <a:endParaRPr lang="en-US" baseline="30000" dirty="0" smtClean="0"/>
          </a:p>
          <a:p>
            <a:pPr lvl="2"/>
            <a:r>
              <a:rPr lang="en-US" dirty="0" smtClean="0"/>
              <a:t>E-M in shock rest frame: T’</a:t>
            </a:r>
            <a:r>
              <a:rPr lang="en-US" baseline="-25000" dirty="0" smtClean="0"/>
              <a:t>00</a:t>
            </a:r>
            <a:r>
              <a:rPr lang="en-US" dirty="0" smtClean="0"/>
              <a:t>  ~ 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baseline="30000" dirty="0" smtClean="0"/>
              <a:t>4</a:t>
            </a:r>
            <a:endParaRPr lang="en-US" dirty="0"/>
          </a:p>
          <a:p>
            <a:pPr lvl="1">
              <a:buFontTx/>
              <a:buNone/>
            </a:pPr>
            <a:endParaRPr lang="en-US" baseline="30000" dirty="0"/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4419600" y="1295400"/>
            <a:ext cx="36576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-777875" y="-187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663575" y="1600200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0000"/>
                </a:solidFill>
              </a:rPr>
              <a:t>x(z) = </a:t>
            </a:r>
            <a:r>
              <a:rPr lang="en-US" sz="3200" i="1">
                <a:solidFill>
                  <a:srgbClr val="660000"/>
                </a:solidFill>
                <a:latin typeface="Symbol" pitchFamily="18" charset="2"/>
              </a:rPr>
              <a:t>m</a:t>
            </a:r>
            <a:r>
              <a:rPr lang="en-US" sz="1000" i="1">
                <a:solidFill>
                  <a:srgbClr val="660000"/>
                </a:solidFill>
                <a:latin typeface="Symbol" pitchFamily="18" charset="2"/>
              </a:rPr>
              <a:t> </a:t>
            </a:r>
            <a:r>
              <a:rPr lang="en-US" sz="3200" baseline="30000">
                <a:solidFill>
                  <a:srgbClr val="660000"/>
                </a:solidFill>
              </a:rPr>
              <a:t>½</a:t>
            </a:r>
            <a:r>
              <a:rPr lang="en-US" sz="3200">
                <a:solidFill>
                  <a:srgbClr val="660000"/>
                </a:solidFill>
              </a:rPr>
              <a:t> z</a:t>
            </a:r>
            <a:r>
              <a:rPr lang="en-US" sz="3200" baseline="30000">
                <a:solidFill>
                  <a:srgbClr val="660000"/>
                </a:solidFill>
              </a:rPr>
              <a:t>3</a:t>
            </a:r>
            <a:r>
              <a:rPr lang="en-US" sz="3200">
                <a:solidFill>
                  <a:srgbClr val="660000"/>
                </a:solidFill>
              </a:rPr>
              <a:t>/3   =&gt;</a:t>
            </a:r>
          </a:p>
        </p:txBody>
      </p:sp>
      <p:graphicFrame>
        <p:nvGraphicFramePr>
          <p:cNvPr id="954375" name="Object 7"/>
          <p:cNvGraphicFramePr>
            <a:graphicFrameLocks noChangeAspect="1"/>
          </p:cNvGraphicFramePr>
          <p:nvPr/>
        </p:nvGraphicFramePr>
        <p:xfrm>
          <a:off x="4356100" y="1270000"/>
          <a:ext cx="3644900" cy="1163638"/>
        </p:xfrm>
        <a:graphic>
          <a:graphicData uri="http://schemas.openxmlformats.org/presentationml/2006/ole">
            <p:oleObj spid="_x0000_s198658" name="Image" r:id="rId3" imgW="4215873" imgH="1345557" progId="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4FF0-6332-4CBF-A6F1-6025C130478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5499652"/>
            <a:ext cx="1828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4E17-BBCC-4FB3-8057-6DDA3BB85FAF}" type="slidenum">
              <a:rPr lang="en-US"/>
              <a:pPr/>
              <a:t>33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Dragging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6858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HQ Rest Frame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46482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Shock Rest Frame</a:t>
            </a:r>
          </a:p>
        </p:txBody>
      </p:sp>
      <p:sp>
        <p:nvSpPr>
          <p:cNvPr id="955397" name="Oval 5"/>
          <p:cNvSpPr>
            <a:spLocks noChangeArrowheads="1"/>
          </p:cNvSpPr>
          <p:nvPr/>
        </p:nvSpPr>
        <p:spPr bwMode="auto">
          <a:xfrm>
            <a:off x="1143000" y="18446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8" name="Oval 6"/>
          <p:cNvSpPr>
            <a:spLocks noChangeArrowheads="1"/>
          </p:cNvSpPr>
          <p:nvPr/>
        </p:nvSpPr>
        <p:spPr bwMode="auto">
          <a:xfrm>
            <a:off x="1447800" y="2454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9" name="Oval 7"/>
          <p:cNvSpPr>
            <a:spLocks noChangeArrowheads="1"/>
          </p:cNvSpPr>
          <p:nvPr/>
        </p:nvSpPr>
        <p:spPr bwMode="auto">
          <a:xfrm>
            <a:off x="8382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0" name="Oval 8"/>
          <p:cNvSpPr>
            <a:spLocks noChangeArrowheads="1"/>
          </p:cNvSpPr>
          <p:nvPr/>
        </p:nvSpPr>
        <p:spPr bwMode="auto">
          <a:xfrm>
            <a:off x="1143000" y="2149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1" name="Oval 9"/>
          <p:cNvSpPr>
            <a:spLocks noChangeArrowheads="1"/>
          </p:cNvSpPr>
          <p:nvPr/>
        </p:nvSpPr>
        <p:spPr bwMode="auto">
          <a:xfrm>
            <a:off x="14478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2" name="Oval 10"/>
          <p:cNvSpPr>
            <a:spLocks noChangeArrowheads="1"/>
          </p:cNvSpPr>
          <p:nvPr/>
        </p:nvSpPr>
        <p:spPr bwMode="auto">
          <a:xfrm>
            <a:off x="13716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3" name="Oval 11"/>
          <p:cNvSpPr>
            <a:spLocks noChangeArrowheads="1"/>
          </p:cNvSpPr>
          <p:nvPr/>
        </p:nvSpPr>
        <p:spPr bwMode="auto">
          <a:xfrm>
            <a:off x="7620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4" name="Oval 12"/>
          <p:cNvSpPr>
            <a:spLocks noChangeArrowheads="1"/>
          </p:cNvSpPr>
          <p:nvPr/>
        </p:nvSpPr>
        <p:spPr bwMode="auto">
          <a:xfrm>
            <a:off x="762000" y="23018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5" name="Oval 13"/>
          <p:cNvSpPr>
            <a:spLocks noChangeArrowheads="1"/>
          </p:cNvSpPr>
          <p:nvPr/>
        </p:nvSpPr>
        <p:spPr bwMode="auto">
          <a:xfrm>
            <a:off x="990600" y="23780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6" name="Oval 14"/>
          <p:cNvSpPr>
            <a:spLocks noChangeArrowheads="1"/>
          </p:cNvSpPr>
          <p:nvPr/>
        </p:nvSpPr>
        <p:spPr bwMode="auto">
          <a:xfrm>
            <a:off x="5819775" y="18796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7" name="Oval 15"/>
          <p:cNvSpPr>
            <a:spLocks noChangeArrowheads="1"/>
          </p:cNvSpPr>
          <p:nvPr/>
        </p:nvSpPr>
        <p:spPr bwMode="auto">
          <a:xfrm>
            <a:off x="6124575" y="2489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8" name="Oval 16"/>
          <p:cNvSpPr>
            <a:spLocks noChangeArrowheads="1"/>
          </p:cNvSpPr>
          <p:nvPr/>
        </p:nvSpPr>
        <p:spPr bwMode="auto">
          <a:xfrm>
            <a:off x="55149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9" name="Oval 17"/>
          <p:cNvSpPr>
            <a:spLocks noChangeArrowheads="1"/>
          </p:cNvSpPr>
          <p:nvPr/>
        </p:nvSpPr>
        <p:spPr bwMode="auto">
          <a:xfrm>
            <a:off x="5819775" y="2184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0" name="Oval 18"/>
          <p:cNvSpPr>
            <a:spLocks noChangeArrowheads="1"/>
          </p:cNvSpPr>
          <p:nvPr/>
        </p:nvSpPr>
        <p:spPr bwMode="auto">
          <a:xfrm>
            <a:off x="61245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1" name="Oval 19"/>
          <p:cNvSpPr>
            <a:spLocks noChangeArrowheads="1"/>
          </p:cNvSpPr>
          <p:nvPr/>
        </p:nvSpPr>
        <p:spPr bwMode="auto">
          <a:xfrm>
            <a:off x="60483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2" name="Oval 20"/>
          <p:cNvSpPr>
            <a:spLocks noChangeArrowheads="1"/>
          </p:cNvSpPr>
          <p:nvPr/>
        </p:nvSpPr>
        <p:spPr bwMode="auto">
          <a:xfrm>
            <a:off x="54387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3" name="Oval 21"/>
          <p:cNvSpPr>
            <a:spLocks noChangeArrowheads="1"/>
          </p:cNvSpPr>
          <p:nvPr/>
        </p:nvSpPr>
        <p:spPr bwMode="auto">
          <a:xfrm>
            <a:off x="5438775" y="23368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4" name="Oval 22"/>
          <p:cNvSpPr>
            <a:spLocks noChangeArrowheads="1"/>
          </p:cNvSpPr>
          <p:nvPr/>
        </p:nvSpPr>
        <p:spPr bwMode="auto">
          <a:xfrm>
            <a:off x="5667375" y="24130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5" name="Line 23"/>
          <p:cNvSpPr>
            <a:spLocks noChangeShapeType="1"/>
          </p:cNvSpPr>
          <p:nvPr/>
        </p:nvSpPr>
        <p:spPr bwMode="auto">
          <a:xfrm>
            <a:off x="1143000" y="199707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16" name="Text Box 24"/>
          <p:cNvSpPr txBox="1">
            <a:spLocks noChangeArrowheads="1"/>
          </p:cNvSpPr>
          <p:nvPr/>
        </p:nvSpPr>
        <p:spPr bwMode="auto">
          <a:xfrm>
            <a:off x="1736725" y="1524000"/>
            <a:ext cx="46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17" name="Oval 25"/>
          <p:cNvSpPr>
            <a:spLocks noChangeArrowheads="1"/>
          </p:cNvSpPr>
          <p:nvPr/>
        </p:nvSpPr>
        <p:spPr bwMode="auto">
          <a:xfrm>
            <a:off x="3352800" y="1920875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8" name="Text Box 26"/>
          <p:cNvSpPr txBox="1">
            <a:spLocks noChangeArrowheads="1"/>
          </p:cNvSpPr>
          <p:nvPr/>
        </p:nvSpPr>
        <p:spPr bwMode="auto">
          <a:xfrm>
            <a:off x="3641725" y="1447800"/>
            <a:ext cx="43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19" name="Line 27"/>
          <p:cNvSpPr>
            <a:spLocks noChangeShapeType="1"/>
          </p:cNvSpPr>
          <p:nvPr/>
        </p:nvSpPr>
        <p:spPr bwMode="auto">
          <a:xfrm rot="21240000">
            <a:off x="823913" y="1858963"/>
            <a:ext cx="2381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0" name="Text Box 28"/>
          <p:cNvSpPr txBox="1">
            <a:spLocks noChangeArrowheads="1"/>
          </p:cNvSpPr>
          <p:nvPr/>
        </p:nvSpPr>
        <p:spPr bwMode="auto">
          <a:xfrm>
            <a:off x="304800" y="1768475"/>
            <a:ext cx="45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1/</a:t>
            </a:r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1" name="Line 29"/>
          <p:cNvSpPr>
            <a:spLocks noChangeShapeType="1"/>
          </p:cNvSpPr>
          <p:nvPr/>
        </p:nvSpPr>
        <p:spPr bwMode="auto">
          <a:xfrm flipV="1">
            <a:off x="5514975" y="1727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2" name="Line 30"/>
          <p:cNvSpPr>
            <a:spLocks noChangeShapeType="1"/>
          </p:cNvSpPr>
          <p:nvPr/>
        </p:nvSpPr>
        <p:spPr bwMode="auto">
          <a:xfrm flipH="1" flipV="1">
            <a:off x="5743575" y="2032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3" name="Line 31"/>
          <p:cNvSpPr>
            <a:spLocks noChangeShapeType="1"/>
          </p:cNvSpPr>
          <p:nvPr/>
        </p:nvSpPr>
        <p:spPr bwMode="auto">
          <a:xfrm flipV="1">
            <a:off x="6186488" y="232251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4" name="Line 32"/>
          <p:cNvSpPr>
            <a:spLocks noChangeShapeType="1"/>
          </p:cNvSpPr>
          <p:nvPr/>
        </p:nvSpPr>
        <p:spPr bwMode="auto">
          <a:xfrm flipH="1">
            <a:off x="6048375" y="1879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5" name="Text Box 33"/>
          <p:cNvSpPr txBox="1">
            <a:spLocks noChangeArrowheads="1"/>
          </p:cNvSpPr>
          <p:nvPr/>
        </p:nvSpPr>
        <p:spPr bwMode="auto">
          <a:xfrm>
            <a:off x="5487988" y="145415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6" name="Oval 34"/>
          <p:cNvSpPr>
            <a:spLocks noChangeArrowheads="1"/>
          </p:cNvSpPr>
          <p:nvPr/>
        </p:nvSpPr>
        <p:spPr bwMode="auto">
          <a:xfrm>
            <a:off x="8054975" y="18796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7" name="Line 35"/>
          <p:cNvSpPr>
            <a:spLocks noChangeShapeType="1"/>
          </p:cNvSpPr>
          <p:nvPr/>
        </p:nvSpPr>
        <p:spPr bwMode="auto">
          <a:xfrm flipH="1">
            <a:off x="7077075" y="20320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8" name="Text Box 36"/>
          <p:cNvSpPr txBox="1">
            <a:spLocks noChangeArrowheads="1"/>
          </p:cNvSpPr>
          <p:nvPr/>
        </p:nvSpPr>
        <p:spPr bwMode="auto">
          <a:xfrm>
            <a:off x="6962775" y="1574800"/>
            <a:ext cx="96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-v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29" name="Text Box 37"/>
          <p:cNvSpPr txBox="1">
            <a:spLocks noChangeArrowheads="1"/>
          </p:cNvSpPr>
          <p:nvPr/>
        </p:nvSpPr>
        <p:spPr bwMode="auto">
          <a:xfrm>
            <a:off x="8323263" y="1543050"/>
            <a:ext cx="439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30" name="Text Box 38"/>
          <p:cNvSpPr txBox="1">
            <a:spLocks noChangeArrowheads="1"/>
          </p:cNvSpPr>
          <p:nvPr/>
        </p:nvSpPr>
        <p:spPr bwMode="auto">
          <a:xfrm>
            <a:off x="1000125" y="2351088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1" name="Text Box 39"/>
          <p:cNvSpPr txBox="1">
            <a:spLocks noChangeArrowheads="1"/>
          </p:cNvSpPr>
          <p:nvPr/>
        </p:nvSpPr>
        <p:spPr bwMode="auto">
          <a:xfrm>
            <a:off x="5680075" y="24130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2" name="Rectangle 40"/>
          <p:cNvSpPr>
            <a:spLocks noChangeArrowheads="1"/>
          </p:cNvSpPr>
          <p:nvPr/>
        </p:nvSpPr>
        <p:spPr bwMode="auto">
          <a:xfrm>
            <a:off x="457200" y="152400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3" name="Rectangle 41"/>
          <p:cNvSpPr>
            <a:spLocks noChangeArrowheads="1"/>
          </p:cNvSpPr>
          <p:nvPr/>
        </p:nvSpPr>
        <p:spPr bwMode="auto">
          <a:xfrm>
            <a:off x="5133975" y="158115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4" name="Text Box 42"/>
          <p:cNvSpPr txBox="1">
            <a:spLocks noChangeArrowheads="1"/>
          </p:cNvSpPr>
          <p:nvPr/>
        </p:nvSpPr>
        <p:spPr bwMode="auto">
          <a:xfrm>
            <a:off x="6172200" y="249555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5" name="Text Box 43"/>
          <p:cNvSpPr txBox="1">
            <a:spLocks noChangeArrowheads="1"/>
          </p:cNvSpPr>
          <p:nvPr/>
        </p:nvSpPr>
        <p:spPr bwMode="auto">
          <a:xfrm>
            <a:off x="2895600" y="2286000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-457200" y="2819400"/>
            <a:ext cx="9220200" cy="3505200"/>
          </a:xfrm>
        </p:spPr>
        <p:txBody>
          <a:bodyPr/>
          <a:lstStyle/>
          <a:p>
            <a:pPr lvl="1"/>
            <a:r>
              <a:rPr lang="en-US" dirty="0"/>
              <a:t>Change </a:t>
            </a:r>
            <a:r>
              <a:rPr lang="en-US" dirty="0" err="1"/>
              <a:t>coords</a:t>
            </a:r>
            <a:r>
              <a:rPr lang="en-US" dirty="0"/>
              <a:t>, boost </a:t>
            </a:r>
            <a:r>
              <a:rPr lang="en-US" dirty="0" err="1"/>
              <a:t>T</a:t>
            </a:r>
            <a:r>
              <a:rPr lang="en-US" baseline="-25000" dirty="0" err="1">
                <a:latin typeface="Symbol" pitchFamily="18" charset="2"/>
              </a:rPr>
              <a:t>mn</a:t>
            </a:r>
            <a:r>
              <a:rPr lang="en-US" dirty="0"/>
              <a:t> into HQ rest frame: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--</a:t>
            </a:r>
            <a:r>
              <a:rPr lang="en-US" dirty="0"/>
              <a:t>  ~ 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</a:t>
            </a:r>
            <a:r>
              <a:rPr lang="en-US" dirty="0">
                <a:latin typeface="Symbol" pitchFamily="18" charset="2"/>
              </a:rPr>
              <a:t> g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/>
              <a:t>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 </a:t>
            </a:r>
            <a:r>
              <a:rPr lang="en-US" dirty="0"/>
              <a:t>(p’/M)</a:t>
            </a:r>
            <a:r>
              <a:rPr lang="en-US" baseline="30000" dirty="0"/>
              <a:t>2</a:t>
            </a:r>
            <a:endParaRPr lang="en-US" dirty="0"/>
          </a:p>
          <a:p>
            <a:pPr lvl="2"/>
            <a:r>
              <a:rPr lang="en-US" dirty="0"/>
              <a:t>p’ ~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dirty="0" err="1"/>
              <a:t>M</a:t>
            </a:r>
            <a:r>
              <a:rPr lang="en-US" dirty="0"/>
              <a:t>: HQ mom. in rest frame of shock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Boost mom. loss into shock rest </a:t>
            </a:r>
            <a:r>
              <a:rPr lang="en-US" dirty="0" smtClean="0"/>
              <a:t>frame (“lab” frame)</a:t>
            </a:r>
            <a:endParaRPr lang="en-US" dirty="0"/>
          </a:p>
        </p:txBody>
      </p:sp>
      <p:sp>
        <p:nvSpPr>
          <p:cNvPr id="955440" name="Rectangle 48"/>
          <p:cNvSpPr>
            <a:spLocks noChangeArrowheads="1"/>
          </p:cNvSpPr>
          <p:nvPr/>
        </p:nvSpPr>
        <p:spPr bwMode="auto">
          <a:xfrm>
            <a:off x="2438400" y="5791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5400"/>
                </a:solidFill>
              </a:rPr>
              <a:t> </a:t>
            </a:r>
            <a:r>
              <a:rPr lang="en-US" sz="28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5400"/>
                </a:solidFill>
              </a:rPr>
              <a:t>0</a:t>
            </a:r>
            <a:r>
              <a:rPr lang="en-US" sz="2800" baseline="-25000">
                <a:solidFill>
                  <a:srgbClr val="005400"/>
                </a:solidFill>
              </a:rPr>
              <a:t>t</a:t>
            </a:r>
            <a:r>
              <a:rPr lang="en-US" sz="2800">
                <a:solidFill>
                  <a:srgbClr val="005400"/>
                </a:solidFill>
              </a:rPr>
              <a:t> = 0: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66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048000" y="4216758"/>
            <a:ext cx="3105150" cy="736242"/>
            <a:chOff x="3048000" y="4216758"/>
            <a:chExt cx="3105150" cy="736242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4267200"/>
              <a:ext cx="3105150" cy="68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3048000" y="4216758"/>
              <a:ext cx="3048000" cy="7362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641289"/>
            <a:ext cx="1676400" cy="8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86E5-BB98-4D48-B7B2-25B9196B969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36" grpId="1" uiExpand="1" build="p"/>
      <p:bldP spid="9554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34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leads to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72707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5400"/>
                </a:solidFill>
              </a:rPr>
              <a:t>Shock gives </a:t>
            </a:r>
            <a:r>
              <a:rPr lang="en-US" sz="2400" b="1" i="1">
                <a:solidFill>
                  <a:srgbClr val="005400"/>
                </a:solidFill>
              </a:rPr>
              <a:t>exactly</a:t>
            </a:r>
            <a:r>
              <a:rPr lang="en-US" sz="2400">
                <a:solidFill>
                  <a:srgbClr val="005400"/>
                </a:solidFill>
              </a:rPr>
              <a:t> the same drag as BH for </a:t>
            </a:r>
            <a:r>
              <a:rPr lang="en-US" sz="240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5400"/>
                </a:solidFill>
              </a:rPr>
              <a:t> = </a:t>
            </a:r>
            <a:r>
              <a:rPr lang="en-US" sz="24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>
                <a:solidFill>
                  <a:srgbClr val="005400"/>
                </a:solidFill>
              </a:rPr>
              <a:t> T</a:t>
            </a:r>
          </a:p>
          <a:p>
            <a:endParaRPr lang="en-US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72706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4D22-4163-4DDE-955E-904849C1B33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35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CCF-EC68-4C45-94DC-52521F0CF47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Quantitative, Falsifiable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rigorous </a:t>
            </a:r>
            <a:r>
              <a:rPr lang="en-US" dirty="0" err="1" smtClean="0"/>
              <a:t>pQCD</a:t>
            </a:r>
            <a:r>
              <a:rPr lang="en-US" dirty="0" smtClean="0"/>
              <a:t> estimates,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B910-A3A0-4D81-98BB-8EABB6503C1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438400"/>
            <a:ext cx="265097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Acronyms, Acronyms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Four major </a:t>
            </a:r>
            <a:r>
              <a:rPr lang="en-US" dirty="0" err="1" smtClean="0"/>
              <a:t>pQCD</a:t>
            </a:r>
            <a:r>
              <a:rPr lang="en-US" dirty="0" smtClean="0"/>
              <a:t> formalisms for </a:t>
            </a:r>
            <a:r>
              <a:rPr lang="en-US" dirty="0" err="1" smtClean="0"/>
              <a:t>Rad</a:t>
            </a:r>
            <a:r>
              <a:rPr lang="en-US" dirty="0" smtClean="0"/>
              <a:t> E-loss</a:t>
            </a:r>
          </a:p>
          <a:p>
            <a:pPr lvl="1"/>
            <a:r>
              <a:rPr lang="en-US" dirty="0" smtClean="0"/>
              <a:t>Opacity expansion: GLV (DGLV), ASW-SH</a:t>
            </a:r>
          </a:p>
          <a:p>
            <a:pPr lvl="1"/>
            <a:r>
              <a:rPr lang="en-US" dirty="0" smtClean="0"/>
              <a:t>Multiple soft scattering: BDMPS (ASW-MS)</a:t>
            </a:r>
          </a:p>
          <a:p>
            <a:pPr lvl="1"/>
            <a:r>
              <a:rPr lang="en-US" dirty="0" smtClean="0"/>
              <a:t>Higher Twist: HT</a:t>
            </a:r>
          </a:p>
          <a:p>
            <a:pPr lvl="1"/>
            <a:r>
              <a:rPr lang="en-US" dirty="0" smtClean="0"/>
              <a:t>Thermal field theory: AMY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C69-9CA7-4BE0-A812-5F04BD90799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</a:t>
            </a:r>
          </a:p>
          <a:p>
            <a:pPr lvl="2"/>
            <a:r>
              <a:rPr lang="en-US" dirty="0" smtClean="0"/>
              <a:t>assume independent emissions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99401"/>
            <a:ext cx="1905000" cy="15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Past, Present, and Future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Bulk properties</a:t>
            </a:r>
          </a:p>
          <a:p>
            <a:pPr lvl="1"/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, density</a:t>
            </a:r>
          </a:p>
          <a:p>
            <a:pPr lvl="1"/>
            <a:r>
              <a:rPr lang="en-US" dirty="0" smtClean="0"/>
              <a:t>EOS,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QGP DOF</a:t>
            </a:r>
          </a:p>
          <a:p>
            <a:r>
              <a:rPr lang="en-US" dirty="0" smtClean="0"/>
              <a:t>Weakly vs. Strongly coupled plasma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U/T: &lt;&lt;1 or &gt;&gt;1?</a:t>
            </a:r>
          </a:p>
          <a:p>
            <a:r>
              <a:rPr lang="en-US" dirty="0" smtClean="0"/>
              <a:t>Weakly vs. Strongly coupled theories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~ 0.3 &lt;&lt; 1?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√(g</a:t>
            </a:r>
            <a:r>
              <a:rPr lang="en-US" baseline="-25000" dirty="0" smtClean="0"/>
              <a:t>YM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) ~ 3.5 &gt;&gt; 1?</a:t>
            </a:r>
          </a:p>
          <a:p>
            <a:r>
              <a:rPr lang="en-US" dirty="0" smtClean="0"/>
              <a:t>New computational techniques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9A5E-F305-4F51-9E7A-963CB5F8E1D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590800"/>
            <a:ext cx="502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rgbClr val="4D4D4D"/>
                </a:solidFill>
              </a:rPr>
              <a:t>Discovered through TECHQM Brick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13739"/>
            <a:chOff x="3544747" y="2541087"/>
            <a:chExt cx="5370653" cy="4104371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ASW-SH Definition of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 err="1" smtClean="0"/>
              <a:t>coords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Always on-shell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19800" y="1447800"/>
            <a:ext cx="2667000" cy="1905000"/>
            <a:chOff x="7035212" y="936721"/>
            <a:chExt cx="2032588" cy="15778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936721"/>
              <a:ext cx="1905000" cy="157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35212" y="1374829"/>
              <a:ext cx="297115" cy="38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9849" y="2895600"/>
            <a:ext cx="66511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GLV Definition of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</a:p>
          <a:p>
            <a:pPr lvl="1"/>
            <a:r>
              <a:rPr lang="en-US" dirty="0" smtClean="0"/>
              <a:t>Light-cone </a:t>
            </a:r>
            <a:r>
              <a:rPr lang="en-US" dirty="0" err="1" smtClean="0"/>
              <a:t>coords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Always on-shell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19800" y="1447800"/>
            <a:ext cx="2667000" cy="1905000"/>
            <a:chOff x="7035212" y="936721"/>
            <a:chExt cx="2032588" cy="15778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936721"/>
              <a:ext cx="1905000" cy="157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35212" y="1374829"/>
              <a:ext cx="297115" cy="38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920" y="2438400"/>
            <a:ext cx="3053233" cy="39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69844"/>
            <a:ext cx="4648200" cy="14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9687" y="4864100"/>
            <a:ext cx="7453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081" y="990600"/>
            <a:ext cx="32565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58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0"/>
          <p:cNvGrpSpPr/>
          <p:nvPr/>
        </p:nvGrpSpPr>
        <p:grpSpPr>
          <a:xfrm>
            <a:off x="1447800" y="2895600"/>
            <a:ext cx="5334000" cy="2438400"/>
            <a:chOff x="1447800" y="2895600"/>
            <a:chExt cx="5334000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9411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C734-9D46-4265-BDD7-0E02D65175D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QCD is a theory with rich structure</a:t>
            </a:r>
          </a:p>
          <a:p>
            <a:pPr lvl="1"/>
            <a:r>
              <a:rPr lang="en-US" dirty="0" smtClean="0"/>
              <a:t>Traditional techniques (Lattice, </a:t>
            </a:r>
            <a:r>
              <a:rPr lang="en-US" dirty="0" err="1" smtClean="0"/>
              <a:t>pQCD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Qualitatively </a:t>
            </a:r>
            <a:r>
              <a:rPr lang="en-US" dirty="0" err="1" smtClean="0"/>
              <a:t>successeful</a:t>
            </a:r>
            <a:endParaRPr lang="en-US" dirty="0" smtClean="0"/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/CFT exciting new tool</a:t>
            </a:r>
          </a:p>
          <a:p>
            <a:pPr lvl="2"/>
            <a:r>
              <a:rPr lang="en-US" dirty="0" smtClean="0"/>
              <a:t>Also qualitatively successful</a:t>
            </a:r>
          </a:p>
          <a:p>
            <a:r>
              <a:rPr lang="en-US" dirty="0" smtClean="0"/>
              <a:t>Jet observables to disambiguate</a:t>
            </a:r>
          </a:p>
          <a:p>
            <a:pPr lvl="1"/>
            <a:r>
              <a:rPr lang="en-US" dirty="0" smtClean="0"/>
              <a:t>Examine mass, momentum dependence</a:t>
            </a:r>
          </a:p>
          <a:p>
            <a:pPr lvl="2"/>
            <a:r>
              <a:rPr lang="en-US" dirty="0" smtClean="0"/>
              <a:t>Charm and bottom R</a:t>
            </a:r>
            <a:r>
              <a:rPr lang="en-US" baseline="-25000" dirty="0" smtClean="0"/>
              <a:t>AA</a:t>
            </a:r>
          </a:p>
          <a:p>
            <a:pPr lvl="2"/>
            <a:r>
              <a:rPr lang="en-US" dirty="0" smtClean="0"/>
              <a:t>Double ratio: </a:t>
            </a:r>
            <a:r>
              <a:rPr lang="en-US" dirty="0" err="1" smtClean="0"/>
              <a:t>R</a:t>
            </a:r>
            <a:r>
              <a:rPr lang="en-US" baseline="30000" dirty="0" err="1" smtClean="0"/>
              <a:t>c</a:t>
            </a:r>
            <a:r>
              <a:rPr lang="en-US" baseline="-25000" dirty="0" err="1" smtClean="0"/>
              <a:t>AA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867-29F9-4065-9E99-35429DDD552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Generalize </a:t>
            </a:r>
            <a:r>
              <a:rPr lang="en-US" dirty="0" err="1" smtClean="0"/>
              <a:t>AdS</a:t>
            </a:r>
            <a:r>
              <a:rPr lang="en-US" dirty="0" smtClean="0"/>
              <a:t>/CFT HQ Drag</a:t>
            </a:r>
          </a:p>
          <a:p>
            <a:pPr lvl="1"/>
            <a:r>
              <a:rPr lang="en-US" dirty="0" smtClean="0"/>
              <a:t>Hot and cold nuclear matter</a:t>
            </a:r>
          </a:p>
          <a:p>
            <a:pPr lvl="1"/>
            <a:r>
              <a:rPr lang="en-US" dirty="0" smtClean="0"/>
              <a:t>Gain confidence in universality</a:t>
            </a:r>
          </a:p>
          <a:p>
            <a:r>
              <a:rPr lang="en-US" dirty="0" smtClean="0"/>
              <a:t>Systematic theoretical uncertainty for </a:t>
            </a:r>
            <a:r>
              <a:rPr lang="en-US" dirty="0" err="1" smtClean="0"/>
              <a:t>pQCD</a:t>
            </a:r>
            <a:endParaRPr lang="en-US" dirty="0" smtClean="0"/>
          </a:p>
          <a:p>
            <a:pPr lvl="1"/>
            <a:r>
              <a:rPr lang="en-US" dirty="0" smtClean="0"/>
              <a:t>Collinear approximation badly violated</a:t>
            </a:r>
          </a:p>
          <a:p>
            <a:pPr lvl="2"/>
            <a:r>
              <a:rPr lang="en-US" dirty="0" smtClean="0"/>
              <a:t>Some effects persist to LHC energies</a:t>
            </a:r>
          </a:p>
          <a:p>
            <a:pPr lvl="3"/>
            <a:r>
              <a:rPr lang="en-US" dirty="0" smtClean="0"/>
              <a:t>Single particle more interesting than full jet reconstruction?</a:t>
            </a:r>
          </a:p>
          <a:p>
            <a:pPr lvl="2"/>
            <a:r>
              <a:rPr lang="en-US" dirty="0" smtClean="0"/>
              <a:t>Extracted medium properties likely consistent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Effects of running coupling not yet rigorously investigated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009-25D5-4228-9DD1-99ADC1020A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4E12-0B7E-4B2E-BD04-C86A655DF67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AA00-1B34-4A38-8B06-DA75A43F5B6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and Future QGP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RHIC</a:t>
            </a:r>
          </a:p>
          <a:p>
            <a:pPr lvl="1"/>
            <a:r>
              <a:rPr lang="en-US" dirty="0" smtClean="0"/>
              <a:t>BRAHMS</a:t>
            </a:r>
          </a:p>
          <a:p>
            <a:pPr lvl="1"/>
            <a:r>
              <a:rPr lang="en-US" b="1" dirty="0" smtClean="0"/>
              <a:t>PHENIX</a:t>
            </a:r>
            <a:endParaRPr lang="en-US" dirty="0" smtClean="0"/>
          </a:p>
          <a:p>
            <a:pPr lvl="1"/>
            <a:r>
              <a:rPr lang="en-US" dirty="0" smtClean="0"/>
              <a:t>PHOBOS</a:t>
            </a:r>
          </a:p>
          <a:p>
            <a:pPr lvl="1"/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b="1" dirty="0" smtClean="0"/>
              <a:t>ALICE</a:t>
            </a:r>
          </a:p>
          <a:p>
            <a:pPr lvl="1"/>
            <a:r>
              <a:rPr lang="en-US" b="1" dirty="0" smtClean="0"/>
              <a:t>ATLAS</a:t>
            </a:r>
          </a:p>
          <a:p>
            <a:pPr lvl="1"/>
            <a:r>
              <a:rPr lang="en-US" b="1" dirty="0" smtClean="0"/>
              <a:t>CMS</a:t>
            </a:r>
          </a:p>
          <a:p>
            <a:pPr lvl="1"/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24B-2FFA-48A1-81C2-41FE692A615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62350"/>
            <a:ext cx="3657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80125" y="6003925"/>
            <a:ext cx="102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ATLAS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800" y="609600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PHENIX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HI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744-C0A5-4BD4-9157-CD3948E13CA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45831" y="1905000"/>
            <a:ext cx="3692769" cy="3782199"/>
            <a:chOff x="345831" y="1905000"/>
            <a:chExt cx="3692769" cy="37821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1" y="1905000"/>
              <a:ext cx="369276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57200" y="5410200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 Hirano, Colliding Nuclei from </a:t>
              </a:r>
              <a:r>
                <a:rPr lang="en-US" sz="1200" dirty="0" err="1" smtClean="0"/>
                <a:t>AMeV</a:t>
              </a:r>
              <a:r>
                <a:rPr lang="en-US" sz="1200" dirty="0" smtClean="0"/>
                <a:t> to </a:t>
              </a:r>
              <a:r>
                <a:rPr lang="en-US" sz="1200" dirty="0" err="1" smtClean="0"/>
                <a:t>ATeV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1905000"/>
            <a:ext cx="4419600" cy="3705999"/>
            <a:chOff x="4495800" y="1905000"/>
            <a:chExt cx="4419600" cy="3705999"/>
          </a:xfrm>
        </p:grpSpPr>
        <p:sp>
          <p:nvSpPr>
            <p:cNvPr id="9" name="TextBox 8"/>
            <p:cNvSpPr txBox="1"/>
            <p:nvPr/>
          </p:nvSpPr>
          <p:spPr>
            <a:xfrm>
              <a:off x="8179379" y="53340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  <a:endParaRPr lang="en-US" sz="1200" dirty="0"/>
            </a:p>
          </p:txBody>
        </p:sp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1905000"/>
              <a:ext cx="4419600" cy="341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2187</Words>
  <Application>Microsoft Office PowerPoint</Application>
  <PresentationFormat>On-screen Show (4:3)</PresentationFormat>
  <Paragraphs>626</Paragraphs>
  <Slides>51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Image</vt:lpstr>
      <vt:lpstr>Bitmap Image</vt:lpstr>
      <vt:lpstr>Heavy Ion Collisions with pQCD and AdS/CFT</vt:lpstr>
      <vt:lpstr>QCD: Theory of the Strong Force</vt:lpstr>
      <vt:lpstr>Bulk QCD and Phase Diagram</vt:lpstr>
      <vt:lpstr>Past, Present, and Future Questions</vt:lpstr>
      <vt:lpstr>Methods of QCD Calculation I: Lattice</vt:lpstr>
      <vt:lpstr>Methods of QCD Calculation II: pQCD</vt:lpstr>
      <vt:lpstr>Methods of QCD Calculation III: AdS(?)</vt:lpstr>
      <vt:lpstr>Present and Future QGP Experiments</vt:lpstr>
      <vt:lpstr>Evolution of a HI Collision</vt:lpstr>
      <vt:lpstr>Geometry of a HI Collision</vt:lpstr>
      <vt:lpstr>Low-pT Measurements</vt:lpstr>
      <vt:lpstr>Why High-pT Jets?</vt:lpstr>
      <vt:lpstr>Tomography in QGP</vt:lpstr>
      <vt:lpstr>QGP Energy Loss</vt:lpstr>
      <vt:lpstr>Jets in Heavy Ion Collisions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HQ Momentum Loss</vt:lpstr>
      <vt:lpstr>Frame Dragging</vt:lpstr>
      <vt:lpstr>Putting It All Together</vt:lpstr>
      <vt:lpstr>Shock Metric Speed Limit</vt:lpstr>
      <vt:lpstr>Quantitative, Falsifiable pQCD</vt:lpstr>
      <vt:lpstr>Acronyms, Acronyms</vt:lpstr>
      <vt:lpstr>Energy Loss</vt:lpstr>
      <vt:lpstr>Poisson Convolution</vt:lpstr>
      <vt:lpstr>Opacity Expansion Calculation</vt:lpstr>
      <vt:lpstr>Uncertainty from Collinear Approx</vt:lpstr>
      <vt:lpstr>ASW-SH Definition of x</vt:lpstr>
      <vt:lpstr>GLV Definition of x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Conclusions I</vt:lpstr>
      <vt:lpstr>Conclusions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424</cp:revision>
  <dcterms:created xsi:type="dcterms:W3CDTF">2009-09-03T22:02:25Z</dcterms:created>
  <dcterms:modified xsi:type="dcterms:W3CDTF">2010-11-16T13:20:05Z</dcterms:modified>
</cp:coreProperties>
</file>