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74" r:id="rId2"/>
    <p:sldId id="268" r:id="rId3"/>
    <p:sldId id="271" r:id="rId4"/>
    <p:sldId id="436" r:id="rId5"/>
    <p:sldId id="428" r:id="rId6"/>
    <p:sldId id="333" r:id="rId7"/>
    <p:sldId id="334" r:id="rId8"/>
    <p:sldId id="375" r:id="rId9"/>
    <p:sldId id="434" r:id="rId10"/>
    <p:sldId id="437" r:id="rId11"/>
    <p:sldId id="435" r:id="rId12"/>
    <p:sldId id="432" r:id="rId13"/>
    <p:sldId id="479" r:id="rId14"/>
    <p:sldId id="474" r:id="rId15"/>
    <p:sldId id="345" r:id="rId16"/>
    <p:sldId id="349" r:id="rId17"/>
    <p:sldId id="351" r:id="rId18"/>
    <p:sldId id="295" r:id="rId19"/>
    <p:sldId id="366" r:id="rId20"/>
    <p:sldId id="301" r:id="rId21"/>
    <p:sldId id="303" r:id="rId22"/>
    <p:sldId id="438" r:id="rId23"/>
    <p:sldId id="439" r:id="rId24"/>
    <p:sldId id="386" r:id="rId25"/>
    <p:sldId id="387" r:id="rId26"/>
    <p:sldId id="388" r:id="rId27"/>
    <p:sldId id="318" r:id="rId28"/>
    <p:sldId id="323" r:id="rId29"/>
    <p:sldId id="476" r:id="rId30"/>
    <p:sldId id="477" r:id="rId31"/>
    <p:sldId id="441" r:id="rId32"/>
    <p:sldId id="331" r:id="rId33"/>
    <p:sldId id="452" r:id="rId34"/>
    <p:sldId id="451" r:id="rId35"/>
    <p:sldId id="416" r:id="rId36"/>
    <p:sldId id="417" r:id="rId37"/>
    <p:sldId id="418" r:id="rId38"/>
    <p:sldId id="419" r:id="rId39"/>
    <p:sldId id="457" r:id="rId40"/>
    <p:sldId id="422" r:id="rId41"/>
    <p:sldId id="423" r:id="rId42"/>
    <p:sldId id="424" r:id="rId43"/>
    <p:sldId id="425" r:id="rId44"/>
    <p:sldId id="426" r:id="rId45"/>
    <p:sldId id="427" r:id="rId46"/>
    <p:sldId id="46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0000"/>
    <a:srgbClr val="005400"/>
    <a:srgbClr val="09840A"/>
    <a:srgbClr val="2D2A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techniques</a:t>
            </a:r>
            <a:r>
              <a:rPr lang="en-US" baseline="0" dirty="0" smtClean="0"/>
              <a:t> up next!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2570-241A-4A34-B3C5-41079338102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C6F5-24ED-4610-9994-2545EF001FB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30FC-6636-4E2B-8E05-AD3E20A607F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E208-2610-451F-8F46-BADE878AC40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41CA-E05D-4404-A4B8-43750A3135A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DA8C-04E3-4F80-8F43-3514DA44044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BD9-1F9B-4F9F-976F-97DC1AA764A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85C-C5D1-48F0-B22D-3A3EF66815C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F24A-495C-474C-BCEB-64484C8130B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AA41-2BEA-46FA-A79D-34A3A88D9B9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D493-3AC3-47D8-9E8F-69280BF1C36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44F1-B018-4E8E-9BFA-86AD55D23AF5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LBL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Heavy Ion Collisions with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January 19,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BA1F-4E7A-4438-99D1-9D47FDF7B67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4218-0C45-43D6-9FAA-5AE70837B0F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B1E9-3A82-45EB-A5CC-771A8706A4A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F327-55EE-4639-B445-EDB862EA949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572000" y="2009001"/>
            <a:ext cx="4343400" cy="3982998"/>
            <a:chOff x="4572000" y="1828800"/>
            <a:chExt cx="4343400" cy="3982998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724400" y="5534799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0079" y="5439334"/>
            <a:ext cx="787400" cy="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13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C371-3FBE-448E-A401-45913F250C89}" type="datetime1">
              <a:rPr lang="en-US" smtClean="0"/>
              <a:pPr/>
              <a:t>11/16/2010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D26D-24E2-4B72-83DC-3089BBD6E5E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4864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4687956" y="3898005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0C5F-F4E2-4985-AE59-109ABC1B8D46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3B59-9E64-4E2E-8C6D-4818AD40D96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8310-9AC2-49E0-8D49-690122B640A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18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20484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20485" name="Image" r:id="rId4" imgW="4253968" imgH="1930159" progId="">
              <p:embed/>
            </p:oleObj>
          </a:graphicData>
        </a:graphic>
      </p:graphicFrame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5287963" y="5653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20483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0D7B-2B45-4A21-84AC-8AFB08F14591}" type="datetime1">
              <a:rPr lang="en-US" smtClean="0"/>
              <a:pPr/>
              <a:t>11/16/2010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752600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build="p"/>
      <p:bldP spid="8284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3BA1-E37F-4E83-91F3-588D751F3EDD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21859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21860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5EC-59EB-471F-897C-D3BDAFD804D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20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C809-BA92-496C-A28E-AECA7C4FCEE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21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7BA6-0AB9-4DDF-ABD3-C3E570F92781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9602-8D07-4EDC-9C7A-91325D051EA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6002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5105400"/>
            <a:ext cx="185980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</a:rPr>
              <a:t>dp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dirty="0" smtClean="0">
                <a:solidFill>
                  <a:srgbClr val="4D4D4D"/>
                </a:solidFill>
              </a:rPr>
              <a:t>/</a:t>
            </a:r>
            <a:r>
              <a:rPr lang="en-US" sz="2000" dirty="0" err="1" smtClean="0">
                <a:solidFill>
                  <a:srgbClr val="4D4D4D"/>
                </a:solidFill>
              </a:rPr>
              <a:t>dt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</a:rPr>
              <a:t>dp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g</a:t>
            </a:r>
            <a:r>
              <a:rPr lang="en-US" sz="2000" dirty="0" smtClean="0">
                <a:solidFill>
                  <a:srgbClr val="4D4D4D"/>
                </a:solidFill>
              </a:rPr>
              <a:t>/</a:t>
            </a:r>
            <a:r>
              <a:rPr lang="en-US" sz="2000" dirty="0" err="1" smtClean="0">
                <a:solidFill>
                  <a:srgbClr val="4D4D4D"/>
                </a:solidFill>
              </a:rPr>
              <a:t>dt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4001852" y="1676400"/>
            <a:ext cx="5142148" cy="3471049"/>
            <a:chOff x="4001852" y="1676400"/>
            <a:chExt cx="5142148" cy="3471049"/>
          </a:xfrm>
        </p:grpSpPr>
        <p:grpSp>
          <p:nvGrpSpPr>
            <p:cNvPr id="9" name="Group 11"/>
            <p:cNvGrpSpPr/>
            <p:nvPr/>
          </p:nvGrpSpPr>
          <p:grpSpPr>
            <a:xfrm>
              <a:off x="4001852" y="1676400"/>
              <a:ext cx="5142148" cy="3471049"/>
              <a:chOff x="4001852" y="1676400"/>
              <a:chExt cx="5142148" cy="3471049"/>
            </a:xfrm>
          </p:grpSpPr>
          <p:pic>
            <p:nvPicPr>
              <p:cNvPr id="1576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1852" y="1676400"/>
                <a:ext cx="5029200" cy="334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583252" y="4870450"/>
                <a:ext cx="15607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WAH, </a:t>
                </a:r>
                <a:r>
                  <a:rPr lang="en-US" sz="1200" i="1" dirty="0" smtClean="0"/>
                  <a:t>in preparation</a:t>
                </a:r>
                <a:endParaRPr lang="en-US" sz="1200" dirty="0" smtClean="0"/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4876800" y="2133601"/>
              <a:ext cx="109728" cy="1097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2057400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 0-5% </a:t>
              </a:r>
              <a:r>
                <a:rPr lang="en-US" sz="1200" dirty="0" smtClean="0">
                  <a:latin typeface="Symbol" pitchFamily="18" charset="2"/>
                </a:rPr>
                <a:t>p</a:t>
              </a:r>
              <a:r>
                <a:rPr lang="en-US" sz="1200" baseline="30000" dirty="0" smtClean="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Distinguishing measurement?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5A-DFD5-4294-A575-77B432CADE7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181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  <p:grpSp>
        <p:nvGrpSpPr>
          <p:cNvPr id="7" name="Group 18"/>
          <p:cNvGrpSpPr/>
          <p:nvPr/>
        </p:nvGrpSpPr>
        <p:grpSpPr>
          <a:xfrm>
            <a:off x="0" y="1981200"/>
            <a:ext cx="4495800" cy="3195810"/>
            <a:chOff x="0" y="1981200"/>
            <a:chExt cx="4495800" cy="3195810"/>
          </a:xfrm>
        </p:grpSpPr>
        <p:grpSp>
          <p:nvGrpSpPr>
            <p:cNvPr id="10" name="Group 13"/>
            <p:cNvGrpSpPr/>
            <p:nvPr/>
          </p:nvGrpSpPr>
          <p:grpSpPr>
            <a:xfrm>
              <a:off x="0" y="1981200"/>
              <a:ext cx="4495800" cy="3195810"/>
              <a:chOff x="0" y="1981200"/>
              <a:chExt cx="4495800" cy="3195810"/>
            </a:xfrm>
          </p:grpSpPr>
          <p:pic>
            <p:nvPicPr>
              <p:cNvPr id="1566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981200"/>
                <a:ext cx="4495800" cy="319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352800" y="3581400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3886200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004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572000" y="1905000"/>
            <a:ext cx="4622800" cy="3262502"/>
            <a:chOff x="4572000" y="1905000"/>
            <a:chExt cx="4622800" cy="3262502"/>
          </a:xfrm>
        </p:grpSpPr>
        <p:grpSp>
          <p:nvGrpSpPr>
            <p:cNvPr id="15" name="Group 16"/>
            <p:cNvGrpSpPr/>
            <p:nvPr/>
          </p:nvGrpSpPr>
          <p:grpSpPr>
            <a:xfrm>
              <a:off x="4572000" y="1905000"/>
              <a:ext cx="4622800" cy="3262502"/>
              <a:chOff x="4572000" y="1905000"/>
              <a:chExt cx="4622800" cy="3262502"/>
            </a:xfrm>
          </p:grpSpPr>
          <p:pic>
            <p:nvPicPr>
              <p:cNvPr id="1566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905000"/>
                <a:ext cx="4622800" cy="326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1000" y="3674288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96200" y="4004846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9248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24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1D3-7985-4651-8D5D-9782F73AAD9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25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1DEE-3ACB-414F-95BF-2E9AD7CE7A05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26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F38-EBE2-4912-B349-FB59A1EA510E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27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BA-02FA-42A5-BAD4-6326A396426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0A3E-3314-4B51-8089-D64FA08AF59A}" type="slidenum">
              <a:rPr lang="en-US"/>
              <a:pPr/>
              <a:t>28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Universality and Applicability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r>
              <a:rPr lang="en-US" dirty="0"/>
              <a:t>How universal are </a:t>
            </a:r>
            <a:r>
              <a:rPr lang="en-US" dirty="0" err="1"/>
              <a:t>th</a:t>
            </a:r>
            <a:r>
              <a:rPr lang="en-US" dirty="0"/>
              <a:t>. HQ drag results?</a:t>
            </a:r>
          </a:p>
          <a:p>
            <a:pPr lvl="1"/>
            <a:r>
              <a:rPr lang="en-US" dirty="0"/>
              <a:t>Examine different theories</a:t>
            </a:r>
          </a:p>
          <a:p>
            <a:pPr lvl="1"/>
            <a:r>
              <a:rPr lang="en-US" dirty="0"/>
              <a:t>Investigate alternate geometries</a:t>
            </a:r>
          </a:p>
          <a:p>
            <a:pPr lvl="1"/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AdS</a:t>
            </a:r>
            <a:r>
              <a:rPr lang="en-US" dirty="0"/>
              <a:t> geometries</a:t>
            </a:r>
          </a:p>
          <a:p>
            <a:pPr lvl="1"/>
            <a:r>
              <a:rPr lang="en-US" dirty="0" err="1"/>
              <a:t>Bjorken</a:t>
            </a:r>
            <a:r>
              <a:rPr lang="en-US" dirty="0"/>
              <a:t> expanding hydro</a:t>
            </a:r>
          </a:p>
          <a:p>
            <a:pPr lvl="1"/>
            <a:r>
              <a:rPr lang="en-US" dirty="0"/>
              <a:t>Shock metric</a:t>
            </a:r>
          </a:p>
          <a:p>
            <a:pPr lvl="2"/>
            <a:r>
              <a:rPr lang="en-US" dirty="0"/>
              <a:t>Warm-up to </a:t>
            </a:r>
            <a:r>
              <a:rPr lang="en-US" dirty="0" err="1"/>
              <a:t>Bj</a:t>
            </a:r>
            <a:r>
              <a:rPr lang="en-US" dirty="0"/>
              <a:t>. hydro</a:t>
            </a:r>
          </a:p>
          <a:p>
            <a:pPr lvl="2"/>
            <a:r>
              <a:rPr lang="en-US" dirty="0"/>
              <a:t>Can represent both hot and cold nuclear matter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AE00-E083-4A2B-818E-42A65901583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29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269314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1066800"/>
            <a:ext cx="4645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Constant </a:t>
            </a:r>
            <a:r>
              <a:rPr lang="en-US" sz="2400" i="1" dirty="0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 Thermal Black </a:t>
            </a:r>
            <a:r>
              <a:rPr lang="en-US" sz="2400" dirty="0" err="1">
                <a:solidFill>
                  <a:srgbClr val="660000"/>
                </a:solidFill>
              </a:rPr>
              <a:t>Brane</a:t>
            </a:r>
            <a:endParaRPr lang="en-US" sz="2400" dirty="0">
              <a:solidFill>
                <a:srgbClr val="660000"/>
              </a:solidFill>
            </a:endParaRP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4384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Shock Geometries</a:t>
            </a:r>
            <a:endParaRPr lang="en-US" sz="240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9624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1311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269320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978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269319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9025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9025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455738"/>
          <a:ext cx="4114800" cy="830262"/>
        </p:xfrm>
        <a:graphic>
          <a:graphicData uri="http://schemas.openxmlformats.org/presentationml/2006/ole">
            <p:oleObj spid="_x0000_s269315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246438"/>
          <a:ext cx="5410200" cy="563562"/>
        </p:xfrm>
        <a:graphic>
          <a:graphicData uri="http://schemas.openxmlformats.org/presentationml/2006/ole">
            <p:oleObj spid="_x0000_s269317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337050"/>
          <a:ext cx="6172200" cy="674688"/>
        </p:xfrm>
        <a:graphic>
          <a:graphicData uri="http://schemas.openxmlformats.org/presentationml/2006/ole">
            <p:oleObj spid="_x0000_s269318" name="Image" r:id="rId8" imgW="9752381" imgH="1066291" progId="">
              <p:embed/>
            </p:oleObj>
          </a:graphicData>
        </a:graphic>
      </p:graphicFrame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269321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1722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3A-DF10-4B8C-976A-6A5282586B6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/>
      <p:bldP spid="950280" grpId="0"/>
      <p:bldP spid="950281" grpId="0"/>
      <p:bldP spid="950282" grpId="0"/>
      <p:bldP spid="950283" grpId="0"/>
      <p:bldP spid="950298" grpId="0"/>
      <p:bldP spid="9502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F892-9DE9-46E1-A077-51DABC2B567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9A05-AA19-4E66-A702-067D0EB82129}" type="slidenum">
              <a:rPr lang="en-US"/>
              <a:pPr/>
              <a:t>30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Shock Results</a:t>
            </a:r>
            <a:endParaRPr lang="en-US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562600"/>
          </a:xfrm>
        </p:spPr>
        <p:txBody>
          <a:bodyPr/>
          <a:lstStyle/>
          <a:p>
            <a:r>
              <a:rPr lang="en-US" dirty="0"/>
              <a:t>Three t-</a:t>
            </a:r>
            <a:r>
              <a:rPr lang="en-US" dirty="0" err="1"/>
              <a:t>ind</a:t>
            </a:r>
            <a:r>
              <a:rPr lang="en-US" dirty="0"/>
              <a:t>. solutions (static gauge):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X</a:t>
            </a:r>
            <a:r>
              <a:rPr lang="en-US" i="1" baseline="50000" dirty="0" err="1">
                <a:latin typeface="Symbol" pitchFamily="18" charset="2"/>
              </a:rPr>
              <a:t>m</a:t>
            </a:r>
            <a:r>
              <a:rPr lang="en-US" dirty="0"/>
              <a:t> = (t, x(z), 0,0, z)</a:t>
            </a:r>
          </a:p>
          <a:p>
            <a:pPr lvl="1"/>
            <a:r>
              <a:rPr lang="en-US" dirty="0"/>
              <a:t>x(z) = x</a:t>
            </a:r>
            <a:r>
              <a:rPr lang="en-US" baseline="-25000" dirty="0"/>
              <a:t>0</a:t>
            </a:r>
            <a:r>
              <a:rPr lang="en-US" dirty="0"/>
              <a:t>,  x</a:t>
            </a:r>
            <a:r>
              <a:rPr lang="en-US" baseline="-25000" dirty="0"/>
              <a:t>0</a:t>
            </a:r>
            <a:r>
              <a:rPr lang="en-US" dirty="0"/>
              <a:t> ±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sz="900" i="1" dirty="0">
                <a:latin typeface="Symbol" pitchFamily="18" charset="2"/>
              </a:rPr>
              <a:t> </a:t>
            </a:r>
            <a:r>
              <a:rPr lang="en-US" baseline="30000" dirty="0"/>
              <a:t>½</a:t>
            </a:r>
            <a:r>
              <a:rPr lang="en-US" dirty="0"/>
              <a:t> z</a:t>
            </a:r>
            <a:r>
              <a:rPr lang="en-US" baseline="30000" dirty="0"/>
              <a:t>3</a:t>
            </a:r>
            <a:r>
              <a:rPr lang="en-US" dirty="0"/>
              <a:t>/3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Constant solution unstable</a:t>
            </a:r>
          </a:p>
          <a:p>
            <a:pPr lvl="2"/>
            <a:r>
              <a:rPr lang="en-US" dirty="0"/>
              <a:t>Time-reversed negative x solution unphysical</a:t>
            </a:r>
          </a:p>
          <a:p>
            <a:pPr lvl="2"/>
            <a:r>
              <a:rPr lang="en-US" dirty="0" err="1"/>
              <a:t>Sim</a:t>
            </a:r>
            <a:r>
              <a:rPr lang="en-US" dirty="0"/>
              <a:t>. to x ~ z</a:t>
            </a:r>
            <a:r>
              <a:rPr lang="en-US" baseline="30000" dirty="0"/>
              <a:t>3</a:t>
            </a:r>
            <a:r>
              <a:rPr lang="en-US" dirty="0"/>
              <a:t>/3, z &lt;&lt; 1, for const. T BH geom.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088" y="2462213"/>
            <a:ext cx="8494712" cy="2947987"/>
            <a:chOff x="121" y="1286"/>
            <a:chExt cx="5351" cy="1857"/>
          </a:xfrm>
        </p:grpSpPr>
        <p:graphicFrame>
          <p:nvGraphicFramePr>
            <p:cNvPr id="953349" name="Object 5"/>
            <p:cNvGraphicFramePr>
              <a:graphicFrameLocks noChangeAspect="1"/>
            </p:cNvGraphicFramePr>
            <p:nvPr/>
          </p:nvGraphicFramePr>
          <p:xfrm>
            <a:off x="481" y="1472"/>
            <a:ext cx="4799" cy="1312"/>
          </p:xfrm>
          <a:graphic>
            <a:graphicData uri="http://schemas.openxmlformats.org/presentationml/2006/ole">
              <p:oleObj spid="_x0000_s271362" name="Image" r:id="rId3" imgW="7619048" imgH="2082540" progId="">
                <p:embed/>
              </p:oleObj>
            </a:graphicData>
          </a:graphic>
        </p:graphicFrame>
        <p:sp>
          <p:nvSpPr>
            <p:cNvPr id="953350" name="Text Box 6"/>
            <p:cNvSpPr txBox="1">
              <a:spLocks noChangeArrowheads="1"/>
            </p:cNvSpPr>
            <p:nvPr/>
          </p:nvSpPr>
          <p:spPr bwMode="auto">
            <a:xfrm>
              <a:off x="1526" y="1997"/>
              <a:ext cx="9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b="1" i="1" baseline="-25000" dirty="0"/>
                <a:t> </a:t>
              </a:r>
              <a:r>
                <a:rPr lang="en-US" sz="2000" i="1" dirty="0">
                  <a:latin typeface="Symbol" pitchFamily="18" charset="2"/>
                </a:rPr>
                <a:t>- 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1" name="Text Box 7"/>
            <p:cNvSpPr txBox="1">
              <a:spLocks noChangeArrowheads="1"/>
            </p:cNvSpPr>
            <p:nvPr/>
          </p:nvSpPr>
          <p:spPr bwMode="auto">
            <a:xfrm>
              <a:off x="3409" y="19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i="1" baseline="-25000" dirty="0">
                  <a:latin typeface="Arial" charset="0"/>
                </a:rPr>
                <a:t> </a:t>
              </a:r>
              <a:r>
                <a:rPr lang="en-US" sz="2000" dirty="0">
                  <a:latin typeface="Symbol" pitchFamily="18" charset="2"/>
                </a:rPr>
                <a:t>+ </a:t>
              </a:r>
              <a:r>
                <a:rPr lang="en-US" sz="2000" i="1" dirty="0">
                  <a:latin typeface="Symbol" pitchFamily="18" charset="2"/>
                </a:rPr>
                <a:t>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2" name="Text Box 8"/>
            <p:cNvSpPr txBox="1">
              <a:spLocks noChangeArrowheads="1"/>
            </p:cNvSpPr>
            <p:nvPr/>
          </p:nvSpPr>
          <p:spPr bwMode="auto">
            <a:xfrm>
              <a:off x="2870" y="2336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</a:p>
          </p:txBody>
        </p:sp>
        <p:sp>
          <p:nvSpPr>
            <p:cNvPr id="953353" name="Line 9"/>
            <p:cNvSpPr>
              <a:spLocks noChangeShapeType="1"/>
            </p:cNvSpPr>
            <p:nvPr/>
          </p:nvSpPr>
          <p:spPr bwMode="auto">
            <a:xfrm>
              <a:off x="4704" y="201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4" name="Text Box 10"/>
            <p:cNvSpPr txBox="1">
              <a:spLocks noChangeArrowheads="1"/>
            </p:cNvSpPr>
            <p:nvPr/>
          </p:nvSpPr>
          <p:spPr bwMode="auto">
            <a:xfrm>
              <a:off x="4838" y="1665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shock</a:t>
              </a:r>
            </a:p>
          </p:txBody>
        </p:sp>
        <p:sp>
          <p:nvSpPr>
            <p:cNvPr id="953355" name="Text Box 11"/>
            <p:cNvSpPr txBox="1">
              <a:spLocks noChangeArrowheads="1"/>
            </p:cNvSpPr>
            <p:nvPr/>
          </p:nvSpPr>
          <p:spPr bwMode="auto">
            <a:xfrm>
              <a:off x="2862" y="1286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9900"/>
                  </a:solidFill>
                </a:rPr>
                <a:t>Q</a:t>
              </a:r>
            </a:p>
          </p:txBody>
        </p:sp>
        <p:sp>
          <p:nvSpPr>
            <p:cNvPr id="953356" name="Oval 12"/>
            <p:cNvSpPr>
              <a:spLocks noChangeArrowheads="1"/>
            </p:cNvSpPr>
            <p:nvPr/>
          </p:nvSpPr>
          <p:spPr bwMode="auto">
            <a:xfrm>
              <a:off x="2848" y="152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7" name="Text Box 13"/>
            <p:cNvSpPr txBox="1">
              <a:spLocks noChangeArrowheads="1"/>
            </p:cNvSpPr>
            <p:nvPr/>
          </p:nvSpPr>
          <p:spPr bwMode="auto">
            <a:xfrm>
              <a:off x="123" y="143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0</a:t>
              </a:r>
            </a:p>
          </p:txBody>
        </p:sp>
        <p:sp>
          <p:nvSpPr>
            <p:cNvPr id="953358" name="Line 14"/>
            <p:cNvSpPr>
              <a:spLocks noChangeShapeType="1"/>
            </p:cNvSpPr>
            <p:nvPr/>
          </p:nvSpPr>
          <p:spPr bwMode="auto">
            <a:xfrm>
              <a:off x="336" y="259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Text Box 15"/>
            <p:cNvSpPr txBox="1">
              <a:spLocks noChangeArrowheads="1"/>
            </p:cNvSpPr>
            <p:nvPr/>
          </p:nvSpPr>
          <p:spPr bwMode="auto">
            <a:xfrm>
              <a:off x="121" y="2893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</a:t>
              </a:r>
              <a:r>
                <a:rPr lang="en-US" sz="2000">
                  <a:latin typeface="Symbol" pitchFamily="18" charset="2"/>
                </a:rPr>
                <a:t>¥</a:t>
              </a:r>
            </a:p>
          </p:txBody>
        </p:sp>
        <p:sp>
          <p:nvSpPr>
            <p:cNvPr id="953360" name="Text Box 16"/>
            <p:cNvSpPr txBox="1">
              <a:spLocks noChangeArrowheads="1"/>
            </p:cNvSpPr>
            <p:nvPr/>
          </p:nvSpPr>
          <p:spPr bwMode="auto">
            <a:xfrm>
              <a:off x="3878" y="265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C6C-CCB9-47DF-98BF-929AC8FE3936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31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typical momentum scale of the medium</a:t>
            </a:r>
            <a:endParaRPr lang="en-US" dirty="0" smtClean="0">
              <a:latin typeface="Symbol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We’ve generalized the BH solution to both cold and hot nuclear matter E-loss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2225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254979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787775"/>
            <a:ext cx="7812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T</a:t>
            </a: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733800"/>
          <a:ext cx="4622800" cy="558800"/>
        </p:xfrm>
        <a:graphic>
          <a:graphicData uri="http://schemas.openxmlformats.org/presentationml/2006/ole">
            <p:oleObj spid="_x0000_s254978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E706-15E6-45AB-AE5B-9282F22FFC4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DEA-77B1-4CFA-8707-932613EF798E}" type="slidenum">
              <a:rPr lang="en-US"/>
              <a:pPr/>
              <a:t>32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 Metric Speed Limit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speed of light (in HQ rest frame)</a:t>
            </a:r>
          </a:p>
          <a:p>
            <a:pPr lvl="1">
              <a:lnSpc>
                <a:spcPct val="90000"/>
              </a:lnSpc>
            </a:pPr>
            <a:r>
              <a:rPr lang="en-US"/>
              <a:t>Demand reality of point-particle action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Solve for v = 0 for finite mass HQ</a:t>
            </a:r>
          </a:p>
          <a:p>
            <a:pPr lvl="1">
              <a:lnSpc>
                <a:spcPct val="90000"/>
              </a:lnSpc>
            </a:pPr>
            <a:r>
              <a:rPr lang="en-US"/>
              <a:t>z = z</a:t>
            </a:r>
            <a:r>
              <a:rPr lang="en-US" baseline="-25000"/>
              <a:t>M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30000"/>
              <a:t>½</a:t>
            </a:r>
            <a:r>
              <a:rPr lang="en-US"/>
              <a:t>/2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M</a:t>
            </a:r>
            <a:r>
              <a:rPr lang="en-US" baseline="-25000"/>
              <a:t>q</a:t>
            </a:r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r>
              <a:rPr lang="en-US"/>
              <a:t>Same speed limit as for BH metric when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T </a:t>
            </a:r>
            <a:endParaRPr lang="en-US" sz="2400"/>
          </a:p>
        </p:txBody>
      </p:sp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3276600" y="2286000"/>
          <a:ext cx="2501900" cy="958850"/>
        </p:xfrm>
        <a:graphic>
          <a:graphicData uri="http://schemas.openxmlformats.org/presentationml/2006/ole">
            <p:oleObj spid="_x0000_s73730" name="Image" r:id="rId3" imgW="3479365" imgH="1332863" progId="">
              <p:embed/>
            </p:oleObj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4114800"/>
            <a:ext cx="5210175" cy="13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C5C6-2D63-4907-956C-22E817E06750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</a:t>
            </a:r>
            <a:r>
              <a:rPr lang="en-US" dirty="0" err="1" smtClean="0"/>
              <a:t>pQCD</a:t>
            </a:r>
            <a:r>
              <a:rPr lang="en-US" dirty="0" smtClean="0"/>
              <a:t>: Quant. and Falsifiable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8229600" cy="48768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Requires rigorous </a:t>
            </a:r>
            <a:r>
              <a:rPr lang="en-US" dirty="0" err="1" smtClean="0"/>
              <a:t>pQCD</a:t>
            </a:r>
            <a:r>
              <a:rPr lang="en-US" dirty="0" smtClean="0"/>
              <a:t> estimates, limits: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pQCD</a:t>
            </a:r>
            <a:r>
              <a:rPr lang="en-US" dirty="0" smtClean="0"/>
              <a:t> formalisms, different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55EE-9883-42C2-8F42-FDC61553940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6189" y="1143000"/>
            <a:ext cx="1115411" cy="141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04799" y="3352800"/>
          <a:ext cx="4104475" cy="2895600"/>
        </p:xfrm>
        <a:graphic>
          <a:graphicData uri="http://schemas.openxmlformats.org/presentationml/2006/ole">
            <p:oleObj spid="_x0000_s261122" name="Image" r:id="rId4" imgW="14742857" imgH="10400000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26721" y="6243935"/>
            <a:ext cx="200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Bass et al., </a:t>
            </a:r>
            <a:r>
              <a:rPr lang="en-US" sz="1200" dirty="0" smtClean="0">
                <a:solidFill>
                  <a:srgbClr val="4D4D4D"/>
                </a:solidFill>
              </a:rPr>
              <a:t>Phys.Rev.C79:</a:t>
            </a:r>
          </a:p>
          <a:p>
            <a:r>
              <a:rPr lang="en-US" sz="1200" dirty="0" smtClean="0">
                <a:solidFill>
                  <a:srgbClr val="4D4D4D"/>
                </a:solidFill>
              </a:rPr>
              <a:t>024901,2009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675" y="3505200"/>
            <a:ext cx="3815725" cy="27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Theoretical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 to rigorously: </a:t>
            </a:r>
          </a:p>
          <a:p>
            <a:pPr lvl="1"/>
            <a:r>
              <a:rPr lang="en-US" dirty="0" smtClean="0"/>
              <a:t>falsify theories</a:t>
            </a:r>
          </a:p>
          <a:p>
            <a:pPr lvl="1"/>
            <a:r>
              <a:rPr lang="en-US" dirty="0" smtClean="0"/>
              <a:t>quantify medium</a:t>
            </a:r>
          </a:p>
          <a:p>
            <a:r>
              <a:rPr lang="en-US" dirty="0" smtClean="0"/>
              <a:t>Therefore need:</a:t>
            </a:r>
          </a:p>
          <a:p>
            <a:pPr lvl="1"/>
            <a:r>
              <a:rPr lang="en-US" dirty="0" smtClean="0"/>
              <a:t>Precise observables</a:t>
            </a:r>
          </a:p>
          <a:p>
            <a:pPr lvl="1"/>
            <a:r>
              <a:rPr lang="en-US" dirty="0" smtClean="0"/>
              <a:t>Precise theory</a:t>
            </a:r>
          </a:p>
          <a:p>
            <a:r>
              <a:rPr lang="en-US" dirty="0" smtClean="0"/>
              <a:t>Distinguish between systematic uncertainties:</a:t>
            </a:r>
          </a:p>
          <a:p>
            <a:pPr lvl="1"/>
            <a:r>
              <a:rPr lang="en-US" dirty="0" smtClean="0"/>
              <a:t>between formalisms</a:t>
            </a:r>
          </a:p>
          <a:p>
            <a:pPr lvl="2"/>
            <a:r>
              <a:rPr lang="en-US" dirty="0" smtClean="0"/>
              <a:t>Due to diff. physics assumptions</a:t>
            </a:r>
          </a:p>
          <a:p>
            <a:pPr lvl="1"/>
            <a:r>
              <a:rPr lang="en-US" dirty="0" smtClean="0"/>
              <a:t>within formalisms</a:t>
            </a:r>
          </a:p>
          <a:p>
            <a:pPr lvl="2"/>
            <a:r>
              <a:rPr lang="en-US" dirty="0" smtClean="0"/>
              <a:t>Due to simplifying approximations</a:t>
            </a:r>
          </a:p>
          <a:p>
            <a:r>
              <a:rPr lang="en-US" dirty="0" smtClean="0"/>
              <a:t>Focus specifically on opacity expansion</a:t>
            </a:r>
          </a:p>
          <a:p>
            <a:pPr lvl="1"/>
            <a:r>
              <a:rPr lang="en-US" dirty="0" smtClean="0"/>
              <a:t>GLV; ASW-SH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52FD-BC33-4B0C-8274-73A7E8852BF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7D14-6901-4BC7-AEA6-9015C539A09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emission, </a:t>
            </a:r>
            <a:r>
              <a:rPr lang="en-US" dirty="0" err="1" smtClean="0"/>
              <a:t>Sudakov</a:t>
            </a:r>
            <a:endParaRPr lang="en-US" dirty="0" smtClean="0"/>
          </a:p>
          <a:p>
            <a:pPr lvl="2"/>
            <a:r>
              <a:rPr lang="en-US" dirty="0" smtClean="0"/>
              <a:t>assume independent emissions</a:t>
            </a:r>
          </a:p>
          <a:p>
            <a:pPr lvl="1"/>
            <a:r>
              <a:rPr lang="en-US" dirty="0" smtClean="0"/>
              <a:t>NB: </a:t>
            </a:r>
            <a:r>
              <a:rPr lang="el-GR" dirty="0" smtClean="0"/>
              <a:t>ϵ</a:t>
            </a:r>
            <a:r>
              <a:rPr lang="en-US" dirty="0" smtClean="0"/>
              <a:t> is a </a:t>
            </a:r>
            <a:r>
              <a:rPr lang="en-US" i="1" dirty="0" smtClean="0"/>
              <a:t>momentum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263F-9AC2-4663-B4D0-7BF84AA18F5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2070100" cy="15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F24F-4880-4A73-AA07-74145015615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5DC-D987-4B13-9459-57B90755ABC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590800"/>
            <a:ext cx="502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x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rgbClr val="4D4D4D"/>
                </a:solidFill>
              </a:rPr>
              <a:t>Discovered through TECHQM Brick Problem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13739"/>
            <a:chOff x="3544747" y="2541087"/>
            <a:chExt cx="5370653" cy="4104371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541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Definitions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05400" y="1219200"/>
            <a:ext cx="4038600" cy="3200400"/>
          </a:xfrm>
        </p:spPr>
        <p:txBody>
          <a:bodyPr/>
          <a:lstStyle/>
          <a:p>
            <a:r>
              <a:rPr lang="en-US" dirty="0" smtClean="0"/>
              <a:t>ASW-SH: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1"/>
            <a:r>
              <a:rPr lang="en-US" dirty="0" smtClean="0"/>
              <a:t>Energy fraction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GLV: x+</a:t>
            </a:r>
          </a:p>
          <a:p>
            <a:pPr lvl="1"/>
            <a:r>
              <a:rPr lang="en-US" dirty="0" smtClean="0"/>
              <a:t>Plus momentum fraction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A4D4-C3BB-49B8-A8C1-F9BB6CFC890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44483"/>
            <a:ext cx="3810000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3100" y="2209800"/>
            <a:ext cx="4660900" cy="7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419600"/>
            <a:ext cx="3587750" cy="9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33400" y="1725083"/>
            <a:ext cx="3200400" cy="2326582"/>
            <a:chOff x="381000" y="1295400"/>
            <a:chExt cx="3200400" cy="2326582"/>
          </a:xfrm>
        </p:grpSpPr>
        <p:pic>
          <p:nvPicPr>
            <p:cNvPr id="2621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95400"/>
              <a:ext cx="3200400" cy="232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9294" y="188291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3227" y="5558135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 smtClean="0">
                <a:solidFill>
                  <a:srgbClr val="4D4D4D"/>
                </a:solidFill>
              </a:rPr>
              <a:t>NB: gluon always on-shell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HI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0C47-073A-409F-B7BD-57273B1811D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45831" y="1905000"/>
            <a:ext cx="3692769" cy="3782199"/>
            <a:chOff x="345831" y="1905000"/>
            <a:chExt cx="3692769" cy="37821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31" y="1905000"/>
              <a:ext cx="369276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457200" y="5410200"/>
              <a:ext cx="3352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 Hirano, Colliding Nuclei from </a:t>
              </a:r>
              <a:r>
                <a:rPr lang="en-US" sz="1200" dirty="0" err="1" smtClean="0"/>
                <a:t>AMeV</a:t>
              </a:r>
              <a:r>
                <a:rPr lang="en-US" sz="1200" dirty="0" smtClean="0"/>
                <a:t> to </a:t>
              </a:r>
              <a:r>
                <a:rPr lang="en-US" sz="1200" dirty="0" err="1" smtClean="0"/>
                <a:t>ATeV</a:t>
              </a:r>
              <a:endParaRPr lang="en-US" sz="1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163" y="1905000"/>
            <a:ext cx="4419600" cy="341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79379" y="5334000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→ 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3A9-49BC-401C-A43E-97A49FCCB75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8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422C-221A-4963-AECC-F59AB7BE37E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566-5731-47A9-B6E2-568DDC954B6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B811-DC11-43B3-9767-8ECF00AB36E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58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09650"/>
            <a:ext cx="3278124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447800" y="2895600"/>
            <a:ext cx="5575389" cy="2438400"/>
            <a:chOff x="1447800" y="2895600"/>
            <a:chExt cx="5575389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096000" y="472440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0D75-6281-4401-9F99-42CEBF1B3D3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E907-5921-4F9D-BB5F-2AFC6C972A8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solidFill>
                  <a:srgbClr val="660000"/>
                </a:solidFill>
              </a:rPr>
              <a:t>pQCD</a:t>
            </a:r>
            <a:r>
              <a:rPr lang="en-US" dirty="0" smtClean="0">
                <a:solidFill>
                  <a:srgbClr val="660000"/>
                </a:solidFill>
              </a:rPr>
              <a:t> and </a:t>
            </a:r>
            <a:r>
              <a:rPr lang="en-US" dirty="0" err="1" smtClean="0">
                <a:solidFill>
                  <a:srgbClr val="660000"/>
                </a:solidFill>
              </a:rPr>
              <a:t>AdS</a:t>
            </a:r>
            <a:r>
              <a:rPr lang="en-US" dirty="0" smtClean="0">
                <a:solidFill>
                  <a:srgbClr val="660000"/>
                </a:solidFill>
              </a:rPr>
              <a:t>/CFT enjoy qualitative successes, concerns in high-</a:t>
            </a:r>
            <a:r>
              <a:rPr lang="en-US" dirty="0" err="1" smtClean="0">
                <a:solidFill>
                  <a:srgbClr val="660000"/>
                </a:solidFill>
              </a:rPr>
              <a:t>p</a:t>
            </a:r>
            <a:r>
              <a:rPr lang="en-US" baseline="-25000" dirty="0" err="1" smtClean="0">
                <a:solidFill>
                  <a:srgbClr val="660000"/>
                </a:solidFill>
              </a:rPr>
              <a:t>T</a:t>
            </a:r>
            <a:r>
              <a:rPr lang="en-US" dirty="0" smtClean="0">
                <a:solidFill>
                  <a:srgbClr val="660000"/>
                </a:solidFill>
              </a:rPr>
              <a:t> HIC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RHIC suppression of lights </a:t>
            </a:r>
            <a:r>
              <a:rPr lang="en-US" i="1" dirty="0" smtClean="0">
                <a:solidFill>
                  <a:srgbClr val="005400"/>
                </a:solidFill>
              </a:rPr>
              <a:t>and</a:t>
            </a:r>
            <a:r>
              <a:rPr lang="en-US" dirty="0" smtClean="0">
                <a:solidFill>
                  <a:srgbClr val="005400"/>
                </a:solidFill>
              </a:rPr>
              <a:t> heavies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Future LHC measurements</a:t>
            </a:r>
          </a:p>
          <a:p>
            <a:pPr lvl="1"/>
            <a:r>
              <a:rPr lang="en-US" i="1" dirty="0" smtClean="0">
                <a:solidFill>
                  <a:srgbClr val="660000"/>
                </a:solidFill>
              </a:rPr>
              <a:t>Quantitative</a:t>
            </a:r>
            <a:r>
              <a:rPr lang="en-US" dirty="0" smtClean="0">
                <a:solidFill>
                  <a:srgbClr val="660000"/>
                </a:solidFill>
              </a:rPr>
              <a:t> comparisons with rigorous </a:t>
            </a:r>
            <a:r>
              <a:rPr lang="en-US" b="1" dirty="0" smtClean="0">
                <a:solidFill>
                  <a:srgbClr val="660000"/>
                </a:solidFill>
              </a:rPr>
              <a:t>theoretical uncertainty </a:t>
            </a:r>
            <a:r>
              <a:rPr lang="en-US" dirty="0" smtClean="0">
                <a:solidFill>
                  <a:srgbClr val="660000"/>
                </a:solidFill>
              </a:rPr>
              <a:t>estimates needed for </a:t>
            </a:r>
            <a:r>
              <a:rPr lang="en-US" b="1" i="1" dirty="0" smtClean="0">
                <a:solidFill>
                  <a:srgbClr val="660000"/>
                </a:solidFill>
              </a:rPr>
              <a:t>falsification/verification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Theoretical work needed in </a:t>
            </a:r>
            <a:r>
              <a:rPr lang="en-US" i="1" dirty="0" smtClean="0">
                <a:solidFill>
                  <a:srgbClr val="005400"/>
                </a:solidFill>
              </a:rPr>
              <a:t>both</a:t>
            </a:r>
            <a:r>
              <a:rPr lang="en-US" dirty="0" smtClean="0">
                <a:solidFill>
                  <a:srgbClr val="005400"/>
                </a:solidFill>
              </a:rPr>
              <a:t> in </a:t>
            </a:r>
            <a:r>
              <a:rPr lang="en-US" dirty="0" err="1" smtClean="0">
                <a:solidFill>
                  <a:srgbClr val="005400"/>
                </a:solidFill>
              </a:rPr>
              <a:t>pQCD</a:t>
            </a:r>
            <a:r>
              <a:rPr lang="en-US" dirty="0" smtClean="0">
                <a:solidFill>
                  <a:srgbClr val="005400"/>
                </a:solidFill>
              </a:rPr>
              <a:t> and </a:t>
            </a:r>
            <a:r>
              <a:rPr lang="en-US" dirty="0" err="1" smtClean="0">
                <a:solidFill>
                  <a:srgbClr val="005400"/>
                </a:solidFill>
              </a:rPr>
              <a:t>AdS</a:t>
            </a:r>
            <a:endParaRPr lang="en-US" dirty="0" smtClean="0">
              <a:solidFill>
                <a:srgbClr val="005400"/>
              </a:solidFill>
            </a:endParaRP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AdS</a:t>
            </a:r>
            <a:r>
              <a:rPr lang="en-US" dirty="0" smtClean="0">
                <a:solidFill>
                  <a:srgbClr val="4D4D4D"/>
                </a:solidFill>
              </a:rPr>
              <a:t>, control of jet IC, large </a:t>
            </a:r>
            <a:r>
              <a:rPr lang="en-US" dirty="0" err="1" smtClean="0">
                <a:solidFill>
                  <a:srgbClr val="4D4D4D"/>
                </a:solidFill>
              </a:rPr>
              <a:t>p</a:t>
            </a:r>
            <a:r>
              <a:rPr lang="en-US" baseline="-25000" dirty="0" err="1" smtClean="0">
                <a:solidFill>
                  <a:srgbClr val="4D4D4D"/>
                </a:solidFill>
              </a:rPr>
              <a:t>T</a:t>
            </a:r>
            <a:r>
              <a:rPr lang="en-US" dirty="0" smtClean="0">
                <a:solidFill>
                  <a:srgbClr val="4D4D4D"/>
                </a:solidFill>
              </a:rPr>
              <a:t> required</a:t>
            </a: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pQCD</a:t>
            </a:r>
            <a:r>
              <a:rPr lang="en-US" dirty="0" smtClean="0">
                <a:solidFill>
                  <a:srgbClr val="4D4D4D"/>
                </a:solidFill>
              </a:rPr>
              <a:t>, wide angle radiation very important, </a:t>
            </a:r>
            <a:r>
              <a:rPr lang="en-US" b="1" i="1" dirty="0" smtClean="0"/>
              <a:t>not</a:t>
            </a:r>
            <a:r>
              <a:rPr lang="en-US" dirty="0" smtClean="0">
                <a:solidFill>
                  <a:srgbClr val="4D4D4D"/>
                </a:solidFill>
              </a:rPr>
              <a:t> under theoretical control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416-C980-4735-A7F1-6C043C02C9E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Past, Present, and Future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Bulk properties</a:t>
            </a:r>
          </a:p>
          <a:p>
            <a:pPr lvl="1"/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, density</a:t>
            </a:r>
          </a:p>
          <a:p>
            <a:pPr lvl="1"/>
            <a:r>
              <a:rPr lang="en-US" dirty="0" smtClean="0"/>
              <a:t>EOS,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QGP DOF</a:t>
            </a:r>
          </a:p>
          <a:p>
            <a:r>
              <a:rPr lang="en-US" dirty="0" smtClean="0"/>
              <a:t>Weakly vs. Strongly coupled plasma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= U/T: &lt;&lt;1 or &gt;&gt;1?</a:t>
            </a:r>
          </a:p>
          <a:p>
            <a:r>
              <a:rPr lang="en-US" dirty="0" smtClean="0"/>
              <a:t>Weakly vs. Strongly coupled theories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~ 0.3 &lt;&lt; 1?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√(g</a:t>
            </a:r>
            <a:r>
              <a:rPr lang="en-US" baseline="-25000" dirty="0" smtClean="0"/>
              <a:t>YM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) ~ 3.5 &gt;&gt; 1?</a:t>
            </a:r>
          </a:p>
          <a:p>
            <a:r>
              <a:rPr lang="en-US" dirty="0" smtClean="0"/>
              <a:t>New computational techniques</a:t>
            </a:r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7BE0-F267-4D12-AB29-02516432B11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4D49-2CB2-4FDF-BD75-4EFB9391BB2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9A6-B220-4F6F-8405-C87D33DA614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DC07-421B-40A0-AAB8-7B2C3D792A8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F3A-AF4B-457B-BEA6-82C2CE70BFC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LBL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253954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1975</Words>
  <Application>Microsoft Office PowerPoint</Application>
  <PresentationFormat>On-screen Show (4:3)</PresentationFormat>
  <Paragraphs>562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Image</vt:lpstr>
      <vt:lpstr>Bitmap Image</vt:lpstr>
      <vt:lpstr>Heavy Ion Collisions with pQCD and AdS/CFT</vt:lpstr>
      <vt:lpstr>QCD: Theory of the Strong Force</vt:lpstr>
      <vt:lpstr>Bulk QCD and Phase Diagram</vt:lpstr>
      <vt:lpstr>Evolution of a HI Collision</vt:lpstr>
      <vt:lpstr>Past, Present, and Future Questions</vt:lpstr>
      <vt:lpstr>Methods of QCD Calculation I: Lattice</vt:lpstr>
      <vt:lpstr>Methods of QCD Calculation II: pQCD</vt:lpstr>
      <vt:lpstr>Methods of QCD Calculation III: AdS(?)</vt:lpstr>
      <vt:lpstr>Why High-pT Jets?</vt:lpstr>
      <vt:lpstr>Tomography in QGP</vt:lpstr>
      <vt:lpstr>QGP Energy Loss</vt:lpstr>
      <vt:lpstr>Jets in Heavy Ion Collisions</vt:lpstr>
      <vt:lpstr>High-pT Observables</vt:lpstr>
      <vt:lpstr>pQCD Rad Picture</vt:lpstr>
      <vt:lpstr>pQCD Success at RHIC:</vt:lpstr>
      <vt:lpstr>Trouble for Rad E-Loss Picture</vt:lpstr>
      <vt:lpstr>What About Elastic Loss?</vt:lpstr>
      <vt:lpstr>Quantitative Disagreement Remains</vt:lpstr>
      <vt:lpstr>Strongly Coupled Qualitative Successes</vt:lpstr>
      <vt:lpstr>Jets in AdS/CFT</vt:lpstr>
      <vt:lpstr>Compared to Data</vt:lpstr>
      <vt:lpstr>Light Quark and Gluon E-Loss</vt:lpstr>
      <vt:lpstr>Baryon to Meson Ratios</vt:lpstr>
      <vt:lpstr>pQCD vs. AdS/CFT at LHC</vt:lpstr>
      <vt:lpstr>Not So Fast!</vt:lpstr>
      <vt:lpstr>LHC RcAA(pT)/RbAA(pT) Prediction (with speed limits)</vt:lpstr>
      <vt:lpstr>RHIC Rcb Ratio</vt:lpstr>
      <vt:lpstr>Universality and Applicability</vt:lpstr>
      <vt:lpstr>New Geometries</vt:lpstr>
      <vt:lpstr>Asymptotic Shock Results</vt:lpstr>
      <vt:lpstr>Putting It All Together</vt:lpstr>
      <vt:lpstr>Shock Metric Speed Limit</vt:lpstr>
      <vt:lpstr>Back to pQCD: Quant. and Falsifiable</vt:lpstr>
      <vt:lpstr>Need for Theoretical Uncertainty</vt:lpstr>
      <vt:lpstr>Mechanics of Energy Loss</vt:lpstr>
      <vt:lpstr>Poisson Convolution</vt:lpstr>
      <vt:lpstr>Opacity Expansion Calculation</vt:lpstr>
      <vt:lpstr>Uncertainty from Collinear Approx</vt:lpstr>
      <vt:lpstr>x Definitions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473</cp:revision>
  <dcterms:created xsi:type="dcterms:W3CDTF">2009-09-03T22:02:25Z</dcterms:created>
  <dcterms:modified xsi:type="dcterms:W3CDTF">2010-11-16T13:07:07Z</dcterms:modified>
</cp:coreProperties>
</file>