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74" r:id="rId2"/>
    <p:sldId id="268" r:id="rId3"/>
    <p:sldId id="271" r:id="rId4"/>
    <p:sldId id="436" r:id="rId5"/>
    <p:sldId id="428" r:id="rId6"/>
    <p:sldId id="333" r:id="rId7"/>
    <p:sldId id="334" r:id="rId8"/>
    <p:sldId id="375" r:id="rId9"/>
    <p:sldId id="434" r:id="rId10"/>
    <p:sldId id="437" r:id="rId11"/>
    <p:sldId id="435" r:id="rId12"/>
    <p:sldId id="432" r:id="rId13"/>
    <p:sldId id="479" r:id="rId14"/>
    <p:sldId id="474" r:id="rId15"/>
    <p:sldId id="345" r:id="rId16"/>
    <p:sldId id="349" r:id="rId17"/>
    <p:sldId id="351" r:id="rId18"/>
    <p:sldId id="295" r:id="rId19"/>
    <p:sldId id="366" r:id="rId20"/>
    <p:sldId id="301" r:id="rId21"/>
    <p:sldId id="303" r:id="rId22"/>
    <p:sldId id="438" r:id="rId23"/>
    <p:sldId id="439" r:id="rId24"/>
    <p:sldId id="386" r:id="rId25"/>
    <p:sldId id="387" r:id="rId26"/>
    <p:sldId id="388" r:id="rId27"/>
    <p:sldId id="318" r:id="rId28"/>
    <p:sldId id="323" r:id="rId29"/>
    <p:sldId id="476" r:id="rId30"/>
    <p:sldId id="477" r:id="rId31"/>
    <p:sldId id="441" r:id="rId32"/>
    <p:sldId id="331" r:id="rId33"/>
    <p:sldId id="452" r:id="rId34"/>
    <p:sldId id="451" r:id="rId35"/>
    <p:sldId id="416" r:id="rId36"/>
    <p:sldId id="417" r:id="rId37"/>
    <p:sldId id="418" r:id="rId38"/>
    <p:sldId id="419" r:id="rId39"/>
    <p:sldId id="457" r:id="rId40"/>
    <p:sldId id="422" r:id="rId41"/>
    <p:sldId id="423" r:id="rId42"/>
    <p:sldId id="424" r:id="rId43"/>
    <p:sldId id="425" r:id="rId44"/>
    <p:sldId id="426" r:id="rId45"/>
    <p:sldId id="427" r:id="rId46"/>
    <p:sldId id="467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660000"/>
    <a:srgbClr val="005400"/>
    <a:srgbClr val="09840A"/>
    <a:srgbClr val="2D2A6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Theoretical techniques</a:t>
            </a:r>
            <a:r>
              <a:rPr lang="en-US" baseline="0" dirty="0" smtClean="0"/>
              <a:t> up next!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2570-241A-4A34-B3C5-41079338102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7C6F5-24ED-4610-9994-2545EF001FB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530FC-6636-4E2B-8E05-AD3E20A607F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DE208-2610-451F-8F46-BADE878AC40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741CA-E05D-4404-A4B8-43750A3135A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DA8C-04E3-4F80-8F43-3514DA44044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10BD9-1F9B-4F9F-976F-97DC1AA764A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385C-C5D1-48F0-B22D-3A3EF66815C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7F24A-495C-474C-BCEB-64484C8130B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6AA41-2BEA-46FA-A79D-34A3A88D9B9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D493-3AC3-47D8-9E8F-69280BF1C36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544F1-B018-4E8E-9BFA-86AD55D23AF5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LBL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68.png"/><Relationship Id="rId4" Type="http://schemas.openxmlformats.org/officeDocument/2006/relationships/oleObject" Target="../embeddings/oleObject20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Heavy Ion Collisions with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January 19,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6BA1F-4E7A-4438-99D1-9D47FDF7B67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4218-0C45-43D6-9FAA-5AE70837B0F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FB1E9-3A82-45EB-A5CC-771A8706A4A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F327-55EE-4639-B445-EDB862EA94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13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FC371-3FBE-448E-A401-45913F250C89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D26D-24E2-4B72-83DC-3089BBD6E5E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4864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4687956" y="3898005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15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70C5F-F4E2-4985-AE59-109ABC1B8D4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3B59-9E64-4E2E-8C6D-4818AD40D96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8310-9AC2-49E0-8D49-690122B640A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18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0D7B-2B45-4A21-84AC-8AFB08F14591}" type="datetime1">
              <a:rPr lang="en-US" smtClean="0"/>
              <a:pPr/>
              <a:t>11/16/2010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0" grpId="0" build="p"/>
      <p:bldP spid="8284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3BA1-E37F-4E83-91F3-588D751F3EDD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45EC-59EB-471F-897C-D3BDAFD804D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20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C809-BA92-496C-A28E-AECA7C4FCEE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21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7BA6-0AB9-4DDF-ABD3-C3E570F92781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E9602-8D07-4EDC-9C7A-91325D051EA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47800" y="5105400"/>
            <a:ext cx="1859805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</a:rPr>
              <a:t>dp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dt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</a:rPr>
              <a:t>dp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dt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grpSp>
        <p:nvGrpSpPr>
          <p:cNvPr id="7" name="Group 14"/>
          <p:cNvGrpSpPr/>
          <p:nvPr/>
        </p:nvGrpSpPr>
        <p:grpSpPr>
          <a:xfrm>
            <a:off x="4001852" y="1676400"/>
            <a:ext cx="5142148" cy="3471049"/>
            <a:chOff x="4001852" y="1676400"/>
            <a:chExt cx="5142148" cy="3471049"/>
          </a:xfrm>
        </p:grpSpPr>
        <p:grpSp>
          <p:nvGrpSpPr>
            <p:cNvPr id="9" name="Group 11"/>
            <p:cNvGrpSpPr/>
            <p:nvPr/>
          </p:nvGrpSpPr>
          <p:grpSpPr>
            <a:xfrm>
              <a:off x="4001852" y="1676400"/>
              <a:ext cx="5142148" cy="3471049"/>
              <a:chOff x="4001852" y="1676400"/>
              <a:chExt cx="5142148" cy="3471049"/>
            </a:xfrm>
          </p:grpSpPr>
          <p:pic>
            <p:nvPicPr>
              <p:cNvPr id="15769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01852" y="1676400"/>
                <a:ext cx="5029200" cy="3340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583252" y="4870450"/>
                <a:ext cx="156074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i="1" dirty="0" smtClean="0"/>
                  <a:t>in preparation</a:t>
                </a:r>
                <a:endParaRPr lang="en-US" sz="1200" dirty="0" smtClean="0"/>
              </a:p>
            </p:txBody>
          </p:sp>
        </p:grpSp>
        <p:sp>
          <p:nvSpPr>
            <p:cNvPr id="13" name="Oval 12"/>
            <p:cNvSpPr/>
            <p:nvPr/>
          </p:nvSpPr>
          <p:spPr bwMode="auto">
            <a:xfrm>
              <a:off x="4876800" y="2133601"/>
              <a:ext cx="109728" cy="10972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29200" y="2057400"/>
              <a:ext cx="13708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0-5% </a:t>
              </a:r>
              <a:r>
                <a:rPr lang="en-US" sz="1200" dirty="0" smtClean="0">
                  <a:latin typeface="Symbol" pitchFamily="18" charset="2"/>
                </a:rPr>
                <a:t>p</a:t>
              </a:r>
              <a:r>
                <a:rPr lang="en-US" sz="1200" baseline="30000" dirty="0" smtClean="0"/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578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Distinguishing measurement?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FD5A-DFD5-4294-A575-77B432CADE7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181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  <p:grpSp>
        <p:nvGrpSpPr>
          <p:cNvPr id="7" name="Group 18"/>
          <p:cNvGrpSpPr/>
          <p:nvPr/>
        </p:nvGrpSpPr>
        <p:grpSpPr>
          <a:xfrm>
            <a:off x="0" y="1981200"/>
            <a:ext cx="4495800" cy="3195810"/>
            <a:chOff x="0" y="1981200"/>
            <a:chExt cx="4495800" cy="3195810"/>
          </a:xfrm>
        </p:grpSpPr>
        <p:grpSp>
          <p:nvGrpSpPr>
            <p:cNvPr id="10" name="Group 13"/>
            <p:cNvGrpSpPr/>
            <p:nvPr/>
          </p:nvGrpSpPr>
          <p:grpSpPr>
            <a:xfrm>
              <a:off x="0" y="1981200"/>
              <a:ext cx="4495800" cy="3195810"/>
              <a:chOff x="0" y="1981200"/>
              <a:chExt cx="4495800" cy="3195810"/>
            </a:xfrm>
          </p:grpSpPr>
          <p:pic>
            <p:nvPicPr>
              <p:cNvPr id="156675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0" y="1981200"/>
                <a:ext cx="4495800" cy="3195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352800" y="3581400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971800" y="3886200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2004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  <p:grpSp>
        <p:nvGrpSpPr>
          <p:cNvPr id="14" name="Group 19"/>
          <p:cNvGrpSpPr/>
          <p:nvPr/>
        </p:nvGrpSpPr>
        <p:grpSpPr>
          <a:xfrm>
            <a:off x="4572000" y="1905000"/>
            <a:ext cx="4622800" cy="3262502"/>
            <a:chOff x="4572000" y="1905000"/>
            <a:chExt cx="4622800" cy="3262502"/>
          </a:xfrm>
        </p:grpSpPr>
        <p:grpSp>
          <p:nvGrpSpPr>
            <p:cNvPr id="15" name="Group 16"/>
            <p:cNvGrpSpPr/>
            <p:nvPr/>
          </p:nvGrpSpPr>
          <p:grpSpPr>
            <a:xfrm>
              <a:off x="4572000" y="1905000"/>
              <a:ext cx="4622800" cy="3262502"/>
              <a:chOff x="4572000" y="1905000"/>
              <a:chExt cx="4622800" cy="3262502"/>
            </a:xfrm>
          </p:grpSpPr>
          <p:pic>
            <p:nvPicPr>
              <p:cNvPr id="156674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1905000"/>
                <a:ext cx="4622800" cy="3262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8001000" y="3674288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696200" y="4004846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79248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24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21D3-7985-4651-8D5D-9782F73AAD9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25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D1DEE-3ACB-414F-95BF-2E9AD7CE7A05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26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DF38-EBE2-4912-B349-FB59A1EA510E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27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13BA-02FA-42A5-BAD4-6326A396426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28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AE00-E083-4A2B-818E-42A65901583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29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269314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1066800"/>
            <a:ext cx="4645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Constant </a:t>
            </a:r>
            <a:r>
              <a:rPr lang="en-US" sz="2400" i="1" dirty="0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 Thermal Black </a:t>
            </a:r>
            <a:r>
              <a:rPr lang="en-US" sz="2400" dirty="0" err="1">
                <a:solidFill>
                  <a:srgbClr val="660000"/>
                </a:solidFill>
              </a:rPr>
              <a:t>Brane</a:t>
            </a:r>
            <a:endParaRPr lang="en-US" sz="2400" dirty="0">
              <a:solidFill>
                <a:srgbClr val="660000"/>
              </a:solidFill>
            </a:endParaRP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4384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8956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9624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1311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269320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978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269319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9025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9025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455738"/>
          <a:ext cx="4114800" cy="830262"/>
        </p:xfrm>
        <a:graphic>
          <a:graphicData uri="http://schemas.openxmlformats.org/presentationml/2006/ole">
            <p:oleObj spid="_x0000_s269315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246438"/>
          <a:ext cx="5410200" cy="563562"/>
        </p:xfrm>
        <a:graphic>
          <a:graphicData uri="http://schemas.openxmlformats.org/presentationml/2006/ole">
            <p:oleObj spid="_x0000_s269317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337050"/>
          <a:ext cx="6172200" cy="674688"/>
        </p:xfrm>
        <a:graphic>
          <a:graphicData uri="http://schemas.openxmlformats.org/presentationml/2006/ole">
            <p:oleObj spid="_x0000_s269318" name="Image" r:id="rId8" imgW="9752381" imgH="1066291" progId="">
              <p:embed/>
            </p:oleObj>
          </a:graphicData>
        </a:graphic>
      </p:graphicFrame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269321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1722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2223A-DF10-4B8C-976A-6A5282586B6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F892-9DE9-46E1-A077-51DABC2B567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30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Shock Results</a:t>
            </a:r>
            <a:endParaRPr lang="en-US" dirty="0"/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271362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2C6C-CCB9-47DF-98BF-929AC8FE393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31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L </a:t>
            </a:r>
            <a:r>
              <a:rPr lang="en-US" dirty="0" smtClean="0"/>
              <a:t>typical momentum scale of the medium</a:t>
            </a:r>
            <a:endParaRPr lang="en-US" dirty="0" smtClean="0">
              <a:latin typeface="Symbol" pitchFamily="18" charset="2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22225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254979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787775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T</a:t>
            </a: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733800"/>
          <a:ext cx="4622800" cy="558800"/>
        </p:xfrm>
        <a:graphic>
          <a:graphicData uri="http://schemas.openxmlformats.org/presentationml/2006/ole">
            <p:oleObj spid="_x0000_s254978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E706-15E6-45AB-AE5B-9282F22FFC4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32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1C5C6-2D63-4907-956C-22E817E06750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4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 to </a:t>
            </a:r>
            <a:r>
              <a:rPr lang="en-US" dirty="0" err="1" smtClean="0"/>
              <a:t>pQCD</a:t>
            </a:r>
            <a:r>
              <a:rPr lang="en-US" dirty="0" smtClean="0"/>
              <a:t>: Quant. and Falsifiable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990600"/>
            <a:ext cx="8229600" cy="4876800"/>
          </a:xfrm>
        </p:spPr>
        <p:txBody>
          <a:bodyPr/>
          <a:lstStyle/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Requires rigorous </a:t>
            </a:r>
            <a:r>
              <a:rPr lang="en-US" dirty="0" err="1" smtClean="0"/>
              <a:t>pQCD</a:t>
            </a:r>
            <a:r>
              <a:rPr lang="en-US" dirty="0" smtClean="0"/>
              <a:t> estimates, limits: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pQCD</a:t>
            </a:r>
            <a:r>
              <a:rPr lang="en-US" dirty="0" smtClean="0"/>
              <a:t> formalisms, different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55EE-9883-42C2-8F42-FDC61553940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76189" y="1143000"/>
            <a:ext cx="1115411" cy="141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304799" y="3352800"/>
          <a:ext cx="4104475" cy="2895600"/>
        </p:xfrm>
        <a:graphic>
          <a:graphicData uri="http://schemas.openxmlformats.org/presentationml/2006/ole">
            <p:oleObj spid="_x0000_s261122" name="Image" r:id="rId4" imgW="14742857" imgH="10400000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26721" y="6243935"/>
            <a:ext cx="2002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Bass et al., </a:t>
            </a:r>
            <a:r>
              <a:rPr lang="en-US" sz="1200" dirty="0" smtClean="0">
                <a:solidFill>
                  <a:srgbClr val="4D4D4D"/>
                </a:solidFill>
              </a:rPr>
              <a:t>Phys.Rev.C79:</a:t>
            </a:r>
          </a:p>
          <a:p>
            <a:r>
              <a:rPr lang="en-US" sz="1200" dirty="0" smtClean="0">
                <a:solidFill>
                  <a:srgbClr val="4D4D4D"/>
                </a:solidFill>
              </a:rPr>
              <a:t>024901,2009</a:t>
            </a:r>
            <a:endParaRPr lang="en-US" sz="1200" dirty="0">
              <a:solidFill>
                <a:srgbClr val="4D4D4D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675" y="3505200"/>
            <a:ext cx="3815725" cy="27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Theoretical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Want to rigorously: </a:t>
            </a:r>
          </a:p>
          <a:p>
            <a:pPr lvl="1"/>
            <a:r>
              <a:rPr lang="en-US" dirty="0" smtClean="0"/>
              <a:t>falsify theories</a:t>
            </a:r>
          </a:p>
          <a:p>
            <a:pPr lvl="1"/>
            <a:r>
              <a:rPr lang="en-US" dirty="0" smtClean="0"/>
              <a:t>quantify medium</a:t>
            </a:r>
          </a:p>
          <a:p>
            <a:r>
              <a:rPr lang="en-US" dirty="0" smtClean="0"/>
              <a:t>Therefore need:</a:t>
            </a:r>
          </a:p>
          <a:p>
            <a:pPr lvl="1"/>
            <a:r>
              <a:rPr lang="en-US" dirty="0" smtClean="0"/>
              <a:t>Precise observables</a:t>
            </a:r>
          </a:p>
          <a:p>
            <a:pPr lvl="1"/>
            <a:r>
              <a:rPr lang="en-US" dirty="0" smtClean="0"/>
              <a:t>Precise theory</a:t>
            </a:r>
          </a:p>
          <a:p>
            <a:r>
              <a:rPr lang="en-US" dirty="0" smtClean="0"/>
              <a:t>Distinguish between systematic uncertainties:</a:t>
            </a:r>
          </a:p>
          <a:p>
            <a:pPr lvl="1"/>
            <a:r>
              <a:rPr lang="en-US" dirty="0" smtClean="0"/>
              <a:t>between formalisms</a:t>
            </a:r>
          </a:p>
          <a:p>
            <a:pPr lvl="2"/>
            <a:r>
              <a:rPr lang="en-US" dirty="0" smtClean="0"/>
              <a:t>Due to diff. physics assumptions</a:t>
            </a:r>
          </a:p>
          <a:p>
            <a:pPr lvl="1"/>
            <a:r>
              <a:rPr lang="en-US" dirty="0" smtClean="0"/>
              <a:t>within formalisms</a:t>
            </a:r>
          </a:p>
          <a:p>
            <a:pPr lvl="2"/>
            <a:r>
              <a:rPr lang="en-US" dirty="0" smtClean="0"/>
              <a:t>Due to simplifying approximations</a:t>
            </a:r>
          </a:p>
          <a:p>
            <a:r>
              <a:rPr lang="en-US" dirty="0" smtClean="0"/>
              <a:t>Focus specifically on opacity expansion</a:t>
            </a:r>
          </a:p>
          <a:p>
            <a:pPr lvl="1"/>
            <a:r>
              <a:rPr lang="en-US" dirty="0" smtClean="0"/>
              <a:t>GLV; ASW-SH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52FD-BC33-4B0C-8274-73A7E8852BF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Mechanics of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27D14-6901-4BC7-AEA6-9015C539A09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emission, </a:t>
            </a:r>
            <a:r>
              <a:rPr lang="en-US" dirty="0" err="1" smtClean="0"/>
              <a:t>Sudakov</a:t>
            </a:r>
            <a:endParaRPr lang="en-US" dirty="0" smtClean="0"/>
          </a:p>
          <a:p>
            <a:pPr lvl="2"/>
            <a:r>
              <a:rPr lang="en-US" dirty="0" smtClean="0"/>
              <a:t>assume independent emissions</a:t>
            </a:r>
          </a:p>
          <a:p>
            <a:pPr lvl="1"/>
            <a:r>
              <a:rPr lang="en-US" dirty="0" smtClean="0"/>
              <a:t>NB: </a:t>
            </a:r>
            <a:r>
              <a:rPr lang="el-GR" dirty="0" smtClean="0"/>
              <a:t>ϵ</a:t>
            </a:r>
            <a:r>
              <a:rPr lang="en-US" dirty="0" smtClean="0"/>
              <a:t> is a </a:t>
            </a:r>
            <a:r>
              <a:rPr lang="en-US" i="1" dirty="0" smtClean="0"/>
              <a:t>momentum</a:t>
            </a:r>
            <a:r>
              <a:rPr lang="en-US" dirty="0" smtClean="0"/>
              <a:t> fraction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A263F-9AC2-4663-B4D0-7BF84AA18F5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295400"/>
            <a:ext cx="2070100" cy="15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AF24F-4880-4A73-AA07-74145015615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525DC-D987-4B13-9459-57B90755ABC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590800"/>
            <a:ext cx="5029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x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>
                <a:solidFill>
                  <a:srgbClr val="4D4D4D"/>
                </a:solidFill>
              </a:rPr>
              <a:t>Discovered through TECHQM Brick Problem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13739"/>
            <a:chOff x="3544747" y="2541087"/>
            <a:chExt cx="5370653" cy="4104371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541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 Definitions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5105400" y="1219200"/>
            <a:ext cx="4038600" cy="3200400"/>
          </a:xfrm>
        </p:spPr>
        <p:txBody>
          <a:bodyPr/>
          <a:lstStyle/>
          <a:p>
            <a:r>
              <a:rPr lang="en-US" dirty="0" smtClean="0"/>
              <a:t>ASW-SH: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1"/>
            <a:r>
              <a:rPr lang="en-US" dirty="0" smtClean="0"/>
              <a:t>Energy fraction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GLV: x+</a:t>
            </a:r>
          </a:p>
          <a:p>
            <a:pPr lvl="1"/>
            <a:r>
              <a:rPr lang="en-US" dirty="0" smtClean="0"/>
              <a:t>Plus momentum fraction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A4D4-C3BB-49B8-A8C1-F9BB6CFC890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544483"/>
            <a:ext cx="3810000" cy="56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3100" y="2209800"/>
            <a:ext cx="4660900" cy="75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3587750" cy="9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533400" y="1725083"/>
            <a:ext cx="3200400" cy="2326582"/>
            <a:chOff x="381000" y="1295400"/>
            <a:chExt cx="3200400" cy="2326582"/>
          </a:xfrm>
        </p:grpSpPr>
        <p:pic>
          <p:nvPicPr>
            <p:cNvPr id="2621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1295400"/>
              <a:ext cx="3200400" cy="2326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769294" y="1882914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P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23227" y="5558135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 smtClean="0">
                <a:solidFill>
                  <a:srgbClr val="4D4D4D"/>
                </a:solidFill>
              </a:rPr>
              <a:t>NB: gluon always on-shell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0C47-073A-409F-B7BD-57273B1811D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7163" y="1905000"/>
            <a:ext cx="4419600" cy="341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179379" y="5334000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→ 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BD3A9-49BC-401C-A43E-97A49FCCB75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8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422C-221A-4963-AECC-F59AB7BE37E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6566-5731-47A9-B6E2-568DDC954B6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B811-DC11-43B3-9767-8ECF00AB36E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585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  <p:pic>
        <p:nvPicPr>
          <p:cNvPr id="2211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009650"/>
            <a:ext cx="3278124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/>
          <p:nvPr/>
        </p:nvGrpSpPr>
        <p:grpSpPr>
          <a:xfrm>
            <a:off x="1447800" y="2895600"/>
            <a:ext cx="5575389" cy="2438400"/>
            <a:chOff x="1447800" y="2895600"/>
            <a:chExt cx="5575389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6096000" y="472440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~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0D75-6281-4401-9F99-42CEBF1B3D3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8E907-5921-4F9D-BB5F-2AFC6C972A8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err="1" smtClean="0">
                <a:solidFill>
                  <a:srgbClr val="660000"/>
                </a:solidFill>
              </a:rPr>
              <a:t>pQCD</a:t>
            </a:r>
            <a:r>
              <a:rPr lang="en-US" dirty="0" smtClean="0">
                <a:solidFill>
                  <a:srgbClr val="660000"/>
                </a:solidFill>
              </a:rPr>
              <a:t> and </a:t>
            </a:r>
            <a:r>
              <a:rPr lang="en-US" dirty="0" err="1" smtClean="0">
                <a:solidFill>
                  <a:srgbClr val="660000"/>
                </a:solidFill>
              </a:rPr>
              <a:t>AdS</a:t>
            </a:r>
            <a:r>
              <a:rPr lang="en-US" dirty="0" smtClean="0">
                <a:solidFill>
                  <a:srgbClr val="660000"/>
                </a:solidFill>
              </a:rPr>
              <a:t>/CFT enjoy qualitative successes, concerns in high-</a:t>
            </a:r>
            <a:r>
              <a:rPr lang="en-US" dirty="0" err="1" smtClean="0">
                <a:solidFill>
                  <a:srgbClr val="660000"/>
                </a:solidFill>
              </a:rPr>
              <a:t>p</a:t>
            </a:r>
            <a:r>
              <a:rPr lang="en-US" baseline="-25000" dirty="0" err="1" smtClean="0">
                <a:solidFill>
                  <a:srgbClr val="660000"/>
                </a:solidFill>
              </a:rPr>
              <a:t>T</a:t>
            </a:r>
            <a:r>
              <a:rPr lang="en-US" dirty="0" smtClean="0">
                <a:solidFill>
                  <a:srgbClr val="660000"/>
                </a:solidFill>
              </a:rPr>
              <a:t> HIC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RHIC suppression of lights </a:t>
            </a:r>
            <a:r>
              <a:rPr lang="en-US" i="1" dirty="0" smtClean="0">
                <a:solidFill>
                  <a:srgbClr val="005400"/>
                </a:solidFill>
              </a:rPr>
              <a:t>and</a:t>
            </a:r>
            <a:r>
              <a:rPr lang="en-US" dirty="0" smtClean="0">
                <a:solidFill>
                  <a:srgbClr val="005400"/>
                </a:solidFill>
              </a:rPr>
              <a:t> heavies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Future LHC measurements</a:t>
            </a:r>
          </a:p>
          <a:p>
            <a:pPr lvl="1"/>
            <a:r>
              <a:rPr lang="en-US" i="1" dirty="0" smtClean="0">
                <a:solidFill>
                  <a:srgbClr val="660000"/>
                </a:solidFill>
              </a:rPr>
              <a:t>Quantitative</a:t>
            </a:r>
            <a:r>
              <a:rPr lang="en-US" dirty="0" smtClean="0">
                <a:solidFill>
                  <a:srgbClr val="660000"/>
                </a:solidFill>
              </a:rPr>
              <a:t> comparisons with rigorous </a:t>
            </a:r>
            <a:r>
              <a:rPr lang="en-US" b="1" dirty="0" smtClean="0">
                <a:solidFill>
                  <a:srgbClr val="660000"/>
                </a:solidFill>
              </a:rPr>
              <a:t>theoretical uncertainty </a:t>
            </a:r>
            <a:r>
              <a:rPr lang="en-US" dirty="0" smtClean="0">
                <a:solidFill>
                  <a:srgbClr val="660000"/>
                </a:solidFill>
              </a:rPr>
              <a:t>estimates needed for </a:t>
            </a:r>
            <a:r>
              <a:rPr lang="en-US" b="1" i="1" dirty="0" smtClean="0">
                <a:solidFill>
                  <a:srgbClr val="660000"/>
                </a:solidFill>
              </a:rPr>
              <a:t>falsification/verification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Theoretical work needed in </a:t>
            </a:r>
            <a:r>
              <a:rPr lang="en-US" i="1" dirty="0" smtClean="0">
                <a:solidFill>
                  <a:srgbClr val="005400"/>
                </a:solidFill>
              </a:rPr>
              <a:t>both</a:t>
            </a:r>
            <a:r>
              <a:rPr lang="en-US" dirty="0" smtClean="0">
                <a:solidFill>
                  <a:srgbClr val="005400"/>
                </a:solidFill>
              </a:rPr>
              <a:t> in </a:t>
            </a:r>
            <a:r>
              <a:rPr lang="en-US" dirty="0" err="1" smtClean="0">
                <a:solidFill>
                  <a:srgbClr val="005400"/>
                </a:solidFill>
              </a:rPr>
              <a:t>pQCD</a:t>
            </a:r>
            <a:r>
              <a:rPr lang="en-US" dirty="0" smtClean="0">
                <a:solidFill>
                  <a:srgbClr val="005400"/>
                </a:solidFill>
              </a:rPr>
              <a:t> and </a:t>
            </a:r>
            <a:r>
              <a:rPr lang="en-US" dirty="0" err="1" smtClean="0">
                <a:solidFill>
                  <a:srgbClr val="005400"/>
                </a:solidFill>
              </a:rPr>
              <a:t>AdS</a:t>
            </a:r>
            <a:endParaRPr lang="en-US" dirty="0" smtClean="0">
              <a:solidFill>
                <a:srgbClr val="005400"/>
              </a:solidFill>
            </a:endParaRP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AdS</a:t>
            </a:r>
            <a:r>
              <a:rPr lang="en-US" dirty="0" smtClean="0">
                <a:solidFill>
                  <a:srgbClr val="4D4D4D"/>
                </a:solidFill>
              </a:rPr>
              <a:t>, control of jet IC, large </a:t>
            </a:r>
            <a:r>
              <a:rPr lang="en-US" dirty="0" err="1" smtClean="0">
                <a:solidFill>
                  <a:srgbClr val="4D4D4D"/>
                </a:solidFill>
              </a:rPr>
              <a:t>p</a:t>
            </a:r>
            <a:r>
              <a:rPr lang="en-US" baseline="-25000" dirty="0" err="1" smtClean="0">
                <a:solidFill>
                  <a:srgbClr val="4D4D4D"/>
                </a:solidFill>
              </a:rPr>
              <a:t>T</a:t>
            </a:r>
            <a:r>
              <a:rPr lang="en-US" dirty="0" smtClean="0">
                <a:solidFill>
                  <a:srgbClr val="4D4D4D"/>
                </a:solidFill>
              </a:rPr>
              <a:t> required</a:t>
            </a: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pQCD</a:t>
            </a:r>
            <a:r>
              <a:rPr lang="en-US" dirty="0" smtClean="0">
                <a:solidFill>
                  <a:srgbClr val="4D4D4D"/>
                </a:solidFill>
              </a:rPr>
              <a:t>, wide angle radiation very important, </a:t>
            </a:r>
            <a:r>
              <a:rPr lang="en-US" b="1" i="1" dirty="0" smtClean="0"/>
              <a:t>not</a:t>
            </a:r>
            <a:r>
              <a:rPr lang="en-US" dirty="0" smtClean="0">
                <a:solidFill>
                  <a:srgbClr val="4D4D4D"/>
                </a:solidFill>
              </a:rPr>
              <a:t> under theoretical control</a:t>
            </a:r>
            <a:endParaRPr lang="en-US" dirty="0">
              <a:solidFill>
                <a:srgbClr val="4D4D4D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F416-C980-4735-A7F1-6C043C02C9E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Past, Present, and Future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Bulk properties</a:t>
            </a:r>
          </a:p>
          <a:p>
            <a:pPr lvl="1"/>
            <a:r>
              <a:rPr lang="en-US" dirty="0" err="1" smtClean="0"/>
              <a:t>Deconfinement</a:t>
            </a:r>
            <a:endParaRPr lang="en-US" dirty="0" smtClean="0"/>
          </a:p>
          <a:p>
            <a:pPr lvl="1"/>
            <a:r>
              <a:rPr lang="en-US" dirty="0" err="1" smtClean="0"/>
              <a:t>Thermalization</a:t>
            </a:r>
            <a:r>
              <a:rPr lang="en-US" dirty="0" smtClean="0"/>
              <a:t>, density</a:t>
            </a:r>
          </a:p>
          <a:p>
            <a:pPr lvl="1"/>
            <a:r>
              <a:rPr lang="en-US" dirty="0" smtClean="0"/>
              <a:t>EOS,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QGP DOF</a:t>
            </a:r>
          </a:p>
          <a:p>
            <a:r>
              <a:rPr lang="en-US" dirty="0" smtClean="0"/>
              <a:t>Weakly vs. Strongly coupled plasma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= U/T: &lt;&lt;1 or &gt;&gt;1?</a:t>
            </a:r>
          </a:p>
          <a:p>
            <a:r>
              <a:rPr lang="en-US" dirty="0" smtClean="0"/>
              <a:t>Weakly vs. Strongly coupled theories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~ 0.3 &lt;&lt; 1?	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√(g</a:t>
            </a:r>
            <a:r>
              <a:rPr lang="en-US" baseline="-25000" dirty="0" smtClean="0"/>
              <a:t>YM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) ~ 3.5 &gt;&gt; 1?</a:t>
            </a:r>
          </a:p>
          <a:p>
            <a:r>
              <a:rPr lang="en-US" dirty="0" smtClean="0"/>
              <a:t>New computational techniques</a:t>
            </a:r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07BE0-F267-4D12-AB29-02516432B11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4D49-2CB2-4FDF-BD75-4EFB9391BB2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99A6-B220-4F6F-8405-C87D33DA614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BDC07-421B-40A0-AAB8-7B2C3D792A8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EF3A-AF4B-457B-BEA6-82C2CE70BFC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LBL Nuclear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253954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7084</TotalTime>
  <Words>1975</Words>
  <Application>Microsoft Office PowerPoint</Application>
  <PresentationFormat>On-screen Show (4:3)</PresentationFormat>
  <Paragraphs>562</Paragraphs>
  <Slides>46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Office Theme</vt:lpstr>
      <vt:lpstr>Image</vt:lpstr>
      <vt:lpstr>Bitmap Image</vt:lpstr>
      <vt:lpstr>Heavy Ion Collisions with pQCD and AdS/CFT</vt:lpstr>
      <vt:lpstr>QCD: Theory of the Strong Force</vt:lpstr>
      <vt:lpstr>Bulk QCD and Phase Diagram</vt:lpstr>
      <vt:lpstr>Evolution of a HI Collision</vt:lpstr>
      <vt:lpstr>Past, Present, and Future Questions</vt:lpstr>
      <vt:lpstr>Methods of QCD Calculation I: Lattice</vt:lpstr>
      <vt:lpstr>Methods of QCD Calculation II: pQCD</vt:lpstr>
      <vt:lpstr>Methods of QCD Calculation III: AdS(?)</vt:lpstr>
      <vt:lpstr>Why High-pT Jets?</vt:lpstr>
      <vt:lpstr>Tomography in QGP</vt:lpstr>
      <vt:lpstr>QGP Energy Loss</vt:lpstr>
      <vt:lpstr>Jets in Heavy Ion Collisions</vt:lpstr>
      <vt:lpstr>High-pT Observables</vt:lpstr>
      <vt:lpstr>pQCD Rad Picture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Jets in AdS/CFT</vt:lpstr>
      <vt:lpstr>Compared to Data</vt:lpstr>
      <vt:lpstr>Light Quark and Gluon E-Loss</vt:lpstr>
      <vt:lpstr>Baryon to Meson Ratios</vt:lpstr>
      <vt:lpstr>pQCD vs. AdS/CFT at LHC</vt:lpstr>
      <vt:lpstr>Not So Fast!</vt:lpstr>
      <vt:lpstr>LHC RcAA(pT)/RbAA(pT) Prediction (with speed limits)</vt:lpstr>
      <vt:lpstr>RHIC Rcb Ratio</vt:lpstr>
      <vt:lpstr>Universality and Applicability</vt:lpstr>
      <vt:lpstr>New Geometries</vt:lpstr>
      <vt:lpstr>Asymptotic Shock Results</vt:lpstr>
      <vt:lpstr>Putting It All Together</vt:lpstr>
      <vt:lpstr>Shock Metric Speed Limit</vt:lpstr>
      <vt:lpstr>Back to pQCD: Quant. and Falsifiable</vt:lpstr>
      <vt:lpstr>Need for Theoretical Uncertainty</vt:lpstr>
      <vt:lpstr>Mechanics of Energy Loss</vt:lpstr>
      <vt:lpstr>Poisson Convolution</vt:lpstr>
      <vt:lpstr>Opacity Expansion Calculation</vt:lpstr>
      <vt:lpstr>Uncertainty from Collinear Approx</vt:lpstr>
      <vt:lpstr>x Definitions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473</cp:revision>
  <dcterms:created xsi:type="dcterms:W3CDTF">2009-09-03T22:02:25Z</dcterms:created>
  <dcterms:modified xsi:type="dcterms:W3CDTF">2010-11-16T13:07:07Z</dcterms:modified>
</cp:coreProperties>
</file>