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74" r:id="rId2"/>
    <p:sldId id="268" r:id="rId3"/>
    <p:sldId id="271" r:id="rId4"/>
    <p:sldId id="480" r:id="rId5"/>
    <p:sldId id="485" r:id="rId6"/>
    <p:sldId id="428" r:id="rId7"/>
    <p:sldId id="333" r:id="rId8"/>
    <p:sldId id="334" r:id="rId9"/>
    <p:sldId id="375" r:id="rId10"/>
    <p:sldId id="434" r:id="rId11"/>
    <p:sldId id="437" r:id="rId12"/>
    <p:sldId id="435" r:id="rId13"/>
    <p:sldId id="432" r:id="rId14"/>
    <p:sldId id="479" r:id="rId15"/>
    <p:sldId id="495" r:id="rId16"/>
    <p:sldId id="345" r:id="rId17"/>
    <p:sldId id="349" r:id="rId18"/>
    <p:sldId id="351" r:id="rId19"/>
    <p:sldId id="295" r:id="rId20"/>
    <p:sldId id="366" r:id="rId21"/>
    <p:sldId id="301" r:id="rId22"/>
    <p:sldId id="303" r:id="rId23"/>
    <p:sldId id="487" r:id="rId24"/>
    <p:sldId id="488" r:id="rId25"/>
    <p:sldId id="486" r:id="rId26"/>
    <p:sldId id="489" r:id="rId27"/>
    <p:sldId id="498" r:id="rId28"/>
    <p:sldId id="491" r:id="rId29"/>
    <p:sldId id="386" r:id="rId30"/>
    <p:sldId id="387" r:id="rId31"/>
    <p:sldId id="388" r:id="rId32"/>
    <p:sldId id="318" r:id="rId33"/>
    <p:sldId id="323" r:id="rId34"/>
    <p:sldId id="476" r:id="rId35"/>
    <p:sldId id="477" r:id="rId36"/>
    <p:sldId id="492" r:id="rId37"/>
    <p:sldId id="493" r:id="rId38"/>
    <p:sldId id="441" r:id="rId39"/>
    <p:sldId id="331" r:id="rId40"/>
    <p:sldId id="50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660000"/>
    <a:srgbClr val="005400"/>
    <a:srgbClr val="09840A"/>
    <a:srgbClr val="2D2A62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9" autoAdjust="0"/>
    <p:restoredTop sz="94660"/>
  </p:normalViewPr>
  <p:slideViewPr>
    <p:cSldViewPr>
      <p:cViewPr varScale="1">
        <p:scale>
          <a:sx n="74" d="100"/>
          <a:sy n="74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Theoretical techniques</a:t>
            </a:r>
            <a:r>
              <a:rPr lang="en-US" baseline="0" dirty="0" smtClean="0"/>
              <a:t> up next!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up, experiments!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Anticorrelated</a:t>
            </a:r>
            <a:r>
              <a:rPr lang="en-US" dirty="0" smtClean="0"/>
              <a:t>; have e- come in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12E7-D656-42BC-812B-A51C823ECA47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6034-3978-4D0C-8D8A-3D12D81D90CE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6240-F623-4BAE-BF9D-57DD593597CE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970D-E75F-414E-A434-863A800791C2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ED03-D10C-459B-9491-20B92EFBAB3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84A9-24D1-4257-AFDC-711F94E582D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4397-420A-40C1-B073-67ECA1995E42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B279-FE6C-41A3-A365-6F78FA0FDED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CCB4-4E74-4E2B-8053-D0DFB43D5890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7497-E203-4D11-B5BD-03E74A5D7671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3EDF-113E-42FB-AE31-2F32A9817B9A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7EEB6-AD76-4862-B550-6027043B35D5}" type="datetime1">
              <a:rPr lang="en-US" smtClean="0"/>
              <a:pPr/>
              <a:t>11/16/2010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9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HIP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7" descr="OSU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075" y="6393500"/>
            <a:ext cx="365125" cy="371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Jet Energy Loss with </a:t>
            </a:r>
            <a:r>
              <a:rPr lang="en-US" dirty="0" err="1" smtClean="0"/>
              <a:t>pQCD</a:t>
            </a:r>
            <a:r>
              <a:rPr lang="en-US" dirty="0" smtClean="0"/>
              <a:t> and </a:t>
            </a:r>
            <a:r>
              <a:rPr lang="en-US" dirty="0" err="1" smtClean="0"/>
              <a:t>AdS</a:t>
            </a:r>
            <a:r>
              <a:rPr lang="en-US" dirty="0" smtClean="0"/>
              <a:t>/CFT in Heavy Ion Collisions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The Ohio State University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February 11, 2010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DBD0-42F7-4CB4-B961-D4D42DCE7F5E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257800"/>
            <a:ext cx="7792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 many thanks to Brian Cole,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Ulrich Heinz,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Jets?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/>
              <a:t>Tomography in medicine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1AD5-108C-45A9-82E2-C2926E6FB975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28003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098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http://www.fas.org/irp/imint/docs/rst/Intro/Part2_26d.html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4D4D4D"/>
                </a:solidFill>
              </a:rPr>
              <a:t>One can learn a lot from </a:t>
            </a:r>
            <a:r>
              <a:rPr lang="en-US" sz="2000" dirty="0" smtClean="0">
                <a:solidFill>
                  <a:srgbClr val="4D4D4D"/>
                </a:solidFill>
              </a:rPr>
              <a:t>a single probe</a:t>
            </a:r>
            <a:r>
              <a:rPr lang="en-US" sz="2000" dirty="0">
                <a:solidFill>
                  <a:srgbClr val="4D4D4D"/>
                </a:solidFill>
              </a:rPr>
              <a:t>…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0" y="5791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660000"/>
                </a:solidFill>
              </a:rPr>
              <a:t>PET Scan</a:t>
            </a: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257800" y="2057400"/>
            <a:ext cx="3581400" cy="4070350"/>
            <a:chOff x="3312" y="1056"/>
            <a:chExt cx="2256" cy="2564"/>
          </a:xfrm>
        </p:grpSpPr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3504" y="1632"/>
            <a:ext cx="1712" cy="1528"/>
          </p:xfrm>
          <a:graphic>
            <a:graphicData uri="http://schemas.openxmlformats.org/presentationml/2006/ole">
              <p:oleObj spid="_x0000_s253954" name="Image" r:id="rId4" imgW="2717460" imgH="2425397" progId="">
                <p:embed/>
              </p:oleObj>
            </a:graphicData>
          </a:graphic>
        </p:graphicFrame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312" y="1056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and even more with multiple probes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360" y="3216"/>
              <a:ext cx="20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660000"/>
                  </a:solidFill>
                </a:rPr>
                <a:t>SPECT-CT Scan uses internal </a:t>
              </a:r>
              <a:r>
                <a:rPr lang="en-US" sz="1800">
                  <a:solidFill>
                    <a:srgbClr val="660000"/>
                  </a:solidFill>
                  <a:latin typeface="Symbol" pitchFamily="18" charset="2"/>
                </a:rPr>
                <a:t>g</a:t>
              </a:r>
              <a:r>
                <a:rPr lang="en-US" sz="1800">
                  <a:solidFill>
                    <a:srgbClr val="660000"/>
                  </a:solidFill>
                </a:rPr>
                <a:t> photons and external X-rays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Tomography in QGP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0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Requires well-controlled theory of:</a:t>
            </a:r>
          </a:p>
          <a:p>
            <a:pPr lvl="1"/>
            <a:r>
              <a:rPr lang="en-US" dirty="0" smtClean="0"/>
              <a:t>production of rare,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probes</a:t>
            </a:r>
          </a:p>
          <a:p>
            <a:pPr lvl="2"/>
            <a:r>
              <a:rPr lang="en-US" dirty="0" smtClean="0"/>
              <a:t>g, u, d, s, c, b</a:t>
            </a:r>
          </a:p>
          <a:p>
            <a:pPr lvl="1"/>
            <a:r>
              <a:rPr lang="en-US" dirty="0" smtClean="0"/>
              <a:t>in-medium E-loss</a:t>
            </a:r>
          </a:p>
          <a:p>
            <a:pPr lvl="1"/>
            <a:r>
              <a:rPr lang="en-US" dirty="0" err="1" smtClean="0"/>
              <a:t>hadronization</a:t>
            </a:r>
            <a:endParaRPr lang="en-US" dirty="0" smtClean="0"/>
          </a:p>
          <a:p>
            <a:r>
              <a:rPr lang="en-US" dirty="0" smtClean="0"/>
              <a:t>Requires precision measurements of decay fragments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BD92-0A3A-4DA9-B1C7-438423B7C9D7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 15"/>
          <p:cNvGrpSpPr/>
          <p:nvPr/>
        </p:nvGrpSpPr>
        <p:grpSpPr>
          <a:xfrm>
            <a:off x="5843604" y="1447799"/>
            <a:ext cx="2843196" cy="2895601"/>
            <a:chOff x="6324601" y="3352800"/>
            <a:chExt cx="2843196" cy="2895601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10201" y="45908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Invert attenuation pattern =&gt; measure medium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FF95-EBA8-49A5-AFA9-F6B55F8226F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pQCD</a:t>
            </a:r>
            <a:r>
              <a:rPr lang="en-US" sz="2800" dirty="0" smtClean="0"/>
              <a:t>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AdS</a:t>
            </a:r>
            <a:r>
              <a:rPr lang="en-US" sz="2800" dirty="0" smtClean="0"/>
              <a:t>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Heavy Ion Collisions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r>
              <a:rPr lang="en-US" dirty="0" err="1" smtClean="0"/>
              <a:t>p+p</a:t>
            </a:r>
            <a:endParaRPr lang="en-US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9505-1C51-4720-916F-EA9C65B7DEA5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95326"/>
            <a:ext cx="3352800" cy="384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6800" y="5819001"/>
            <a:ext cx="3128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Y-S Lai, RHIC &amp; AGS Users’ Meeting, 2009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4572000" y="2009001"/>
            <a:ext cx="4343400" cy="3982998"/>
            <a:chOff x="4572000" y="1828800"/>
            <a:chExt cx="4343400" cy="3982998"/>
          </a:xfrm>
        </p:grpSpPr>
        <p:pic>
          <p:nvPicPr>
            <p:cNvPr id="1986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1828800"/>
              <a:ext cx="4343400" cy="374949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724400" y="5534799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PHENIX</a:t>
              </a:r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0079" y="5439334"/>
            <a:ext cx="787400" cy="27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208" name="Rectangle 16"/>
          <p:cNvSpPr>
            <a:spLocks noChangeArrowheads="1"/>
          </p:cNvSpPr>
          <p:nvPr/>
        </p:nvSpPr>
        <p:spPr bwMode="auto">
          <a:xfrm>
            <a:off x="-838200" y="32766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660000"/>
                </a:solidFill>
              </a:rPr>
              <a:t>	Common variables used are transverse momentum, </a:t>
            </a:r>
            <a:r>
              <a:rPr lang="en-US" sz="2400" b="1" i="1" dirty="0" err="1">
                <a:solidFill>
                  <a:srgbClr val="660000"/>
                </a:solidFill>
              </a:rPr>
              <a:t>p</a:t>
            </a:r>
            <a:r>
              <a:rPr lang="en-US" sz="2400" b="1" i="1" baseline="-25000" dirty="0" err="1">
                <a:solidFill>
                  <a:srgbClr val="660000"/>
                </a:solidFill>
              </a:rPr>
              <a:t>T</a:t>
            </a:r>
            <a:r>
              <a:rPr lang="en-US" sz="2400" dirty="0">
                <a:solidFill>
                  <a:srgbClr val="660000"/>
                </a:solidFill>
              </a:rPr>
              <a:t>, and angle with respect to the reaction plane, </a:t>
            </a:r>
            <a:r>
              <a:rPr lang="en-US" sz="2400" i="1" dirty="0">
                <a:solidFill>
                  <a:srgbClr val="66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337D-5F07-49A2-9B71-5FAE03C03B6D}" type="slidenum">
              <a:rPr lang="en-US"/>
              <a:pPr/>
              <a:t>14</a:t>
            </a:fld>
            <a:endParaRPr lang="en-US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Observables</a:t>
            </a:r>
            <a:endParaRPr lang="en-US" dirty="0"/>
          </a:p>
        </p:txBody>
      </p:sp>
      <p:sp>
        <p:nvSpPr>
          <p:cNvPr id="64820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7772400" cy="533400"/>
          </a:xfrm>
          <a:noFill/>
          <a:ln/>
        </p:spPr>
        <p:txBody>
          <a:bodyPr/>
          <a:lstStyle/>
          <a:p>
            <a:pPr lvl="2">
              <a:buFontTx/>
              <a:buNone/>
            </a:pPr>
            <a:r>
              <a:rPr lang="en-US" dirty="0" smtClean="0">
                <a:solidFill>
                  <a:srgbClr val="005400"/>
                </a:solidFill>
              </a:rPr>
              <a:t>Naively</a:t>
            </a:r>
            <a:r>
              <a:rPr lang="en-US" dirty="0">
                <a:solidFill>
                  <a:srgbClr val="005400"/>
                </a:solidFill>
              </a:rPr>
              <a:t>: if medium has no effect, then </a:t>
            </a:r>
            <a:r>
              <a:rPr lang="en-US" b="1" i="1" dirty="0">
                <a:solidFill>
                  <a:srgbClr val="005400"/>
                </a:solidFill>
              </a:rPr>
              <a:t>R</a:t>
            </a:r>
            <a:r>
              <a:rPr lang="en-US" b="1" i="1" baseline="-25000" dirty="0">
                <a:solidFill>
                  <a:srgbClr val="005400"/>
                </a:solidFill>
              </a:rPr>
              <a:t>AA</a:t>
            </a:r>
            <a:r>
              <a:rPr lang="en-US" dirty="0">
                <a:solidFill>
                  <a:srgbClr val="005400"/>
                </a:solidFill>
              </a:rPr>
              <a:t> = 1</a:t>
            </a:r>
          </a:p>
        </p:txBody>
      </p:sp>
      <p:sp>
        <p:nvSpPr>
          <p:cNvPr id="648207" name="Rectangle 15"/>
          <p:cNvSpPr>
            <a:spLocks noChangeArrowheads="1"/>
          </p:cNvSpPr>
          <p:nvPr/>
        </p:nvSpPr>
        <p:spPr bwMode="auto">
          <a:xfrm>
            <a:off x="1193800" y="2667000"/>
            <a:ext cx="662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09" name="Rectangle 17"/>
          <p:cNvSpPr>
            <a:spLocks noChangeArrowheads="1"/>
          </p:cNvSpPr>
          <p:nvPr/>
        </p:nvSpPr>
        <p:spPr bwMode="auto">
          <a:xfrm>
            <a:off x="-838200" y="46482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4D4D4D"/>
                </a:solidFill>
              </a:rPr>
              <a:t>	</a:t>
            </a:r>
            <a:r>
              <a:rPr lang="en-US" sz="2400" dirty="0" smtClean="0">
                <a:solidFill>
                  <a:srgbClr val="4D4D4D"/>
                </a:solidFill>
              </a:rPr>
              <a:t>Fourier </a:t>
            </a:r>
            <a:r>
              <a:rPr lang="en-US" sz="2400" dirty="0">
                <a:solidFill>
                  <a:srgbClr val="4D4D4D"/>
                </a:solidFill>
              </a:rPr>
              <a:t>expand </a:t>
            </a:r>
            <a:r>
              <a:rPr lang="en-US" sz="2400" b="1" i="1" dirty="0">
                <a:solidFill>
                  <a:srgbClr val="4D4D4D"/>
                </a:solidFill>
              </a:rPr>
              <a:t>R</a:t>
            </a:r>
            <a:r>
              <a:rPr lang="en-US" sz="2400" b="1" i="1" baseline="-25000" dirty="0">
                <a:solidFill>
                  <a:srgbClr val="4D4D4D"/>
                </a:solidFill>
              </a:rPr>
              <a:t>AA</a:t>
            </a:r>
            <a:r>
              <a:rPr lang="en-US" sz="2400" dirty="0">
                <a:solidFill>
                  <a:srgbClr val="4D4D4D"/>
                </a:solidFill>
              </a:rPr>
              <a:t>:</a:t>
            </a:r>
            <a:endParaRPr lang="en-US" sz="2400" baseline="-25000" dirty="0">
              <a:solidFill>
                <a:srgbClr val="4D4D4D"/>
              </a:solidFill>
              <a:latin typeface="Symbol" pitchFamily="18" charset="2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649A-F2C2-48BE-AF39-D4A77B644DF4}" type="datetime1">
              <a:rPr lang="en-US" smtClean="0"/>
              <a:pPr/>
              <a:t>11/16/2010</a:t>
            </a:fld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6324601" y="3352800"/>
            <a:ext cx="2843196" cy="2895601"/>
            <a:chOff x="6324601" y="3352800"/>
            <a:chExt cx="2843196" cy="289560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648196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648197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8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9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0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1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648202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3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675" y="5257800"/>
            <a:ext cx="5876925" cy="99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066800"/>
            <a:ext cx="7686675" cy="7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057400"/>
            <a:ext cx="5181600" cy="41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08" grpId="0"/>
      <p:bldP spid="648206" grpId="0" build="p" animBg="1"/>
      <p:bldP spid="6482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250 </a:t>
            </a:r>
            <a:r>
              <a:rPr lang="en-US" dirty="0" err="1" smtClean="0"/>
              <a:t>MeV</a:t>
            </a:r>
            <a:r>
              <a:rPr lang="en-US" dirty="0" smtClean="0"/>
              <a:t>, g ~ 2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1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 err="1" smtClean="0"/>
              <a:t>coh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A209-2047-47F4-9B4B-C59AFA83A53F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332926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304800" y="5282484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53000" y="2971800"/>
            <a:ext cx="4038600" cy="1752600"/>
            <a:chOff x="1066800" y="1905000"/>
            <a:chExt cx="4038600" cy="1752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905000"/>
              <a:ext cx="4038600" cy="137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57400" y="3380601"/>
              <a:ext cx="30268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Levai</a:t>
              </a:r>
              <a:r>
                <a:rPr lang="en-US" sz="1200" dirty="0" smtClean="0"/>
                <a:t>, and </a:t>
              </a:r>
              <a:r>
                <a:rPr lang="en-US" sz="1200" dirty="0" err="1" smtClean="0"/>
                <a:t>Vitev</a:t>
              </a:r>
              <a:r>
                <a:rPr lang="en-US" sz="1200" dirty="0" smtClean="0"/>
                <a:t>, NPB571 (200)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8A3-5C68-4163-9A01-2EBC296A9D14}" type="slidenum">
              <a:rPr lang="en-US"/>
              <a:pPr/>
              <a:t>16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err="1"/>
              <a:t>pQCD</a:t>
            </a:r>
            <a:r>
              <a:rPr lang="en-US" dirty="0"/>
              <a:t> Success at RHIC: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7461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81000" y="2895600"/>
            <a:ext cx="4648200" cy="838200"/>
          </a:xfrm>
          <a:noFill/>
          <a:ln/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Consistency: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)~R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-381000" y="3886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Null Control: R</a:t>
            </a:r>
            <a:r>
              <a:rPr lang="en-US" sz="2800" baseline="-25000" dirty="0">
                <a:solidFill>
                  <a:srgbClr val="005400"/>
                </a:solidFill>
              </a:rPr>
              <a:t>AA</a:t>
            </a:r>
            <a:r>
              <a:rPr lang="en-US" sz="2800" dirty="0">
                <a:solidFill>
                  <a:srgbClr val="005400"/>
                </a:solidFill>
              </a:rPr>
              <a:t>(</a:t>
            </a:r>
            <a:r>
              <a:rPr lang="en-US" sz="2800" dirty="0">
                <a:solidFill>
                  <a:srgbClr val="005400"/>
                </a:solidFill>
                <a:latin typeface="Symbol" pitchFamily="18" charset="2"/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)~1</a:t>
            </a: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-381000" y="4953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GLV Prediction: </a:t>
            </a:r>
            <a:r>
              <a:rPr lang="en-US" sz="2800" dirty="0" err="1">
                <a:solidFill>
                  <a:srgbClr val="005400"/>
                </a:solidFill>
              </a:rPr>
              <a:t>Theory~Data</a:t>
            </a:r>
            <a:r>
              <a:rPr lang="en-US" sz="2800" dirty="0">
                <a:solidFill>
                  <a:srgbClr val="005400"/>
                </a:solidFill>
              </a:rPr>
              <a:t> for reasonable fixed L~5 fm and </a:t>
            </a:r>
            <a:r>
              <a:rPr lang="en-US" sz="2800" dirty="0" err="1">
                <a:solidFill>
                  <a:srgbClr val="005400"/>
                </a:solidFill>
              </a:rPr>
              <a:t>dN</a:t>
            </a:r>
            <a:r>
              <a:rPr lang="en-US" sz="2800" baseline="-25000" dirty="0" err="1">
                <a:solidFill>
                  <a:srgbClr val="005400"/>
                </a:solidFill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dy~dN</a:t>
            </a:r>
            <a:r>
              <a:rPr lang="en-US" sz="2800" baseline="-25000" dirty="0" err="1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</a:t>
            </a:r>
            <a:endParaRPr lang="en-US" sz="2800" dirty="0">
              <a:solidFill>
                <a:srgbClr val="0054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092200"/>
            <a:ext cx="8001000" cy="3556000"/>
            <a:chOff x="528" y="624"/>
            <a:chExt cx="5040" cy="2240"/>
          </a:xfrm>
        </p:grpSpPr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28" y="1104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err="1"/>
                <a:t>hep</a:t>
              </a:r>
              <a:r>
                <a:rPr lang="en-US" sz="1200" dirty="0"/>
                <a:t>-ex/0510008</a:t>
              </a:r>
              <a:endParaRPr lang="en-US" sz="1200" i="1" dirty="0"/>
            </a:p>
          </p:txBody>
        </p:sp>
        <p:pic>
          <p:nvPicPr>
            <p:cNvPr id="37274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624"/>
              <a:ext cx="3504" cy="2240"/>
            </a:xfrm>
            <a:prstGeom prst="rect">
              <a:avLst/>
            </a:prstGeom>
            <a:noFill/>
          </p:spPr>
        </p:pic>
      </p:grp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2D2A62"/>
                </a:solidFill>
              </a:rPr>
              <a:t>(circa 2005)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741C-282D-4A19-B09E-48DD5E1FE8F8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for </a:t>
            </a:r>
            <a:r>
              <a:rPr lang="en-US" dirty="0" err="1" smtClean="0"/>
              <a:t>Rad</a:t>
            </a:r>
            <a:r>
              <a:rPr lang="en-US" dirty="0" smtClean="0"/>
              <a:t> E-Loss Picture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i="1" dirty="0" smtClean="0"/>
              <a:t>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FC68-E9D5-478E-BB29-33F843315D8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17214" y="2286000"/>
            <a:ext cx="4126186" cy="3705999"/>
            <a:chOff x="217214" y="2286000"/>
            <a:chExt cx="4126186" cy="3705999"/>
          </a:xfrm>
        </p:grpSpPr>
        <p:pic>
          <p:nvPicPr>
            <p:cNvPr id="1064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7214" y="2286000"/>
              <a:ext cx="4126186" cy="3205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676400" y="5715000"/>
              <a:ext cx="25188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dirty="0" err="1" smtClean="0"/>
                <a:t>Acta</a:t>
              </a:r>
              <a:r>
                <a:rPr lang="en-US" sz="1200" dirty="0" smtClean="0"/>
                <a:t> Phys.Hung.A27 (2006)</a:t>
              </a:r>
            </a:p>
          </p:txBody>
        </p:sp>
      </p:grp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905000"/>
            <a:ext cx="4043362" cy="394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181600" y="5867400"/>
            <a:ext cx="3869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Djordjevic</a:t>
            </a:r>
            <a:r>
              <a:rPr lang="en-US" sz="1200" dirty="0" smtClean="0"/>
              <a:t>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Vogt, and Wicks, PLB632 (2006)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81600" y="4309646"/>
            <a:ext cx="1066800" cy="338554"/>
            <a:chOff x="5181600" y="3991967"/>
            <a:chExt cx="1066800" cy="33855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181600" y="4038600"/>
              <a:ext cx="1066800" cy="1588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57800" y="3991967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accent2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chemeClr val="accent2"/>
                  </a:solidFill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Elastic Loss?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Appreciable!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Finite time effects small</a:t>
            </a:r>
            <a:endParaRPr lang="en-US" sz="2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3CAE-0FCE-488C-957B-8EFA4323D7A5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3853" y="1676400"/>
            <a:ext cx="4200673" cy="4724400"/>
            <a:chOff x="123853" y="1676400"/>
            <a:chExt cx="4200673" cy="47244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3853" y="1676400"/>
              <a:ext cx="4200673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2241313" y="6123801"/>
              <a:ext cx="1797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Mustafa, PRC72 (2005)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14466" y="1600200"/>
            <a:ext cx="4429534" cy="4724400"/>
            <a:chOff x="4714466" y="1600200"/>
            <a:chExt cx="4429534" cy="4724400"/>
          </a:xfrm>
        </p:grpSpPr>
        <p:pic>
          <p:nvPicPr>
            <p:cNvPr id="116740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4466" y="1600200"/>
              <a:ext cx="3972334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994868" y="6047601"/>
              <a:ext cx="3149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Adil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WAH, Wicks, PRC75 (2007)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2126-275E-45C1-9C77-1FB1894110D1}" type="slidenum">
              <a:rPr lang="en-US"/>
              <a:pPr/>
              <a:t>19</a:t>
            </a:fld>
            <a:endParaRPr lang="en-US"/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Quantitative Disagreement Remains</a:t>
            </a:r>
            <a:endParaRPr lang="en-US" dirty="0"/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10000" cy="4953000"/>
          </a:xfrm>
        </p:spPr>
        <p:txBody>
          <a:bodyPr/>
          <a:lstStyle/>
          <a:p>
            <a:pPr lvl="1"/>
            <a:r>
              <a:rPr lang="en-US" sz="2800" dirty="0"/>
              <a:t>v</a:t>
            </a:r>
            <a:r>
              <a:rPr lang="en-US" sz="2800" baseline="-25000" dirty="0"/>
              <a:t>2</a:t>
            </a:r>
            <a:r>
              <a:rPr lang="en-US" sz="2800" dirty="0"/>
              <a:t> too small</a:t>
            </a:r>
          </a:p>
        </p:txBody>
      </p:sp>
      <p:sp>
        <p:nvSpPr>
          <p:cNvPr id="8284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51948"/>
            <a:ext cx="4495800" cy="4953000"/>
          </a:xfrm>
        </p:spPr>
        <p:txBody>
          <a:bodyPr/>
          <a:lstStyle/>
          <a:p>
            <a:pPr lvl="1"/>
            <a:r>
              <a:rPr lang="en-US" sz="2800" dirty="0"/>
              <a:t>NPE supp. too large</a:t>
            </a:r>
          </a:p>
        </p:txBody>
      </p:sp>
      <p:sp>
        <p:nvSpPr>
          <p:cNvPr id="828424" name="Text Box 8"/>
          <p:cNvSpPr txBox="1">
            <a:spLocks noChangeArrowheads="1"/>
          </p:cNvSpPr>
          <p:nvPr/>
        </p:nvSpPr>
        <p:spPr bwMode="auto">
          <a:xfrm>
            <a:off x="595850" y="6276201"/>
            <a:ext cx="3214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aseline="0" dirty="0"/>
              <a:t>PHENIX, Phys. Rev. </a:t>
            </a:r>
            <a:r>
              <a:rPr lang="en-US" sz="1200" baseline="0" dirty="0" err="1"/>
              <a:t>Lett</a:t>
            </a:r>
            <a:r>
              <a:rPr lang="en-US" sz="1200" baseline="0" dirty="0"/>
              <a:t>. 98, 172301 (2007)</a:t>
            </a:r>
          </a:p>
        </p:txBody>
      </p:sp>
      <p:sp>
        <p:nvSpPr>
          <p:cNvPr id="828425" name="Text Box 9"/>
          <p:cNvSpPr txBox="1">
            <a:spLocks noChangeArrowheads="1"/>
          </p:cNvSpPr>
          <p:nvPr/>
        </p:nvSpPr>
        <p:spPr bwMode="auto">
          <a:xfrm>
            <a:off x="0" y="4114800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aseline="0" dirty="0"/>
              <a:t>NPE v</a:t>
            </a:r>
            <a:r>
              <a:rPr lang="en-US" sz="2400" baseline="-25000" dirty="0"/>
              <a:t>2</a:t>
            </a:r>
          </a:p>
        </p:txBody>
      </p:sp>
      <p:graphicFrame>
        <p:nvGraphicFramePr>
          <p:cNvPr id="828427" name="Object 11"/>
          <p:cNvGraphicFramePr>
            <a:graphicFrameLocks noChangeAspect="1"/>
          </p:cNvGraphicFramePr>
          <p:nvPr/>
        </p:nvGraphicFramePr>
        <p:xfrm>
          <a:off x="990600" y="4495800"/>
          <a:ext cx="4133850" cy="1970087"/>
        </p:xfrm>
        <a:graphic>
          <a:graphicData uri="http://schemas.openxmlformats.org/presentationml/2006/ole">
            <p:oleObj spid="_x0000_s20484" name="Image" r:id="rId3" imgW="9803175" imgH="4673016" progId="">
              <p:embed/>
            </p:oleObj>
          </a:graphicData>
        </a:graphic>
      </p:graphicFrame>
      <p:graphicFrame>
        <p:nvGraphicFramePr>
          <p:cNvPr id="828428" name="Object 12"/>
          <p:cNvGraphicFramePr>
            <a:graphicFrameLocks noChangeAspect="1"/>
          </p:cNvGraphicFramePr>
          <p:nvPr/>
        </p:nvGraphicFramePr>
        <p:xfrm>
          <a:off x="3581400" y="5442666"/>
          <a:ext cx="1219200" cy="552450"/>
        </p:xfrm>
        <a:graphic>
          <a:graphicData uri="http://schemas.openxmlformats.org/presentationml/2006/ole">
            <p:oleObj spid="_x0000_s20485" name="Image" r:id="rId4" imgW="4253968" imgH="1930159" progId="">
              <p:embed/>
            </p:oleObj>
          </a:graphicData>
        </a:graphic>
      </p:graphicFrame>
      <p:sp>
        <p:nvSpPr>
          <p:cNvPr id="828429" name="Text Box 13"/>
          <p:cNvSpPr txBox="1">
            <a:spLocks noChangeArrowheads="1"/>
          </p:cNvSpPr>
          <p:nvPr/>
        </p:nvSpPr>
        <p:spPr bwMode="auto">
          <a:xfrm>
            <a:off x="5287963" y="5653088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>
                <a:solidFill>
                  <a:srgbClr val="CC0000"/>
                </a:solidFill>
              </a:rPr>
              <a:t>Pert. at LHC energies?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" y="1329551"/>
            <a:ext cx="4724400" cy="2937649"/>
            <a:chOff x="152400" y="1225550"/>
            <a:chExt cx="4724400" cy="2937649"/>
          </a:xfrm>
        </p:grpSpPr>
        <p:sp>
          <p:nvSpPr>
            <p:cNvPr id="828423" name="Text Box 7"/>
            <p:cNvSpPr txBox="1">
              <a:spLocks noChangeArrowheads="1"/>
            </p:cNvSpPr>
            <p:nvPr/>
          </p:nvSpPr>
          <p:spPr bwMode="auto">
            <a:xfrm>
              <a:off x="152400" y="1225550"/>
              <a:ext cx="86754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aseline="0" dirty="0">
                  <a:latin typeface="Symbol" pitchFamily="18" charset="2"/>
                </a:rPr>
                <a:t>p</a:t>
              </a:r>
              <a:r>
                <a:rPr lang="en-US" sz="2800" baseline="30000" dirty="0"/>
                <a:t>0</a:t>
              </a:r>
              <a:r>
                <a:rPr lang="en-US" sz="2400" baseline="0" dirty="0"/>
                <a:t> v</a:t>
              </a:r>
              <a:r>
                <a:rPr lang="en-US" sz="2400" baseline="-25000" dirty="0"/>
                <a:t>2</a:t>
              </a:r>
              <a:endParaRPr lang="en-US" sz="2800" baseline="-25000" dirty="0"/>
            </a:p>
          </p:txBody>
        </p:sp>
        <p:sp>
          <p:nvSpPr>
            <p:cNvPr id="828430" name="Text Box 14"/>
            <p:cNvSpPr txBox="1">
              <a:spLocks noChangeArrowheads="1"/>
            </p:cNvSpPr>
            <p:nvPr/>
          </p:nvSpPr>
          <p:spPr bwMode="auto">
            <a:xfrm>
              <a:off x="1143000" y="3886200"/>
              <a:ext cx="31504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aseline="0" dirty="0"/>
                <a:t>C. Vale, QM09 Plenary (analysis by R. Wei)</a:t>
              </a:r>
            </a:p>
          </p:txBody>
        </p:sp>
        <p:graphicFrame>
          <p:nvGraphicFramePr>
            <p:cNvPr id="828431" name="Object 15"/>
            <p:cNvGraphicFramePr>
              <a:graphicFrameLocks noChangeAspect="1"/>
            </p:cNvGraphicFramePr>
            <p:nvPr/>
          </p:nvGraphicFramePr>
          <p:xfrm>
            <a:off x="152400" y="1752600"/>
            <a:ext cx="4724400" cy="2170113"/>
          </p:xfrm>
          <a:graphic>
            <a:graphicData uri="http://schemas.openxmlformats.org/presentationml/2006/ole">
              <p:oleObj spid="_x0000_s20483" name="Image" r:id="rId5" imgW="5142857" imgH="2361905" progId="">
                <p:embed/>
              </p:oleObj>
            </a:graphicData>
          </a:graphic>
        </p:graphicFrame>
        <p:sp>
          <p:nvSpPr>
            <p:cNvPr id="828432" name="Text Box 16"/>
            <p:cNvSpPr txBox="1">
              <a:spLocks noChangeArrowheads="1"/>
            </p:cNvSpPr>
            <p:nvPr/>
          </p:nvSpPr>
          <p:spPr bwMode="auto">
            <a:xfrm>
              <a:off x="1676400" y="2676525"/>
              <a:ext cx="8969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baseline="0">
                  <a:solidFill>
                    <a:srgbClr val="0000FF"/>
                  </a:solidFill>
                </a:rPr>
                <a:t>WHDG</a:t>
              </a:r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9CB9A-5B01-4A1E-8609-23E6E85A8555}" type="datetime1">
              <a:rPr lang="en-US" smtClean="0"/>
              <a:pPr/>
              <a:t>11/16/2010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953000" y="1752600"/>
            <a:ext cx="4241043" cy="3629799"/>
            <a:chOff x="4953000" y="1752600"/>
            <a:chExt cx="4241043" cy="3629799"/>
          </a:xfrm>
        </p:grpSpPr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0" y="1752600"/>
              <a:ext cx="3920613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5562600" y="5105400"/>
              <a:ext cx="3631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Wicks, WAH,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Djordjevic</a:t>
              </a:r>
              <a:r>
                <a:rPr lang="en-US" sz="1200" dirty="0" smtClean="0"/>
                <a:t>, NPA784 (2007)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20" grpId="0" build="p"/>
      <p:bldP spid="8284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QCD: Theory of the Strong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318592"/>
            <a:ext cx="8229600" cy="4525963"/>
          </a:xfrm>
        </p:spPr>
        <p:txBody>
          <a:bodyPr/>
          <a:lstStyle/>
          <a:p>
            <a:pPr lvl="2"/>
            <a:r>
              <a:rPr lang="en-US" dirty="0" smtClean="0"/>
              <a:t>Running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</a:p>
          <a:p>
            <a:pPr lvl="3"/>
            <a:r>
              <a:rPr lang="en-US" dirty="0" smtClean="0"/>
              <a:t> -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-</a:t>
            </a:r>
            <a:r>
              <a:rPr lang="en-US" dirty="0" err="1" smtClean="0"/>
              <a:t>fcn</a:t>
            </a:r>
            <a:endParaRPr lang="en-US" dirty="0" smtClean="0"/>
          </a:p>
          <a:p>
            <a:pPr lvl="3"/>
            <a:endParaRPr lang="en-US" dirty="0" smtClean="0">
              <a:latin typeface="Symbol" pitchFamily="18" charset="2"/>
            </a:endParaRPr>
          </a:p>
          <a:p>
            <a:pPr lvl="2"/>
            <a:r>
              <a:rPr lang="en-US" dirty="0" smtClean="0"/>
              <a:t>SU(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= 3)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(E)</a:t>
            </a:r>
          </a:p>
          <a:p>
            <a:pPr lvl="3"/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(RHIC)  ≈ 2.5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8652-CD20-4B28-A23A-DB93C10B8A34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324600" y="1066800"/>
            <a:ext cx="2590800" cy="2662391"/>
            <a:chOff x="6324600" y="1196008"/>
            <a:chExt cx="2590800" cy="266239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24600" y="1196008"/>
              <a:ext cx="2590800" cy="249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553200" y="3581400"/>
              <a:ext cx="18485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ALEPH, PLB284, (1992)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56543" y="3939244"/>
            <a:ext cx="5082657" cy="2537756"/>
            <a:chOff x="3756543" y="4010835"/>
            <a:chExt cx="5082657" cy="253775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2400" y="4037339"/>
              <a:ext cx="4876800" cy="230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56543" y="4010835"/>
              <a:ext cx="192719" cy="227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6323339"/>
              <a:ext cx="453835" cy="153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6801676" y="6271592"/>
              <a:ext cx="18394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Griffiths Particle Physics</a:t>
              </a:r>
              <a:endParaRPr lang="en-US" sz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0400" y="1159447"/>
            <a:ext cx="2971800" cy="2493544"/>
            <a:chOff x="3200400" y="1288655"/>
            <a:chExt cx="2971800" cy="2493544"/>
          </a:xfrm>
        </p:grpSpPr>
        <p:sp>
          <p:nvSpPr>
            <p:cNvPr id="10" name="TextBox 9"/>
            <p:cNvSpPr txBox="1"/>
            <p:nvPr/>
          </p:nvSpPr>
          <p:spPr>
            <a:xfrm>
              <a:off x="4267200" y="3505200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PDG</a:t>
              </a:r>
              <a:endParaRPr lang="en-US" sz="1200" dirty="0"/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0400" y="1288655"/>
              <a:ext cx="2971800" cy="2368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Strongly Coupled Qualitative Successes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69AC-9617-4B4A-9E4F-D0B399083A04}" type="datetime1">
              <a:rPr lang="en-US" smtClean="0"/>
              <a:pPr/>
              <a:t>11/16/2010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5029200" y="838200"/>
            <a:ext cx="4572000" cy="2865438"/>
            <a:chOff x="4572000" y="1600200"/>
            <a:chExt cx="4572000" cy="2865438"/>
          </a:xfrm>
        </p:grpSpPr>
        <p:graphicFrame>
          <p:nvGraphicFramePr>
            <p:cNvPr id="14" name="Object 6"/>
            <p:cNvGraphicFramePr>
              <a:graphicFrameLocks noChangeAspect="1"/>
            </p:cNvGraphicFramePr>
            <p:nvPr/>
          </p:nvGraphicFramePr>
          <p:xfrm>
            <a:off x="4724400" y="1600200"/>
            <a:ext cx="3963229" cy="2590800"/>
          </p:xfrm>
          <a:graphic>
            <a:graphicData uri="http://schemas.openxmlformats.org/presentationml/2006/ole">
              <p:oleObj spid="_x0000_s121859" name="Bitmap Image" r:id="rId3" imgW="6744641" imgH="4409524" progId="PBrush">
                <p:embed/>
              </p:oleObj>
            </a:graphicData>
          </a:graphic>
        </p:graphicFrame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4572000" y="4191000"/>
              <a:ext cx="4572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T. Hirano and M. </a:t>
              </a:r>
              <a:r>
                <a:rPr lang="en-US" sz="1200" dirty="0" err="1"/>
                <a:t>Gyulassy</a:t>
              </a:r>
              <a:r>
                <a:rPr lang="en-US" sz="1200" dirty="0"/>
                <a:t>, </a:t>
              </a:r>
              <a:r>
                <a:rPr lang="en-US" sz="1200" dirty="0" err="1"/>
                <a:t>Nucl</a:t>
              </a:r>
              <a:r>
                <a:rPr lang="en-US" sz="1200" dirty="0"/>
                <a:t>. Phys. </a:t>
              </a:r>
              <a:r>
                <a:rPr lang="en-US" sz="1200" b="1" dirty="0"/>
                <a:t>A69</a:t>
              </a:r>
              <a:r>
                <a:rPr lang="en-US" sz="1200" dirty="0"/>
                <a:t>:71-94 (2006)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990600"/>
            <a:ext cx="4419600" cy="2590800"/>
            <a:chOff x="-191452" y="1524000"/>
            <a:chExt cx="5935027" cy="3933196"/>
          </a:xfrm>
        </p:grpSpPr>
        <p:graphicFrame>
          <p:nvGraphicFramePr>
            <p:cNvPr id="17" name="Object 13"/>
            <p:cNvGraphicFramePr>
              <a:graphicFrameLocks noChangeAspect="1"/>
            </p:cNvGraphicFramePr>
            <p:nvPr/>
          </p:nvGraphicFramePr>
          <p:xfrm>
            <a:off x="0" y="1524000"/>
            <a:ext cx="5743575" cy="3743325"/>
          </p:xfrm>
          <a:graphic>
            <a:graphicData uri="http://schemas.openxmlformats.org/presentationml/2006/ole">
              <p:oleObj spid="_x0000_s121860" name="Bitmap Image" r:id="rId4" imgW="5742857" imgH="3742857" progId="PBrush">
                <p:embed/>
              </p:oleObj>
            </a:graphicData>
          </a:graphic>
        </p:graphicFrame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-191452" y="5087124"/>
              <a:ext cx="2312214" cy="370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err="1" smtClean="0"/>
                <a:t>Blaizot</a:t>
              </a:r>
              <a:r>
                <a:rPr lang="en-US" sz="1200" dirty="0" smtClean="0"/>
                <a:t> et al., JHEP0706</a:t>
              </a:r>
              <a:endParaRPr lang="en-US" sz="1200" dirty="0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762000" y="4356100"/>
              <a:ext cx="472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116229" y="3889183"/>
              <a:ext cx="1182487" cy="41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 err="1">
                  <a:latin typeface="Arial" charset="0"/>
                </a:rPr>
                <a:t>AdS</a:t>
              </a:r>
              <a:r>
                <a:rPr lang="en-US" sz="1400" b="1" dirty="0">
                  <a:latin typeface="Arial" charset="0"/>
                </a:rPr>
                <a:t>/CFT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76800" y="3765131"/>
            <a:ext cx="4151788" cy="3091572"/>
            <a:chOff x="4876800" y="3765131"/>
            <a:chExt cx="4151788" cy="3091572"/>
          </a:xfrm>
        </p:grpSpPr>
        <p:pic>
          <p:nvPicPr>
            <p:cNvPr id="121864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3765131"/>
              <a:ext cx="3200400" cy="2940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5486400" y="6579704"/>
              <a:ext cx="3542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Betz,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Noronha, </a:t>
              </a:r>
              <a:r>
                <a:rPr lang="en-US" sz="1200" dirty="0" err="1" smtClean="0"/>
                <a:t>Torrieri</a:t>
              </a:r>
              <a:r>
                <a:rPr lang="en-US" sz="1200" dirty="0" smtClean="0"/>
                <a:t>, PLB675 (2009)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" y="3581400"/>
            <a:ext cx="4315390" cy="2895600"/>
            <a:chOff x="1" y="3581400"/>
            <a:chExt cx="4315390" cy="2895600"/>
          </a:xfrm>
        </p:grpSpPr>
        <p:pic>
          <p:nvPicPr>
            <p:cNvPr id="121861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" y="3581400"/>
              <a:ext cx="431539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Rectangle 23"/>
            <p:cNvSpPr/>
            <p:nvPr/>
          </p:nvSpPr>
          <p:spPr>
            <a:xfrm>
              <a:off x="685800" y="6200001"/>
              <a:ext cx="2514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PHENIX, PRL98, 172301 (2007)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21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48130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259A-4F45-4DC7-BB99-9E39BE5AA600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533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LPM</a:t>
            </a: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22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Compared to Data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2242276" y="2086789"/>
          <a:ext cx="4191000" cy="4052158"/>
        </p:xfrm>
        <a:graphic>
          <a:graphicData uri="http://schemas.openxmlformats.org/presentationml/2006/ole">
            <p:oleObj spid="_x0000_s50178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5290276" y="6047601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3F06-F350-4891-8CAB-CF4C4AA4097E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and Gluon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1348-62C6-49E8-929F-F72AC8B1D7D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707" y="1600200"/>
            <a:ext cx="365969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4"/>
          <p:cNvGrpSpPr/>
          <p:nvPr/>
        </p:nvGrpSpPr>
        <p:grpSpPr>
          <a:xfrm>
            <a:off x="4001852" y="1676400"/>
            <a:ext cx="5142148" cy="3471049"/>
            <a:chOff x="4001852" y="1676400"/>
            <a:chExt cx="5142148" cy="3471049"/>
          </a:xfrm>
        </p:grpSpPr>
        <p:grpSp>
          <p:nvGrpSpPr>
            <p:cNvPr id="9" name="Group 11"/>
            <p:cNvGrpSpPr/>
            <p:nvPr/>
          </p:nvGrpSpPr>
          <p:grpSpPr>
            <a:xfrm>
              <a:off x="4001852" y="1676400"/>
              <a:ext cx="5142148" cy="3471049"/>
              <a:chOff x="4001852" y="1676400"/>
              <a:chExt cx="5142148" cy="3471049"/>
            </a:xfrm>
          </p:grpSpPr>
          <p:pic>
            <p:nvPicPr>
              <p:cNvPr id="15769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01852" y="1676400"/>
                <a:ext cx="5029200" cy="334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583252" y="4870450"/>
                <a:ext cx="15607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WAH, </a:t>
                </a:r>
                <a:r>
                  <a:rPr lang="en-US" sz="1200" i="1" dirty="0" smtClean="0"/>
                  <a:t>in preparation</a:t>
                </a:r>
                <a:endParaRPr lang="en-US" sz="1200" dirty="0" smtClean="0"/>
              </a:p>
            </p:txBody>
          </p:sp>
        </p:grpSp>
        <p:sp>
          <p:nvSpPr>
            <p:cNvPr id="13" name="Oval 12"/>
            <p:cNvSpPr/>
            <p:nvPr/>
          </p:nvSpPr>
          <p:spPr bwMode="auto">
            <a:xfrm>
              <a:off x="4876800" y="2133601"/>
              <a:ext cx="109728" cy="1097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9200" y="2057400"/>
              <a:ext cx="13708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PHENIX 0-5% </a:t>
              </a:r>
              <a:r>
                <a:rPr lang="en-US" sz="1200" dirty="0" smtClean="0">
                  <a:latin typeface="Symbol" pitchFamily="18" charset="2"/>
                </a:rPr>
                <a:t>p</a:t>
              </a:r>
              <a:r>
                <a:rPr lang="en-US" sz="1200" baseline="30000" dirty="0" smtClean="0"/>
                <a:t>0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95400" y="5334000"/>
            <a:ext cx="2240805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E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</a:p>
          <a:p>
            <a:endParaRPr lang="en-US" sz="2000" baseline="30000" dirty="0" smtClean="0">
              <a:solidFill>
                <a:srgbClr val="4D4D4D"/>
              </a:solidFill>
            </a:endParaRPr>
          </a:p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g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(2E)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953000"/>
            <a:ext cx="1184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Gubser</a:t>
            </a:r>
            <a:r>
              <a:rPr lang="en-US" sz="1200" dirty="0" smtClean="0"/>
              <a:t>, QM09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 to Meson Ratios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2A7A-CA31-4E22-A32F-8349B6203FE2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62400" y="5181600"/>
            <a:ext cx="1560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</a:t>
            </a:r>
            <a:r>
              <a:rPr lang="en-US" sz="1200" i="1" dirty="0" smtClean="0"/>
              <a:t>in preparation</a:t>
            </a:r>
            <a:endParaRPr lang="en-US" sz="1200" dirty="0" smtClean="0"/>
          </a:p>
        </p:txBody>
      </p:sp>
      <p:grpSp>
        <p:nvGrpSpPr>
          <p:cNvPr id="7" name="Group 18"/>
          <p:cNvGrpSpPr/>
          <p:nvPr/>
        </p:nvGrpSpPr>
        <p:grpSpPr>
          <a:xfrm>
            <a:off x="0" y="1981200"/>
            <a:ext cx="4495800" cy="3195810"/>
            <a:chOff x="0" y="1981200"/>
            <a:chExt cx="4495800" cy="3195810"/>
          </a:xfrm>
        </p:grpSpPr>
        <p:grpSp>
          <p:nvGrpSpPr>
            <p:cNvPr id="10" name="Group 13"/>
            <p:cNvGrpSpPr/>
            <p:nvPr/>
          </p:nvGrpSpPr>
          <p:grpSpPr>
            <a:xfrm>
              <a:off x="0" y="1981200"/>
              <a:ext cx="4495800" cy="3195810"/>
              <a:chOff x="0" y="1981200"/>
              <a:chExt cx="4495800" cy="3195810"/>
            </a:xfrm>
          </p:grpSpPr>
          <p:pic>
            <p:nvPicPr>
              <p:cNvPr id="15667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1981200"/>
                <a:ext cx="4495800" cy="3195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352800" y="3581400"/>
                <a:ext cx="10262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AdS</a:t>
                </a:r>
                <a:r>
                  <a:rPr lang="en-US" sz="1600" dirty="0" smtClean="0"/>
                  <a:t>/CFT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71800" y="3886200"/>
                <a:ext cx="753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pQCD</a:t>
                </a:r>
                <a:endParaRPr lang="en-US" sz="1600" dirty="0" smtClean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200400" y="2209800"/>
              <a:ext cx="783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</a:t>
              </a:r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4572000" y="1905000"/>
            <a:ext cx="4622800" cy="3262502"/>
            <a:chOff x="4572000" y="1905000"/>
            <a:chExt cx="4622800" cy="3262502"/>
          </a:xfrm>
        </p:grpSpPr>
        <p:grpSp>
          <p:nvGrpSpPr>
            <p:cNvPr id="15" name="Group 16"/>
            <p:cNvGrpSpPr/>
            <p:nvPr/>
          </p:nvGrpSpPr>
          <p:grpSpPr>
            <a:xfrm>
              <a:off x="4572000" y="1905000"/>
              <a:ext cx="4622800" cy="3262502"/>
              <a:chOff x="4572000" y="1905000"/>
              <a:chExt cx="4622800" cy="3262502"/>
            </a:xfrm>
          </p:grpSpPr>
          <p:pic>
            <p:nvPicPr>
              <p:cNvPr id="15667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72000" y="1905000"/>
                <a:ext cx="4622800" cy="3262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8001000" y="3674288"/>
                <a:ext cx="10262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AdS</a:t>
                </a:r>
                <a:r>
                  <a:rPr lang="en-US" sz="1600" dirty="0" smtClean="0"/>
                  <a:t>/CFT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696200" y="4004846"/>
                <a:ext cx="753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pQCD</a:t>
                </a:r>
                <a:endParaRPr lang="en-US" sz="1600" dirty="0" smtClean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924800" y="2209800"/>
              <a:ext cx="783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</a:t>
              </a:r>
            </a:p>
          </p:txBody>
        </p:sp>
      </p:grp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g, q from </a:t>
            </a:r>
            <a:r>
              <a:rPr lang="en-US" dirty="0" err="1" smtClean="0"/>
              <a:t>AdS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sensitive to 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5BFE-D6EF-41ED-A732-3CFBCE40FCD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05000"/>
            <a:ext cx="4171950" cy="336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24200" y="5257800"/>
            <a:ext cx="3081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Phys.Rev.D79:125015,2009</a:t>
            </a:r>
          </a:p>
        </p:txBody>
      </p:sp>
      <p:pic>
        <p:nvPicPr>
          <p:cNvPr id="258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2768" y="2147887"/>
            <a:ext cx="4661232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5240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Distinguishing measurement?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B93B-E0A2-48F3-A895-8FADCDD08F83}" type="slidenum">
              <a:rPr lang="en-US"/>
              <a:pPr/>
              <a:t>26</a:t>
            </a:fld>
            <a:endParaRPr lang="en-US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91600" cy="4953000"/>
          </a:xfrm>
        </p:spPr>
        <p:txBody>
          <a:bodyPr/>
          <a:lstStyle/>
          <a:p>
            <a:pPr lvl="1"/>
            <a:r>
              <a:rPr lang="en-US" dirty="0"/>
              <a:t>Use LHC’s large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reach and identification of </a:t>
            </a:r>
            <a:r>
              <a:rPr lang="en-US" i="1" dirty="0"/>
              <a:t>c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to distinguish between </a:t>
            </a:r>
            <a:r>
              <a:rPr lang="en-US" dirty="0" err="1"/>
              <a:t>pQCD</a:t>
            </a:r>
            <a:r>
              <a:rPr lang="en-US" dirty="0"/>
              <a:t>, </a:t>
            </a:r>
            <a:r>
              <a:rPr lang="en-US" dirty="0" err="1"/>
              <a:t>AdS</a:t>
            </a:r>
            <a:r>
              <a:rPr lang="en-US" dirty="0"/>
              <a:t>/CFT</a:t>
            </a:r>
          </a:p>
          <a:p>
            <a:pPr lvl="2"/>
            <a:r>
              <a:rPr lang="en-US" dirty="0"/>
              <a:t>Asymptotic </a:t>
            </a:r>
            <a:r>
              <a:rPr lang="en-US" dirty="0" err="1"/>
              <a:t>pQCD</a:t>
            </a:r>
            <a:r>
              <a:rPr lang="en-US" dirty="0"/>
              <a:t> momentum loss: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String theory drag momentum loss:</a:t>
            </a:r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lvl="3"/>
            <a:r>
              <a:rPr lang="en-US" dirty="0"/>
              <a:t>Independent of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and strongly dependent on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!</a:t>
            </a:r>
          </a:p>
          <a:p>
            <a:pPr lvl="3"/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 dependence in exponent makes for a </a:t>
            </a:r>
            <a:r>
              <a:rPr lang="en-US" i="1" dirty="0"/>
              <a:t>very</a:t>
            </a:r>
            <a:r>
              <a:rPr lang="en-US" dirty="0"/>
              <a:t> sensitive probe</a:t>
            </a:r>
          </a:p>
          <a:p>
            <a:pPr lvl="1"/>
            <a:r>
              <a:rPr lang="en-US" dirty="0"/>
              <a:t>Expect: </a:t>
            </a:r>
            <a:r>
              <a:rPr lang="en-US" dirty="0" err="1">
                <a:latin typeface="Symbol" pitchFamily="18" charset="2"/>
              </a:rPr>
              <a:t>e</a:t>
            </a:r>
            <a:r>
              <a:rPr lang="en-US" baseline="-25000" dirty="0" err="1"/>
              <a:t>pQCD</a:t>
            </a:r>
            <a:r>
              <a:rPr lang="en-US" dirty="0"/>
              <a:t>      0 vs. </a:t>
            </a:r>
            <a:r>
              <a:rPr lang="en-US" dirty="0" err="1">
                <a:latin typeface="Symbol" pitchFamily="18" charset="2"/>
              </a:rPr>
              <a:t>e</a:t>
            </a:r>
            <a:r>
              <a:rPr lang="en-US" baseline="-25000" dirty="0" err="1"/>
              <a:t>AdS</a:t>
            </a:r>
            <a:r>
              <a:rPr lang="en-US" dirty="0"/>
              <a:t> </a:t>
            </a:r>
            <a:r>
              <a:rPr lang="en-US" i="1" u="sng" dirty="0" err="1"/>
              <a:t>indep</a:t>
            </a:r>
            <a:r>
              <a:rPr lang="en-US" dirty="0"/>
              <a:t> of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!!</a:t>
            </a:r>
            <a:endParaRPr lang="en-US" baseline="-25000" dirty="0"/>
          </a:p>
          <a:p>
            <a:pPr lvl="2"/>
            <a:r>
              <a:rPr lang="en-US" dirty="0" err="1"/>
              <a:t>dR</a:t>
            </a:r>
            <a:r>
              <a:rPr lang="en-US" baseline="-25000" dirty="0" err="1"/>
              <a:t>AA</a:t>
            </a:r>
            <a:r>
              <a:rPr lang="en-US" dirty="0"/>
              <a:t>(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)/</a:t>
            </a: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 &gt; 0 =&gt; </a:t>
            </a:r>
            <a:r>
              <a:rPr lang="en-US" dirty="0" err="1"/>
              <a:t>pQCD</a:t>
            </a:r>
            <a:r>
              <a:rPr lang="en-US" dirty="0"/>
              <a:t>; </a:t>
            </a:r>
            <a:r>
              <a:rPr lang="en-US" dirty="0" err="1"/>
              <a:t>dR</a:t>
            </a:r>
            <a:r>
              <a:rPr lang="en-US" baseline="-25000" dirty="0" err="1"/>
              <a:t>AA</a:t>
            </a:r>
            <a:r>
              <a:rPr lang="en-US" dirty="0"/>
              <a:t>(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)/</a:t>
            </a: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 &lt; 0 =&gt; ST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14600" y="2590800"/>
            <a:ext cx="3902075" cy="457200"/>
            <a:chOff x="1584" y="1824"/>
            <a:chExt cx="2458" cy="288"/>
          </a:xfrm>
        </p:grpSpPr>
        <p:sp>
          <p:nvSpPr>
            <p:cNvPr id="614404" name="Rectangle 4"/>
            <p:cNvSpPr>
              <a:spLocks noChangeArrowheads="1"/>
            </p:cNvSpPr>
            <p:nvPr/>
          </p:nvSpPr>
          <p:spPr bwMode="auto">
            <a:xfrm>
              <a:off x="1584" y="1824"/>
              <a:ext cx="24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4D4D4D"/>
                  </a:solidFill>
                  <a:latin typeface="Symbol" pitchFamily="18" charset="2"/>
                </a:rPr>
                <a:t>e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rad</a:t>
              </a:r>
              <a:r>
                <a:rPr lang="en-US" sz="2400" dirty="0">
                  <a:solidFill>
                    <a:srgbClr val="4D4D4D"/>
                  </a:solidFill>
                </a:rPr>
                <a:t> </a:t>
              </a:r>
              <a:r>
                <a:rPr lang="en-US" sz="2400" dirty="0">
                  <a:solidFill>
                    <a:srgbClr val="4D4D4D"/>
                  </a:solidFill>
                  <a:latin typeface="Symbol" pitchFamily="18" charset="2"/>
                </a:rPr>
                <a:t>~</a:t>
              </a:r>
              <a:r>
                <a:rPr lang="en-US" sz="2400" dirty="0">
                  <a:solidFill>
                    <a:srgbClr val="4D4D4D"/>
                  </a:solidFill>
                </a:rPr>
                <a:t> </a:t>
              </a:r>
              <a:r>
                <a:rPr lang="en-US" sz="2400" dirty="0">
                  <a:solidFill>
                    <a:srgbClr val="4D4D4D"/>
                  </a:solidFill>
                  <a:latin typeface="Symbol" pitchFamily="18" charset="2"/>
                </a:rPr>
                <a:t>a</a:t>
              </a:r>
              <a:r>
                <a:rPr lang="en-US" sz="2400" baseline="-25000" dirty="0">
                  <a:solidFill>
                    <a:srgbClr val="4D4D4D"/>
                  </a:solidFill>
                </a:rPr>
                <a:t>s</a:t>
              </a:r>
              <a:r>
                <a:rPr lang="en-US" sz="2400" dirty="0">
                  <a:solidFill>
                    <a:srgbClr val="4D4D4D"/>
                  </a:solidFill>
                </a:rPr>
                <a:t>    L</a:t>
              </a:r>
              <a:r>
                <a:rPr lang="en-US" sz="2400" baseline="30000" dirty="0">
                  <a:solidFill>
                    <a:srgbClr val="4D4D4D"/>
                  </a:solidFill>
                </a:rPr>
                <a:t>2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>
                  <a:solidFill>
                    <a:srgbClr val="4D4D4D"/>
                  </a:solidFill>
                </a:rPr>
                <a:t>)/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endParaRPr lang="en-US" sz="2400" baseline="-25000" dirty="0">
                <a:solidFill>
                  <a:srgbClr val="4D4D4D"/>
                </a:solidFill>
              </a:endParaRPr>
            </a:p>
          </p:txBody>
        </p:sp>
        <p:graphicFrame>
          <p:nvGraphicFramePr>
            <p:cNvPr id="614405" name="Object 5"/>
            <p:cNvGraphicFramePr>
              <a:graphicFrameLocks noChangeAspect="1"/>
            </p:cNvGraphicFramePr>
            <p:nvPr/>
          </p:nvGraphicFramePr>
          <p:xfrm>
            <a:off x="2312" y="1880"/>
            <a:ext cx="173" cy="216"/>
          </p:xfrm>
          <a:graphic>
            <a:graphicData uri="http://schemas.openxmlformats.org/presentationml/2006/ole">
              <p:oleObj spid="_x0000_s305154" name="Bitmap Image" r:id="rId3" imgW="380852" imgH="476316" progId="PBrush">
                <p:embed/>
              </p:oleObj>
            </a:graphicData>
          </a:graphic>
        </p:graphicFrame>
      </p:grpSp>
      <p:sp>
        <p:nvSpPr>
          <p:cNvPr id="614406" name="Rectangle 6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400" dirty="0">
                <a:solidFill>
                  <a:srgbClr val="2D2A62"/>
                </a:solidFill>
              </a:rPr>
              <a:t>Looking for a </a:t>
            </a:r>
            <a:r>
              <a:rPr lang="en-US" sz="3400" dirty="0" smtClean="0">
                <a:solidFill>
                  <a:srgbClr val="2D2A62"/>
                </a:solidFill>
              </a:rPr>
              <a:t>Qualitative, Distinguishing Signal</a:t>
            </a:r>
            <a:endParaRPr lang="en-US" sz="3400" dirty="0">
              <a:solidFill>
                <a:srgbClr val="2D2A62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2133600" y="3570288"/>
            <a:ext cx="5615448" cy="821511"/>
            <a:chOff x="2133600" y="3570288"/>
            <a:chExt cx="5615448" cy="821511"/>
          </a:xfrm>
        </p:grpSpPr>
        <p:sp>
          <p:nvSpPr>
            <p:cNvPr id="614407" name="Rectangle 7"/>
            <p:cNvSpPr>
              <a:spLocks noChangeArrowheads="1"/>
            </p:cNvSpPr>
            <p:nvPr/>
          </p:nvSpPr>
          <p:spPr bwMode="auto">
            <a:xfrm>
              <a:off x="2133600" y="3570288"/>
              <a:ext cx="54387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4D4D4D"/>
                  </a:solidFill>
                  <a:latin typeface="Symbol" pitchFamily="18" charset="2"/>
                </a:rPr>
                <a:t>e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ST</a:t>
              </a:r>
              <a:r>
                <a:rPr lang="en-US" sz="2400" dirty="0">
                  <a:solidFill>
                    <a:srgbClr val="4D4D4D"/>
                  </a:solidFill>
                </a:rPr>
                <a:t> </a:t>
              </a:r>
              <a:r>
                <a:rPr lang="en-US" sz="2400" dirty="0">
                  <a:solidFill>
                    <a:srgbClr val="4D4D4D"/>
                  </a:solidFill>
                  <a:latin typeface="Symbol" pitchFamily="18" charset="2"/>
                </a:rPr>
                <a:t>~</a:t>
              </a:r>
              <a:r>
                <a:rPr lang="en-US" sz="2400" dirty="0">
                  <a:solidFill>
                    <a:srgbClr val="4D4D4D"/>
                  </a:solidFill>
                </a:rPr>
                <a:t> 1 - Exp(-</a:t>
              </a:r>
              <a:r>
                <a:rPr lang="en-US" sz="2400" dirty="0">
                  <a:solidFill>
                    <a:srgbClr val="4D4D4D"/>
                  </a:solidFill>
                  <a:latin typeface="Symbol" pitchFamily="18" charset="2"/>
                </a:rPr>
                <a:t>m</a:t>
              </a:r>
              <a:r>
                <a:rPr lang="en-US" sz="2400" dirty="0">
                  <a:solidFill>
                    <a:srgbClr val="4D4D4D"/>
                  </a:solidFill>
                </a:rPr>
                <a:t> L),        </a:t>
              </a:r>
              <a:r>
                <a:rPr lang="en-US" sz="2400" dirty="0">
                  <a:solidFill>
                    <a:srgbClr val="4D4D4D"/>
                  </a:solidFill>
                  <a:latin typeface="Symbol" pitchFamily="18" charset="2"/>
                </a:rPr>
                <a:t>m</a:t>
              </a:r>
              <a:r>
                <a:rPr lang="en-US" sz="2400" dirty="0">
                  <a:solidFill>
                    <a:srgbClr val="4D4D4D"/>
                  </a:solidFill>
                </a:rPr>
                <a:t> = </a:t>
              </a:r>
              <a:r>
                <a:rPr lang="en-US" sz="2400" dirty="0">
                  <a:solidFill>
                    <a:srgbClr val="4D4D4D"/>
                  </a:solidFill>
                  <a:latin typeface="Symbol" pitchFamily="18" charset="2"/>
                </a:rPr>
                <a:t>pl</a:t>
              </a:r>
              <a:r>
                <a:rPr lang="en-US" sz="2400" baseline="30000" dirty="0">
                  <a:solidFill>
                    <a:srgbClr val="4D4D4D"/>
                  </a:solidFill>
                  <a:latin typeface="Symbol" pitchFamily="18" charset="2"/>
                </a:rPr>
                <a:t>1/2</a:t>
              </a:r>
              <a:r>
                <a:rPr lang="en-US" sz="2400" dirty="0">
                  <a:solidFill>
                    <a:srgbClr val="4D4D4D"/>
                  </a:solidFill>
                  <a:latin typeface="Symbol" pitchFamily="18" charset="2"/>
                </a:rPr>
                <a:t> </a:t>
              </a:r>
              <a:r>
                <a:rPr lang="en-US" sz="2400" dirty="0">
                  <a:solidFill>
                    <a:srgbClr val="4D4D4D"/>
                  </a:solidFill>
                </a:rPr>
                <a:t>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2</a:t>
              </a:r>
              <a:r>
                <a:rPr lang="en-US" sz="2400" dirty="0">
                  <a:solidFill>
                    <a:srgbClr val="4D4D4D"/>
                  </a:solidFill>
                </a:rPr>
                <a:t>/2M</a:t>
              </a:r>
              <a:r>
                <a:rPr lang="en-US" sz="2400" baseline="-25000" dirty="0">
                  <a:solidFill>
                    <a:srgbClr val="4D4D4D"/>
                  </a:solidFill>
                </a:rPr>
                <a:t>q</a:t>
              </a:r>
            </a:p>
          </p:txBody>
        </p:sp>
        <p:sp>
          <p:nvSpPr>
            <p:cNvPr id="614408" name="Text Box 8"/>
            <p:cNvSpPr txBox="1">
              <a:spLocks noChangeArrowheads="1"/>
            </p:cNvSpPr>
            <p:nvPr/>
          </p:nvSpPr>
          <p:spPr bwMode="auto">
            <a:xfrm>
              <a:off x="2133600" y="4114800"/>
              <a:ext cx="561544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S. </a:t>
              </a:r>
              <a:r>
                <a:rPr lang="en-US" sz="1200" dirty="0" err="1"/>
                <a:t>Gubser</a:t>
              </a:r>
              <a:r>
                <a:rPr lang="en-US" sz="1200" dirty="0"/>
                <a:t>, Phys.Rev.</a:t>
              </a:r>
              <a:r>
                <a:rPr lang="en-US" sz="1200" b="1" dirty="0"/>
                <a:t>D74</a:t>
              </a:r>
              <a:r>
                <a:rPr lang="en-US" sz="1200" dirty="0"/>
                <a:t>:126005 (2006); C. Herzog </a:t>
              </a:r>
              <a:r>
                <a:rPr lang="en-US" sz="1200" i="1" dirty="0"/>
                <a:t>et al.</a:t>
              </a:r>
              <a:r>
                <a:rPr lang="en-US" sz="1200" dirty="0"/>
                <a:t> JHEP 0607:013,2006</a:t>
              </a:r>
            </a:p>
          </p:txBody>
        </p:sp>
      </p:grpSp>
      <p:sp>
        <p:nvSpPr>
          <p:cNvPr id="614409" name="Line 9"/>
          <p:cNvSpPr>
            <a:spLocks noChangeShapeType="1"/>
          </p:cNvSpPr>
          <p:nvPr/>
        </p:nvSpPr>
        <p:spPr bwMode="auto">
          <a:xfrm flipV="1">
            <a:off x="3048000" y="5422005"/>
            <a:ext cx="304800" cy="0"/>
          </a:xfrm>
          <a:prstGeom prst="line">
            <a:avLst/>
          </a:prstGeom>
          <a:noFill/>
          <a:ln w="31750">
            <a:solidFill>
              <a:srgbClr val="0054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10" name="Rectangle 10"/>
          <p:cNvSpPr>
            <a:spLocks noChangeArrowheads="1"/>
          </p:cNvSpPr>
          <p:nvPr/>
        </p:nvSpPr>
        <p:spPr bwMode="auto">
          <a:xfrm>
            <a:off x="1168400" y="5691808"/>
            <a:ext cx="70612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21DF-97C5-43A2-B5CD-89F20D3A0081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2" grpId="0" uiExpand="1" build="p"/>
      <p:bldP spid="614409" grpId="0" uiExpand="1" animBg="1"/>
      <p:bldP spid="6144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739" name="Picture 11" descr="zoo1dne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70801"/>
            <a:ext cx="9144000" cy="4572000"/>
          </a:xfrm>
          <a:prstGeom prst="rect">
            <a:avLst/>
          </a:prstGeom>
          <a:noFill/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20B2-73C4-42D1-8ACA-4E693B55E51F}" type="slidenum">
              <a:rPr lang="en-US"/>
              <a:pPr/>
              <a:t>27</a:t>
            </a:fld>
            <a:endParaRPr lang="en-US"/>
          </a:p>
        </p:txBody>
      </p:sp>
      <p:sp>
        <p:nvSpPr>
          <p:cNvPr id="585730" name="Rectangle 2"/>
          <p:cNvSpPr>
            <a:spLocks noChangeArrowheads="1"/>
          </p:cNvSpPr>
          <p:nvPr/>
        </p:nvSpPr>
        <p:spPr bwMode="auto">
          <a:xfrm>
            <a:off x="-1143000" y="5918200"/>
            <a:ext cx="10223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Unfortunately, large suppression </a:t>
            </a: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similar to </a:t>
            </a:r>
            <a:r>
              <a:rPr lang="en-US" sz="1800" dirty="0" err="1">
                <a:solidFill>
                  <a:srgbClr val="030303"/>
                </a:solidFill>
              </a:rPr>
              <a:t>AdS</a:t>
            </a:r>
            <a:r>
              <a:rPr lang="en-US" sz="1800" dirty="0">
                <a:solidFill>
                  <a:srgbClr val="030303"/>
                </a:solidFill>
              </a:rPr>
              <a:t>/CFT</a:t>
            </a:r>
          </a:p>
        </p:txBody>
      </p:sp>
      <p:sp>
        <p:nvSpPr>
          <p:cNvPr id="5857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LHC </a:t>
            </a:r>
            <a:r>
              <a:rPr lang="en-US" i="1"/>
              <a:t>c</a:t>
            </a:r>
            <a:r>
              <a:rPr lang="en-US"/>
              <a:t>, </a:t>
            </a:r>
            <a:r>
              <a:rPr lang="en-US" i="1"/>
              <a:t>b</a:t>
            </a:r>
            <a:r>
              <a:rPr lang="en-US"/>
              <a:t> R</a:t>
            </a:r>
            <a:r>
              <a:rPr lang="en-US" baseline="-25000"/>
              <a:t>AA</a:t>
            </a:r>
            <a:r>
              <a:rPr lang="en-US"/>
              <a:t> p</a:t>
            </a:r>
            <a:r>
              <a:rPr lang="en-US" baseline="-25000"/>
              <a:t>T</a:t>
            </a:r>
            <a:r>
              <a:rPr lang="en-US"/>
              <a:t> Dependence</a:t>
            </a:r>
          </a:p>
        </p:txBody>
      </p:sp>
      <p:sp>
        <p:nvSpPr>
          <p:cNvPr id="585737" name="Text Box 9"/>
          <p:cNvSpPr txBox="1">
            <a:spLocks noChangeArrowheads="1"/>
          </p:cNvSpPr>
          <p:nvPr/>
        </p:nvSpPr>
        <p:spPr bwMode="auto">
          <a:xfrm>
            <a:off x="6626225" y="5666601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3456-1AA5-4965-8730-7015E18F28F3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40E9-1E48-4FA9-8EB9-04D65C835438}" type="slidenum">
              <a:rPr lang="en-US"/>
              <a:pPr/>
              <a:t>28</a:t>
            </a:fld>
            <a:endParaRPr lang="en-US"/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r>
              <a:rPr lang="en-US"/>
              <a:t>But what about the interplay between mass and momentum?</a:t>
            </a:r>
          </a:p>
          <a:p>
            <a:pPr lvl="1"/>
            <a:r>
              <a:rPr lang="en-US"/>
              <a:t>Take ratio of </a:t>
            </a:r>
            <a:r>
              <a:rPr lang="en-US" i="1"/>
              <a:t>c</a:t>
            </a:r>
            <a:r>
              <a:rPr lang="en-US"/>
              <a:t> to </a:t>
            </a:r>
            <a:r>
              <a:rPr lang="en-US" i="1"/>
              <a:t>b</a:t>
            </a:r>
            <a:r>
              <a:rPr lang="en-US"/>
              <a:t> R</a:t>
            </a:r>
            <a:r>
              <a:rPr lang="en-US" baseline="-25000"/>
              <a:t>AA</a:t>
            </a:r>
            <a:r>
              <a:rPr lang="en-US"/>
              <a:t>(p</a:t>
            </a:r>
            <a:r>
              <a:rPr lang="en-US" baseline="-25000"/>
              <a:t>T</a:t>
            </a:r>
            <a:r>
              <a:rPr lang="en-US"/>
              <a:t>)</a:t>
            </a:r>
          </a:p>
          <a:p>
            <a:pPr lvl="2"/>
            <a:r>
              <a:rPr lang="en-US"/>
              <a:t>pQCD: Mass effects die out with increasing p</a:t>
            </a:r>
            <a:r>
              <a:rPr lang="en-US" baseline="-25000"/>
              <a:t>T</a:t>
            </a:r>
          </a:p>
          <a:p>
            <a:pPr lvl="2">
              <a:buFontTx/>
              <a:buNone/>
            </a:pPr>
            <a:endParaRPr lang="en-US"/>
          </a:p>
          <a:p>
            <a:pPr lvl="3"/>
            <a:r>
              <a:rPr lang="en-US"/>
              <a:t>Ratio starts below 1, asymptotically approaches 1.  Approach is slower for higher quenching</a:t>
            </a:r>
          </a:p>
          <a:p>
            <a:pPr lvl="2"/>
            <a:r>
              <a:rPr lang="en-US"/>
              <a:t>ST: drag independent of p</a:t>
            </a:r>
            <a:r>
              <a:rPr lang="en-US" baseline="-25000"/>
              <a:t>T</a:t>
            </a:r>
            <a:r>
              <a:rPr lang="en-US"/>
              <a:t>, inversely proportional to mass.  Simple analytic approx. of uniform medium gives</a:t>
            </a:r>
          </a:p>
          <a:p>
            <a:pPr lvl="2">
              <a:buFontTx/>
              <a:buNone/>
            </a:pPr>
            <a:r>
              <a:rPr lang="en-US"/>
              <a:t>R</a:t>
            </a:r>
            <a:r>
              <a:rPr lang="en-US" i="1" baseline="30000"/>
              <a:t>cb</a:t>
            </a:r>
            <a:r>
              <a:rPr lang="en-US" baseline="-25000"/>
              <a:t>pQCD</a:t>
            </a:r>
            <a:r>
              <a:rPr lang="en-US"/>
              <a:t>(p</a:t>
            </a:r>
            <a:r>
              <a:rPr lang="en-US" baseline="-25000"/>
              <a:t>T</a:t>
            </a:r>
            <a:r>
              <a:rPr lang="en-US"/>
              <a:t>) ~ </a:t>
            </a:r>
            <a:r>
              <a:rPr lang="en-US" i="1"/>
              <a:t>n</a:t>
            </a:r>
            <a:r>
              <a:rPr lang="en-US" baseline="-25000"/>
              <a:t>b</a:t>
            </a:r>
            <a:r>
              <a:rPr lang="en-US"/>
              <a:t>M</a:t>
            </a:r>
            <a:r>
              <a:rPr lang="en-US" baseline="-25000"/>
              <a:t>c</a:t>
            </a:r>
            <a:r>
              <a:rPr lang="en-US"/>
              <a:t>/</a:t>
            </a:r>
            <a:r>
              <a:rPr lang="en-US" i="1"/>
              <a:t>n</a:t>
            </a:r>
            <a:r>
              <a:rPr lang="en-US" baseline="-25000"/>
              <a:t>c</a:t>
            </a:r>
            <a:r>
              <a:rPr lang="en-US"/>
              <a:t>M</a:t>
            </a:r>
            <a:r>
              <a:rPr lang="en-US" baseline="-25000"/>
              <a:t>b </a:t>
            </a:r>
            <a:r>
              <a:rPr lang="en-US"/>
              <a:t>~ M</a:t>
            </a:r>
            <a:r>
              <a:rPr lang="en-US" baseline="-25000"/>
              <a:t>c</a:t>
            </a:r>
            <a:r>
              <a:rPr lang="en-US"/>
              <a:t>/M</a:t>
            </a:r>
            <a:r>
              <a:rPr lang="en-US" baseline="-25000"/>
              <a:t>b </a:t>
            </a:r>
            <a:r>
              <a:rPr lang="en-US"/>
              <a:t>~ .27</a:t>
            </a:r>
          </a:p>
          <a:p>
            <a:pPr lvl="3"/>
            <a:r>
              <a:rPr lang="en-US"/>
              <a:t>Ratio starts below 1; independent of p</a:t>
            </a:r>
            <a:r>
              <a:rPr lang="en-US" baseline="-25000"/>
              <a:t>T</a:t>
            </a:r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Enhanced Signal</a:t>
            </a:r>
          </a:p>
        </p:txBody>
      </p:sp>
      <p:sp>
        <p:nvSpPr>
          <p:cNvPr id="613380" name="Rectangle 4"/>
          <p:cNvSpPr>
            <a:spLocks noChangeArrowheads="1"/>
          </p:cNvSpPr>
          <p:nvPr/>
        </p:nvSpPr>
        <p:spPr bwMode="auto">
          <a:xfrm>
            <a:off x="1211263" y="3124200"/>
            <a:ext cx="644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4D4D4D"/>
                </a:solidFill>
              </a:rPr>
              <a:t>R</a:t>
            </a:r>
            <a:r>
              <a:rPr lang="en-US" sz="2400" i="1" baseline="30000">
                <a:solidFill>
                  <a:srgbClr val="4D4D4D"/>
                </a:solidFill>
              </a:rPr>
              <a:t>cb</a:t>
            </a:r>
            <a:r>
              <a:rPr lang="en-US" sz="2400" baseline="-25000">
                <a:solidFill>
                  <a:srgbClr val="4D4D4D"/>
                </a:solidFill>
              </a:rPr>
              <a:t>pQCD</a:t>
            </a:r>
            <a:r>
              <a:rPr lang="en-US" sz="2400">
                <a:solidFill>
                  <a:srgbClr val="4D4D4D"/>
                </a:solidFill>
              </a:rPr>
              <a:t>(p</a:t>
            </a:r>
            <a:r>
              <a:rPr lang="en-US" sz="2400" baseline="-25000">
                <a:solidFill>
                  <a:srgbClr val="4D4D4D"/>
                </a:solidFill>
              </a:rPr>
              <a:t>T</a:t>
            </a:r>
            <a:r>
              <a:rPr lang="en-US" sz="2400">
                <a:solidFill>
                  <a:srgbClr val="4D4D4D"/>
                </a:solidFill>
              </a:rPr>
              <a:t>) </a:t>
            </a:r>
            <a:r>
              <a:rPr lang="en-US" sz="2400">
                <a:solidFill>
                  <a:srgbClr val="4D4D4D"/>
                </a:solidFill>
                <a:latin typeface="Symbol" pitchFamily="18" charset="2"/>
              </a:rPr>
              <a:t>~</a:t>
            </a:r>
            <a:r>
              <a:rPr lang="en-US" sz="2400">
                <a:solidFill>
                  <a:srgbClr val="4D4D4D"/>
                </a:solidFill>
              </a:rPr>
              <a:t> 1 - </a:t>
            </a:r>
            <a:r>
              <a:rPr lang="en-US" sz="2400">
                <a:solidFill>
                  <a:srgbClr val="4D4D4D"/>
                </a:solidFill>
                <a:latin typeface="Symbol" pitchFamily="18" charset="2"/>
              </a:rPr>
              <a:t>a</a:t>
            </a:r>
            <a:r>
              <a:rPr lang="en-US" sz="2400" baseline="-25000">
                <a:solidFill>
                  <a:srgbClr val="4D4D4D"/>
                </a:solidFill>
              </a:rPr>
              <a:t>s</a:t>
            </a:r>
            <a:r>
              <a:rPr lang="en-US" sz="2400">
                <a:solidFill>
                  <a:srgbClr val="4D4D4D"/>
                </a:solidFill>
              </a:rPr>
              <a:t> </a:t>
            </a:r>
            <a:r>
              <a:rPr lang="en-US" sz="2400" i="1">
                <a:solidFill>
                  <a:srgbClr val="4D4D4D"/>
                </a:solidFill>
              </a:rPr>
              <a:t>n</a:t>
            </a:r>
            <a:r>
              <a:rPr lang="en-US" sz="2400">
                <a:solidFill>
                  <a:srgbClr val="4D4D4D"/>
                </a:solidFill>
              </a:rPr>
              <a:t>(p</a:t>
            </a:r>
            <a:r>
              <a:rPr lang="en-US" sz="2400" baseline="-25000">
                <a:solidFill>
                  <a:srgbClr val="4D4D4D"/>
                </a:solidFill>
              </a:rPr>
              <a:t>T</a:t>
            </a:r>
            <a:r>
              <a:rPr lang="en-US" sz="2400">
                <a:solidFill>
                  <a:srgbClr val="4D4D4D"/>
                </a:solidFill>
              </a:rPr>
              <a:t>) L</a:t>
            </a:r>
            <a:r>
              <a:rPr lang="en-US" sz="2400" baseline="30000">
                <a:solidFill>
                  <a:srgbClr val="4D4D4D"/>
                </a:solidFill>
              </a:rPr>
              <a:t>2</a:t>
            </a:r>
            <a:r>
              <a:rPr lang="en-US" sz="2400">
                <a:solidFill>
                  <a:srgbClr val="4D4D4D"/>
                </a:solidFill>
              </a:rPr>
              <a:t> log(M</a:t>
            </a:r>
            <a:r>
              <a:rPr lang="en-US" sz="2400" baseline="-25000">
                <a:solidFill>
                  <a:srgbClr val="4D4D4D"/>
                </a:solidFill>
              </a:rPr>
              <a:t>b</a:t>
            </a:r>
            <a:r>
              <a:rPr lang="en-US" sz="2400">
                <a:solidFill>
                  <a:srgbClr val="4D4D4D"/>
                </a:solidFill>
              </a:rPr>
              <a:t>/M</a:t>
            </a:r>
            <a:r>
              <a:rPr lang="en-US" sz="2400" baseline="-25000">
                <a:solidFill>
                  <a:srgbClr val="4D4D4D"/>
                </a:solidFill>
              </a:rPr>
              <a:t>c</a:t>
            </a:r>
            <a:r>
              <a:rPr lang="en-US" sz="2400">
                <a:solidFill>
                  <a:srgbClr val="4D4D4D"/>
                </a:solidFill>
              </a:rPr>
              <a:t>) (   /p</a:t>
            </a:r>
            <a:r>
              <a:rPr lang="en-US" sz="2400" baseline="-25000">
                <a:solidFill>
                  <a:srgbClr val="4D4D4D"/>
                </a:solidFill>
              </a:rPr>
              <a:t>T</a:t>
            </a:r>
            <a:r>
              <a:rPr lang="en-US" sz="2400">
                <a:solidFill>
                  <a:srgbClr val="4D4D4D"/>
                </a:solidFill>
              </a:rPr>
              <a:t>)</a:t>
            </a:r>
            <a:endParaRPr lang="en-US" sz="2400" baseline="-25000">
              <a:solidFill>
                <a:srgbClr val="4D4D4D"/>
              </a:solidFill>
            </a:endParaRPr>
          </a:p>
        </p:txBody>
      </p:sp>
      <p:pic>
        <p:nvPicPr>
          <p:cNvPr id="61338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5763" y="3213100"/>
            <a:ext cx="274637" cy="342900"/>
          </a:xfrm>
          <a:prstGeom prst="rect">
            <a:avLst/>
          </a:prstGeom>
          <a:noFill/>
        </p:spPr>
      </p:pic>
      <p:sp>
        <p:nvSpPr>
          <p:cNvPr id="613382" name="Rectangle 6"/>
          <p:cNvSpPr>
            <a:spLocks noChangeArrowheads="1"/>
          </p:cNvSpPr>
          <p:nvPr/>
        </p:nvSpPr>
        <p:spPr bwMode="auto">
          <a:xfrm>
            <a:off x="3683358" y="3607158"/>
            <a:ext cx="4393842" cy="33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3383" name="Rectangle 7"/>
          <p:cNvSpPr>
            <a:spLocks noChangeArrowheads="1"/>
          </p:cNvSpPr>
          <p:nvPr/>
        </p:nvSpPr>
        <p:spPr bwMode="auto">
          <a:xfrm>
            <a:off x="3682284" y="5867400"/>
            <a:ext cx="31242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2A32-061E-45A8-8A2D-E67743FE71EF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765-F50B-43F1-A245-867502E31EBE}" type="slidenum">
              <a:rPr lang="en-US"/>
              <a:pPr/>
              <a:t>29</a:t>
            </a:fld>
            <a:endParaRPr lang="en-US"/>
          </a:p>
        </p:txBody>
      </p:sp>
      <p:pic>
        <p:nvPicPr>
          <p:cNvPr id="586754" name="Picture 2" descr="071015Rationos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914400"/>
            <a:ext cx="7162800" cy="4010025"/>
          </a:xfrm>
          <a:prstGeom prst="rect">
            <a:avLst/>
          </a:prstGeom>
          <a:noFill/>
        </p:spPr>
      </p:pic>
      <p:pic>
        <p:nvPicPr>
          <p:cNvPr id="586755" name="Picture 3" descr="zoo1dne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00200"/>
            <a:ext cx="8382000" cy="4191000"/>
          </a:xfrm>
          <a:prstGeom prst="rect">
            <a:avLst/>
          </a:prstGeom>
          <a:noFill/>
        </p:spPr>
      </p:pic>
      <p:sp>
        <p:nvSpPr>
          <p:cNvPr id="5867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vs. </a:t>
            </a:r>
            <a:r>
              <a:rPr lang="en-US" dirty="0" err="1" smtClean="0"/>
              <a:t>AdS</a:t>
            </a:r>
            <a:r>
              <a:rPr lang="en-US" dirty="0" smtClean="0"/>
              <a:t>/CFT at LHC</a:t>
            </a:r>
            <a:endParaRPr lang="en-US" dirty="0"/>
          </a:p>
        </p:txBody>
      </p:sp>
      <p:sp>
        <p:nvSpPr>
          <p:cNvPr id="586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Plethora of Predictions:</a:t>
            </a:r>
            <a:endParaRPr lang="en-US" dirty="0"/>
          </a:p>
        </p:txBody>
      </p: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-977900" y="4953000"/>
            <a:ext cx="100584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Taking the ratio cancels most normalization </a:t>
            </a:r>
            <a:r>
              <a:rPr lang="en-US" sz="1800" dirty="0" smtClean="0">
                <a:solidFill>
                  <a:srgbClr val="030303"/>
                </a:solidFill>
              </a:rPr>
              <a:t>differences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ratio asymptotically approaches 1, and more slowly so for increased quenching (until quenching saturates)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AdS</a:t>
            </a:r>
            <a:r>
              <a:rPr lang="en-US" sz="1800" dirty="0">
                <a:solidFill>
                  <a:srgbClr val="030303"/>
                </a:solidFill>
              </a:rPr>
              <a:t>/CFT ratio is flat and many times smaller than </a:t>
            </a: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at only moderate </a:t>
            </a:r>
            <a:r>
              <a:rPr lang="en-US" sz="1800" dirty="0" err="1">
                <a:solidFill>
                  <a:srgbClr val="030303"/>
                </a:solidFill>
              </a:rPr>
              <a:t>p</a:t>
            </a:r>
            <a:r>
              <a:rPr lang="en-US" sz="1800" baseline="-25000" dirty="0" err="1">
                <a:solidFill>
                  <a:srgbClr val="030303"/>
                </a:solidFill>
              </a:rPr>
              <a:t>T</a:t>
            </a:r>
            <a:endParaRPr lang="en-US" sz="1800" baseline="-25000" dirty="0">
              <a:solidFill>
                <a:srgbClr val="030303"/>
              </a:solidFill>
            </a:endParaRPr>
          </a:p>
        </p:txBody>
      </p:sp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3359150" y="5745163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586760" name="Text Box 8"/>
          <p:cNvSpPr txBox="1">
            <a:spLocks noChangeArrowheads="1"/>
          </p:cNvSpPr>
          <p:nvPr/>
        </p:nvSpPr>
        <p:spPr bwMode="auto">
          <a:xfrm>
            <a:off x="5257800" y="39624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571F-3D6A-4C30-9D16-DEBA463A838C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86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6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7" grpId="0" build="p"/>
      <p:bldP spid="586759" grpId="0"/>
      <p:bldP spid="5867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QCD and Phase Diagram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02A0-4EEE-43EC-9208-D6B57FB6A4C0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Content Placeholder 6" descr="PhaseDiagramLR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2835" y="1600200"/>
            <a:ext cx="4618330" cy="4525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6172200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FCC-1E49-4F15-B3E8-2FA60ECB4CD9}" type="slidenum">
              <a:rPr lang="en-US"/>
              <a:pPr/>
              <a:t>30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1219200"/>
            <a:ext cx="6096000" cy="5486400"/>
          </a:xfrm>
        </p:spPr>
        <p:txBody>
          <a:bodyPr/>
          <a:lstStyle/>
          <a:p>
            <a:pPr lvl="1"/>
            <a:r>
              <a:rPr lang="en-US" dirty="0"/>
              <a:t>Speed limit estimate for applicability of </a:t>
            </a:r>
            <a:r>
              <a:rPr lang="en-US" dirty="0" err="1"/>
              <a:t>AdS</a:t>
            </a:r>
            <a:r>
              <a:rPr lang="en-US" dirty="0"/>
              <a:t> drag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 &lt;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= (1 + 2M</a:t>
            </a:r>
            <a:r>
              <a:rPr lang="en-US" baseline="-25000" dirty="0"/>
              <a:t>q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1/2 </a:t>
            </a:r>
            <a:r>
              <a:rPr lang="en-US" dirty="0"/>
              <a:t>T)</a:t>
            </a:r>
            <a:r>
              <a:rPr lang="en-US" baseline="30000" dirty="0"/>
              <a:t>2</a:t>
            </a:r>
            <a:endParaRPr lang="en-US" dirty="0"/>
          </a:p>
          <a:p>
            <a:pPr lvl="2">
              <a:buFontTx/>
              <a:buNone/>
            </a:pPr>
            <a:r>
              <a:rPr lang="en-US" dirty="0"/>
              <a:t>                 ~ 4M</a:t>
            </a:r>
            <a:r>
              <a:rPr lang="en-US" baseline="-25000" dirty="0"/>
              <a:t>q</a:t>
            </a:r>
            <a:r>
              <a:rPr lang="en-US" baseline="30000" dirty="0"/>
              <a:t>2</a:t>
            </a:r>
            <a:r>
              <a:rPr lang="en-US" dirty="0"/>
              <a:t>/(</a:t>
            </a:r>
            <a:r>
              <a:rPr lang="en-US" dirty="0">
                <a:latin typeface="Symbol" pitchFamily="18" charset="2"/>
              </a:rPr>
              <a:t>l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Limited by </a:t>
            </a:r>
            <a:r>
              <a:rPr lang="en-US" dirty="0" err="1"/>
              <a:t>M</a:t>
            </a:r>
            <a:r>
              <a:rPr lang="en-US" baseline="-25000" dirty="0" err="1"/>
              <a:t>charm</a:t>
            </a:r>
            <a:r>
              <a:rPr lang="en-US" dirty="0"/>
              <a:t> ~ 1.2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/>
              <a:t>Similar to BH    LPM</a:t>
            </a:r>
          </a:p>
          <a:p>
            <a:pPr lvl="3"/>
            <a:r>
              <a:rPr lang="en-US" dirty="0"/>
              <a:t>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~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/(</a:t>
            </a:r>
            <a:r>
              <a:rPr lang="en-US" dirty="0" err="1">
                <a:latin typeface="Symbol" pitchFamily="18" charset="2"/>
              </a:rPr>
              <a:t>l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Single T for QGP</a:t>
            </a:r>
          </a:p>
          <a:p>
            <a:pPr lvl="2"/>
            <a:r>
              <a:rPr lang="en-US" dirty="0"/>
              <a:t> smallest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largest T </a:t>
            </a:r>
          </a:p>
          <a:p>
            <a:pPr lvl="2">
              <a:buFontTx/>
              <a:buNone/>
            </a:pPr>
            <a:r>
              <a:rPr lang="en-US" dirty="0"/>
              <a:t>         T = T(</a:t>
            </a:r>
            <a:r>
              <a:rPr lang="en-US" dirty="0">
                <a:latin typeface="Symbol" pitchFamily="18" charset="2"/>
              </a:rPr>
              <a:t>t</a:t>
            </a:r>
            <a:r>
              <a:rPr lang="en-US" baseline="-25000" dirty="0"/>
              <a:t>0</a:t>
            </a:r>
            <a:r>
              <a:rPr lang="en-US" dirty="0"/>
              <a:t>, x=y=0): “(”</a:t>
            </a:r>
          </a:p>
          <a:p>
            <a:pPr lvl="2"/>
            <a:r>
              <a:rPr lang="en-US" dirty="0"/>
              <a:t> largest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smallest T </a:t>
            </a:r>
          </a:p>
          <a:p>
            <a:pPr lvl="2">
              <a:buFontTx/>
              <a:buNone/>
            </a:pPr>
            <a:r>
              <a:rPr lang="en-US" dirty="0"/>
              <a:t>         T =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: “]”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Fast!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5181600" y="1295400"/>
            <a:ext cx="3886200" cy="4329113"/>
            <a:chOff x="5181600" y="1295400"/>
            <a:chExt cx="3886200" cy="4329113"/>
          </a:xfrm>
        </p:grpSpPr>
        <p:sp>
          <p:nvSpPr>
            <p:cNvPr id="587780" name="Text Box 4"/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177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D3 Black Brane</a:t>
              </a:r>
            </a:p>
          </p:txBody>
        </p:sp>
        <p:sp>
          <p:nvSpPr>
            <p:cNvPr id="587781" name="Text Box 5"/>
            <p:cNvSpPr txBox="1">
              <a:spLocks noChangeArrowheads="1"/>
            </p:cNvSpPr>
            <p:nvPr/>
          </p:nvSpPr>
          <p:spPr bwMode="auto">
            <a:xfrm>
              <a:off x="5943600" y="1295400"/>
              <a:ext cx="182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D7 Probe Brane</a:t>
              </a:r>
            </a:p>
          </p:txBody>
        </p:sp>
        <p:sp>
          <p:nvSpPr>
            <p:cNvPr id="587782" name="AutoShape 6"/>
            <p:cNvSpPr>
              <a:spLocks noChangeArrowheads="1"/>
            </p:cNvSpPr>
            <p:nvPr/>
          </p:nvSpPr>
          <p:spPr bwMode="auto">
            <a:xfrm>
              <a:off x="5181600" y="16764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3" name="Text Box 7"/>
            <p:cNvSpPr txBox="1">
              <a:spLocks noChangeArrowheads="1"/>
            </p:cNvSpPr>
            <p:nvPr/>
          </p:nvSpPr>
          <p:spPr bwMode="auto">
            <a:xfrm>
              <a:off x="7848600" y="1371600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587784" name="Oval 8"/>
            <p:cNvSpPr>
              <a:spLocks noChangeArrowheads="1"/>
            </p:cNvSpPr>
            <p:nvPr/>
          </p:nvSpPr>
          <p:spPr bwMode="auto">
            <a:xfrm>
              <a:off x="8001000" y="1752600"/>
              <a:ext cx="152400" cy="1524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5" name="Text Box 9"/>
            <p:cNvSpPr txBox="1">
              <a:spLocks noChangeArrowheads="1"/>
            </p:cNvSpPr>
            <p:nvPr/>
          </p:nvSpPr>
          <p:spPr bwMode="auto">
            <a:xfrm>
              <a:off x="5594350" y="2587625"/>
              <a:ext cx="2406650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Worldsheet boundary Spacelike</a:t>
              </a:r>
              <a:r>
                <a:rPr lang="en-US" sz="1800">
                  <a:latin typeface="Symbol" pitchFamily="18" charset="2"/>
                </a:rPr>
                <a:t>  </a:t>
              </a:r>
              <a:r>
                <a:rPr lang="en-US" sz="1800">
                  <a:latin typeface="Arial" charset="0"/>
                </a:rPr>
                <a:t>if </a:t>
              </a:r>
              <a:r>
                <a:rPr lang="en-US" sz="1800">
                  <a:latin typeface="Symbol" pitchFamily="18" charset="2"/>
                </a:rPr>
                <a:t> g</a:t>
              </a:r>
              <a:r>
                <a:rPr lang="en-US" sz="1800">
                  <a:latin typeface="Arial" charset="0"/>
                </a:rPr>
                <a:t> &gt; </a:t>
              </a:r>
              <a:r>
                <a:rPr lang="en-US" sz="1800">
                  <a:latin typeface="Symbol" pitchFamily="18" charset="2"/>
                </a:rPr>
                <a:t>g</a:t>
              </a:r>
              <a:r>
                <a:rPr lang="en-US" sz="1800" baseline="-25000">
                  <a:latin typeface="Arial" charset="0"/>
                </a:rPr>
                <a:t>crit</a:t>
              </a:r>
            </a:p>
          </p:txBody>
        </p:sp>
        <p:sp>
          <p:nvSpPr>
            <p:cNvPr id="587786" name="Line 10"/>
            <p:cNvSpPr>
              <a:spLocks noChangeShapeType="1"/>
            </p:cNvSpPr>
            <p:nvPr/>
          </p:nvSpPr>
          <p:spPr bwMode="auto">
            <a:xfrm flipH="1">
              <a:off x="7543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7" name="Line 11"/>
            <p:cNvSpPr>
              <a:spLocks noChangeShapeType="1"/>
            </p:cNvSpPr>
            <p:nvPr/>
          </p:nvSpPr>
          <p:spPr bwMode="auto">
            <a:xfrm flipH="1">
              <a:off x="7162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8" name="Line 12"/>
            <p:cNvSpPr>
              <a:spLocks noChangeShapeType="1"/>
            </p:cNvSpPr>
            <p:nvPr/>
          </p:nvSpPr>
          <p:spPr bwMode="auto">
            <a:xfrm flipH="1">
              <a:off x="6781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9" name="Line 13"/>
            <p:cNvSpPr>
              <a:spLocks noChangeShapeType="1"/>
            </p:cNvSpPr>
            <p:nvPr/>
          </p:nvSpPr>
          <p:spPr bwMode="auto">
            <a:xfrm flipH="1" flipV="1">
              <a:off x="7696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0" name="Line 14"/>
            <p:cNvSpPr>
              <a:spLocks noChangeShapeType="1"/>
            </p:cNvSpPr>
            <p:nvPr/>
          </p:nvSpPr>
          <p:spPr bwMode="auto">
            <a:xfrm flipH="1" flipV="1">
              <a:off x="7315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1" name="Line 15"/>
            <p:cNvSpPr>
              <a:spLocks noChangeShapeType="1"/>
            </p:cNvSpPr>
            <p:nvPr/>
          </p:nvSpPr>
          <p:spPr bwMode="auto">
            <a:xfrm flipH="1" flipV="1">
              <a:off x="6934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2" name="AutoShape 16"/>
            <p:cNvSpPr>
              <a:spLocks noChangeArrowheads="1"/>
            </p:cNvSpPr>
            <p:nvPr/>
          </p:nvSpPr>
          <p:spPr bwMode="auto">
            <a:xfrm>
              <a:off x="5257800" y="4876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93" name="Line 17"/>
            <p:cNvSpPr>
              <a:spLocks noChangeShapeType="1"/>
            </p:cNvSpPr>
            <p:nvPr/>
          </p:nvSpPr>
          <p:spPr bwMode="auto">
            <a:xfrm>
              <a:off x="8229600" y="1828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4" name="Text Box 18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1987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Trailing</a:t>
              </a:r>
            </a:p>
            <a:p>
              <a:pPr algn="ctr"/>
              <a:r>
                <a:rPr lang="en-US" sz="1800">
                  <a:latin typeface="Arial" charset="0"/>
                </a:rPr>
                <a:t>String</a:t>
              </a:r>
            </a:p>
            <a:p>
              <a:pPr algn="ctr"/>
              <a:r>
                <a:rPr lang="en-US" sz="1800">
                  <a:latin typeface="Arial" charset="0"/>
                </a:rPr>
                <a:t>“Brachistochrone”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486400" y="1676400"/>
              <a:ext cx="3581400" cy="3795713"/>
              <a:chOff x="3504" y="1056"/>
              <a:chExt cx="2256" cy="2391"/>
            </a:xfrm>
          </p:grpSpPr>
          <p:pic>
            <p:nvPicPr>
              <p:cNvPr id="587796" name="Picture 20" descr="070520Dangle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4" y="1056"/>
                <a:ext cx="2256" cy="2256"/>
              </a:xfrm>
              <a:prstGeom prst="rect">
                <a:avLst/>
              </a:prstGeom>
              <a:noFill/>
            </p:spPr>
          </p:pic>
          <p:sp>
            <p:nvSpPr>
              <p:cNvPr id="587797" name="Text Box 21"/>
              <p:cNvSpPr txBox="1">
                <a:spLocks noChangeArrowheads="1"/>
              </p:cNvSpPr>
              <p:nvPr/>
            </p:nvSpPr>
            <p:spPr bwMode="auto">
              <a:xfrm>
                <a:off x="5476" y="32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“z”</a:t>
                </a:r>
              </a:p>
            </p:txBody>
          </p:sp>
          <p:sp>
            <p:nvSpPr>
              <p:cNvPr id="587798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160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x</a:t>
                </a:r>
                <a:r>
                  <a:rPr lang="en-US" sz="1800" baseline="-25000">
                    <a:latin typeface="Arial" charset="0"/>
                  </a:rPr>
                  <a:t>5</a:t>
                </a: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587799" name="AutoShape 23"/>
            <p:cNvSpPr>
              <a:spLocks noChangeArrowheads="1"/>
            </p:cNvSpPr>
            <p:nvPr/>
          </p:nvSpPr>
          <p:spPr bwMode="auto">
            <a:xfrm>
              <a:off x="5257800" y="2209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FF00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auto">
            <a:xfrm>
              <a:off x="7431088" y="2235200"/>
              <a:ext cx="919162" cy="276225"/>
            </a:xfrm>
            <a:custGeom>
              <a:avLst/>
              <a:gdLst/>
              <a:ahLst/>
              <a:cxnLst>
                <a:cxn ang="0">
                  <a:pos x="435" y="124"/>
                </a:cxn>
                <a:cxn ang="0">
                  <a:pos x="407" y="96"/>
                </a:cxn>
                <a:cxn ang="0">
                  <a:pos x="395" y="88"/>
                </a:cxn>
                <a:cxn ang="0">
                  <a:pos x="367" y="96"/>
                </a:cxn>
                <a:cxn ang="0">
                  <a:pos x="359" y="108"/>
                </a:cxn>
                <a:cxn ang="0">
                  <a:pos x="355" y="120"/>
                </a:cxn>
                <a:cxn ang="0">
                  <a:pos x="331" y="136"/>
                </a:cxn>
                <a:cxn ang="0">
                  <a:pos x="259" y="128"/>
                </a:cxn>
                <a:cxn ang="0">
                  <a:pos x="239" y="112"/>
                </a:cxn>
                <a:cxn ang="0">
                  <a:pos x="219" y="92"/>
                </a:cxn>
                <a:cxn ang="0">
                  <a:pos x="195" y="84"/>
                </a:cxn>
                <a:cxn ang="0">
                  <a:pos x="143" y="92"/>
                </a:cxn>
                <a:cxn ang="0">
                  <a:pos x="135" y="116"/>
                </a:cxn>
                <a:cxn ang="0">
                  <a:pos x="83" y="168"/>
                </a:cxn>
                <a:cxn ang="0">
                  <a:pos x="47" y="160"/>
                </a:cxn>
                <a:cxn ang="0">
                  <a:pos x="7" y="112"/>
                </a:cxn>
                <a:cxn ang="0">
                  <a:pos x="3" y="96"/>
                </a:cxn>
                <a:cxn ang="0">
                  <a:pos x="7" y="44"/>
                </a:cxn>
                <a:cxn ang="0">
                  <a:pos x="23" y="48"/>
                </a:cxn>
                <a:cxn ang="0">
                  <a:pos x="71" y="72"/>
                </a:cxn>
                <a:cxn ang="0">
                  <a:pos x="79" y="84"/>
                </a:cxn>
                <a:cxn ang="0">
                  <a:pos x="103" y="92"/>
                </a:cxn>
                <a:cxn ang="0">
                  <a:pos x="167" y="128"/>
                </a:cxn>
                <a:cxn ang="0">
                  <a:pos x="191" y="136"/>
                </a:cxn>
                <a:cxn ang="0">
                  <a:pos x="247" y="92"/>
                </a:cxn>
                <a:cxn ang="0">
                  <a:pos x="299" y="56"/>
                </a:cxn>
                <a:cxn ang="0">
                  <a:pos x="387" y="76"/>
                </a:cxn>
                <a:cxn ang="0">
                  <a:pos x="447" y="60"/>
                </a:cxn>
                <a:cxn ang="0">
                  <a:pos x="527" y="12"/>
                </a:cxn>
                <a:cxn ang="0">
                  <a:pos x="551" y="4"/>
                </a:cxn>
                <a:cxn ang="0">
                  <a:pos x="563" y="0"/>
                </a:cxn>
                <a:cxn ang="0">
                  <a:pos x="579" y="48"/>
                </a:cxn>
                <a:cxn ang="0">
                  <a:pos x="535" y="56"/>
                </a:cxn>
              </a:cxnLst>
              <a:rect l="0" t="0" r="r" b="b"/>
              <a:pathLst>
                <a:path w="579" h="174">
                  <a:moveTo>
                    <a:pt x="435" y="124"/>
                  </a:moveTo>
                  <a:cubicBezTo>
                    <a:pt x="428" y="103"/>
                    <a:pt x="435" y="114"/>
                    <a:pt x="407" y="96"/>
                  </a:cubicBezTo>
                  <a:cubicBezTo>
                    <a:pt x="403" y="93"/>
                    <a:pt x="395" y="88"/>
                    <a:pt x="395" y="88"/>
                  </a:cubicBezTo>
                  <a:cubicBezTo>
                    <a:pt x="394" y="88"/>
                    <a:pt x="370" y="94"/>
                    <a:pt x="367" y="96"/>
                  </a:cubicBezTo>
                  <a:cubicBezTo>
                    <a:pt x="363" y="99"/>
                    <a:pt x="361" y="104"/>
                    <a:pt x="359" y="108"/>
                  </a:cubicBezTo>
                  <a:cubicBezTo>
                    <a:pt x="357" y="112"/>
                    <a:pt x="358" y="117"/>
                    <a:pt x="355" y="120"/>
                  </a:cubicBezTo>
                  <a:cubicBezTo>
                    <a:pt x="348" y="127"/>
                    <a:pt x="331" y="136"/>
                    <a:pt x="331" y="136"/>
                  </a:cubicBezTo>
                  <a:cubicBezTo>
                    <a:pt x="307" y="134"/>
                    <a:pt x="278" y="143"/>
                    <a:pt x="259" y="128"/>
                  </a:cubicBezTo>
                  <a:cubicBezTo>
                    <a:pt x="233" y="107"/>
                    <a:pt x="269" y="122"/>
                    <a:pt x="239" y="112"/>
                  </a:cubicBezTo>
                  <a:cubicBezTo>
                    <a:pt x="232" y="101"/>
                    <a:pt x="232" y="98"/>
                    <a:pt x="219" y="92"/>
                  </a:cubicBezTo>
                  <a:cubicBezTo>
                    <a:pt x="211" y="89"/>
                    <a:pt x="195" y="84"/>
                    <a:pt x="195" y="84"/>
                  </a:cubicBezTo>
                  <a:cubicBezTo>
                    <a:pt x="178" y="86"/>
                    <a:pt x="153" y="78"/>
                    <a:pt x="143" y="92"/>
                  </a:cubicBezTo>
                  <a:cubicBezTo>
                    <a:pt x="138" y="99"/>
                    <a:pt x="135" y="116"/>
                    <a:pt x="135" y="116"/>
                  </a:cubicBezTo>
                  <a:cubicBezTo>
                    <a:pt x="130" y="174"/>
                    <a:pt x="137" y="174"/>
                    <a:pt x="83" y="168"/>
                  </a:cubicBezTo>
                  <a:cubicBezTo>
                    <a:pt x="71" y="164"/>
                    <a:pt x="58" y="165"/>
                    <a:pt x="47" y="160"/>
                  </a:cubicBezTo>
                  <a:cubicBezTo>
                    <a:pt x="30" y="153"/>
                    <a:pt x="20" y="125"/>
                    <a:pt x="7" y="112"/>
                  </a:cubicBezTo>
                  <a:cubicBezTo>
                    <a:pt x="6" y="107"/>
                    <a:pt x="3" y="101"/>
                    <a:pt x="3" y="96"/>
                  </a:cubicBezTo>
                  <a:cubicBezTo>
                    <a:pt x="3" y="79"/>
                    <a:pt x="0" y="60"/>
                    <a:pt x="7" y="44"/>
                  </a:cubicBezTo>
                  <a:cubicBezTo>
                    <a:pt x="9" y="39"/>
                    <a:pt x="18" y="46"/>
                    <a:pt x="23" y="48"/>
                  </a:cubicBezTo>
                  <a:cubicBezTo>
                    <a:pt x="41" y="53"/>
                    <a:pt x="53" y="66"/>
                    <a:pt x="71" y="72"/>
                  </a:cubicBezTo>
                  <a:cubicBezTo>
                    <a:pt x="74" y="76"/>
                    <a:pt x="75" y="81"/>
                    <a:pt x="79" y="84"/>
                  </a:cubicBezTo>
                  <a:cubicBezTo>
                    <a:pt x="86" y="88"/>
                    <a:pt x="103" y="92"/>
                    <a:pt x="103" y="92"/>
                  </a:cubicBezTo>
                  <a:cubicBezTo>
                    <a:pt x="131" y="120"/>
                    <a:pt x="131" y="116"/>
                    <a:pt x="167" y="128"/>
                  </a:cubicBezTo>
                  <a:cubicBezTo>
                    <a:pt x="175" y="131"/>
                    <a:pt x="191" y="136"/>
                    <a:pt x="191" y="136"/>
                  </a:cubicBezTo>
                  <a:cubicBezTo>
                    <a:pt x="233" y="128"/>
                    <a:pt x="217" y="112"/>
                    <a:pt x="247" y="92"/>
                  </a:cubicBezTo>
                  <a:cubicBezTo>
                    <a:pt x="254" y="72"/>
                    <a:pt x="279" y="63"/>
                    <a:pt x="299" y="56"/>
                  </a:cubicBezTo>
                  <a:cubicBezTo>
                    <a:pt x="351" y="60"/>
                    <a:pt x="347" y="66"/>
                    <a:pt x="387" y="76"/>
                  </a:cubicBezTo>
                  <a:cubicBezTo>
                    <a:pt x="411" y="73"/>
                    <a:pt x="427" y="73"/>
                    <a:pt x="447" y="60"/>
                  </a:cubicBezTo>
                  <a:cubicBezTo>
                    <a:pt x="467" y="30"/>
                    <a:pt x="492" y="17"/>
                    <a:pt x="527" y="12"/>
                  </a:cubicBezTo>
                  <a:cubicBezTo>
                    <a:pt x="535" y="9"/>
                    <a:pt x="543" y="7"/>
                    <a:pt x="551" y="4"/>
                  </a:cubicBezTo>
                  <a:cubicBezTo>
                    <a:pt x="555" y="3"/>
                    <a:pt x="563" y="0"/>
                    <a:pt x="563" y="0"/>
                  </a:cubicBezTo>
                  <a:cubicBezTo>
                    <a:pt x="573" y="15"/>
                    <a:pt x="575" y="30"/>
                    <a:pt x="579" y="48"/>
                  </a:cubicBezTo>
                  <a:cubicBezTo>
                    <a:pt x="558" y="62"/>
                    <a:pt x="572" y="56"/>
                    <a:pt x="535" y="5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01" name="Line 25"/>
          <p:cNvSpPr>
            <a:spLocks noChangeShapeType="1"/>
          </p:cNvSpPr>
          <p:nvPr/>
        </p:nvSpPr>
        <p:spPr bwMode="auto">
          <a:xfrm>
            <a:off x="2895600" y="3620037"/>
            <a:ext cx="254000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983D-5630-45BC-A700-F735870E54EF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31</a:t>
            </a:fld>
            <a:endParaRPr lang="en-US"/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104900"/>
            <a:ext cx="77724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LHC R</a:t>
            </a:r>
            <a:r>
              <a:rPr lang="en-US" sz="4000" i="1" baseline="30000"/>
              <a:t>c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)/R</a:t>
            </a:r>
            <a:r>
              <a:rPr lang="en-US" sz="4000" i="1" baseline="30000"/>
              <a:t>b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 Prediction</a:t>
            </a:r>
            <a:br>
              <a:rPr lang="en-US" sz="4000"/>
            </a:br>
            <a:r>
              <a:rPr lang="en-US" sz="4000"/>
              <a:t>(with speed limits)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-1143000" y="5499100"/>
            <a:ext cx="10223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T(</a:t>
            </a:r>
            <a:r>
              <a:rPr lang="en-US" sz="1800" dirty="0">
                <a:solidFill>
                  <a:srgbClr val="030303"/>
                </a:solidFill>
                <a:latin typeface="Symbol" pitchFamily="18" charset="2"/>
              </a:rPr>
              <a:t>t</a:t>
            </a:r>
            <a:r>
              <a:rPr lang="en-US" sz="1800" baseline="-25000" dirty="0">
                <a:solidFill>
                  <a:srgbClr val="030303"/>
                </a:solidFill>
              </a:rPr>
              <a:t>0</a:t>
            </a:r>
            <a:r>
              <a:rPr lang="en-US" sz="1800" dirty="0">
                <a:solidFill>
                  <a:srgbClr val="030303"/>
                </a:solidFill>
              </a:rPr>
              <a:t>): </a:t>
            </a:r>
            <a:r>
              <a:rPr lang="en-US" dirty="0" smtClean="0">
                <a:solidFill>
                  <a:srgbClr val="030303"/>
                </a:solidFill>
              </a:rPr>
              <a:t>“(”</a:t>
            </a:r>
            <a:r>
              <a:rPr lang="en-US" sz="1800" dirty="0" smtClean="0">
                <a:solidFill>
                  <a:srgbClr val="030303"/>
                </a:solidFill>
              </a:rPr>
              <a:t>, </a:t>
            </a:r>
            <a:r>
              <a:rPr lang="en-US" sz="1800" dirty="0">
                <a:solidFill>
                  <a:srgbClr val="030303"/>
                </a:solidFill>
              </a:rPr>
              <a:t>corrections </a:t>
            </a:r>
            <a:r>
              <a:rPr lang="en-US" sz="1800" dirty="0" smtClean="0">
                <a:solidFill>
                  <a:srgbClr val="030303"/>
                </a:solidFill>
              </a:rPr>
              <a:t>likely small for </a:t>
            </a:r>
            <a:r>
              <a:rPr lang="en-US" sz="1800" dirty="0">
                <a:solidFill>
                  <a:srgbClr val="030303"/>
                </a:solidFill>
              </a:rPr>
              <a:t>smaller </a:t>
            </a:r>
            <a:r>
              <a:rPr lang="en-US" sz="1800" dirty="0" err="1">
                <a:solidFill>
                  <a:srgbClr val="030303"/>
                </a:solidFill>
              </a:rPr>
              <a:t>momenta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T</a:t>
            </a:r>
            <a:r>
              <a:rPr lang="en-US" sz="1800" baseline="-25000" dirty="0" err="1">
                <a:solidFill>
                  <a:srgbClr val="030303"/>
                </a:solidFill>
              </a:rPr>
              <a:t>c</a:t>
            </a:r>
            <a:r>
              <a:rPr lang="en-US" sz="1800" dirty="0">
                <a:solidFill>
                  <a:srgbClr val="030303"/>
                </a:solidFill>
              </a:rPr>
              <a:t>: </a:t>
            </a:r>
            <a:r>
              <a:rPr lang="en-US" sz="1800" dirty="0" smtClean="0">
                <a:solidFill>
                  <a:srgbClr val="030303"/>
                </a:solidFill>
              </a:rPr>
              <a:t>“]”, </a:t>
            </a:r>
            <a:r>
              <a:rPr lang="en-US" sz="1800" dirty="0">
                <a:solidFill>
                  <a:srgbClr val="030303"/>
                </a:solidFill>
              </a:rPr>
              <a:t>corrections likely </a:t>
            </a:r>
            <a:r>
              <a:rPr lang="en-US" sz="1800" dirty="0" smtClean="0">
                <a:solidFill>
                  <a:srgbClr val="030303"/>
                </a:solidFill>
              </a:rPr>
              <a:t>large for </a:t>
            </a:r>
            <a:r>
              <a:rPr lang="en-US" sz="1800" dirty="0">
                <a:solidFill>
                  <a:srgbClr val="030303"/>
                </a:solidFill>
              </a:rPr>
              <a:t>higher </a:t>
            </a:r>
            <a:r>
              <a:rPr lang="en-US" sz="1800" dirty="0" err="1">
                <a:solidFill>
                  <a:srgbClr val="030303"/>
                </a:solidFill>
              </a:rPr>
              <a:t>momenta</a:t>
            </a:r>
            <a:endParaRPr lang="en-US" sz="1800" dirty="0">
              <a:solidFill>
                <a:srgbClr val="030303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581650" y="44958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3333-5713-4330-8425-A50DA81B4566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5B6F-3C1D-4202-8C40-E8FD6ED08399}" type="slidenum">
              <a:rPr lang="en-US"/>
              <a:pPr/>
              <a:t>32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</a:t>
            </a:r>
            <a:r>
              <a:rPr lang="en-US" dirty="0" err="1"/>
              <a:t>R</a:t>
            </a:r>
            <a:r>
              <a:rPr lang="en-US" baseline="30000" dirty="0" err="1"/>
              <a:t>cb</a:t>
            </a:r>
            <a:r>
              <a:rPr lang="en-US" dirty="0"/>
              <a:t> Ratio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924800" cy="1066800"/>
          </a:xfrm>
        </p:spPr>
        <p:txBody>
          <a:bodyPr/>
          <a:lstStyle/>
          <a:p>
            <a:pPr lvl="2"/>
            <a:r>
              <a:rPr lang="en-US" sz="2000"/>
              <a:t>Wider distribution of AdS/CFT curves due to large </a:t>
            </a:r>
            <a:r>
              <a:rPr lang="en-US" sz="2000" i="1"/>
              <a:t>n</a:t>
            </a:r>
            <a:r>
              <a:rPr lang="en-US" sz="2000"/>
              <a:t>: increased sensitivity to input parameters</a:t>
            </a:r>
          </a:p>
          <a:p>
            <a:pPr lvl="2"/>
            <a:r>
              <a:rPr lang="en-US" sz="2000"/>
              <a:t>Advantage of RHIC: lower T =&gt; higher AdS speed limits</a:t>
            </a: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3352800" y="5105400"/>
            <a:ext cx="27403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JPhysG35 (2008)</a:t>
            </a:r>
            <a:endParaRPr lang="en-US" sz="1200" dirty="0"/>
          </a:p>
        </p:txBody>
      </p:sp>
      <p:pic>
        <p:nvPicPr>
          <p:cNvPr id="590853" name="Picture 5" descr="071025RHICLHCRatioslb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990600"/>
            <a:ext cx="8763000" cy="4254500"/>
          </a:xfrm>
          <a:prstGeom prst="rect">
            <a:avLst/>
          </a:prstGeom>
          <a:noFill/>
        </p:spPr>
      </p:pic>
      <p:sp>
        <p:nvSpPr>
          <p:cNvPr id="590854" name="Text Box 6"/>
          <p:cNvSpPr txBox="1">
            <a:spLocks noChangeArrowheads="1"/>
          </p:cNvSpPr>
          <p:nvPr/>
        </p:nvSpPr>
        <p:spPr bwMode="auto">
          <a:xfrm>
            <a:off x="6003925" y="26130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5" name="Text Box 7"/>
          <p:cNvSpPr txBox="1">
            <a:spLocks noChangeArrowheads="1"/>
          </p:cNvSpPr>
          <p:nvPr/>
        </p:nvSpPr>
        <p:spPr bwMode="auto">
          <a:xfrm>
            <a:off x="7158038" y="4267200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590856" name="Text Box 8"/>
          <p:cNvSpPr txBox="1">
            <a:spLocks noChangeArrowheads="1"/>
          </p:cNvSpPr>
          <p:nvPr/>
        </p:nvSpPr>
        <p:spPr bwMode="auto">
          <a:xfrm>
            <a:off x="1752600" y="28797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7" name="Text Box 9"/>
          <p:cNvSpPr txBox="1">
            <a:spLocks noChangeArrowheads="1"/>
          </p:cNvSpPr>
          <p:nvPr/>
        </p:nvSpPr>
        <p:spPr bwMode="auto">
          <a:xfrm>
            <a:off x="2890838" y="4251325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994E-9A01-46B0-A115-4CCDDB74728B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0A3E-3314-4B51-8089-D64FA08AF59A}" type="slidenum">
              <a:rPr lang="en-US"/>
              <a:pPr/>
              <a:t>33</a:t>
            </a:fld>
            <a:endParaRPr lang="en-US"/>
          </a:p>
        </p:txBody>
      </p:sp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Universality and Applicability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876800"/>
          </a:xfrm>
        </p:spPr>
        <p:txBody>
          <a:bodyPr/>
          <a:lstStyle/>
          <a:p>
            <a:r>
              <a:rPr lang="en-US" dirty="0"/>
              <a:t>How universal are </a:t>
            </a:r>
            <a:r>
              <a:rPr lang="en-US" dirty="0" err="1"/>
              <a:t>th</a:t>
            </a:r>
            <a:r>
              <a:rPr lang="en-US" dirty="0"/>
              <a:t>. HQ drag results?</a:t>
            </a:r>
          </a:p>
          <a:p>
            <a:pPr lvl="1"/>
            <a:r>
              <a:rPr lang="en-US" dirty="0"/>
              <a:t>Examine different theories</a:t>
            </a:r>
          </a:p>
          <a:p>
            <a:pPr lvl="1"/>
            <a:r>
              <a:rPr lang="en-US" dirty="0"/>
              <a:t>Investigate alternate geometries</a:t>
            </a:r>
          </a:p>
          <a:p>
            <a:pPr lvl="1"/>
            <a:endParaRPr lang="en-US" dirty="0"/>
          </a:p>
          <a:p>
            <a:r>
              <a:rPr lang="en-US" dirty="0"/>
              <a:t>Other </a:t>
            </a:r>
            <a:r>
              <a:rPr lang="en-US" dirty="0" err="1"/>
              <a:t>AdS</a:t>
            </a:r>
            <a:r>
              <a:rPr lang="en-US" dirty="0"/>
              <a:t> geometries</a:t>
            </a:r>
          </a:p>
          <a:p>
            <a:pPr lvl="1"/>
            <a:r>
              <a:rPr lang="en-US" dirty="0" err="1"/>
              <a:t>Bjorken</a:t>
            </a:r>
            <a:r>
              <a:rPr lang="en-US" dirty="0"/>
              <a:t> expanding hydro</a:t>
            </a:r>
          </a:p>
          <a:p>
            <a:pPr lvl="1"/>
            <a:r>
              <a:rPr lang="en-US" dirty="0"/>
              <a:t>Shock metric</a:t>
            </a:r>
          </a:p>
          <a:p>
            <a:pPr lvl="2"/>
            <a:r>
              <a:rPr lang="en-US" dirty="0"/>
              <a:t>Warm-up to </a:t>
            </a:r>
            <a:r>
              <a:rPr lang="en-US" dirty="0" err="1"/>
              <a:t>Bj</a:t>
            </a:r>
            <a:r>
              <a:rPr lang="en-US" dirty="0"/>
              <a:t>. hydro</a:t>
            </a:r>
          </a:p>
          <a:p>
            <a:pPr lvl="2"/>
            <a:r>
              <a:rPr lang="en-US" dirty="0"/>
              <a:t>Can represent both hot and cold nuclear matter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00F1-8916-4467-A5D1-2E703B583455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CBD6-03FC-4F99-B36F-CAF0AEC35CC4}" type="slidenum">
              <a:rPr lang="en-US"/>
              <a:pPr/>
              <a:t>34</a:t>
            </a:fld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Geometries</a:t>
            </a:r>
          </a:p>
        </p:txBody>
      </p:sp>
      <p:graphicFrame>
        <p:nvGraphicFramePr>
          <p:cNvPr id="950275" name="Object 3"/>
          <p:cNvGraphicFramePr>
            <a:graphicFrameLocks noChangeAspect="1"/>
          </p:cNvGraphicFramePr>
          <p:nvPr/>
        </p:nvGraphicFramePr>
        <p:xfrm>
          <a:off x="152400" y="2738735"/>
          <a:ext cx="2112963" cy="2133600"/>
        </p:xfrm>
        <a:graphic>
          <a:graphicData uri="http://schemas.openxmlformats.org/presentationml/2006/ole">
            <p:oleObj spid="_x0000_s269314" name="Image" r:id="rId3" imgW="4939683" imgH="4990476" progId="">
              <p:embed/>
            </p:oleObj>
          </a:graphicData>
        </a:graphic>
      </p:graphicFrame>
      <p:sp>
        <p:nvSpPr>
          <p:cNvPr id="950276" name="Text Box 4"/>
          <p:cNvSpPr txBox="1">
            <a:spLocks noChangeArrowheads="1"/>
          </p:cNvSpPr>
          <p:nvPr/>
        </p:nvSpPr>
        <p:spPr bwMode="auto">
          <a:xfrm>
            <a:off x="0" y="4872335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/>
              <a:t>Albacete, </a:t>
            </a:r>
            <a:r>
              <a:rPr lang="en-US" sz="1200" dirty="0" err="1"/>
              <a:t>Kovchegov</a:t>
            </a:r>
            <a:r>
              <a:rPr lang="en-US" sz="1200" dirty="0"/>
              <a:t>, </a:t>
            </a:r>
            <a:r>
              <a:rPr lang="en-US" sz="1200" dirty="0" err="1"/>
              <a:t>Taliotis</a:t>
            </a:r>
            <a:r>
              <a:rPr lang="en-US" sz="1200" dirty="0"/>
              <a:t>,</a:t>
            </a:r>
          </a:p>
          <a:p>
            <a:r>
              <a:rPr lang="en-US" sz="1200" dirty="0"/>
              <a:t>JHEP </a:t>
            </a:r>
            <a:r>
              <a:rPr lang="en-US" sz="1200" b="1" dirty="0"/>
              <a:t>0807</a:t>
            </a:r>
            <a:r>
              <a:rPr lang="en-US" sz="1200" dirty="0"/>
              <a:t>, 074 (2008)</a:t>
            </a:r>
          </a:p>
        </p:txBody>
      </p:sp>
      <p:sp>
        <p:nvSpPr>
          <p:cNvPr id="950279" name="Text Box 7"/>
          <p:cNvSpPr txBox="1">
            <a:spLocks noChangeArrowheads="1"/>
          </p:cNvSpPr>
          <p:nvPr/>
        </p:nvSpPr>
        <p:spPr bwMode="auto">
          <a:xfrm>
            <a:off x="365125" y="1066800"/>
            <a:ext cx="46450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660000"/>
                </a:solidFill>
              </a:rPr>
              <a:t>Constant </a:t>
            </a:r>
            <a:r>
              <a:rPr lang="en-US" sz="2400" i="1" dirty="0">
                <a:solidFill>
                  <a:srgbClr val="660000"/>
                </a:solidFill>
              </a:rPr>
              <a:t>T</a:t>
            </a:r>
            <a:r>
              <a:rPr lang="en-US" sz="2400" dirty="0">
                <a:solidFill>
                  <a:srgbClr val="660000"/>
                </a:solidFill>
              </a:rPr>
              <a:t> Thermal Black </a:t>
            </a:r>
            <a:r>
              <a:rPr lang="en-US" sz="2400" dirty="0" err="1">
                <a:solidFill>
                  <a:srgbClr val="660000"/>
                </a:solidFill>
              </a:rPr>
              <a:t>Brane</a:t>
            </a:r>
            <a:endParaRPr lang="en-US" sz="2400" dirty="0">
              <a:solidFill>
                <a:srgbClr val="660000"/>
              </a:solidFill>
            </a:endParaRPr>
          </a:p>
        </p:txBody>
      </p:sp>
      <p:sp>
        <p:nvSpPr>
          <p:cNvPr id="950280" name="Text Box 8"/>
          <p:cNvSpPr txBox="1">
            <a:spLocks noChangeArrowheads="1"/>
          </p:cNvSpPr>
          <p:nvPr/>
        </p:nvSpPr>
        <p:spPr bwMode="auto">
          <a:xfrm>
            <a:off x="2870200" y="2438400"/>
            <a:ext cx="261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0000"/>
                </a:solidFill>
              </a:rPr>
              <a:t>Shock Geometries</a:t>
            </a:r>
            <a:endParaRPr lang="en-US" sz="2400">
              <a:solidFill>
                <a:srgbClr val="005400"/>
              </a:solidFill>
            </a:endParaRPr>
          </a:p>
        </p:txBody>
      </p:sp>
      <p:sp>
        <p:nvSpPr>
          <p:cNvPr id="950281" name="Text Box 9"/>
          <p:cNvSpPr txBox="1">
            <a:spLocks noChangeArrowheads="1"/>
          </p:cNvSpPr>
          <p:nvPr/>
        </p:nvSpPr>
        <p:spPr bwMode="auto">
          <a:xfrm>
            <a:off x="3505200" y="2895600"/>
            <a:ext cx="215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5400"/>
                </a:solidFill>
              </a:rPr>
              <a:t>Nucleus as Shock</a:t>
            </a:r>
          </a:p>
        </p:txBody>
      </p:sp>
      <p:sp>
        <p:nvSpPr>
          <p:cNvPr id="950282" name="Text Box 10"/>
          <p:cNvSpPr txBox="1">
            <a:spLocks noChangeArrowheads="1"/>
          </p:cNvSpPr>
          <p:nvPr/>
        </p:nvSpPr>
        <p:spPr bwMode="auto">
          <a:xfrm>
            <a:off x="3505200" y="3962400"/>
            <a:ext cx="318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5400"/>
                </a:solidFill>
              </a:rPr>
              <a:t>Embedded String in Shock</a:t>
            </a:r>
          </a:p>
        </p:txBody>
      </p:sp>
      <p:sp>
        <p:nvSpPr>
          <p:cNvPr id="950283" name="Text Box 11"/>
          <p:cNvSpPr txBox="1">
            <a:spLocks noChangeArrowheads="1"/>
          </p:cNvSpPr>
          <p:nvPr/>
        </p:nvSpPr>
        <p:spPr bwMode="auto">
          <a:xfrm>
            <a:off x="2057400" y="3272135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DIS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06825" y="5131158"/>
            <a:ext cx="1831975" cy="960438"/>
            <a:chOff x="2236" y="2926"/>
            <a:chExt cx="1154" cy="605"/>
          </a:xfrm>
        </p:grpSpPr>
        <p:graphicFrame>
          <p:nvGraphicFramePr>
            <p:cNvPr id="950285" name="Object 13"/>
            <p:cNvGraphicFramePr>
              <a:graphicFrameLocks noChangeAspect="1"/>
            </p:cNvGraphicFramePr>
            <p:nvPr/>
          </p:nvGraphicFramePr>
          <p:xfrm>
            <a:off x="2408" y="3034"/>
            <a:ext cx="904" cy="488"/>
          </p:xfrm>
          <a:graphic>
            <a:graphicData uri="http://schemas.openxmlformats.org/presentationml/2006/ole">
              <p:oleObj spid="_x0000_s269320" name="Image" r:id="rId4" imgW="1434415" imgH="774330" progId="">
                <p:embed/>
              </p:oleObj>
            </a:graphicData>
          </a:graphic>
        </p:graphicFrame>
        <p:sp>
          <p:nvSpPr>
            <p:cNvPr id="950286" name="Text Box 14"/>
            <p:cNvSpPr txBox="1">
              <a:spLocks noChangeArrowheads="1"/>
            </p:cNvSpPr>
            <p:nvPr/>
          </p:nvSpPr>
          <p:spPr bwMode="auto">
            <a:xfrm>
              <a:off x="3199" y="3113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  <p:sp>
          <p:nvSpPr>
            <p:cNvPr id="950287" name="Line 15"/>
            <p:cNvSpPr>
              <a:spLocks noChangeShapeType="1"/>
            </p:cNvSpPr>
            <p:nvPr/>
          </p:nvSpPr>
          <p:spPr bwMode="auto">
            <a:xfrm>
              <a:off x="2650" y="311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88" name="Text Box 16"/>
            <p:cNvSpPr txBox="1">
              <a:spLocks noChangeArrowheads="1"/>
            </p:cNvSpPr>
            <p:nvPr/>
          </p:nvSpPr>
          <p:spPr bwMode="auto">
            <a:xfrm>
              <a:off x="2679" y="2926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89" name="Text Box 17"/>
            <p:cNvSpPr txBox="1">
              <a:spLocks noChangeArrowheads="1"/>
            </p:cNvSpPr>
            <p:nvPr/>
          </p:nvSpPr>
          <p:spPr bwMode="auto">
            <a:xfrm>
              <a:off x="2375" y="335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0" name="Text Box 18"/>
            <p:cNvSpPr txBox="1">
              <a:spLocks noChangeArrowheads="1"/>
            </p:cNvSpPr>
            <p:nvPr/>
          </p:nvSpPr>
          <p:spPr bwMode="auto">
            <a:xfrm>
              <a:off x="2236" y="3139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962650" y="5197833"/>
            <a:ext cx="2952750" cy="1003300"/>
            <a:chOff x="3756" y="2968"/>
            <a:chExt cx="1860" cy="632"/>
          </a:xfrm>
        </p:grpSpPr>
        <p:graphicFrame>
          <p:nvGraphicFramePr>
            <p:cNvPr id="950292" name="Object 20"/>
            <p:cNvGraphicFramePr>
              <a:graphicFrameLocks noChangeAspect="1"/>
            </p:cNvGraphicFramePr>
            <p:nvPr/>
          </p:nvGraphicFramePr>
          <p:xfrm>
            <a:off x="3924" y="2968"/>
            <a:ext cx="1464" cy="632"/>
          </p:xfrm>
          <a:graphic>
            <a:graphicData uri="http://schemas.openxmlformats.org/presentationml/2006/ole">
              <p:oleObj spid="_x0000_s269319" name="Image" r:id="rId5" imgW="2323810" imgH="1002821" progId="">
                <p:embed/>
              </p:oleObj>
            </a:graphicData>
          </a:graphic>
        </p:graphicFrame>
        <p:sp>
          <p:nvSpPr>
            <p:cNvPr id="950293" name="Line 21"/>
            <p:cNvSpPr>
              <a:spLocks noChangeShapeType="1"/>
            </p:cNvSpPr>
            <p:nvPr/>
          </p:nvSpPr>
          <p:spPr bwMode="auto">
            <a:xfrm>
              <a:off x="5232" y="3252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94" name="Text Box 22"/>
            <p:cNvSpPr txBox="1">
              <a:spLocks noChangeArrowheads="1"/>
            </p:cNvSpPr>
            <p:nvPr/>
          </p:nvSpPr>
          <p:spPr bwMode="auto">
            <a:xfrm>
              <a:off x="5261" y="3030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95" name="Text Box 23"/>
            <p:cNvSpPr txBox="1">
              <a:spLocks noChangeArrowheads="1"/>
            </p:cNvSpPr>
            <p:nvPr/>
          </p:nvSpPr>
          <p:spPr bwMode="auto">
            <a:xfrm>
              <a:off x="4247" y="3385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6" name="Text Box 24"/>
            <p:cNvSpPr txBox="1">
              <a:spLocks noChangeArrowheads="1"/>
            </p:cNvSpPr>
            <p:nvPr/>
          </p:nvSpPr>
          <p:spPr bwMode="auto">
            <a:xfrm>
              <a:off x="3756" y="3088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  <p:sp>
          <p:nvSpPr>
            <p:cNvPr id="950297" name="Text Box 25"/>
            <p:cNvSpPr txBox="1">
              <a:spLocks noChangeArrowheads="1"/>
            </p:cNvSpPr>
            <p:nvPr/>
          </p:nvSpPr>
          <p:spPr bwMode="auto">
            <a:xfrm>
              <a:off x="4759" y="3025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</p:grpSp>
      <p:sp>
        <p:nvSpPr>
          <p:cNvPr id="950298" name="Text Box 26"/>
          <p:cNvSpPr txBox="1">
            <a:spLocks noChangeArrowheads="1"/>
          </p:cNvSpPr>
          <p:nvPr/>
        </p:nvSpPr>
        <p:spPr bwMode="auto">
          <a:xfrm>
            <a:off x="3457575" y="4902558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Before</a:t>
            </a:r>
          </a:p>
        </p:txBody>
      </p:sp>
      <p:sp>
        <p:nvSpPr>
          <p:cNvPr id="950299" name="Text Box 27"/>
          <p:cNvSpPr txBox="1">
            <a:spLocks noChangeArrowheads="1"/>
          </p:cNvSpPr>
          <p:nvPr/>
        </p:nvSpPr>
        <p:spPr bwMode="auto">
          <a:xfrm>
            <a:off x="5638800" y="4902558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After</a:t>
            </a:r>
          </a:p>
        </p:txBody>
      </p:sp>
      <p:graphicFrame>
        <p:nvGraphicFramePr>
          <p:cNvPr id="950301" name="Object 29"/>
          <p:cNvGraphicFramePr>
            <a:graphicFrameLocks noChangeAspect="1"/>
          </p:cNvGraphicFramePr>
          <p:nvPr/>
        </p:nvGraphicFramePr>
        <p:xfrm>
          <a:off x="533400" y="1455738"/>
          <a:ext cx="4114800" cy="830262"/>
        </p:xfrm>
        <a:graphic>
          <a:graphicData uri="http://schemas.openxmlformats.org/presentationml/2006/ole">
            <p:oleObj spid="_x0000_s269315" name="Image" r:id="rId6" imgW="8926984" imgH="1803175" progId="">
              <p:embed/>
            </p:oleObj>
          </a:graphicData>
        </a:graphic>
      </p:graphicFrame>
      <p:graphicFrame>
        <p:nvGraphicFramePr>
          <p:cNvPr id="950303" name="Object 31"/>
          <p:cNvGraphicFramePr>
            <a:graphicFrameLocks noChangeAspect="1"/>
          </p:cNvGraphicFramePr>
          <p:nvPr/>
        </p:nvGraphicFramePr>
        <p:xfrm>
          <a:off x="2895600" y="3246438"/>
          <a:ext cx="5410200" cy="563562"/>
        </p:xfrm>
        <a:graphic>
          <a:graphicData uri="http://schemas.openxmlformats.org/presentationml/2006/ole">
            <p:oleObj spid="_x0000_s269317" name="Image" r:id="rId7" imgW="7200000" imgH="749206" progId="">
              <p:embed/>
            </p:oleObj>
          </a:graphicData>
        </a:graphic>
      </p:graphicFrame>
      <p:graphicFrame>
        <p:nvGraphicFramePr>
          <p:cNvPr id="950304" name="Object 32"/>
          <p:cNvGraphicFramePr>
            <a:graphicFrameLocks noChangeAspect="1"/>
          </p:cNvGraphicFramePr>
          <p:nvPr/>
        </p:nvGraphicFramePr>
        <p:xfrm>
          <a:off x="2743200" y="4337050"/>
          <a:ext cx="6172200" cy="674688"/>
        </p:xfrm>
        <a:graphic>
          <a:graphicData uri="http://schemas.openxmlformats.org/presentationml/2006/ole">
            <p:oleObj spid="_x0000_s269318" name="Image" r:id="rId8" imgW="9752381" imgH="1066291" progId="">
              <p:embed/>
            </p:oleObj>
          </a:graphicData>
        </a:graphic>
      </p:graphicFrame>
      <p:graphicFrame>
        <p:nvGraphicFramePr>
          <p:cNvPr id="37" name="Object 39"/>
          <p:cNvGraphicFramePr>
            <a:graphicFrameLocks noChangeAspect="1"/>
          </p:cNvGraphicFramePr>
          <p:nvPr/>
        </p:nvGraphicFramePr>
        <p:xfrm>
          <a:off x="5715000" y="838200"/>
          <a:ext cx="2743200" cy="1982129"/>
        </p:xfrm>
        <a:graphic>
          <a:graphicData uri="http://schemas.openxmlformats.org/presentationml/2006/ole">
            <p:oleObj spid="_x0000_s269321" name="Image" r:id="rId9" imgW="15149206" imgH="10946032" progId="">
              <p:embed/>
            </p:oleObj>
          </a:graphicData>
        </a:graphic>
      </p:graphicFrame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7620000" y="2433935"/>
            <a:ext cx="1465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 </a:t>
            </a:r>
            <a:r>
              <a:rPr lang="en-US" sz="1200" dirty="0" err="1" smtClean="0"/>
              <a:t>Chesler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Quark </a:t>
            </a:r>
            <a:r>
              <a:rPr lang="en-US" sz="1200" dirty="0"/>
              <a:t>Matter 2009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5628" y="6172200"/>
            <a:ext cx="2743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</a:t>
            </a:r>
            <a:r>
              <a:rPr lang="en-US" sz="1200" dirty="0" err="1" smtClean="0"/>
              <a:t>Kovchegov</a:t>
            </a:r>
            <a:r>
              <a:rPr lang="en-US" sz="1200" dirty="0" smtClean="0"/>
              <a:t>, PLB680 (2009)</a:t>
            </a: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E988-905F-41C1-9B6E-86390560CF2A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276" grpId="0"/>
      <p:bldP spid="950280" grpId="0"/>
      <p:bldP spid="950281" grpId="0"/>
      <p:bldP spid="950282" grpId="0"/>
      <p:bldP spid="950283" grpId="0"/>
      <p:bldP spid="950298" grpId="0"/>
      <p:bldP spid="95029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9A05-AA19-4E66-A702-067D0EB82129}" type="slidenum">
              <a:rPr lang="en-US"/>
              <a:pPr/>
              <a:t>35</a:t>
            </a:fld>
            <a:endParaRPr lang="en-US"/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Shock Results</a:t>
            </a:r>
            <a:endParaRPr lang="en-US" dirty="0"/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458200" cy="5562600"/>
          </a:xfrm>
        </p:spPr>
        <p:txBody>
          <a:bodyPr/>
          <a:lstStyle/>
          <a:p>
            <a:r>
              <a:rPr lang="en-US" dirty="0"/>
              <a:t>Three t-</a:t>
            </a:r>
            <a:r>
              <a:rPr lang="en-US" dirty="0" err="1"/>
              <a:t>ind</a:t>
            </a:r>
            <a:r>
              <a:rPr lang="en-US" dirty="0"/>
              <a:t>. solutions (static gauge):</a:t>
            </a:r>
          </a:p>
          <a:p>
            <a:pPr lvl="1">
              <a:buFontTx/>
              <a:buNone/>
            </a:pPr>
            <a:r>
              <a:rPr lang="en-US" sz="2400" dirty="0"/>
              <a:t>				</a:t>
            </a:r>
            <a:r>
              <a:rPr lang="en-US" sz="2400" dirty="0" err="1"/>
              <a:t>X</a:t>
            </a:r>
            <a:r>
              <a:rPr lang="en-US" i="1" baseline="50000" dirty="0" err="1">
                <a:latin typeface="Symbol" pitchFamily="18" charset="2"/>
              </a:rPr>
              <a:t>m</a:t>
            </a:r>
            <a:r>
              <a:rPr lang="en-US" dirty="0"/>
              <a:t> = (t, x(z), 0,0, z)</a:t>
            </a:r>
          </a:p>
          <a:p>
            <a:pPr lvl="1"/>
            <a:r>
              <a:rPr lang="en-US" dirty="0"/>
              <a:t>x(z) = x</a:t>
            </a:r>
            <a:r>
              <a:rPr lang="en-US" baseline="-25000" dirty="0"/>
              <a:t>0</a:t>
            </a:r>
            <a:r>
              <a:rPr lang="en-US" dirty="0"/>
              <a:t>,  x</a:t>
            </a:r>
            <a:r>
              <a:rPr lang="en-US" baseline="-25000" dirty="0"/>
              <a:t>0</a:t>
            </a:r>
            <a:r>
              <a:rPr lang="en-US" dirty="0"/>
              <a:t> ± 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sz="900" i="1" dirty="0">
                <a:latin typeface="Symbol" pitchFamily="18" charset="2"/>
              </a:rPr>
              <a:t> </a:t>
            </a:r>
            <a:r>
              <a:rPr lang="en-US" baseline="30000" dirty="0"/>
              <a:t>½</a:t>
            </a:r>
            <a:r>
              <a:rPr lang="en-US" dirty="0"/>
              <a:t> z</a:t>
            </a:r>
            <a:r>
              <a:rPr lang="en-US" baseline="30000" dirty="0"/>
              <a:t>3</a:t>
            </a:r>
            <a:r>
              <a:rPr lang="en-US" dirty="0"/>
              <a:t>/3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Constant solution unstable</a:t>
            </a:r>
          </a:p>
          <a:p>
            <a:pPr lvl="2"/>
            <a:r>
              <a:rPr lang="en-US" dirty="0"/>
              <a:t>Time-reversed negative x solution unphysical</a:t>
            </a:r>
          </a:p>
          <a:p>
            <a:pPr lvl="2"/>
            <a:r>
              <a:rPr lang="en-US" dirty="0" err="1"/>
              <a:t>Sim</a:t>
            </a:r>
            <a:r>
              <a:rPr lang="en-US" dirty="0"/>
              <a:t>. to x ~ z</a:t>
            </a:r>
            <a:r>
              <a:rPr lang="en-US" baseline="30000" dirty="0"/>
              <a:t>3</a:t>
            </a:r>
            <a:r>
              <a:rPr lang="en-US" dirty="0"/>
              <a:t>/3, z &lt;&lt; 1, for const. T BH geom.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2088" y="2462213"/>
            <a:ext cx="8494712" cy="2947987"/>
            <a:chOff x="121" y="1286"/>
            <a:chExt cx="5351" cy="1857"/>
          </a:xfrm>
        </p:grpSpPr>
        <p:graphicFrame>
          <p:nvGraphicFramePr>
            <p:cNvPr id="953349" name="Object 5"/>
            <p:cNvGraphicFramePr>
              <a:graphicFrameLocks noChangeAspect="1"/>
            </p:cNvGraphicFramePr>
            <p:nvPr/>
          </p:nvGraphicFramePr>
          <p:xfrm>
            <a:off x="481" y="1472"/>
            <a:ext cx="4799" cy="1312"/>
          </p:xfrm>
          <a:graphic>
            <a:graphicData uri="http://schemas.openxmlformats.org/presentationml/2006/ole">
              <p:oleObj spid="_x0000_s271362" name="Image" r:id="rId3" imgW="7619048" imgH="2082540" progId="">
                <p:embed/>
              </p:oleObj>
            </a:graphicData>
          </a:graphic>
        </p:graphicFrame>
        <p:sp>
          <p:nvSpPr>
            <p:cNvPr id="953350" name="Text Box 6"/>
            <p:cNvSpPr txBox="1">
              <a:spLocks noChangeArrowheads="1"/>
            </p:cNvSpPr>
            <p:nvPr/>
          </p:nvSpPr>
          <p:spPr bwMode="auto">
            <a:xfrm>
              <a:off x="1526" y="1997"/>
              <a:ext cx="9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2000" i="1" baseline="-25000" dirty="0"/>
                <a:t>0</a:t>
              </a:r>
              <a:r>
                <a:rPr lang="en-US" sz="2000" b="1" i="1" baseline="-25000" dirty="0"/>
                <a:t> </a:t>
              </a:r>
              <a:r>
                <a:rPr lang="en-US" sz="2000" i="1" dirty="0">
                  <a:latin typeface="Symbol" pitchFamily="18" charset="2"/>
                </a:rPr>
                <a:t>- m </a:t>
              </a:r>
              <a:r>
                <a:rPr lang="en-US" sz="2000" baseline="30000" dirty="0"/>
                <a:t>½</a:t>
              </a:r>
              <a:r>
                <a:rPr lang="en-US" sz="2000" dirty="0"/>
                <a:t> </a:t>
              </a:r>
              <a:r>
                <a:rPr lang="en-US" sz="2000" i="1" dirty="0"/>
                <a:t>z</a:t>
              </a:r>
              <a:r>
                <a:rPr lang="en-US" sz="2000" baseline="30000" dirty="0"/>
                <a:t>3</a:t>
              </a:r>
              <a:r>
                <a:rPr lang="en-US" sz="2000" dirty="0"/>
                <a:t>/3</a:t>
              </a:r>
            </a:p>
          </p:txBody>
        </p:sp>
        <p:sp>
          <p:nvSpPr>
            <p:cNvPr id="953351" name="Text Box 7"/>
            <p:cNvSpPr txBox="1">
              <a:spLocks noChangeArrowheads="1"/>
            </p:cNvSpPr>
            <p:nvPr/>
          </p:nvSpPr>
          <p:spPr bwMode="auto">
            <a:xfrm>
              <a:off x="3409" y="1984"/>
              <a:ext cx="9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2000" i="1" baseline="-25000" dirty="0"/>
                <a:t>0</a:t>
              </a:r>
              <a:r>
                <a:rPr lang="en-US" sz="2000" i="1" baseline="-25000" dirty="0">
                  <a:latin typeface="Arial" charset="0"/>
                </a:rPr>
                <a:t> </a:t>
              </a:r>
              <a:r>
                <a:rPr lang="en-US" sz="2000" dirty="0">
                  <a:latin typeface="Symbol" pitchFamily="18" charset="2"/>
                </a:rPr>
                <a:t>+ </a:t>
              </a:r>
              <a:r>
                <a:rPr lang="en-US" sz="2000" i="1" dirty="0">
                  <a:latin typeface="Symbol" pitchFamily="18" charset="2"/>
                </a:rPr>
                <a:t>m </a:t>
              </a:r>
              <a:r>
                <a:rPr lang="en-US" sz="2000" baseline="30000" dirty="0"/>
                <a:t>½</a:t>
              </a:r>
              <a:r>
                <a:rPr lang="en-US" sz="2000" dirty="0"/>
                <a:t> </a:t>
              </a:r>
              <a:r>
                <a:rPr lang="en-US" sz="2000" i="1" dirty="0"/>
                <a:t>z</a:t>
              </a:r>
              <a:r>
                <a:rPr lang="en-US" sz="2000" baseline="30000" dirty="0"/>
                <a:t>3</a:t>
              </a:r>
              <a:r>
                <a:rPr lang="en-US" sz="2000" dirty="0"/>
                <a:t>/3</a:t>
              </a:r>
            </a:p>
          </p:txBody>
        </p:sp>
        <p:sp>
          <p:nvSpPr>
            <p:cNvPr id="953352" name="Text Box 8"/>
            <p:cNvSpPr txBox="1">
              <a:spLocks noChangeArrowheads="1"/>
            </p:cNvSpPr>
            <p:nvPr/>
          </p:nvSpPr>
          <p:spPr bwMode="auto">
            <a:xfrm>
              <a:off x="2870" y="2336"/>
              <a:ext cx="25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2000" i="1" baseline="-25000" dirty="0"/>
                <a:t>0</a:t>
              </a:r>
            </a:p>
          </p:txBody>
        </p:sp>
        <p:sp>
          <p:nvSpPr>
            <p:cNvPr id="953353" name="Line 9"/>
            <p:cNvSpPr>
              <a:spLocks noChangeShapeType="1"/>
            </p:cNvSpPr>
            <p:nvPr/>
          </p:nvSpPr>
          <p:spPr bwMode="auto">
            <a:xfrm>
              <a:off x="4704" y="2016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3354" name="Text Box 10"/>
            <p:cNvSpPr txBox="1">
              <a:spLocks noChangeArrowheads="1"/>
            </p:cNvSpPr>
            <p:nvPr/>
          </p:nvSpPr>
          <p:spPr bwMode="auto">
            <a:xfrm>
              <a:off x="4838" y="1665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shock</a:t>
              </a:r>
            </a:p>
          </p:txBody>
        </p:sp>
        <p:sp>
          <p:nvSpPr>
            <p:cNvPr id="953355" name="Text Box 11"/>
            <p:cNvSpPr txBox="1">
              <a:spLocks noChangeArrowheads="1"/>
            </p:cNvSpPr>
            <p:nvPr/>
          </p:nvSpPr>
          <p:spPr bwMode="auto">
            <a:xfrm>
              <a:off x="2862" y="1286"/>
              <a:ext cx="2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9900"/>
                  </a:solidFill>
                </a:rPr>
                <a:t>Q</a:t>
              </a:r>
            </a:p>
          </p:txBody>
        </p:sp>
        <p:sp>
          <p:nvSpPr>
            <p:cNvPr id="953356" name="Oval 12"/>
            <p:cNvSpPr>
              <a:spLocks noChangeArrowheads="1"/>
            </p:cNvSpPr>
            <p:nvPr/>
          </p:nvSpPr>
          <p:spPr bwMode="auto">
            <a:xfrm>
              <a:off x="2848" y="1520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357" name="Text Box 13"/>
            <p:cNvSpPr txBox="1">
              <a:spLocks noChangeArrowheads="1"/>
            </p:cNvSpPr>
            <p:nvPr/>
          </p:nvSpPr>
          <p:spPr bwMode="auto">
            <a:xfrm>
              <a:off x="123" y="1430"/>
              <a:ext cx="4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z = 0</a:t>
              </a:r>
            </a:p>
          </p:txBody>
        </p:sp>
        <p:sp>
          <p:nvSpPr>
            <p:cNvPr id="953358" name="Line 14"/>
            <p:cNvSpPr>
              <a:spLocks noChangeShapeType="1"/>
            </p:cNvSpPr>
            <p:nvPr/>
          </p:nvSpPr>
          <p:spPr bwMode="auto">
            <a:xfrm>
              <a:off x="336" y="259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3359" name="Text Box 15"/>
            <p:cNvSpPr txBox="1">
              <a:spLocks noChangeArrowheads="1"/>
            </p:cNvSpPr>
            <p:nvPr/>
          </p:nvSpPr>
          <p:spPr bwMode="auto">
            <a:xfrm>
              <a:off x="121" y="2893"/>
              <a:ext cx="4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z = </a:t>
              </a:r>
              <a:r>
                <a:rPr lang="en-US" sz="2000">
                  <a:latin typeface="Symbol" pitchFamily="18" charset="2"/>
                </a:rPr>
                <a:t>¥</a:t>
              </a:r>
            </a:p>
          </p:txBody>
        </p:sp>
        <p:sp>
          <p:nvSpPr>
            <p:cNvPr id="953360" name="Text Box 16"/>
            <p:cNvSpPr txBox="1">
              <a:spLocks noChangeArrowheads="1"/>
            </p:cNvSpPr>
            <p:nvPr/>
          </p:nvSpPr>
          <p:spPr bwMode="auto">
            <a:xfrm>
              <a:off x="3878" y="2654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D700-7856-4556-993D-D4AA74C6DE4A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3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1E40-738E-4695-B68D-0FFC3D218552}" type="slidenum">
              <a:rPr lang="en-US"/>
              <a:pPr/>
              <a:t>36</a:t>
            </a:fld>
            <a:endParaRPr lang="en-US"/>
          </a:p>
        </p:txBody>
      </p:sp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HQ Momentum Loss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95600"/>
            <a:ext cx="9144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   Relate 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dirty="0"/>
              <a:t> to nuclear properties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AdS</a:t>
            </a:r>
            <a:r>
              <a:rPr lang="en-US" dirty="0"/>
              <a:t> dictionary</a:t>
            </a:r>
          </a:p>
          <a:p>
            <a:pPr lvl="2"/>
            <a:r>
              <a:rPr lang="en-US" dirty="0"/>
              <a:t>Metric in </a:t>
            </a:r>
            <a:r>
              <a:rPr lang="en-US" dirty="0" err="1"/>
              <a:t>Fefferman</a:t>
            </a:r>
            <a:r>
              <a:rPr lang="en-US" dirty="0"/>
              <a:t>-Graham form: 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dirty="0"/>
              <a:t> ~ T</a:t>
            </a:r>
            <a:r>
              <a:rPr lang="en-US" baseline="-25000" dirty="0"/>
              <a:t>--</a:t>
            </a:r>
            <a:r>
              <a:rPr lang="en-US" dirty="0"/>
              <a:t>/N</a:t>
            </a:r>
            <a:r>
              <a:rPr lang="en-US" baseline="-25000" dirty="0"/>
              <a:t>c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T’</a:t>
            </a:r>
            <a:r>
              <a:rPr lang="en-US" baseline="-25000" dirty="0"/>
              <a:t>00</a:t>
            </a:r>
            <a:r>
              <a:rPr lang="en-US" dirty="0"/>
              <a:t>  ~ N</a:t>
            </a:r>
            <a:r>
              <a:rPr lang="en-US" baseline="-25000" dirty="0"/>
              <a:t>c</a:t>
            </a:r>
            <a:r>
              <a:rPr lang="en-US" baseline="30000" dirty="0"/>
              <a:t>2 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4</a:t>
            </a:r>
          </a:p>
          <a:p>
            <a:pPr lvl="2"/>
            <a:r>
              <a:rPr lang="en-US" dirty="0"/>
              <a:t> N</a:t>
            </a:r>
            <a:r>
              <a:rPr lang="en-US" baseline="-25000" dirty="0"/>
              <a:t>c</a:t>
            </a:r>
            <a:r>
              <a:rPr lang="en-US" baseline="30000" dirty="0"/>
              <a:t>2</a:t>
            </a:r>
            <a:r>
              <a:rPr lang="en-US" dirty="0"/>
              <a:t> gluons per nucleon in shock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dirty="0"/>
              <a:t> is typical mom. scale; 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>
                <a:latin typeface="Symbol" pitchFamily="18" charset="2"/>
              </a:rPr>
              <a:t>-1</a:t>
            </a:r>
            <a:r>
              <a:rPr lang="en-US" dirty="0"/>
              <a:t> typical dist. scale</a:t>
            </a:r>
          </a:p>
          <a:p>
            <a:pPr lvl="1">
              <a:buFontTx/>
              <a:buNone/>
            </a:pPr>
            <a:endParaRPr lang="en-US" baseline="30000" dirty="0"/>
          </a:p>
        </p:txBody>
      </p:sp>
      <p:sp>
        <p:nvSpPr>
          <p:cNvPr id="954372" name="Rectangle 4"/>
          <p:cNvSpPr>
            <a:spLocks noChangeArrowheads="1"/>
          </p:cNvSpPr>
          <p:nvPr/>
        </p:nvSpPr>
        <p:spPr bwMode="auto">
          <a:xfrm>
            <a:off x="4419600" y="1295400"/>
            <a:ext cx="3657600" cy="114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4373" name="Text Box 5"/>
          <p:cNvSpPr txBox="1">
            <a:spLocks noChangeArrowheads="1"/>
          </p:cNvSpPr>
          <p:nvPr/>
        </p:nvSpPr>
        <p:spPr bwMode="auto">
          <a:xfrm>
            <a:off x="-777875" y="-18732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54374" name="Text Box 6"/>
          <p:cNvSpPr txBox="1">
            <a:spLocks noChangeArrowheads="1"/>
          </p:cNvSpPr>
          <p:nvPr/>
        </p:nvSpPr>
        <p:spPr bwMode="auto">
          <a:xfrm>
            <a:off x="663575" y="1600200"/>
            <a:ext cx="3476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60000"/>
                </a:solidFill>
              </a:rPr>
              <a:t>x(z) = </a:t>
            </a:r>
            <a:r>
              <a:rPr lang="en-US" sz="3200" i="1">
                <a:solidFill>
                  <a:srgbClr val="660000"/>
                </a:solidFill>
                <a:latin typeface="Symbol" pitchFamily="18" charset="2"/>
              </a:rPr>
              <a:t>m</a:t>
            </a:r>
            <a:r>
              <a:rPr lang="en-US" sz="1000" i="1">
                <a:solidFill>
                  <a:srgbClr val="660000"/>
                </a:solidFill>
                <a:latin typeface="Symbol" pitchFamily="18" charset="2"/>
              </a:rPr>
              <a:t> </a:t>
            </a:r>
            <a:r>
              <a:rPr lang="en-US" sz="3200" baseline="30000">
                <a:solidFill>
                  <a:srgbClr val="660000"/>
                </a:solidFill>
              </a:rPr>
              <a:t>½</a:t>
            </a:r>
            <a:r>
              <a:rPr lang="en-US" sz="3200">
                <a:solidFill>
                  <a:srgbClr val="660000"/>
                </a:solidFill>
              </a:rPr>
              <a:t> z</a:t>
            </a:r>
            <a:r>
              <a:rPr lang="en-US" sz="3200" baseline="30000">
                <a:solidFill>
                  <a:srgbClr val="660000"/>
                </a:solidFill>
              </a:rPr>
              <a:t>3</a:t>
            </a:r>
            <a:r>
              <a:rPr lang="en-US" sz="3200">
                <a:solidFill>
                  <a:srgbClr val="660000"/>
                </a:solidFill>
              </a:rPr>
              <a:t>/3   =&gt;</a:t>
            </a:r>
          </a:p>
        </p:txBody>
      </p:sp>
      <p:graphicFrame>
        <p:nvGraphicFramePr>
          <p:cNvPr id="954375" name="Object 7"/>
          <p:cNvGraphicFramePr>
            <a:graphicFrameLocks noChangeAspect="1"/>
          </p:cNvGraphicFramePr>
          <p:nvPr/>
        </p:nvGraphicFramePr>
        <p:xfrm>
          <a:off x="4356100" y="1270000"/>
          <a:ext cx="3644900" cy="1163638"/>
        </p:xfrm>
        <a:graphic>
          <a:graphicData uri="http://schemas.openxmlformats.org/presentationml/2006/ole">
            <p:oleObj spid="_x0000_s306178" name="Image" r:id="rId3" imgW="4215873" imgH="1345557" progId="">
              <p:embed/>
            </p:oleObj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ED7B-E9A1-4238-8AF1-48FE51D11DC5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371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4E17-BBCC-4FB3-8057-6DDA3BB85FAF}" type="slidenum">
              <a:rPr lang="en-US"/>
              <a:pPr/>
              <a:t>37</a:t>
            </a:fld>
            <a:endParaRPr lang="en-US"/>
          </a:p>
        </p:txBody>
      </p:sp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Dragging</a:t>
            </a:r>
          </a:p>
        </p:txBody>
      </p:sp>
      <p:sp>
        <p:nvSpPr>
          <p:cNvPr id="955395" name="Rectangle 3"/>
          <p:cNvSpPr>
            <a:spLocks noChangeArrowheads="1"/>
          </p:cNvSpPr>
          <p:nvPr/>
        </p:nvSpPr>
        <p:spPr bwMode="auto">
          <a:xfrm>
            <a:off x="685800" y="9144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660000"/>
                </a:solidFill>
              </a:rPr>
              <a:t>HQ Rest Frame</a:t>
            </a:r>
          </a:p>
        </p:txBody>
      </p:sp>
      <p:sp>
        <p:nvSpPr>
          <p:cNvPr id="955396" name="Rectangle 4"/>
          <p:cNvSpPr>
            <a:spLocks noChangeArrowheads="1"/>
          </p:cNvSpPr>
          <p:nvPr/>
        </p:nvSpPr>
        <p:spPr bwMode="auto">
          <a:xfrm>
            <a:off x="4648200" y="9144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660000"/>
                </a:solidFill>
              </a:rPr>
              <a:t>Shock Rest Frame</a:t>
            </a:r>
          </a:p>
        </p:txBody>
      </p:sp>
      <p:sp>
        <p:nvSpPr>
          <p:cNvPr id="955397" name="Oval 5"/>
          <p:cNvSpPr>
            <a:spLocks noChangeArrowheads="1"/>
          </p:cNvSpPr>
          <p:nvPr/>
        </p:nvSpPr>
        <p:spPr bwMode="auto">
          <a:xfrm>
            <a:off x="1143000" y="18446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398" name="Oval 6"/>
          <p:cNvSpPr>
            <a:spLocks noChangeArrowheads="1"/>
          </p:cNvSpPr>
          <p:nvPr/>
        </p:nvSpPr>
        <p:spPr bwMode="auto">
          <a:xfrm>
            <a:off x="1447800" y="24542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399" name="Oval 7"/>
          <p:cNvSpPr>
            <a:spLocks noChangeArrowheads="1"/>
          </p:cNvSpPr>
          <p:nvPr/>
        </p:nvSpPr>
        <p:spPr bwMode="auto">
          <a:xfrm>
            <a:off x="838200" y="20732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0" name="Oval 8"/>
          <p:cNvSpPr>
            <a:spLocks noChangeArrowheads="1"/>
          </p:cNvSpPr>
          <p:nvPr/>
        </p:nvSpPr>
        <p:spPr bwMode="auto">
          <a:xfrm>
            <a:off x="1143000" y="21494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1" name="Oval 9"/>
          <p:cNvSpPr>
            <a:spLocks noChangeArrowheads="1"/>
          </p:cNvSpPr>
          <p:nvPr/>
        </p:nvSpPr>
        <p:spPr bwMode="auto">
          <a:xfrm>
            <a:off x="1447800" y="17684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2" name="Oval 10"/>
          <p:cNvSpPr>
            <a:spLocks noChangeArrowheads="1"/>
          </p:cNvSpPr>
          <p:nvPr/>
        </p:nvSpPr>
        <p:spPr bwMode="auto">
          <a:xfrm>
            <a:off x="1371600" y="20732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3" name="Oval 11"/>
          <p:cNvSpPr>
            <a:spLocks noChangeArrowheads="1"/>
          </p:cNvSpPr>
          <p:nvPr/>
        </p:nvSpPr>
        <p:spPr bwMode="auto">
          <a:xfrm>
            <a:off x="762000" y="17684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4" name="Oval 12"/>
          <p:cNvSpPr>
            <a:spLocks noChangeArrowheads="1"/>
          </p:cNvSpPr>
          <p:nvPr/>
        </p:nvSpPr>
        <p:spPr bwMode="auto">
          <a:xfrm>
            <a:off x="762000" y="23018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5" name="Oval 13"/>
          <p:cNvSpPr>
            <a:spLocks noChangeArrowheads="1"/>
          </p:cNvSpPr>
          <p:nvPr/>
        </p:nvSpPr>
        <p:spPr bwMode="auto">
          <a:xfrm>
            <a:off x="990600" y="23780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6" name="Oval 14"/>
          <p:cNvSpPr>
            <a:spLocks noChangeArrowheads="1"/>
          </p:cNvSpPr>
          <p:nvPr/>
        </p:nvSpPr>
        <p:spPr bwMode="auto">
          <a:xfrm>
            <a:off x="5819775" y="18796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7" name="Oval 15"/>
          <p:cNvSpPr>
            <a:spLocks noChangeArrowheads="1"/>
          </p:cNvSpPr>
          <p:nvPr/>
        </p:nvSpPr>
        <p:spPr bwMode="auto">
          <a:xfrm>
            <a:off x="6124575" y="24892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8" name="Oval 16"/>
          <p:cNvSpPr>
            <a:spLocks noChangeArrowheads="1"/>
          </p:cNvSpPr>
          <p:nvPr/>
        </p:nvSpPr>
        <p:spPr bwMode="auto">
          <a:xfrm>
            <a:off x="5514975" y="21082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9" name="Oval 17"/>
          <p:cNvSpPr>
            <a:spLocks noChangeArrowheads="1"/>
          </p:cNvSpPr>
          <p:nvPr/>
        </p:nvSpPr>
        <p:spPr bwMode="auto">
          <a:xfrm>
            <a:off x="5819775" y="21844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0" name="Oval 18"/>
          <p:cNvSpPr>
            <a:spLocks noChangeArrowheads="1"/>
          </p:cNvSpPr>
          <p:nvPr/>
        </p:nvSpPr>
        <p:spPr bwMode="auto">
          <a:xfrm>
            <a:off x="6124575" y="18034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1" name="Oval 19"/>
          <p:cNvSpPr>
            <a:spLocks noChangeArrowheads="1"/>
          </p:cNvSpPr>
          <p:nvPr/>
        </p:nvSpPr>
        <p:spPr bwMode="auto">
          <a:xfrm>
            <a:off x="6048375" y="21082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2" name="Oval 20"/>
          <p:cNvSpPr>
            <a:spLocks noChangeArrowheads="1"/>
          </p:cNvSpPr>
          <p:nvPr/>
        </p:nvSpPr>
        <p:spPr bwMode="auto">
          <a:xfrm>
            <a:off x="5438775" y="18034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3" name="Oval 21"/>
          <p:cNvSpPr>
            <a:spLocks noChangeArrowheads="1"/>
          </p:cNvSpPr>
          <p:nvPr/>
        </p:nvSpPr>
        <p:spPr bwMode="auto">
          <a:xfrm>
            <a:off x="5438775" y="23368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4" name="Oval 22"/>
          <p:cNvSpPr>
            <a:spLocks noChangeArrowheads="1"/>
          </p:cNvSpPr>
          <p:nvPr/>
        </p:nvSpPr>
        <p:spPr bwMode="auto">
          <a:xfrm>
            <a:off x="5667375" y="24130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5" name="Line 23"/>
          <p:cNvSpPr>
            <a:spLocks noChangeShapeType="1"/>
          </p:cNvSpPr>
          <p:nvPr/>
        </p:nvSpPr>
        <p:spPr bwMode="auto">
          <a:xfrm>
            <a:off x="1143000" y="1997075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416" name="Text Box 24"/>
          <p:cNvSpPr txBox="1">
            <a:spLocks noChangeArrowheads="1"/>
          </p:cNvSpPr>
          <p:nvPr/>
        </p:nvSpPr>
        <p:spPr bwMode="auto">
          <a:xfrm>
            <a:off x="1736725" y="1524000"/>
            <a:ext cx="46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v</a:t>
            </a:r>
            <a:r>
              <a:rPr lang="en-US" sz="1600" b="1" baseline="-25000">
                <a:latin typeface="Arial" charset="0"/>
              </a:rPr>
              <a:t>sh</a:t>
            </a:r>
          </a:p>
        </p:txBody>
      </p:sp>
      <p:sp>
        <p:nvSpPr>
          <p:cNvPr id="955417" name="Oval 25"/>
          <p:cNvSpPr>
            <a:spLocks noChangeArrowheads="1"/>
          </p:cNvSpPr>
          <p:nvPr/>
        </p:nvSpPr>
        <p:spPr bwMode="auto">
          <a:xfrm>
            <a:off x="3352800" y="1920875"/>
            <a:ext cx="304800" cy="304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8" name="Text Box 26"/>
          <p:cNvSpPr txBox="1">
            <a:spLocks noChangeArrowheads="1"/>
          </p:cNvSpPr>
          <p:nvPr/>
        </p:nvSpPr>
        <p:spPr bwMode="auto">
          <a:xfrm>
            <a:off x="3641725" y="1447800"/>
            <a:ext cx="439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M</a:t>
            </a:r>
            <a:r>
              <a:rPr lang="en-US" sz="1600" b="1" baseline="-25000">
                <a:latin typeface="Arial" charset="0"/>
              </a:rPr>
              <a:t>q</a:t>
            </a:r>
          </a:p>
        </p:txBody>
      </p:sp>
      <p:sp>
        <p:nvSpPr>
          <p:cNvPr id="955419" name="Line 27"/>
          <p:cNvSpPr>
            <a:spLocks noChangeShapeType="1"/>
          </p:cNvSpPr>
          <p:nvPr/>
        </p:nvSpPr>
        <p:spPr bwMode="auto">
          <a:xfrm rot="21240000">
            <a:off x="823913" y="1858963"/>
            <a:ext cx="23812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420" name="Text Box 28"/>
          <p:cNvSpPr txBox="1">
            <a:spLocks noChangeArrowheads="1"/>
          </p:cNvSpPr>
          <p:nvPr/>
        </p:nvSpPr>
        <p:spPr bwMode="auto">
          <a:xfrm>
            <a:off x="304800" y="1768475"/>
            <a:ext cx="454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1/</a:t>
            </a:r>
            <a:r>
              <a:rPr lang="en-US" sz="1400" b="1">
                <a:latin typeface="Symbol" pitchFamily="18" charset="2"/>
              </a:rPr>
              <a:t>L</a:t>
            </a:r>
          </a:p>
        </p:txBody>
      </p:sp>
      <p:sp>
        <p:nvSpPr>
          <p:cNvPr id="955421" name="Line 29"/>
          <p:cNvSpPr>
            <a:spLocks noChangeShapeType="1"/>
          </p:cNvSpPr>
          <p:nvPr/>
        </p:nvSpPr>
        <p:spPr bwMode="auto">
          <a:xfrm flipV="1">
            <a:off x="5514975" y="1727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422" name="Line 30"/>
          <p:cNvSpPr>
            <a:spLocks noChangeShapeType="1"/>
          </p:cNvSpPr>
          <p:nvPr/>
        </p:nvSpPr>
        <p:spPr bwMode="auto">
          <a:xfrm flipH="1" flipV="1">
            <a:off x="5743575" y="2032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423" name="Line 31"/>
          <p:cNvSpPr>
            <a:spLocks noChangeShapeType="1"/>
          </p:cNvSpPr>
          <p:nvPr/>
        </p:nvSpPr>
        <p:spPr bwMode="auto">
          <a:xfrm flipV="1">
            <a:off x="6186488" y="2322513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424" name="Line 32"/>
          <p:cNvSpPr>
            <a:spLocks noChangeShapeType="1"/>
          </p:cNvSpPr>
          <p:nvPr/>
        </p:nvSpPr>
        <p:spPr bwMode="auto">
          <a:xfrm flipH="1">
            <a:off x="6048375" y="1879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425" name="Text Box 33"/>
          <p:cNvSpPr txBox="1">
            <a:spLocks noChangeArrowheads="1"/>
          </p:cNvSpPr>
          <p:nvPr/>
        </p:nvSpPr>
        <p:spPr bwMode="auto">
          <a:xfrm>
            <a:off x="5487988" y="1454150"/>
            <a:ext cx="306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Symbol" pitchFamily="18" charset="2"/>
              </a:rPr>
              <a:t>L</a:t>
            </a:r>
          </a:p>
        </p:txBody>
      </p:sp>
      <p:sp>
        <p:nvSpPr>
          <p:cNvPr id="955426" name="Oval 34"/>
          <p:cNvSpPr>
            <a:spLocks noChangeArrowheads="1"/>
          </p:cNvSpPr>
          <p:nvPr/>
        </p:nvSpPr>
        <p:spPr bwMode="auto">
          <a:xfrm>
            <a:off x="8054975" y="1879600"/>
            <a:ext cx="304800" cy="304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27" name="Line 35"/>
          <p:cNvSpPr>
            <a:spLocks noChangeShapeType="1"/>
          </p:cNvSpPr>
          <p:nvPr/>
        </p:nvSpPr>
        <p:spPr bwMode="auto">
          <a:xfrm flipH="1">
            <a:off x="7077075" y="20320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428" name="Text Box 36"/>
          <p:cNvSpPr txBox="1">
            <a:spLocks noChangeArrowheads="1"/>
          </p:cNvSpPr>
          <p:nvPr/>
        </p:nvSpPr>
        <p:spPr bwMode="auto">
          <a:xfrm>
            <a:off x="6962775" y="1574800"/>
            <a:ext cx="960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v</a:t>
            </a:r>
            <a:r>
              <a:rPr lang="en-US" sz="1600" b="1" baseline="-25000">
                <a:latin typeface="Arial" charset="0"/>
              </a:rPr>
              <a:t>q</a:t>
            </a:r>
            <a:r>
              <a:rPr lang="en-US" sz="1600" b="1">
                <a:latin typeface="Arial" charset="0"/>
              </a:rPr>
              <a:t> = -v</a:t>
            </a:r>
            <a:r>
              <a:rPr lang="en-US" sz="1600" b="1" baseline="-25000">
                <a:latin typeface="Arial" charset="0"/>
              </a:rPr>
              <a:t>sh</a:t>
            </a:r>
          </a:p>
        </p:txBody>
      </p:sp>
      <p:sp>
        <p:nvSpPr>
          <p:cNvPr id="955429" name="Text Box 37"/>
          <p:cNvSpPr txBox="1">
            <a:spLocks noChangeArrowheads="1"/>
          </p:cNvSpPr>
          <p:nvPr/>
        </p:nvSpPr>
        <p:spPr bwMode="auto">
          <a:xfrm>
            <a:off x="8323263" y="1543050"/>
            <a:ext cx="439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M</a:t>
            </a:r>
            <a:r>
              <a:rPr lang="en-US" sz="1600" b="1" baseline="-25000">
                <a:latin typeface="Arial" charset="0"/>
              </a:rPr>
              <a:t>q</a:t>
            </a:r>
          </a:p>
        </p:txBody>
      </p:sp>
      <p:sp>
        <p:nvSpPr>
          <p:cNvPr id="955430" name="Text Box 38"/>
          <p:cNvSpPr txBox="1">
            <a:spLocks noChangeArrowheads="1"/>
          </p:cNvSpPr>
          <p:nvPr/>
        </p:nvSpPr>
        <p:spPr bwMode="auto">
          <a:xfrm>
            <a:off x="1000125" y="2351088"/>
            <a:ext cx="23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latin typeface="Arial" charset="0"/>
              </a:rPr>
              <a:t>i</a:t>
            </a:r>
          </a:p>
        </p:txBody>
      </p:sp>
      <p:sp>
        <p:nvSpPr>
          <p:cNvPr id="955431" name="Text Box 39"/>
          <p:cNvSpPr txBox="1">
            <a:spLocks noChangeArrowheads="1"/>
          </p:cNvSpPr>
          <p:nvPr/>
        </p:nvSpPr>
        <p:spPr bwMode="auto">
          <a:xfrm>
            <a:off x="5680075" y="2413000"/>
            <a:ext cx="23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latin typeface="Arial" charset="0"/>
              </a:rPr>
              <a:t>i</a:t>
            </a:r>
          </a:p>
        </p:txBody>
      </p:sp>
      <p:sp>
        <p:nvSpPr>
          <p:cNvPr id="955432" name="Rectangle 40"/>
          <p:cNvSpPr>
            <a:spLocks noChangeArrowheads="1"/>
          </p:cNvSpPr>
          <p:nvPr/>
        </p:nvSpPr>
        <p:spPr bwMode="auto">
          <a:xfrm>
            <a:off x="457200" y="1524000"/>
            <a:ext cx="1252538" cy="1143000"/>
          </a:xfrm>
          <a:prstGeom prst="rect">
            <a:avLst/>
          </a:prstGeom>
          <a:solidFill>
            <a:srgbClr val="CC99FF">
              <a:alpha val="4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33" name="Rectangle 41"/>
          <p:cNvSpPr>
            <a:spLocks noChangeArrowheads="1"/>
          </p:cNvSpPr>
          <p:nvPr/>
        </p:nvSpPr>
        <p:spPr bwMode="auto">
          <a:xfrm>
            <a:off x="5133975" y="1581150"/>
            <a:ext cx="1252538" cy="1143000"/>
          </a:xfrm>
          <a:prstGeom prst="rect">
            <a:avLst/>
          </a:prstGeom>
          <a:solidFill>
            <a:srgbClr val="CC99FF">
              <a:alpha val="4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34" name="Text Box 42"/>
          <p:cNvSpPr txBox="1">
            <a:spLocks noChangeArrowheads="1"/>
          </p:cNvSpPr>
          <p:nvPr/>
        </p:nvSpPr>
        <p:spPr bwMode="auto">
          <a:xfrm>
            <a:off x="6172200" y="2495550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v</a:t>
            </a:r>
            <a:r>
              <a:rPr lang="en-US" sz="1600" b="1" baseline="-25000">
                <a:latin typeface="Arial" charset="0"/>
              </a:rPr>
              <a:t>sh</a:t>
            </a:r>
            <a:r>
              <a:rPr lang="en-US" sz="1600" b="1">
                <a:latin typeface="Arial" charset="0"/>
              </a:rPr>
              <a:t> = 0</a:t>
            </a:r>
            <a:endParaRPr lang="en-US" sz="1600" b="1" baseline="-25000">
              <a:latin typeface="Arial" charset="0"/>
            </a:endParaRPr>
          </a:p>
        </p:txBody>
      </p:sp>
      <p:sp>
        <p:nvSpPr>
          <p:cNvPr id="955435" name="Text Box 43"/>
          <p:cNvSpPr txBox="1">
            <a:spLocks noChangeArrowheads="1"/>
          </p:cNvSpPr>
          <p:nvPr/>
        </p:nvSpPr>
        <p:spPr bwMode="auto">
          <a:xfrm>
            <a:off x="2895600" y="2286000"/>
            <a:ext cx="728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v</a:t>
            </a:r>
            <a:r>
              <a:rPr lang="en-US" sz="1600" b="1" baseline="-25000">
                <a:latin typeface="Arial" charset="0"/>
              </a:rPr>
              <a:t>q</a:t>
            </a:r>
            <a:r>
              <a:rPr lang="en-US" sz="1600" b="1">
                <a:latin typeface="Arial" charset="0"/>
              </a:rPr>
              <a:t> = 0</a:t>
            </a:r>
            <a:endParaRPr lang="en-US" sz="1600" b="1" baseline="-25000">
              <a:latin typeface="Arial" charset="0"/>
            </a:endParaRPr>
          </a:p>
        </p:txBody>
      </p:sp>
      <p:sp>
        <p:nvSpPr>
          <p:cNvPr id="95543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-457200" y="2819400"/>
            <a:ext cx="9220200" cy="3505200"/>
          </a:xfrm>
        </p:spPr>
        <p:txBody>
          <a:bodyPr/>
          <a:lstStyle/>
          <a:p>
            <a:pPr lvl="1"/>
            <a:r>
              <a:rPr lang="en-US" dirty="0"/>
              <a:t>Change </a:t>
            </a:r>
            <a:r>
              <a:rPr lang="en-US" dirty="0" err="1"/>
              <a:t>coords</a:t>
            </a:r>
            <a:r>
              <a:rPr lang="en-US" dirty="0"/>
              <a:t>, boost </a:t>
            </a:r>
            <a:r>
              <a:rPr lang="en-US" dirty="0" err="1"/>
              <a:t>T</a:t>
            </a:r>
            <a:r>
              <a:rPr lang="en-US" baseline="-25000" dirty="0" err="1">
                <a:latin typeface="Symbol" pitchFamily="18" charset="2"/>
              </a:rPr>
              <a:t>mn</a:t>
            </a:r>
            <a:r>
              <a:rPr lang="en-US" dirty="0"/>
              <a:t> into HQ rest frame:</a:t>
            </a:r>
          </a:p>
          <a:p>
            <a:pPr lvl="2"/>
            <a:r>
              <a:rPr lang="en-US" dirty="0"/>
              <a:t>T</a:t>
            </a:r>
            <a:r>
              <a:rPr lang="en-US" baseline="-25000" dirty="0"/>
              <a:t>--</a:t>
            </a:r>
            <a:r>
              <a:rPr lang="en-US" dirty="0"/>
              <a:t>  ~ N</a:t>
            </a:r>
            <a:r>
              <a:rPr lang="en-US" baseline="-25000" dirty="0"/>
              <a:t>c</a:t>
            </a:r>
            <a:r>
              <a:rPr lang="en-US" baseline="30000" dirty="0"/>
              <a:t>2 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4</a:t>
            </a:r>
            <a:r>
              <a:rPr lang="en-US" dirty="0">
                <a:latin typeface="Symbol" pitchFamily="18" charset="2"/>
              </a:rPr>
              <a:t> g</a:t>
            </a:r>
            <a:r>
              <a:rPr lang="en-US" baseline="30000" dirty="0">
                <a:latin typeface="Symbol" pitchFamily="18" charset="2"/>
              </a:rPr>
              <a:t>2</a:t>
            </a:r>
            <a:r>
              <a:rPr lang="en-US" dirty="0">
                <a:latin typeface="Symbol" pitchFamily="18" charset="2"/>
              </a:rPr>
              <a:t> ~ </a:t>
            </a:r>
            <a:r>
              <a:rPr lang="en-US" dirty="0"/>
              <a:t>N</a:t>
            </a:r>
            <a:r>
              <a:rPr lang="en-US" baseline="-25000" dirty="0"/>
              <a:t>c</a:t>
            </a:r>
            <a:r>
              <a:rPr lang="en-US" baseline="30000" dirty="0"/>
              <a:t>2 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4 </a:t>
            </a:r>
            <a:r>
              <a:rPr lang="en-US" dirty="0"/>
              <a:t>(p’/M)</a:t>
            </a:r>
            <a:r>
              <a:rPr lang="en-US" baseline="30000" dirty="0"/>
              <a:t>2</a:t>
            </a:r>
            <a:endParaRPr lang="en-US" dirty="0"/>
          </a:p>
          <a:p>
            <a:pPr lvl="2"/>
            <a:r>
              <a:rPr lang="en-US" dirty="0"/>
              <a:t>p’ ~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dirty="0" err="1"/>
              <a:t>M</a:t>
            </a:r>
            <a:r>
              <a:rPr lang="en-US" dirty="0"/>
              <a:t>: HQ mom. in rest frame of shock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Boost mom. loss into shock rest frame</a:t>
            </a:r>
          </a:p>
        </p:txBody>
      </p:sp>
      <p:sp>
        <p:nvSpPr>
          <p:cNvPr id="955440" name="Rectangle 48"/>
          <p:cNvSpPr>
            <a:spLocks noChangeArrowheads="1"/>
          </p:cNvSpPr>
          <p:nvPr/>
        </p:nvSpPr>
        <p:spPr bwMode="auto">
          <a:xfrm>
            <a:off x="2438400" y="57912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005400"/>
                </a:solidFill>
              </a:rPr>
              <a:t> </a:t>
            </a:r>
            <a:r>
              <a:rPr lang="en-US" sz="2800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baseline="30000">
                <a:solidFill>
                  <a:srgbClr val="005400"/>
                </a:solidFill>
              </a:rPr>
              <a:t>0</a:t>
            </a:r>
            <a:r>
              <a:rPr lang="en-US" sz="2800" baseline="-25000">
                <a:solidFill>
                  <a:srgbClr val="005400"/>
                </a:solidFill>
              </a:rPr>
              <a:t>t</a:t>
            </a:r>
            <a:r>
              <a:rPr lang="en-US" sz="2800">
                <a:solidFill>
                  <a:srgbClr val="005400"/>
                </a:solidFill>
              </a:rPr>
              <a:t> = 0: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rgbClr val="660000"/>
              </a:solidFill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3048000" y="4216758"/>
            <a:ext cx="3105150" cy="736242"/>
            <a:chOff x="3048000" y="4216758"/>
            <a:chExt cx="3105150" cy="736242"/>
          </a:xfrm>
        </p:grpSpPr>
        <p:pic>
          <p:nvPicPr>
            <p:cNvPr id="71684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0" y="4267200"/>
              <a:ext cx="3105150" cy="682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3" name="Rectangle 46"/>
            <p:cNvSpPr>
              <a:spLocks noChangeArrowheads="1"/>
            </p:cNvSpPr>
            <p:nvPr/>
          </p:nvSpPr>
          <p:spPr bwMode="auto">
            <a:xfrm>
              <a:off x="3048000" y="4216758"/>
              <a:ext cx="3048000" cy="7362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ED5FF"/>
              </a:clrFrom>
              <a:clrTo>
                <a:srgbClr val="AE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641289"/>
            <a:ext cx="1676400" cy="8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321-62CE-4EF7-B5A5-B2889343EC2B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5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5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5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5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436" grpId="0" uiExpand="1" build="p"/>
      <p:bldP spid="9554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619-5215-4E71-8FF7-4F35B3535B82}" type="slidenum">
              <a:rPr lang="en-US"/>
              <a:pPr/>
              <a:t>38</a:t>
            </a:fld>
            <a:endParaRPr lang="en-US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All Together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latin typeface="Symbol" pitchFamily="18" charset="2"/>
              </a:rPr>
              <a:t>L </a:t>
            </a:r>
            <a:r>
              <a:rPr lang="en-US" dirty="0" smtClean="0"/>
              <a:t>typical momentum scale of the medium</a:t>
            </a:r>
            <a:endParaRPr lang="en-US" dirty="0" smtClean="0">
              <a:latin typeface="Symbol" pitchFamily="18" charset="2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/>
              <a:t>We’ve generalized the BH solution to both cold and hot nuclear matter E-loss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2222500"/>
            <a:ext cx="3149600" cy="1206500"/>
            <a:chOff x="1872" y="1208"/>
            <a:chExt cx="1984" cy="760"/>
          </a:xfrm>
        </p:grpSpPr>
        <p:graphicFrame>
          <p:nvGraphicFramePr>
            <p:cNvPr id="956421" name="Object 5"/>
            <p:cNvGraphicFramePr>
              <a:graphicFrameLocks noChangeAspect="1"/>
            </p:cNvGraphicFramePr>
            <p:nvPr/>
          </p:nvGraphicFramePr>
          <p:xfrm>
            <a:off x="1872" y="1208"/>
            <a:ext cx="1976" cy="760"/>
          </p:xfrm>
          <a:graphic>
            <a:graphicData uri="http://schemas.openxmlformats.org/presentationml/2006/ole">
              <p:oleObj spid="_x0000_s254979" name="Image" r:id="rId3" imgW="3136508" imgH="1205924" progId="">
                <p:embed/>
              </p:oleObj>
            </a:graphicData>
          </a:graphic>
        </p:graphicFrame>
        <p:sp>
          <p:nvSpPr>
            <p:cNvPr id="956422" name="Rectangle 6"/>
            <p:cNvSpPr>
              <a:spLocks noChangeArrowheads="1"/>
            </p:cNvSpPr>
            <p:nvPr/>
          </p:nvSpPr>
          <p:spPr bwMode="auto">
            <a:xfrm>
              <a:off x="1888" y="1256"/>
              <a:ext cx="1968" cy="6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6423" name="Text Box 7"/>
          <p:cNvSpPr txBox="1">
            <a:spLocks noChangeArrowheads="1"/>
          </p:cNvSpPr>
          <p:nvPr/>
        </p:nvSpPr>
        <p:spPr bwMode="auto">
          <a:xfrm>
            <a:off x="898525" y="3787775"/>
            <a:ext cx="78120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Recall for BH: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Shock gives </a:t>
            </a:r>
            <a:r>
              <a:rPr lang="en-US" sz="2400" b="1" i="1" dirty="0">
                <a:solidFill>
                  <a:srgbClr val="005400"/>
                </a:solidFill>
              </a:rPr>
              <a:t>exactly</a:t>
            </a:r>
            <a:r>
              <a:rPr lang="en-US" sz="2400" dirty="0">
                <a:solidFill>
                  <a:srgbClr val="005400"/>
                </a:solidFill>
              </a:rPr>
              <a:t> the same drag as BH for </a:t>
            </a:r>
            <a:r>
              <a:rPr lang="en-US" sz="2400" dirty="0">
                <a:solidFill>
                  <a:srgbClr val="005400"/>
                </a:solidFill>
                <a:latin typeface="Symbol" pitchFamily="18" charset="2"/>
              </a:rPr>
              <a:t>L</a:t>
            </a:r>
            <a:r>
              <a:rPr lang="en-US" sz="2400" dirty="0">
                <a:solidFill>
                  <a:srgbClr val="005400"/>
                </a:solidFill>
              </a:rPr>
              <a:t> = </a:t>
            </a:r>
            <a:r>
              <a:rPr lang="en-US" sz="2400" dirty="0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400" dirty="0">
                <a:solidFill>
                  <a:srgbClr val="005400"/>
                </a:solidFill>
              </a:rPr>
              <a:t> T</a:t>
            </a:r>
          </a:p>
          <a:p>
            <a:endParaRPr lang="en-US" dirty="0"/>
          </a:p>
        </p:txBody>
      </p:sp>
      <p:graphicFrame>
        <p:nvGraphicFramePr>
          <p:cNvPr id="956424" name="Object 8"/>
          <p:cNvGraphicFramePr>
            <a:graphicFrameLocks noChangeAspect="1"/>
          </p:cNvGraphicFramePr>
          <p:nvPr/>
        </p:nvGraphicFramePr>
        <p:xfrm>
          <a:off x="3505200" y="3733800"/>
          <a:ext cx="4622800" cy="558800"/>
        </p:xfrm>
        <a:graphic>
          <a:graphicData uri="http://schemas.openxmlformats.org/presentationml/2006/ole">
            <p:oleObj spid="_x0000_s254978" name="Image" r:id="rId4" imgW="4622222" imgH="558730" progId="">
              <p:embed/>
            </p:oleObj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F1AD-3757-4200-9D05-4AE7989458B9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 build="p"/>
      <p:bldP spid="9564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6DEA-77B1-4CFA-8707-932613EF798E}" type="slidenum">
              <a:rPr lang="en-US"/>
              <a:pPr/>
              <a:t>39</a:t>
            </a:fld>
            <a:endParaRPr lang="en-US"/>
          </a:p>
        </p:txBody>
      </p:sp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Shock Metric Speed Limit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Local speed of light (in HQ rest frame)</a:t>
            </a:r>
          </a:p>
          <a:p>
            <a:pPr lvl="1">
              <a:lnSpc>
                <a:spcPct val="90000"/>
              </a:lnSpc>
            </a:pPr>
            <a:r>
              <a:rPr lang="en-US"/>
              <a:t>Demand reality of point-particle action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Solve for v = 0 for finite mass HQ</a:t>
            </a:r>
          </a:p>
          <a:p>
            <a:pPr lvl="1">
              <a:lnSpc>
                <a:spcPct val="90000"/>
              </a:lnSpc>
            </a:pPr>
            <a:r>
              <a:rPr lang="en-US"/>
              <a:t>z = z</a:t>
            </a:r>
            <a:r>
              <a:rPr lang="en-US" baseline="-25000"/>
              <a:t>M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l</a:t>
            </a:r>
            <a:r>
              <a:rPr lang="en-US" baseline="30000"/>
              <a:t>½</a:t>
            </a:r>
            <a:r>
              <a:rPr lang="en-US"/>
              <a:t>/2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M</a:t>
            </a:r>
            <a:r>
              <a:rPr lang="en-US" baseline="-25000"/>
              <a:t>q</a:t>
            </a:r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r>
              <a:rPr lang="en-US"/>
              <a:t>Same speed limit as for BH metric when </a:t>
            </a:r>
            <a:r>
              <a:rPr lang="en-US">
                <a:latin typeface="Symbol" pitchFamily="18" charset="2"/>
              </a:rPr>
              <a:t>L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T </a:t>
            </a:r>
            <a:endParaRPr lang="en-US" sz="2400"/>
          </a:p>
        </p:txBody>
      </p:sp>
      <p:graphicFrame>
        <p:nvGraphicFramePr>
          <p:cNvPr id="957444" name="Object 4"/>
          <p:cNvGraphicFramePr>
            <a:graphicFrameLocks noChangeAspect="1"/>
          </p:cNvGraphicFramePr>
          <p:nvPr/>
        </p:nvGraphicFramePr>
        <p:xfrm>
          <a:off x="3276600" y="2286000"/>
          <a:ext cx="2501900" cy="958850"/>
        </p:xfrm>
        <a:graphic>
          <a:graphicData uri="http://schemas.openxmlformats.org/presentationml/2006/ole">
            <p:oleObj spid="_x0000_s73730" name="Image" r:id="rId3" imgW="3479365" imgH="1332863" progId="">
              <p:embed/>
            </p:oleObj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ED5FF"/>
              </a:clrFrom>
              <a:clrTo>
                <a:srgbClr val="AE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0225" y="4114800"/>
            <a:ext cx="5210175" cy="136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E927-885D-4BC1-81A4-0D0B2B18C19B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7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 and Future QGP Experiments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525963"/>
          </a:xfrm>
        </p:spPr>
        <p:txBody>
          <a:bodyPr/>
          <a:lstStyle/>
          <a:p>
            <a:r>
              <a:rPr lang="en-US" dirty="0" smtClean="0"/>
              <a:t>RHIC</a:t>
            </a:r>
          </a:p>
          <a:p>
            <a:pPr lvl="1"/>
            <a:r>
              <a:rPr lang="en-US" dirty="0" smtClean="0"/>
              <a:t>BRAHMS</a:t>
            </a:r>
          </a:p>
          <a:p>
            <a:pPr lvl="1"/>
            <a:r>
              <a:rPr lang="en-US" b="1" dirty="0" smtClean="0"/>
              <a:t>PHENIX</a:t>
            </a:r>
            <a:endParaRPr lang="en-US" dirty="0" smtClean="0"/>
          </a:p>
          <a:p>
            <a:pPr lvl="1"/>
            <a:r>
              <a:rPr lang="en-US" dirty="0" smtClean="0"/>
              <a:t>PHOBOS</a:t>
            </a:r>
          </a:p>
          <a:p>
            <a:pPr lvl="1"/>
            <a:r>
              <a:rPr lang="en-US" b="1" dirty="0" smtClean="0"/>
              <a:t>STAR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525963"/>
          </a:xfrm>
        </p:spPr>
        <p:txBody>
          <a:bodyPr/>
          <a:lstStyle/>
          <a:p>
            <a:r>
              <a:rPr lang="en-US" dirty="0" smtClean="0"/>
              <a:t>LHC</a:t>
            </a:r>
          </a:p>
          <a:p>
            <a:pPr lvl="1"/>
            <a:r>
              <a:rPr lang="en-US" b="1" dirty="0" smtClean="0"/>
              <a:t>ALICE</a:t>
            </a:r>
          </a:p>
          <a:p>
            <a:pPr lvl="1"/>
            <a:r>
              <a:rPr lang="en-US" b="1" dirty="0" smtClean="0"/>
              <a:t>ATLAS</a:t>
            </a:r>
          </a:p>
          <a:p>
            <a:pPr lvl="1"/>
            <a:r>
              <a:rPr lang="en-US" b="1" dirty="0" smtClean="0"/>
              <a:t>CMS</a:t>
            </a:r>
          </a:p>
          <a:p>
            <a:pPr lvl="1"/>
            <a:r>
              <a:rPr lang="en-US" dirty="0" err="1" smtClean="0"/>
              <a:t>LHCb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3792-E2CD-42BF-AFE9-9A31A1F2F7D0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0"/>
            <a:ext cx="3467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62350"/>
            <a:ext cx="3657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080125" y="6003925"/>
            <a:ext cx="102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ATLAS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828800" y="6096000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PHENIX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>
                <a:solidFill>
                  <a:srgbClr val="660000"/>
                </a:solidFill>
              </a:rPr>
              <a:t>pQCD</a:t>
            </a:r>
            <a:r>
              <a:rPr lang="en-US" dirty="0" smtClean="0">
                <a:solidFill>
                  <a:srgbClr val="660000"/>
                </a:solidFill>
              </a:rPr>
              <a:t> and </a:t>
            </a:r>
            <a:r>
              <a:rPr lang="en-US" dirty="0" err="1" smtClean="0">
                <a:solidFill>
                  <a:srgbClr val="660000"/>
                </a:solidFill>
              </a:rPr>
              <a:t>AdS</a:t>
            </a:r>
            <a:r>
              <a:rPr lang="en-US" dirty="0" smtClean="0">
                <a:solidFill>
                  <a:srgbClr val="660000"/>
                </a:solidFill>
              </a:rPr>
              <a:t>/CFT enjoy qualitative successes, concerns in high-</a:t>
            </a:r>
            <a:r>
              <a:rPr lang="en-US" dirty="0" err="1" smtClean="0">
                <a:solidFill>
                  <a:srgbClr val="660000"/>
                </a:solidFill>
              </a:rPr>
              <a:t>p</a:t>
            </a:r>
            <a:r>
              <a:rPr lang="en-US" baseline="-25000" dirty="0" err="1" smtClean="0">
                <a:solidFill>
                  <a:srgbClr val="660000"/>
                </a:solidFill>
              </a:rPr>
              <a:t>T</a:t>
            </a:r>
            <a:r>
              <a:rPr lang="en-US" dirty="0" smtClean="0">
                <a:solidFill>
                  <a:srgbClr val="660000"/>
                </a:solidFill>
              </a:rPr>
              <a:t> HIC</a:t>
            </a:r>
          </a:p>
          <a:p>
            <a:pPr lvl="2"/>
            <a:r>
              <a:rPr lang="en-US" dirty="0" smtClean="0">
                <a:solidFill>
                  <a:srgbClr val="005400"/>
                </a:solidFill>
              </a:rPr>
              <a:t>RHIC suppression of lights </a:t>
            </a:r>
            <a:r>
              <a:rPr lang="en-US" i="1" dirty="0" smtClean="0">
                <a:solidFill>
                  <a:srgbClr val="005400"/>
                </a:solidFill>
              </a:rPr>
              <a:t>and</a:t>
            </a:r>
            <a:r>
              <a:rPr lang="en-US" dirty="0" smtClean="0">
                <a:solidFill>
                  <a:srgbClr val="005400"/>
                </a:solidFill>
              </a:rPr>
              <a:t> heavies</a:t>
            </a:r>
          </a:p>
          <a:p>
            <a:pPr lvl="2"/>
            <a:r>
              <a:rPr lang="en-US" dirty="0" smtClean="0">
                <a:solidFill>
                  <a:srgbClr val="005400"/>
                </a:solidFill>
              </a:rPr>
              <a:t>Future LHC measurements</a:t>
            </a:r>
          </a:p>
          <a:p>
            <a:pPr lvl="1"/>
            <a:r>
              <a:rPr lang="en-US" i="1" dirty="0" smtClean="0">
                <a:solidFill>
                  <a:srgbClr val="660000"/>
                </a:solidFill>
              </a:rPr>
              <a:t>Quantitative</a:t>
            </a:r>
            <a:r>
              <a:rPr lang="en-US" dirty="0" smtClean="0">
                <a:solidFill>
                  <a:srgbClr val="660000"/>
                </a:solidFill>
              </a:rPr>
              <a:t> comparisons with rigorous </a:t>
            </a:r>
            <a:r>
              <a:rPr lang="en-US" b="1" dirty="0" smtClean="0">
                <a:solidFill>
                  <a:srgbClr val="660000"/>
                </a:solidFill>
              </a:rPr>
              <a:t>theoretical uncertainty </a:t>
            </a:r>
            <a:r>
              <a:rPr lang="en-US" dirty="0" smtClean="0">
                <a:solidFill>
                  <a:srgbClr val="660000"/>
                </a:solidFill>
              </a:rPr>
              <a:t>estimates needed for </a:t>
            </a:r>
            <a:r>
              <a:rPr lang="en-US" b="1" i="1" dirty="0" smtClean="0">
                <a:solidFill>
                  <a:srgbClr val="660000"/>
                </a:solidFill>
              </a:rPr>
              <a:t>falsification/verification</a:t>
            </a:r>
          </a:p>
          <a:p>
            <a:pPr lvl="2"/>
            <a:r>
              <a:rPr lang="en-US" dirty="0" smtClean="0">
                <a:solidFill>
                  <a:srgbClr val="005400"/>
                </a:solidFill>
              </a:rPr>
              <a:t>Theoretical work needed in </a:t>
            </a:r>
            <a:r>
              <a:rPr lang="en-US" i="1" dirty="0" smtClean="0">
                <a:solidFill>
                  <a:srgbClr val="005400"/>
                </a:solidFill>
              </a:rPr>
              <a:t>both</a:t>
            </a:r>
            <a:r>
              <a:rPr lang="en-US" dirty="0" smtClean="0">
                <a:solidFill>
                  <a:srgbClr val="005400"/>
                </a:solidFill>
              </a:rPr>
              <a:t> in </a:t>
            </a:r>
            <a:r>
              <a:rPr lang="en-US" dirty="0" err="1" smtClean="0">
                <a:solidFill>
                  <a:srgbClr val="005400"/>
                </a:solidFill>
              </a:rPr>
              <a:t>pQCD</a:t>
            </a:r>
            <a:r>
              <a:rPr lang="en-US" dirty="0" smtClean="0">
                <a:solidFill>
                  <a:srgbClr val="005400"/>
                </a:solidFill>
              </a:rPr>
              <a:t> and </a:t>
            </a:r>
            <a:r>
              <a:rPr lang="en-US" dirty="0" err="1" smtClean="0">
                <a:solidFill>
                  <a:srgbClr val="005400"/>
                </a:solidFill>
              </a:rPr>
              <a:t>AdS</a:t>
            </a:r>
            <a:endParaRPr lang="en-US" dirty="0" smtClean="0">
              <a:solidFill>
                <a:srgbClr val="005400"/>
              </a:solidFill>
            </a:endParaRPr>
          </a:p>
          <a:p>
            <a:pPr lvl="3"/>
            <a:r>
              <a:rPr lang="en-US" dirty="0" smtClean="0">
                <a:solidFill>
                  <a:srgbClr val="4D4D4D"/>
                </a:solidFill>
              </a:rPr>
              <a:t>In </a:t>
            </a:r>
            <a:r>
              <a:rPr lang="en-US" dirty="0" err="1" smtClean="0">
                <a:solidFill>
                  <a:srgbClr val="4D4D4D"/>
                </a:solidFill>
              </a:rPr>
              <a:t>AdS</a:t>
            </a:r>
            <a:r>
              <a:rPr lang="en-US" dirty="0" smtClean="0">
                <a:solidFill>
                  <a:srgbClr val="4D4D4D"/>
                </a:solidFill>
              </a:rPr>
              <a:t>, control of jet IC, large </a:t>
            </a:r>
            <a:r>
              <a:rPr lang="en-US" dirty="0" err="1" smtClean="0">
                <a:solidFill>
                  <a:srgbClr val="4D4D4D"/>
                </a:solidFill>
              </a:rPr>
              <a:t>p</a:t>
            </a:r>
            <a:r>
              <a:rPr lang="en-US" baseline="-25000" dirty="0" err="1" smtClean="0">
                <a:solidFill>
                  <a:srgbClr val="4D4D4D"/>
                </a:solidFill>
              </a:rPr>
              <a:t>T</a:t>
            </a:r>
            <a:r>
              <a:rPr lang="en-US" dirty="0" smtClean="0">
                <a:solidFill>
                  <a:srgbClr val="4D4D4D"/>
                </a:solidFill>
              </a:rPr>
              <a:t> required</a:t>
            </a:r>
          </a:p>
          <a:p>
            <a:pPr lvl="3"/>
            <a:r>
              <a:rPr lang="en-US" dirty="0" smtClean="0">
                <a:solidFill>
                  <a:srgbClr val="4D4D4D"/>
                </a:solidFill>
              </a:rPr>
              <a:t>In </a:t>
            </a:r>
            <a:r>
              <a:rPr lang="en-US" dirty="0" err="1" smtClean="0">
                <a:solidFill>
                  <a:srgbClr val="4D4D4D"/>
                </a:solidFill>
              </a:rPr>
              <a:t>pQCD</a:t>
            </a:r>
            <a:r>
              <a:rPr lang="en-US" dirty="0" smtClean="0">
                <a:solidFill>
                  <a:srgbClr val="4D4D4D"/>
                </a:solidFill>
              </a:rPr>
              <a:t>, wide angle radiation very important, </a:t>
            </a:r>
            <a:r>
              <a:rPr lang="en-US" b="1" i="1" dirty="0" smtClean="0"/>
              <a:t>not</a:t>
            </a:r>
            <a:r>
              <a:rPr lang="en-US" dirty="0" smtClean="0">
                <a:solidFill>
                  <a:srgbClr val="4D4D4D"/>
                </a:solidFill>
              </a:rPr>
              <a:t> under theoretical control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B856-5719-4981-8FD5-3EFA5187D8D2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a HI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D68B-8C35-4B07-AB7A-934F8EB95425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345831" y="1905000"/>
            <a:ext cx="3692769" cy="3782199"/>
            <a:chOff x="345831" y="1905000"/>
            <a:chExt cx="3692769" cy="3782199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5831" y="1905000"/>
              <a:ext cx="3692769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457200" y="5410200"/>
              <a:ext cx="3352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T Hirano, Colliding Nuclei from </a:t>
              </a:r>
              <a:r>
                <a:rPr lang="en-US" sz="1200" dirty="0" err="1" smtClean="0"/>
                <a:t>AMeV</a:t>
              </a:r>
              <a:r>
                <a:rPr lang="en-US" sz="1200" dirty="0" smtClean="0"/>
                <a:t> to </a:t>
              </a:r>
              <a:r>
                <a:rPr lang="en-US" sz="1200" dirty="0" err="1" smtClean="0"/>
                <a:t>ATeV</a:t>
              </a:r>
              <a:endParaRPr lang="en-US" sz="1200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163" y="1905000"/>
            <a:ext cx="4419600" cy="341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179379" y="5334000"/>
            <a:ext cx="583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Past, Present, and Future Questions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Bulk properties</a:t>
            </a:r>
          </a:p>
          <a:p>
            <a:pPr lvl="1"/>
            <a:r>
              <a:rPr lang="en-US" dirty="0" err="1" smtClean="0"/>
              <a:t>Deconfinement</a:t>
            </a:r>
            <a:endParaRPr lang="en-US" dirty="0" smtClean="0"/>
          </a:p>
          <a:p>
            <a:pPr lvl="1"/>
            <a:r>
              <a:rPr lang="en-US" dirty="0" err="1" smtClean="0"/>
              <a:t>Thermalization</a:t>
            </a:r>
            <a:r>
              <a:rPr lang="en-US" dirty="0" smtClean="0"/>
              <a:t>, density</a:t>
            </a:r>
          </a:p>
          <a:p>
            <a:pPr lvl="1"/>
            <a:r>
              <a:rPr lang="en-US" dirty="0" smtClean="0"/>
              <a:t>EOS,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</a:t>
            </a:r>
          </a:p>
          <a:p>
            <a:pPr lvl="1"/>
            <a:r>
              <a:rPr lang="en-US" dirty="0" smtClean="0"/>
              <a:t>QGP DOF</a:t>
            </a:r>
          </a:p>
          <a:p>
            <a:r>
              <a:rPr lang="en-US" dirty="0" smtClean="0"/>
              <a:t>Weakly vs. Strongly coupled plasma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= U/T: &lt;&lt;1 or &gt;&gt;1?</a:t>
            </a:r>
          </a:p>
          <a:p>
            <a:r>
              <a:rPr lang="en-US" dirty="0" smtClean="0"/>
              <a:t>Weakly vs. Strongly coupled theories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~ 0.3 &lt;&lt; 1?	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= √(g</a:t>
            </a:r>
            <a:r>
              <a:rPr lang="en-US" baseline="-25000" dirty="0" smtClean="0"/>
              <a:t>YM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) ~ 3.5 &gt;&gt; 1?</a:t>
            </a:r>
          </a:p>
          <a:p>
            <a:r>
              <a:rPr lang="en-US" dirty="0" smtClean="0"/>
              <a:t>New computational techniques</a:t>
            </a:r>
          </a:p>
          <a:p>
            <a:pPr lvl="1"/>
            <a:r>
              <a:rPr lang="en-US" dirty="0" err="1" smtClean="0"/>
              <a:t>AdS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3A39-21E4-4474-B101-BBFE84200BAE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I: Lattice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876800" y="4343400"/>
            <a:ext cx="4495800" cy="1143000"/>
          </a:xfrm>
        </p:spPr>
        <p:txBody>
          <a:bodyPr/>
          <a:lstStyle/>
          <a:p>
            <a:pPr lvl="2"/>
            <a:r>
              <a:rPr lang="en-US" dirty="0" smtClean="0"/>
              <a:t>All </a:t>
            </a:r>
            <a:r>
              <a:rPr lang="en-US" dirty="0" err="1" smtClean="0"/>
              <a:t>momenta</a:t>
            </a:r>
            <a:endParaRPr lang="en-US" dirty="0" smtClean="0"/>
          </a:p>
          <a:p>
            <a:pPr lvl="2"/>
            <a:r>
              <a:rPr lang="en-US" dirty="0" smtClean="0"/>
              <a:t>Euclidean </a:t>
            </a:r>
            <a:r>
              <a:rPr lang="en-US" dirty="0" err="1" smtClean="0"/>
              <a:t>correlators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46F2-1D08-4DCC-95E8-A182CC27D43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8"/>
          <p:cNvGrpSpPr/>
          <p:nvPr/>
        </p:nvGrpSpPr>
        <p:grpSpPr>
          <a:xfrm>
            <a:off x="1524000" y="1066800"/>
            <a:ext cx="2396296" cy="2362200"/>
            <a:chOff x="152400" y="1447800"/>
            <a:chExt cx="2396296" cy="2362200"/>
          </a:xfrm>
        </p:grpSpPr>
        <p:pic>
          <p:nvPicPr>
            <p:cNvPr id="10" name="Content Placeholder 6" descr="LatticeIllustrati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447800"/>
              <a:ext cx="2396296" cy="2133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9600" y="3533001"/>
              <a:ext cx="17940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Long Range Plan, 2008</a:t>
              </a:r>
              <a:endParaRPr lang="en-US" sz="1200" dirty="0"/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228600" y="3657600"/>
            <a:ext cx="5638800" cy="2639199"/>
            <a:chOff x="0" y="3810000"/>
            <a:chExt cx="5638800" cy="263919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" y="3810000"/>
              <a:ext cx="5181600" cy="244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0" y="6172200"/>
              <a:ext cx="2854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Kaczmarek</a:t>
              </a:r>
              <a:r>
                <a:rPr lang="en-US" sz="1200" dirty="0" smtClean="0"/>
                <a:t> and </a:t>
              </a:r>
              <a:r>
                <a:rPr lang="en-US" sz="1200" dirty="0" err="1" smtClean="0"/>
                <a:t>Zantow</a:t>
              </a:r>
              <a:r>
                <a:rPr lang="en-US" sz="1200" dirty="0" smtClean="0"/>
                <a:t>, PRD71 (2005)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68490" y="6172200"/>
              <a:ext cx="27703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Davies et al. (HPQCD), PRL92 (2004)</a:t>
              </a:r>
              <a:endParaRPr lang="en-US" sz="1200" dirty="0"/>
            </a:p>
          </p:txBody>
        </p:sp>
      </p:grp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6435" y="1066800"/>
            <a:ext cx="294469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II: </a:t>
            </a:r>
            <a:r>
              <a:rPr lang="en-US" dirty="0" err="1" smtClean="0"/>
              <a:t>pQCD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057400" y="5486400"/>
            <a:ext cx="5867400" cy="1066800"/>
          </a:xfrm>
        </p:spPr>
        <p:txBody>
          <a:bodyPr>
            <a:normAutofit fontScale="92500"/>
          </a:bodyPr>
          <a:lstStyle/>
          <a:p>
            <a:pPr lvl="2"/>
            <a:r>
              <a:rPr lang="en-US" dirty="0" smtClean="0"/>
              <a:t>Any quantity</a:t>
            </a:r>
          </a:p>
          <a:p>
            <a:pPr lvl="2"/>
            <a:r>
              <a:rPr lang="en-US" dirty="0" smtClean="0"/>
              <a:t>Small coupling (large </a:t>
            </a:r>
            <a:r>
              <a:rPr lang="en-US" dirty="0" err="1" smtClean="0"/>
              <a:t>momenta</a:t>
            </a:r>
            <a:r>
              <a:rPr lang="en-US" dirty="0" smtClean="0"/>
              <a:t> only)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044-30AC-4011-B704-0F1C60DD4B3D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>
            <a:off x="163881" y="838200"/>
            <a:ext cx="3798519" cy="4772799"/>
            <a:chOff x="163881" y="1219200"/>
            <a:chExt cx="3798519" cy="4772799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5715000"/>
              <a:ext cx="2010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Jäger</a:t>
              </a:r>
              <a:r>
                <a:rPr lang="en-US" sz="1200" dirty="0" smtClean="0"/>
                <a:t> et al., PRD67 (2003)</a:t>
              </a:r>
              <a:endParaRPr lang="en-US" sz="1200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881" y="1219200"/>
              <a:ext cx="3798519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16"/>
          <p:cNvGrpSpPr/>
          <p:nvPr/>
        </p:nvGrpSpPr>
        <p:grpSpPr>
          <a:xfrm>
            <a:off x="4078061" y="1295400"/>
            <a:ext cx="5065939" cy="4163199"/>
            <a:chOff x="4078061" y="1752600"/>
            <a:chExt cx="5065939" cy="416319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8061" y="1752600"/>
              <a:ext cx="5065939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6019800" y="5638800"/>
              <a:ext cx="16383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d’Enterria</a:t>
              </a:r>
              <a:r>
                <a:rPr lang="en-US" sz="1200" dirty="0" smtClean="0"/>
                <a:t>, 0902.2011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III: </a:t>
            </a:r>
            <a:r>
              <a:rPr lang="en-US" dirty="0" err="1" smtClean="0"/>
              <a:t>AdS</a:t>
            </a:r>
            <a:r>
              <a:rPr lang="en-US" dirty="0" smtClean="0"/>
              <a:t>(?)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21" y="990600"/>
            <a:ext cx="9144000" cy="685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Maldacena</a:t>
            </a:r>
            <a:r>
              <a:rPr lang="en-US" dirty="0" smtClean="0"/>
              <a:t> conjecture: SYM in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 IIB in </a:t>
            </a:r>
            <a:r>
              <a:rPr lang="en-US" i="1" dirty="0" smtClean="0">
                <a:sym typeface="Wingdings" pitchFamily="2" charset="2"/>
              </a:rPr>
              <a:t>d</a:t>
            </a:r>
            <a:r>
              <a:rPr lang="en-US" dirty="0" smtClean="0">
                <a:sym typeface="Wingdings" pitchFamily="2" charset="2"/>
              </a:rPr>
              <a:t>+1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0F7A-467F-4F06-8B9F-9570530455B0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304800" y="4800600"/>
            <a:ext cx="8839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quantities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→ ∞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SYM, not QCD: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Probably not good approx. 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maybe A+A?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152400" y="1802451"/>
            <a:ext cx="4156291" cy="2895600"/>
            <a:chOff x="152400" y="1802451"/>
            <a:chExt cx="4156291" cy="28956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3891" y="2335851"/>
              <a:ext cx="3698509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AFD6FF"/>
                </a:clrFrom>
                <a:clrTo>
                  <a:srgbClr val="AFD6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1802451"/>
              <a:ext cx="3886200" cy="48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3124200" y="4393251"/>
              <a:ext cx="11844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Gubser</a:t>
              </a:r>
              <a:r>
                <a:rPr lang="en-US" sz="1200" dirty="0" smtClean="0"/>
                <a:t>, QM09</a:t>
              </a:r>
              <a:endParaRPr lang="en-US" sz="1200" dirty="0"/>
            </a:p>
          </p:txBody>
        </p:sp>
      </p:grpSp>
      <p:grpSp>
        <p:nvGrpSpPr>
          <p:cNvPr id="8" name="Group 17"/>
          <p:cNvGrpSpPr/>
          <p:nvPr/>
        </p:nvGrpSpPr>
        <p:grpSpPr>
          <a:xfrm>
            <a:off x="4572000" y="1752600"/>
            <a:ext cx="4267200" cy="3707451"/>
            <a:chOff x="4572000" y="1752600"/>
            <a:chExt cx="4267200" cy="3707451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2564451"/>
              <a:ext cx="4251609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AFD6FF"/>
                </a:clrFrom>
                <a:clrTo>
                  <a:srgbClr val="AFD6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1752600"/>
              <a:ext cx="4191000" cy="518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8229</TotalTime>
  <Words>1881</Words>
  <Application>Microsoft Office PowerPoint</Application>
  <PresentationFormat>On-screen Show (4:3)</PresentationFormat>
  <Paragraphs>493</Paragraphs>
  <Slides>40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Image</vt:lpstr>
      <vt:lpstr>Bitmap Image</vt:lpstr>
      <vt:lpstr>Jet Energy Loss with pQCD and AdS/CFT in Heavy Ion Collisions</vt:lpstr>
      <vt:lpstr>QCD: Theory of the Strong Force</vt:lpstr>
      <vt:lpstr>Bulk QCD and Phase Diagram</vt:lpstr>
      <vt:lpstr>Present and Future QGP Experiments</vt:lpstr>
      <vt:lpstr>Evolution of a HI Collision</vt:lpstr>
      <vt:lpstr>Past, Present, and Future Questions</vt:lpstr>
      <vt:lpstr>Methods of QCD Calculation I: Lattice</vt:lpstr>
      <vt:lpstr>Methods of QCD Calculation II: pQCD</vt:lpstr>
      <vt:lpstr>Methods of QCD Calculation III: AdS(?)</vt:lpstr>
      <vt:lpstr>Why High-pT Jets?</vt:lpstr>
      <vt:lpstr>Tomography in QGP</vt:lpstr>
      <vt:lpstr>QGP Energy Loss</vt:lpstr>
      <vt:lpstr>Jets in Heavy Ion Collisions</vt:lpstr>
      <vt:lpstr>High-pT Observables</vt:lpstr>
      <vt:lpstr>pQCD Rad Picture</vt:lpstr>
      <vt:lpstr>pQCD Success at RHIC:</vt:lpstr>
      <vt:lpstr>Trouble for Rad E-Loss Picture</vt:lpstr>
      <vt:lpstr>What About Elastic Loss?</vt:lpstr>
      <vt:lpstr>Quantitative Disagreement Remains</vt:lpstr>
      <vt:lpstr>Strongly Coupled Qualitative Successes</vt:lpstr>
      <vt:lpstr>Jets in AdS/CFT</vt:lpstr>
      <vt:lpstr>Compared to Data</vt:lpstr>
      <vt:lpstr>Light Quark and Gluon E-Loss</vt:lpstr>
      <vt:lpstr>Baryon to Meson Ratios</vt:lpstr>
      <vt:lpstr>Quantitative g, q from AdS?</vt:lpstr>
      <vt:lpstr>Slide 26</vt:lpstr>
      <vt:lpstr>LHC c, b RAA pT Dependence</vt:lpstr>
      <vt:lpstr>An Enhanced Signal</vt:lpstr>
      <vt:lpstr>pQCD vs. AdS/CFT at LHC</vt:lpstr>
      <vt:lpstr>Not So Fast!</vt:lpstr>
      <vt:lpstr>LHC RcAA(pT)/RbAA(pT) Prediction (with speed limits)</vt:lpstr>
      <vt:lpstr>RHIC Rcb Ratio</vt:lpstr>
      <vt:lpstr>Universality and Applicability</vt:lpstr>
      <vt:lpstr>New Geometries</vt:lpstr>
      <vt:lpstr>Asymptotic Shock Results</vt:lpstr>
      <vt:lpstr>HQ Momentum Loss</vt:lpstr>
      <vt:lpstr>Frame Dragging</vt:lpstr>
      <vt:lpstr>Putting It All Together</vt:lpstr>
      <vt:lpstr>Shock Metric Speed Limit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499</cp:revision>
  <dcterms:created xsi:type="dcterms:W3CDTF">2009-09-03T22:02:25Z</dcterms:created>
  <dcterms:modified xsi:type="dcterms:W3CDTF">2010-11-16T13:01:18Z</dcterms:modified>
</cp:coreProperties>
</file>