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Default Extension="bin" ContentType="application/vnd.openxmlformats-officedocument.oleObject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2"/>
  </p:notesMasterIdLst>
  <p:sldIdLst>
    <p:sldId id="374" r:id="rId2"/>
    <p:sldId id="268" r:id="rId3"/>
    <p:sldId id="271" r:id="rId4"/>
    <p:sldId id="480" r:id="rId5"/>
    <p:sldId id="485" r:id="rId6"/>
    <p:sldId id="428" r:id="rId7"/>
    <p:sldId id="333" r:id="rId8"/>
    <p:sldId id="334" r:id="rId9"/>
    <p:sldId id="375" r:id="rId10"/>
    <p:sldId id="434" r:id="rId11"/>
    <p:sldId id="437" r:id="rId12"/>
    <p:sldId id="435" r:id="rId13"/>
    <p:sldId id="432" r:id="rId14"/>
    <p:sldId id="479" r:id="rId15"/>
    <p:sldId id="495" r:id="rId16"/>
    <p:sldId id="345" r:id="rId17"/>
    <p:sldId id="349" r:id="rId18"/>
    <p:sldId id="351" r:id="rId19"/>
    <p:sldId id="295" r:id="rId20"/>
    <p:sldId id="366" r:id="rId21"/>
    <p:sldId id="301" r:id="rId22"/>
    <p:sldId id="303" r:id="rId23"/>
    <p:sldId id="487" r:id="rId24"/>
    <p:sldId id="488" r:id="rId25"/>
    <p:sldId id="486" r:id="rId26"/>
    <p:sldId id="489" r:id="rId27"/>
    <p:sldId id="498" r:id="rId28"/>
    <p:sldId id="491" r:id="rId29"/>
    <p:sldId id="386" r:id="rId30"/>
    <p:sldId id="387" r:id="rId31"/>
    <p:sldId id="388" r:id="rId32"/>
    <p:sldId id="318" r:id="rId33"/>
    <p:sldId id="323" r:id="rId34"/>
    <p:sldId id="476" r:id="rId35"/>
    <p:sldId id="477" r:id="rId36"/>
    <p:sldId id="492" r:id="rId37"/>
    <p:sldId id="493" r:id="rId38"/>
    <p:sldId id="441" r:id="rId39"/>
    <p:sldId id="331" r:id="rId40"/>
    <p:sldId id="500" r:id="rId4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D4D4D"/>
    <a:srgbClr val="660000"/>
    <a:srgbClr val="005400"/>
    <a:srgbClr val="09840A"/>
    <a:srgbClr val="2D2A62"/>
    <a:srgbClr val="FF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639" autoAdjust="0"/>
    <p:restoredTop sz="94660"/>
  </p:normalViewPr>
  <p:slideViewPr>
    <p:cSldViewPr>
      <p:cViewPr varScale="1">
        <p:scale>
          <a:sx n="74" d="100"/>
          <a:sy n="74" d="100"/>
        </p:scale>
        <p:origin x="-89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.png"/></Relationships>
</file>

<file path=ppt/drawings/_rels/vmlDrawing10.v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image" Target="../media/image72.png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4.png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image" Target="../media/image38.png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image" Target="../media/image42.png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46.png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47.png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54.png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7" Type="http://schemas.openxmlformats.org/officeDocument/2006/relationships/image" Target="../media/image67.png"/><Relationship Id="rId2" Type="http://schemas.openxmlformats.org/officeDocument/2006/relationships/image" Target="../media/image62.png"/><Relationship Id="rId1" Type="http://schemas.openxmlformats.org/officeDocument/2006/relationships/image" Target="../media/image61.png"/><Relationship Id="rId6" Type="http://schemas.openxmlformats.org/officeDocument/2006/relationships/image" Target="../media/image66.png"/><Relationship Id="rId5" Type="http://schemas.openxmlformats.org/officeDocument/2006/relationships/image" Target="../media/image65.png"/><Relationship Id="rId4" Type="http://schemas.openxmlformats.org/officeDocument/2006/relationships/image" Target="../media/image64.png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68.png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69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95713B-7F30-4AF5-96BF-BCA3677841D5}" type="datetimeFigureOut">
              <a:rPr lang="en-US" smtClean="0"/>
              <a:pPr/>
              <a:t>11/16/2010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C2E535-840F-463B-B54A-E456A7A5BD15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Theoretical techniques</a:t>
            </a:r>
            <a:r>
              <a:rPr lang="en-US" baseline="0" dirty="0" smtClean="0"/>
              <a:t> up next!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C2E535-840F-463B-B54A-E456A7A5BD15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Next up, experiments!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C2E535-840F-463B-B54A-E456A7A5BD15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C2E535-840F-463B-B54A-E456A7A5BD15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Anticorrelated</a:t>
            </a:r>
            <a:r>
              <a:rPr lang="en-US" dirty="0" smtClean="0"/>
              <a:t>; have e- come in later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C2E535-840F-463B-B54A-E456A7A5BD15}" type="slidenum">
              <a:rPr lang="en-US" smtClean="0"/>
              <a:pPr/>
              <a:t>17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1412E7-D656-42BC-812B-A51C823ECA47}" type="datetime1">
              <a:rPr lang="en-US" smtClean="0"/>
              <a:pPr/>
              <a:t>11/16/2010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HIP Seminar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116034-3978-4D0C-8D8A-3D12D81D90CE}" type="datetime1">
              <a:rPr lang="en-US" smtClean="0"/>
              <a:pPr/>
              <a:t>11/16/2010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HIP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076240-F623-4BAE-BF9D-57DD593597CE}" type="datetime1">
              <a:rPr lang="en-US" smtClean="0"/>
              <a:pPr/>
              <a:t>11/16/2010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HIP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EF970D-E75F-414E-A434-863A800791C2}" type="datetime1">
              <a:rPr lang="en-US" smtClean="0"/>
              <a:pPr/>
              <a:t>11/16/2010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HIP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CCED03-D10C-459B-9491-20B92EFBAB38}" type="datetime1">
              <a:rPr lang="en-US" smtClean="0"/>
              <a:pPr/>
              <a:t>11/16/2010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HIP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484A9-24D1-4257-AFDC-711F94E582D8}" type="datetime1">
              <a:rPr lang="en-US" smtClean="0"/>
              <a:pPr/>
              <a:t>11/16/2010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HIP Seminar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4E4397-420A-40C1-B073-67ECA1995E42}" type="datetime1">
              <a:rPr lang="en-US" smtClean="0"/>
              <a:pPr/>
              <a:t>11/16/2010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HIP Seminar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1B279-FE6C-41A3-A365-6F78FA0FDED8}" type="datetime1">
              <a:rPr lang="en-US" smtClean="0"/>
              <a:pPr/>
              <a:t>11/16/2010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HIP Seminar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8ACCB4-4E74-4E2B-8053-D0DFB43D5890}" type="datetime1">
              <a:rPr lang="en-US" smtClean="0"/>
              <a:pPr/>
              <a:t>11/16/2010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HIP Seminar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467497-E203-4D11-B5BD-03E74A5D7671}" type="datetime1">
              <a:rPr lang="en-US" smtClean="0"/>
              <a:pPr/>
              <a:t>11/16/2010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HIP Seminar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3D3EDF-113E-42FB-AE31-2F32A9817B9A}" type="datetime1">
              <a:rPr lang="en-US" smtClean="0"/>
              <a:pPr/>
              <a:t>11/16/2010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HIP Seminar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99CCFF"/>
            </a:gs>
            <a:gs pos="50000">
              <a:schemeClr val="bg1"/>
            </a:gs>
            <a:gs pos="100000">
              <a:srgbClr val="99CCFF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95400"/>
            <a:ext cx="82296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9292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37EEB6-AD76-4862-B550-6027043B35D5}" type="datetime1">
              <a:rPr lang="en-US" smtClean="0"/>
              <a:pPr/>
              <a:t>11/16/2010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92925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HIP Seminar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9292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0B5BCB-DCF7-4CB6-B569-5FAD0D0113E3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17" descr="OSU"/>
          <p:cNvPicPr>
            <a:picLocks noChangeAspect="1" noChangeArrowheads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92075" y="6393500"/>
            <a:ext cx="365125" cy="371475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2D2A62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rgbClr val="660000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rgbClr val="005400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rgbClr val="4D4D4D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oleObject1.bin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41.png"/><Relationship Id="rId5" Type="http://schemas.openxmlformats.org/officeDocument/2006/relationships/oleObject" Target="../embeddings/oleObject4.bin"/><Relationship Id="rId4" Type="http://schemas.openxmlformats.org/officeDocument/2006/relationships/oleObject" Target="../embeddings/oleObject3.bin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oleObject" Target="../embeddings/oleObject6.bin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5.bin"/><Relationship Id="rId3" Type="http://schemas.openxmlformats.org/officeDocument/2006/relationships/oleObject" Target="../embeddings/oleObject10.bin"/><Relationship Id="rId7" Type="http://schemas.openxmlformats.org/officeDocument/2006/relationships/oleObject" Target="../embeddings/oleObject1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6" Type="http://schemas.openxmlformats.org/officeDocument/2006/relationships/oleObject" Target="../embeddings/oleObject13.bin"/><Relationship Id="rId5" Type="http://schemas.openxmlformats.org/officeDocument/2006/relationships/oleObject" Target="../embeddings/oleObject12.bin"/><Relationship Id="rId4" Type="http://schemas.openxmlformats.org/officeDocument/2006/relationships/oleObject" Target="../embeddings/oleObject11.bin"/><Relationship Id="rId9" Type="http://schemas.openxmlformats.org/officeDocument/2006/relationships/oleObject" Target="../embeddings/oleObject16.bin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0.vml"/><Relationship Id="rId4" Type="http://schemas.openxmlformats.org/officeDocument/2006/relationships/oleObject" Target="../embeddings/oleObject20.bin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1.vml"/><Relationship Id="rId4" Type="http://schemas.openxmlformats.org/officeDocument/2006/relationships/image" Target="../media/image7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273175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Jet Energy Loss with </a:t>
            </a:r>
            <a:r>
              <a:rPr lang="en-US" dirty="0" err="1" smtClean="0"/>
              <a:t>pQCD</a:t>
            </a:r>
            <a:r>
              <a:rPr lang="en-US" dirty="0" smtClean="0"/>
              <a:t> and </a:t>
            </a:r>
            <a:r>
              <a:rPr lang="en-US" dirty="0" err="1" smtClean="0"/>
              <a:t>AdS</a:t>
            </a:r>
            <a:r>
              <a:rPr lang="en-US" dirty="0" smtClean="0"/>
              <a:t>/CFT in Heavy Ion Collisions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276600"/>
            <a:ext cx="6400800" cy="1752600"/>
          </a:xfrm>
        </p:spPr>
        <p:txBody>
          <a:bodyPr/>
          <a:lstStyle/>
          <a:p>
            <a:r>
              <a:rPr lang="en-US" dirty="0" smtClean="0">
                <a:solidFill>
                  <a:srgbClr val="660000"/>
                </a:solidFill>
              </a:rPr>
              <a:t>W. A. Horowitz</a:t>
            </a:r>
          </a:p>
          <a:p>
            <a:r>
              <a:rPr lang="en-US" sz="2000" dirty="0" smtClean="0">
                <a:solidFill>
                  <a:srgbClr val="660000"/>
                </a:solidFill>
              </a:rPr>
              <a:t>The Ohio State University</a:t>
            </a:r>
          </a:p>
          <a:p>
            <a:r>
              <a:rPr lang="en-US" sz="2000" dirty="0" smtClean="0">
                <a:solidFill>
                  <a:srgbClr val="660000"/>
                </a:solidFill>
              </a:rPr>
              <a:t>February 11, 2010</a:t>
            </a:r>
            <a:endParaRPr lang="en-US" sz="2000" dirty="0">
              <a:solidFill>
                <a:srgbClr val="660000"/>
              </a:solidFill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BDDBD0-42F7-4CB4-B961-D4D42DCE7F5E}" type="datetime1">
              <a:rPr lang="en-US" smtClean="0"/>
              <a:pPr/>
              <a:t>11/16/2010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1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HIP Seminar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685800" y="5257800"/>
            <a:ext cx="779264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With many thanks to Brian Cole, </a:t>
            </a:r>
            <a:r>
              <a:rPr lang="en-US" sz="1600" dirty="0" err="1" smtClean="0"/>
              <a:t>Miklos</a:t>
            </a:r>
            <a:r>
              <a:rPr lang="en-US" sz="1600" dirty="0" smtClean="0"/>
              <a:t> </a:t>
            </a:r>
            <a:r>
              <a:rPr lang="en-US" sz="1600" dirty="0" err="1" smtClean="0"/>
              <a:t>Gyulassy</a:t>
            </a:r>
            <a:r>
              <a:rPr lang="en-US" sz="1600" dirty="0" smtClean="0"/>
              <a:t>, Ulrich Heinz, and Yuri </a:t>
            </a:r>
            <a:r>
              <a:rPr lang="en-US" sz="1600" dirty="0" err="1" smtClean="0"/>
              <a:t>Kovchegov</a:t>
            </a:r>
            <a:endParaRPr lang="en-US" sz="16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High-</a:t>
            </a:r>
            <a:r>
              <a:rPr lang="en-US" dirty="0" err="1" smtClean="0"/>
              <a:t>p</a:t>
            </a:r>
            <a:r>
              <a:rPr lang="en-US" baseline="-25000" dirty="0" err="1" smtClean="0"/>
              <a:t>T</a:t>
            </a:r>
            <a:r>
              <a:rPr lang="en-US" dirty="0" smtClean="0"/>
              <a:t> Jets?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14400"/>
            <a:ext cx="8229600" cy="4876800"/>
          </a:xfrm>
        </p:spPr>
        <p:txBody>
          <a:bodyPr/>
          <a:lstStyle/>
          <a:p>
            <a:r>
              <a:rPr lang="en-US" dirty="0" smtClean="0"/>
              <a:t>Tomography in medicine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081AD5-108C-45A9-82E2-C2926E6FB975}" type="datetime1">
              <a:rPr lang="en-US" smtClean="0"/>
              <a:pPr/>
              <a:t>11/16/2010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HIP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10</a:t>
            </a:fld>
            <a:endParaRPr lang="en-US"/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2000" y="1981200"/>
            <a:ext cx="2800350" cy="3695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Text Box 4"/>
          <p:cNvSpPr txBox="1">
            <a:spLocks noChangeArrowheads="1"/>
          </p:cNvSpPr>
          <p:nvPr/>
        </p:nvSpPr>
        <p:spPr bwMode="auto">
          <a:xfrm>
            <a:off x="2209800" y="6248400"/>
            <a:ext cx="3048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200" dirty="0"/>
              <a:t>http://www.fas.org/irp/imint/docs/rst/Intro/Part2_26d.html</a:t>
            </a:r>
          </a:p>
        </p:txBody>
      </p:sp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152400" y="1524000"/>
            <a:ext cx="51816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>
                <a:solidFill>
                  <a:srgbClr val="4D4D4D"/>
                </a:solidFill>
              </a:rPr>
              <a:t>One can learn a lot from </a:t>
            </a:r>
            <a:r>
              <a:rPr lang="en-US" sz="2000" dirty="0" smtClean="0">
                <a:solidFill>
                  <a:srgbClr val="4D4D4D"/>
                </a:solidFill>
              </a:rPr>
              <a:t>a single probe</a:t>
            </a:r>
            <a:r>
              <a:rPr lang="en-US" sz="2000" dirty="0">
                <a:solidFill>
                  <a:srgbClr val="4D4D4D"/>
                </a:solidFill>
              </a:rPr>
              <a:t>…</a:t>
            </a:r>
          </a:p>
        </p:txBody>
      </p:sp>
      <p:sp>
        <p:nvSpPr>
          <p:cNvPr id="10" name="Text Box 6"/>
          <p:cNvSpPr txBox="1">
            <a:spLocks noChangeArrowheads="1"/>
          </p:cNvSpPr>
          <p:nvPr/>
        </p:nvSpPr>
        <p:spPr bwMode="auto">
          <a:xfrm>
            <a:off x="1524000" y="5791200"/>
            <a:ext cx="1219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>
                <a:solidFill>
                  <a:srgbClr val="660000"/>
                </a:solidFill>
              </a:rPr>
              <a:t>PET Scan</a:t>
            </a:r>
          </a:p>
        </p:txBody>
      </p:sp>
      <p:grpSp>
        <p:nvGrpSpPr>
          <p:cNvPr id="11" name="Group 7"/>
          <p:cNvGrpSpPr>
            <a:grpSpLocks/>
          </p:cNvGrpSpPr>
          <p:nvPr/>
        </p:nvGrpSpPr>
        <p:grpSpPr bwMode="auto">
          <a:xfrm>
            <a:off x="5257800" y="2057400"/>
            <a:ext cx="3581400" cy="4070350"/>
            <a:chOff x="3312" y="1056"/>
            <a:chExt cx="2256" cy="2564"/>
          </a:xfrm>
        </p:grpSpPr>
        <p:graphicFrame>
          <p:nvGraphicFramePr>
            <p:cNvPr id="12" name="Object 8"/>
            <p:cNvGraphicFramePr>
              <a:graphicFrameLocks noChangeAspect="1"/>
            </p:cNvGraphicFramePr>
            <p:nvPr/>
          </p:nvGraphicFramePr>
          <p:xfrm>
            <a:off x="3504" y="1632"/>
            <a:ext cx="1712" cy="1528"/>
          </p:xfrm>
          <a:graphic>
            <a:graphicData uri="http://schemas.openxmlformats.org/presentationml/2006/ole">
              <p:oleObj spid="_x0000_s253954" name="Image" r:id="rId4" imgW="2717460" imgH="2425397" progId="">
                <p:embed/>
              </p:oleObj>
            </a:graphicData>
          </a:graphic>
        </p:graphicFrame>
        <p:sp>
          <p:nvSpPr>
            <p:cNvPr id="13" name="Text Box 9"/>
            <p:cNvSpPr txBox="1">
              <a:spLocks noChangeArrowheads="1"/>
            </p:cNvSpPr>
            <p:nvPr/>
          </p:nvSpPr>
          <p:spPr bwMode="auto">
            <a:xfrm>
              <a:off x="3312" y="1056"/>
              <a:ext cx="2256" cy="4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000"/>
                <a:t>and even more with multiple probes</a:t>
              </a:r>
            </a:p>
          </p:txBody>
        </p:sp>
        <p:sp>
          <p:nvSpPr>
            <p:cNvPr id="14" name="Text Box 10"/>
            <p:cNvSpPr txBox="1">
              <a:spLocks noChangeArrowheads="1"/>
            </p:cNvSpPr>
            <p:nvPr/>
          </p:nvSpPr>
          <p:spPr bwMode="auto">
            <a:xfrm>
              <a:off x="3360" y="3216"/>
              <a:ext cx="2016" cy="4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800">
                  <a:solidFill>
                    <a:srgbClr val="660000"/>
                  </a:solidFill>
                </a:rPr>
                <a:t>SPECT-CT Scan uses internal </a:t>
              </a:r>
              <a:r>
                <a:rPr lang="en-US" sz="1800">
                  <a:solidFill>
                    <a:srgbClr val="660000"/>
                  </a:solidFill>
                  <a:latin typeface="Symbol" pitchFamily="18" charset="2"/>
                </a:rPr>
                <a:t>g</a:t>
              </a:r>
              <a:r>
                <a:rPr lang="en-US" sz="1800">
                  <a:solidFill>
                    <a:srgbClr val="660000"/>
                  </a:solidFill>
                </a:rPr>
                <a:t> photons and external X-rays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Tomography in QGP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4800600" cy="5486400"/>
          </a:xfrm>
        </p:spPr>
        <p:txBody>
          <a:bodyPr>
            <a:normAutofit/>
          </a:bodyPr>
          <a:lstStyle/>
          <a:p>
            <a:r>
              <a:rPr lang="en-US" dirty="0" smtClean="0"/>
              <a:t>Requires well-controlled theory of:</a:t>
            </a:r>
          </a:p>
          <a:p>
            <a:pPr lvl="1"/>
            <a:r>
              <a:rPr lang="en-US" dirty="0" smtClean="0"/>
              <a:t>production of rare, high-</a:t>
            </a:r>
            <a:r>
              <a:rPr lang="en-US" dirty="0" err="1" smtClean="0"/>
              <a:t>p</a:t>
            </a:r>
            <a:r>
              <a:rPr lang="en-US" baseline="-25000" dirty="0" err="1" smtClean="0"/>
              <a:t>T</a:t>
            </a:r>
            <a:r>
              <a:rPr lang="en-US" dirty="0" smtClean="0"/>
              <a:t> probes</a:t>
            </a:r>
          </a:p>
          <a:p>
            <a:pPr lvl="2"/>
            <a:r>
              <a:rPr lang="en-US" dirty="0" smtClean="0"/>
              <a:t>g, u, d, s, c, b</a:t>
            </a:r>
          </a:p>
          <a:p>
            <a:pPr lvl="1"/>
            <a:r>
              <a:rPr lang="en-US" dirty="0" smtClean="0"/>
              <a:t>in-medium E-loss</a:t>
            </a:r>
          </a:p>
          <a:p>
            <a:pPr lvl="1"/>
            <a:r>
              <a:rPr lang="en-US" dirty="0" err="1" smtClean="0"/>
              <a:t>hadronization</a:t>
            </a:r>
            <a:endParaRPr lang="en-US" dirty="0" smtClean="0"/>
          </a:p>
          <a:p>
            <a:r>
              <a:rPr lang="en-US" dirty="0" smtClean="0"/>
              <a:t>Requires precision measurements of decay fragments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37BD92-0A3A-4DA9-B1C7-438423B7C9D7}" type="datetime1">
              <a:rPr lang="en-US" smtClean="0"/>
              <a:pPr/>
              <a:t>11/16/2010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HIP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11</a:t>
            </a:fld>
            <a:endParaRPr lang="en-US"/>
          </a:p>
        </p:txBody>
      </p:sp>
      <p:grpSp>
        <p:nvGrpSpPr>
          <p:cNvPr id="7" name="Group 15"/>
          <p:cNvGrpSpPr/>
          <p:nvPr/>
        </p:nvGrpSpPr>
        <p:grpSpPr>
          <a:xfrm>
            <a:off x="5843604" y="1447799"/>
            <a:ext cx="2843196" cy="2895601"/>
            <a:chOff x="6324601" y="3352800"/>
            <a:chExt cx="2843196" cy="2895601"/>
          </a:xfrm>
        </p:grpSpPr>
        <p:grpSp>
          <p:nvGrpSpPr>
            <p:cNvPr id="8" name="Group 3"/>
            <p:cNvGrpSpPr>
              <a:grpSpLocks/>
            </p:cNvGrpSpPr>
            <p:nvPr/>
          </p:nvGrpSpPr>
          <p:grpSpPr bwMode="auto">
            <a:xfrm>
              <a:off x="6324601" y="3352800"/>
              <a:ext cx="2749551" cy="2895601"/>
              <a:chOff x="336" y="768"/>
              <a:chExt cx="2147" cy="2208"/>
            </a:xfrm>
          </p:grpSpPr>
          <p:pic>
            <p:nvPicPr>
              <p:cNvPr id="19" name="Picture 4"/>
              <p:cNvPicPr>
                <a:picLocks noChangeAspect="1" noChangeArrowheads="1"/>
              </p:cNvPicPr>
              <p:nvPr/>
            </p:nvPicPr>
            <p:blipFill>
              <a:blip r:embed="rId3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336" y="912"/>
                <a:ext cx="1894" cy="2064"/>
              </a:xfrm>
              <a:prstGeom prst="rect">
                <a:avLst/>
              </a:prstGeom>
              <a:noFill/>
            </p:spPr>
          </p:pic>
          <p:sp>
            <p:nvSpPr>
              <p:cNvPr id="20" name="Line 5"/>
              <p:cNvSpPr>
                <a:spLocks noChangeShapeType="1"/>
              </p:cNvSpPr>
              <p:nvPr/>
            </p:nvSpPr>
            <p:spPr bwMode="auto">
              <a:xfrm>
                <a:off x="912" y="768"/>
                <a:ext cx="0" cy="12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 type="stealth" w="lg" len="lg"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" name="Line 6"/>
              <p:cNvSpPr>
                <a:spLocks noChangeShapeType="1"/>
              </p:cNvSpPr>
              <p:nvPr/>
            </p:nvSpPr>
            <p:spPr bwMode="auto">
              <a:xfrm>
                <a:off x="912" y="2064"/>
                <a:ext cx="96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" name="Line 7"/>
              <p:cNvSpPr>
                <a:spLocks noChangeShapeType="1"/>
              </p:cNvSpPr>
              <p:nvPr/>
            </p:nvSpPr>
            <p:spPr bwMode="auto">
              <a:xfrm>
                <a:off x="912" y="2064"/>
                <a:ext cx="120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" name="Line 8"/>
              <p:cNvSpPr>
                <a:spLocks noChangeShapeType="1"/>
              </p:cNvSpPr>
              <p:nvPr/>
            </p:nvSpPr>
            <p:spPr bwMode="auto">
              <a:xfrm>
                <a:off x="912" y="2064"/>
                <a:ext cx="1392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stealth" w="lg" len="lg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4" name="Text Box 9"/>
              <p:cNvSpPr txBox="1">
                <a:spLocks noChangeArrowheads="1"/>
              </p:cNvSpPr>
              <p:nvPr/>
            </p:nvSpPr>
            <p:spPr bwMode="auto">
              <a:xfrm>
                <a:off x="2150" y="919"/>
                <a:ext cx="333" cy="30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sz="2000" i="1">
                    <a:latin typeface="Arial" charset="0"/>
                  </a:rPr>
                  <a:t>p</a:t>
                </a:r>
                <a:r>
                  <a:rPr lang="en-US" sz="2000" i="1" baseline="-25000">
                    <a:latin typeface="Arial" charset="0"/>
                  </a:rPr>
                  <a:t>T</a:t>
                </a:r>
              </a:p>
            </p:txBody>
          </p:sp>
          <p:sp>
            <p:nvSpPr>
              <p:cNvPr id="25" name="Freeform 10"/>
              <p:cNvSpPr>
                <a:spLocks/>
              </p:cNvSpPr>
              <p:nvPr/>
            </p:nvSpPr>
            <p:spPr bwMode="auto">
              <a:xfrm>
                <a:off x="1248" y="1872"/>
                <a:ext cx="64" cy="192"/>
              </a:xfrm>
              <a:custGeom>
                <a:avLst/>
                <a:gdLst/>
                <a:ahLst/>
                <a:cxnLst>
                  <a:cxn ang="0">
                    <a:pos x="48" y="192"/>
                  </a:cxn>
                  <a:cxn ang="0">
                    <a:pos x="0" y="0"/>
                  </a:cxn>
                </a:cxnLst>
                <a:rect l="0" t="0" r="r" b="b"/>
                <a:pathLst>
                  <a:path w="64" h="192">
                    <a:moveTo>
                      <a:pt x="48" y="192"/>
                    </a:moveTo>
                    <a:cubicBezTo>
                      <a:pt x="56" y="132"/>
                      <a:pt x="64" y="72"/>
                      <a:pt x="0" y="0"/>
                    </a:cubicBez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6" name="Text Box 11"/>
              <p:cNvSpPr txBox="1">
                <a:spLocks noChangeArrowheads="1"/>
              </p:cNvSpPr>
              <p:nvPr/>
            </p:nvSpPr>
            <p:spPr bwMode="auto">
              <a:xfrm>
                <a:off x="1298" y="1738"/>
                <a:ext cx="268" cy="3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sz="2400" i="1">
                    <a:latin typeface="Symbol" pitchFamily="18" charset="2"/>
                  </a:rPr>
                  <a:t>f</a:t>
                </a:r>
              </a:p>
            </p:txBody>
          </p:sp>
        </p:grpSp>
        <p:sp>
          <p:nvSpPr>
            <p:cNvPr id="18" name="TextBox 17"/>
            <p:cNvSpPr txBox="1"/>
            <p:nvPr/>
          </p:nvSpPr>
          <p:spPr>
            <a:xfrm>
              <a:off x="8508642" y="4462046"/>
              <a:ext cx="659155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 smtClean="0">
                  <a:solidFill>
                    <a:srgbClr val="09840A"/>
                  </a:solidFill>
                </a:rPr>
                <a:t>, </a:t>
              </a:r>
              <a:r>
                <a:rPr lang="en-US" sz="1600" b="1" dirty="0" smtClean="0">
                  <a:solidFill>
                    <a:srgbClr val="09840A"/>
                  </a:solidFill>
                  <a:latin typeface="Symbol" pitchFamily="18" charset="2"/>
                </a:rPr>
                <a:t>g</a:t>
              </a:r>
              <a:r>
                <a:rPr lang="en-US" sz="1600" b="1" dirty="0" smtClean="0">
                  <a:solidFill>
                    <a:srgbClr val="09840A"/>
                  </a:solidFill>
                </a:rPr>
                <a:t>, </a:t>
              </a:r>
              <a:r>
                <a:rPr lang="en-US" sz="1600" b="1" i="1" dirty="0" smtClean="0">
                  <a:solidFill>
                    <a:srgbClr val="09840A"/>
                  </a:solidFill>
                </a:rPr>
                <a:t>e</a:t>
              </a:r>
              <a:r>
                <a:rPr lang="en-US" sz="1600" b="1" baseline="30000" dirty="0" smtClean="0">
                  <a:solidFill>
                    <a:srgbClr val="09840A"/>
                  </a:solidFill>
                </a:rPr>
                <a:t>-</a:t>
              </a:r>
            </a:p>
          </p:txBody>
        </p:sp>
      </p:grpSp>
      <p:sp>
        <p:nvSpPr>
          <p:cNvPr id="27" name="TextBox 26"/>
          <p:cNvSpPr txBox="1"/>
          <p:nvPr/>
        </p:nvSpPr>
        <p:spPr>
          <a:xfrm>
            <a:off x="5410201" y="4590871"/>
            <a:ext cx="3505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Invert attenuation pattern =&gt; measure medium properties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QGP Energy Loss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Learn about E-loss mechanism</a:t>
            </a:r>
          </a:p>
          <a:p>
            <a:pPr lvl="1"/>
            <a:r>
              <a:rPr lang="en-US" dirty="0" smtClean="0"/>
              <a:t>Most direct probe of DOF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B5FF95-EBA8-49A5-AFA9-F6B55F8226F8}" type="datetime1">
              <a:rPr lang="en-US" smtClean="0"/>
              <a:pPr/>
              <a:t>11/16/2010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HIP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12</a:t>
            </a:fld>
            <a:endParaRPr lang="en-US"/>
          </a:p>
        </p:txBody>
      </p:sp>
      <p:pic>
        <p:nvPicPr>
          <p:cNvPr id="7" name="Content Placeholder 6" descr="FOOFig1String.pn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67931" y="2959795"/>
            <a:ext cx="8229600" cy="3592220"/>
          </a:xfrm>
          <a:prstGeom prst="rect">
            <a:avLst/>
          </a:prstGeom>
        </p:spPr>
      </p:pic>
      <p:pic>
        <p:nvPicPr>
          <p:cNvPr id="8" name="Content Placeholder 6" descr="FOOFig1pQCD.pn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69105" y="2960980"/>
            <a:ext cx="8229600" cy="359222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2895600" y="2524780"/>
            <a:ext cx="240161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 smtClean="0"/>
              <a:t>pQCD</a:t>
            </a:r>
            <a:r>
              <a:rPr lang="en-US" sz="2800" dirty="0" smtClean="0"/>
              <a:t> Picture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689762" y="2527479"/>
            <a:ext cx="287283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 smtClean="0"/>
              <a:t>AdS</a:t>
            </a:r>
            <a:r>
              <a:rPr lang="en-US" sz="2800" dirty="0" smtClean="0"/>
              <a:t>/CFT Picture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Jets in Heavy Ion Collisions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half" idx="1"/>
          </p:nvPr>
        </p:nvSpPr>
        <p:spPr>
          <a:xfrm>
            <a:off x="457200" y="1143000"/>
            <a:ext cx="4038600" cy="4525963"/>
          </a:xfrm>
        </p:spPr>
        <p:txBody>
          <a:bodyPr/>
          <a:lstStyle/>
          <a:p>
            <a:r>
              <a:rPr lang="en-US" dirty="0" err="1" smtClean="0"/>
              <a:t>p+p</a:t>
            </a:r>
            <a:endParaRPr lang="en-US" dirty="0" smtClean="0"/>
          </a:p>
        </p:txBody>
      </p:sp>
      <p:sp>
        <p:nvSpPr>
          <p:cNvPr id="14" name="Content Placeholder 13"/>
          <p:cNvSpPr>
            <a:spLocks noGrp="1"/>
          </p:cNvSpPr>
          <p:nvPr>
            <p:ph sz="half" idx="2"/>
          </p:nvPr>
        </p:nvSpPr>
        <p:spPr>
          <a:xfrm>
            <a:off x="4648200" y="1143000"/>
            <a:ext cx="4038600" cy="4525963"/>
          </a:xfrm>
        </p:spPr>
        <p:txBody>
          <a:bodyPr/>
          <a:lstStyle/>
          <a:p>
            <a:r>
              <a:rPr lang="en-US" dirty="0" err="1" smtClean="0"/>
              <a:t>Au+Au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339505-1C51-4720-916F-EA9C65B7DEA5}" type="datetime1">
              <a:rPr lang="en-US" smtClean="0"/>
              <a:pPr/>
              <a:t>11/16/2010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HIP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13</a:t>
            </a:fld>
            <a:endParaRPr lang="en-US"/>
          </a:p>
        </p:txBody>
      </p:sp>
      <p:pic>
        <p:nvPicPr>
          <p:cNvPr id="198660" name="Picture 4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85800" y="1895326"/>
            <a:ext cx="3352800" cy="3847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1066800" y="5819001"/>
            <a:ext cx="312835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Y-S Lai, RHIC &amp; AGS Users’ Meeting, 2009</a:t>
            </a:r>
          </a:p>
        </p:txBody>
      </p:sp>
      <p:grpSp>
        <p:nvGrpSpPr>
          <p:cNvPr id="2" name="Group 10"/>
          <p:cNvGrpSpPr/>
          <p:nvPr/>
        </p:nvGrpSpPr>
        <p:grpSpPr>
          <a:xfrm>
            <a:off x="4572000" y="2009001"/>
            <a:ext cx="4343400" cy="3982998"/>
            <a:chOff x="4572000" y="1828800"/>
            <a:chExt cx="4343400" cy="3982998"/>
          </a:xfrm>
        </p:grpSpPr>
        <p:pic>
          <p:nvPicPr>
            <p:cNvPr id="198659" name="Picture 3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4572000" y="1828800"/>
              <a:ext cx="4343400" cy="3749496"/>
            </a:xfrm>
            <a:prstGeom prst="rect">
              <a:avLst/>
            </a:prstGeom>
            <a:noFill/>
          </p:spPr>
        </p:pic>
        <p:sp>
          <p:nvSpPr>
            <p:cNvPr id="10" name="TextBox 9"/>
            <p:cNvSpPr txBox="1"/>
            <p:nvPr/>
          </p:nvSpPr>
          <p:spPr>
            <a:xfrm>
              <a:off x="4724400" y="5534799"/>
              <a:ext cx="756938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PHENIX</a:t>
              </a:r>
            </a:p>
          </p:txBody>
        </p:sp>
      </p:grpSp>
      <p:pic>
        <p:nvPicPr>
          <p:cNvPr id="15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090079" y="5439334"/>
            <a:ext cx="787400" cy="2740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8208" name="Rectangle 16"/>
          <p:cNvSpPr>
            <a:spLocks noChangeArrowheads="1"/>
          </p:cNvSpPr>
          <p:nvPr/>
        </p:nvSpPr>
        <p:spPr bwMode="auto">
          <a:xfrm>
            <a:off x="-838200" y="3276600"/>
            <a:ext cx="77724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1143000" lvl="2" indent="-228600">
              <a:spcBef>
                <a:spcPct val="20000"/>
              </a:spcBef>
            </a:pPr>
            <a:r>
              <a:rPr lang="en-US" sz="2400" dirty="0">
                <a:solidFill>
                  <a:srgbClr val="660000"/>
                </a:solidFill>
              </a:rPr>
              <a:t>	Common variables used are transverse momentum, </a:t>
            </a:r>
            <a:r>
              <a:rPr lang="en-US" sz="2400" b="1" i="1" dirty="0" err="1">
                <a:solidFill>
                  <a:srgbClr val="660000"/>
                </a:solidFill>
              </a:rPr>
              <a:t>p</a:t>
            </a:r>
            <a:r>
              <a:rPr lang="en-US" sz="2400" b="1" i="1" baseline="-25000" dirty="0" err="1">
                <a:solidFill>
                  <a:srgbClr val="660000"/>
                </a:solidFill>
              </a:rPr>
              <a:t>T</a:t>
            </a:r>
            <a:r>
              <a:rPr lang="en-US" sz="2400" dirty="0">
                <a:solidFill>
                  <a:srgbClr val="660000"/>
                </a:solidFill>
              </a:rPr>
              <a:t>, and angle with respect to the reaction plane, </a:t>
            </a:r>
            <a:r>
              <a:rPr lang="en-US" sz="2400" i="1" dirty="0">
                <a:solidFill>
                  <a:srgbClr val="660000"/>
                </a:solidFill>
                <a:latin typeface="Symbol" pitchFamily="18" charset="2"/>
              </a:rPr>
              <a:t>f</a:t>
            </a:r>
          </a:p>
        </p:txBody>
      </p:sp>
      <p:sp>
        <p:nvSpPr>
          <p:cNvPr id="20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HIP Seminar</a:t>
            </a:r>
            <a:endParaRPr lang="en-US"/>
          </a:p>
        </p:txBody>
      </p:sp>
      <p:sp>
        <p:nvSpPr>
          <p:cNvPr id="21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53337D-5F07-49A2-9B71-5FAE03C03B6D}" type="slidenum">
              <a:rPr lang="en-US"/>
              <a:pPr/>
              <a:t>14</a:t>
            </a:fld>
            <a:endParaRPr lang="en-US"/>
          </a:p>
        </p:txBody>
      </p:sp>
      <p:sp>
        <p:nvSpPr>
          <p:cNvPr id="64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High-</a:t>
            </a:r>
            <a:r>
              <a:rPr lang="en-US" dirty="0" err="1" smtClean="0"/>
              <a:t>p</a:t>
            </a:r>
            <a:r>
              <a:rPr lang="en-US" baseline="-25000" dirty="0" err="1" smtClean="0"/>
              <a:t>T</a:t>
            </a:r>
            <a:r>
              <a:rPr lang="en-US" dirty="0" smtClean="0"/>
              <a:t> Observables</a:t>
            </a:r>
            <a:endParaRPr lang="en-US" dirty="0"/>
          </a:p>
        </p:txBody>
      </p:sp>
      <p:sp>
        <p:nvSpPr>
          <p:cNvPr id="648206" name="Rectangle 14"/>
          <p:cNvSpPr>
            <a:spLocks noGrp="1" noChangeArrowheads="1"/>
          </p:cNvSpPr>
          <p:nvPr>
            <p:ph type="body" idx="1"/>
          </p:nvPr>
        </p:nvSpPr>
        <p:spPr>
          <a:xfrm>
            <a:off x="381000" y="2667000"/>
            <a:ext cx="7772400" cy="533400"/>
          </a:xfrm>
          <a:noFill/>
          <a:ln/>
        </p:spPr>
        <p:txBody>
          <a:bodyPr/>
          <a:lstStyle/>
          <a:p>
            <a:pPr lvl="2">
              <a:buFontTx/>
              <a:buNone/>
            </a:pPr>
            <a:r>
              <a:rPr lang="en-US" dirty="0" smtClean="0">
                <a:solidFill>
                  <a:srgbClr val="005400"/>
                </a:solidFill>
              </a:rPr>
              <a:t>Naively</a:t>
            </a:r>
            <a:r>
              <a:rPr lang="en-US" dirty="0">
                <a:solidFill>
                  <a:srgbClr val="005400"/>
                </a:solidFill>
              </a:rPr>
              <a:t>: if medium has no effect, then </a:t>
            </a:r>
            <a:r>
              <a:rPr lang="en-US" b="1" i="1" dirty="0">
                <a:solidFill>
                  <a:srgbClr val="005400"/>
                </a:solidFill>
              </a:rPr>
              <a:t>R</a:t>
            </a:r>
            <a:r>
              <a:rPr lang="en-US" b="1" i="1" baseline="-25000" dirty="0">
                <a:solidFill>
                  <a:srgbClr val="005400"/>
                </a:solidFill>
              </a:rPr>
              <a:t>AA</a:t>
            </a:r>
            <a:r>
              <a:rPr lang="en-US" dirty="0">
                <a:solidFill>
                  <a:srgbClr val="005400"/>
                </a:solidFill>
              </a:rPr>
              <a:t> = 1</a:t>
            </a:r>
          </a:p>
        </p:txBody>
      </p:sp>
      <p:sp>
        <p:nvSpPr>
          <p:cNvPr id="648207" name="Rectangle 15"/>
          <p:cNvSpPr>
            <a:spLocks noChangeArrowheads="1"/>
          </p:cNvSpPr>
          <p:nvPr/>
        </p:nvSpPr>
        <p:spPr bwMode="auto">
          <a:xfrm>
            <a:off x="1193800" y="2667000"/>
            <a:ext cx="6629400" cy="457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648209" name="Rectangle 17"/>
          <p:cNvSpPr>
            <a:spLocks noChangeArrowheads="1"/>
          </p:cNvSpPr>
          <p:nvPr/>
        </p:nvSpPr>
        <p:spPr bwMode="auto">
          <a:xfrm>
            <a:off x="-838200" y="4648200"/>
            <a:ext cx="77724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1143000" lvl="2" indent="-228600">
              <a:spcBef>
                <a:spcPct val="20000"/>
              </a:spcBef>
            </a:pPr>
            <a:r>
              <a:rPr lang="en-US" sz="2400" dirty="0">
                <a:solidFill>
                  <a:srgbClr val="4D4D4D"/>
                </a:solidFill>
              </a:rPr>
              <a:t>	</a:t>
            </a:r>
            <a:r>
              <a:rPr lang="en-US" sz="2400" dirty="0" smtClean="0">
                <a:solidFill>
                  <a:srgbClr val="4D4D4D"/>
                </a:solidFill>
              </a:rPr>
              <a:t>Fourier </a:t>
            </a:r>
            <a:r>
              <a:rPr lang="en-US" sz="2400" dirty="0">
                <a:solidFill>
                  <a:srgbClr val="4D4D4D"/>
                </a:solidFill>
              </a:rPr>
              <a:t>expand </a:t>
            </a:r>
            <a:r>
              <a:rPr lang="en-US" sz="2400" b="1" i="1" dirty="0">
                <a:solidFill>
                  <a:srgbClr val="4D4D4D"/>
                </a:solidFill>
              </a:rPr>
              <a:t>R</a:t>
            </a:r>
            <a:r>
              <a:rPr lang="en-US" sz="2400" b="1" i="1" baseline="-25000" dirty="0">
                <a:solidFill>
                  <a:srgbClr val="4D4D4D"/>
                </a:solidFill>
              </a:rPr>
              <a:t>AA</a:t>
            </a:r>
            <a:r>
              <a:rPr lang="en-US" sz="2400" dirty="0">
                <a:solidFill>
                  <a:srgbClr val="4D4D4D"/>
                </a:solidFill>
              </a:rPr>
              <a:t>:</a:t>
            </a:r>
            <a:endParaRPr lang="en-US" sz="2400" baseline="-25000" dirty="0">
              <a:solidFill>
                <a:srgbClr val="4D4D4D"/>
              </a:solidFill>
              <a:latin typeface="Symbol" pitchFamily="18" charset="2"/>
            </a:endParaRPr>
          </a:p>
        </p:txBody>
      </p:sp>
      <p:sp>
        <p:nvSpPr>
          <p:cNvPr id="22" name="Date Placeholder 2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8E649A-F2C2-48BE-AF39-D4A77B644DF4}" type="datetime1">
              <a:rPr lang="en-US" smtClean="0"/>
              <a:pPr/>
              <a:t>11/16/2010</a:t>
            </a:fld>
            <a:endParaRPr lang="en-US"/>
          </a:p>
        </p:txBody>
      </p:sp>
      <p:grpSp>
        <p:nvGrpSpPr>
          <p:cNvPr id="2" name="Group 23"/>
          <p:cNvGrpSpPr/>
          <p:nvPr/>
        </p:nvGrpSpPr>
        <p:grpSpPr>
          <a:xfrm>
            <a:off x="6324601" y="3352800"/>
            <a:ext cx="2843196" cy="2895601"/>
            <a:chOff x="6324601" y="3352800"/>
            <a:chExt cx="2843196" cy="2895601"/>
          </a:xfrm>
        </p:grpSpPr>
        <p:grpSp>
          <p:nvGrpSpPr>
            <p:cNvPr id="3" name="Group 3"/>
            <p:cNvGrpSpPr>
              <a:grpSpLocks/>
            </p:cNvGrpSpPr>
            <p:nvPr/>
          </p:nvGrpSpPr>
          <p:grpSpPr bwMode="auto">
            <a:xfrm>
              <a:off x="6324601" y="3352800"/>
              <a:ext cx="2749551" cy="2895601"/>
              <a:chOff x="336" y="768"/>
              <a:chExt cx="2147" cy="2208"/>
            </a:xfrm>
          </p:grpSpPr>
          <p:pic>
            <p:nvPicPr>
              <p:cNvPr id="648196" name="Picture 4"/>
              <p:cNvPicPr>
                <a:picLocks noChangeAspect="1" noChangeArrowheads="1"/>
              </p:cNvPicPr>
              <p:nvPr/>
            </p:nvPicPr>
            <p:blipFill>
              <a:blip r:embed="rId2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336" y="912"/>
                <a:ext cx="1894" cy="2064"/>
              </a:xfrm>
              <a:prstGeom prst="rect">
                <a:avLst/>
              </a:prstGeom>
              <a:noFill/>
            </p:spPr>
          </p:pic>
          <p:sp>
            <p:nvSpPr>
              <p:cNvPr id="648197" name="Line 5"/>
              <p:cNvSpPr>
                <a:spLocks noChangeShapeType="1"/>
              </p:cNvSpPr>
              <p:nvPr/>
            </p:nvSpPr>
            <p:spPr bwMode="auto">
              <a:xfrm>
                <a:off x="912" y="768"/>
                <a:ext cx="0" cy="12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 type="stealth" w="lg" len="lg"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48198" name="Line 6"/>
              <p:cNvSpPr>
                <a:spLocks noChangeShapeType="1"/>
              </p:cNvSpPr>
              <p:nvPr/>
            </p:nvSpPr>
            <p:spPr bwMode="auto">
              <a:xfrm>
                <a:off x="912" y="2064"/>
                <a:ext cx="96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48199" name="Line 7"/>
              <p:cNvSpPr>
                <a:spLocks noChangeShapeType="1"/>
              </p:cNvSpPr>
              <p:nvPr/>
            </p:nvSpPr>
            <p:spPr bwMode="auto">
              <a:xfrm>
                <a:off x="912" y="2064"/>
                <a:ext cx="120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48200" name="Line 8"/>
              <p:cNvSpPr>
                <a:spLocks noChangeShapeType="1"/>
              </p:cNvSpPr>
              <p:nvPr/>
            </p:nvSpPr>
            <p:spPr bwMode="auto">
              <a:xfrm>
                <a:off x="912" y="2064"/>
                <a:ext cx="1392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stealth" w="lg" len="lg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48201" name="Text Box 9"/>
              <p:cNvSpPr txBox="1">
                <a:spLocks noChangeArrowheads="1"/>
              </p:cNvSpPr>
              <p:nvPr/>
            </p:nvSpPr>
            <p:spPr bwMode="auto">
              <a:xfrm>
                <a:off x="2150" y="919"/>
                <a:ext cx="333" cy="30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sz="2000" i="1">
                    <a:latin typeface="Arial" charset="0"/>
                  </a:rPr>
                  <a:t>p</a:t>
                </a:r>
                <a:r>
                  <a:rPr lang="en-US" sz="2000" i="1" baseline="-25000">
                    <a:latin typeface="Arial" charset="0"/>
                  </a:rPr>
                  <a:t>T</a:t>
                </a:r>
              </a:p>
            </p:txBody>
          </p:sp>
          <p:sp>
            <p:nvSpPr>
              <p:cNvPr id="648202" name="Freeform 10"/>
              <p:cNvSpPr>
                <a:spLocks/>
              </p:cNvSpPr>
              <p:nvPr/>
            </p:nvSpPr>
            <p:spPr bwMode="auto">
              <a:xfrm>
                <a:off x="1248" y="1872"/>
                <a:ext cx="64" cy="192"/>
              </a:xfrm>
              <a:custGeom>
                <a:avLst/>
                <a:gdLst/>
                <a:ahLst/>
                <a:cxnLst>
                  <a:cxn ang="0">
                    <a:pos x="48" y="192"/>
                  </a:cxn>
                  <a:cxn ang="0">
                    <a:pos x="0" y="0"/>
                  </a:cxn>
                </a:cxnLst>
                <a:rect l="0" t="0" r="r" b="b"/>
                <a:pathLst>
                  <a:path w="64" h="192">
                    <a:moveTo>
                      <a:pt x="48" y="192"/>
                    </a:moveTo>
                    <a:cubicBezTo>
                      <a:pt x="56" y="132"/>
                      <a:pt x="64" y="72"/>
                      <a:pt x="0" y="0"/>
                    </a:cubicBez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48203" name="Text Box 11"/>
              <p:cNvSpPr txBox="1">
                <a:spLocks noChangeArrowheads="1"/>
              </p:cNvSpPr>
              <p:nvPr/>
            </p:nvSpPr>
            <p:spPr bwMode="auto">
              <a:xfrm>
                <a:off x="1298" y="1738"/>
                <a:ext cx="268" cy="3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sz="2400" i="1">
                    <a:latin typeface="Symbol" pitchFamily="18" charset="2"/>
                  </a:rPr>
                  <a:t>f</a:t>
                </a:r>
              </a:p>
            </p:txBody>
          </p:sp>
        </p:grpSp>
        <p:sp>
          <p:nvSpPr>
            <p:cNvPr id="23" name="TextBox 22"/>
            <p:cNvSpPr txBox="1"/>
            <p:nvPr/>
          </p:nvSpPr>
          <p:spPr>
            <a:xfrm>
              <a:off x="8508642" y="4462046"/>
              <a:ext cx="659155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 smtClean="0">
                  <a:solidFill>
                    <a:srgbClr val="09840A"/>
                  </a:solidFill>
                </a:rPr>
                <a:t>, </a:t>
              </a:r>
              <a:r>
                <a:rPr lang="en-US" sz="1600" b="1" dirty="0" smtClean="0">
                  <a:solidFill>
                    <a:srgbClr val="09840A"/>
                  </a:solidFill>
                  <a:latin typeface="Symbol" pitchFamily="18" charset="2"/>
                </a:rPr>
                <a:t>g</a:t>
              </a:r>
              <a:r>
                <a:rPr lang="en-US" sz="1600" b="1" dirty="0" smtClean="0">
                  <a:solidFill>
                    <a:srgbClr val="09840A"/>
                  </a:solidFill>
                </a:rPr>
                <a:t>, </a:t>
              </a:r>
              <a:r>
                <a:rPr lang="en-US" sz="1600" b="1" i="1" dirty="0" smtClean="0">
                  <a:solidFill>
                    <a:srgbClr val="09840A"/>
                  </a:solidFill>
                </a:rPr>
                <a:t>e</a:t>
              </a:r>
              <a:r>
                <a:rPr lang="en-US" sz="1600" b="1" baseline="30000" dirty="0" smtClean="0">
                  <a:solidFill>
                    <a:srgbClr val="09840A"/>
                  </a:solidFill>
                </a:rPr>
                <a:t>-</a:t>
              </a:r>
            </a:p>
          </p:txBody>
        </p:sp>
      </p:grpSp>
      <p:pic>
        <p:nvPicPr>
          <p:cNvPr id="104453" name="Picture 5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47675" y="5257800"/>
            <a:ext cx="5876925" cy="9928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2388" name="Picture 4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09600" y="1066800"/>
            <a:ext cx="7686675" cy="7879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2389" name="Picture 5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828800" y="2057400"/>
            <a:ext cx="5181600" cy="4122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8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48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820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4820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8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482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44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8208" grpId="0"/>
      <p:bldP spid="648206" grpId="0" build="p" animBg="1"/>
      <p:bldP spid="64820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pQCD</a:t>
            </a:r>
            <a:r>
              <a:rPr lang="en-US" dirty="0" smtClean="0"/>
              <a:t> </a:t>
            </a:r>
            <a:r>
              <a:rPr lang="en-US" dirty="0" err="1" smtClean="0"/>
              <a:t>Rad</a:t>
            </a:r>
            <a:r>
              <a:rPr lang="en-US" dirty="0" smtClean="0"/>
              <a:t> Picture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066800"/>
            <a:ext cx="8229600" cy="4191000"/>
          </a:xfrm>
        </p:spPr>
        <p:txBody>
          <a:bodyPr>
            <a:normAutofit lnSpcReduction="10000"/>
          </a:bodyPr>
          <a:lstStyle/>
          <a:p>
            <a:r>
              <a:rPr lang="en-US" dirty="0" err="1" smtClean="0"/>
              <a:t>Bremsstrahlung</a:t>
            </a:r>
            <a:r>
              <a:rPr lang="en-US" dirty="0" smtClean="0"/>
              <a:t> Radiation</a:t>
            </a:r>
          </a:p>
          <a:p>
            <a:pPr lvl="1"/>
            <a:r>
              <a:rPr lang="en-US" dirty="0" smtClean="0"/>
              <a:t>Weakly-coupled plasma</a:t>
            </a:r>
          </a:p>
          <a:p>
            <a:pPr lvl="2"/>
            <a:r>
              <a:rPr lang="en-US" dirty="0" smtClean="0"/>
              <a:t>Medium organizes into Debye-screened centers</a:t>
            </a:r>
          </a:p>
          <a:p>
            <a:pPr lvl="1"/>
            <a:r>
              <a:rPr lang="en-US" dirty="0" smtClean="0"/>
              <a:t>T ~ 250 </a:t>
            </a:r>
            <a:r>
              <a:rPr lang="en-US" dirty="0" err="1" smtClean="0"/>
              <a:t>MeV</a:t>
            </a:r>
            <a:r>
              <a:rPr lang="en-US" dirty="0" smtClean="0"/>
              <a:t>, g ~ 2</a:t>
            </a:r>
          </a:p>
          <a:p>
            <a:pPr lvl="2"/>
            <a:r>
              <a:rPr lang="en-US" dirty="0" smtClean="0">
                <a:latin typeface="Symbol" pitchFamily="18" charset="2"/>
              </a:rPr>
              <a:t>m</a:t>
            </a:r>
            <a:r>
              <a:rPr lang="en-US" dirty="0" smtClean="0"/>
              <a:t> ~ </a:t>
            </a:r>
            <a:r>
              <a:rPr lang="en-US" dirty="0" err="1" smtClean="0"/>
              <a:t>gT</a:t>
            </a:r>
            <a:r>
              <a:rPr lang="en-US" dirty="0" smtClean="0"/>
              <a:t> ~ 0.5 </a:t>
            </a:r>
            <a:r>
              <a:rPr lang="en-US" dirty="0" err="1" smtClean="0"/>
              <a:t>GeV</a:t>
            </a:r>
            <a:endParaRPr lang="en-US" dirty="0" smtClean="0"/>
          </a:p>
          <a:p>
            <a:pPr lvl="2"/>
            <a:r>
              <a:rPr lang="en-US" dirty="0" err="1" smtClean="0">
                <a:latin typeface="Symbol" pitchFamily="18" charset="2"/>
              </a:rPr>
              <a:t>l</a:t>
            </a:r>
            <a:r>
              <a:rPr lang="en-US" baseline="-25000" dirty="0" err="1" smtClean="0"/>
              <a:t>mfp</a:t>
            </a:r>
            <a:r>
              <a:rPr lang="en-US" dirty="0" smtClean="0"/>
              <a:t> ~ 1/g</a:t>
            </a:r>
            <a:r>
              <a:rPr lang="en-US" baseline="30000" dirty="0" smtClean="0"/>
              <a:t>2</a:t>
            </a:r>
            <a:r>
              <a:rPr lang="en-US" dirty="0" smtClean="0"/>
              <a:t>T ~ 1 fm</a:t>
            </a:r>
          </a:p>
          <a:p>
            <a:pPr lvl="2"/>
            <a:r>
              <a:rPr lang="en-US" dirty="0" err="1" smtClean="0"/>
              <a:t>R</a:t>
            </a:r>
            <a:r>
              <a:rPr lang="en-US" baseline="-25000" dirty="0" err="1" smtClean="0"/>
              <a:t>Au</a:t>
            </a:r>
            <a:r>
              <a:rPr lang="en-US" baseline="-25000" dirty="0" smtClean="0"/>
              <a:t> </a:t>
            </a:r>
            <a:r>
              <a:rPr lang="en-US" dirty="0" smtClean="0"/>
              <a:t> ~ 6 fm</a:t>
            </a:r>
          </a:p>
          <a:p>
            <a:pPr lvl="1"/>
            <a:r>
              <a:rPr lang="en-US" dirty="0" smtClean="0"/>
              <a:t>1/</a:t>
            </a:r>
            <a:r>
              <a:rPr lang="en-US" dirty="0" smtClean="0">
                <a:latin typeface="Symbol" pitchFamily="18" charset="2"/>
              </a:rPr>
              <a:t>m</a:t>
            </a:r>
            <a:r>
              <a:rPr lang="en-US" dirty="0" smtClean="0"/>
              <a:t> &lt;&lt; </a:t>
            </a:r>
            <a:r>
              <a:rPr lang="en-US" dirty="0" err="1" smtClean="0">
                <a:latin typeface="Symbol" pitchFamily="18" charset="2"/>
              </a:rPr>
              <a:t>l</a:t>
            </a:r>
            <a:r>
              <a:rPr lang="en-US" baseline="-25000" dirty="0" err="1" smtClean="0"/>
              <a:t>mfp</a:t>
            </a:r>
            <a:r>
              <a:rPr lang="en-US" dirty="0" smtClean="0"/>
              <a:t> &lt;&lt; L</a:t>
            </a:r>
          </a:p>
          <a:p>
            <a:pPr lvl="2"/>
            <a:r>
              <a:rPr lang="en-US" dirty="0" err="1" smtClean="0"/>
              <a:t>mult</a:t>
            </a:r>
            <a:r>
              <a:rPr lang="en-US" dirty="0" smtClean="0"/>
              <a:t>. </a:t>
            </a:r>
            <a:r>
              <a:rPr lang="en-US" dirty="0" err="1" smtClean="0"/>
              <a:t>coh</a:t>
            </a:r>
            <a:r>
              <a:rPr lang="en-US" dirty="0" smtClean="0"/>
              <a:t>. </a:t>
            </a:r>
            <a:r>
              <a:rPr lang="en-US" dirty="0" err="1" smtClean="0"/>
              <a:t>em</a:t>
            </a:r>
            <a:r>
              <a:rPr lang="en-US" dirty="0" smtClean="0"/>
              <a:t>.</a:t>
            </a:r>
          </a:p>
          <a:p>
            <a:pPr lvl="1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47A209-2047-47F4-9B4B-C59AFA83A53F}" type="datetime1">
              <a:rPr lang="en-US" smtClean="0"/>
              <a:pPr/>
              <a:t>11/16/2010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HIP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15</a:t>
            </a:fld>
            <a:endParaRPr lang="en-US"/>
          </a:p>
        </p:txBody>
      </p:sp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4724400" y="5332926"/>
            <a:ext cx="40386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742950" lvl="1" indent="-285750">
              <a:spcBef>
                <a:spcPct val="20000"/>
              </a:spcBef>
              <a:buFontTx/>
              <a:buChar char="–"/>
            </a:pPr>
            <a:r>
              <a:rPr lang="en-US" sz="2800" dirty="0" smtClean="0">
                <a:solidFill>
                  <a:srgbClr val="005400"/>
                </a:solidFill>
              </a:rPr>
              <a:t>Bethe-</a:t>
            </a:r>
            <a:r>
              <a:rPr lang="en-US" sz="2800" dirty="0" err="1" smtClean="0">
                <a:solidFill>
                  <a:srgbClr val="005400"/>
                </a:solidFill>
              </a:rPr>
              <a:t>Heitler</a:t>
            </a:r>
            <a:endParaRPr lang="en-US" sz="2800" dirty="0">
              <a:solidFill>
                <a:srgbClr val="005400"/>
              </a:solidFill>
            </a:endParaRPr>
          </a:p>
          <a:p>
            <a:pPr marL="1143000" lvl="2" indent="-228600">
              <a:spcBef>
                <a:spcPct val="20000"/>
              </a:spcBef>
            </a:pPr>
            <a:r>
              <a:rPr lang="en-US" sz="2400" dirty="0" err="1">
                <a:solidFill>
                  <a:srgbClr val="4D4D4D"/>
                </a:solidFill>
              </a:rPr>
              <a:t>dp</a:t>
            </a:r>
            <a:r>
              <a:rPr lang="en-US" sz="2400" baseline="-25000" dirty="0" err="1">
                <a:solidFill>
                  <a:srgbClr val="4D4D4D"/>
                </a:solidFill>
              </a:rPr>
              <a:t>T</a:t>
            </a:r>
            <a:r>
              <a:rPr lang="en-US" sz="2400" dirty="0">
                <a:solidFill>
                  <a:srgbClr val="4D4D4D"/>
                </a:solidFill>
              </a:rPr>
              <a:t>/</a:t>
            </a:r>
            <a:r>
              <a:rPr lang="en-US" sz="2400" dirty="0" err="1">
                <a:solidFill>
                  <a:srgbClr val="4D4D4D"/>
                </a:solidFill>
              </a:rPr>
              <a:t>dt</a:t>
            </a:r>
            <a:r>
              <a:rPr lang="en-US" sz="2400" dirty="0">
                <a:solidFill>
                  <a:srgbClr val="4D4D4D"/>
                </a:solidFill>
              </a:rPr>
              <a:t> ~ -(T</a:t>
            </a:r>
            <a:r>
              <a:rPr lang="en-US" sz="2400" baseline="30000" dirty="0">
                <a:solidFill>
                  <a:srgbClr val="4D4D4D"/>
                </a:solidFill>
              </a:rPr>
              <a:t>3</a:t>
            </a:r>
            <a:r>
              <a:rPr lang="en-US" sz="2400" dirty="0">
                <a:solidFill>
                  <a:srgbClr val="4D4D4D"/>
                </a:solidFill>
              </a:rPr>
              <a:t>/M</a:t>
            </a:r>
            <a:r>
              <a:rPr lang="en-US" sz="2400" baseline="-25000" dirty="0">
                <a:solidFill>
                  <a:srgbClr val="4D4D4D"/>
                </a:solidFill>
              </a:rPr>
              <a:t>q</a:t>
            </a:r>
            <a:r>
              <a:rPr lang="en-US" sz="2400" baseline="30000" dirty="0">
                <a:solidFill>
                  <a:srgbClr val="4D4D4D"/>
                </a:solidFill>
              </a:rPr>
              <a:t>2</a:t>
            </a:r>
            <a:r>
              <a:rPr lang="en-US" sz="2400" dirty="0">
                <a:solidFill>
                  <a:srgbClr val="4D4D4D"/>
                </a:solidFill>
              </a:rPr>
              <a:t>) </a:t>
            </a:r>
            <a:r>
              <a:rPr lang="en-US" sz="2400" dirty="0" err="1" smtClean="0">
                <a:solidFill>
                  <a:srgbClr val="4D4D4D"/>
                </a:solidFill>
              </a:rPr>
              <a:t>p</a:t>
            </a:r>
            <a:r>
              <a:rPr lang="en-US" sz="2400" baseline="-25000" dirty="0" err="1" smtClean="0">
                <a:solidFill>
                  <a:srgbClr val="4D4D4D"/>
                </a:solidFill>
              </a:rPr>
              <a:t>T</a:t>
            </a:r>
            <a:endParaRPr lang="en-US" sz="2400" dirty="0">
              <a:solidFill>
                <a:srgbClr val="4D4D4D"/>
              </a:solidFill>
            </a:endParaRPr>
          </a:p>
        </p:txBody>
      </p:sp>
      <p:grpSp>
        <p:nvGrpSpPr>
          <p:cNvPr id="7" name="Group 10"/>
          <p:cNvGrpSpPr/>
          <p:nvPr/>
        </p:nvGrpSpPr>
        <p:grpSpPr>
          <a:xfrm>
            <a:off x="304800" y="5282484"/>
            <a:ext cx="5334000" cy="1283595"/>
            <a:chOff x="4419600" y="5193405"/>
            <a:chExt cx="5334000" cy="1283595"/>
          </a:xfrm>
        </p:grpSpPr>
        <p:sp>
          <p:nvSpPr>
            <p:cNvPr id="12" name="Rectangle 4"/>
            <p:cNvSpPr>
              <a:spLocks noChangeArrowheads="1"/>
            </p:cNvSpPr>
            <p:nvPr/>
          </p:nvSpPr>
          <p:spPr bwMode="auto">
            <a:xfrm>
              <a:off x="4419600" y="5257800"/>
              <a:ext cx="5334000" cy="1219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marL="742950" lvl="1" indent="-285750">
                <a:spcBef>
                  <a:spcPct val="20000"/>
                </a:spcBef>
                <a:buFontTx/>
                <a:buChar char="–"/>
              </a:pPr>
              <a:r>
                <a:rPr lang="en-US" sz="2800" dirty="0" smtClean="0">
                  <a:solidFill>
                    <a:srgbClr val="005400"/>
                  </a:solidFill>
                </a:rPr>
                <a:t>LPM</a:t>
              </a:r>
              <a:endParaRPr lang="en-US" sz="2800" dirty="0">
                <a:solidFill>
                  <a:srgbClr val="005400"/>
                </a:solidFill>
              </a:endParaRPr>
            </a:p>
            <a:p>
              <a:pPr marL="1143000" lvl="2" indent="-228600">
                <a:spcBef>
                  <a:spcPct val="20000"/>
                </a:spcBef>
              </a:pPr>
              <a:r>
                <a:rPr lang="en-US" sz="2400" dirty="0" err="1">
                  <a:solidFill>
                    <a:srgbClr val="4D4D4D"/>
                  </a:solidFill>
                </a:rPr>
                <a:t>dp</a:t>
              </a:r>
              <a:r>
                <a:rPr lang="en-US" sz="2400" baseline="-25000" dirty="0" err="1">
                  <a:solidFill>
                    <a:srgbClr val="4D4D4D"/>
                  </a:solidFill>
                </a:rPr>
                <a:t>T</a:t>
              </a:r>
              <a:r>
                <a:rPr lang="en-US" sz="2400" dirty="0">
                  <a:solidFill>
                    <a:srgbClr val="4D4D4D"/>
                  </a:solidFill>
                </a:rPr>
                <a:t>/</a:t>
              </a:r>
              <a:r>
                <a:rPr lang="en-US" sz="2400" dirty="0" err="1">
                  <a:solidFill>
                    <a:srgbClr val="4D4D4D"/>
                  </a:solidFill>
                </a:rPr>
                <a:t>dt</a:t>
              </a:r>
              <a:r>
                <a:rPr lang="en-US" sz="2400" dirty="0">
                  <a:solidFill>
                    <a:srgbClr val="4D4D4D"/>
                  </a:solidFill>
                </a:rPr>
                <a:t> ~ -LT</a:t>
              </a:r>
              <a:r>
                <a:rPr lang="en-US" sz="2400" baseline="30000" dirty="0">
                  <a:solidFill>
                    <a:srgbClr val="4D4D4D"/>
                  </a:solidFill>
                </a:rPr>
                <a:t>3</a:t>
              </a:r>
              <a:r>
                <a:rPr lang="en-US" sz="2400" dirty="0">
                  <a:solidFill>
                    <a:srgbClr val="4D4D4D"/>
                  </a:solidFill>
                </a:rPr>
                <a:t> log(</a:t>
              </a:r>
              <a:r>
                <a:rPr lang="en-US" sz="2400" dirty="0" err="1">
                  <a:solidFill>
                    <a:srgbClr val="4D4D4D"/>
                  </a:solidFill>
                </a:rPr>
                <a:t>p</a:t>
              </a:r>
              <a:r>
                <a:rPr lang="en-US" sz="2400" baseline="-25000" dirty="0" err="1">
                  <a:solidFill>
                    <a:srgbClr val="4D4D4D"/>
                  </a:solidFill>
                </a:rPr>
                <a:t>T</a:t>
              </a:r>
              <a:r>
                <a:rPr lang="en-US" sz="2400" dirty="0">
                  <a:solidFill>
                    <a:srgbClr val="4D4D4D"/>
                  </a:solidFill>
                </a:rPr>
                <a:t>/</a:t>
              </a:r>
              <a:r>
                <a:rPr lang="en-US" sz="2400" dirty="0" err="1">
                  <a:solidFill>
                    <a:srgbClr val="4D4D4D"/>
                  </a:solidFill>
                </a:rPr>
                <a:t>M</a:t>
              </a:r>
              <a:r>
                <a:rPr lang="en-US" sz="2400" baseline="-25000" dirty="0" err="1">
                  <a:solidFill>
                    <a:srgbClr val="4D4D4D"/>
                  </a:solidFill>
                </a:rPr>
                <a:t>q</a:t>
              </a:r>
              <a:r>
                <a:rPr lang="en-US" sz="2400" dirty="0" smtClean="0">
                  <a:solidFill>
                    <a:srgbClr val="4D4D4D"/>
                  </a:solidFill>
                </a:rPr>
                <a:t>)</a:t>
              </a:r>
              <a:endParaRPr lang="en-US" sz="2400" dirty="0">
                <a:solidFill>
                  <a:srgbClr val="4D4D4D"/>
                </a:solidFill>
              </a:endParaRPr>
            </a:p>
          </p:txBody>
        </p:sp>
        <p:sp>
          <p:nvSpPr>
            <p:cNvPr id="13" name="Rectangle 12"/>
            <p:cNvSpPr/>
            <p:nvPr/>
          </p:nvSpPr>
          <p:spPr bwMode="auto">
            <a:xfrm>
              <a:off x="4800600" y="5193405"/>
              <a:ext cx="3962400" cy="1143000"/>
            </a:xfrm>
            <a:prstGeom prst="rect">
              <a:avLst/>
            </a:prstGeom>
            <a:noFill/>
            <a:ln w="44450">
              <a:solidFill>
                <a:srgbClr val="FF0000"/>
              </a:solidFill>
              <a:miter lim="800000"/>
              <a:headEnd/>
              <a:tailEnd/>
            </a:ln>
            <a:effectLst/>
          </p:spPr>
          <p:txBody>
            <a:bodyPr wrap="none" rtlCol="0" anchor="ctr">
              <a:spAutoFit/>
            </a:bodyPr>
            <a:lstStyle/>
            <a:p>
              <a:pPr algn="ctr"/>
              <a:endParaRPr lang="en-US" sz="1200" dirty="0"/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4953000" y="2971800"/>
            <a:ext cx="4038600" cy="1752600"/>
            <a:chOff x="1066800" y="1905000"/>
            <a:chExt cx="4038600" cy="1752600"/>
          </a:xfrm>
        </p:grpSpPr>
        <p:pic>
          <p:nvPicPr>
            <p:cNvPr id="15" name="Picture 2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066800" y="1905000"/>
              <a:ext cx="4038600" cy="137276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17" name="TextBox 16"/>
            <p:cNvSpPr txBox="1"/>
            <p:nvPr/>
          </p:nvSpPr>
          <p:spPr>
            <a:xfrm>
              <a:off x="2057400" y="3380601"/>
              <a:ext cx="302685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err="1" smtClean="0"/>
                <a:t>Gyulassy</a:t>
              </a:r>
              <a:r>
                <a:rPr lang="en-US" sz="1200" dirty="0" smtClean="0"/>
                <a:t>, </a:t>
              </a:r>
              <a:r>
                <a:rPr lang="en-US" sz="1200" dirty="0" err="1" smtClean="0"/>
                <a:t>Levai</a:t>
              </a:r>
              <a:r>
                <a:rPr lang="en-US" sz="1200" dirty="0" smtClean="0"/>
                <a:t>, and </a:t>
              </a:r>
              <a:r>
                <a:rPr lang="en-US" sz="1200" dirty="0" err="1" smtClean="0"/>
                <a:t>Vitev</a:t>
              </a:r>
              <a:r>
                <a:rPr lang="en-US" sz="1200" dirty="0" smtClean="0"/>
                <a:t>, NPB571 (200)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HIP Seminar</a:t>
            </a:r>
            <a:endParaRPr lang="en-US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CA8A3-5C68-4163-9A01-2EBC296A9D14}" type="slidenum">
              <a:rPr lang="en-US"/>
              <a:pPr/>
              <a:t>16</a:t>
            </a:fld>
            <a:endParaRPr lang="en-US"/>
          </a:p>
        </p:txBody>
      </p:sp>
      <p:sp>
        <p:nvSpPr>
          <p:cNvPr id="37273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pPr algn="l"/>
            <a:r>
              <a:rPr lang="en-US" dirty="0" err="1"/>
              <a:t>pQCD</a:t>
            </a:r>
            <a:r>
              <a:rPr lang="en-US" dirty="0"/>
              <a:t> Success at RHIC:</a:t>
            </a:r>
          </a:p>
        </p:txBody>
      </p:sp>
      <p:sp>
        <p:nvSpPr>
          <p:cNvPr id="372739" name="Text Box 3"/>
          <p:cNvSpPr txBox="1">
            <a:spLocks noChangeArrowheads="1"/>
          </p:cNvSpPr>
          <p:nvPr/>
        </p:nvSpPr>
        <p:spPr bwMode="auto">
          <a:xfrm>
            <a:off x="746125" y="4384675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en-US" sz="2400">
              <a:solidFill>
                <a:srgbClr val="008000"/>
              </a:solidFill>
              <a:latin typeface="Times New Roman" pitchFamily="18" charset="0"/>
            </a:endParaRPr>
          </a:p>
        </p:txBody>
      </p:sp>
      <p:sp>
        <p:nvSpPr>
          <p:cNvPr id="372740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-381000" y="2895600"/>
            <a:ext cx="4648200" cy="838200"/>
          </a:xfrm>
          <a:noFill/>
          <a:ln/>
        </p:spPr>
        <p:txBody>
          <a:bodyPr>
            <a:normAutofit fontScale="92500" lnSpcReduction="10000"/>
          </a:bodyPr>
          <a:lstStyle/>
          <a:p>
            <a:pPr lvl="1"/>
            <a:r>
              <a:rPr lang="en-US" dirty="0"/>
              <a:t>Consistency: R</a:t>
            </a:r>
            <a:r>
              <a:rPr lang="en-US" baseline="-25000" dirty="0"/>
              <a:t>AA</a:t>
            </a:r>
            <a:r>
              <a:rPr lang="en-US" dirty="0"/>
              <a:t>(</a:t>
            </a:r>
            <a:r>
              <a:rPr lang="en-US" dirty="0">
                <a:latin typeface="Symbol" pitchFamily="18" charset="2"/>
              </a:rPr>
              <a:t>h</a:t>
            </a:r>
            <a:r>
              <a:rPr lang="en-US" dirty="0"/>
              <a:t>)~R</a:t>
            </a:r>
            <a:r>
              <a:rPr lang="en-US" baseline="-25000" dirty="0"/>
              <a:t>AA</a:t>
            </a:r>
            <a:r>
              <a:rPr lang="en-US" dirty="0"/>
              <a:t>(</a:t>
            </a:r>
            <a:r>
              <a:rPr lang="en-US" dirty="0">
                <a:latin typeface="Symbol" pitchFamily="18" charset="2"/>
              </a:rPr>
              <a:t>p</a:t>
            </a:r>
            <a:r>
              <a:rPr lang="en-US" dirty="0"/>
              <a:t>)</a:t>
            </a:r>
          </a:p>
        </p:txBody>
      </p:sp>
      <p:sp>
        <p:nvSpPr>
          <p:cNvPr id="372741" name="Rectangle 5"/>
          <p:cNvSpPr>
            <a:spLocks noChangeArrowheads="1"/>
          </p:cNvSpPr>
          <p:nvPr/>
        </p:nvSpPr>
        <p:spPr bwMode="auto">
          <a:xfrm>
            <a:off x="-381000" y="3886200"/>
            <a:ext cx="43434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742950" lvl="1" indent="-285750">
              <a:spcBef>
                <a:spcPct val="20000"/>
              </a:spcBef>
              <a:buFontTx/>
              <a:buChar char="–"/>
            </a:pPr>
            <a:r>
              <a:rPr lang="en-US" sz="2800" dirty="0">
                <a:solidFill>
                  <a:srgbClr val="005400"/>
                </a:solidFill>
              </a:rPr>
              <a:t>Null Control: R</a:t>
            </a:r>
            <a:r>
              <a:rPr lang="en-US" sz="2800" baseline="-25000" dirty="0">
                <a:solidFill>
                  <a:srgbClr val="005400"/>
                </a:solidFill>
              </a:rPr>
              <a:t>AA</a:t>
            </a:r>
            <a:r>
              <a:rPr lang="en-US" sz="2800" dirty="0">
                <a:solidFill>
                  <a:srgbClr val="005400"/>
                </a:solidFill>
              </a:rPr>
              <a:t>(</a:t>
            </a:r>
            <a:r>
              <a:rPr lang="en-US" sz="2800" dirty="0">
                <a:solidFill>
                  <a:srgbClr val="005400"/>
                </a:solidFill>
                <a:latin typeface="Symbol" pitchFamily="18" charset="2"/>
              </a:rPr>
              <a:t>g</a:t>
            </a:r>
            <a:r>
              <a:rPr lang="en-US" sz="2800" dirty="0">
                <a:solidFill>
                  <a:srgbClr val="005400"/>
                </a:solidFill>
              </a:rPr>
              <a:t>)~1</a:t>
            </a:r>
          </a:p>
        </p:txBody>
      </p:sp>
      <p:sp>
        <p:nvSpPr>
          <p:cNvPr id="372742" name="Rectangle 6"/>
          <p:cNvSpPr>
            <a:spLocks noChangeArrowheads="1"/>
          </p:cNvSpPr>
          <p:nvPr/>
        </p:nvSpPr>
        <p:spPr bwMode="auto">
          <a:xfrm>
            <a:off x="-381000" y="4953000"/>
            <a:ext cx="81534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742950" lvl="1" indent="-285750">
              <a:spcBef>
                <a:spcPct val="20000"/>
              </a:spcBef>
              <a:buFontTx/>
              <a:buChar char="–"/>
            </a:pPr>
            <a:r>
              <a:rPr lang="en-US" sz="2800" dirty="0">
                <a:solidFill>
                  <a:srgbClr val="005400"/>
                </a:solidFill>
              </a:rPr>
              <a:t>GLV Prediction: </a:t>
            </a:r>
            <a:r>
              <a:rPr lang="en-US" sz="2800" dirty="0" err="1">
                <a:solidFill>
                  <a:srgbClr val="005400"/>
                </a:solidFill>
              </a:rPr>
              <a:t>Theory~Data</a:t>
            </a:r>
            <a:r>
              <a:rPr lang="en-US" sz="2800" dirty="0">
                <a:solidFill>
                  <a:srgbClr val="005400"/>
                </a:solidFill>
              </a:rPr>
              <a:t> for reasonable fixed L~5 fm and </a:t>
            </a:r>
            <a:r>
              <a:rPr lang="en-US" sz="2800" dirty="0" err="1">
                <a:solidFill>
                  <a:srgbClr val="005400"/>
                </a:solidFill>
              </a:rPr>
              <a:t>dN</a:t>
            </a:r>
            <a:r>
              <a:rPr lang="en-US" sz="2800" baseline="-25000" dirty="0" err="1">
                <a:solidFill>
                  <a:srgbClr val="005400"/>
                </a:solidFill>
              </a:rPr>
              <a:t>g</a:t>
            </a:r>
            <a:r>
              <a:rPr lang="en-US" sz="2800" dirty="0">
                <a:solidFill>
                  <a:srgbClr val="005400"/>
                </a:solidFill>
              </a:rPr>
              <a:t>/</a:t>
            </a:r>
            <a:r>
              <a:rPr lang="en-US" sz="2800" dirty="0" err="1">
                <a:solidFill>
                  <a:srgbClr val="005400"/>
                </a:solidFill>
              </a:rPr>
              <a:t>dy~dN</a:t>
            </a:r>
            <a:r>
              <a:rPr lang="en-US" sz="2800" baseline="-25000" dirty="0" err="1">
                <a:solidFill>
                  <a:srgbClr val="005400"/>
                </a:solidFill>
                <a:latin typeface="Symbol" pitchFamily="18" charset="2"/>
              </a:rPr>
              <a:t>p</a:t>
            </a:r>
            <a:r>
              <a:rPr lang="en-US" sz="2800" dirty="0">
                <a:solidFill>
                  <a:srgbClr val="005400"/>
                </a:solidFill>
              </a:rPr>
              <a:t>/</a:t>
            </a:r>
            <a:r>
              <a:rPr lang="en-US" sz="2800" dirty="0" err="1">
                <a:solidFill>
                  <a:srgbClr val="005400"/>
                </a:solidFill>
              </a:rPr>
              <a:t>dy</a:t>
            </a:r>
            <a:endParaRPr lang="en-US" sz="2800" dirty="0">
              <a:solidFill>
                <a:srgbClr val="005400"/>
              </a:solidFill>
            </a:endParaRPr>
          </a:p>
        </p:txBody>
      </p:sp>
      <p:grpSp>
        <p:nvGrpSpPr>
          <p:cNvPr id="2" name="Group 10"/>
          <p:cNvGrpSpPr>
            <a:grpSpLocks/>
          </p:cNvGrpSpPr>
          <p:nvPr/>
        </p:nvGrpSpPr>
        <p:grpSpPr bwMode="auto">
          <a:xfrm>
            <a:off x="838200" y="1092200"/>
            <a:ext cx="8001000" cy="3556000"/>
            <a:chOff x="528" y="624"/>
            <a:chExt cx="5040" cy="2240"/>
          </a:xfrm>
        </p:grpSpPr>
        <p:sp>
          <p:nvSpPr>
            <p:cNvPr id="372743" name="Text Box 7"/>
            <p:cNvSpPr txBox="1">
              <a:spLocks noChangeArrowheads="1"/>
            </p:cNvSpPr>
            <p:nvPr/>
          </p:nvSpPr>
          <p:spPr bwMode="auto">
            <a:xfrm>
              <a:off x="528" y="1104"/>
              <a:ext cx="1786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r>
                <a:rPr lang="en-US" sz="1200" dirty="0"/>
                <a:t>Y. </a:t>
              </a:r>
              <a:r>
                <a:rPr lang="en-US" sz="1200" dirty="0" err="1"/>
                <a:t>Akiba</a:t>
              </a:r>
              <a:r>
                <a:rPr lang="en-US" sz="1200" dirty="0"/>
                <a:t> </a:t>
              </a:r>
              <a:r>
                <a:rPr lang="en-US" sz="1200" i="1" dirty="0"/>
                <a:t>for the PHENIX collaboration</a:t>
              </a:r>
              <a:r>
                <a:rPr lang="en-US" sz="1200" dirty="0"/>
                <a:t>, </a:t>
              </a:r>
              <a:r>
                <a:rPr lang="en-US" sz="1200" dirty="0" err="1"/>
                <a:t>hep</a:t>
              </a:r>
              <a:r>
                <a:rPr lang="en-US" sz="1200" dirty="0"/>
                <a:t>-ex/0510008</a:t>
              </a:r>
              <a:endParaRPr lang="en-US" sz="1200" i="1" dirty="0"/>
            </a:p>
          </p:txBody>
        </p:sp>
        <p:pic>
          <p:nvPicPr>
            <p:cNvPr id="372744" name="Picture 8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064" y="624"/>
              <a:ext cx="3504" cy="2240"/>
            </a:xfrm>
            <a:prstGeom prst="rect">
              <a:avLst/>
            </a:prstGeom>
            <a:noFill/>
          </p:spPr>
        </p:pic>
      </p:grpSp>
      <p:sp>
        <p:nvSpPr>
          <p:cNvPr id="372745" name="Text Box 9"/>
          <p:cNvSpPr txBox="1">
            <a:spLocks noChangeArrowheads="1"/>
          </p:cNvSpPr>
          <p:nvPr/>
        </p:nvSpPr>
        <p:spPr bwMode="auto">
          <a:xfrm>
            <a:off x="457200" y="914400"/>
            <a:ext cx="246697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3600">
                <a:solidFill>
                  <a:srgbClr val="2D2A62"/>
                </a:solidFill>
              </a:rPr>
              <a:t>(circa 2005)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78741C-282D-4A19-B09E-48DD5E1FE8F8}" type="datetime1">
              <a:rPr lang="en-US" smtClean="0"/>
              <a:pPr/>
              <a:t>11/16/2010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Trouble for </a:t>
            </a:r>
            <a:r>
              <a:rPr lang="en-US" dirty="0" err="1" smtClean="0"/>
              <a:t>Rad</a:t>
            </a:r>
            <a:r>
              <a:rPr lang="en-US" dirty="0" smtClean="0"/>
              <a:t> E-Loss Picture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half" idx="1"/>
          </p:nvPr>
        </p:nvSpPr>
        <p:spPr>
          <a:xfrm>
            <a:off x="457200" y="1295400"/>
            <a:ext cx="4038600" cy="4525963"/>
          </a:xfrm>
        </p:spPr>
        <p:txBody>
          <a:bodyPr/>
          <a:lstStyle/>
          <a:p>
            <a:r>
              <a:rPr lang="en-US" dirty="0" smtClean="0"/>
              <a:t>v</a:t>
            </a:r>
            <a:r>
              <a:rPr lang="en-US" baseline="-25000" dirty="0" smtClean="0"/>
              <a:t>2</a:t>
            </a:r>
            <a:endParaRPr lang="en-US" baseline="-25000" dirty="0"/>
          </a:p>
        </p:txBody>
      </p:sp>
      <p:sp>
        <p:nvSpPr>
          <p:cNvPr id="8" name="Content Placeholder 7"/>
          <p:cNvSpPr>
            <a:spLocks noGrp="1"/>
          </p:cNvSpPr>
          <p:nvPr>
            <p:ph sz="half" idx="2"/>
          </p:nvPr>
        </p:nvSpPr>
        <p:spPr>
          <a:xfrm>
            <a:off x="4648200" y="1295400"/>
            <a:ext cx="4038600" cy="4525963"/>
          </a:xfrm>
        </p:spPr>
        <p:txBody>
          <a:bodyPr/>
          <a:lstStyle/>
          <a:p>
            <a:r>
              <a:rPr lang="en-US" i="1" dirty="0" smtClean="0"/>
              <a:t>e</a:t>
            </a:r>
            <a:r>
              <a:rPr lang="en-US" baseline="30000" dirty="0" smtClean="0"/>
              <a:t>-</a:t>
            </a:r>
            <a:endParaRPr lang="en-US" baseline="300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CFC68-E9D5-478E-BB29-33F843315D88}" type="datetime1">
              <a:rPr lang="en-US" smtClean="0"/>
              <a:pPr/>
              <a:t>11/16/2010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HIP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17</a:t>
            </a:fld>
            <a:endParaRPr lang="en-US"/>
          </a:p>
        </p:txBody>
      </p:sp>
      <p:grpSp>
        <p:nvGrpSpPr>
          <p:cNvPr id="17" name="Group 16"/>
          <p:cNvGrpSpPr/>
          <p:nvPr/>
        </p:nvGrpSpPr>
        <p:grpSpPr>
          <a:xfrm>
            <a:off x="217214" y="2286000"/>
            <a:ext cx="4126186" cy="3705999"/>
            <a:chOff x="217214" y="2286000"/>
            <a:chExt cx="4126186" cy="3705999"/>
          </a:xfrm>
        </p:grpSpPr>
        <p:pic>
          <p:nvPicPr>
            <p:cNvPr id="106499" name="Picture 3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17214" y="2286000"/>
              <a:ext cx="4126186" cy="32051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10" name="TextBox 9"/>
            <p:cNvSpPr txBox="1"/>
            <p:nvPr/>
          </p:nvSpPr>
          <p:spPr>
            <a:xfrm>
              <a:off x="1676400" y="5715000"/>
              <a:ext cx="251889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WAH, </a:t>
              </a:r>
              <a:r>
                <a:rPr lang="en-US" sz="1200" dirty="0" err="1" smtClean="0"/>
                <a:t>Acta</a:t>
              </a:r>
              <a:r>
                <a:rPr lang="en-US" sz="1200" dirty="0" smtClean="0"/>
                <a:t> Phys.Hung.A27 (2006)</a:t>
              </a:r>
            </a:p>
          </p:txBody>
        </p:sp>
      </p:grpSp>
      <p:pic>
        <p:nvPicPr>
          <p:cNvPr id="106500" name="Picture 4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419600" y="1905000"/>
            <a:ext cx="4043362" cy="39424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TextBox 11"/>
          <p:cNvSpPr txBox="1"/>
          <p:nvPr/>
        </p:nvSpPr>
        <p:spPr>
          <a:xfrm>
            <a:off x="5181600" y="5867400"/>
            <a:ext cx="386932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 smtClean="0"/>
              <a:t>Djordjevic</a:t>
            </a:r>
            <a:r>
              <a:rPr lang="en-US" sz="1200" dirty="0" smtClean="0"/>
              <a:t>, </a:t>
            </a:r>
            <a:r>
              <a:rPr lang="en-US" sz="1200" dirty="0" err="1" smtClean="0"/>
              <a:t>Gyulassy</a:t>
            </a:r>
            <a:r>
              <a:rPr lang="en-US" sz="1200" dirty="0" smtClean="0"/>
              <a:t>, Vogt, and Wicks, PLB632 (2006)</a:t>
            </a:r>
          </a:p>
        </p:txBody>
      </p:sp>
      <p:grpSp>
        <p:nvGrpSpPr>
          <p:cNvPr id="16" name="Group 15"/>
          <p:cNvGrpSpPr/>
          <p:nvPr/>
        </p:nvGrpSpPr>
        <p:grpSpPr>
          <a:xfrm>
            <a:off x="5181600" y="4309646"/>
            <a:ext cx="1066800" cy="338554"/>
            <a:chOff x="5181600" y="3991967"/>
            <a:chExt cx="1066800" cy="338554"/>
          </a:xfrm>
        </p:grpSpPr>
        <p:cxnSp>
          <p:nvCxnSpPr>
            <p:cNvPr id="14" name="Straight Connector 13"/>
            <p:cNvCxnSpPr/>
            <p:nvPr/>
          </p:nvCxnSpPr>
          <p:spPr>
            <a:xfrm>
              <a:off x="5181600" y="4038600"/>
              <a:ext cx="1066800" cy="1588"/>
            </a:xfrm>
            <a:prstGeom prst="line">
              <a:avLst/>
            </a:prstGeom>
            <a:ln w="34925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TextBox 14"/>
            <p:cNvSpPr txBox="1"/>
            <p:nvPr/>
          </p:nvSpPr>
          <p:spPr>
            <a:xfrm>
              <a:off x="5257800" y="3991967"/>
              <a:ext cx="343364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i="1" dirty="0" smtClean="0">
                  <a:solidFill>
                    <a:schemeClr val="accent2"/>
                  </a:solidFill>
                </a:rPr>
                <a:t>e</a:t>
              </a:r>
              <a:r>
                <a:rPr lang="en-US" sz="1600" b="1" baseline="30000" dirty="0" smtClean="0">
                  <a:solidFill>
                    <a:schemeClr val="accent2"/>
                  </a:solidFill>
                </a:rPr>
                <a:t>-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65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  <p:bldP spid="1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About Elastic Loss?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112837"/>
            <a:ext cx="4038600" cy="4525963"/>
          </a:xfrm>
        </p:spPr>
        <p:txBody>
          <a:bodyPr>
            <a:normAutofit/>
          </a:bodyPr>
          <a:lstStyle/>
          <a:p>
            <a:r>
              <a:rPr lang="en-US" sz="2600" dirty="0" smtClean="0"/>
              <a:t>Appreciable!</a:t>
            </a:r>
            <a:endParaRPr lang="en-US" sz="2600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112837"/>
            <a:ext cx="4038600" cy="4525963"/>
          </a:xfrm>
        </p:spPr>
        <p:txBody>
          <a:bodyPr>
            <a:normAutofit/>
          </a:bodyPr>
          <a:lstStyle/>
          <a:p>
            <a:r>
              <a:rPr lang="en-US" sz="2600" dirty="0" smtClean="0"/>
              <a:t>Finite time effects small</a:t>
            </a:r>
            <a:endParaRPr lang="en-US" sz="2600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583CAE-0FCE-488C-957B-8EFA4323D7A5}" type="datetime1">
              <a:rPr lang="en-US" smtClean="0"/>
              <a:pPr/>
              <a:t>11/16/2010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HIP Seminar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18</a:t>
            </a:fld>
            <a:endParaRPr lang="en-US"/>
          </a:p>
        </p:txBody>
      </p:sp>
      <p:grpSp>
        <p:nvGrpSpPr>
          <p:cNvPr id="14" name="Group 13"/>
          <p:cNvGrpSpPr/>
          <p:nvPr/>
        </p:nvGrpSpPr>
        <p:grpSpPr>
          <a:xfrm>
            <a:off x="123853" y="1676400"/>
            <a:ext cx="4200673" cy="4724400"/>
            <a:chOff x="123853" y="1676400"/>
            <a:chExt cx="4200673" cy="4724400"/>
          </a:xfrm>
        </p:grpSpPr>
        <p:pic>
          <p:nvPicPr>
            <p:cNvPr id="8" name="Picture 2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23853" y="1676400"/>
              <a:ext cx="4200673" cy="4419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9" name="TextBox 8"/>
            <p:cNvSpPr txBox="1"/>
            <p:nvPr/>
          </p:nvSpPr>
          <p:spPr>
            <a:xfrm>
              <a:off x="2241313" y="6123801"/>
              <a:ext cx="179728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Mustafa, PRC72 (2005)</a:t>
              </a: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4714466" y="1600200"/>
            <a:ext cx="4429534" cy="4724400"/>
            <a:chOff x="4714466" y="1600200"/>
            <a:chExt cx="4429534" cy="4724400"/>
          </a:xfrm>
        </p:grpSpPr>
        <p:pic>
          <p:nvPicPr>
            <p:cNvPr id="116740" name="Picture 4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AED5FF"/>
                </a:clrFrom>
                <a:clrTo>
                  <a:srgbClr val="AED5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714466" y="1600200"/>
              <a:ext cx="3972334" cy="4419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13" name="TextBox 12"/>
            <p:cNvSpPr txBox="1"/>
            <p:nvPr/>
          </p:nvSpPr>
          <p:spPr>
            <a:xfrm>
              <a:off x="5994868" y="6047601"/>
              <a:ext cx="314913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err="1" smtClean="0"/>
                <a:t>Adil</a:t>
              </a:r>
              <a:r>
                <a:rPr lang="en-US" sz="1200" dirty="0" smtClean="0"/>
                <a:t>, </a:t>
              </a:r>
              <a:r>
                <a:rPr lang="en-US" sz="1200" dirty="0" err="1" smtClean="0"/>
                <a:t>Gyulassy</a:t>
              </a:r>
              <a:r>
                <a:rPr lang="en-US" sz="1200" dirty="0" smtClean="0"/>
                <a:t>, WAH, Wicks, PRC75 (2007)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HIP Seminar</a:t>
            </a:r>
            <a:endParaRPr lang="en-US"/>
          </a:p>
        </p:txBody>
      </p:sp>
      <p:sp>
        <p:nvSpPr>
          <p:cNvPr id="19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A2126-275E-45C1-9C77-1FB1894110D1}" type="slidenum">
              <a:rPr lang="en-US"/>
              <a:pPr/>
              <a:t>19</a:t>
            </a:fld>
            <a:endParaRPr lang="en-US"/>
          </a:p>
        </p:txBody>
      </p:sp>
      <p:sp>
        <p:nvSpPr>
          <p:cNvPr id="82841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Quantitative Disagreement Remains</a:t>
            </a:r>
            <a:endParaRPr lang="en-US" dirty="0"/>
          </a:p>
        </p:txBody>
      </p:sp>
      <p:sp>
        <p:nvSpPr>
          <p:cNvPr id="82841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914400"/>
            <a:ext cx="3810000" cy="4953000"/>
          </a:xfrm>
        </p:spPr>
        <p:txBody>
          <a:bodyPr/>
          <a:lstStyle/>
          <a:p>
            <a:pPr lvl="1"/>
            <a:r>
              <a:rPr lang="en-US" sz="2800" dirty="0"/>
              <a:t>v</a:t>
            </a:r>
            <a:r>
              <a:rPr lang="en-US" sz="2800" baseline="-25000" dirty="0"/>
              <a:t>2</a:t>
            </a:r>
            <a:r>
              <a:rPr lang="en-US" sz="2800" dirty="0"/>
              <a:t> too small</a:t>
            </a:r>
          </a:p>
        </p:txBody>
      </p:sp>
      <p:sp>
        <p:nvSpPr>
          <p:cNvPr id="828420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648200" y="951948"/>
            <a:ext cx="4495800" cy="4953000"/>
          </a:xfrm>
        </p:spPr>
        <p:txBody>
          <a:bodyPr/>
          <a:lstStyle/>
          <a:p>
            <a:pPr lvl="1"/>
            <a:r>
              <a:rPr lang="en-US" sz="2800" dirty="0"/>
              <a:t>NPE supp. too large</a:t>
            </a:r>
          </a:p>
        </p:txBody>
      </p:sp>
      <p:sp>
        <p:nvSpPr>
          <p:cNvPr id="828424" name="Text Box 8"/>
          <p:cNvSpPr txBox="1">
            <a:spLocks noChangeArrowheads="1"/>
          </p:cNvSpPr>
          <p:nvPr/>
        </p:nvSpPr>
        <p:spPr bwMode="auto">
          <a:xfrm>
            <a:off x="595850" y="6276201"/>
            <a:ext cx="321415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200" baseline="0" dirty="0"/>
              <a:t>PHENIX, Phys. Rev. </a:t>
            </a:r>
            <a:r>
              <a:rPr lang="en-US" sz="1200" baseline="0" dirty="0" err="1"/>
              <a:t>Lett</a:t>
            </a:r>
            <a:r>
              <a:rPr lang="en-US" sz="1200" baseline="0" dirty="0"/>
              <a:t>. 98, 172301 (2007)</a:t>
            </a:r>
          </a:p>
        </p:txBody>
      </p:sp>
      <p:sp>
        <p:nvSpPr>
          <p:cNvPr id="828425" name="Text Box 9"/>
          <p:cNvSpPr txBox="1">
            <a:spLocks noChangeArrowheads="1"/>
          </p:cNvSpPr>
          <p:nvPr/>
        </p:nvSpPr>
        <p:spPr bwMode="auto">
          <a:xfrm>
            <a:off x="0" y="4114800"/>
            <a:ext cx="117051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400" baseline="0" dirty="0"/>
              <a:t>NPE v</a:t>
            </a:r>
            <a:r>
              <a:rPr lang="en-US" sz="2400" baseline="-25000" dirty="0"/>
              <a:t>2</a:t>
            </a:r>
          </a:p>
        </p:txBody>
      </p:sp>
      <p:graphicFrame>
        <p:nvGraphicFramePr>
          <p:cNvPr id="828427" name="Object 11"/>
          <p:cNvGraphicFramePr>
            <a:graphicFrameLocks noChangeAspect="1"/>
          </p:cNvGraphicFramePr>
          <p:nvPr/>
        </p:nvGraphicFramePr>
        <p:xfrm>
          <a:off x="990600" y="4495800"/>
          <a:ext cx="4133850" cy="1970087"/>
        </p:xfrm>
        <a:graphic>
          <a:graphicData uri="http://schemas.openxmlformats.org/presentationml/2006/ole">
            <p:oleObj spid="_x0000_s20484" name="Image" r:id="rId3" imgW="9803175" imgH="4673016" progId="">
              <p:embed/>
            </p:oleObj>
          </a:graphicData>
        </a:graphic>
      </p:graphicFrame>
      <p:graphicFrame>
        <p:nvGraphicFramePr>
          <p:cNvPr id="828428" name="Object 12"/>
          <p:cNvGraphicFramePr>
            <a:graphicFrameLocks noChangeAspect="1"/>
          </p:cNvGraphicFramePr>
          <p:nvPr/>
        </p:nvGraphicFramePr>
        <p:xfrm>
          <a:off x="3581400" y="5442666"/>
          <a:ext cx="1219200" cy="552450"/>
        </p:xfrm>
        <a:graphic>
          <a:graphicData uri="http://schemas.openxmlformats.org/presentationml/2006/ole">
            <p:oleObj spid="_x0000_s20485" name="Image" r:id="rId4" imgW="4253968" imgH="1930159" progId="">
              <p:embed/>
            </p:oleObj>
          </a:graphicData>
        </a:graphic>
      </p:graphicFrame>
      <p:sp>
        <p:nvSpPr>
          <p:cNvPr id="828429" name="Text Box 13"/>
          <p:cNvSpPr txBox="1">
            <a:spLocks noChangeArrowheads="1"/>
          </p:cNvSpPr>
          <p:nvPr/>
        </p:nvSpPr>
        <p:spPr bwMode="auto">
          <a:xfrm>
            <a:off x="5287963" y="5653088"/>
            <a:ext cx="3703637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800" baseline="0" dirty="0">
                <a:solidFill>
                  <a:srgbClr val="CC0000"/>
                </a:solidFill>
              </a:rPr>
              <a:t>Pert. at LHC energies?</a:t>
            </a:r>
          </a:p>
        </p:txBody>
      </p:sp>
      <p:grpSp>
        <p:nvGrpSpPr>
          <p:cNvPr id="23" name="Group 22"/>
          <p:cNvGrpSpPr/>
          <p:nvPr/>
        </p:nvGrpSpPr>
        <p:grpSpPr>
          <a:xfrm>
            <a:off x="152400" y="1329551"/>
            <a:ext cx="4724400" cy="2937649"/>
            <a:chOff x="152400" y="1225550"/>
            <a:chExt cx="4724400" cy="2937649"/>
          </a:xfrm>
        </p:grpSpPr>
        <p:sp>
          <p:nvSpPr>
            <p:cNvPr id="828423" name="Text Box 7"/>
            <p:cNvSpPr txBox="1">
              <a:spLocks noChangeArrowheads="1"/>
            </p:cNvSpPr>
            <p:nvPr/>
          </p:nvSpPr>
          <p:spPr bwMode="auto">
            <a:xfrm>
              <a:off x="152400" y="1225550"/>
              <a:ext cx="867545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800" baseline="0" dirty="0">
                  <a:latin typeface="Symbol" pitchFamily="18" charset="2"/>
                </a:rPr>
                <a:t>p</a:t>
              </a:r>
              <a:r>
                <a:rPr lang="en-US" sz="2800" baseline="30000" dirty="0"/>
                <a:t>0</a:t>
              </a:r>
              <a:r>
                <a:rPr lang="en-US" sz="2400" baseline="0" dirty="0"/>
                <a:t> v</a:t>
              </a:r>
              <a:r>
                <a:rPr lang="en-US" sz="2400" baseline="-25000" dirty="0"/>
                <a:t>2</a:t>
              </a:r>
              <a:endParaRPr lang="en-US" sz="2800" baseline="-25000" dirty="0"/>
            </a:p>
          </p:txBody>
        </p:sp>
        <p:sp>
          <p:nvSpPr>
            <p:cNvPr id="828430" name="Text Box 14"/>
            <p:cNvSpPr txBox="1">
              <a:spLocks noChangeArrowheads="1"/>
            </p:cNvSpPr>
            <p:nvPr/>
          </p:nvSpPr>
          <p:spPr bwMode="auto">
            <a:xfrm>
              <a:off x="1143000" y="3886200"/>
              <a:ext cx="3150478" cy="2769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200" baseline="0" dirty="0"/>
                <a:t>C. Vale, QM09 Plenary (analysis by R. Wei)</a:t>
              </a:r>
            </a:p>
          </p:txBody>
        </p:sp>
        <p:graphicFrame>
          <p:nvGraphicFramePr>
            <p:cNvPr id="828431" name="Object 15"/>
            <p:cNvGraphicFramePr>
              <a:graphicFrameLocks noChangeAspect="1"/>
            </p:cNvGraphicFramePr>
            <p:nvPr/>
          </p:nvGraphicFramePr>
          <p:xfrm>
            <a:off x="152400" y="1752600"/>
            <a:ext cx="4724400" cy="2170113"/>
          </p:xfrm>
          <a:graphic>
            <a:graphicData uri="http://schemas.openxmlformats.org/presentationml/2006/ole">
              <p:oleObj spid="_x0000_s20483" name="Image" r:id="rId5" imgW="5142857" imgH="2361905" progId="">
                <p:embed/>
              </p:oleObj>
            </a:graphicData>
          </a:graphic>
        </p:graphicFrame>
        <p:sp>
          <p:nvSpPr>
            <p:cNvPr id="828432" name="Text Box 16"/>
            <p:cNvSpPr txBox="1">
              <a:spLocks noChangeArrowheads="1"/>
            </p:cNvSpPr>
            <p:nvPr/>
          </p:nvSpPr>
          <p:spPr bwMode="auto">
            <a:xfrm>
              <a:off x="1676400" y="2676525"/>
              <a:ext cx="896938" cy="3365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600" b="1" baseline="0">
                  <a:solidFill>
                    <a:srgbClr val="0000FF"/>
                  </a:solidFill>
                </a:rPr>
                <a:t>WHDG</a:t>
              </a:r>
            </a:p>
          </p:txBody>
        </p:sp>
      </p:grpSp>
      <p:sp>
        <p:nvSpPr>
          <p:cNvPr id="21" name="Date Placeholder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9CB9A-5B01-4A1E-8609-23E6E85A8555}" type="datetime1">
              <a:rPr lang="en-US" smtClean="0"/>
              <a:pPr/>
              <a:t>11/16/2010</a:t>
            </a:fld>
            <a:endParaRPr lang="en-US" dirty="0"/>
          </a:p>
        </p:txBody>
      </p:sp>
      <p:grpSp>
        <p:nvGrpSpPr>
          <p:cNvPr id="24" name="Group 23"/>
          <p:cNvGrpSpPr/>
          <p:nvPr/>
        </p:nvGrpSpPr>
        <p:grpSpPr>
          <a:xfrm>
            <a:off x="4953000" y="1752600"/>
            <a:ext cx="4241043" cy="3629799"/>
            <a:chOff x="4953000" y="1752600"/>
            <a:chExt cx="4241043" cy="3629799"/>
          </a:xfrm>
        </p:grpSpPr>
        <p:pic>
          <p:nvPicPr>
            <p:cNvPr id="20486" name="Picture 6"/>
            <p:cNvPicPr>
              <a:picLocks noChangeAspect="1" noChangeArrowheads="1"/>
            </p:cNvPicPr>
            <p:nvPr/>
          </p:nvPicPr>
          <p:blipFill>
            <a:blip r:embed="rId6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953000" y="1752600"/>
              <a:ext cx="3920613" cy="3352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22" name="TextBox 21"/>
            <p:cNvSpPr txBox="1"/>
            <p:nvPr/>
          </p:nvSpPr>
          <p:spPr>
            <a:xfrm>
              <a:off x="5562600" y="5105400"/>
              <a:ext cx="3631443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Wicks, WAH, </a:t>
              </a:r>
              <a:r>
                <a:rPr lang="en-US" sz="1200" dirty="0" err="1" smtClean="0"/>
                <a:t>Gyulassy</a:t>
              </a:r>
              <a:r>
                <a:rPr lang="en-US" sz="1200" dirty="0" smtClean="0"/>
                <a:t>, </a:t>
              </a:r>
              <a:r>
                <a:rPr lang="en-US" sz="1200" dirty="0" err="1" smtClean="0"/>
                <a:t>Djordjevic</a:t>
              </a:r>
              <a:r>
                <a:rPr lang="en-US" sz="1200" dirty="0" smtClean="0"/>
                <a:t>, NPA784 (2007)</a:t>
              </a: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84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284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8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284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8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8284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8420" grpId="0" build="p"/>
      <p:bldP spid="82842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QCD: Theory of the Strong Force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-228600" y="1318592"/>
            <a:ext cx="8229600" cy="4525963"/>
          </a:xfrm>
        </p:spPr>
        <p:txBody>
          <a:bodyPr/>
          <a:lstStyle/>
          <a:p>
            <a:pPr lvl="2"/>
            <a:r>
              <a:rPr lang="en-US" dirty="0" smtClean="0"/>
              <a:t>Running </a:t>
            </a:r>
            <a:r>
              <a:rPr lang="en-US" dirty="0" smtClean="0">
                <a:latin typeface="Symbol" pitchFamily="18" charset="2"/>
              </a:rPr>
              <a:t>a</a:t>
            </a:r>
            <a:r>
              <a:rPr lang="en-US" baseline="-25000" dirty="0" smtClean="0"/>
              <a:t>s</a:t>
            </a:r>
          </a:p>
          <a:p>
            <a:pPr lvl="3"/>
            <a:r>
              <a:rPr lang="en-US" dirty="0" smtClean="0"/>
              <a:t> -</a:t>
            </a:r>
            <a:r>
              <a:rPr lang="en-US" dirty="0" smtClean="0">
                <a:latin typeface="Symbol" pitchFamily="18" charset="2"/>
              </a:rPr>
              <a:t>b</a:t>
            </a:r>
            <a:r>
              <a:rPr lang="en-US" dirty="0" smtClean="0"/>
              <a:t>-</a:t>
            </a:r>
            <a:r>
              <a:rPr lang="en-US" dirty="0" err="1" smtClean="0"/>
              <a:t>fcn</a:t>
            </a:r>
            <a:endParaRPr lang="en-US" dirty="0" smtClean="0"/>
          </a:p>
          <a:p>
            <a:pPr lvl="3"/>
            <a:endParaRPr lang="en-US" dirty="0" smtClean="0">
              <a:latin typeface="Symbol" pitchFamily="18" charset="2"/>
            </a:endParaRPr>
          </a:p>
          <a:p>
            <a:pPr lvl="2"/>
            <a:r>
              <a:rPr lang="en-US" dirty="0" smtClean="0"/>
              <a:t>SU(</a:t>
            </a:r>
            <a:r>
              <a:rPr lang="en-US" dirty="0" err="1" smtClean="0"/>
              <a:t>N</a:t>
            </a:r>
            <a:r>
              <a:rPr lang="en-US" baseline="-25000" dirty="0" err="1" smtClean="0"/>
              <a:t>c</a:t>
            </a:r>
            <a:r>
              <a:rPr lang="en-US" dirty="0" smtClean="0"/>
              <a:t> = 3)</a:t>
            </a:r>
          </a:p>
          <a:p>
            <a:pPr lvl="2"/>
            <a:endParaRPr lang="en-US" dirty="0" smtClean="0"/>
          </a:p>
          <a:p>
            <a:pPr lvl="2">
              <a:buNone/>
            </a:pPr>
            <a:endParaRPr lang="en-US" dirty="0" smtClean="0"/>
          </a:p>
          <a:p>
            <a:pPr lvl="2"/>
            <a:endParaRPr lang="en-US" dirty="0" smtClean="0"/>
          </a:p>
          <a:p>
            <a:pPr lvl="2"/>
            <a:r>
              <a:rPr lang="en-US" dirty="0" err="1" smtClean="0"/>
              <a:t>N</a:t>
            </a:r>
            <a:r>
              <a:rPr lang="en-US" baseline="-25000" dirty="0" err="1" smtClean="0"/>
              <a:t>f</a:t>
            </a:r>
            <a:r>
              <a:rPr lang="en-US" dirty="0" smtClean="0"/>
              <a:t>(E)</a:t>
            </a:r>
          </a:p>
          <a:p>
            <a:pPr lvl="3"/>
            <a:r>
              <a:rPr lang="en-US" dirty="0" err="1" smtClean="0"/>
              <a:t>N</a:t>
            </a:r>
            <a:r>
              <a:rPr lang="en-US" baseline="-25000" dirty="0" err="1" smtClean="0"/>
              <a:t>f</a:t>
            </a:r>
            <a:r>
              <a:rPr lang="en-US" dirty="0" smtClean="0"/>
              <a:t>(RHIC)  ≈ 2.5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448652-CD20-4B28-A23A-DB93C10B8A34}" type="datetime1">
              <a:rPr lang="en-US" smtClean="0"/>
              <a:pPr/>
              <a:t>11/16/2010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HIP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2</a:t>
            </a:fld>
            <a:endParaRPr lang="en-US"/>
          </a:p>
        </p:txBody>
      </p:sp>
      <p:grpSp>
        <p:nvGrpSpPr>
          <p:cNvPr id="16" name="Group 15"/>
          <p:cNvGrpSpPr/>
          <p:nvPr/>
        </p:nvGrpSpPr>
        <p:grpSpPr>
          <a:xfrm>
            <a:off x="6324600" y="1066800"/>
            <a:ext cx="2590800" cy="2662391"/>
            <a:chOff x="6324600" y="1196008"/>
            <a:chExt cx="2590800" cy="2662391"/>
          </a:xfrm>
        </p:grpSpPr>
        <p:pic>
          <p:nvPicPr>
            <p:cNvPr id="7" name="Picture 2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6324600" y="1196008"/>
              <a:ext cx="2590800" cy="24973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8" name="TextBox 7"/>
            <p:cNvSpPr txBox="1"/>
            <p:nvPr/>
          </p:nvSpPr>
          <p:spPr>
            <a:xfrm>
              <a:off x="6553200" y="3581400"/>
              <a:ext cx="1848583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ALEPH, PLB284, (1992)</a:t>
              </a:r>
              <a:endParaRPr lang="en-US" sz="1200" dirty="0"/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3756543" y="3939244"/>
            <a:ext cx="5082657" cy="2537756"/>
            <a:chOff x="3756543" y="4010835"/>
            <a:chExt cx="5082657" cy="2537756"/>
          </a:xfrm>
        </p:grpSpPr>
        <p:pic>
          <p:nvPicPr>
            <p:cNvPr id="11" name="Picture 2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962400" y="4037339"/>
              <a:ext cx="4876800" cy="23010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2" name="Picture 3"/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756543" y="4010835"/>
              <a:ext cx="192719" cy="22762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3" name="Picture 4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5943600" y="6323339"/>
              <a:ext cx="453835" cy="15366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14" name="TextBox 13"/>
            <p:cNvSpPr txBox="1"/>
            <p:nvPr/>
          </p:nvSpPr>
          <p:spPr>
            <a:xfrm>
              <a:off x="6801676" y="6271592"/>
              <a:ext cx="18394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Griffiths Particle Physics</a:t>
              </a:r>
              <a:endParaRPr lang="en-US" sz="1200" dirty="0"/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3200400" y="1159447"/>
            <a:ext cx="2971800" cy="2493544"/>
            <a:chOff x="3200400" y="1288655"/>
            <a:chExt cx="2971800" cy="2493544"/>
          </a:xfrm>
        </p:grpSpPr>
        <p:sp>
          <p:nvSpPr>
            <p:cNvPr id="10" name="TextBox 9"/>
            <p:cNvSpPr txBox="1"/>
            <p:nvPr/>
          </p:nvSpPr>
          <p:spPr>
            <a:xfrm>
              <a:off x="4267200" y="3505200"/>
              <a:ext cx="51809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PDG</a:t>
              </a:r>
              <a:endParaRPr lang="en-US" sz="1200" dirty="0"/>
            </a:p>
          </p:txBody>
        </p:sp>
        <p:pic>
          <p:nvPicPr>
            <p:cNvPr id="7171" name="Picture 3"/>
            <p:cNvPicPr>
              <a:picLocks noChangeAspect="1" noChangeArrowheads="1"/>
            </p:cNvPicPr>
            <p:nvPr/>
          </p:nvPicPr>
          <p:blipFill>
            <a:blip r:embed="rId6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200400" y="1288655"/>
              <a:ext cx="2971800" cy="23689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Strongly Coupled Qualitative Successes</a:t>
            </a:r>
            <a:endParaRPr lang="en-US" sz="3600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5169AC-9617-4B4A-9E4F-D0B399083A04}" type="datetime1">
              <a:rPr lang="en-US" smtClean="0"/>
              <a:pPr/>
              <a:t>11/16/2010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HIP Seminar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20</a:t>
            </a:fld>
            <a:endParaRPr lang="en-US"/>
          </a:p>
        </p:txBody>
      </p:sp>
      <p:grpSp>
        <p:nvGrpSpPr>
          <p:cNvPr id="3" name="Group 15"/>
          <p:cNvGrpSpPr/>
          <p:nvPr/>
        </p:nvGrpSpPr>
        <p:grpSpPr>
          <a:xfrm>
            <a:off x="5029200" y="838200"/>
            <a:ext cx="4572000" cy="2865438"/>
            <a:chOff x="4572000" y="1600200"/>
            <a:chExt cx="4572000" cy="2865438"/>
          </a:xfrm>
        </p:grpSpPr>
        <p:graphicFrame>
          <p:nvGraphicFramePr>
            <p:cNvPr id="14" name="Object 6"/>
            <p:cNvGraphicFramePr>
              <a:graphicFrameLocks noChangeAspect="1"/>
            </p:cNvGraphicFramePr>
            <p:nvPr/>
          </p:nvGraphicFramePr>
          <p:xfrm>
            <a:off x="4724400" y="1600200"/>
            <a:ext cx="3963229" cy="2590800"/>
          </p:xfrm>
          <a:graphic>
            <a:graphicData uri="http://schemas.openxmlformats.org/presentationml/2006/ole">
              <p:oleObj spid="_x0000_s121859" name="Bitmap Image" r:id="rId3" imgW="6744641" imgH="4409524" progId="PBrush">
                <p:embed/>
              </p:oleObj>
            </a:graphicData>
          </a:graphic>
        </p:graphicFrame>
        <p:sp>
          <p:nvSpPr>
            <p:cNvPr id="15" name="Rectangle 7"/>
            <p:cNvSpPr>
              <a:spLocks noChangeArrowheads="1"/>
            </p:cNvSpPr>
            <p:nvPr/>
          </p:nvSpPr>
          <p:spPr bwMode="auto">
            <a:xfrm>
              <a:off x="4572000" y="4191000"/>
              <a:ext cx="4572000" cy="2746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r>
                <a:rPr lang="en-US" sz="1200" dirty="0"/>
                <a:t>T. Hirano and M. </a:t>
              </a:r>
              <a:r>
                <a:rPr lang="en-US" sz="1200" dirty="0" err="1"/>
                <a:t>Gyulassy</a:t>
              </a:r>
              <a:r>
                <a:rPr lang="en-US" sz="1200" dirty="0"/>
                <a:t>, </a:t>
              </a:r>
              <a:r>
                <a:rPr lang="en-US" sz="1200" dirty="0" err="1"/>
                <a:t>Nucl</a:t>
              </a:r>
              <a:r>
                <a:rPr lang="en-US" sz="1200" dirty="0"/>
                <a:t>. Phys. </a:t>
              </a:r>
              <a:r>
                <a:rPr lang="en-US" sz="1200" b="1" dirty="0"/>
                <a:t>A69</a:t>
              </a:r>
              <a:r>
                <a:rPr lang="en-US" sz="1200" dirty="0"/>
                <a:t>:71-94 (2006)</a:t>
              </a: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0" y="990600"/>
            <a:ext cx="4419600" cy="2590800"/>
            <a:chOff x="-191452" y="1524000"/>
            <a:chExt cx="5935027" cy="3933196"/>
          </a:xfrm>
        </p:grpSpPr>
        <p:graphicFrame>
          <p:nvGraphicFramePr>
            <p:cNvPr id="17" name="Object 13"/>
            <p:cNvGraphicFramePr>
              <a:graphicFrameLocks noChangeAspect="1"/>
            </p:cNvGraphicFramePr>
            <p:nvPr/>
          </p:nvGraphicFramePr>
          <p:xfrm>
            <a:off x="0" y="1524000"/>
            <a:ext cx="5743575" cy="3743325"/>
          </p:xfrm>
          <a:graphic>
            <a:graphicData uri="http://schemas.openxmlformats.org/presentationml/2006/ole">
              <p:oleObj spid="_x0000_s121860" name="Bitmap Image" r:id="rId4" imgW="5742857" imgH="3742857" progId="PBrush">
                <p:embed/>
              </p:oleObj>
            </a:graphicData>
          </a:graphic>
        </p:graphicFrame>
        <p:sp>
          <p:nvSpPr>
            <p:cNvPr id="18" name="Text Box 14"/>
            <p:cNvSpPr txBox="1">
              <a:spLocks noChangeArrowheads="1"/>
            </p:cNvSpPr>
            <p:nvPr/>
          </p:nvSpPr>
          <p:spPr bwMode="auto">
            <a:xfrm>
              <a:off x="-191452" y="5087124"/>
              <a:ext cx="2312214" cy="3700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200" dirty="0" err="1" smtClean="0"/>
                <a:t>Blaizot</a:t>
              </a:r>
              <a:r>
                <a:rPr lang="en-US" sz="1200" dirty="0" smtClean="0"/>
                <a:t> et al., JHEP0706</a:t>
              </a:r>
              <a:endParaRPr lang="en-US" sz="1200" dirty="0"/>
            </a:p>
          </p:txBody>
        </p:sp>
        <p:sp>
          <p:nvSpPr>
            <p:cNvPr id="19" name="Line 15"/>
            <p:cNvSpPr>
              <a:spLocks noChangeShapeType="1"/>
            </p:cNvSpPr>
            <p:nvPr/>
          </p:nvSpPr>
          <p:spPr bwMode="auto">
            <a:xfrm>
              <a:off x="762000" y="4356100"/>
              <a:ext cx="47244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Text Box 16"/>
            <p:cNvSpPr txBox="1">
              <a:spLocks noChangeArrowheads="1"/>
            </p:cNvSpPr>
            <p:nvPr/>
          </p:nvSpPr>
          <p:spPr bwMode="auto">
            <a:xfrm>
              <a:off x="4116229" y="3889183"/>
              <a:ext cx="1182487" cy="4111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400" b="1" dirty="0" err="1">
                  <a:latin typeface="Arial" charset="0"/>
                </a:rPr>
                <a:t>AdS</a:t>
              </a:r>
              <a:r>
                <a:rPr lang="en-US" sz="1400" b="1" dirty="0">
                  <a:latin typeface="Arial" charset="0"/>
                </a:rPr>
                <a:t>/CFT</a:t>
              </a:r>
            </a:p>
          </p:txBody>
        </p:sp>
      </p:grpSp>
      <p:grpSp>
        <p:nvGrpSpPr>
          <p:cNvPr id="31" name="Group 30"/>
          <p:cNvGrpSpPr/>
          <p:nvPr/>
        </p:nvGrpSpPr>
        <p:grpSpPr>
          <a:xfrm>
            <a:off x="4876800" y="3765131"/>
            <a:ext cx="4151788" cy="3091572"/>
            <a:chOff x="4876800" y="3765131"/>
            <a:chExt cx="4151788" cy="3091572"/>
          </a:xfrm>
        </p:grpSpPr>
        <p:pic>
          <p:nvPicPr>
            <p:cNvPr id="121864" name="Picture 8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AED5FF"/>
                </a:clrFrom>
                <a:clrTo>
                  <a:srgbClr val="AED5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876800" y="3765131"/>
              <a:ext cx="3200400" cy="29404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26" name="TextBox 25"/>
            <p:cNvSpPr txBox="1"/>
            <p:nvPr/>
          </p:nvSpPr>
          <p:spPr>
            <a:xfrm>
              <a:off x="5486400" y="6579704"/>
              <a:ext cx="3542188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Betz, </a:t>
              </a:r>
              <a:r>
                <a:rPr lang="en-US" sz="1200" dirty="0" err="1" smtClean="0"/>
                <a:t>Gyulassy</a:t>
              </a:r>
              <a:r>
                <a:rPr lang="en-US" sz="1200" dirty="0" smtClean="0"/>
                <a:t>, Noronha, </a:t>
              </a:r>
              <a:r>
                <a:rPr lang="en-US" sz="1200" dirty="0" err="1" smtClean="0"/>
                <a:t>Torrieri</a:t>
              </a:r>
              <a:r>
                <a:rPr lang="en-US" sz="1200" dirty="0" smtClean="0"/>
                <a:t>, PLB675 (2009)</a:t>
              </a:r>
            </a:p>
          </p:txBody>
        </p:sp>
      </p:grpSp>
      <p:grpSp>
        <p:nvGrpSpPr>
          <p:cNvPr id="25" name="Group 24"/>
          <p:cNvGrpSpPr/>
          <p:nvPr/>
        </p:nvGrpSpPr>
        <p:grpSpPr>
          <a:xfrm>
            <a:off x="1" y="3581400"/>
            <a:ext cx="4315390" cy="2895600"/>
            <a:chOff x="1" y="3581400"/>
            <a:chExt cx="4315390" cy="2895600"/>
          </a:xfrm>
        </p:grpSpPr>
        <p:pic>
          <p:nvPicPr>
            <p:cNvPr id="121861" name="Picture 5"/>
            <p:cNvPicPr>
              <a:picLocks noChangeAspect="1" noChangeArrowheads="1"/>
            </p:cNvPicPr>
            <p:nvPr/>
          </p:nvPicPr>
          <p:blipFill>
            <a:blip r:embed="rId6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" y="3581400"/>
              <a:ext cx="4315390" cy="28194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24" name="Rectangle 23"/>
            <p:cNvSpPr/>
            <p:nvPr/>
          </p:nvSpPr>
          <p:spPr>
            <a:xfrm>
              <a:off x="685800" y="6200001"/>
              <a:ext cx="2514600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200" dirty="0" smtClean="0"/>
                <a:t>PHENIX, PRL98, 172301 (2007)</a:t>
              </a:r>
              <a:endParaRPr lang="en-US" sz="1200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HIP Seminar</a:t>
            </a: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096E2-C52C-45A4-B9DB-D2A6DDE0618F}" type="slidenum">
              <a:rPr lang="en-US"/>
              <a:pPr/>
              <a:t>21</a:t>
            </a:fld>
            <a:endParaRPr lang="en-US"/>
          </a:p>
        </p:txBody>
      </p:sp>
      <p:sp>
        <p:nvSpPr>
          <p:cNvPr id="6062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Jets in </a:t>
            </a:r>
            <a:r>
              <a:rPr lang="en-US" dirty="0" err="1" smtClean="0"/>
              <a:t>AdS</a:t>
            </a:r>
            <a:r>
              <a:rPr lang="en-US" dirty="0" smtClean="0"/>
              <a:t>/CFT</a:t>
            </a:r>
            <a:endParaRPr lang="en-US" dirty="0"/>
          </a:p>
        </p:txBody>
      </p:sp>
      <p:sp>
        <p:nvSpPr>
          <p:cNvPr id="6062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990600"/>
            <a:ext cx="7772400" cy="5410200"/>
          </a:xfrm>
        </p:spPr>
        <p:txBody>
          <a:bodyPr/>
          <a:lstStyle/>
          <a:p>
            <a:r>
              <a:rPr lang="en-US" dirty="0"/>
              <a:t>Model heavy quark jet energy loss by embedding string in </a:t>
            </a:r>
            <a:r>
              <a:rPr lang="en-US" dirty="0" err="1"/>
              <a:t>AdS</a:t>
            </a:r>
            <a:r>
              <a:rPr lang="en-US" dirty="0"/>
              <a:t> space</a:t>
            </a:r>
          </a:p>
          <a:p>
            <a:pPr lvl="1">
              <a:buNone/>
            </a:pPr>
            <a:endParaRPr lang="en-US" dirty="0"/>
          </a:p>
          <a:p>
            <a:pPr lvl="1">
              <a:buFontTx/>
              <a:buNone/>
            </a:pPr>
            <a:r>
              <a:rPr lang="en-US" dirty="0" err="1"/>
              <a:t>dp</a:t>
            </a:r>
            <a:r>
              <a:rPr lang="en-US" baseline="-25000" dirty="0" err="1"/>
              <a:t>T</a:t>
            </a:r>
            <a:r>
              <a:rPr lang="en-US" dirty="0"/>
              <a:t>/</a:t>
            </a:r>
            <a:r>
              <a:rPr lang="en-US" dirty="0" err="1"/>
              <a:t>dt</a:t>
            </a:r>
            <a:r>
              <a:rPr lang="en-US" dirty="0"/>
              <a:t> = - </a:t>
            </a:r>
            <a:r>
              <a:rPr lang="en-US" dirty="0">
                <a:latin typeface="Symbol" pitchFamily="18" charset="2"/>
              </a:rPr>
              <a:t>m</a:t>
            </a:r>
            <a:r>
              <a:rPr lang="en-US" dirty="0"/>
              <a:t> </a:t>
            </a:r>
            <a:r>
              <a:rPr lang="en-US" dirty="0" err="1"/>
              <a:t>p</a:t>
            </a:r>
            <a:r>
              <a:rPr lang="en-US" baseline="-25000" dirty="0" err="1"/>
              <a:t>T</a:t>
            </a:r>
            <a:endParaRPr lang="en-US" baseline="-25000" dirty="0"/>
          </a:p>
          <a:p>
            <a:pPr lvl="1">
              <a:buNone/>
            </a:pPr>
            <a:endParaRPr lang="en-US" baseline="-25000" dirty="0"/>
          </a:p>
          <a:p>
            <a:pPr lvl="1">
              <a:buFontTx/>
              <a:buNone/>
            </a:pPr>
            <a:r>
              <a:rPr lang="en-US" dirty="0">
                <a:latin typeface="Symbol" pitchFamily="18" charset="2"/>
              </a:rPr>
              <a:t>m</a:t>
            </a:r>
            <a:r>
              <a:rPr lang="en-US" dirty="0"/>
              <a:t> = </a:t>
            </a:r>
            <a:r>
              <a:rPr lang="en-US" dirty="0">
                <a:latin typeface="Symbol" pitchFamily="18" charset="2"/>
              </a:rPr>
              <a:t>pl</a:t>
            </a:r>
            <a:r>
              <a:rPr lang="en-US" baseline="30000" dirty="0">
                <a:latin typeface="Symbol" pitchFamily="18" charset="2"/>
              </a:rPr>
              <a:t>1/2</a:t>
            </a:r>
            <a:r>
              <a:rPr lang="en-US" dirty="0">
                <a:latin typeface="Symbol" pitchFamily="18" charset="2"/>
              </a:rPr>
              <a:t> </a:t>
            </a:r>
            <a:r>
              <a:rPr lang="en-US" dirty="0"/>
              <a:t>T</a:t>
            </a:r>
            <a:r>
              <a:rPr lang="en-US" baseline="30000" dirty="0"/>
              <a:t>2</a:t>
            </a:r>
            <a:r>
              <a:rPr lang="en-US" dirty="0"/>
              <a:t>/2M</a:t>
            </a:r>
            <a:r>
              <a:rPr lang="en-US" baseline="-25000" dirty="0"/>
              <a:t>q</a:t>
            </a:r>
          </a:p>
        </p:txBody>
      </p:sp>
      <p:grpSp>
        <p:nvGrpSpPr>
          <p:cNvPr id="11" name="Group 10"/>
          <p:cNvGrpSpPr/>
          <p:nvPr/>
        </p:nvGrpSpPr>
        <p:grpSpPr>
          <a:xfrm>
            <a:off x="3962400" y="2438400"/>
            <a:ext cx="5181600" cy="2943999"/>
            <a:chOff x="3962400" y="2438400"/>
            <a:chExt cx="5181600" cy="2943999"/>
          </a:xfrm>
        </p:grpSpPr>
        <p:graphicFrame>
          <p:nvGraphicFramePr>
            <p:cNvPr id="606212" name="Object 4"/>
            <p:cNvGraphicFramePr>
              <a:graphicFrameLocks noChangeAspect="1"/>
            </p:cNvGraphicFramePr>
            <p:nvPr/>
          </p:nvGraphicFramePr>
          <p:xfrm>
            <a:off x="3962400" y="2438400"/>
            <a:ext cx="5105400" cy="2543175"/>
          </p:xfrm>
          <a:graphic>
            <a:graphicData uri="http://schemas.openxmlformats.org/presentationml/2006/ole">
              <p:oleObj spid="_x0000_s48130" name="Image" r:id="rId3" imgW="13561905" imgH="6755556" progId="">
                <p:embed/>
              </p:oleObj>
            </a:graphicData>
          </a:graphic>
        </p:graphicFrame>
        <p:sp>
          <p:nvSpPr>
            <p:cNvPr id="606214" name="Rectangle 6"/>
            <p:cNvSpPr>
              <a:spLocks noChangeArrowheads="1"/>
            </p:cNvSpPr>
            <p:nvPr/>
          </p:nvSpPr>
          <p:spPr bwMode="auto">
            <a:xfrm>
              <a:off x="4158789" y="5105400"/>
              <a:ext cx="4985211" cy="2769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200" dirty="0"/>
                <a:t>J </a:t>
              </a:r>
              <a:r>
                <a:rPr lang="en-US" sz="1200" dirty="0" err="1"/>
                <a:t>Friess</a:t>
              </a:r>
              <a:r>
                <a:rPr lang="en-US" sz="1200" dirty="0"/>
                <a:t>, S </a:t>
              </a:r>
              <a:r>
                <a:rPr lang="en-US" sz="1200" dirty="0" err="1"/>
                <a:t>Gubser</a:t>
              </a:r>
              <a:r>
                <a:rPr lang="en-US" sz="1200" dirty="0"/>
                <a:t>, G </a:t>
              </a:r>
              <a:r>
                <a:rPr lang="en-US" sz="1200" dirty="0" err="1"/>
                <a:t>Michalogiorgakis</a:t>
              </a:r>
              <a:r>
                <a:rPr lang="en-US" sz="1200" dirty="0"/>
                <a:t>, S </a:t>
              </a:r>
              <a:r>
                <a:rPr lang="en-US" sz="1200" dirty="0" err="1"/>
                <a:t>Pufu</a:t>
              </a:r>
              <a:r>
                <a:rPr lang="en-US" sz="1200" dirty="0"/>
                <a:t>, Phys Rev </a:t>
              </a:r>
              <a:r>
                <a:rPr lang="en-US" sz="1200" b="1" dirty="0" smtClean="0"/>
                <a:t>D75</a:t>
              </a:r>
              <a:r>
                <a:rPr lang="en-US" sz="1200" dirty="0" smtClean="0"/>
                <a:t> (2007)</a:t>
              </a:r>
              <a:endParaRPr lang="en-US" sz="1200" dirty="0"/>
            </a:p>
          </p:txBody>
        </p:sp>
      </p:grp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AC259A-4F45-4DC7-BB99-9E39BE5AA600}" type="datetime1">
              <a:rPr lang="en-US" smtClean="0"/>
              <a:pPr/>
              <a:t>11/16/2010</a:t>
            </a:fld>
            <a:endParaRPr lang="en-US"/>
          </a:p>
        </p:txBody>
      </p:sp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-304800" y="4343400"/>
            <a:ext cx="5334000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742950" lvl="1" indent="-285750">
              <a:spcBef>
                <a:spcPct val="20000"/>
              </a:spcBef>
              <a:buFontTx/>
              <a:buChar char="–"/>
            </a:pPr>
            <a:r>
              <a:rPr lang="en-US" sz="2400" dirty="0">
                <a:solidFill>
                  <a:srgbClr val="005400"/>
                </a:solidFill>
              </a:rPr>
              <a:t>Similar to Bethe-</a:t>
            </a:r>
            <a:r>
              <a:rPr lang="en-US" sz="2400" dirty="0" err="1">
                <a:solidFill>
                  <a:srgbClr val="005400"/>
                </a:solidFill>
              </a:rPr>
              <a:t>Heitler</a:t>
            </a:r>
            <a:endParaRPr lang="en-US" sz="2400" dirty="0">
              <a:solidFill>
                <a:srgbClr val="005400"/>
              </a:solidFill>
            </a:endParaRPr>
          </a:p>
          <a:p>
            <a:pPr marL="1143000" lvl="2" indent="-228600">
              <a:spcBef>
                <a:spcPct val="20000"/>
              </a:spcBef>
            </a:pPr>
            <a:r>
              <a:rPr lang="en-US" sz="2000" dirty="0" err="1">
                <a:solidFill>
                  <a:srgbClr val="4D4D4D"/>
                </a:solidFill>
              </a:rPr>
              <a:t>dp</a:t>
            </a:r>
            <a:r>
              <a:rPr lang="en-US" sz="2000" baseline="-25000" dirty="0" err="1">
                <a:solidFill>
                  <a:srgbClr val="4D4D4D"/>
                </a:solidFill>
              </a:rPr>
              <a:t>T</a:t>
            </a:r>
            <a:r>
              <a:rPr lang="en-US" sz="2000" dirty="0">
                <a:solidFill>
                  <a:srgbClr val="4D4D4D"/>
                </a:solidFill>
              </a:rPr>
              <a:t>/</a:t>
            </a:r>
            <a:r>
              <a:rPr lang="en-US" sz="2000" dirty="0" err="1">
                <a:solidFill>
                  <a:srgbClr val="4D4D4D"/>
                </a:solidFill>
              </a:rPr>
              <a:t>dt</a:t>
            </a:r>
            <a:r>
              <a:rPr lang="en-US" sz="2000" dirty="0">
                <a:solidFill>
                  <a:srgbClr val="4D4D4D"/>
                </a:solidFill>
              </a:rPr>
              <a:t> ~ -(T</a:t>
            </a:r>
            <a:r>
              <a:rPr lang="en-US" sz="2000" baseline="30000" dirty="0">
                <a:solidFill>
                  <a:srgbClr val="4D4D4D"/>
                </a:solidFill>
              </a:rPr>
              <a:t>3</a:t>
            </a:r>
            <a:r>
              <a:rPr lang="en-US" sz="2000" dirty="0">
                <a:solidFill>
                  <a:srgbClr val="4D4D4D"/>
                </a:solidFill>
              </a:rPr>
              <a:t>/M</a:t>
            </a:r>
            <a:r>
              <a:rPr lang="en-US" sz="2000" baseline="-25000" dirty="0">
                <a:solidFill>
                  <a:srgbClr val="4D4D4D"/>
                </a:solidFill>
              </a:rPr>
              <a:t>q</a:t>
            </a:r>
            <a:r>
              <a:rPr lang="en-US" sz="2000" baseline="30000" dirty="0">
                <a:solidFill>
                  <a:srgbClr val="4D4D4D"/>
                </a:solidFill>
              </a:rPr>
              <a:t>2</a:t>
            </a:r>
            <a:r>
              <a:rPr lang="en-US" sz="2000" dirty="0">
                <a:solidFill>
                  <a:srgbClr val="4D4D4D"/>
                </a:solidFill>
              </a:rPr>
              <a:t>) </a:t>
            </a:r>
            <a:r>
              <a:rPr lang="en-US" sz="2000" dirty="0" err="1">
                <a:solidFill>
                  <a:srgbClr val="4D4D4D"/>
                </a:solidFill>
              </a:rPr>
              <a:t>p</a:t>
            </a:r>
            <a:r>
              <a:rPr lang="en-US" sz="2000" baseline="-25000" dirty="0" err="1">
                <a:solidFill>
                  <a:srgbClr val="4D4D4D"/>
                </a:solidFill>
              </a:rPr>
              <a:t>T</a:t>
            </a:r>
            <a:endParaRPr lang="en-US" sz="2000" baseline="-25000" dirty="0">
              <a:solidFill>
                <a:srgbClr val="4D4D4D"/>
              </a:solidFill>
            </a:endParaRPr>
          </a:p>
          <a:p>
            <a:pPr marL="1143000" lvl="2" indent="-228600">
              <a:spcBef>
                <a:spcPct val="20000"/>
              </a:spcBef>
            </a:pPr>
            <a:endParaRPr lang="en-US" sz="2400" baseline="-25000" dirty="0">
              <a:solidFill>
                <a:srgbClr val="4D4D4D"/>
              </a:solidFill>
            </a:endParaRPr>
          </a:p>
          <a:p>
            <a:pPr marL="742950" lvl="1" indent="-285750">
              <a:spcBef>
                <a:spcPct val="20000"/>
              </a:spcBef>
              <a:buFontTx/>
              <a:buChar char="–"/>
            </a:pPr>
            <a:r>
              <a:rPr lang="en-US" sz="2400" dirty="0">
                <a:solidFill>
                  <a:srgbClr val="005400"/>
                </a:solidFill>
              </a:rPr>
              <a:t>Very different from LPM</a:t>
            </a:r>
          </a:p>
          <a:p>
            <a:pPr marL="1143000" lvl="2" indent="-228600">
              <a:spcBef>
                <a:spcPct val="20000"/>
              </a:spcBef>
            </a:pPr>
            <a:r>
              <a:rPr lang="en-US" sz="2000" dirty="0" err="1">
                <a:solidFill>
                  <a:srgbClr val="4D4D4D"/>
                </a:solidFill>
              </a:rPr>
              <a:t>dp</a:t>
            </a:r>
            <a:r>
              <a:rPr lang="en-US" sz="2000" baseline="-25000" dirty="0" err="1">
                <a:solidFill>
                  <a:srgbClr val="4D4D4D"/>
                </a:solidFill>
              </a:rPr>
              <a:t>T</a:t>
            </a:r>
            <a:r>
              <a:rPr lang="en-US" sz="2000" dirty="0">
                <a:solidFill>
                  <a:srgbClr val="4D4D4D"/>
                </a:solidFill>
              </a:rPr>
              <a:t>/</a:t>
            </a:r>
            <a:r>
              <a:rPr lang="en-US" sz="2000" dirty="0" err="1">
                <a:solidFill>
                  <a:srgbClr val="4D4D4D"/>
                </a:solidFill>
              </a:rPr>
              <a:t>dt</a:t>
            </a:r>
            <a:r>
              <a:rPr lang="en-US" sz="2000" dirty="0">
                <a:solidFill>
                  <a:srgbClr val="4D4D4D"/>
                </a:solidFill>
              </a:rPr>
              <a:t> ~ -LT</a:t>
            </a:r>
            <a:r>
              <a:rPr lang="en-US" sz="2000" baseline="30000" dirty="0">
                <a:solidFill>
                  <a:srgbClr val="4D4D4D"/>
                </a:solidFill>
              </a:rPr>
              <a:t>3</a:t>
            </a:r>
            <a:r>
              <a:rPr lang="en-US" sz="2000" dirty="0">
                <a:solidFill>
                  <a:srgbClr val="4D4D4D"/>
                </a:solidFill>
              </a:rPr>
              <a:t> log(</a:t>
            </a:r>
            <a:r>
              <a:rPr lang="en-US" sz="2000" dirty="0" err="1">
                <a:solidFill>
                  <a:srgbClr val="4D4D4D"/>
                </a:solidFill>
              </a:rPr>
              <a:t>p</a:t>
            </a:r>
            <a:r>
              <a:rPr lang="en-US" sz="2000" baseline="-25000" dirty="0" err="1">
                <a:solidFill>
                  <a:srgbClr val="4D4D4D"/>
                </a:solidFill>
              </a:rPr>
              <a:t>T</a:t>
            </a:r>
            <a:r>
              <a:rPr lang="en-US" sz="2000" dirty="0">
                <a:solidFill>
                  <a:srgbClr val="4D4D4D"/>
                </a:solidFill>
              </a:rPr>
              <a:t>/</a:t>
            </a:r>
            <a:r>
              <a:rPr lang="en-US" sz="2000" dirty="0" err="1">
                <a:solidFill>
                  <a:srgbClr val="4D4D4D"/>
                </a:solidFill>
              </a:rPr>
              <a:t>M</a:t>
            </a:r>
            <a:r>
              <a:rPr lang="en-US" sz="2000" baseline="-25000" dirty="0" err="1">
                <a:solidFill>
                  <a:srgbClr val="4D4D4D"/>
                </a:solidFill>
              </a:rPr>
              <a:t>q</a:t>
            </a:r>
            <a:r>
              <a:rPr lang="en-US" sz="2000" dirty="0">
                <a:solidFill>
                  <a:srgbClr val="4D4D4D"/>
                </a:solidFill>
              </a:rPr>
              <a:t>)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HIP Seminar</a:t>
            </a: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98C363-D587-46D0-ADC7-FA6C97A3387D}" type="slidenum">
              <a:rPr lang="en-US"/>
              <a:pPr/>
              <a:t>22</a:t>
            </a:fld>
            <a:endParaRPr lang="en-US"/>
          </a:p>
        </p:txBody>
      </p:sp>
      <p:sp>
        <p:nvSpPr>
          <p:cNvPr id="10024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Compared to Data</a:t>
            </a:r>
          </a:p>
        </p:txBody>
      </p:sp>
      <p:sp>
        <p:nvSpPr>
          <p:cNvPr id="10024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295400"/>
            <a:ext cx="7772400" cy="6172200"/>
          </a:xfrm>
        </p:spPr>
        <p:txBody>
          <a:bodyPr>
            <a:normAutofit/>
          </a:bodyPr>
          <a:lstStyle/>
          <a:p>
            <a:r>
              <a:rPr lang="en-US" dirty="0"/>
              <a:t>String drag: </a:t>
            </a:r>
            <a:r>
              <a:rPr lang="en-US" dirty="0" smtClean="0"/>
              <a:t>qualitative agreement</a:t>
            </a:r>
          </a:p>
          <a:p>
            <a:pPr lvl="1"/>
            <a:endParaRPr lang="en-US" dirty="0" smtClean="0"/>
          </a:p>
        </p:txBody>
      </p:sp>
      <p:graphicFrame>
        <p:nvGraphicFramePr>
          <p:cNvPr id="1002500" name="Object 4"/>
          <p:cNvGraphicFramePr>
            <a:graphicFrameLocks noChangeAspect="1"/>
          </p:cNvGraphicFramePr>
          <p:nvPr/>
        </p:nvGraphicFramePr>
        <p:xfrm>
          <a:off x="2242276" y="2086789"/>
          <a:ext cx="4191000" cy="4052158"/>
        </p:xfrm>
        <a:graphic>
          <a:graphicData uri="http://schemas.openxmlformats.org/presentationml/2006/ole">
            <p:oleObj spid="_x0000_s50178" name="Image" r:id="rId3" imgW="11873016" imgH="11479365" progId="">
              <p:embed/>
            </p:oleObj>
          </a:graphicData>
        </a:graphic>
      </p:graphicFrame>
      <p:sp>
        <p:nvSpPr>
          <p:cNvPr id="1002501" name="Text Box 5"/>
          <p:cNvSpPr txBox="1">
            <a:spLocks noChangeArrowheads="1"/>
          </p:cNvSpPr>
          <p:nvPr/>
        </p:nvSpPr>
        <p:spPr bwMode="auto">
          <a:xfrm>
            <a:off x="5290276" y="6047601"/>
            <a:ext cx="1415324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200" dirty="0" smtClean="0"/>
              <a:t>WAH</a:t>
            </a:r>
            <a:r>
              <a:rPr lang="en-US" sz="1200" dirty="0"/>
              <a:t>, </a:t>
            </a:r>
            <a:r>
              <a:rPr lang="en-US" sz="1200" dirty="0" smtClean="0"/>
              <a:t>PhD Thesis</a:t>
            </a:r>
            <a:endParaRPr lang="en-US" sz="1200" dirty="0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603F06-F350-4891-8CAB-CF4C4AA4097E}" type="datetime1">
              <a:rPr lang="en-US" smtClean="0"/>
              <a:pPr/>
              <a:t>11/16/2010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Light Quark and Gluon E-Loss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D01348-62C6-49E8-929F-F72AC8B1D7D9}" type="datetime1">
              <a:rPr lang="en-US" smtClean="0"/>
              <a:pPr/>
              <a:t>11/16/2010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HIP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23</a:t>
            </a:fld>
            <a:endParaRPr lang="en-US"/>
          </a:p>
        </p:txBody>
      </p:sp>
      <p:pic>
        <p:nvPicPr>
          <p:cNvPr id="157699" name="Picture 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2707" y="1600200"/>
            <a:ext cx="3659693" cy="335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7" name="Group 14"/>
          <p:cNvGrpSpPr/>
          <p:nvPr/>
        </p:nvGrpSpPr>
        <p:grpSpPr>
          <a:xfrm>
            <a:off x="4001852" y="1676400"/>
            <a:ext cx="5142148" cy="3471049"/>
            <a:chOff x="4001852" y="1676400"/>
            <a:chExt cx="5142148" cy="3471049"/>
          </a:xfrm>
        </p:grpSpPr>
        <p:grpSp>
          <p:nvGrpSpPr>
            <p:cNvPr id="9" name="Group 11"/>
            <p:cNvGrpSpPr/>
            <p:nvPr/>
          </p:nvGrpSpPr>
          <p:grpSpPr>
            <a:xfrm>
              <a:off x="4001852" y="1676400"/>
              <a:ext cx="5142148" cy="3471049"/>
              <a:chOff x="4001852" y="1676400"/>
              <a:chExt cx="5142148" cy="3471049"/>
            </a:xfrm>
          </p:grpSpPr>
          <p:pic>
            <p:nvPicPr>
              <p:cNvPr id="157698" name="Picture 2"/>
              <p:cNvPicPr>
                <a:picLocks noChangeAspect="1" noChangeArrowheads="1"/>
              </p:cNvPicPr>
              <p:nvPr/>
            </p:nvPicPr>
            <p:blipFill>
              <a:blip r:embed="rId3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4001852" y="1676400"/>
                <a:ext cx="5029200" cy="33401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sp>
            <p:nvSpPr>
              <p:cNvPr id="8" name="TextBox 7"/>
              <p:cNvSpPr txBox="1"/>
              <p:nvPr/>
            </p:nvSpPr>
            <p:spPr>
              <a:xfrm>
                <a:off x="7583252" y="4870450"/>
                <a:ext cx="1560748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200" dirty="0" smtClean="0"/>
                  <a:t>WAH, </a:t>
                </a:r>
                <a:r>
                  <a:rPr lang="en-US" sz="1200" i="1" dirty="0" smtClean="0"/>
                  <a:t>in preparation</a:t>
                </a:r>
                <a:endParaRPr lang="en-US" sz="1200" dirty="0" smtClean="0"/>
              </a:p>
            </p:txBody>
          </p:sp>
        </p:grpSp>
        <p:sp>
          <p:nvSpPr>
            <p:cNvPr id="13" name="Oval 12"/>
            <p:cNvSpPr/>
            <p:nvPr/>
          </p:nvSpPr>
          <p:spPr bwMode="auto">
            <a:xfrm>
              <a:off x="4876800" y="2133601"/>
              <a:ext cx="109728" cy="109728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square" rtlCol="0" anchor="ctr">
              <a:spAutoFit/>
            </a:bodyPr>
            <a:lstStyle/>
            <a:p>
              <a:pPr algn="ctr"/>
              <a:endParaRPr lang="en-US" sz="1200" dirty="0"/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5029200" y="2057400"/>
              <a:ext cx="1370888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PHENIX 0-5% </a:t>
              </a:r>
              <a:r>
                <a:rPr lang="en-US" sz="1200" dirty="0" smtClean="0">
                  <a:latin typeface="Symbol" pitchFamily="18" charset="2"/>
                </a:rPr>
                <a:t>p</a:t>
              </a:r>
              <a:r>
                <a:rPr lang="en-US" sz="1200" baseline="30000" dirty="0" smtClean="0"/>
                <a:t>0</a:t>
              </a:r>
            </a:p>
          </p:txBody>
        </p:sp>
      </p:grpSp>
      <p:sp>
        <p:nvSpPr>
          <p:cNvPr id="15" name="TextBox 14"/>
          <p:cNvSpPr txBox="1"/>
          <p:nvPr/>
        </p:nvSpPr>
        <p:spPr>
          <a:xfrm>
            <a:off x="1295400" y="5334000"/>
            <a:ext cx="2240805" cy="9130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err="1" smtClean="0">
                <a:solidFill>
                  <a:srgbClr val="4D4D4D"/>
                </a:solidFill>
                <a:latin typeface="Symbol" pitchFamily="18" charset="2"/>
              </a:rPr>
              <a:t>D</a:t>
            </a:r>
            <a:r>
              <a:rPr lang="en-US" sz="2000" dirty="0" err="1" smtClean="0">
                <a:solidFill>
                  <a:srgbClr val="4D4D4D"/>
                </a:solidFill>
              </a:rPr>
              <a:t>L</a:t>
            </a:r>
            <a:r>
              <a:rPr lang="en-US" sz="2000" baseline="30000" dirty="0" err="1" smtClean="0">
                <a:solidFill>
                  <a:srgbClr val="4D4D4D"/>
                </a:solidFill>
              </a:rPr>
              <a:t>q</a:t>
            </a:r>
            <a:r>
              <a:rPr lang="en-US" sz="2000" baseline="-25000" dirty="0" err="1" smtClean="0">
                <a:solidFill>
                  <a:srgbClr val="4D4D4D"/>
                </a:solidFill>
              </a:rPr>
              <a:t>therm</a:t>
            </a:r>
            <a:r>
              <a:rPr lang="en-US" sz="2000" dirty="0" smtClean="0">
                <a:solidFill>
                  <a:srgbClr val="4D4D4D"/>
                </a:solidFill>
              </a:rPr>
              <a:t> ~ E</a:t>
            </a:r>
            <a:r>
              <a:rPr lang="en-US" sz="2000" baseline="30000" dirty="0" smtClean="0">
                <a:solidFill>
                  <a:srgbClr val="4D4D4D"/>
                </a:solidFill>
              </a:rPr>
              <a:t>1/3</a:t>
            </a:r>
          </a:p>
          <a:p>
            <a:endParaRPr lang="en-US" sz="2000" baseline="30000" dirty="0" smtClean="0">
              <a:solidFill>
                <a:srgbClr val="4D4D4D"/>
              </a:solidFill>
            </a:endParaRPr>
          </a:p>
          <a:p>
            <a:r>
              <a:rPr lang="en-US" sz="2000" dirty="0" err="1" smtClean="0">
                <a:solidFill>
                  <a:srgbClr val="4D4D4D"/>
                </a:solidFill>
                <a:latin typeface="Symbol" pitchFamily="18" charset="2"/>
              </a:rPr>
              <a:t>D</a:t>
            </a:r>
            <a:r>
              <a:rPr lang="en-US" sz="2000" dirty="0" err="1" smtClean="0">
                <a:solidFill>
                  <a:srgbClr val="4D4D4D"/>
                </a:solidFill>
              </a:rPr>
              <a:t>L</a:t>
            </a:r>
            <a:r>
              <a:rPr lang="en-US" sz="2000" baseline="30000" dirty="0" err="1" smtClean="0">
                <a:solidFill>
                  <a:srgbClr val="4D4D4D"/>
                </a:solidFill>
              </a:rPr>
              <a:t>g</a:t>
            </a:r>
            <a:r>
              <a:rPr lang="en-US" sz="2000" baseline="-25000" dirty="0" err="1" smtClean="0">
                <a:solidFill>
                  <a:srgbClr val="4D4D4D"/>
                </a:solidFill>
              </a:rPr>
              <a:t>therm</a:t>
            </a:r>
            <a:r>
              <a:rPr lang="en-US" sz="2000" dirty="0" smtClean="0">
                <a:solidFill>
                  <a:srgbClr val="4D4D4D"/>
                </a:solidFill>
              </a:rPr>
              <a:t> ~ (2E)</a:t>
            </a:r>
            <a:r>
              <a:rPr lang="en-US" sz="2000" baseline="30000" dirty="0" smtClean="0">
                <a:solidFill>
                  <a:srgbClr val="4D4D4D"/>
                </a:solidFill>
              </a:rPr>
              <a:t>1/3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0" y="4953000"/>
            <a:ext cx="118449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 smtClean="0"/>
              <a:t>Gubser</a:t>
            </a:r>
            <a:r>
              <a:rPr lang="en-US" sz="1200" dirty="0" smtClean="0"/>
              <a:t>, QM09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Baryon to Meson Ratios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D2A7A-CA31-4E22-A32F-8349B6203FE2}" type="datetime1">
              <a:rPr lang="en-US" smtClean="0"/>
              <a:pPr/>
              <a:t>11/16/2010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HIP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24</a:t>
            </a:fld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3962400" y="5181600"/>
            <a:ext cx="156074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WAH, </a:t>
            </a:r>
            <a:r>
              <a:rPr lang="en-US" sz="1200" i="1" dirty="0" smtClean="0"/>
              <a:t>in preparation</a:t>
            </a:r>
            <a:endParaRPr lang="en-US" sz="1200" dirty="0" smtClean="0"/>
          </a:p>
        </p:txBody>
      </p:sp>
      <p:grpSp>
        <p:nvGrpSpPr>
          <p:cNvPr id="7" name="Group 18"/>
          <p:cNvGrpSpPr/>
          <p:nvPr/>
        </p:nvGrpSpPr>
        <p:grpSpPr>
          <a:xfrm>
            <a:off x="0" y="1981200"/>
            <a:ext cx="4495800" cy="3195810"/>
            <a:chOff x="0" y="1981200"/>
            <a:chExt cx="4495800" cy="3195810"/>
          </a:xfrm>
        </p:grpSpPr>
        <p:grpSp>
          <p:nvGrpSpPr>
            <p:cNvPr id="10" name="Group 13"/>
            <p:cNvGrpSpPr/>
            <p:nvPr/>
          </p:nvGrpSpPr>
          <p:grpSpPr>
            <a:xfrm>
              <a:off x="0" y="1981200"/>
              <a:ext cx="4495800" cy="3195810"/>
              <a:chOff x="0" y="1981200"/>
              <a:chExt cx="4495800" cy="3195810"/>
            </a:xfrm>
          </p:grpSpPr>
          <p:pic>
            <p:nvPicPr>
              <p:cNvPr id="156675" name="Picture 3"/>
              <p:cNvPicPr>
                <a:picLocks noChangeAspect="1" noChangeArrowheads="1"/>
              </p:cNvPicPr>
              <p:nvPr/>
            </p:nvPicPr>
            <p:blipFill>
              <a:blip r:embed="rId2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0" y="1981200"/>
                <a:ext cx="4495800" cy="31958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sp>
            <p:nvSpPr>
              <p:cNvPr id="11" name="TextBox 10"/>
              <p:cNvSpPr txBox="1"/>
              <p:nvPr/>
            </p:nvSpPr>
            <p:spPr>
              <a:xfrm>
                <a:off x="3352800" y="3581400"/>
                <a:ext cx="1026243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600" dirty="0" err="1" smtClean="0"/>
                  <a:t>AdS</a:t>
                </a:r>
                <a:r>
                  <a:rPr lang="en-US" sz="1600" dirty="0" smtClean="0"/>
                  <a:t>/CFT</a:t>
                </a:r>
              </a:p>
            </p:txBody>
          </p:sp>
          <p:sp>
            <p:nvSpPr>
              <p:cNvPr id="12" name="TextBox 11"/>
              <p:cNvSpPr txBox="1"/>
              <p:nvPr/>
            </p:nvSpPr>
            <p:spPr>
              <a:xfrm>
                <a:off x="2971800" y="3886200"/>
                <a:ext cx="753732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600" dirty="0" err="1" smtClean="0"/>
                  <a:t>pQCD</a:t>
                </a:r>
                <a:endParaRPr lang="en-US" sz="1600" dirty="0" smtClean="0"/>
              </a:p>
            </p:txBody>
          </p:sp>
        </p:grpSp>
        <p:sp>
          <p:nvSpPr>
            <p:cNvPr id="16" name="TextBox 15"/>
            <p:cNvSpPr txBox="1"/>
            <p:nvPr/>
          </p:nvSpPr>
          <p:spPr>
            <a:xfrm>
              <a:off x="3200400" y="2209800"/>
              <a:ext cx="78309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STAR</a:t>
              </a:r>
            </a:p>
          </p:txBody>
        </p:sp>
      </p:grpSp>
      <p:grpSp>
        <p:nvGrpSpPr>
          <p:cNvPr id="14" name="Group 19"/>
          <p:cNvGrpSpPr/>
          <p:nvPr/>
        </p:nvGrpSpPr>
        <p:grpSpPr>
          <a:xfrm>
            <a:off x="4572000" y="1905000"/>
            <a:ext cx="4622800" cy="3262502"/>
            <a:chOff x="4572000" y="1905000"/>
            <a:chExt cx="4622800" cy="3262502"/>
          </a:xfrm>
        </p:grpSpPr>
        <p:grpSp>
          <p:nvGrpSpPr>
            <p:cNvPr id="15" name="Group 16"/>
            <p:cNvGrpSpPr/>
            <p:nvPr/>
          </p:nvGrpSpPr>
          <p:grpSpPr>
            <a:xfrm>
              <a:off x="4572000" y="1905000"/>
              <a:ext cx="4622800" cy="3262502"/>
              <a:chOff x="4572000" y="1905000"/>
              <a:chExt cx="4622800" cy="3262502"/>
            </a:xfrm>
          </p:grpSpPr>
          <p:pic>
            <p:nvPicPr>
              <p:cNvPr id="156674" name="Picture 2"/>
              <p:cNvPicPr>
                <a:picLocks noChangeAspect="1" noChangeArrowheads="1"/>
              </p:cNvPicPr>
              <p:nvPr/>
            </p:nvPicPr>
            <p:blipFill>
              <a:blip r:embed="rId3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4572000" y="1905000"/>
                <a:ext cx="4622800" cy="326250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sp>
            <p:nvSpPr>
              <p:cNvPr id="8" name="TextBox 7"/>
              <p:cNvSpPr txBox="1"/>
              <p:nvPr/>
            </p:nvSpPr>
            <p:spPr>
              <a:xfrm>
                <a:off x="8001000" y="3674288"/>
                <a:ext cx="1026243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600" dirty="0" err="1" smtClean="0"/>
                  <a:t>AdS</a:t>
                </a:r>
                <a:r>
                  <a:rPr lang="en-US" sz="1600" dirty="0" smtClean="0"/>
                  <a:t>/CFT</a:t>
                </a:r>
              </a:p>
            </p:txBody>
          </p:sp>
          <p:sp>
            <p:nvSpPr>
              <p:cNvPr id="9" name="TextBox 8"/>
              <p:cNvSpPr txBox="1"/>
              <p:nvPr/>
            </p:nvSpPr>
            <p:spPr>
              <a:xfrm>
                <a:off x="7696200" y="4004846"/>
                <a:ext cx="753732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600" dirty="0" err="1" smtClean="0"/>
                  <a:t>pQCD</a:t>
                </a:r>
                <a:endParaRPr lang="en-US" sz="1600" dirty="0" smtClean="0"/>
              </a:p>
            </p:txBody>
          </p:sp>
        </p:grpSp>
        <p:sp>
          <p:nvSpPr>
            <p:cNvPr id="18" name="TextBox 17"/>
            <p:cNvSpPr txBox="1"/>
            <p:nvPr/>
          </p:nvSpPr>
          <p:spPr>
            <a:xfrm>
              <a:off x="7924800" y="2209800"/>
              <a:ext cx="78309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STAR</a:t>
              </a:r>
            </a:p>
          </p:txBody>
        </p:sp>
      </p:grpSp>
      <p:sp>
        <p:nvSpPr>
          <p:cNvPr id="21" name="Content Placeholder 20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Quantitative g, q from </a:t>
            </a:r>
            <a:r>
              <a:rPr lang="en-US" dirty="0" err="1" smtClean="0"/>
              <a:t>AdS</a:t>
            </a:r>
            <a:r>
              <a:rPr lang="en-US" dirty="0" smtClean="0"/>
              <a:t>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Highly sensitive to IC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ED5BFE-D6EF-41ED-A732-3CFBCE40FCD9}" type="datetime1">
              <a:rPr lang="en-US" smtClean="0"/>
              <a:pPr/>
              <a:t>11/16/2010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HIP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25</a:t>
            </a:fld>
            <a:endParaRPr lang="en-US" dirty="0"/>
          </a:p>
        </p:txBody>
      </p:sp>
      <p:pic>
        <p:nvPicPr>
          <p:cNvPr id="258050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1905000"/>
            <a:ext cx="4171950" cy="33699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3124200" y="5257800"/>
            <a:ext cx="308110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 smtClean="0"/>
              <a:t>Chesler</a:t>
            </a:r>
            <a:r>
              <a:rPr lang="en-US" sz="1200" dirty="0" smtClean="0"/>
              <a:t> et al., Phys.Rev.D79:125015,2009</a:t>
            </a:r>
          </a:p>
        </p:txBody>
      </p:sp>
      <p:pic>
        <p:nvPicPr>
          <p:cNvPr id="258051" name="Picture 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482768" y="2147887"/>
            <a:ext cx="4661232" cy="2957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Content Placeholder 2"/>
          <p:cNvSpPr txBox="1">
            <a:spLocks/>
          </p:cNvSpPr>
          <p:nvPr/>
        </p:nvSpPr>
        <p:spPr>
          <a:xfrm>
            <a:off x="457200" y="1524000"/>
            <a:ext cx="8229600" cy="5257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3200" b="0" i="0" u="none" strike="noStrike" kern="1200" cap="none" spc="0" normalizeH="0" baseline="0" noProof="0" smtClean="0">
              <a:ln>
                <a:noFill/>
              </a:ln>
              <a:solidFill>
                <a:srgbClr val="66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3200" b="0" i="0" u="none" strike="noStrike" kern="1200" cap="none" spc="0" normalizeH="0" baseline="0" noProof="0" smtClean="0">
              <a:ln>
                <a:noFill/>
              </a:ln>
              <a:solidFill>
                <a:srgbClr val="66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3200" b="0" i="0" u="none" strike="noStrike" kern="1200" cap="none" spc="0" normalizeH="0" baseline="0" noProof="0" smtClean="0">
              <a:ln>
                <a:noFill/>
              </a:ln>
              <a:solidFill>
                <a:srgbClr val="66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3200" b="0" i="0" u="none" strike="noStrike" kern="1200" cap="none" spc="0" normalizeH="0" baseline="0" noProof="0" smtClean="0">
              <a:ln>
                <a:noFill/>
              </a:ln>
              <a:solidFill>
                <a:srgbClr val="66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3200" b="0" i="0" u="none" strike="noStrike" kern="1200" cap="none" spc="0" normalizeH="0" baseline="0" noProof="0" smtClean="0">
              <a:ln>
                <a:noFill/>
              </a:ln>
              <a:solidFill>
                <a:srgbClr val="66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3200" b="0" i="0" u="none" strike="noStrike" kern="1200" cap="none" spc="0" normalizeH="0" baseline="0" noProof="0" smtClean="0">
              <a:ln>
                <a:noFill/>
              </a:ln>
              <a:solidFill>
                <a:srgbClr val="66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3200" b="0" i="0" u="none" strike="noStrike" kern="1200" cap="none" spc="0" normalizeH="0" baseline="0" noProof="0" smtClean="0">
              <a:ln>
                <a:noFill/>
              </a:ln>
              <a:solidFill>
                <a:srgbClr val="66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r>
              <a:rPr kumimoji="0" lang="en-US" sz="2800" b="0" i="0" u="none" strike="noStrike" kern="1200" cap="none" spc="0" normalizeH="0" baseline="0" noProof="0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Distinguishing measurement?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54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HIP Seminar</a:t>
            </a:r>
            <a:endParaRPr lang="en-US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24B93B-E0A2-48F3-A895-8FADCDD08F83}" type="slidenum">
              <a:rPr lang="en-US"/>
              <a:pPr/>
              <a:t>26</a:t>
            </a:fld>
            <a:endParaRPr lang="en-US"/>
          </a:p>
        </p:txBody>
      </p:sp>
      <p:sp>
        <p:nvSpPr>
          <p:cNvPr id="61440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0" y="1219200"/>
            <a:ext cx="8991600" cy="4953000"/>
          </a:xfrm>
        </p:spPr>
        <p:txBody>
          <a:bodyPr/>
          <a:lstStyle/>
          <a:p>
            <a:pPr lvl="1"/>
            <a:r>
              <a:rPr lang="en-US" dirty="0"/>
              <a:t>Use LHC’s large </a:t>
            </a:r>
            <a:r>
              <a:rPr lang="en-US" dirty="0" err="1"/>
              <a:t>p</a:t>
            </a:r>
            <a:r>
              <a:rPr lang="en-US" baseline="-25000" dirty="0" err="1"/>
              <a:t>T</a:t>
            </a:r>
            <a:r>
              <a:rPr lang="en-US" dirty="0"/>
              <a:t> reach and identification of </a:t>
            </a:r>
            <a:r>
              <a:rPr lang="en-US" i="1" dirty="0"/>
              <a:t>c</a:t>
            </a:r>
            <a:r>
              <a:rPr lang="en-US" dirty="0"/>
              <a:t> and </a:t>
            </a:r>
            <a:r>
              <a:rPr lang="en-US" i="1" dirty="0"/>
              <a:t>b</a:t>
            </a:r>
            <a:r>
              <a:rPr lang="en-US" dirty="0"/>
              <a:t> to distinguish between </a:t>
            </a:r>
            <a:r>
              <a:rPr lang="en-US" dirty="0" err="1"/>
              <a:t>pQCD</a:t>
            </a:r>
            <a:r>
              <a:rPr lang="en-US" dirty="0"/>
              <a:t>, </a:t>
            </a:r>
            <a:r>
              <a:rPr lang="en-US" dirty="0" err="1"/>
              <a:t>AdS</a:t>
            </a:r>
            <a:r>
              <a:rPr lang="en-US" dirty="0"/>
              <a:t>/CFT</a:t>
            </a:r>
          </a:p>
          <a:p>
            <a:pPr lvl="2"/>
            <a:r>
              <a:rPr lang="en-US" dirty="0"/>
              <a:t>Asymptotic </a:t>
            </a:r>
            <a:r>
              <a:rPr lang="en-US" dirty="0" err="1"/>
              <a:t>pQCD</a:t>
            </a:r>
            <a:r>
              <a:rPr lang="en-US" dirty="0"/>
              <a:t> momentum loss:</a:t>
            </a:r>
          </a:p>
          <a:p>
            <a:pPr lvl="1"/>
            <a:endParaRPr lang="en-US" dirty="0"/>
          </a:p>
          <a:p>
            <a:pPr lvl="2"/>
            <a:r>
              <a:rPr lang="en-US" dirty="0"/>
              <a:t>String theory drag momentum loss:</a:t>
            </a:r>
          </a:p>
          <a:p>
            <a:pPr lvl="3"/>
            <a:endParaRPr lang="en-US" dirty="0"/>
          </a:p>
          <a:p>
            <a:pPr lvl="1"/>
            <a:endParaRPr lang="en-US" dirty="0"/>
          </a:p>
          <a:p>
            <a:pPr lvl="3"/>
            <a:r>
              <a:rPr lang="en-US" dirty="0"/>
              <a:t>Independent of </a:t>
            </a:r>
            <a:r>
              <a:rPr lang="en-US" dirty="0" err="1"/>
              <a:t>p</a:t>
            </a:r>
            <a:r>
              <a:rPr lang="en-US" baseline="-25000" dirty="0" err="1"/>
              <a:t>T</a:t>
            </a:r>
            <a:r>
              <a:rPr lang="en-US" dirty="0"/>
              <a:t> and strongly dependent on </a:t>
            </a:r>
            <a:r>
              <a:rPr lang="en-US" dirty="0" err="1"/>
              <a:t>M</a:t>
            </a:r>
            <a:r>
              <a:rPr lang="en-US" baseline="-25000" dirty="0" err="1"/>
              <a:t>q</a:t>
            </a:r>
            <a:r>
              <a:rPr lang="en-US" dirty="0"/>
              <a:t>!</a:t>
            </a:r>
          </a:p>
          <a:p>
            <a:pPr lvl="3"/>
            <a:r>
              <a:rPr lang="en-US" dirty="0"/>
              <a:t>T</a:t>
            </a:r>
            <a:r>
              <a:rPr lang="en-US" baseline="30000" dirty="0"/>
              <a:t>2</a:t>
            </a:r>
            <a:r>
              <a:rPr lang="en-US" dirty="0"/>
              <a:t> dependence in exponent makes for a </a:t>
            </a:r>
            <a:r>
              <a:rPr lang="en-US" i="1" dirty="0"/>
              <a:t>very</a:t>
            </a:r>
            <a:r>
              <a:rPr lang="en-US" dirty="0"/>
              <a:t> sensitive probe</a:t>
            </a:r>
          </a:p>
          <a:p>
            <a:pPr lvl="1"/>
            <a:r>
              <a:rPr lang="en-US" dirty="0"/>
              <a:t>Expect: </a:t>
            </a:r>
            <a:r>
              <a:rPr lang="en-US" dirty="0" err="1">
                <a:latin typeface="Symbol" pitchFamily="18" charset="2"/>
              </a:rPr>
              <a:t>e</a:t>
            </a:r>
            <a:r>
              <a:rPr lang="en-US" baseline="-25000" dirty="0" err="1"/>
              <a:t>pQCD</a:t>
            </a:r>
            <a:r>
              <a:rPr lang="en-US" dirty="0"/>
              <a:t>      0 vs. </a:t>
            </a:r>
            <a:r>
              <a:rPr lang="en-US" dirty="0" err="1">
                <a:latin typeface="Symbol" pitchFamily="18" charset="2"/>
              </a:rPr>
              <a:t>e</a:t>
            </a:r>
            <a:r>
              <a:rPr lang="en-US" baseline="-25000" dirty="0" err="1"/>
              <a:t>AdS</a:t>
            </a:r>
            <a:r>
              <a:rPr lang="en-US" dirty="0"/>
              <a:t> </a:t>
            </a:r>
            <a:r>
              <a:rPr lang="en-US" i="1" u="sng" dirty="0" err="1"/>
              <a:t>indep</a:t>
            </a:r>
            <a:r>
              <a:rPr lang="en-US" dirty="0"/>
              <a:t> of </a:t>
            </a:r>
            <a:r>
              <a:rPr lang="en-US" dirty="0" err="1"/>
              <a:t>p</a:t>
            </a:r>
            <a:r>
              <a:rPr lang="en-US" baseline="-25000" dirty="0" err="1"/>
              <a:t>T</a:t>
            </a:r>
            <a:r>
              <a:rPr lang="en-US" dirty="0"/>
              <a:t>!!</a:t>
            </a:r>
            <a:endParaRPr lang="en-US" baseline="-25000" dirty="0"/>
          </a:p>
          <a:p>
            <a:pPr lvl="2"/>
            <a:r>
              <a:rPr lang="en-US" dirty="0" err="1"/>
              <a:t>dR</a:t>
            </a:r>
            <a:r>
              <a:rPr lang="en-US" baseline="-25000" dirty="0" err="1"/>
              <a:t>AA</a:t>
            </a:r>
            <a:r>
              <a:rPr lang="en-US" dirty="0"/>
              <a:t>(</a:t>
            </a:r>
            <a:r>
              <a:rPr lang="en-US" dirty="0" err="1"/>
              <a:t>p</a:t>
            </a:r>
            <a:r>
              <a:rPr lang="en-US" baseline="-25000" dirty="0" err="1"/>
              <a:t>T</a:t>
            </a:r>
            <a:r>
              <a:rPr lang="en-US" dirty="0"/>
              <a:t>)/</a:t>
            </a:r>
            <a:r>
              <a:rPr lang="en-US" dirty="0" err="1"/>
              <a:t>dp</a:t>
            </a:r>
            <a:r>
              <a:rPr lang="en-US" baseline="-25000" dirty="0" err="1"/>
              <a:t>T</a:t>
            </a:r>
            <a:r>
              <a:rPr lang="en-US" dirty="0"/>
              <a:t> &gt; 0 =&gt; </a:t>
            </a:r>
            <a:r>
              <a:rPr lang="en-US" dirty="0" err="1"/>
              <a:t>pQCD</a:t>
            </a:r>
            <a:r>
              <a:rPr lang="en-US" dirty="0"/>
              <a:t>; </a:t>
            </a:r>
            <a:r>
              <a:rPr lang="en-US" dirty="0" err="1"/>
              <a:t>dR</a:t>
            </a:r>
            <a:r>
              <a:rPr lang="en-US" baseline="-25000" dirty="0" err="1"/>
              <a:t>AA</a:t>
            </a:r>
            <a:r>
              <a:rPr lang="en-US" dirty="0"/>
              <a:t>(</a:t>
            </a:r>
            <a:r>
              <a:rPr lang="en-US" dirty="0" err="1"/>
              <a:t>p</a:t>
            </a:r>
            <a:r>
              <a:rPr lang="en-US" baseline="-25000" dirty="0" err="1"/>
              <a:t>T</a:t>
            </a:r>
            <a:r>
              <a:rPr lang="en-US" dirty="0"/>
              <a:t>)/</a:t>
            </a:r>
            <a:r>
              <a:rPr lang="en-US" dirty="0" err="1"/>
              <a:t>dp</a:t>
            </a:r>
            <a:r>
              <a:rPr lang="en-US" baseline="-25000" dirty="0" err="1"/>
              <a:t>T</a:t>
            </a:r>
            <a:r>
              <a:rPr lang="en-US" dirty="0"/>
              <a:t> &lt; 0 =&gt; ST</a:t>
            </a:r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2514600" y="2590800"/>
            <a:ext cx="3902075" cy="457200"/>
            <a:chOff x="1584" y="1824"/>
            <a:chExt cx="2458" cy="288"/>
          </a:xfrm>
        </p:grpSpPr>
        <p:sp>
          <p:nvSpPr>
            <p:cNvPr id="614404" name="Rectangle 4"/>
            <p:cNvSpPr>
              <a:spLocks noChangeArrowheads="1"/>
            </p:cNvSpPr>
            <p:nvPr/>
          </p:nvSpPr>
          <p:spPr bwMode="auto">
            <a:xfrm>
              <a:off x="1584" y="1824"/>
              <a:ext cx="2458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400" dirty="0" err="1">
                  <a:solidFill>
                    <a:srgbClr val="4D4D4D"/>
                  </a:solidFill>
                  <a:latin typeface="Symbol" pitchFamily="18" charset="2"/>
                </a:rPr>
                <a:t>e</a:t>
              </a:r>
              <a:r>
                <a:rPr lang="en-US" sz="2400" baseline="-25000" dirty="0" err="1">
                  <a:solidFill>
                    <a:srgbClr val="4D4D4D"/>
                  </a:solidFill>
                </a:rPr>
                <a:t>rad</a:t>
              </a:r>
              <a:r>
                <a:rPr lang="en-US" sz="2400" dirty="0">
                  <a:solidFill>
                    <a:srgbClr val="4D4D4D"/>
                  </a:solidFill>
                </a:rPr>
                <a:t> </a:t>
              </a:r>
              <a:r>
                <a:rPr lang="en-US" sz="2400" dirty="0">
                  <a:solidFill>
                    <a:srgbClr val="4D4D4D"/>
                  </a:solidFill>
                  <a:latin typeface="Symbol" pitchFamily="18" charset="2"/>
                </a:rPr>
                <a:t>~</a:t>
              </a:r>
              <a:r>
                <a:rPr lang="en-US" sz="2400" dirty="0">
                  <a:solidFill>
                    <a:srgbClr val="4D4D4D"/>
                  </a:solidFill>
                </a:rPr>
                <a:t> </a:t>
              </a:r>
              <a:r>
                <a:rPr lang="en-US" sz="2400" dirty="0">
                  <a:solidFill>
                    <a:srgbClr val="4D4D4D"/>
                  </a:solidFill>
                  <a:latin typeface="Symbol" pitchFamily="18" charset="2"/>
                </a:rPr>
                <a:t>a</a:t>
              </a:r>
              <a:r>
                <a:rPr lang="en-US" sz="2400" baseline="-25000" dirty="0">
                  <a:solidFill>
                    <a:srgbClr val="4D4D4D"/>
                  </a:solidFill>
                </a:rPr>
                <a:t>s</a:t>
              </a:r>
              <a:r>
                <a:rPr lang="en-US" sz="2400" dirty="0">
                  <a:solidFill>
                    <a:srgbClr val="4D4D4D"/>
                  </a:solidFill>
                </a:rPr>
                <a:t>    L</a:t>
              </a:r>
              <a:r>
                <a:rPr lang="en-US" sz="2400" baseline="30000" dirty="0">
                  <a:solidFill>
                    <a:srgbClr val="4D4D4D"/>
                  </a:solidFill>
                </a:rPr>
                <a:t>2</a:t>
              </a:r>
              <a:r>
                <a:rPr lang="en-US" sz="2400" dirty="0">
                  <a:solidFill>
                    <a:srgbClr val="4D4D4D"/>
                  </a:solidFill>
                </a:rPr>
                <a:t> log(</a:t>
              </a:r>
              <a:r>
                <a:rPr lang="en-US" sz="2400" dirty="0" err="1">
                  <a:solidFill>
                    <a:srgbClr val="4D4D4D"/>
                  </a:solidFill>
                </a:rPr>
                <a:t>p</a:t>
              </a:r>
              <a:r>
                <a:rPr lang="en-US" sz="2400" baseline="-25000" dirty="0" err="1">
                  <a:solidFill>
                    <a:srgbClr val="4D4D4D"/>
                  </a:solidFill>
                </a:rPr>
                <a:t>T</a:t>
              </a:r>
              <a:r>
                <a:rPr lang="en-US" sz="2400" dirty="0">
                  <a:solidFill>
                    <a:srgbClr val="4D4D4D"/>
                  </a:solidFill>
                </a:rPr>
                <a:t>/</a:t>
              </a:r>
              <a:r>
                <a:rPr lang="en-US" sz="2400" dirty="0" err="1">
                  <a:solidFill>
                    <a:srgbClr val="4D4D4D"/>
                  </a:solidFill>
                </a:rPr>
                <a:t>M</a:t>
              </a:r>
              <a:r>
                <a:rPr lang="en-US" sz="2400" baseline="-25000" dirty="0" err="1">
                  <a:solidFill>
                    <a:srgbClr val="4D4D4D"/>
                  </a:solidFill>
                </a:rPr>
                <a:t>q</a:t>
              </a:r>
              <a:r>
                <a:rPr lang="en-US" sz="2400" dirty="0">
                  <a:solidFill>
                    <a:srgbClr val="4D4D4D"/>
                  </a:solidFill>
                </a:rPr>
                <a:t>)/</a:t>
              </a:r>
              <a:r>
                <a:rPr lang="en-US" sz="2400" dirty="0" err="1">
                  <a:solidFill>
                    <a:srgbClr val="4D4D4D"/>
                  </a:solidFill>
                </a:rPr>
                <a:t>p</a:t>
              </a:r>
              <a:r>
                <a:rPr lang="en-US" sz="2400" baseline="-25000" dirty="0" err="1">
                  <a:solidFill>
                    <a:srgbClr val="4D4D4D"/>
                  </a:solidFill>
                </a:rPr>
                <a:t>T</a:t>
              </a:r>
              <a:endParaRPr lang="en-US" sz="2400" baseline="-25000" dirty="0">
                <a:solidFill>
                  <a:srgbClr val="4D4D4D"/>
                </a:solidFill>
              </a:endParaRPr>
            </a:p>
          </p:txBody>
        </p:sp>
        <p:graphicFrame>
          <p:nvGraphicFramePr>
            <p:cNvPr id="614405" name="Object 5"/>
            <p:cNvGraphicFramePr>
              <a:graphicFrameLocks noChangeAspect="1"/>
            </p:cNvGraphicFramePr>
            <p:nvPr/>
          </p:nvGraphicFramePr>
          <p:xfrm>
            <a:off x="2312" y="1880"/>
            <a:ext cx="173" cy="216"/>
          </p:xfrm>
          <a:graphic>
            <a:graphicData uri="http://schemas.openxmlformats.org/presentationml/2006/ole">
              <p:oleObj spid="_x0000_s305154" name="Bitmap Image" r:id="rId3" imgW="380852" imgH="476316" progId="PBrush">
                <p:embed/>
              </p:oleObj>
            </a:graphicData>
          </a:graphic>
        </p:graphicFrame>
      </p:grpSp>
      <p:sp>
        <p:nvSpPr>
          <p:cNvPr id="614406" name="Rectangle 6"/>
          <p:cNvSpPr>
            <a:spLocks noChangeArrowheads="1"/>
          </p:cNvSpPr>
          <p:nvPr/>
        </p:nvSpPr>
        <p:spPr bwMode="auto">
          <a:xfrm>
            <a:off x="0" y="0"/>
            <a:ext cx="9144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en-US" sz="3400" dirty="0">
                <a:solidFill>
                  <a:srgbClr val="2D2A62"/>
                </a:solidFill>
              </a:rPr>
              <a:t>Looking for a </a:t>
            </a:r>
            <a:r>
              <a:rPr lang="en-US" sz="3400" dirty="0" smtClean="0">
                <a:solidFill>
                  <a:srgbClr val="2D2A62"/>
                </a:solidFill>
              </a:rPr>
              <a:t>Qualitative, Distinguishing Signal</a:t>
            </a:r>
            <a:endParaRPr lang="en-US" sz="3400" dirty="0">
              <a:solidFill>
                <a:srgbClr val="2D2A62"/>
              </a:solidFill>
            </a:endParaRPr>
          </a:p>
        </p:txBody>
      </p:sp>
      <p:grpSp>
        <p:nvGrpSpPr>
          <p:cNvPr id="3" name="Group 14"/>
          <p:cNvGrpSpPr/>
          <p:nvPr/>
        </p:nvGrpSpPr>
        <p:grpSpPr>
          <a:xfrm>
            <a:off x="2133600" y="3570288"/>
            <a:ext cx="5615448" cy="821511"/>
            <a:chOff x="2133600" y="3570288"/>
            <a:chExt cx="5615448" cy="821511"/>
          </a:xfrm>
        </p:grpSpPr>
        <p:sp>
          <p:nvSpPr>
            <p:cNvPr id="614407" name="Rectangle 7"/>
            <p:cNvSpPr>
              <a:spLocks noChangeArrowheads="1"/>
            </p:cNvSpPr>
            <p:nvPr/>
          </p:nvSpPr>
          <p:spPr bwMode="auto">
            <a:xfrm>
              <a:off x="2133600" y="3570288"/>
              <a:ext cx="5438775" cy="457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400" dirty="0" err="1">
                  <a:solidFill>
                    <a:srgbClr val="4D4D4D"/>
                  </a:solidFill>
                  <a:latin typeface="Symbol" pitchFamily="18" charset="2"/>
                </a:rPr>
                <a:t>e</a:t>
              </a:r>
              <a:r>
                <a:rPr lang="en-US" sz="2400" baseline="-25000" dirty="0" err="1">
                  <a:solidFill>
                    <a:srgbClr val="4D4D4D"/>
                  </a:solidFill>
                </a:rPr>
                <a:t>ST</a:t>
              </a:r>
              <a:r>
                <a:rPr lang="en-US" sz="2400" dirty="0">
                  <a:solidFill>
                    <a:srgbClr val="4D4D4D"/>
                  </a:solidFill>
                </a:rPr>
                <a:t> </a:t>
              </a:r>
              <a:r>
                <a:rPr lang="en-US" sz="2400" dirty="0">
                  <a:solidFill>
                    <a:srgbClr val="4D4D4D"/>
                  </a:solidFill>
                  <a:latin typeface="Symbol" pitchFamily="18" charset="2"/>
                </a:rPr>
                <a:t>~</a:t>
              </a:r>
              <a:r>
                <a:rPr lang="en-US" sz="2400" dirty="0">
                  <a:solidFill>
                    <a:srgbClr val="4D4D4D"/>
                  </a:solidFill>
                </a:rPr>
                <a:t> 1 - Exp(-</a:t>
              </a:r>
              <a:r>
                <a:rPr lang="en-US" sz="2400" dirty="0">
                  <a:solidFill>
                    <a:srgbClr val="4D4D4D"/>
                  </a:solidFill>
                  <a:latin typeface="Symbol" pitchFamily="18" charset="2"/>
                </a:rPr>
                <a:t>m</a:t>
              </a:r>
              <a:r>
                <a:rPr lang="en-US" sz="2400" dirty="0">
                  <a:solidFill>
                    <a:srgbClr val="4D4D4D"/>
                  </a:solidFill>
                </a:rPr>
                <a:t> L),        </a:t>
              </a:r>
              <a:r>
                <a:rPr lang="en-US" sz="2400" dirty="0">
                  <a:solidFill>
                    <a:srgbClr val="4D4D4D"/>
                  </a:solidFill>
                  <a:latin typeface="Symbol" pitchFamily="18" charset="2"/>
                </a:rPr>
                <a:t>m</a:t>
              </a:r>
              <a:r>
                <a:rPr lang="en-US" sz="2400" dirty="0">
                  <a:solidFill>
                    <a:srgbClr val="4D4D4D"/>
                  </a:solidFill>
                </a:rPr>
                <a:t> = </a:t>
              </a:r>
              <a:r>
                <a:rPr lang="en-US" sz="2400" dirty="0">
                  <a:solidFill>
                    <a:srgbClr val="4D4D4D"/>
                  </a:solidFill>
                  <a:latin typeface="Symbol" pitchFamily="18" charset="2"/>
                </a:rPr>
                <a:t>pl</a:t>
              </a:r>
              <a:r>
                <a:rPr lang="en-US" sz="2400" baseline="30000" dirty="0">
                  <a:solidFill>
                    <a:srgbClr val="4D4D4D"/>
                  </a:solidFill>
                  <a:latin typeface="Symbol" pitchFamily="18" charset="2"/>
                </a:rPr>
                <a:t>1/2</a:t>
              </a:r>
              <a:r>
                <a:rPr lang="en-US" sz="2400" dirty="0">
                  <a:solidFill>
                    <a:srgbClr val="4D4D4D"/>
                  </a:solidFill>
                  <a:latin typeface="Symbol" pitchFamily="18" charset="2"/>
                </a:rPr>
                <a:t> </a:t>
              </a:r>
              <a:r>
                <a:rPr lang="en-US" sz="2400" dirty="0">
                  <a:solidFill>
                    <a:srgbClr val="4D4D4D"/>
                  </a:solidFill>
                </a:rPr>
                <a:t>T</a:t>
              </a:r>
              <a:r>
                <a:rPr lang="en-US" sz="2400" baseline="30000" dirty="0">
                  <a:solidFill>
                    <a:srgbClr val="4D4D4D"/>
                  </a:solidFill>
                </a:rPr>
                <a:t>2</a:t>
              </a:r>
              <a:r>
                <a:rPr lang="en-US" sz="2400" dirty="0">
                  <a:solidFill>
                    <a:srgbClr val="4D4D4D"/>
                  </a:solidFill>
                </a:rPr>
                <a:t>/2M</a:t>
              </a:r>
              <a:r>
                <a:rPr lang="en-US" sz="2400" baseline="-25000" dirty="0">
                  <a:solidFill>
                    <a:srgbClr val="4D4D4D"/>
                  </a:solidFill>
                </a:rPr>
                <a:t>q</a:t>
              </a:r>
            </a:p>
          </p:txBody>
        </p:sp>
        <p:sp>
          <p:nvSpPr>
            <p:cNvPr id="614408" name="Text Box 8"/>
            <p:cNvSpPr txBox="1">
              <a:spLocks noChangeArrowheads="1"/>
            </p:cNvSpPr>
            <p:nvPr/>
          </p:nvSpPr>
          <p:spPr bwMode="auto">
            <a:xfrm>
              <a:off x="2133600" y="4114800"/>
              <a:ext cx="5615448" cy="2769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200" dirty="0"/>
                <a:t>S. </a:t>
              </a:r>
              <a:r>
                <a:rPr lang="en-US" sz="1200" dirty="0" err="1"/>
                <a:t>Gubser</a:t>
              </a:r>
              <a:r>
                <a:rPr lang="en-US" sz="1200" dirty="0"/>
                <a:t>, Phys.Rev.</a:t>
              </a:r>
              <a:r>
                <a:rPr lang="en-US" sz="1200" b="1" dirty="0"/>
                <a:t>D74</a:t>
              </a:r>
              <a:r>
                <a:rPr lang="en-US" sz="1200" dirty="0"/>
                <a:t>:126005 (2006); C. Herzog </a:t>
              </a:r>
              <a:r>
                <a:rPr lang="en-US" sz="1200" i="1" dirty="0"/>
                <a:t>et al.</a:t>
              </a:r>
              <a:r>
                <a:rPr lang="en-US" sz="1200" dirty="0"/>
                <a:t> JHEP 0607:013,2006</a:t>
              </a:r>
            </a:p>
          </p:txBody>
        </p:sp>
      </p:grpSp>
      <p:sp>
        <p:nvSpPr>
          <p:cNvPr id="614409" name="Line 9"/>
          <p:cNvSpPr>
            <a:spLocks noChangeShapeType="1"/>
          </p:cNvSpPr>
          <p:nvPr/>
        </p:nvSpPr>
        <p:spPr bwMode="auto">
          <a:xfrm flipV="1">
            <a:off x="3048000" y="5422005"/>
            <a:ext cx="304800" cy="0"/>
          </a:xfrm>
          <a:prstGeom prst="line">
            <a:avLst/>
          </a:prstGeom>
          <a:noFill/>
          <a:ln w="31750">
            <a:solidFill>
              <a:srgbClr val="0054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14410" name="Rectangle 10"/>
          <p:cNvSpPr>
            <a:spLocks noChangeArrowheads="1"/>
          </p:cNvSpPr>
          <p:nvPr/>
        </p:nvSpPr>
        <p:spPr bwMode="auto">
          <a:xfrm>
            <a:off x="1168400" y="5691808"/>
            <a:ext cx="7061200" cy="4445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5E21DF-97C5-43A2-B5CD-89F20D3A0081}" type="datetime1">
              <a:rPr lang="en-US" smtClean="0"/>
              <a:pPr/>
              <a:t>11/16/2010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0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1440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144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0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1440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14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402" grpId="0" uiExpand="1" build="p"/>
      <p:bldP spid="614409" grpId="0" uiExpand="1" animBg="1"/>
      <p:bldP spid="614410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5739" name="Picture 11" descr="zoo1dnew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1170801"/>
            <a:ext cx="9144000" cy="4572000"/>
          </a:xfrm>
          <a:prstGeom prst="rect">
            <a:avLst/>
          </a:prstGeom>
          <a:noFill/>
        </p:spPr>
      </p:pic>
      <p:sp>
        <p:nvSpPr>
          <p:cNvPr id="1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HIP Seminar</a:t>
            </a:r>
            <a:endParaRPr lang="en-US"/>
          </a:p>
        </p:txBody>
      </p:sp>
      <p:sp>
        <p:nvSpPr>
          <p:cNvPr id="1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FB20B2-73C4-42D1-8ACA-4E693B55E51F}" type="slidenum">
              <a:rPr lang="en-US"/>
              <a:pPr/>
              <a:t>27</a:t>
            </a:fld>
            <a:endParaRPr lang="en-US"/>
          </a:p>
        </p:txBody>
      </p:sp>
      <p:sp>
        <p:nvSpPr>
          <p:cNvPr id="585730" name="Rectangle 2"/>
          <p:cNvSpPr>
            <a:spLocks noChangeArrowheads="1"/>
          </p:cNvSpPr>
          <p:nvPr/>
        </p:nvSpPr>
        <p:spPr bwMode="auto">
          <a:xfrm>
            <a:off x="-1143000" y="5918200"/>
            <a:ext cx="10223500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1600200" lvl="3" indent="-228600">
              <a:spcBef>
                <a:spcPct val="20000"/>
              </a:spcBef>
              <a:buFontTx/>
              <a:buChar char="–"/>
            </a:pPr>
            <a:r>
              <a:rPr lang="en-US" sz="1800" dirty="0">
                <a:solidFill>
                  <a:srgbClr val="030303"/>
                </a:solidFill>
              </a:rPr>
              <a:t>Unfortunately, large suppression </a:t>
            </a:r>
            <a:r>
              <a:rPr lang="en-US" sz="1800" dirty="0" err="1">
                <a:solidFill>
                  <a:srgbClr val="030303"/>
                </a:solidFill>
              </a:rPr>
              <a:t>pQCD</a:t>
            </a:r>
            <a:r>
              <a:rPr lang="en-US" sz="1800" dirty="0">
                <a:solidFill>
                  <a:srgbClr val="030303"/>
                </a:solidFill>
              </a:rPr>
              <a:t> similar to </a:t>
            </a:r>
            <a:r>
              <a:rPr lang="en-US" sz="1800" dirty="0" err="1">
                <a:solidFill>
                  <a:srgbClr val="030303"/>
                </a:solidFill>
              </a:rPr>
              <a:t>AdS</a:t>
            </a:r>
            <a:r>
              <a:rPr lang="en-US" sz="1800" dirty="0">
                <a:solidFill>
                  <a:srgbClr val="030303"/>
                </a:solidFill>
              </a:rPr>
              <a:t>/CFT</a:t>
            </a:r>
          </a:p>
        </p:txBody>
      </p:sp>
      <p:sp>
        <p:nvSpPr>
          <p:cNvPr id="585734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LHC </a:t>
            </a:r>
            <a:r>
              <a:rPr lang="en-US" i="1"/>
              <a:t>c</a:t>
            </a:r>
            <a:r>
              <a:rPr lang="en-US"/>
              <a:t>, </a:t>
            </a:r>
            <a:r>
              <a:rPr lang="en-US" i="1"/>
              <a:t>b</a:t>
            </a:r>
            <a:r>
              <a:rPr lang="en-US"/>
              <a:t> R</a:t>
            </a:r>
            <a:r>
              <a:rPr lang="en-US" baseline="-25000"/>
              <a:t>AA</a:t>
            </a:r>
            <a:r>
              <a:rPr lang="en-US"/>
              <a:t> p</a:t>
            </a:r>
            <a:r>
              <a:rPr lang="en-US" baseline="-25000"/>
              <a:t>T</a:t>
            </a:r>
            <a:r>
              <a:rPr lang="en-US"/>
              <a:t> Dependence</a:t>
            </a:r>
          </a:p>
        </p:txBody>
      </p:sp>
      <p:sp>
        <p:nvSpPr>
          <p:cNvPr id="585737" name="Text Box 9"/>
          <p:cNvSpPr txBox="1">
            <a:spLocks noChangeArrowheads="1"/>
          </p:cNvSpPr>
          <p:nvPr/>
        </p:nvSpPr>
        <p:spPr bwMode="auto">
          <a:xfrm>
            <a:off x="6626225" y="5666601"/>
            <a:ext cx="2576859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200" dirty="0" smtClean="0"/>
              <a:t>WAH</a:t>
            </a:r>
            <a:r>
              <a:rPr lang="en-US" sz="1200" dirty="0"/>
              <a:t>, M. </a:t>
            </a:r>
            <a:r>
              <a:rPr lang="en-US" sz="1200" dirty="0" err="1"/>
              <a:t>Gyulassy</a:t>
            </a:r>
            <a:r>
              <a:rPr lang="en-US" sz="1200" dirty="0"/>
              <a:t>, </a:t>
            </a:r>
            <a:r>
              <a:rPr lang="en-US" sz="1200" dirty="0" smtClean="0"/>
              <a:t>PLB666 (2008)</a:t>
            </a:r>
            <a:endParaRPr lang="en-US" sz="1200" dirty="0"/>
          </a:p>
        </p:txBody>
      </p:sp>
      <p:sp>
        <p:nvSpPr>
          <p:cNvPr id="18" name="Date Placeholder 1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793456-1AA5-4965-8730-7015E18F28F3}" type="datetime1">
              <a:rPr lang="en-US" smtClean="0"/>
              <a:pPr/>
              <a:t>11/16/2010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HIP Seminar</a:t>
            </a:r>
            <a:endParaRPr lang="en-US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6840E9-1E48-4FA9-8EB9-04D65C835438}" type="slidenum">
              <a:rPr lang="en-US"/>
              <a:pPr/>
              <a:t>28</a:t>
            </a:fld>
            <a:endParaRPr lang="en-US"/>
          </a:p>
        </p:txBody>
      </p:sp>
      <p:sp>
        <p:nvSpPr>
          <p:cNvPr id="6133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143000"/>
            <a:ext cx="7772400" cy="5334000"/>
          </a:xfrm>
        </p:spPr>
        <p:txBody>
          <a:bodyPr/>
          <a:lstStyle/>
          <a:p>
            <a:r>
              <a:rPr lang="en-US"/>
              <a:t>But what about the interplay between mass and momentum?</a:t>
            </a:r>
          </a:p>
          <a:p>
            <a:pPr lvl="1"/>
            <a:r>
              <a:rPr lang="en-US"/>
              <a:t>Take ratio of </a:t>
            </a:r>
            <a:r>
              <a:rPr lang="en-US" i="1"/>
              <a:t>c</a:t>
            </a:r>
            <a:r>
              <a:rPr lang="en-US"/>
              <a:t> to </a:t>
            </a:r>
            <a:r>
              <a:rPr lang="en-US" i="1"/>
              <a:t>b</a:t>
            </a:r>
            <a:r>
              <a:rPr lang="en-US"/>
              <a:t> R</a:t>
            </a:r>
            <a:r>
              <a:rPr lang="en-US" baseline="-25000"/>
              <a:t>AA</a:t>
            </a:r>
            <a:r>
              <a:rPr lang="en-US"/>
              <a:t>(p</a:t>
            </a:r>
            <a:r>
              <a:rPr lang="en-US" baseline="-25000"/>
              <a:t>T</a:t>
            </a:r>
            <a:r>
              <a:rPr lang="en-US"/>
              <a:t>)</a:t>
            </a:r>
          </a:p>
          <a:p>
            <a:pPr lvl="2"/>
            <a:r>
              <a:rPr lang="en-US"/>
              <a:t>pQCD: Mass effects die out with increasing p</a:t>
            </a:r>
            <a:r>
              <a:rPr lang="en-US" baseline="-25000"/>
              <a:t>T</a:t>
            </a:r>
          </a:p>
          <a:p>
            <a:pPr lvl="2">
              <a:buFontTx/>
              <a:buNone/>
            </a:pPr>
            <a:endParaRPr lang="en-US"/>
          </a:p>
          <a:p>
            <a:pPr lvl="3"/>
            <a:r>
              <a:rPr lang="en-US"/>
              <a:t>Ratio starts below 1, asymptotically approaches 1.  Approach is slower for higher quenching</a:t>
            </a:r>
          </a:p>
          <a:p>
            <a:pPr lvl="2"/>
            <a:r>
              <a:rPr lang="en-US"/>
              <a:t>ST: drag independent of p</a:t>
            </a:r>
            <a:r>
              <a:rPr lang="en-US" baseline="-25000"/>
              <a:t>T</a:t>
            </a:r>
            <a:r>
              <a:rPr lang="en-US"/>
              <a:t>, inversely proportional to mass.  Simple analytic approx. of uniform medium gives</a:t>
            </a:r>
          </a:p>
          <a:p>
            <a:pPr lvl="2">
              <a:buFontTx/>
              <a:buNone/>
            </a:pPr>
            <a:r>
              <a:rPr lang="en-US"/>
              <a:t>R</a:t>
            </a:r>
            <a:r>
              <a:rPr lang="en-US" i="1" baseline="30000"/>
              <a:t>cb</a:t>
            </a:r>
            <a:r>
              <a:rPr lang="en-US" baseline="-25000"/>
              <a:t>pQCD</a:t>
            </a:r>
            <a:r>
              <a:rPr lang="en-US"/>
              <a:t>(p</a:t>
            </a:r>
            <a:r>
              <a:rPr lang="en-US" baseline="-25000"/>
              <a:t>T</a:t>
            </a:r>
            <a:r>
              <a:rPr lang="en-US"/>
              <a:t>) ~ </a:t>
            </a:r>
            <a:r>
              <a:rPr lang="en-US" i="1"/>
              <a:t>n</a:t>
            </a:r>
            <a:r>
              <a:rPr lang="en-US" baseline="-25000"/>
              <a:t>b</a:t>
            </a:r>
            <a:r>
              <a:rPr lang="en-US"/>
              <a:t>M</a:t>
            </a:r>
            <a:r>
              <a:rPr lang="en-US" baseline="-25000"/>
              <a:t>c</a:t>
            </a:r>
            <a:r>
              <a:rPr lang="en-US"/>
              <a:t>/</a:t>
            </a:r>
            <a:r>
              <a:rPr lang="en-US" i="1"/>
              <a:t>n</a:t>
            </a:r>
            <a:r>
              <a:rPr lang="en-US" baseline="-25000"/>
              <a:t>c</a:t>
            </a:r>
            <a:r>
              <a:rPr lang="en-US"/>
              <a:t>M</a:t>
            </a:r>
            <a:r>
              <a:rPr lang="en-US" baseline="-25000"/>
              <a:t>b </a:t>
            </a:r>
            <a:r>
              <a:rPr lang="en-US"/>
              <a:t>~ M</a:t>
            </a:r>
            <a:r>
              <a:rPr lang="en-US" baseline="-25000"/>
              <a:t>c</a:t>
            </a:r>
            <a:r>
              <a:rPr lang="en-US"/>
              <a:t>/M</a:t>
            </a:r>
            <a:r>
              <a:rPr lang="en-US" baseline="-25000"/>
              <a:t>b </a:t>
            </a:r>
            <a:r>
              <a:rPr lang="en-US"/>
              <a:t>~ .27</a:t>
            </a:r>
          </a:p>
          <a:p>
            <a:pPr lvl="3"/>
            <a:r>
              <a:rPr lang="en-US"/>
              <a:t>Ratio starts below 1; independent of p</a:t>
            </a:r>
            <a:r>
              <a:rPr lang="en-US" baseline="-25000"/>
              <a:t>T</a:t>
            </a:r>
          </a:p>
        </p:txBody>
      </p:sp>
      <p:sp>
        <p:nvSpPr>
          <p:cNvPr id="6133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An Enhanced Signal</a:t>
            </a:r>
          </a:p>
        </p:txBody>
      </p:sp>
      <p:sp>
        <p:nvSpPr>
          <p:cNvPr id="613380" name="Rectangle 4"/>
          <p:cNvSpPr>
            <a:spLocks noChangeArrowheads="1"/>
          </p:cNvSpPr>
          <p:nvPr/>
        </p:nvSpPr>
        <p:spPr bwMode="auto">
          <a:xfrm>
            <a:off x="1211263" y="3124200"/>
            <a:ext cx="64484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solidFill>
                  <a:srgbClr val="4D4D4D"/>
                </a:solidFill>
              </a:rPr>
              <a:t>R</a:t>
            </a:r>
            <a:r>
              <a:rPr lang="en-US" sz="2400" i="1" baseline="30000">
                <a:solidFill>
                  <a:srgbClr val="4D4D4D"/>
                </a:solidFill>
              </a:rPr>
              <a:t>cb</a:t>
            </a:r>
            <a:r>
              <a:rPr lang="en-US" sz="2400" baseline="-25000">
                <a:solidFill>
                  <a:srgbClr val="4D4D4D"/>
                </a:solidFill>
              </a:rPr>
              <a:t>pQCD</a:t>
            </a:r>
            <a:r>
              <a:rPr lang="en-US" sz="2400">
                <a:solidFill>
                  <a:srgbClr val="4D4D4D"/>
                </a:solidFill>
              </a:rPr>
              <a:t>(p</a:t>
            </a:r>
            <a:r>
              <a:rPr lang="en-US" sz="2400" baseline="-25000">
                <a:solidFill>
                  <a:srgbClr val="4D4D4D"/>
                </a:solidFill>
              </a:rPr>
              <a:t>T</a:t>
            </a:r>
            <a:r>
              <a:rPr lang="en-US" sz="2400">
                <a:solidFill>
                  <a:srgbClr val="4D4D4D"/>
                </a:solidFill>
              </a:rPr>
              <a:t>) </a:t>
            </a:r>
            <a:r>
              <a:rPr lang="en-US" sz="2400">
                <a:solidFill>
                  <a:srgbClr val="4D4D4D"/>
                </a:solidFill>
                <a:latin typeface="Symbol" pitchFamily="18" charset="2"/>
              </a:rPr>
              <a:t>~</a:t>
            </a:r>
            <a:r>
              <a:rPr lang="en-US" sz="2400">
                <a:solidFill>
                  <a:srgbClr val="4D4D4D"/>
                </a:solidFill>
              </a:rPr>
              <a:t> 1 - </a:t>
            </a:r>
            <a:r>
              <a:rPr lang="en-US" sz="2400">
                <a:solidFill>
                  <a:srgbClr val="4D4D4D"/>
                </a:solidFill>
                <a:latin typeface="Symbol" pitchFamily="18" charset="2"/>
              </a:rPr>
              <a:t>a</a:t>
            </a:r>
            <a:r>
              <a:rPr lang="en-US" sz="2400" baseline="-25000">
                <a:solidFill>
                  <a:srgbClr val="4D4D4D"/>
                </a:solidFill>
              </a:rPr>
              <a:t>s</a:t>
            </a:r>
            <a:r>
              <a:rPr lang="en-US" sz="2400">
                <a:solidFill>
                  <a:srgbClr val="4D4D4D"/>
                </a:solidFill>
              </a:rPr>
              <a:t> </a:t>
            </a:r>
            <a:r>
              <a:rPr lang="en-US" sz="2400" i="1">
                <a:solidFill>
                  <a:srgbClr val="4D4D4D"/>
                </a:solidFill>
              </a:rPr>
              <a:t>n</a:t>
            </a:r>
            <a:r>
              <a:rPr lang="en-US" sz="2400">
                <a:solidFill>
                  <a:srgbClr val="4D4D4D"/>
                </a:solidFill>
              </a:rPr>
              <a:t>(p</a:t>
            </a:r>
            <a:r>
              <a:rPr lang="en-US" sz="2400" baseline="-25000">
                <a:solidFill>
                  <a:srgbClr val="4D4D4D"/>
                </a:solidFill>
              </a:rPr>
              <a:t>T</a:t>
            </a:r>
            <a:r>
              <a:rPr lang="en-US" sz="2400">
                <a:solidFill>
                  <a:srgbClr val="4D4D4D"/>
                </a:solidFill>
              </a:rPr>
              <a:t>) L</a:t>
            </a:r>
            <a:r>
              <a:rPr lang="en-US" sz="2400" baseline="30000">
                <a:solidFill>
                  <a:srgbClr val="4D4D4D"/>
                </a:solidFill>
              </a:rPr>
              <a:t>2</a:t>
            </a:r>
            <a:r>
              <a:rPr lang="en-US" sz="2400">
                <a:solidFill>
                  <a:srgbClr val="4D4D4D"/>
                </a:solidFill>
              </a:rPr>
              <a:t> log(M</a:t>
            </a:r>
            <a:r>
              <a:rPr lang="en-US" sz="2400" baseline="-25000">
                <a:solidFill>
                  <a:srgbClr val="4D4D4D"/>
                </a:solidFill>
              </a:rPr>
              <a:t>b</a:t>
            </a:r>
            <a:r>
              <a:rPr lang="en-US" sz="2400">
                <a:solidFill>
                  <a:srgbClr val="4D4D4D"/>
                </a:solidFill>
              </a:rPr>
              <a:t>/M</a:t>
            </a:r>
            <a:r>
              <a:rPr lang="en-US" sz="2400" baseline="-25000">
                <a:solidFill>
                  <a:srgbClr val="4D4D4D"/>
                </a:solidFill>
              </a:rPr>
              <a:t>c</a:t>
            </a:r>
            <a:r>
              <a:rPr lang="en-US" sz="2400">
                <a:solidFill>
                  <a:srgbClr val="4D4D4D"/>
                </a:solidFill>
              </a:rPr>
              <a:t>) (   /p</a:t>
            </a:r>
            <a:r>
              <a:rPr lang="en-US" sz="2400" baseline="-25000">
                <a:solidFill>
                  <a:srgbClr val="4D4D4D"/>
                </a:solidFill>
              </a:rPr>
              <a:t>T</a:t>
            </a:r>
            <a:r>
              <a:rPr lang="en-US" sz="2400">
                <a:solidFill>
                  <a:srgbClr val="4D4D4D"/>
                </a:solidFill>
              </a:rPr>
              <a:t>)</a:t>
            </a:r>
            <a:endParaRPr lang="en-US" sz="2400" baseline="-25000">
              <a:solidFill>
                <a:srgbClr val="4D4D4D"/>
              </a:solidFill>
            </a:endParaRPr>
          </a:p>
        </p:txBody>
      </p:sp>
      <p:pic>
        <p:nvPicPr>
          <p:cNvPr id="613381" name="Picture 5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735763" y="3213100"/>
            <a:ext cx="274637" cy="342900"/>
          </a:xfrm>
          <a:prstGeom prst="rect">
            <a:avLst/>
          </a:prstGeom>
          <a:noFill/>
        </p:spPr>
      </p:pic>
      <p:sp>
        <p:nvSpPr>
          <p:cNvPr id="613382" name="Rectangle 6"/>
          <p:cNvSpPr>
            <a:spLocks noChangeArrowheads="1"/>
          </p:cNvSpPr>
          <p:nvPr/>
        </p:nvSpPr>
        <p:spPr bwMode="auto">
          <a:xfrm>
            <a:off x="3683358" y="3607158"/>
            <a:ext cx="4393842" cy="3302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613383" name="Rectangle 7"/>
          <p:cNvSpPr>
            <a:spLocks noChangeArrowheads="1"/>
          </p:cNvSpPr>
          <p:nvPr/>
        </p:nvSpPr>
        <p:spPr bwMode="auto">
          <a:xfrm>
            <a:off x="3682284" y="5867400"/>
            <a:ext cx="3124200" cy="3810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7E2A32-061E-45A8-8A2D-E67743FE71EF}" type="datetime1">
              <a:rPr lang="en-US" smtClean="0"/>
              <a:pPr/>
              <a:t>11/16/2010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HIP Seminar</a:t>
            </a:r>
            <a:endParaRPr lang="en-US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D61765-F50B-43F1-A245-867502E31EBE}" type="slidenum">
              <a:rPr lang="en-US"/>
              <a:pPr/>
              <a:t>29</a:t>
            </a:fld>
            <a:endParaRPr lang="en-US"/>
          </a:p>
        </p:txBody>
      </p:sp>
      <p:pic>
        <p:nvPicPr>
          <p:cNvPr id="586754" name="Picture 2" descr="071015Rationosl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33400" y="914400"/>
            <a:ext cx="7162800" cy="4010025"/>
          </a:xfrm>
          <a:prstGeom prst="rect">
            <a:avLst/>
          </a:prstGeom>
          <a:noFill/>
        </p:spPr>
      </p:pic>
      <p:pic>
        <p:nvPicPr>
          <p:cNvPr id="586755" name="Picture 3" descr="zoo1dnew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4800" y="1600200"/>
            <a:ext cx="8382000" cy="4191000"/>
          </a:xfrm>
          <a:prstGeom prst="rect">
            <a:avLst/>
          </a:prstGeom>
          <a:noFill/>
        </p:spPr>
      </p:pic>
      <p:sp>
        <p:nvSpPr>
          <p:cNvPr id="586756" name="Rectangle 4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>
            <a:normAutofit/>
          </a:bodyPr>
          <a:lstStyle/>
          <a:p>
            <a:r>
              <a:rPr lang="en-US" dirty="0" err="1" smtClean="0"/>
              <a:t>pQCD</a:t>
            </a:r>
            <a:r>
              <a:rPr lang="en-US" dirty="0" smtClean="0"/>
              <a:t> vs. </a:t>
            </a:r>
            <a:r>
              <a:rPr lang="en-US" dirty="0" err="1" smtClean="0"/>
              <a:t>AdS</a:t>
            </a:r>
            <a:r>
              <a:rPr lang="en-US" dirty="0" smtClean="0"/>
              <a:t>/CFT at LHC</a:t>
            </a:r>
            <a:endParaRPr lang="en-US" dirty="0"/>
          </a:p>
        </p:txBody>
      </p:sp>
      <p:sp>
        <p:nvSpPr>
          <p:cNvPr id="586757" name="Rectangle 5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Plethora of Predictions:</a:t>
            </a:r>
            <a:endParaRPr lang="en-US" dirty="0"/>
          </a:p>
        </p:txBody>
      </p:sp>
      <p:sp>
        <p:nvSpPr>
          <p:cNvPr id="586758" name="Rectangle 6"/>
          <p:cNvSpPr>
            <a:spLocks noChangeArrowheads="1"/>
          </p:cNvSpPr>
          <p:nvPr/>
        </p:nvSpPr>
        <p:spPr bwMode="auto">
          <a:xfrm>
            <a:off x="-977900" y="4953000"/>
            <a:ext cx="10058400" cy="157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1600200" lvl="3" indent="-228600">
              <a:spcBef>
                <a:spcPct val="20000"/>
              </a:spcBef>
              <a:buFontTx/>
              <a:buChar char="–"/>
            </a:pPr>
            <a:r>
              <a:rPr lang="en-US" sz="1800" dirty="0">
                <a:solidFill>
                  <a:srgbClr val="030303"/>
                </a:solidFill>
              </a:rPr>
              <a:t>Taking the ratio cancels most normalization </a:t>
            </a:r>
            <a:r>
              <a:rPr lang="en-US" sz="1800" dirty="0" smtClean="0">
                <a:solidFill>
                  <a:srgbClr val="030303"/>
                </a:solidFill>
              </a:rPr>
              <a:t>differences</a:t>
            </a:r>
            <a:endParaRPr lang="en-US" sz="1800" dirty="0">
              <a:solidFill>
                <a:srgbClr val="030303"/>
              </a:solidFill>
            </a:endParaRPr>
          </a:p>
          <a:p>
            <a:pPr marL="1600200" lvl="3" indent="-228600">
              <a:spcBef>
                <a:spcPct val="20000"/>
              </a:spcBef>
              <a:buFontTx/>
              <a:buChar char="–"/>
            </a:pPr>
            <a:r>
              <a:rPr lang="en-US" sz="1800" dirty="0" err="1">
                <a:solidFill>
                  <a:srgbClr val="030303"/>
                </a:solidFill>
              </a:rPr>
              <a:t>pQCD</a:t>
            </a:r>
            <a:r>
              <a:rPr lang="en-US" sz="1800" dirty="0">
                <a:solidFill>
                  <a:srgbClr val="030303"/>
                </a:solidFill>
              </a:rPr>
              <a:t> ratio asymptotically approaches 1, and more slowly so for increased quenching (until quenching saturates)</a:t>
            </a:r>
          </a:p>
          <a:p>
            <a:pPr marL="1600200" lvl="3" indent="-228600">
              <a:spcBef>
                <a:spcPct val="20000"/>
              </a:spcBef>
              <a:buFontTx/>
              <a:buChar char="–"/>
            </a:pPr>
            <a:r>
              <a:rPr lang="en-US" sz="1800" dirty="0" err="1">
                <a:solidFill>
                  <a:srgbClr val="030303"/>
                </a:solidFill>
              </a:rPr>
              <a:t>AdS</a:t>
            </a:r>
            <a:r>
              <a:rPr lang="en-US" sz="1800" dirty="0">
                <a:solidFill>
                  <a:srgbClr val="030303"/>
                </a:solidFill>
              </a:rPr>
              <a:t>/CFT ratio is flat and many times smaller than </a:t>
            </a:r>
            <a:r>
              <a:rPr lang="en-US" sz="1800" dirty="0" err="1">
                <a:solidFill>
                  <a:srgbClr val="030303"/>
                </a:solidFill>
              </a:rPr>
              <a:t>pQCD</a:t>
            </a:r>
            <a:r>
              <a:rPr lang="en-US" sz="1800" dirty="0">
                <a:solidFill>
                  <a:srgbClr val="030303"/>
                </a:solidFill>
              </a:rPr>
              <a:t> at only moderate </a:t>
            </a:r>
            <a:r>
              <a:rPr lang="en-US" sz="1800" dirty="0" err="1">
                <a:solidFill>
                  <a:srgbClr val="030303"/>
                </a:solidFill>
              </a:rPr>
              <a:t>p</a:t>
            </a:r>
            <a:r>
              <a:rPr lang="en-US" sz="1800" baseline="-25000" dirty="0" err="1">
                <a:solidFill>
                  <a:srgbClr val="030303"/>
                </a:solidFill>
              </a:rPr>
              <a:t>T</a:t>
            </a:r>
            <a:endParaRPr lang="en-US" sz="1800" baseline="-25000" dirty="0">
              <a:solidFill>
                <a:srgbClr val="030303"/>
              </a:solidFill>
            </a:endParaRPr>
          </a:p>
        </p:txBody>
      </p:sp>
      <p:sp>
        <p:nvSpPr>
          <p:cNvPr id="586759" name="Text Box 7"/>
          <p:cNvSpPr txBox="1">
            <a:spLocks noChangeArrowheads="1"/>
          </p:cNvSpPr>
          <p:nvPr/>
        </p:nvSpPr>
        <p:spPr bwMode="auto">
          <a:xfrm>
            <a:off x="3359150" y="5745163"/>
            <a:ext cx="2576859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200" dirty="0" smtClean="0"/>
              <a:t>WAH</a:t>
            </a:r>
            <a:r>
              <a:rPr lang="en-US" sz="1200" dirty="0"/>
              <a:t>, M. </a:t>
            </a:r>
            <a:r>
              <a:rPr lang="en-US" sz="1200" dirty="0" err="1"/>
              <a:t>Gyulassy</a:t>
            </a:r>
            <a:r>
              <a:rPr lang="en-US" sz="1200" dirty="0"/>
              <a:t>, </a:t>
            </a:r>
            <a:r>
              <a:rPr lang="en-US" sz="1200" dirty="0" smtClean="0"/>
              <a:t>PLB666 (2008)</a:t>
            </a:r>
            <a:endParaRPr lang="en-US" sz="1200" dirty="0"/>
          </a:p>
        </p:txBody>
      </p:sp>
      <p:sp>
        <p:nvSpPr>
          <p:cNvPr id="586760" name="Text Box 8"/>
          <p:cNvSpPr txBox="1">
            <a:spLocks noChangeArrowheads="1"/>
          </p:cNvSpPr>
          <p:nvPr/>
        </p:nvSpPr>
        <p:spPr bwMode="auto">
          <a:xfrm>
            <a:off x="5257800" y="3962400"/>
            <a:ext cx="2576859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200" dirty="0" smtClean="0"/>
              <a:t>WAH</a:t>
            </a:r>
            <a:r>
              <a:rPr lang="en-US" sz="1200" dirty="0"/>
              <a:t>, M. </a:t>
            </a:r>
            <a:r>
              <a:rPr lang="en-US" sz="1200" dirty="0" err="1"/>
              <a:t>Gyulassy</a:t>
            </a:r>
            <a:r>
              <a:rPr lang="en-US" sz="1200" dirty="0"/>
              <a:t>, </a:t>
            </a:r>
            <a:r>
              <a:rPr lang="en-US" sz="1200" dirty="0" smtClean="0"/>
              <a:t>PLB666 (2008)</a:t>
            </a:r>
            <a:endParaRPr lang="en-US" sz="1200" dirty="0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1571F-3D6A-4C30-9D16-DEBA463A838C}" type="datetime1">
              <a:rPr lang="en-US" smtClean="0"/>
              <a:pPr/>
              <a:t>11/16/2010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5867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67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7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867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7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867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75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8675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7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867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5867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67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5867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67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7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867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6757" grpId="0" build="p"/>
      <p:bldP spid="586759" grpId="0"/>
      <p:bldP spid="58676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Bulk QCD and Phase Diagram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F702A0-4EEE-43EC-9208-D6B57FB6A4C0}" type="datetime1">
              <a:rPr lang="en-US" smtClean="0"/>
              <a:pPr/>
              <a:t>11/16/2010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HIP Seminar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3</a:t>
            </a:fld>
            <a:endParaRPr lang="en-US"/>
          </a:p>
        </p:txBody>
      </p:sp>
      <p:pic>
        <p:nvPicPr>
          <p:cNvPr id="9" name="Content Placeholder 6" descr="PhaseDiagramLRP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262835" y="1600200"/>
            <a:ext cx="4618330" cy="4525963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5029200" y="6172200"/>
            <a:ext cx="179408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Long Range Plan, 2008</a:t>
            </a:r>
            <a:endParaRPr lang="en-US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HIP Seminar</a:t>
            </a:r>
            <a:endParaRPr lang="en-US"/>
          </a:p>
        </p:txBody>
      </p:sp>
      <p:sp>
        <p:nvSpPr>
          <p:cNvPr id="2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D2FCC-1E49-4F15-B3E8-2FA60ECB4CD9}" type="slidenum">
              <a:rPr lang="en-US"/>
              <a:pPr/>
              <a:t>30</a:t>
            </a:fld>
            <a:endParaRPr lang="en-US"/>
          </a:p>
        </p:txBody>
      </p:sp>
      <p:sp>
        <p:nvSpPr>
          <p:cNvPr id="58777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-152400" y="1219200"/>
            <a:ext cx="6096000" cy="5486400"/>
          </a:xfrm>
        </p:spPr>
        <p:txBody>
          <a:bodyPr/>
          <a:lstStyle/>
          <a:p>
            <a:pPr lvl="1"/>
            <a:r>
              <a:rPr lang="en-US" dirty="0"/>
              <a:t>Speed limit estimate for applicability of </a:t>
            </a:r>
            <a:r>
              <a:rPr lang="en-US" dirty="0" err="1"/>
              <a:t>AdS</a:t>
            </a:r>
            <a:r>
              <a:rPr lang="en-US" dirty="0"/>
              <a:t> drag</a:t>
            </a:r>
          </a:p>
          <a:p>
            <a:pPr lvl="2"/>
            <a:r>
              <a:rPr lang="en-US" dirty="0"/>
              <a:t> </a:t>
            </a:r>
            <a:r>
              <a:rPr lang="en-US" dirty="0">
                <a:latin typeface="Symbol" pitchFamily="18" charset="2"/>
              </a:rPr>
              <a:t>g</a:t>
            </a:r>
            <a:r>
              <a:rPr lang="en-US" dirty="0"/>
              <a:t> &lt; </a:t>
            </a:r>
            <a:r>
              <a:rPr lang="en-US" dirty="0" err="1">
                <a:latin typeface="Symbol" pitchFamily="18" charset="2"/>
              </a:rPr>
              <a:t>g</a:t>
            </a:r>
            <a:r>
              <a:rPr lang="en-US" baseline="-25000" dirty="0" err="1"/>
              <a:t>crit</a:t>
            </a:r>
            <a:r>
              <a:rPr lang="en-US" dirty="0"/>
              <a:t> = (1 + 2M</a:t>
            </a:r>
            <a:r>
              <a:rPr lang="en-US" baseline="-25000" dirty="0"/>
              <a:t>q</a:t>
            </a:r>
            <a:r>
              <a:rPr lang="en-US" dirty="0"/>
              <a:t>/</a:t>
            </a:r>
            <a:r>
              <a:rPr lang="en-US" dirty="0">
                <a:latin typeface="Symbol" pitchFamily="18" charset="2"/>
              </a:rPr>
              <a:t>l</a:t>
            </a:r>
            <a:r>
              <a:rPr lang="en-US" baseline="30000" dirty="0"/>
              <a:t>1/2 </a:t>
            </a:r>
            <a:r>
              <a:rPr lang="en-US" dirty="0"/>
              <a:t>T)</a:t>
            </a:r>
            <a:r>
              <a:rPr lang="en-US" baseline="30000" dirty="0"/>
              <a:t>2</a:t>
            </a:r>
            <a:endParaRPr lang="en-US" dirty="0"/>
          </a:p>
          <a:p>
            <a:pPr lvl="2">
              <a:buFontTx/>
              <a:buNone/>
            </a:pPr>
            <a:r>
              <a:rPr lang="en-US" dirty="0"/>
              <a:t>                 ~ 4M</a:t>
            </a:r>
            <a:r>
              <a:rPr lang="en-US" baseline="-25000" dirty="0"/>
              <a:t>q</a:t>
            </a:r>
            <a:r>
              <a:rPr lang="en-US" baseline="30000" dirty="0"/>
              <a:t>2</a:t>
            </a:r>
            <a:r>
              <a:rPr lang="en-US" dirty="0"/>
              <a:t>/(</a:t>
            </a:r>
            <a:r>
              <a:rPr lang="en-US" dirty="0">
                <a:latin typeface="Symbol" pitchFamily="18" charset="2"/>
              </a:rPr>
              <a:t>l </a:t>
            </a:r>
            <a:r>
              <a:rPr lang="en-US" dirty="0"/>
              <a:t>T</a:t>
            </a:r>
            <a:r>
              <a:rPr lang="en-US" baseline="30000" dirty="0"/>
              <a:t>2</a:t>
            </a:r>
            <a:r>
              <a:rPr lang="en-US" dirty="0"/>
              <a:t>)</a:t>
            </a:r>
          </a:p>
          <a:p>
            <a:pPr lvl="3"/>
            <a:r>
              <a:rPr lang="en-US" dirty="0"/>
              <a:t>Limited by </a:t>
            </a:r>
            <a:r>
              <a:rPr lang="en-US" dirty="0" err="1"/>
              <a:t>M</a:t>
            </a:r>
            <a:r>
              <a:rPr lang="en-US" baseline="-25000" dirty="0" err="1"/>
              <a:t>charm</a:t>
            </a:r>
            <a:r>
              <a:rPr lang="en-US" dirty="0"/>
              <a:t> ~ 1.2 </a:t>
            </a:r>
            <a:r>
              <a:rPr lang="en-US" dirty="0" err="1"/>
              <a:t>GeV</a:t>
            </a:r>
            <a:endParaRPr lang="en-US" dirty="0"/>
          </a:p>
          <a:p>
            <a:pPr lvl="2"/>
            <a:r>
              <a:rPr lang="en-US" dirty="0"/>
              <a:t>Similar to BH    LPM</a:t>
            </a:r>
          </a:p>
          <a:p>
            <a:pPr lvl="3"/>
            <a:r>
              <a:rPr lang="en-US" dirty="0"/>
              <a:t> </a:t>
            </a:r>
            <a:r>
              <a:rPr lang="en-US" dirty="0" err="1">
                <a:latin typeface="Symbol" pitchFamily="18" charset="2"/>
              </a:rPr>
              <a:t>g</a:t>
            </a:r>
            <a:r>
              <a:rPr lang="en-US" baseline="-25000" dirty="0" err="1"/>
              <a:t>crit</a:t>
            </a:r>
            <a:r>
              <a:rPr lang="en-US" dirty="0"/>
              <a:t> ~ </a:t>
            </a:r>
            <a:r>
              <a:rPr lang="en-US" dirty="0" err="1"/>
              <a:t>M</a:t>
            </a:r>
            <a:r>
              <a:rPr lang="en-US" baseline="-25000" dirty="0" err="1"/>
              <a:t>q</a:t>
            </a:r>
            <a:r>
              <a:rPr lang="en-US" dirty="0"/>
              <a:t>/(</a:t>
            </a:r>
            <a:r>
              <a:rPr lang="en-US" dirty="0" err="1">
                <a:latin typeface="Symbol" pitchFamily="18" charset="2"/>
              </a:rPr>
              <a:t>l</a:t>
            </a:r>
            <a:r>
              <a:rPr lang="en-US" dirty="0" err="1"/>
              <a:t>T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No Single T for QGP</a:t>
            </a:r>
          </a:p>
          <a:p>
            <a:pPr lvl="2"/>
            <a:r>
              <a:rPr lang="en-US" dirty="0"/>
              <a:t> smallest </a:t>
            </a:r>
            <a:r>
              <a:rPr lang="en-US" dirty="0" err="1">
                <a:latin typeface="Symbol" pitchFamily="18" charset="2"/>
              </a:rPr>
              <a:t>g</a:t>
            </a:r>
            <a:r>
              <a:rPr lang="en-US" baseline="-25000" dirty="0" err="1"/>
              <a:t>crit</a:t>
            </a:r>
            <a:r>
              <a:rPr lang="en-US" dirty="0"/>
              <a:t> for largest T </a:t>
            </a:r>
          </a:p>
          <a:p>
            <a:pPr lvl="2">
              <a:buFontTx/>
              <a:buNone/>
            </a:pPr>
            <a:r>
              <a:rPr lang="en-US" dirty="0"/>
              <a:t>         T = T(</a:t>
            </a:r>
            <a:r>
              <a:rPr lang="en-US" dirty="0">
                <a:latin typeface="Symbol" pitchFamily="18" charset="2"/>
              </a:rPr>
              <a:t>t</a:t>
            </a:r>
            <a:r>
              <a:rPr lang="en-US" baseline="-25000" dirty="0"/>
              <a:t>0</a:t>
            </a:r>
            <a:r>
              <a:rPr lang="en-US" dirty="0"/>
              <a:t>, x=y=0): “(”</a:t>
            </a:r>
          </a:p>
          <a:p>
            <a:pPr lvl="2"/>
            <a:r>
              <a:rPr lang="en-US" dirty="0"/>
              <a:t> largest </a:t>
            </a:r>
            <a:r>
              <a:rPr lang="en-US" dirty="0" err="1">
                <a:latin typeface="Symbol" pitchFamily="18" charset="2"/>
              </a:rPr>
              <a:t>g</a:t>
            </a:r>
            <a:r>
              <a:rPr lang="en-US" baseline="-25000" dirty="0" err="1"/>
              <a:t>crit</a:t>
            </a:r>
            <a:r>
              <a:rPr lang="en-US" dirty="0"/>
              <a:t> for smallest T </a:t>
            </a:r>
          </a:p>
          <a:p>
            <a:pPr lvl="2">
              <a:buFontTx/>
              <a:buNone/>
            </a:pPr>
            <a:r>
              <a:rPr lang="en-US" dirty="0"/>
              <a:t>         T = </a:t>
            </a:r>
            <a:r>
              <a:rPr lang="en-US" dirty="0" err="1"/>
              <a:t>T</a:t>
            </a:r>
            <a:r>
              <a:rPr lang="en-US" baseline="-25000" dirty="0" err="1"/>
              <a:t>c</a:t>
            </a:r>
            <a:r>
              <a:rPr lang="en-US" dirty="0"/>
              <a:t>: “]”</a:t>
            </a:r>
          </a:p>
        </p:txBody>
      </p:sp>
      <p:sp>
        <p:nvSpPr>
          <p:cNvPr id="587779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Not So Fast!</a:t>
            </a:r>
          </a:p>
        </p:txBody>
      </p:sp>
      <p:grpSp>
        <p:nvGrpSpPr>
          <p:cNvPr id="2" name="Group 29"/>
          <p:cNvGrpSpPr/>
          <p:nvPr/>
        </p:nvGrpSpPr>
        <p:grpSpPr>
          <a:xfrm>
            <a:off x="5181600" y="1295400"/>
            <a:ext cx="3886200" cy="4329113"/>
            <a:chOff x="5181600" y="1295400"/>
            <a:chExt cx="3886200" cy="4329113"/>
          </a:xfrm>
        </p:grpSpPr>
        <p:sp>
          <p:nvSpPr>
            <p:cNvPr id="587780" name="Text Box 4"/>
            <p:cNvSpPr txBox="1">
              <a:spLocks noChangeArrowheads="1"/>
            </p:cNvSpPr>
            <p:nvPr/>
          </p:nvSpPr>
          <p:spPr bwMode="auto">
            <a:xfrm>
              <a:off x="6096000" y="5257800"/>
              <a:ext cx="1771650" cy="3667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800">
                  <a:latin typeface="Arial" charset="0"/>
                </a:rPr>
                <a:t>D3 Black Brane</a:t>
              </a:r>
            </a:p>
          </p:txBody>
        </p:sp>
        <p:sp>
          <p:nvSpPr>
            <p:cNvPr id="587781" name="Text Box 5"/>
            <p:cNvSpPr txBox="1">
              <a:spLocks noChangeArrowheads="1"/>
            </p:cNvSpPr>
            <p:nvPr/>
          </p:nvSpPr>
          <p:spPr bwMode="auto">
            <a:xfrm>
              <a:off x="5943600" y="1295400"/>
              <a:ext cx="1822450" cy="3667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800">
                  <a:latin typeface="Arial" charset="0"/>
                </a:rPr>
                <a:t>D7 Probe Brane</a:t>
              </a:r>
            </a:p>
          </p:txBody>
        </p:sp>
        <p:sp>
          <p:nvSpPr>
            <p:cNvPr id="587782" name="AutoShape 6"/>
            <p:cNvSpPr>
              <a:spLocks noChangeArrowheads="1"/>
            </p:cNvSpPr>
            <p:nvPr/>
          </p:nvSpPr>
          <p:spPr bwMode="auto">
            <a:xfrm>
              <a:off x="5181600" y="1676400"/>
              <a:ext cx="3810000" cy="381000"/>
            </a:xfrm>
            <a:prstGeom prst="parallelogram">
              <a:avLst>
                <a:gd name="adj" fmla="val 2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87783" name="Text Box 7"/>
            <p:cNvSpPr txBox="1">
              <a:spLocks noChangeArrowheads="1"/>
            </p:cNvSpPr>
            <p:nvPr/>
          </p:nvSpPr>
          <p:spPr bwMode="auto">
            <a:xfrm>
              <a:off x="7848600" y="1371600"/>
              <a:ext cx="361950" cy="3667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800">
                  <a:solidFill>
                    <a:srgbClr val="CC00CC"/>
                  </a:solidFill>
                  <a:latin typeface="Arial" charset="0"/>
                </a:rPr>
                <a:t>Q</a:t>
              </a:r>
            </a:p>
          </p:txBody>
        </p:sp>
        <p:sp>
          <p:nvSpPr>
            <p:cNvPr id="587784" name="Oval 8"/>
            <p:cNvSpPr>
              <a:spLocks noChangeArrowheads="1"/>
            </p:cNvSpPr>
            <p:nvPr/>
          </p:nvSpPr>
          <p:spPr bwMode="auto">
            <a:xfrm>
              <a:off x="8001000" y="1752600"/>
              <a:ext cx="152400" cy="152400"/>
            </a:xfrm>
            <a:prstGeom prst="ellipse">
              <a:avLst/>
            </a:prstGeom>
            <a:solidFill>
              <a:srgbClr val="CC00CC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87785" name="Text Box 9"/>
            <p:cNvSpPr txBox="1">
              <a:spLocks noChangeArrowheads="1"/>
            </p:cNvSpPr>
            <p:nvPr/>
          </p:nvSpPr>
          <p:spPr bwMode="auto">
            <a:xfrm>
              <a:off x="5594350" y="2587625"/>
              <a:ext cx="2406650" cy="650875"/>
            </a:xfrm>
            <a:prstGeom prst="rect">
              <a:avLst/>
            </a:prstGeom>
            <a:noFill/>
            <a:ln w="9525">
              <a:solidFill>
                <a:srgbClr val="FF0000"/>
              </a:solidFill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/>
              <a:r>
                <a:rPr lang="en-US" sz="1800">
                  <a:latin typeface="Arial" charset="0"/>
                </a:rPr>
                <a:t>Worldsheet boundary Spacelike</a:t>
              </a:r>
              <a:r>
                <a:rPr lang="en-US" sz="1800">
                  <a:latin typeface="Symbol" pitchFamily="18" charset="2"/>
                </a:rPr>
                <a:t>  </a:t>
              </a:r>
              <a:r>
                <a:rPr lang="en-US" sz="1800">
                  <a:latin typeface="Arial" charset="0"/>
                </a:rPr>
                <a:t>if </a:t>
              </a:r>
              <a:r>
                <a:rPr lang="en-US" sz="1800">
                  <a:latin typeface="Symbol" pitchFamily="18" charset="2"/>
                </a:rPr>
                <a:t> g</a:t>
              </a:r>
              <a:r>
                <a:rPr lang="en-US" sz="1800">
                  <a:latin typeface="Arial" charset="0"/>
                </a:rPr>
                <a:t> &gt; </a:t>
              </a:r>
              <a:r>
                <a:rPr lang="en-US" sz="1800">
                  <a:latin typeface="Symbol" pitchFamily="18" charset="2"/>
                </a:rPr>
                <a:t>g</a:t>
              </a:r>
              <a:r>
                <a:rPr lang="en-US" sz="1800" baseline="-25000">
                  <a:latin typeface="Arial" charset="0"/>
                </a:rPr>
                <a:t>crit</a:t>
              </a:r>
            </a:p>
          </p:txBody>
        </p:sp>
        <p:sp>
          <p:nvSpPr>
            <p:cNvPr id="587786" name="Line 10"/>
            <p:cNvSpPr>
              <a:spLocks noChangeShapeType="1"/>
            </p:cNvSpPr>
            <p:nvPr/>
          </p:nvSpPr>
          <p:spPr bwMode="auto">
            <a:xfrm flipH="1">
              <a:off x="7543800" y="1905000"/>
              <a:ext cx="381000" cy="762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587787" name="Line 11"/>
            <p:cNvSpPr>
              <a:spLocks noChangeShapeType="1"/>
            </p:cNvSpPr>
            <p:nvPr/>
          </p:nvSpPr>
          <p:spPr bwMode="auto">
            <a:xfrm flipH="1">
              <a:off x="7162800" y="1905000"/>
              <a:ext cx="381000" cy="762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587788" name="Line 12"/>
            <p:cNvSpPr>
              <a:spLocks noChangeShapeType="1"/>
            </p:cNvSpPr>
            <p:nvPr/>
          </p:nvSpPr>
          <p:spPr bwMode="auto">
            <a:xfrm flipH="1">
              <a:off x="6781800" y="1905000"/>
              <a:ext cx="381000" cy="762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587789" name="Line 13"/>
            <p:cNvSpPr>
              <a:spLocks noChangeShapeType="1"/>
            </p:cNvSpPr>
            <p:nvPr/>
          </p:nvSpPr>
          <p:spPr bwMode="auto">
            <a:xfrm flipH="1" flipV="1">
              <a:off x="7696200" y="1752600"/>
              <a:ext cx="228600" cy="762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587790" name="Line 14"/>
            <p:cNvSpPr>
              <a:spLocks noChangeShapeType="1"/>
            </p:cNvSpPr>
            <p:nvPr/>
          </p:nvSpPr>
          <p:spPr bwMode="auto">
            <a:xfrm flipH="1" flipV="1">
              <a:off x="7315200" y="1752600"/>
              <a:ext cx="228600" cy="762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587791" name="Line 15"/>
            <p:cNvSpPr>
              <a:spLocks noChangeShapeType="1"/>
            </p:cNvSpPr>
            <p:nvPr/>
          </p:nvSpPr>
          <p:spPr bwMode="auto">
            <a:xfrm flipH="1" flipV="1">
              <a:off x="6934200" y="1752600"/>
              <a:ext cx="228600" cy="762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587792" name="AutoShape 16"/>
            <p:cNvSpPr>
              <a:spLocks noChangeArrowheads="1"/>
            </p:cNvSpPr>
            <p:nvPr/>
          </p:nvSpPr>
          <p:spPr bwMode="auto">
            <a:xfrm>
              <a:off x="5257800" y="4876800"/>
              <a:ext cx="3810000" cy="381000"/>
            </a:xfrm>
            <a:prstGeom prst="parallelogram">
              <a:avLst>
                <a:gd name="adj" fmla="val 250000"/>
              </a:avLst>
            </a:prstGeom>
            <a:solidFill>
              <a:srgbClr val="969696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87793" name="Line 17"/>
            <p:cNvSpPr>
              <a:spLocks noChangeShapeType="1"/>
            </p:cNvSpPr>
            <p:nvPr/>
          </p:nvSpPr>
          <p:spPr bwMode="auto">
            <a:xfrm>
              <a:off x="8229600" y="1828800"/>
              <a:ext cx="68580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587794" name="Text Box 18"/>
            <p:cNvSpPr txBox="1">
              <a:spLocks noChangeArrowheads="1"/>
            </p:cNvSpPr>
            <p:nvPr/>
          </p:nvSpPr>
          <p:spPr bwMode="auto">
            <a:xfrm>
              <a:off x="5791200" y="3581400"/>
              <a:ext cx="1987550" cy="9159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lang="en-US" sz="1800">
                  <a:latin typeface="Arial" charset="0"/>
                </a:rPr>
                <a:t>Trailing</a:t>
              </a:r>
            </a:p>
            <a:p>
              <a:pPr algn="ctr"/>
              <a:r>
                <a:rPr lang="en-US" sz="1800">
                  <a:latin typeface="Arial" charset="0"/>
                </a:rPr>
                <a:t>String</a:t>
              </a:r>
            </a:p>
            <a:p>
              <a:pPr algn="ctr"/>
              <a:r>
                <a:rPr lang="en-US" sz="1800">
                  <a:latin typeface="Arial" charset="0"/>
                </a:rPr>
                <a:t>“Brachistochrone”</a:t>
              </a:r>
            </a:p>
          </p:txBody>
        </p:sp>
        <p:grpSp>
          <p:nvGrpSpPr>
            <p:cNvPr id="3" name="Group 19"/>
            <p:cNvGrpSpPr>
              <a:grpSpLocks/>
            </p:cNvGrpSpPr>
            <p:nvPr/>
          </p:nvGrpSpPr>
          <p:grpSpPr bwMode="auto">
            <a:xfrm>
              <a:off x="5486400" y="1676400"/>
              <a:ext cx="3581400" cy="3795713"/>
              <a:chOff x="3504" y="1056"/>
              <a:chExt cx="2256" cy="2391"/>
            </a:xfrm>
          </p:grpSpPr>
          <p:pic>
            <p:nvPicPr>
              <p:cNvPr id="587796" name="Picture 20" descr="070520Dangle"/>
              <p:cNvPicPr>
                <a:picLocks noChangeAspect="1" noChangeArrowheads="1"/>
              </p:cNvPicPr>
              <p:nvPr/>
            </p:nvPicPr>
            <p:blipFill>
              <a:blip r:embed="rId2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3504" y="1056"/>
                <a:ext cx="2256" cy="2256"/>
              </a:xfrm>
              <a:prstGeom prst="rect">
                <a:avLst/>
              </a:prstGeom>
              <a:noFill/>
            </p:spPr>
          </p:pic>
          <p:sp>
            <p:nvSpPr>
              <p:cNvPr id="587797" name="Text Box 21"/>
              <p:cNvSpPr txBox="1">
                <a:spLocks noChangeArrowheads="1"/>
              </p:cNvSpPr>
              <p:nvPr/>
            </p:nvSpPr>
            <p:spPr bwMode="auto">
              <a:xfrm>
                <a:off x="5476" y="3216"/>
                <a:ext cx="284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sz="1800">
                    <a:latin typeface="Arial" charset="0"/>
                  </a:rPr>
                  <a:t>“z”</a:t>
                </a:r>
              </a:p>
            </p:txBody>
          </p:sp>
          <p:sp>
            <p:nvSpPr>
              <p:cNvPr id="587798" name="Text Box 22"/>
              <p:cNvSpPr txBox="1">
                <a:spLocks noChangeArrowheads="1"/>
              </p:cNvSpPr>
              <p:nvPr/>
            </p:nvSpPr>
            <p:spPr bwMode="auto">
              <a:xfrm>
                <a:off x="3648" y="2160"/>
                <a:ext cx="241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sz="1800">
                    <a:latin typeface="Arial" charset="0"/>
                  </a:rPr>
                  <a:t>x</a:t>
                </a:r>
                <a:r>
                  <a:rPr lang="en-US" sz="1800" baseline="-25000">
                    <a:latin typeface="Arial" charset="0"/>
                  </a:rPr>
                  <a:t>5</a:t>
                </a:r>
                <a:endParaRPr lang="en-US" sz="1800">
                  <a:latin typeface="Arial" charset="0"/>
                </a:endParaRPr>
              </a:p>
            </p:txBody>
          </p:sp>
        </p:grpSp>
        <p:sp>
          <p:nvSpPr>
            <p:cNvPr id="587799" name="AutoShape 23"/>
            <p:cNvSpPr>
              <a:spLocks noChangeArrowheads="1"/>
            </p:cNvSpPr>
            <p:nvPr/>
          </p:nvSpPr>
          <p:spPr bwMode="auto">
            <a:xfrm>
              <a:off x="5257800" y="2209800"/>
              <a:ext cx="3810000" cy="381000"/>
            </a:xfrm>
            <a:prstGeom prst="parallelogram">
              <a:avLst>
                <a:gd name="adj" fmla="val 250000"/>
              </a:avLst>
            </a:prstGeom>
            <a:solidFill>
              <a:srgbClr val="FF0000">
                <a:alpha val="34000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87800" name="Freeform 24"/>
            <p:cNvSpPr>
              <a:spLocks/>
            </p:cNvSpPr>
            <p:nvPr/>
          </p:nvSpPr>
          <p:spPr bwMode="auto">
            <a:xfrm>
              <a:off x="7431088" y="2235200"/>
              <a:ext cx="919162" cy="276225"/>
            </a:xfrm>
            <a:custGeom>
              <a:avLst/>
              <a:gdLst/>
              <a:ahLst/>
              <a:cxnLst>
                <a:cxn ang="0">
                  <a:pos x="435" y="124"/>
                </a:cxn>
                <a:cxn ang="0">
                  <a:pos x="407" y="96"/>
                </a:cxn>
                <a:cxn ang="0">
                  <a:pos x="395" y="88"/>
                </a:cxn>
                <a:cxn ang="0">
                  <a:pos x="367" y="96"/>
                </a:cxn>
                <a:cxn ang="0">
                  <a:pos x="359" y="108"/>
                </a:cxn>
                <a:cxn ang="0">
                  <a:pos x="355" y="120"/>
                </a:cxn>
                <a:cxn ang="0">
                  <a:pos x="331" y="136"/>
                </a:cxn>
                <a:cxn ang="0">
                  <a:pos x="259" y="128"/>
                </a:cxn>
                <a:cxn ang="0">
                  <a:pos x="239" y="112"/>
                </a:cxn>
                <a:cxn ang="0">
                  <a:pos x="219" y="92"/>
                </a:cxn>
                <a:cxn ang="0">
                  <a:pos x="195" y="84"/>
                </a:cxn>
                <a:cxn ang="0">
                  <a:pos x="143" y="92"/>
                </a:cxn>
                <a:cxn ang="0">
                  <a:pos x="135" y="116"/>
                </a:cxn>
                <a:cxn ang="0">
                  <a:pos x="83" y="168"/>
                </a:cxn>
                <a:cxn ang="0">
                  <a:pos x="47" y="160"/>
                </a:cxn>
                <a:cxn ang="0">
                  <a:pos x="7" y="112"/>
                </a:cxn>
                <a:cxn ang="0">
                  <a:pos x="3" y="96"/>
                </a:cxn>
                <a:cxn ang="0">
                  <a:pos x="7" y="44"/>
                </a:cxn>
                <a:cxn ang="0">
                  <a:pos x="23" y="48"/>
                </a:cxn>
                <a:cxn ang="0">
                  <a:pos x="71" y="72"/>
                </a:cxn>
                <a:cxn ang="0">
                  <a:pos x="79" y="84"/>
                </a:cxn>
                <a:cxn ang="0">
                  <a:pos x="103" y="92"/>
                </a:cxn>
                <a:cxn ang="0">
                  <a:pos x="167" y="128"/>
                </a:cxn>
                <a:cxn ang="0">
                  <a:pos x="191" y="136"/>
                </a:cxn>
                <a:cxn ang="0">
                  <a:pos x="247" y="92"/>
                </a:cxn>
                <a:cxn ang="0">
                  <a:pos x="299" y="56"/>
                </a:cxn>
                <a:cxn ang="0">
                  <a:pos x="387" y="76"/>
                </a:cxn>
                <a:cxn ang="0">
                  <a:pos x="447" y="60"/>
                </a:cxn>
                <a:cxn ang="0">
                  <a:pos x="527" y="12"/>
                </a:cxn>
                <a:cxn ang="0">
                  <a:pos x="551" y="4"/>
                </a:cxn>
                <a:cxn ang="0">
                  <a:pos x="563" y="0"/>
                </a:cxn>
                <a:cxn ang="0">
                  <a:pos x="579" y="48"/>
                </a:cxn>
                <a:cxn ang="0">
                  <a:pos x="535" y="56"/>
                </a:cxn>
              </a:cxnLst>
              <a:rect l="0" t="0" r="r" b="b"/>
              <a:pathLst>
                <a:path w="579" h="174">
                  <a:moveTo>
                    <a:pt x="435" y="124"/>
                  </a:moveTo>
                  <a:cubicBezTo>
                    <a:pt x="428" y="103"/>
                    <a:pt x="435" y="114"/>
                    <a:pt x="407" y="96"/>
                  </a:cubicBezTo>
                  <a:cubicBezTo>
                    <a:pt x="403" y="93"/>
                    <a:pt x="395" y="88"/>
                    <a:pt x="395" y="88"/>
                  </a:cubicBezTo>
                  <a:cubicBezTo>
                    <a:pt x="394" y="88"/>
                    <a:pt x="370" y="94"/>
                    <a:pt x="367" y="96"/>
                  </a:cubicBezTo>
                  <a:cubicBezTo>
                    <a:pt x="363" y="99"/>
                    <a:pt x="361" y="104"/>
                    <a:pt x="359" y="108"/>
                  </a:cubicBezTo>
                  <a:cubicBezTo>
                    <a:pt x="357" y="112"/>
                    <a:pt x="358" y="117"/>
                    <a:pt x="355" y="120"/>
                  </a:cubicBezTo>
                  <a:cubicBezTo>
                    <a:pt x="348" y="127"/>
                    <a:pt x="331" y="136"/>
                    <a:pt x="331" y="136"/>
                  </a:cubicBezTo>
                  <a:cubicBezTo>
                    <a:pt x="307" y="134"/>
                    <a:pt x="278" y="143"/>
                    <a:pt x="259" y="128"/>
                  </a:cubicBezTo>
                  <a:cubicBezTo>
                    <a:pt x="233" y="107"/>
                    <a:pt x="269" y="122"/>
                    <a:pt x="239" y="112"/>
                  </a:cubicBezTo>
                  <a:cubicBezTo>
                    <a:pt x="232" y="101"/>
                    <a:pt x="232" y="98"/>
                    <a:pt x="219" y="92"/>
                  </a:cubicBezTo>
                  <a:cubicBezTo>
                    <a:pt x="211" y="89"/>
                    <a:pt x="195" y="84"/>
                    <a:pt x="195" y="84"/>
                  </a:cubicBezTo>
                  <a:cubicBezTo>
                    <a:pt x="178" y="86"/>
                    <a:pt x="153" y="78"/>
                    <a:pt x="143" y="92"/>
                  </a:cubicBezTo>
                  <a:cubicBezTo>
                    <a:pt x="138" y="99"/>
                    <a:pt x="135" y="116"/>
                    <a:pt x="135" y="116"/>
                  </a:cubicBezTo>
                  <a:cubicBezTo>
                    <a:pt x="130" y="174"/>
                    <a:pt x="137" y="174"/>
                    <a:pt x="83" y="168"/>
                  </a:cubicBezTo>
                  <a:cubicBezTo>
                    <a:pt x="71" y="164"/>
                    <a:pt x="58" y="165"/>
                    <a:pt x="47" y="160"/>
                  </a:cubicBezTo>
                  <a:cubicBezTo>
                    <a:pt x="30" y="153"/>
                    <a:pt x="20" y="125"/>
                    <a:pt x="7" y="112"/>
                  </a:cubicBezTo>
                  <a:cubicBezTo>
                    <a:pt x="6" y="107"/>
                    <a:pt x="3" y="101"/>
                    <a:pt x="3" y="96"/>
                  </a:cubicBezTo>
                  <a:cubicBezTo>
                    <a:pt x="3" y="79"/>
                    <a:pt x="0" y="60"/>
                    <a:pt x="7" y="44"/>
                  </a:cubicBezTo>
                  <a:cubicBezTo>
                    <a:pt x="9" y="39"/>
                    <a:pt x="18" y="46"/>
                    <a:pt x="23" y="48"/>
                  </a:cubicBezTo>
                  <a:cubicBezTo>
                    <a:pt x="41" y="53"/>
                    <a:pt x="53" y="66"/>
                    <a:pt x="71" y="72"/>
                  </a:cubicBezTo>
                  <a:cubicBezTo>
                    <a:pt x="74" y="76"/>
                    <a:pt x="75" y="81"/>
                    <a:pt x="79" y="84"/>
                  </a:cubicBezTo>
                  <a:cubicBezTo>
                    <a:pt x="86" y="88"/>
                    <a:pt x="103" y="92"/>
                    <a:pt x="103" y="92"/>
                  </a:cubicBezTo>
                  <a:cubicBezTo>
                    <a:pt x="131" y="120"/>
                    <a:pt x="131" y="116"/>
                    <a:pt x="167" y="128"/>
                  </a:cubicBezTo>
                  <a:cubicBezTo>
                    <a:pt x="175" y="131"/>
                    <a:pt x="191" y="136"/>
                    <a:pt x="191" y="136"/>
                  </a:cubicBezTo>
                  <a:cubicBezTo>
                    <a:pt x="233" y="128"/>
                    <a:pt x="217" y="112"/>
                    <a:pt x="247" y="92"/>
                  </a:cubicBezTo>
                  <a:cubicBezTo>
                    <a:pt x="254" y="72"/>
                    <a:pt x="279" y="63"/>
                    <a:pt x="299" y="56"/>
                  </a:cubicBezTo>
                  <a:cubicBezTo>
                    <a:pt x="351" y="60"/>
                    <a:pt x="347" y="66"/>
                    <a:pt x="387" y="76"/>
                  </a:cubicBezTo>
                  <a:cubicBezTo>
                    <a:pt x="411" y="73"/>
                    <a:pt x="427" y="73"/>
                    <a:pt x="447" y="60"/>
                  </a:cubicBezTo>
                  <a:cubicBezTo>
                    <a:pt x="467" y="30"/>
                    <a:pt x="492" y="17"/>
                    <a:pt x="527" y="12"/>
                  </a:cubicBezTo>
                  <a:cubicBezTo>
                    <a:pt x="535" y="9"/>
                    <a:pt x="543" y="7"/>
                    <a:pt x="551" y="4"/>
                  </a:cubicBezTo>
                  <a:cubicBezTo>
                    <a:pt x="555" y="3"/>
                    <a:pt x="563" y="0"/>
                    <a:pt x="563" y="0"/>
                  </a:cubicBezTo>
                  <a:cubicBezTo>
                    <a:pt x="573" y="15"/>
                    <a:pt x="575" y="30"/>
                    <a:pt x="579" y="48"/>
                  </a:cubicBezTo>
                  <a:cubicBezTo>
                    <a:pt x="558" y="62"/>
                    <a:pt x="572" y="56"/>
                    <a:pt x="535" y="56"/>
                  </a:cubicBezTo>
                </a:path>
              </a:pathLst>
            </a:custGeom>
            <a:noFill/>
            <a:ln w="19050" cmpd="sng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587801" name="Line 25"/>
          <p:cNvSpPr>
            <a:spLocks noChangeShapeType="1"/>
          </p:cNvSpPr>
          <p:nvPr/>
        </p:nvSpPr>
        <p:spPr bwMode="auto">
          <a:xfrm>
            <a:off x="2895600" y="3620037"/>
            <a:ext cx="254000" cy="0"/>
          </a:xfrm>
          <a:prstGeom prst="line">
            <a:avLst/>
          </a:prstGeom>
          <a:noFill/>
          <a:ln w="25400">
            <a:solidFill>
              <a:srgbClr val="4D4D4D"/>
            </a:solidFill>
            <a:round/>
            <a:headEnd/>
            <a:tailEnd type="arrow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9" name="Date Placeholder 2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A8983D-5630-45BC-A700-F735870E54EF}" type="datetime1">
              <a:rPr lang="en-US" smtClean="0"/>
              <a:pPr/>
              <a:t>11/16/2010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777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8777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777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8777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777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8777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777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8777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777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8777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7778" grpId="0" uiExpand="1" build="p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HIP Seminar</a:t>
            </a: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C3467-40D7-40D2-AB4A-51E2FAF21160}" type="slidenum">
              <a:rPr lang="en-US"/>
              <a:pPr/>
              <a:t>31</a:t>
            </a:fld>
            <a:endParaRPr lang="en-US"/>
          </a:p>
        </p:txBody>
      </p:sp>
      <p:pic>
        <p:nvPicPr>
          <p:cNvPr id="588802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33400" y="1104900"/>
            <a:ext cx="7772400" cy="4441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88803" name="Rectangle 3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en-US" sz="4000"/>
              <a:t>LHC R</a:t>
            </a:r>
            <a:r>
              <a:rPr lang="en-US" sz="4000" i="1" baseline="30000"/>
              <a:t>c</a:t>
            </a:r>
            <a:r>
              <a:rPr lang="en-US" sz="4000" baseline="-25000"/>
              <a:t>AA</a:t>
            </a:r>
            <a:r>
              <a:rPr lang="en-US" sz="4000"/>
              <a:t>(p</a:t>
            </a:r>
            <a:r>
              <a:rPr lang="en-US" sz="4000" baseline="-25000"/>
              <a:t>T</a:t>
            </a:r>
            <a:r>
              <a:rPr lang="en-US" sz="4000"/>
              <a:t>)/R</a:t>
            </a:r>
            <a:r>
              <a:rPr lang="en-US" sz="4000" i="1" baseline="30000"/>
              <a:t>b</a:t>
            </a:r>
            <a:r>
              <a:rPr lang="en-US" sz="4000" baseline="-25000"/>
              <a:t>AA</a:t>
            </a:r>
            <a:r>
              <a:rPr lang="en-US" sz="4000"/>
              <a:t>(p</a:t>
            </a:r>
            <a:r>
              <a:rPr lang="en-US" sz="4000" baseline="-25000"/>
              <a:t>T</a:t>
            </a:r>
            <a:r>
              <a:rPr lang="en-US" sz="4000"/>
              <a:t>) Prediction</a:t>
            </a:r>
            <a:br>
              <a:rPr lang="en-US" sz="4000"/>
            </a:br>
            <a:r>
              <a:rPr lang="en-US" sz="4000"/>
              <a:t>(with speed limits)</a:t>
            </a:r>
          </a:p>
        </p:txBody>
      </p:sp>
      <p:sp>
        <p:nvSpPr>
          <p:cNvPr id="588804" name="Rectangle 4"/>
          <p:cNvSpPr>
            <a:spLocks noChangeArrowheads="1"/>
          </p:cNvSpPr>
          <p:nvPr/>
        </p:nvSpPr>
        <p:spPr bwMode="auto">
          <a:xfrm>
            <a:off x="-1143000" y="5499100"/>
            <a:ext cx="10223500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1600200" lvl="3" indent="-228600">
              <a:spcBef>
                <a:spcPct val="20000"/>
              </a:spcBef>
              <a:buFontTx/>
              <a:buChar char="–"/>
            </a:pPr>
            <a:r>
              <a:rPr lang="en-US" sz="1800" dirty="0">
                <a:solidFill>
                  <a:srgbClr val="030303"/>
                </a:solidFill>
              </a:rPr>
              <a:t>T(</a:t>
            </a:r>
            <a:r>
              <a:rPr lang="en-US" sz="1800" dirty="0">
                <a:solidFill>
                  <a:srgbClr val="030303"/>
                </a:solidFill>
                <a:latin typeface="Symbol" pitchFamily="18" charset="2"/>
              </a:rPr>
              <a:t>t</a:t>
            </a:r>
            <a:r>
              <a:rPr lang="en-US" sz="1800" baseline="-25000" dirty="0">
                <a:solidFill>
                  <a:srgbClr val="030303"/>
                </a:solidFill>
              </a:rPr>
              <a:t>0</a:t>
            </a:r>
            <a:r>
              <a:rPr lang="en-US" sz="1800" dirty="0">
                <a:solidFill>
                  <a:srgbClr val="030303"/>
                </a:solidFill>
              </a:rPr>
              <a:t>): </a:t>
            </a:r>
            <a:r>
              <a:rPr lang="en-US" dirty="0" smtClean="0">
                <a:solidFill>
                  <a:srgbClr val="030303"/>
                </a:solidFill>
              </a:rPr>
              <a:t>“(”</a:t>
            </a:r>
            <a:r>
              <a:rPr lang="en-US" sz="1800" dirty="0" smtClean="0">
                <a:solidFill>
                  <a:srgbClr val="030303"/>
                </a:solidFill>
              </a:rPr>
              <a:t>, </a:t>
            </a:r>
            <a:r>
              <a:rPr lang="en-US" sz="1800" dirty="0">
                <a:solidFill>
                  <a:srgbClr val="030303"/>
                </a:solidFill>
              </a:rPr>
              <a:t>corrections </a:t>
            </a:r>
            <a:r>
              <a:rPr lang="en-US" sz="1800" dirty="0" smtClean="0">
                <a:solidFill>
                  <a:srgbClr val="030303"/>
                </a:solidFill>
              </a:rPr>
              <a:t>likely small for </a:t>
            </a:r>
            <a:r>
              <a:rPr lang="en-US" sz="1800" dirty="0">
                <a:solidFill>
                  <a:srgbClr val="030303"/>
                </a:solidFill>
              </a:rPr>
              <a:t>smaller </a:t>
            </a:r>
            <a:r>
              <a:rPr lang="en-US" sz="1800" dirty="0" err="1">
                <a:solidFill>
                  <a:srgbClr val="030303"/>
                </a:solidFill>
              </a:rPr>
              <a:t>momenta</a:t>
            </a:r>
            <a:endParaRPr lang="en-US" sz="1800" dirty="0">
              <a:solidFill>
                <a:srgbClr val="030303"/>
              </a:solidFill>
            </a:endParaRPr>
          </a:p>
          <a:p>
            <a:pPr marL="1600200" lvl="3" indent="-228600">
              <a:spcBef>
                <a:spcPct val="20000"/>
              </a:spcBef>
              <a:buFontTx/>
              <a:buChar char="–"/>
            </a:pPr>
            <a:r>
              <a:rPr lang="en-US" sz="1800" dirty="0" err="1">
                <a:solidFill>
                  <a:srgbClr val="030303"/>
                </a:solidFill>
              </a:rPr>
              <a:t>T</a:t>
            </a:r>
            <a:r>
              <a:rPr lang="en-US" sz="1800" baseline="-25000" dirty="0" err="1">
                <a:solidFill>
                  <a:srgbClr val="030303"/>
                </a:solidFill>
              </a:rPr>
              <a:t>c</a:t>
            </a:r>
            <a:r>
              <a:rPr lang="en-US" sz="1800" dirty="0">
                <a:solidFill>
                  <a:srgbClr val="030303"/>
                </a:solidFill>
              </a:rPr>
              <a:t>: </a:t>
            </a:r>
            <a:r>
              <a:rPr lang="en-US" sz="1800" dirty="0" smtClean="0">
                <a:solidFill>
                  <a:srgbClr val="030303"/>
                </a:solidFill>
              </a:rPr>
              <a:t>“]”, </a:t>
            </a:r>
            <a:r>
              <a:rPr lang="en-US" sz="1800" dirty="0">
                <a:solidFill>
                  <a:srgbClr val="030303"/>
                </a:solidFill>
              </a:rPr>
              <a:t>corrections likely </a:t>
            </a:r>
            <a:r>
              <a:rPr lang="en-US" sz="1800" dirty="0" smtClean="0">
                <a:solidFill>
                  <a:srgbClr val="030303"/>
                </a:solidFill>
              </a:rPr>
              <a:t>large for </a:t>
            </a:r>
            <a:r>
              <a:rPr lang="en-US" sz="1800" dirty="0">
                <a:solidFill>
                  <a:srgbClr val="030303"/>
                </a:solidFill>
              </a:rPr>
              <a:t>higher </a:t>
            </a:r>
            <a:r>
              <a:rPr lang="en-US" sz="1800" dirty="0" err="1">
                <a:solidFill>
                  <a:srgbClr val="030303"/>
                </a:solidFill>
              </a:rPr>
              <a:t>momenta</a:t>
            </a:r>
            <a:endParaRPr lang="en-US" sz="1800" dirty="0">
              <a:solidFill>
                <a:srgbClr val="030303"/>
              </a:solidFill>
            </a:endParaRPr>
          </a:p>
        </p:txBody>
      </p:sp>
      <p:sp>
        <p:nvSpPr>
          <p:cNvPr id="588805" name="Text Box 5"/>
          <p:cNvSpPr txBox="1">
            <a:spLocks noChangeArrowheads="1"/>
          </p:cNvSpPr>
          <p:nvPr/>
        </p:nvSpPr>
        <p:spPr bwMode="auto">
          <a:xfrm>
            <a:off x="5581650" y="4495800"/>
            <a:ext cx="2576859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200" dirty="0" smtClean="0"/>
              <a:t>WAH</a:t>
            </a:r>
            <a:r>
              <a:rPr lang="en-US" sz="1200" dirty="0"/>
              <a:t>, M. </a:t>
            </a:r>
            <a:r>
              <a:rPr lang="en-US" sz="1200" dirty="0" err="1" smtClean="0"/>
              <a:t>Gyulassy</a:t>
            </a:r>
            <a:r>
              <a:rPr lang="en-US" sz="1200" dirty="0" smtClean="0"/>
              <a:t>, PLB666 (2008)</a:t>
            </a:r>
            <a:endParaRPr lang="en-US" sz="1200" dirty="0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83333-5713-4330-8425-A50DA81B4566}" type="datetime1">
              <a:rPr lang="en-US" smtClean="0"/>
              <a:pPr/>
              <a:t>11/16/2010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HIP Seminar</a:t>
            </a:r>
            <a:endParaRPr lang="en-US"/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ED5B6F-3C1D-4202-8C40-E8FD6ED08399}" type="slidenum">
              <a:rPr lang="en-US"/>
              <a:pPr/>
              <a:t>32</a:t>
            </a:fld>
            <a:endParaRPr lang="en-US"/>
          </a:p>
        </p:txBody>
      </p:sp>
      <p:sp>
        <p:nvSpPr>
          <p:cNvPr id="5908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RHIC </a:t>
            </a:r>
            <a:r>
              <a:rPr lang="en-US" dirty="0" err="1"/>
              <a:t>R</a:t>
            </a:r>
            <a:r>
              <a:rPr lang="en-US" baseline="30000" dirty="0" err="1"/>
              <a:t>cb</a:t>
            </a:r>
            <a:r>
              <a:rPr lang="en-US" dirty="0"/>
              <a:t> Ratio</a:t>
            </a:r>
          </a:p>
        </p:txBody>
      </p:sp>
      <p:sp>
        <p:nvSpPr>
          <p:cNvPr id="5908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5334000"/>
            <a:ext cx="7924800" cy="1066800"/>
          </a:xfrm>
        </p:spPr>
        <p:txBody>
          <a:bodyPr/>
          <a:lstStyle/>
          <a:p>
            <a:pPr lvl="2"/>
            <a:r>
              <a:rPr lang="en-US" sz="2000"/>
              <a:t>Wider distribution of AdS/CFT curves due to large </a:t>
            </a:r>
            <a:r>
              <a:rPr lang="en-US" sz="2000" i="1"/>
              <a:t>n</a:t>
            </a:r>
            <a:r>
              <a:rPr lang="en-US" sz="2000"/>
              <a:t>: increased sensitivity to input parameters</a:t>
            </a:r>
          </a:p>
          <a:p>
            <a:pPr lvl="2"/>
            <a:r>
              <a:rPr lang="en-US" sz="2000"/>
              <a:t>Advantage of RHIC: lower T =&gt; higher AdS speed limits</a:t>
            </a:r>
          </a:p>
        </p:txBody>
      </p:sp>
      <p:sp>
        <p:nvSpPr>
          <p:cNvPr id="590852" name="Text Box 4"/>
          <p:cNvSpPr txBox="1">
            <a:spLocks noChangeArrowheads="1"/>
          </p:cNvSpPr>
          <p:nvPr/>
        </p:nvSpPr>
        <p:spPr bwMode="auto">
          <a:xfrm>
            <a:off x="3352800" y="5105400"/>
            <a:ext cx="2740366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200" dirty="0" smtClean="0"/>
              <a:t>WAH</a:t>
            </a:r>
            <a:r>
              <a:rPr lang="en-US" sz="1200" dirty="0"/>
              <a:t>, M. </a:t>
            </a:r>
            <a:r>
              <a:rPr lang="en-US" sz="1200" dirty="0" err="1"/>
              <a:t>Gyulassy</a:t>
            </a:r>
            <a:r>
              <a:rPr lang="en-US" sz="1200" dirty="0"/>
              <a:t>, </a:t>
            </a:r>
            <a:r>
              <a:rPr lang="en-US" sz="1200" dirty="0" smtClean="0"/>
              <a:t>JPhysG35 (2008)</a:t>
            </a:r>
            <a:endParaRPr lang="en-US" sz="1200" dirty="0"/>
          </a:p>
        </p:txBody>
      </p:sp>
      <p:pic>
        <p:nvPicPr>
          <p:cNvPr id="590853" name="Picture 5" descr="071025RHICLHCRatioslb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28600" y="990600"/>
            <a:ext cx="8763000" cy="4254500"/>
          </a:xfrm>
          <a:prstGeom prst="rect">
            <a:avLst/>
          </a:prstGeom>
          <a:noFill/>
        </p:spPr>
      </p:pic>
      <p:sp>
        <p:nvSpPr>
          <p:cNvPr id="590854" name="Text Box 6"/>
          <p:cNvSpPr txBox="1">
            <a:spLocks noChangeArrowheads="1"/>
          </p:cNvSpPr>
          <p:nvPr/>
        </p:nvSpPr>
        <p:spPr bwMode="auto">
          <a:xfrm>
            <a:off x="6003925" y="2613025"/>
            <a:ext cx="91281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000"/>
              <a:t>pQCD</a:t>
            </a:r>
          </a:p>
        </p:txBody>
      </p:sp>
      <p:sp>
        <p:nvSpPr>
          <p:cNvPr id="590855" name="Text Box 7"/>
          <p:cNvSpPr txBox="1">
            <a:spLocks noChangeArrowheads="1"/>
          </p:cNvSpPr>
          <p:nvPr/>
        </p:nvSpPr>
        <p:spPr bwMode="auto">
          <a:xfrm>
            <a:off x="7158038" y="4267200"/>
            <a:ext cx="1300162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000"/>
              <a:t>AdS/CFT</a:t>
            </a:r>
          </a:p>
        </p:txBody>
      </p:sp>
      <p:sp>
        <p:nvSpPr>
          <p:cNvPr id="590856" name="Text Box 8"/>
          <p:cNvSpPr txBox="1">
            <a:spLocks noChangeArrowheads="1"/>
          </p:cNvSpPr>
          <p:nvPr/>
        </p:nvSpPr>
        <p:spPr bwMode="auto">
          <a:xfrm>
            <a:off x="1752600" y="2879725"/>
            <a:ext cx="91281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000"/>
              <a:t>pQCD</a:t>
            </a:r>
          </a:p>
        </p:txBody>
      </p:sp>
      <p:sp>
        <p:nvSpPr>
          <p:cNvPr id="590857" name="Text Box 9"/>
          <p:cNvSpPr txBox="1">
            <a:spLocks noChangeArrowheads="1"/>
          </p:cNvSpPr>
          <p:nvPr/>
        </p:nvSpPr>
        <p:spPr bwMode="auto">
          <a:xfrm>
            <a:off x="2890838" y="4251325"/>
            <a:ext cx="1300162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000"/>
              <a:t>AdS/CFT</a:t>
            </a:r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6F994E-9A01-46B0-A115-4CCDDB74728B}" type="datetime1">
              <a:rPr lang="en-US" smtClean="0"/>
              <a:pPr/>
              <a:t>11/16/2010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HIP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AB0A3E-3314-4B51-8089-D64FA08AF59A}" type="slidenum">
              <a:rPr lang="en-US"/>
              <a:pPr/>
              <a:t>33</a:t>
            </a:fld>
            <a:endParaRPr lang="en-US"/>
          </a:p>
        </p:txBody>
      </p:sp>
      <p:sp>
        <p:nvSpPr>
          <p:cNvPr id="9492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Universality and Applicability</a:t>
            </a:r>
          </a:p>
        </p:txBody>
      </p:sp>
      <p:sp>
        <p:nvSpPr>
          <p:cNvPr id="9492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1143000"/>
            <a:ext cx="7772400" cy="4876800"/>
          </a:xfrm>
        </p:spPr>
        <p:txBody>
          <a:bodyPr/>
          <a:lstStyle/>
          <a:p>
            <a:r>
              <a:rPr lang="en-US" dirty="0"/>
              <a:t>How universal are </a:t>
            </a:r>
            <a:r>
              <a:rPr lang="en-US" dirty="0" err="1"/>
              <a:t>th</a:t>
            </a:r>
            <a:r>
              <a:rPr lang="en-US" dirty="0"/>
              <a:t>. HQ drag results?</a:t>
            </a:r>
          </a:p>
          <a:p>
            <a:pPr lvl="1"/>
            <a:r>
              <a:rPr lang="en-US" dirty="0"/>
              <a:t>Examine different theories</a:t>
            </a:r>
          </a:p>
          <a:p>
            <a:pPr lvl="1"/>
            <a:r>
              <a:rPr lang="en-US" dirty="0"/>
              <a:t>Investigate alternate geometries</a:t>
            </a:r>
          </a:p>
          <a:p>
            <a:pPr lvl="1"/>
            <a:endParaRPr lang="en-US" dirty="0"/>
          </a:p>
          <a:p>
            <a:r>
              <a:rPr lang="en-US" dirty="0"/>
              <a:t>Other </a:t>
            </a:r>
            <a:r>
              <a:rPr lang="en-US" dirty="0" err="1"/>
              <a:t>AdS</a:t>
            </a:r>
            <a:r>
              <a:rPr lang="en-US" dirty="0"/>
              <a:t> geometries</a:t>
            </a:r>
          </a:p>
          <a:p>
            <a:pPr lvl="1"/>
            <a:r>
              <a:rPr lang="en-US" dirty="0" err="1"/>
              <a:t>Bjorken</a:t>
            </a:r>
            <a:r>
              <a:rPr lang="en-US" dirty="0"/>
              <a:t> expanding hydro</a:t>
            </a:r>
          </a:p>
          <a:p>
            <a:pPr lvl="1"/>
            <a:r>
              <a:rPr lang="en-US" dirty="0"/>
              <a:t>Shock metric</a:t>
            </a:r>
          </a:p>
          <a:p>
            <a:pPr lvl="2"/>
            <a:r>
              <a:rPr lang="en-US" dirty="0"/>
              <a:t>Warm-up to </a:t>
            </a:r>
            <a:r>
              <a:rPr lang="en-US" dirty="0" err="1"/>
              <a:t>Bj</a:t>
            </a:r>
            <a:r>
              <a:rPr lang="en-US" dirty="0"/>
              <a:t>. hydro</a:t>
            </a:r>
          </a:p>
          <a:p>
            <a:pPr lvl="2"/>
            <a:r>
              <a:rPr lang="en-US" dirty="0"/>
              <a:t>Can represent both hot and cold nuclear matter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2F00F1-8916-4467-A5D1-2E703B583455}" type="datetime1">
              <a:rPr lang="en-US" smtClean="0"/>
              <a:pPr/>
              <a:t>11/16/2010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92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492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92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492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925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4925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925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4925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925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4925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49251" grpId="0" uiExpand="1" build="p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HIP Seminar</a:t>
            </a:r>
            <a:endParaRPr lang="en-US"/>
          </a:p>
        </p:txBody>
      </p:sp>
      <p:sp>
        <p:nvSpPr>
          <p:cNvPr id="3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10CBD6-03FC-4F99-B36F-CAF0AEC35CC4}" type="slidenum">
              <a:rPr lang="en-US"/>
              <a:pPr/>
              <a:t>34</a:t>
            </a:fld>
            <a:endParaRPr lang="en-US"/>
          </a:p>
        </p:txBody>
      </p:sp>
      <p:sp>
        <p:nvSpPr>
          <p:cNvPr id="9502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New Geometries</a:t>
            </a:r>
          </a:p>
        </p:txBody>
      </p:sp>
      <p:graphicFrame>
        <p:nvGraphicFramePr>
          <p:cNvPr id="950275" name="Object 3"/>
          <p:cNvGraphicFramePr>
            <a:graphicFrameLocks noChangeAspect="1"/>
          </p:cNvGraphicFramePr>
          <p:nvPr/>
        </p:nvGraphicFramePr>
        <p:xfrm>
          <a:off x="152400" y="2738735"/>
          <a:ext cx="2112963" cy="2133600"/>
        </p:xfrm>
        <a:graphic>
          <a:graphicData uri="http://schemas.openxmlformats.org/presentationml/2006/ole">
            <p:oleObj spid="_x0000_s269314" name="Image" r:id="rId3" imgW="4939683" imgH="4990476" progId="">
              <p:embed/>
            </p:oleObj>
          </a:graphicData>
        </a:graphic>
      </p:graphicFrame>
      <p:sp>
        <p:nvSpPr>
          <p:cNvPr id="950276" name="Text Box 4"/>
          <p:cNvSpPr txBox="1">
            <a:spLocks noChangeArrowheads="1"/>
          </p:cNvSpPr>
          <p:nvPr/>
        </p:nvSpPr>
        <p:spPr bwMode="auto">
          <a:xfrm>
            <a:off x="0" y="4872335"/>
            <a:ext cx="2286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1200" dirty="0"/>
              <a:t>Albacete, </a:t>
            </a:r>
            <a:r>
              <a:rPr lang="en-US" sz="1200" dirty="0" err="1"/>
              <a:t>Kovchegov</a:t>
            </a:r>
            <a:r>
              <a:rPr lang="en-US" sz="1200" dirty="0"/>
              <a:t>, </a:t>
            </a:r>
            <a:r>
              <a:rPr lang="en-US" sz="1200" dirty="0" err="1"/>
              <a:t>Taliotis</a:t>
            </a:r>
            <a:r>
              <a:rPr lang="en-US" sz="1200" dirty="0"/>
              <a:t>,</a:t>
            </a:r>
          </a:p>
          <a:p>
            <a:r>
              <a:rPr lang="en-US" sz="1200" dirty="0"/>
              <a:t>JHEP </a:t>
            </a:r>
            <a:r>
              <a:rPr lang="en-US" sz="1200" b="1" dirty="0"/>
              <a:t>0807</a:t>
            </a:r>
            <a:r>
              <a:rPr lang="en-US" sz="1200" dirty="0"/>
              <a:t>, 074 (2008)</a:t>
            </a:r>
          </a:p>
        </p:txBody>
      </p:sp>
      <p:sp>
        <p:nvSpPr>
          <p:cNvPr id="950279" name="Text Box 7"/>
          <p:cNvSpPr txBox="1">
            <a:spLocks noChangeArrowheads="1"/>
          </p:cNvSpPr>
          <p:nvPr/>
        </p:nvSpPr>
        <p:spPr bwMode="auto">
          <a:xfrm>
            <a:off x="365125" y="1066800"/>
            <a:ext cx="464505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400" dirty="0">
                <a:solidFill>
                  <a:srgbClr val="660000"/>
                </a:solidFill>
              </a:rPr>
              <a:t>Constant </a:t>
            </a:r>
            <a:r>
              <a:rPr lang="en-US" sz="2400" i="1" dirty="0">
                <a:solidFill>
                  <a:srgbClr val="660000"/>
                </a:solidFill>
              </a:rPr>
              <a:t>T</a:t>
            </a:r>
            <a:r>
              <a:rPr lang="en-US" sz="2400" dirty="0">
                <a:solidFill>
                  <a:srgbClr val="660000"/>
                </a:solidFill>
              </a:rPr>
              <a:t> Thermal Black </a:t>
            </a:r>
            <a:r>
              <a:rPr lang="en-US" sz="2400" dirty="0" err="1">
                <a:solidFill>
                  <a:srgbClr val="660000"/>
                </a:solidFill>
              </a:rPr>
              <a:t>Brane</a:t>
            </a:r>
            <a:endParaRPr lang="en-US" sz="2400" dirty="0">
              <a:solidFill>
                <a:srgbClr val="660000"/>
              </a:solidFill>
            </a:endParaRPr>
          </a:p>
        </p:txBody>
      </p:sp>
      <p:sp>
        <p:nvSpPr>
          <p:cNvPr id="950280" name="Text Box 8"/>
          <p:cNvSpPr txBox="1">
            <a:spLocks noChangeArrowheads="1"/>
          </p:cNvSpPr>
          <p:nvPr/>
        </p:nvSpPr>
        <p:spPr bwMode="auto">
          <a:xfrm>
            <a:off x="2870200" y="2438400"/>
            <a:ext cx="2616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400">
                <a:solidFill>
                  <a:srgbClr val="660000"/>
                </a:solidFill>
              </a:rPr>
              <a:t>Shock Geometries</a:t>
            </a:r>
            <a:endParaRPr lang="en-US" sz="2400">
              <a:solidFill>
                <a:srgbClr val="005400"/>
              </a:solidFill>
            </a:endParaRPr>
          </a:p>
        </p:txBody>
      </p:sp>
      <p:sp>
        <p:nvSpPr>
          <p:cNvPr id="950281" name="Text Box 9"/>
          <p:cNvSpPr txBox="1">
            <a:spLocks noChangeArrowheads="1"/>
          </p:cNvSpPr>
          <p:nvPr/>
        </p:nvSpPr>
        <p:spPr bwMode="auto">
          <a:xfrm>
            <a:off x="3505200" y="2895600"/>
            <a:ext cx="21526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000">
                <a:solidFill>
                  <a:srgbClr val="005400"/>
                </a:solidFill>
              </a:rPr>
              <a:t>Nucleus as Shock</a:t>
            </a:r>
          </a:p>
        </p:txBody>
      </p:sp>
      <p:sp>
        <p:nvSpPr>
          <p:cNvPr id="950282" name="Text Box 10"/>
          <p:cNvSpPr txBox="1">
            <a:spLocks noChangeArrowheads="1"/>
          </p:cNvSpPr>
          <p:nvPr/>
        </p:nvSpPr>
        <p:spPr bwMode="auto">
          <a:xfrm>
            <a:off x="3505200" y="3962400"/>
            <a:ext cx="31813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000">
                <a:solidFill>
                  <a:srgbClr val="005400"/>
                </a:solidFill>
              </a:rPr>
              <a:t>Embedded String in Shock</a:t>
            </a:r>
          </a:p>
        </p:txBody>
      </p:sp>
      <p:sp>
        <p:nvSpPr>
          <p:cNvPr id="950283" name="Text Box 11"/>
          <p:cNvSpPr txBox="1">
            <a:spLocks noChangeArrowheads="1"/>
          </p:cNvSpPr>
          <p:nvPr/>
        </p:nvSpPr>
        <p:spPr bwMode="auto">
          <a:xfrm>
            <a:off x="2057400" y="3272135"/>
            <a:ext cx="64928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000" b="1"/>
              <a:t>DIS</a:t>
            </a:r>
          </a:p>
        </p:txBody>
      </p:sp>
      <p:grpSp>
        <p:nvGrpSpPr>
          <p:cNvPr id="2" name="Group 12"/>
          <p:cNvGrpSpPr>
            <a:grpSpLocks/>
          </p:cNvGrpSpPr>
          <p:nvPr/>
        </p:nvGrpSpPr>
        <p:grpSpPr bwMode="auto">
          <a:xfrm>
            <a:off x="3806825" y="5131158"/>
            <a:ext cx="1831975" cy="960438"/>
            <a:chOff x="2236" y="2926"/>
            <a:chExt cx="1154" cy="605"/>
          </a:xfrm>
        </p:grpSpPr>
        <p:graphicFrame>
          <p:nvGraphicFramePr>
            <p:cNvPr id="950285" name="Object 13"/>
            <p:cNvGraphicFramePr>
              <a:graphicFrameLocks noChangeAspect="1"/>
            </p:cNvGraphicFramePr>
            <p:nvPr/>
          </p:nvGraphicFramePr>
          <p:xfrm>
            <a:off x="2408" y="3034"/>
            <a:ext cx="904" cy="488"/>
          </p:xfrm>
          <a:graphic>
            <a:graphicData uri="http://schemas.openxmlformats.org/presentationml/2006/ole">
              <p:oleObj spid="_x0000_s269320" name="Image" r:id="rId4" imgW="1434415" imgH="774330" progId="">
                <p:embed/>
              </p:oleObj>
            </a:graphicData>
          </a:graphic>
        </p:graphicFrame>
        <p:sp>
          <p:nvSpPr>
            <p:cNvPr id="950286" name="Text Box 14"/>
            <p:cNvSpPr txBox="1">
              <a:spLocks noChangeArrowheads="1"/>
            </p:cNvSpPr>
            <p:nvPr/>
          </p:nvSpPr>
          <p:spPr bwMode="auto">
            <a:xfrm>
              <a:off x="3199" y="3113"/>
              <a:ext cx="191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200" b="1" dirty="0">
                  <a:latin typeface="Arial" charset="0"/>
                </a:rPr>
                <a:t>Q</a:t>
              </a:r>
            </a:p>
          </p:txBody>
        </p:sp>
        <p:sp>
          <p:nvSpPr>
            <p:cNvPr id="950287" name="Line 15"/>
            <p:cNvSpPr>
              <a:spLocks noChangeShapeType="1"/>
            </p:cNvSpPr>
            <p:nvPr/>
          </p:nvSpPr>
          <p:spPr bwMode="auto">
            <a:xfrm>
              <a:off x="2650" y="3118"/>
              <a:ext cx="192" cy="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950288" name="Text Box 16"/>
            <p:cNvSpPr txBox="1">
              <a:spLocks noChangeArrowheads="1"/>
            </p:cNvSpPr>
            <p:nvPr/>
          </p:nvSpPr>
          <p:spPr bwMode="auto">
            <a:xfrm>
              <a:off x="2679" y="2926"/>
              <a:ext cx="355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200" b="1" dirty="0" err="1">
                  <a:latin typeface="Arial" charset="0"/>
                </a:rPr>
                <a:t>v</a:t>
              </a:r>
              <a:r>
                <a:rPr lang="en-US" sz="1200" b="1" baseline="-25000" dirty="0" err="1">
                  <a:latin typeface="Arial" charset="0"/>
                </a:rPr>
                <a:t>shock</a:t>
              </a:r>
              <a:endParaRPr lang="en-US" sz="1200" b="1" baseline="-25000" dirty="0">
                <a:latin typeface="Arial" charset="0"/>
              </a:endParaRPr>
            </a:p>
          </p:txBody>
        </p:sp>
        <p:sp>
          <p:nvSpPr>
            <p:cNvPr id="950289" name="Text Box 17"/>
            <p:cNvSpPr txBox="1">
              <a:spLocks noChangeArrowheads="1"/>
            </p:cNvSpPr>
            <p:nvPr/>
          </p:nvSpPr>
          <p:spPr bwMode="auto">
            <a:xfrm>
              <a:off x="2375" y="3358"/>
              <a:ext cx="169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200" b="1" dirty="0">
                  <a:latin typeface="Arial" charset="0"/>
                </a:rPr>
                <a:t>x</a:t>
              </a:r>
            </a:p>
          </p:txBody>
        </p:sp>
        <p:sp>
          <p:nvSpPr>
            <p:cNvPr id="950290" name="Text Box 18"/>
            <p:cNvSpPr txBox="1">
              <a:spLocks noChangeArrowheads="1"/>
            </p:cNvSpPr>
            <p:nvPr/>
          </p:nvSpPr>
          <p:spPr bwMode="auto">
            <a:xfrm>
              <a:off x="2236" y="3139"/>
              <a:ext cx="164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200" b="1" dirty="0">
                  <a:latin typeface="Arial" charset="0"/>
                </a:rPr>
                <a:t>z</a:t>
              </a:r>
            </a:p>
          </p:txBody>
        </p:sp>
      </p:grpSp>
      <p:grpSp>
        <p:nvGrpSpPr>
          <p:cNvPr id="3" name="Group 19"/>
          <p:cNvGrpSpPr>
            <a:grpSpLocks/>
          </p:cNvGrpSpPr>
          <p:nvPr/>
        </p:nvGrpSpPr>
        <p:grpSpPr bwMode="auto">
          <a:xfrm>
            <a:off x="5962650" y="5197833"/>
            <a:ext cx="2952750" cy="1003300"/>
            <a:chOff x="3756" y="2968"/>
            <a:chExt cx="1860" cy="632"/>
          </a:xfrm>
        </p:grpSpPr>
        <p:graphicFrame>
          <p:nvGraphicFramePr>
            <p:cNvPr id="950292" name="Object 20"/>
            <p:cNvGraphicFramePr>
              <a:graphicFrameLocks noChangeAspect="1"/>
            </p:cNvGraphicFramePr>
            <p:nvPr/>
          </p:nvGraphicFramePr>
          <p:xfrm>
            <a:off x="3924" y="2968"/>
            <a:ext cx="1464" cy="632"/>
          </p:xfrm>
          <a:graphic>
            <a:graphicData uri="http://schemas.openxmlformats.org/presentationml/2006/ole">
              <p:oleObj spid="_x0000_s269319" name="Image" r:id="rId5" imgW="2323810" imgH="1002821" progId="">
                <p:embed/>
              </p:oleObj>
            </a:graphicData>
          </a:graphic>
        </p:graphicFrame>
        <p:sp>
          <p:nvSpPr>
            <p:cNvPr id="950293" name="Line 21"/>
            <p:cNvSpPr>
              <a:spLocks noChangeShapeType="1"/>
            </p:cNvSpPr>
            <p:nvPr/>
          </p:nvSpPr>
          <p:spPr bwMode="auto">
            <a:xfrm>
              <a:off x="5232" y="3252"/>
              <a:ext cx="192" cy="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950294" name="Text Box 22"/>
            <p:cNvSpPr txBox="1">
              <a:spLocks noChangeArrowheads="1"/>
            </p:cNvSpPr>
            <p:nvPr/>
          </p:nvSpPr>
          <p:spPr bwMode="auto">
            <a:xfrm>
              <a:off x="5261" y="3030"/>
              <a:ext cx="355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200" b="1" dirty="0" err="1">
                  <a:latin typeface="Arial" charset="0"/>
                </a:rPr>
                <a:t>v</a:t>
              </a:r>
              <a:r>
                <a:rPr lang="en-US" sz="1200" b="1" baseline="-25000" dirty="0" err="1">
                  <a:latin typeface="Arial" charset="0"/>
                </a:rPr>
                <a:t>shock</a:t>
              </a:r>
              <a:endParaRPr lang="en-US" sz="1200" b="1" baseline="-25000" dirty="0">
                <a:latin typeface="Arial" charset="0"/>
              </a:endParaRPr>
            </a:p>
          </p:txBody>
        </p:sp>
        <p:sp>
          <p:nvSpPr>
            <p:cNvPr id="950295" name="Text Box 23"/>
            <p:cNvSpPr txBox="1">
              <a:spLocks noChangeArrowheads="1"/>
            </p:cNvSpPr>
            <p:nvPr/>
          </p:nvSpPr>
          <p:spPr bwMode="auto">
            <a:xfrm>
              <a:off x="4247" y="3385"/>
              <a:ext cx="169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200" b="1" dirty="0">
                  <a:latin typeface="Arial" charset="0"/>
                </a:rPr>
                <a:t>x</a:t>
              </a:r>
            </a:p>
          </p:txBody>
        </p:sp>
        <p:sp>
          <p:nvSpPr>
            <p:cNvPr id="950296" name="Text Box 24"/>
            <p:cNvSpPr txBox="1">
              <a:spLocks noChangeArrowheads="1"/>
            </p:cNvSpPr>
            <p:nvPr/>
          </p:nvSpPr>
          <p:spPr bwMode="auto">
            <a:xfrm>
              <a:off x="3756" y="3088"/>
              <a:ext cx="164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200" b="1" dirty="0">
                  <a:latin typeface="Arial" charset="0"/>
                </a:rPr>
                <a:t>z</a:t>
              </a:r>
            </a:p>
          </p:txBody>
        </p:sp>
        <p:sp>
          <p:nvSpPr>
            <p:cNvPr id="950297" name="Text Box 25"/>
            <p:cNvSpPr txBox="1">
              <a:spLocks noChangeArrowheads="1"/>
            </p:cNvSpPr>
            <p:nvPr/>
          </p:nvSpPr>
          <p:spPr bwMode="auto">
            <a:xfrm>
              <a:off x="4759" y="3025"/>
              <a:ext cx="191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200" b="1" dirty="0">
                  <a:latin typeface="Arial" charset="0"/>
                </a:rPr>
                <a:t>Q</a:t>
              </a:r>
            </a:p>
          </p:txBody>
        </p:sp>
      </p:grpSp>
      <p:sp>
        <p:nvSpPr>
          <p:cNvPr id="950298" name="Text Box 26"/>
          <p:cNvSpPr txBox="1">
            <a:spLocks noChangeArrowheads="1"/>
          </p:cNvSpPr>
          <p:nvPr/>
        </p:nvSpPr>
        <p:spPr bwMode="auto">
          <a:xfrm>
            <a:off x="3457575" y="4902558"/>
            <a:ext cx="7620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600" dirty="0"/>
              <a:t>Before</a:t>
            </a:r>
          </a:p>
        </p:txBody>
      </p:sp>
      <p:sp>
        <p:nvSpPr>
          <p:cNvPr id="950299" name="Text Box 27"/>
          <p:cNvSpPr txBox="1">
            <a:spLocks noChangeArrowheads="1"/>
          </p:cNvSpPr>
          <p:nvPr/>
        </p:nvSpPr>
        <p:spPr bwMode="auto">
          <a:xfrm>
            <a:off x="5638800" y="4902558"/>
            <a:ext cx="655638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600"/>
              <a:t>After</a:t>
            </a:r>
          </a:p>
        </p:txBody>
      </p:sp>
      <p:graphicFrame>
        <p:nvGraphicFramePr>
          <p:cNvPr id="950301" name="Object 29"/>
          <p:cNvGraphicFramePr>
            <a:graphicFrameLocks noChangeAspect="1"/>
          </p:cNvGraphicFramePr>
          <p:nvPr/>
        </p:nvGraphicFramePr>
        <p:xfrm>
          <a:off x="533400" y="1455738"/>
          <a:ext cx="4114800" cy="830262"/>
        </p:xfrm>
        <a:graphic>
          <a:graphicData uri="http://schemas.openxmlformats.org/presentationml/2006/ole">
            <p:oleObj spid="_x0000_s269315" name="Image" r:id="rId6" imgW="8926984" imgH="1803175" progId="">
              <p:embed/>
            </p:oleObj>
          </a:graphicData>
        </a:graphic>
      </p:graphicFrame>
      <p:graphicFrame>
        <p:nvGraphicFramePr>
          <p:cNvPr id="950303" name="Object 31"/>
          <p:cNvGraphicFramePr>
            <a:graphicFrameLocks noChangeAspect="1"/>
          </p:cNvGraphicFramePr>
          <p:nvPr/>
        </p:nvGraphicFramePr>
        <p:xfrm>
          <a:off x="2895600" y="3246438"/>
          <a:ext cx="5410200" cy="563562"/>
        </p:xfrm>
        <a:graphic>
          <a:graphicData uri="http://schemas.openxmlformats.org/presentationml/2006/ole">
            <p:oleObj spid="_x0000_s269317" name="Image" r:id="rId7" imgW="7200000" imgH="749206" progId="">
              <p:embed/>
            </p:oleObj>
          </a:graphicData>
        </a:graphic>
      </p:graphicFrame>
      <p:graphicFrame>
        <p:nvGraphicFramePr>
          <p:cNvPr id="950304" name="Object 32"/>
          <p:cNvGraphicFramePr>
            <a:graphicFrameLocks noChangeAspect="1"/>
          </p:cNvGraphicFramePr>
          <p:nvPr/>
        </p:nvGraphicFramePr>
        <p:xfrm>
          <a:off x="2743200" y="4337050"/>
          <a:ext cx="6172200" cy="674688"/>
        </p:xfrm>
        <a:graphic>
          <a:graphicData uri="http://schemas.openxmlformats.org/presentationml/2006/ole">
            <p:oleObj spid="_x0000_s269318" name="Image" r:id="rId8" imgW="9752381" imgH="1066291" progId="">
              <p:embed/>
            </p:oleObj>
          </a:graphicData>
        </a:graphic>
      </p:graphicFrame>
      <p:graphicFrame>
        <p:nvGraphicFramePr>
          <p:cNvPr id="37" name="Object 39"/>
          <p:cNvGraphicFramePr>
            <a:graphicFrameLocks noChangeAspect="1"/>
          </p:cNvGraphicFramePr>
          <p:nvPr/>
        </p:nvGraphicFramePr>
        <p:xfrm>
          <a:off x="5715000" y="838200"/>
          <a:ext cx="2743200" cy="1982129"/>
        </p:xfrm>
        <a:graphic>
          <a:graphicData uri="http://schemas.openxmlformats.org/presentationml/2006/ole">
            <p:oleObj spid="_x0000_s269321" name="Image" r:id="rId9" imgW="15149206" imgH="10946032" progId="">
              <p:embed/>
            </p:oleObj>
          </a:graphicData>
        </a:graphic>
      </p:graphicFrame>
      <p:sp>
        <p:nvSpPr>
          <p:cNvPr id="38" name="Text Box 40"/>
          <p:cNvSpPr txBox="1">
            <a:spLocks noChangeArrowheads="1"/>
          </p:cNvSpPr>
          <p:nvPr/>
        </p:nvSpPr>
        <p:spPr bwMode="auto">
          <a:xfrm>
            <a:off x="7620000" y="2433935"/>
            <a:ext cx="146546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200" dirty="0"/>
              <a:t>P </a:t>
            </a:r>
            <a:r>
              <a:rPr lang="en-US" sz="1200" dirty="0" err="1" smtClean="0"/>
              <a:t>Chesler</a:t>
            </a:r>
            <a:r>
              <a:rPr lang="en-US" sz="1200" dirty="0" smtClean="0"/>
              <a:t>,</a:t>
            </a:r>
          </a:p>
          <a:p>
            <a:r>
              <a:rPr lang="en-US" sz="1200" dirty="0" smtClean="0"/>
              <a:t>Quark </a:t>
            </a:r>
            <a:r>
              <a:rPr lang="en-US" sz="1200" dirty="0"/>
              <a:t>Matter 2009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6095628" y="6172200"/>
            <a:ext cx="274357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WAH and </a:t>
            </a:r>
            <a:r>
              <a:rPr lang="en-US" sz="1200" dirty="0" err="1" smtClean="0"/>
              <a:t>Kovchegov</a:t>
            </a:r>
            <a:r>
              <a:rPr lang="en-US" sz="1200" dirty="0" smtClean="0"/>
              <a:t>, PLB680 (2009)</a:t>
            </a:r>
          </a:p>
        </p:txBody>
      </p:sp>
      <p:sp>
        <p:nvSpPr>
          <p:cNvPr id="40" name="Date Placeholder 3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2E988-905F-41C1-9B6E-86390560CF2A}" type="datetime1">
              <a:rPr lang="en-US" smtClean="0"/>
              <a:pPr/>
              <a:t>11/16/2010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0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502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0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502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0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502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0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502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0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502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0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503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0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9502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0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9502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0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9503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0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9502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50276" grpId="0"/>
      <p:bldP spid="950280" grpId="0"/>
      <p:bldP spid="950281" grpId="0"/>
      <p:bldP spid="950282" grpId="0"/>
      <p:bldP spid="950283" grpId="0"/>
      <p:bldP spid="950298" grpId="0"/>
      <p:bldP spid="950299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HIP Seminar</a:t>
            </a:r>
            <a:endParaRPr lang="en-US"/>
          </a:p>
        </p:txBody>
      </p:sp>
      <p:sp>
        <p:nvSpPr>
          <p:cNvPr id="1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C9A05-AA19-4E66-A702-067D0EB82129}" type="slidenum">
              <a:rPr lang="en-US"/>
              <a:pPr/>
              <a:t>35</a:t>
            </a:fld>
            <a:endParaRPr lang="en-US"/>
          </a:p>
        </p:txBody>
      </p:sp>
      <p:sp>
        <p:nvSpPr>
          <p:cNvPr id="9533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Asymptotic Shock Results</a:t>
            </a:r>
            <a:endParaRPr lang="en-US" dirty="0"/>
          </a:p>
        </p:txBody>
      </p:sp>
      <p:sp>
        <p:nvSpPr>
          <p:cNvPr id="9533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914400"/>
            <a:ext cx="8458200" cy="5562600"/>
          </a:xfrm>
        </p:spPr>
        <p:txBody>
          <a:bodyPr/>
          <a:lstStyle/>
          <a:p>
            <a:r>
              <a:rPr lang="en-US" dirty="0"/>
              <a:t>Three t-</a:t>
            </a:r>
            <a:r>
              <a:rPr lang="en-US" dirty="0" err="1"/>
              <a:t>ind</a:t>
            </a:r>
            <a:r>
              <a:rPr lang="en-US" dirty="0"/>
              <a:t>. solutions (static gauge):</a:t>
            </a:r>
          </a:p>
          <a:p>
            <a:pPr lvl="1">
              <a:buFontTx/>
              <a:buNone/>
            </a:pPr>
            <a:r>
              <a:rPr lang="en-US" sz="2400" dirty="0"/>
              <a:t>				</a:t>
            </a:r>
            <a:r>
              <a:rPr lang="en-US" sz="2400" dirty="0" err="1"/>
              <a:t>X</a:t>
            </a:r>
            <a:r>
              <a:rPr lang="en-US" i="1" baseline="50000" dirty="0" err="1">
                <a:latin typeface="Symbol" pitchFamily="18" charset="2"/>
              </a:rPr>
              <a:t>m</a:t>
            </a:r>
            <a:r>
              <a:rPr lang="en-US" dirty="0"/>
              <a:t> = (t, x(z), 0,0, z)</a:t>
            </a:r>
          </a:p>
          <a:p>
            <a:pPr lvl="1"/>
            <a:r>
              <a:rPr lang="en-US" dirty="0"/>
              <a:t>x(z) = x</a:t>
            </a:r>
            <a:r>
              <a:rPr lang="en-US" baseline="-25000" dirty="0"/>
              <a:t>0</a:t>
            </a:r>
            <a:r>
              <a:rPr lang="en-US" dirty="0"/>
              <a:t>,  x</a:t>
            </a:r>
            <a:r>
              <a:rPr lang="en-US" baseline="-25000" dirty="0"/>
              <a:t>0</a:t>
            </a:r>
            <a:r>
              <a:rPr lang="en-US" dirty="0"/>
              <a:t> ± </a:t>
            </a:r>
            <a:r>
              <a:rPr lang="en-US" i="1" dirty="0">
                <a:latin typeface="Symbol" pitchFamily="18" charset="2"/>
              </a:rPr>
              <a:t>m</a:t>
            </a:r>
            <a:r>
              <a:rPr lang="en-US" sz="900" i="1" dirty="0">
                <a:latin typeface="Symbol" pitchFamily="18" charset="2"/>
              </a:rPr>
              <a:t> </a:t>
            </a:r>
            <a:r>
              <a:rPr lang="en-US" baseline="30000" dirty="0"/>
              <a:t>½</a:t>
            </a:r>
            <a:r>
              <a:rPr lang="en-US" dirty="0"/>
              <a:t> z</a:t>
            </a:r>
            <a:r>
              <a:rPr lang="en-US" baseline="30000" dirty="0"/>
              <a:t>3</a:t>
            </a:r>
            <a:r>
              <a:rPr lang="en-US" dirty="0"/>
              <a:t>/3</a:t>
            </a:r>
          </a:p>
          <a:p>
            <a:pPr lvl="1"/>
            <a:endParaRPr lang="en-US" dirty="0"/>
          </a:p>
          <a:p>
            <a:pPr lvl="2"/>
            <a:endParaRPr lang="en-US" dirty="0"/>
          </a:p>
          <a:p>
            <a:pPr lvl="2"/>
            <a:endParaRPr lang="en-US" dirty="0"/>
          </a:p>
          <a:p>
            <a:pPr lvl="1"/>
            <a:endParaRPr lang="en-US" dirty="0"/>
          </a:p>
          <a:p>
            <a:pPr lvl="2"/>
            <a:endParaRPr lang="en-US" dirty="0"/>
          </a:p>
          <a:p>
            <a:pPr lvl="2"/>
            <a:r>
              <a:rPr lang="en-US" dirty="0"/>
              <a:t>Constant solution unstable</a:t>
            </a:r>
          </a:p>
          <a:p>
            <a:pPr lvl="2"/>
            <a:r>
              <a:rPr lang="en-US" dirty="0"/>
              <a:t>Time-reversed negative x solution unphysical</a:t>
            </a:r>
          </a:p>
          <a:p>
            <a:pPr lvl="2"/>
            <a:r>
              <a:rPr lang="en-US" dirty="0" err="1"/>
              <a:t>Sim</a:t>
            </a:r>
            <a:r>
              <a:rPr lang="en-US" dirty="0"/>
              <a:t>. to x ~ z</a:t>
            </a:r>
            <a:r>
              <a:rPr lang="en-US" baseline="30000" dirty="0"/>
              <a:t>3</a:t>
            </a:r>
            <a:r>
              <a:rPr lang="en-US" dirty="0"/>
              <a:t>/3, z &lt;&lt; 1, for const. T BH geom.</a:t>
            </a:r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192088" y="2462213"/>
            <a:ext cx="8494712" cy="2947987"/>
            <a:chOff x="121" y="1286"/>
            <a:chExt cx="5351" cy="1857"/>
          </a:xfrm>
        </p:grpSpPr>
        <p:graphicFrame>
          <p:nvGraphicFramePr>
            <p:cNvPr id="953349" name="Object 5"/>
            <p:cNvGraphicFramePr>
              <a:graphicFrameLocks noChangeAspect="1"/>
            </p:cNvGraphicFramePr>
            <p:nvPr/>
          </p:nvGraphicFramePr>
          <p:xfrm>
            <a:off x="481" y="1472"/>
            <a:ext cx="4799" cy="1312"/>
          </p:xfrm>
          <a:graphic>
            <a:graphicData uri="http://schemas.openxmlformats.org/presentationml/2006/ole">
              <p:oleObj spid="_x0000_s271362" name="Image" r:id="rId3" imgW="7619048" imgH="2082540" progId="">
                <p:embed/>
              </p:oleObj>
            </a:graphicData>
          </a:graphic>
        </p:graphicFrame>
        <p:sp>
          <p:nvSpPr>
            <p:cNvPr id="953350" name="Text Box 6"/>
            <p:cNvSpPr txBox="1">
              <a:spLocks noChangeArrowheads="1"/>
            </p:cNvSpPr>
            <p:nvPr/>
          </p:nvSpPr>
          <p:spPr bwMode="auto">
            <a:xfrm>
              <a:off x="1526" y="1997"/>
              <a:ext cx="965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000" i="1" dirty="0"/>
                <a:t>x</a:t>
              </a:r>
              <a:r>
                <a:rPr lang="en-US" sz="2000" i="1" baseline="-25000" dirty="0"/>
                <a:t>0</a:t>
              </a:r>
              <a:r>
                <a:rPr lang="en-US" sz="2000" b="1" i="1" baseline="-25000" dirty="0"/>
                <a:t> </a:t>
              </a:r>
              <a:r>
                <a:rPr lang="en-US" sz="2000" i="1" dirty="0">
                  <a:latin typeface="Symbol" pitchFamily="18" charset="2"/>
                </a:rPr>
                <a:t>- m </a:t>
              </a:r>
              <a:r>
                <a:rPr lang="en-US" sz="2000" baseline="30000" dirty="0"/>
                <a:t>½</a:t>
              </a:r>
              <a:r>
                <a:rPr lang="en-US" sz="2000" dirty="0"/>
                <a:t> </a:t>
              </a:r>
              <a:r>
                <a:rPr lang="en-US" sz="2000" i="1" dirty="0"/>
                <a:t>z</a:t>
              </a:r>
              <a:r>
                <a:rPr lang="en-US" sz="2000" baseline="30000" dirty="0"/>
                <a:t>3</a:t>
              </a:r>
              <a:r>
                <a:rPr lang="en-US" sz="2000" dirty="0"/>
                <a:t>/3</a:t>
              </a:r>
            </a:p>
          </p:txBody>
        </p:sp>
        <p:sp>
          <p:nvSpPr>
            <p:cNvPr id="953351" name="Text Box 7"/>
            <p:cNvSpPr txBox="1">
              <a:spLocks noChangeArrowheads="1"/>
            </p:cNvSpPr>
            <p:nvPr/>
          </p:nvSpPr>
          <p:spPr bwMode="auto">
            <a:xfrm>
              <a:off x="3409" y="1984"/>
              <a:ext cx="968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000" i="1" dirty="0"/>
                <a:t>x</a:t>
              </a:r>
              <a:r>
                <a:rPr lang="en-US" sz="2000" i="1" baseline="-25000" dirty="0"/>
                <a:t>0</a:t>
              </a:r>
              <a:r>
                <a:rPr lang="en-US" sz="2000" i="1" baseline="-25000" dirty="0">
                  <a:latin typeface="Arial" charset="0"/>
                </a:rPr>
                <a:t> </a:t>
              </a:r>
              <a:r>
                <a:rPr lang="en-US" sz="2000" dirty="0">
                  <a:latin typeface="Symbol" pitchFamily="18" charset="2"/>
                </a:rPr>
                <a:t>+ </a:t>
              </a:r>
              <a:r>
                <a:rPr lang="en-US" sz="2000" i="1" dirty="0">
                  <a:latin typeface="Symbol" pitchFamily="18" charset="2"/>
                </a:rPr>
                <a:t>m </a:t>
              </a:r>
              <a:r>
                <a:rPr lang="en-US" sz="2000" baseline="30000" dirty="0"/>
                <a:t>½</a:t>
              </a:r>
              <a:r>
                <a:rPr lang="en-US" sz="2000" dirty="0"/>
                <a:t> </a:t>
              </a:r>
              <a:r>
                <a:rPr lang="en-US" sz="2000" i="1" dirty="0"/>
                <a:t>z</a:t>
              </a:r>
              <a:r>
                <a:rPr lang="en-US" sz="2000" baseline="30000" dirty="0"/>
                <a:t>3</a:t>
              </a:r>
              <a:r>
                <a:rPr lang="en-US" sz="2000" dirty="0"/>
                <a:t>/3</a:t>
              </a:r>
            </a:p>
          </p:txBody>
        </p:sp>
        <p:sp>
          <p:nvSpPr>
            <p:cNvPr id="953352" name="Text Box 8"/>
            <p:cNvSpPr txBox="1">
              <a:spLocks noChangeArrowheads="1"/>
            </p:cNvSpPr>
            <p:nvPr/>
          </p:nvSpPr>
          <p:spPr bwMode="auto">
            <a:xfrm>
              <a:off x="2870" y="2336"/>
              <a:ext cx="257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000" i="1" dirty="0"/>
                <a:t>x</a:t>
              </a:r>
              <a:r>
                <a:rPr lang="en-US" sz="2000" i="1" baseline="-25000" dirty="0"/>
                <a:t>0</a:t>
              </a:r>
            </a:p>
          </p:txBody>
        </p:sp>
        <p:sp>
          <p:nvSpPr>
            <p:cNvPr id="953353" name="Line 9"/>
            <p:cNvSpPr>
              <a:spLocks noChangeShapeType="1"/>
            </p:cNvSpPr>
            <p:nvPr/>
          </p:nvSpPr>
          <p:spPr bwMode="auto">
            <a:xfrm>
              <a:off x="4704" y="2016"/>
              <a:ext cx="768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stealth" w="lg" len="lg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953354" name="Text Box 10"/>
            <p:cNvSpPr txBox="1">
              <a:spLocks noChangeArrowheads="1"/>
            </p:cNvSpPr>
            <p:nvPr/>
          </p:nvSpPr>
          <p:spPr bwMode="auto">
            <a:xfrm>
              <a:off x="4838" y="1665"/>
              <a:ext cx="551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400"/>
                <a:t>v</a:t>
              </a:r>
              <a:r>
                <a:rPr lang="en-US" sz="2400" baseline="-25000"/>
                <a:t>shock</a:t>
              </a:r>
            </a:p>
          </p:txBody>
        </p:sp>
        <p:sp>
          <p:nvSpPr>
            <p:cNvPr id="953355" name="Text Box 11"/>
            <p:cNvSpPr txBox="1">
              <a:spLocks noChangeArrowheads="1"/>
            </p:cNvSpPr>
            <p:nvPr/>
          </p:nvSpPr>
          <p:spPr bwMode="auto">
            <a:xfrm>
              <a:off x="2862" y="1286"/>
              <a:ext cx="242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000">
                  <a:solidFill>
                    <a:srgbClr val="FF9900"/>
                  </a:solidFill>
                </a:rPr>
                <a:t>Q</a:t>
              </a:r>
            </a:p>
          </p:txBody>
        </p:sp>
        <p:sp>
          <p:nvSpPr>
            <p:cNvPr id="953356" name="Oval 12"/>
            <p:cNvSpPr>
              <a:spLocks noChangeArrowheads="1"/>
            </p:cNvSpPr>
            <p:nvPr/>
          </p:nvSpPr>
          <p:spPr bwMode="auto">
            <a:xfrm>
              <a:off x="2848" y="1520"/>
              <a:ext cx="48" cy="48"/>
            </a:xfrm>
            <a:prstGeom prst="ellipse">
              <a:avLst/>
            </a:prstGeom>
            <a:solidFill>
              <a:srgbClr val="FF99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53357" name="Text Box 13"/>
            <p:cNvSpPr txBox="1">
              <a:spLocks noChangeArrowheads="1"/>
            </p:cNvSpPr>
            <p:nvPr/>
          </p:nvSpPr>
          <p:spPr bwMode="auto">
            <a:xfrm>
              <a:off x="123" y="1430"/>
              <a:ext cx="453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000"/>
                <a:t>z = 0</a:t>
              </a:r>
            </a:p>
          </p:txBody>
        </p:sp>
        <p:sp>
          <p:nvSpPr>
            <p:cNvPr id="953358" name="Line 14"/>
            <p:cNvSpPr>
              <a:spLocks noChangeShapeType="1"/>
            </p:cNvSpPr>
            <p:nvPr/>
          </p:nvSpPr>
          <p:spPr bwMode="auto">
            <a:xfrm>
              <a:off x="336" y="2592"/>
              <a:ext cx="0" cy="288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stealth" w="lg" len="lg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953359" name="Text Box 15"/>
            <p:cNvSpPr txBox="1">
              <a:spLocks noChangeArrowheads="1"/>
            </p:cNvSpPr>
            <p:nvPr/>
          </p:nvSpPr>
          <p:spPr bwMode="auto">
            <a:xfrm>
              <a:off x="121" y="2893"/>
              <a:ext cx="487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000"/>
                <a:t>z = </a:t>
              </a:r>
              <a:r>
                <a:rPr lang="en-US" sz="2000">
                  <a:latin typeface="Symbol" pitchFamily="18" charset="2"/>
                </a:rPr>
                <a:t>¥</a:t>
              </a:r>
            </a:p>
          </p:txBody>
        </p:sp>
        <p:sp>
          <p:nvSpPr>
            <p:cNvPr id="953360" name="Text Box 16"/>
            <p:cNvSpPr txBox="1">
              <a:spLocks noChangeArrowheads="1"/>
            </p:cNvSpPr>
            <p:nvPr/>
          </p:nvSpPr>
          <p:spPr bwMode="auto">
            <a:xfrm>
              <a:off x="3878" y="2654"/>
              <a:ext cx="199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000"/>
                <a:t>x</a:t>
              </a:r>
            </a:p>
          </p:txBody>
        </p:sp>
      </p:grp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71D700-7856-4556-993D-D4AA74C6DE4A}" type="datetime1">
              <a:rPr lang="en-US" smtClean="0"/>
              <a:pPr/>
              <a:t>11/16/2010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334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5334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334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5334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334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5334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53347" grpId="0" build="p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HIP Seminar</a:t>
            </a:r>
            <a:endParaRPr lang="en-US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CC1E40-738E-4695-B68D-0FFC3D218552}" type="slidenum">
              <a:rPr lang="en-US"/>
              <a:pPr/>
              <a:t>36</a:t>
            </a:fld>
            <a:endParaRPr lang="en-US"/>
          </a:p>
        </p:txBody>
      </p:sp>
      <p:sp>
        <p:nvSpPr>
          <p:cNvPr id="95437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r>
              <a:rPr lang="en-US"/>
              <a:t>HQ Momentum Loss</a:t>
            </a:r>
          </a:p>
        </p:txBody>
      </p:sp>
      <p:sp>
        <p:nvSpPr>
          <p:cNvPr id="9543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2895600"/>
            <a:ext cx="9144000" cy="4114800"/>
          </a:xfrm>
        </p:spPr>
        <p:txBody>
          <a:bodyPr/>
          <a:lstStyle/>
          <a:p>
            <a:pPr>
              <a:buFontTx/>
              <a:buNone/>
            </a:pPr>
            <a:r>
              <a:rPr lang="en-US" dirty="0"/>
              <a:t>    Relate </a:t>
            </a:r>
            <a:r>
              <a:rPr lang="en-US" i="1" dirty="0">
                <a:latin typeface="Symbol" pitchFamily="18" charset="2"/>
              </a:rPr>
              <a:t>m</a:t>
            </a:r>
            <a:r>
              <a:rPr lang="en-US" dirty="0"/>
              <a:t> to nuclear properties</a:t>
            </a:r>
          </a:p>
          <a:p>
            <a:pPr lvl="1"/>
            <a:r>
              <a:rPr lang="en-US" dirty="0"/>
              <a:t>Use </a:t>
            </a:r>
            <a:r>
              <a:rPr lang="en-US" dirty="0" err="1"/>
              <a:t>AdS</a:t>
            </a:r>
            <a:r>
              <a:rPr lang="en-US" dirty="0"/>
              <a:t> dictionary</a:t>
            </a:r>
          </a:p>
          <a:p>
            <a:pPr lvl="2"/>
            <a:r>
              <a:rPr lang="en-US" dirty="0"/>
              <a:t>Metric in </a:t>
            </a:r>
            <a:r>
              <a:rPr lang="en-US" dirty="0" err="1"/>
              <a:t>Fefferman</a:t>
            </a:r>
            <a:r>
              <a:rPr lang="en-US" dirty="0"/>
              <a:t>-Graham form: </a:t>
            </a:r>
            <a:r>
              <a:rPr lang="en-US" i="1" dirty="0">
                <a:latin typeface="Symbol" pitchFamily="18" charset="2"/>
              </a:rPr>
              <a:t>m</a:t>
            </a:r>
            <a:r>
              <a:rPr lang="en-US" dirty="0"/>
              <a:t> ~ T</a:t>
            </a:r>
            <a:r>
              <a:rPr lang="en-US" baseline="-25000" dirty="0"/>
              <a:t>--</a:t>
            </a:r>
            <a:r>
              <a:rPr lang="en-US" dirty="0"/>
              <a:t>/N</a:t>
            </a:r>
            <a:r>
              <a:rPr lang="en-US" baseline="-25000" dirty="0"/>
              <a:t>c</a:t>
            </a:r>
            <a:r>
              <a:rPr lang="en-US" baseline="30000" dirty="0"/>
              <a:t>2</a:t>
            </a:r>
          </a:p>
          <a:p>
            <a:pPr lvl="1"/>
            <a:r>
              <a:rPr lang="en-US" dirty="0"/>
              <a:t>T’</a:t>
            </a:r>
            <a:r>
              <a:rPr lang="en-US" baseline="-25000" dirty="0"/>
              <a:t>00</a:t>
            </a:r>
            <a:r>
              <a:rPr lang="en-US" dirty="0"/>
              <a:t>  ~ N</a:t>
            </a:r>
            <a:r>
              <a:rPr lang="en-US" baseline="-25000" dirty="0"/>
              <a:t>c</a:t>
            </a:r>
            <a:r>
              <a:rPr lang="en-US" baseline="30000" dirty="0"/>
              <a:t>2 </a:t>
            </a:r>
            <a:r>
              <a:rPr lang="en-US" dirty="0">
                <a:latin typeface="Symbol" pitchFamily="18" charset="2"/>
              </a:rPr>
              <a:t>L</a:t>
            </a:r>
            <a:r>
              <a:rPr lang="en-US" baseline="30000" dirty="0"/>
              <a:t>4</a:t>
            </a:r>
          </a:p>
          <a:p>
            <a:pPr lvl="2"/>
            <a:r>
              <a:rPr lang="en-US" dirty="0"/>
              <a:t> N</a:t>
            </a:r>
            <a:r>
              <a:rPr lang="en-US" baseline="-25000" dirty="0"/>
              <a:t>c</a:t>
            </a:r>
            <a:r>
              <a:rPr lang="en-US" baseline="30000" dirty="0"/>
              <a:t>2</a:t>
            </a:r>
            <a:r>
              <a:rPr lang="en-US" dirty="0"/>
              <a:t> gluons per nucleon in shock</a:t>
            </a:r>
          </a:p>
          <a:p>
            <a:pPr lvl="2"/>
            <a:r>
              <a:rPr lang="en-US" dirty="0"/>
              <a:t> </a:t>
            </a:r>
            <a:r>
              <a:rPr lang="en-US" dirty="0">
                <a:latin typeface="Symbol" pitchFamily="18" charset="2"/>
              </a:rPr>
              <a:t>L</a:t>
            </a:r>
            <a:r>
              <a:rPr lang="en-US" dirty="0"/>
              <a:t> is typical mom. scale; </a:t>
            </a:r>
            <a:r>
              <a:rPr lang="en-US" dirty="0">
                <a:latin typeface="Symbol" pitchFamily="18" charset="2"/>
              </a:rPr>
              <a:t>L</a:t>
            </a:r>
            <a:r>
              <a:rPr lang="en-US" baseline="30000" dirty="0">
                <a:latin typeface="Symbol" pitchFamily="18" charset="2"/>
              </a:rPr>
              <a:t>-1</a:t>
            </a:r>
            <a:r>
              <a:rPr lang="en-US" dirty="0"/>
              <a:t> typical dist. scale</a:t>
            </a:r>
          </a:p>
          <a:p>
            <a:pPr lvl="1">
              <a:buFontTx/>
              <a:buNone/>
            </a:pPr>
            <a:endParaRPr lang="en-US" baseline="30000" dirty="0"/>
          </a:p>
        </p:txBody>
      </p:sp>
      <p:sp>
        <p:nvSpPr>
          <p:cNvPr id="954372" name="Rectangle 4"/>
          <p:cNvSpPr>
            <a:spLocks noChangeArrowheads="1"/>
          </p:cNvSpPr>
          <p:nvPr/>
        </p:nvSpPr>
        <p:spPr bwMode="auto">
          <a:xfrm>
            <a:off x="4419600" y="1295400"/>
            <a:ext cx="3657600" cy="1143000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954373" name="Text Box 5"/>
          <p:cNvSpPr txBox="1">
            <a:spLocks noChangeArrowheads="1"/>
          </p:cNvSpPr>
          <p:nvPr/>
        </p:nvSpPr>
        <p:spPr bwMode="auto">
          <a:xfrm>
            <a:off x="-777875" y="-187325"/>
            <a:ext cx="18415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54374" name="Text Box 6"/>
          <p:cNvSpPr txBox="1">
            <a:spLocks noChangeArrowheads="1"/>
          </p:cNvSpPr>
          <p:nvPr/>
        </p:nvSpPr>
        <p:spPr bwMode="auto">
          <a:xfrm>
            <a:off x="663575" y="1600200"/>
            <a:ext cx="3476625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3200">
                <a:solidFill>
                  <a:srgbClr val="660000"/>
                </a:solidFill>
              </a:rPr>
              <a:t>x(z) = </a:t>
            </a:r>
            <a:r>
              <a:rPr lang="en-US" sz="3200" i="1">
                <a:solidFill>
                  <a:srgbClr val="660000"/>
                </a:solidFill>
                <a:latin typeface="Symbol" pitchFamily="18" charset="2"/>
              </a:rPr>
              <a:t>m</a:t>
            </a:r>
            <a:r>
              <a:rPr lang="en-US" sz="1000" i="1">
                <a:solidFill>
                  <a:srgbClr val="660000"/>
                </a:solidFill>
                <a:latin typeface="Symbol" pitchFamily="18" charset="2"/>
              </a:rPr>
              <a:t> </a:t>
            </a:r>
            <a:r>
              <a:rPr lang="en-US" sz="3200" baseline="30000">
                <a:solidFill>
                  <a:srgbClr val="660000"/>
                </a:solidFill>
              </a:rPr>
              <a:t>½</a:t>
            </a:r>
            <a:r>
              <a:rPr lang="en-US" sz="3200">
                <a:solidFill>
                  <a:srgbClr val="660000"/>
                </a:solidFill>
              </a:rPr>
              <a:t> z</a:t>
            </a:r>
            <a:r>
              <a:rPr lang="en-US" sz="3200" baseline="30000">
                <a:solidFill>
                  <a:srgbClr val="660000"/>
                </a:solidFill>
              </a:rPr>
              <a:t>3</a:t>
            </a:r>
            <a:r>
              <a:rPr lang="en-US" sz="3200">
                <a:solidFill>
                  <a:srgbClr val="660000"/>
                </a:solidFill>
              </a:rPr>
              <a:t>/3   =&gt;</a:t>
            </a:r>
          </a:p>
        </p:txBody>
      </p:sp>
      <p:graphicFrame>
        <p:nvGraphicFramePr>
          <p:cNvPr id="954375" name="Object 7"/>
          <p:cNvGraphicFramePr>
            <a:graphicFrameLocks noChangeAspect="1"/>
          </p:cNvGraphicFramePr>
          <p:nvPr/>
        </p:nvGraphicFramePr>
        <p:xfrm>
          <a:off x="4356100" y="1270000"/>
          <a:ext cx="3644900" cy="1163638"/>
        </p:xfrm>
        <a:graphic>
          <a:graphicData uri="http://schemas.openxmlformats.org/presentationml/2006/ole">
            <p:oleObj spid="_x0000_s306178" name="Image" r:id="rId3" imgW="4215873" imgH="1345557" progId="">
              <p:embed/>
            </p:oleObj>
          </a:graphicData>
        </a:graphic>
      </p:graphicFrame>
      <p:sp>
        <p:nvSpPr>
          <p:cNvPr id="11" name="Date Placeholder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0ED7B-E9A1-4238-8AF1-48FE51D11DC5}" type="datetime1">
              <a:rPr lang="en-US" smtClean="0"/>
              <a:pPr/>
              <a:t>11/16/2010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43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543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43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543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43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543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43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543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43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543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43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543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54371" grpId="0" uiExpand="1" build="p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HIP Seminar</a:t>
            </a:r>
            <a:endParaRPr lang="en-US"/>
          </a:p>
        </p:txBody>
      </p:sp>
      <p:sp>
        <p:nvSpPr>
          <p:cNvPr id="52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214E17-BBCC-4FB3-8057-6DDA3BB85FAF}" type="slidenum">
              <a:rPr lang="en-US"/>
              <a:pPr/>
              <a:t>37</a:t>
            </a:fld>
            <a:endParaRPr lang="en-US"/>
          </a:p>
        </p:txBody>
      </p:sp>
      <p:sp>
        <p:nvSpPr>
          <p:cNvPr id="9553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Frame Dragging</a:t>
            </a:r>
          </a:p>
        </p:txBody>
      </p:sp>
      <p:sp>
        <p:nvSpPr>
          <p:cNvPr id="955395" name="Rectangle 3"/>
          <p:cNvSpPr>
            <a:spLocks noChangeArrowheads="1"/>
          </p:cNvSpPr>
          <p:nvPr/>
        </p:nvSpPr>
        <p:spPr bwMode="auto">
          <a:xfrm>
            <a:off x="685800" y="914400"/>
            <a:ext cx="3810000" cy="495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sz="2800">
                <a:solidFill>
                  <a:srgbClr val="660000"/>
                </a:solidFill>
              </a:rPr>
              <a:t>HQ Rest Frame</a:t>
            </a:r>
          </a:p>
        </p:txBody>
      </p:sp>
      <p:sp>
        <p:nvSpPr>
          <p:cNvPr id="955396" name="Rectangle 4"/>
          <p:cNvSpPr>
            <a:spLocks noChangeArrowheads="1"/>
          </p:cNvSpPr>
          <p:nvPr/>
        </p:nvSpPr>
        <p:spPr bwMode="auto">
          <a:xfrm>
            <a:off x="4648200" y="914400"/>
            <a:ext cx="3810000" cy="495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sz="2800">
                <a:solidFill>
                  <a:srgbClr val="660000"/>
                </a:solidFill>
              </a:rPr>
              <a:t>Shock Rest Frame</a:t>
            </a:r>
          </a:p>
        </p:txBody>
      </p:sp>
      <p:sp>
        <p:nvSpPr>
          <p:cNvPr id="955397" name="Oval 5"/>
          <p:cNvSpPr>
            <a:spLocks noChangeArrowheads="1"/>
          </p:cNvSpPr>
          <p:nvPr/>
        </p:nvSpPr>
        <p:spPr bwMode="auto">
          <a:xfrm>
            <a:off x="1143000" y="1844675"/>
            <a:ext cx="76200" cy="76200"/>
          </a:xfrm>
          <a:prstGeom prst="ellipse">
            <a:avLst/>
          </a:prstGeom>
          <a:solidFill>
            <a:srgbClr val="CC99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955398" name="Oval 6"/>
          <p:cNvSpPr>
            <a:spLocks noChangeArrowheads="1"/>
          </p:cNvSpPr>
          <p:nvPr/>
        </p:nvSpPr>
        <p:spPr bwMode="auto">
          <a:xfrm>
            <a:off x="1447800" y="2454275"/>
            <a:ext cx="76200" cy="76200"/>
          </a:xfrm>
          <a:prstGeom prst="ellipse">
            <a:avLst/>
          </a:prstGeom>
          <a:solidFill>
            <a:srgbClr val="CC99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955399" name="Oval 7"/>
          <p:cNvSpPr>
            <a:spLocks noChangeArrowheads="1"/>
          </p:cNvSpPr>
          <p:nvPr/>
        </p:nvSpPr>
        <p:spPr bwMode="auto">
          <a:xfrm>
            <a:off x="838200" y="2073275"/>
            <a:ext cx="76200" cy="76200"/>
          </a:xfrm>
          <a:prstGeom prst="ellipse">
            <a:avLst/>
          </a:prstGeom>
          <a:solidFill>
            <a:srgbClr val="CC99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955400" name="Oval 8"/>
          <p:cNvSpPr>
            <a:spLocks noChangeArrowheads="1"/>
          </p:cNvSpPr>
          <p:nvPr/>
        </p:nvSpPr>
        <p:spPr bwMode="auto">
          <a:xfrm>
            <a:off x="1143000" y="2149475"/>
            <a:ext cx="76200" cy="76200"/>
          </a:xfrm>
          <a:prstGeom prst="ellipse">
            <a:avLst/>
          </a:prstGeom>
          <a:solidFill>
            <a:srgbClr val="CC99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955401" name="Oval 9"/>
          <p:cNvSpPr>
            <a:spLocks noChangeArrowheads="1"/>
          </p:cNvSpPr>
          <p:nvPr/>
        </p:nvSpPr>
        <p:spPr bwMode="auto">
          <a:xfrm>
            <a:off x="1447800" y="1768475"/>
            <a:ext cx="76200" cy="76200"/>
          </a:xfrm>
          <a:prstGeom prst="ellipse">
            <a:avLst/>
          </a:prstGeom>
          <a:solidFill>
            <a:srgbClr val="CC99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955402" name="Oval 10"/>
          <p:cNvSpPr>
            <a:spLocks noChangeArrowheads="1"/>
          </p:cNvSpPr>
          <p:nvPr/>
        </p:nvSpPr>
        <p:spPr bwMode="auto">
          <a:xfrm>
            <a:off x="1371600" y="2073275"/>
            <a:ext cx="76200" cy="76200"/>
          </a:xfrm>
          <a:prstGeom prst="ellipse">
            <a:avLst/>
          </a:prstGeom>
          <a:solidFill>
            <a:srgbClr val="CC99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955403" name="Oval 11"/>
          <p:cNvSpPr>
            <a:spLocks noChangeArrowheads="1"/>
          </p:cNvSpPr>
          <p:nvPr/>
        </p:nvSpPr>
        <p:spPr bwMode="auto">
          <a:xfrm>
            <a:off x="762000" y="1768475"/>
            <a:ext cx="76200" cy="76200"/>
          </a:xfrm>
          <a:prstGeom prst="ellipse">
            <a:avLst/>
          </a:prstGeom>
          <a:solidFill>
            <a:srgbClr val="CC99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955404" name="Oval 12"/>
          <p:cNvSpPr>
            <a:spLocks noChangeArrowheads="1"/>
          </p:cNvSpPr>
          <p:nvPr/>
        </p:nvSpPr>
        <p:spPr bwMode="auto">
          <a:xfrm>
            <a:off x="762000" y="2301875"/>
            <a:ext cx="76200" cy="76200"/>
          </a:xfrm>
          <a:prstGeom prst="ellipse">
            <a:avLst/>
          </a:prstGeom>
          <a:solidFill>
            <a:srgbClr val="CC99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955405" name="Oval 13"/>
          <p:cNvSpPr>
            <a:spLocks noChangeArrowheads="1"/>
          </p:cNvSpPr>
          <p:nvPr/>
        </p:nvSpPr>
        <p:spPr bwMode="auto">
          <a:xfrm>
            <a:off x="990600" y="2378075"/>
            <a:ext cx="76200" cy="76200"/>
          </a:xfrm>
          <a:prstGeom prst="ellipse">
            <a:avLst/>
          </a:prstGeom>
          <a:solidFill>
            <a:srgbClr val="CC99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955406" name="Oval 14"/>
          <p:cNvSpPr>
            <a:spLocks noChangeArrowheads="1"/>
          </p:cNvSpPr>
          <p:nvPr/>
        </p:nvSpPr>
        <p:spPr bwMode="auto">
          <a:xfrm>
            <a:off x="5819775" y="1879600"/>
            <a:ext cx="76200" cy="76200"/>
          </a:xfrm>
          <a:prstGeom prst="ellipse">
            <a:avLst/>
          </a:prstGeom>
          <a:solidFill>
            <a:srgbClr val="CC99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955407" name="Oval 15"/>
          <p:cNvSpPr>
            <a:spLocks noChangeArrowheads="1"/>
          </p:cNvSpPr>
          <p:nvPr/>
        </p:nvSpPr>
        <p:spPr bwMode="auto">
          <a:xfrm>
            <a:off x="6124575" y="2489200"/>
            <a:ext cx="76200" cy="76200"/>
          </a:xfrm>
          <a:prstGeom prst="ellipse">
            <a:avLst/>
          </a:prstGeom>
          <a:solidFill>
            <a:srgbClr val="CC99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955408" name="Oval 16"/>
          <p:cNvSpPr>
            <a:spLocks noChangeArrowheads="1"/>
          </p:cNvSpPr>
          <p:nvPr/>
        </p:nvSpPr>
        <p:spPr bwMode="auto">
          <a:xfrm>
            <a:off x="5514975" y="2108200"/>
            <a:ext cx="76200" cy="76200"/>
          </a:xfrm>
          <a:prstGeom prst="ellipse">
            <a:avLst/>
          </a:prstGeom>
          <a:solidFill>
            <a:srgbClr val="CC99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955409" name="Oval 17"/>
          <p:cNvSpPr>
            <a:spLocks noChangeArrowheads="1"/>
          </p:cNvSpPr>
          <p:nvPr/>
        </p:nvSpPr>
        <p:spPr bwMode="auto">
          <a:xfrm>
            <a:off x="5819775" y="2184400"/>
            <a:ext cx="76200" cy="76200"/>
          </a:xfrm>
          <a:prstGeom prst="ellipse">
            <a:avLst/>
          </a:prstGeom>
          <a:solidFill>
            <a:srgbClr val="CC99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955410" name="Oval 18"/>
          <p:cNvSpPr>
            <a:spLocks noChangeArrowheads="1"/>
          </p:cNvSpPr>
          <p:nvPr/>
        </p:nvSpPr>
        <p:spPr bwMode="auto">
          <a:xfrm>
            <a:off x="6124575" y="1803400"/>
            <a:ext cx="76200" cy="76200"/>
          </a:xfrm>
          <a:prstGeom prst="ellipse">
            <a:avLst/>
          </a:prstGeom>
          <a:solidFill>
            <a:srgbClr val="CC99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955411" name="Oval 19"/>
          <p:cNvSpPr>
            <a:spLocks noChangeArrowheads="1"/>
          </p:cNvSpPr>
          <p:nvPr/>
        </p:nvSpPr>
        <p:spPr bwMode="auto">
          <a:xfrm>
            <a:off x="6048375" y="2108200"/>
            <a:ext cx="76200" cy="76200"/>
          </a:xfrm>
          <a:prstGeom prst="ellipse">
            <a:avLst/>
          </a:prstGeom>
          <a:solidFill>
            <a:srgbClr val="CC99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955412" name="Oval 20"/>
          <p:cNvSpPr>
            <a:spLocks noChangeArrowheads="1"/>
          </p:cNvSpPr>
          <p:nvPr/>
        </p:nvSpPr>
        <p:spPr bwMode="auto">
          <a:xfrm>
            <a:off x="5438775" y="1803400"/>
            <a:ext cx="76200" cy="76200"/>
          </a:xfrm>
          <a:prstGeom prst="ellipse">
            <a:avLst/>
          </a:prstGeom>
          <a:solidFill>
            <a:srgbClr val="CC99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955413" name="Oval 21"/>
          <p:cNvSpPr>
            <a:spLocks noChangeArrowheads="1"/>
          </p:cNvSpPr>
          <p:nvPr/>
        </p:nvSpPr>
        <p:spPr bwMode="auto">
          <a:xfrm>
            <a:off x="5438775" y="2336800"/>
            <a:ext cx="76200" cy="76200"/>
          </a:xfrm>
          <a:prstGeom prst="ellipse">
            <a:avLst/>
          </a:prstGeom>
          <a:solidFill>
            <a:srgbClr val="CC99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955414" name="Oval 22"/>
          <p:cNvSpPr>
            <a:spLocks noChangeArrowheads="1"/>
          </p:cNvSpPr>
          <p:nvPr/>
        </p:nvSpPr>
        <p:spPr bwMode="auto">
          <a:xfrm>
            <a:off x="5667375" y="2413000"/>
            <a:ext cx="76200" cy="76200"/>
          </a:xfrm>
          <a:prstGeom prst="ellipse">
            <a:avLst/>
          </a:prstGeom>
          <a:solidFill>
            <a:srgbClr val="CC99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955415" name="Line 23"/>
          <p:cNvSpPr>
            <a:spLocks noChangeShapeType="1"/>
          </p:cNvSpPr>
          <p:nvPr/>
        </p:nvSpPr>
        <p:spPr bwMode="auto">
          <a:xfrm>
            <a:off x="1143000" y="1997075"/>
            <a:ext cx="9144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stealth" w="lg" len="lg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955416" name="Text Box 24"/>
          <p:cNvSpPr txBox="1">
            <a:spLocks noChangeArrowheads="1"/>
          </p:cNvSpPr>
          <p:nvPr/>
        </p:nvSpPr>
        <p:spPr bwMode="auto">
          <a:xfrm>
            <a:off x="1736725" y="1524000"/>
            <a:ext cx="46037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600" b="1">
                <a:latin typeface="Arial" charset="0"/>
              </a:rPr>
              <a:t>v</a:t>
            </a:r>
            <a:r>
              <a:rPr lang="en-US" sz="1600" b="1" baseline="-25000">
                <a:latin typeface="Arial" charset="0"/>
              </a:rPr>
              <a:t>sh</a:t>
            </a:r>
          </a:p>
        </p:txBody>
      </p:sp>
      <p:sp>
        <p:nvSpPr>
          <p:cNvPr id="955417" name="Oval 25"/>
          <p:cNvSpPr>
            <a:spLocks noChangeArrowheads="1"/>
          </p:cNvSpPr>
          <p:nvPr/>
        </p:nvSpPr>
        <p:spPr bwMode="auto">
          <a:xfrm>
            <a:off x="3352800" y="1920875"/>
            <a:ext cx="304800" cy="304800"/>
          </a:xfrm>
          <a:prstGeom prst="ellipse">
            <a:avLst/>
          </a:prstGeom>
          <a:solidFill>
            <a:schemeClr val="tx2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955418" name="Text Box 26"/>
          <p:cNvSpPr txBox="1">
            <a:spLocks noChangeArrowheads="1"/>
          </p:cNvSpPr>
          <p:nvPr/>
        </p:nvSpPr>
        <p:spPr bwMode="auto">
          <a:xfrm>
            <a:off x="3641725" y="1447800"/>
            <a:ext cx="439738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600" b="1">
                <a:latin typeface="Arial" charset="0"/>
              </a:rPr>
              <a:t>M</a:t>
            </a:r>
            <a:r>
              <a:rPr lang="en-US" sz="1600" b="1" baseline="-25000">
                <a:latin typeface="Arial" charset="0"/>
              </a:rPr>
              <a:t>q</a:t>
            </a:r>
          </a:p>
        </p:txBody>
      </p:sp>
      <p:sp>
        <p:nvSpPr>
          <p:cNvPr id="955419" name="Line 27"/>
          <p:cNvSpPr>
            <a:spLocks noChangeShapeType="1"/>
          </p:cNvSpPr>
          <p:nvPr/>
        </p:nvSpPr>
        <p:spPr bwMode="auto">
          <a:xfrm rot="21240000">
            <a:off x="823913" y="1858963"/>
            <a:ext cx="23812" cy="21431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stealth" w="med" len="med"/>
            <a:tailEnd type="stealth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955420" name="Text Box 28"/>
          <p:cNvSpPr txBox="1">
            <a:spLocks noChangeArrowheads="1"/>
          </p:cNvSpPr>
          <p:nvPr/>
        </p:nvSpPr>
        <p:spPr bwMode="auto">
          <a:xfrm>
            <a:off x="304800" y="1768475"/>
            <a:ext cx="45402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400" b="1">
                <a:latin typeface="Arial" charset="0"/>
              </a:rPr>
              <a:t>1/</a:t>
            </a:r>
            <a:r>
              <a:rPr lang="en-US" sz="1400" b="1">
                <a:latin typeface="Symbol" pitchFamily="18" charset="2"/>
              </a:rPr>
              <a:t>L</a:t>
            </a:r>
          </a:p>
        </p:txBody>
      </p:sp>
      <p:sp>
        <p:nvSpPr>
          <p:cNvPr id="955421" name="Line 29"/>
          <p:cNvSpPr>
            <a:spLocks noChangeShapeType="1"/>
          </p:cNvSpPr>
          <p:nvPr/>
        </p:nvSpPr>
        <p:spPr bwMode="auto">
          <a:xfrm flipV="1">
            <a:off x="5514975" y="1727200"/>
            <a:ext cx="152400" cy="76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955422" name="Line 30"/>
          <p:cNvSpPr>
            <a:spLocks noChangeShapeType="1"/>
          </p:cNvSpPr>
          <p:nvPr/>
        </p:nvSpPr>
        <p:spPr bwMode="auto">
          <a:xfrm flipH="1" flipV="1">
            <a:off x="5743575" y="2032000"/>
            <a:ext cx="7620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955423" name="Line 31"/>
          <p:cNvSpPr>
            <a:spLocks noChangeShapeType="1"/>
          </p:cNvSpPr>
          <p:nvPr/>
        </p:nvSpPr>
        <p:spPr bwMode="auto">
          <a:xfrm flipV="1">
            <a:off x="6186488" y="2322513"/>
            <a:ext cx="7620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955424" name="Line 32"/>
          <p:cNvSpPr>
            <a:spLocks noChangeShapeType="1"/>
          </p:cNvSpPr>
          <p:nvPr/>
        </p:nvSpPr>
        <p:spPr bwMode="auto">
          <a:xfrm flipH="1">
            <a:off x="6048375" y="1879600"/>
            <a:ext cx="7620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955425" name="Text Box 33"/>
          <p:cNvSpPr txBox="1">
            <a:spLocks noChangeArrowheads="1"/>
          </p:cNvSpPr>
          <p:nvPr/>
        </p:nvSpPr>
        <p:spPr bwMode="auto">
          <a:xfrm>
            <a:off x="5487988" y="1454150"/>
            <a:ext cx="306387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400" b="1">
                <a:latin typeface="Symbol" pitchFamily="18" charset="2"/>
              </a:rPr>
              <a:t>L</a:t>
            </a:r>
          </a:p>
        </p:txBody>
      </p:sp>
      <p:sp>
        <p:nvSpPr>
          <p:cNvPr id="955426" name="Oval 34"/>
          <p:cNvSpPr>
            <a:spLocks noChangeArrowheads="1"/>
          </p:cNvSpPr>
          <p:nvPr/>
        </p:nvSpPr>
        <p:spPr bwMode="auto">
          <a:xfrm>
            <a:off x="8054975" y="1879600"/>
            <a:ext cx="304800" cy="304800"/>
          </a:xfrm>
          <a:prstGeom prst="ellipse">
            <a:avLst/>
          </a:prstGeom>
          <a:solidFill>
            <a:schemeClr val="tx2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955427" name="Line 35"/>
          <p:cNvSpPr>
            <a:spLocks noChangeShapeType="1"/>
          </p:cNvSpPr>
          <p:nvPr/>
        </p:nvSpPr>
        <p:spPr bwMode="auto">
          <a:xfrm flipH="1">
            <a:off x="7077075" y="2032000"/>
            <a:ext cx="9144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stealth" w="lg" len="lg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955428" name="Text Box 36"/>
          <p:cNvSpPr txBox="1">
            <a:spLocks noChangeArrowheads="1"/>
          </p:cNvSpPr>
          <p:nvPr/>
        </p:nvSpPr>
        <p:spPr bwMode="auto">
          <a:xfrm>
            <a:off x="6962775" y="1574800"/>
            <a:ext cx="960438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600" b="1">
                <a:latin typeface="Arial" charset="0"/>
              </a:rPr>
              <a:t>v</a:t>
            </a:r>
            <a:r>
              <a:rPr lang="en-US" sz="1600" b="1" baseline="-25000">
                <a:latin typeface="Arial" charset="0"/>
              </a:rPr>
              <a:t>q</a:t>
            </a:r>
            <a:r>
              <a:rPr lang="en-US" sz="1600" b="1">
                <a:latin typeface="Arial" charset="0"/>
              </a:rPr>
              <a:t> = -v</a:t>
            </a:r>
            <a:r>
              <a:rPr lang="en-US" sz="1600" b="1" baseline="-25000">
                <a:latin typeface="Arial" charset="0"/>
              </a:rPr>
              <a:t>sh</a:t>
            </a:r>
          </a:p>
        </p:txBody>
      </p:sp>
      <p:sp>
        <p:nvSpPr>
          <p:cNvPr id="955429" name="Text Box 37"/>
          <p:cNvSpPr txBox="1">
            <a:spLocks noChangeArrowheads="1"/>
          </p:cNvSpPr>
          <p:nvPr/>
        </p:nvSpPr>
        <p:spPr bwMode="auto">
          <a:xfrm>
            <a:off x="8323263" y="1543050"/>
            <a:ext cx="439737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600" b="1">
                <a:latin typeface="Arial" charset="0"/>
              </a:rPr>
              <a:t>M</a:t>
            </a:r>
            <a:r>
              <a:rPr lang="en-US" sz="1600" b="1" baseline="-25000">
                <a:latin typeface="Arial" charset="0"/>
              </a:rPr>
              <a:t>q</a:t>
            </a:r>
          </a:p>
        </p:txBody>
      </p:sp>
      <p:sp>
        <p:nvSpPr>
          <p:cNvPr id="955430" name="Text Box 38"/>
          <p:cNvSpPr txBox="1">
            <a:spLocks noChangeArrowheads="1"/>
          </p:cNvSpPr>
          <p:nvPr/>
        </p:nvSpPr>
        <p:spPr bwMode="auto">
          <a:xfrm>
            <a:off x="1000125" y="2351088"/>
            <a:ext cx="233363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400" b="1" i="1">
                <a:latin typeface="Arial" charset="0"/>
              </a:rPr>
              <a:t>i</a:t>
            </a:r>
          </a:p>
        </p:txBody>
      </p:sp>
      <p:sp>
        <p:nvSpPr>
          <p:cNvPr id="955431" name="Text Box 39"/>
          <p:cNvSpPr txBox="1">
            <a:spLocks noChangeArrowheads="1"/>
          </p:cNvSpPr>
          <p:nvPr/>
        </p:nvSpPr>
        <p:spPr bwMode="auto">
          <a:xfrm>
            <a:off x="5680075" y="2413000"/>
            <a:ext cx="233363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400" b="1" i="1">
                <a:latin typeface="Arial" charset="0"/>
              </a:rPr>
              <a:t>i</a:t>
            </a:r>
          </a:p>
        </p:txBody>
      </p:sp>
      <p:sp>
        <p:nvSpPr>
          <p:cNvPr id="955432" name="Rectangle 40"/>
          <p:cNvSpPr>
            <a:spLocks noChangeArrowheads="1"/>
          </p:cNvSpPr>
          <p:nvPr/>
        </p:nvSpPr>
        <p:spPr bwMode="auto">
          <a:xfrm>
            <a:off x="457200" y="1524000"/>
            <a:ext cx="1252538" cy="1143000"/>
          </a:xfrm>
          <a:prstGeom prst="rect">
            <a:avLst/>
          </a:prstGeom>
          <a:solidFill>
            <a:srgbClr val="CC99FF">
              <a:alpha val="42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955433" name="Rectangle 41"/>
          <p:cNvSpPr>
            <a:spLocks noChangeArrowheads="1"/>
          </p:cNvSpPr>
          <p:nvPr/>
        </p:nvSpPr>
        <p:spPr bwMode="auto">
          <a:xfrm>
            <a:off x="5133975" y="1581150"/>
            <a:ext cx="1252538" cy="1143000"/>
          </a:xfrm>
          <a:prstGeom prst="rect">
            <a:avLst/>
          </a:prstGeom>
          <a:solidFill>
            <a:srgbClr val="CC99FF">
              <a:alpha val="42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955434" name="Text Box 42"/>
          <p:cNvSpPr txBox="1">
            <a:spLocks noChangeArrowheads="1"/>
          </p:cNvSpPr>
          <p:nvPr/>
        </p:nvSpPr>
        <p:spPr bwMode="auto">
          <a:xfrm>
            <a:off x="6172200" y="2495550"/>
            <a:ext cx="8064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600" b="1">
                <a:latin typeface="Arial" charset="0"/>
              </a:rPr>
              <a:t>v</a:t>
            </a:r>
            <a:r>
              <a:rPr lang="en-US" sz="1600" b="1" baseline="-25000">
                <a:latin typeface="Arial" charset="0"/>
              </a:rPr>
              <a:t>sh</a:t>
            </a:r>
            <a:r>
              <a:rPr lang="en-US" sz="1600" b="1">
                <a:latin typeface="Arial" charset="0"/>
              </a:rPr>
              <a:t> = 0</a:t>
            </a:r>
            <a:endParaRPr lang="en-US" sz="1600" b="1" baseline="-25000">
              <a:latin typeface="Arial" charset="0"/>
            </a:endParaRPr>
          </a:p>
        </p:txBody>
      </p:sp>
      <p:sp>
        <p:nvSpPr>
          <p:cNvPr id="955435" name="Text Box 43"/>
          <p:cNvSpPr txBox="1">
            <a:spLocks noChangeArrowheads="1"/>
          </p:cNvSpPr>
          <p:nvPr/>
        </p:nvSpPr>
        <p:spPr bwMode="auto">
          <a:xfrm>
            <a:off x="2895600" y="2286000"/>
            <a:ext cx="728663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600" b="1">
                <a:latin typeface="Arial" charset="0"/>
              </a:rPr>
              <a:t>v</a:t>
            </a:r>
            <a:r>
              <a:rPr lang="en-US" sz="1600" b="1" baseline="-25000">
                <a:latin typeface="Arial" charset="0"/>
              </a:rPr>
              <a:t>q</a:t>
            </a:r>
            <a:r>
              <a:rPr lang="en-US" sz="1600" b="1">
                <a:latin typeface="Arial" charset="0"/>
              </a:rPr>
              <a:t> = 0</a:t>
            </a:r>
            <a:endParaRPr lang="en-US" sz="1600" b="1" baseline="-25000">
              <a:latin typeface="Arial" charset="0"/>
            </a:endParaRPr>
          </a:p>
        </p:txBody>
      </p:sp>
      <p:sp>
        <p:nvSpPr>
          <p:cNvPr id="955436" name="Rectangle 44"/>
          <p:cNvSpPr>
            <a:spLocks noGrp="1" noChangeArrowheads="1"/>
          </p:cNvSpPr>
          <p:nvPr>
            <p:ph type="body" idx="1"/>
          </p:nvPr>
        </p:nvSpPr>
        <p:spPr>
          <a:xfrm>
            <a:off x="-457200" y="2819400"/>
            <a:ext cx="9220200" cy="3505200"/>
          </a:xfrm>
        </p:spPr>
        <p:txBody>
          <a:bodyPr/>
          <a:lstStyle/>
          <a:p>
            <a:pPr lvl="1"/>
            <a:r>
              <a:rPr lang="en-US" dirty="0"/>
              <a:t>Change </a:t>
            </a:r>
            <a:r>
              <a:rPr lang="en-US" dirty="0" err="1"/>
              <a:t>coords</a:t>
            </a:r>
            <a:r>
              <a:rPr lang="en-US" dirty="0"/>
              <a:t>, boost </a:t>
            </a:r>
            <a:r>
              <a:rPr lang="en-US" dirty="0" err="1"/>
              <a:t>T</a:t>
            </a:r>
            <a:r>
              <a:rPr lang="en-US" baseline="-25000" dirty="0" err="1">
                <a:latin typeface="Symbol" pitchFamily="18" charset="2"/>
              </a:rPr>
              <a:t>mn</a:t>
            </a:r>
            <a:r>
              <a:rPr lang="en-US" dirty="0"/>
              <a:t> into HQ rest frame:</a:t>
            </a:r>
          </a:p>
          <a:p>
            <a:pPr lvl="2"/>
            <a:r>
              <a:rPr lang="en-US" dirty="0"/>
              <a:t>T</a:t>
            </a:r>
            <a:r>
              <a:rPr lang="en-US" baseline="-25000" dirty="0"/>
              <a:t>--</a:t>
            </a:r>
            <a:r>
              <a:rPr lang="en-US" dirty="0"/>
              <a:t>  ~ N</a:t>
            </a:r>
            <a:r>
              <a:rPr lang="en-US" baseline="-25000" dirty="0"/>
              <a:t>c</a:t>
            </a:r>
            <a:r>
              <a:rPr lang="en-US" baseline="30000" dirty="0"/>
              <a:t>2 </a:t>
            </a:r>
            <a:r>
              <a:rPr lang="en-US" dirty="0">
                <a:latin typeface="Symbol" pitchFamily="18" charset="2"/>
              </a:rPr>
              <a:t>L</a:t>
            </a:r>
            <a:r>
              <a:rPr lang="en-US" baseline="30000" dirty="0"/>
              <a:t>4</a:t>
            </a:r>
            <a:r>
              <a:rPr lang="en-US" dirty="0">
                <a:latin typeface="Symbol" pitchFamily="18" charset="2"/>
              </a:rPr>
              <a:t> g</a:t>
            </a:r>
            <a:r>
              <a:rPr lang="en-US" baseline="30000" dirty="0">
                <a:latin typeface="Symbol" pitchFamily="18" charset="2"/>
              </a:rPr>
              <a:t>2</a:t>
            </a:r>
            <a:r>
              <a:rPr lang="en-US" dirty="0">
                <a:latin typeface="Symbol" pitchFamily="18" charset="2"/>
              </a:rPr>
              <a:t> ~ </a:t>
            </a:r>
            <a:r>
              <a:rPr lang="en-US" dirty="0"/>
              <a:t>N</a:t>
            </a:r>
            <a:r>
              <a:rPr lang="en-US" baseline="-25000" dirty="0"/>
              <a:t>c</a:t>
            </a:r>
            <a:r>
              <a:rPr lang="en-US" baseline="30000" dirty="0"/>
              <a:t>2 </a:t>
            </a:r>
            <a:r>
              <a:rPr lang="en-US" dirty="0">
                <a:latin typeface="Symbol" pitchFamily="18" charset="2"/>
              </a:rPr>
              <a:t>L</a:t>
            </a:r>
            <a:r>
              <a:rPr lang="en-US" baseline="30000" dirty="0"/>
              <a:t>4 </a:t>
            </a:r>
            <a:r>
              <a:rPr lang="en-US" dirty="0"/>
              <a:t>(p’/M)</a:t>
            </a:r>
            <a:r>
              <a:rPr lang="en-US" baseline="30000" dirty="0"/>
              <a:t>2</a:t>
            </a:r>
            <a:endParaRPr lang="en-US" dirty="0"/>
          </a:p>
          <a:p>
            <a:pPr lvl="2"/>
            <a:r>
              <a:rPr lang="en-US" dirty="0"/>
              <a:t>p’ ~ </a:t>
            </a:r>
            <a:r>
              <a:rPr lang="en-US" dirty="0" err="1">
                <a:latin typeface="Symbol" pitchFamily="18" charset="2"/>
              </a:rPr>
              <a:t>g</a:t>
            </a:r>
            <a:r>
              <a:rPr lang="en-US" dirty="0" err="1"/>
              <a:t>M</a:t>
            </a:r>
            <a:r>
              <a:rPr lang="en-US" dirty="0"/>
              <a:t>: HQ mom. in rest frame of shock</a:t>
            </a:r>
          </a:p>
          <a:p>
            <a:pPr lvl="2"/>
            <a:endParaRPr lang="en-US" dirty="0"/>
          </a:p>
          <a:p>
            <a:pPr lvl="2"/>
            <a:endParaRPr lang="en-US" dirty="0"/>
          </a:p>
          <a:p>
            <a:pPr lvl="1"/>
            <a:r>
              <a:rPr lang="en-US" dirty="0"/>
              <a:t>Boost mom. loss into shock rest frame</a:t>
            </a:r>
          </a:p>
        </p:txBody>
      </p:sp>
      <p:sp>
        <p:nvSpPr>
          <p:cNvPr id="955440" name="Rectangle 48"/>
          <p:cNvSpPr>
            <a:spLocks noChangeArrowheads="1"/>
          </p:cNvSpPr>
          <p:nvPr/>
        </p:nvSpPr>
        <p:spPr bwMode="auto">
          <a:xfrm>
            <a:off x="2438400" y="5791200"/>
            <a:ext cx="27432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742950" lvl="1" indent="-285750">
              <a:spcBef>
                <a:spcPct val="20000"/>
              </a:spcBef>
              <a:buFontTx/>
              <a:buChar char="–"/>
            </a:pPr>
            <a:r>
              <a:rPr lang="en-US" sz="2800">
                <a:solidFill>
                  <a:srgbClr val="005400"/>
                </a:solidFill>
              </a:rPr>
              <a:t> </a:t>
            </a:r>
            <a:r>
              <a:rPr lang="en-US" sz="2800">
                <a:solidFill>
                  <a:srgbClr val="005400"/>
                </a:solidFill>
                <a:latin typeface="Symbol" pitchFamily="18" charset="2"/>
              </a:rPr>
              <a:t>p</a:t>
            </a:r>
            <a:r>
              <a:rPr lang="en-US" sz="2800" baseline="30000">
                <a:solidFill>
                  <a:srgbClr val="005400"/>
                </a:solidFill>
              </a:rPr>
              <a:t>0</a:t>
            </a:r>
            <a:r>
              <a:rPr lang="en-US" sz="2800" baseline="-25000">
                <a:solidFill>
                  <a:srgbClr val="005400"/>
                </a:solidFill>
              </a:rPr>
              <a:t>t</a:t>
            </a:r>
            <a:r>
              <a:rPr lang="en-US" sz="2800">
                <a:solidFill>
                  <a:srgbClr val="005400"/>
                </a:solidFill>
              </a:rPr>
              <a:t> = 0: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endParaRPr lang="en-US" sz="3200">
              <a:solidFill>
                <a:srgbClr val="660000"/>
              </a:solidFill>
            </a:endParaRPr>
          </a:p>
        </p:txBody>
      </p:sp>
      <p:grpSp>
        <p:nvGrpSpPr>
          <p:cNvPr id="2" name="Group 55"/>
          <p:cNvGrpSpPr/>
          <p:nvPr/>
        </p:nvGrpSpPr>
        <p:grpSpPr>
          <a:xfrm>
            <a:off x="3048000" y="4216758"/>
            <a:ext cx="3105150" cy="736242"/>
            <a:chOff x="3048000" y="4216758"/>
            <a:chExt cx="3105150" cy="736242"/>
          </a:xfrm>
        </p:grpSpPr>
        <p:pic>
          <p:nvPicPr>
            <p:cNvPr id="71684" name="Picture 4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AED5FF"/>
                </a:clrFrom>
                <a:clrTo>
                  <a:srgbClr val="AED5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048000" y="4267200"/>
              <a:ext cx="3105150" cy="6823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53" name="Rectangle 46"/>
            <p:cNvSpPr>
              <a:spLocks noChangeArrowheads="1"/>
            </p:cNvSpPr>
            <p:nvPr/>
          </p:nvSpPr>
          <p:spPr bwMode="auto">
            <a:xfrm>
              <a:off x="3048000" y="4216758"/>
              <a:ext cx="3048000" cy="736242"/>
            </a:xfrm>
            <a:prstGeom prst="rect">
              <a:avLst/>
            </a:prstGeom>
            <a:noFill/>
            <a:ln w="38100">
              <a:solidFill>
                <a:srgbClr val="FF00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pic>
        <p:nvPicPr>
          <p:cNvPr id="71685" name="Picture 5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AED5FF"/>
              </a:clrFrom>
              <a:clrTo>
                <a:srgbClr val="AED5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572000" y="5641289"/>
            <a:ext cx="1676400" cy="824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5" name="Date Placeholder 5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340321-62CE-4EF7-B5A5-B2889343EC2B}" type="datetime1">
              <a:rPr lang="en-US" smtClean="0"/>
              <a:pPr/>
              <a:t>11/16/2010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54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554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54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554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543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5543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543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5543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5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554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716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55436" grpId="0" uiExpand="1" build="p"/>
      <p:bldP spid="955440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HIP Seminar</a:t>
            </a:r>
            <a:endParaRPr lang="en-US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B31619-5215-4E71-8FF7-4F35B3535B82}" type="slidenum">
              <a:rPr lang="en-US"/>
              <a:pPr/>
              <a:t>38</a:t>
            </a:fld>
            <a:endParaRPr lang="en-US"/>
          </a:p>
        </p:txBody>
      </p:sp>
      <p:sp>
        <p:nvSpPr>
          <p:cNvPr id="9564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Putting It All Together</a:t>
            </a:r>
          </a:p>
        </p:txBody>
      </p:sp>
      <p:sp>
        <p:nvSpPr>
          <p:cNvPr id="95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For </a:t>
            </a:r>
            <a:r>
              <a:rPr lang="en-US" dirty="0" smtClean="0">
                <a:latin typeface="Symbol" pitchFamily="18" charset="2"/>
              </a:rPr>
              <a:t>L </a:t>
            </a:r>
            <a:r>
              <a:rPr lang="en-US" dirty="0" smtClean="0"/>
              <a:t>typical momentum scale of the medium</a:t>
            </a:r>
            <a:endParaRPr lang="en-US" dirty="0" smtClean="0">
              <a:latin typeface="Symbol" pitchFamily="18" charset="2"/>
            </a:endParaRP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 smtClean="0"/>
          </a:p>
          <a:p>
            <a:pPr>
              <a:buNone/>
            </a:pPr>
            <a:endParaRPr lang="en-US" dirty="0"/>
          </a:p>
          <a:p>
            <a:r>
              <a:rPr lang="en-US" dirty="0"/>
              <a:t>We’ve generalized the BH solution to both cold and hot nuclear matter E-loss</a:t>
            </a:r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2971800" y="2222500"/>
            <a:ext cx="3149600" cy="1206500"/>
            <a:chOff x="1872" y="1208"/>
            <a:chExt cx="1984" cy="760"/>
          </a:xfrm>
        </p:grpSpPr>
        <p:graphicFrame>
          <p:nvGraphicFramePr>
            <p:cNvPr id="956421" name="Object 5"/>
            <p:cNvGraphicFramePr>
              <a:graphicFrameLocks noChangeAspect="1"/>
            </p:cNvGraphicFramePr>
            <p:nvPr/>
          </p:nvGraphicFramePr>
          <p:xfrm>
            <a:off x="1872" y="1208"/>
            <a:ext cx="1976" cy="760"/>
          </p:xfrm>
          <a:graphic>
            <a:graphicData uri="http://schemas.openxmlformats.org/presentationml/2006/ole">
              <p:oleObj spid="_x0000_s254979" name="Image" r:id="rId3" imgW="3136508" imgH="1205924" progId="">
                <p:embed/>
              </p:oleObj>
            </a:graphicData>
          </a:graphic>
        </p:graphicFrame>
        <p:sp>
          <p:nvSpPr>
            <p:cNvPr id="956422" name="Rectangle 6"/>
            <p:cNvSpPr>
              <a:spLocks noChangeArrowheads="1"/>
            </p:cNvSpPr>
            <p:nvPr/>
          </p:nvSpPr>
          <p:spPr bwMode="auto">
            <a:xfrm>
              <a:off x="1888" y="1256"/>
              <a:ext cx="1968" cy="672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956423" name="Text Box 7"/>
          <p:cNvSpPr txBox="1">
            <a:spLocks noChangeArrowheads="1"/>
          </p:cNvSpPr>
          <p:nvPr/>
        </p:nvSpPr>
        <p:spPr bwMode="auto">
          <a:xfrm>
            <a:off x="898525" y="3787775"/>
            <a:ext cx="7812088" cy="1077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lvl="1">
              <a:spcBef>
                <a:spcPct val="20000"/>
              </a:spcBef>
              <a:buFontTx/>
              <a:buChar char="–"/>
            </a:pPr>
            <a:r>
              <a:rPr lang="en-US" sz="2400" dirty="0">
                <a:solidFill>
                  <a:srgbClr val="005400"/>
                </a:solidFill>
              </a:rPr>
              <a:t>Recall for BH:</a:t>
            </a:r>
          </a:p>
          <a:p>
            <a:pPr lvl="1">
              <a:spcBef>
                <a:spcPct val="20000"/>
              </a:spcBef>
              <a:buFontTx/>
              <a:buChar char="–"/>
            </a:pPr>
            <a:r>
              <a:rPr lang="en-US" sz="2400" dirty="0">
                <a:solidFill>
                  <a:srgbClr val="005400"/>
                </a:solidFill>
              </a:rPr>
              <a:t>Shock gives </a:t>
            </a:r>
            <a:r>
              <a:rPr lang="en-US" sz="2400" b="1" i="1" dirty="0">
                <a:solidFill>
                  <a:srgbClr val="005400"/>
                </a:solidFill>
              </a:rPr>
              <a:t>exactly</a:t>
            </a:r>
            <a:r>
              <a:rPr lang="en-US" sz="2400" dirty="0">
                <a:solidFill>
                  <a:srgbClr val="005400"/>
                </a:solidFill>
              </a:rPr>
              <a:t> the same drag as BH for </a:t>
            </a:r>
            <a:r>
              <a:rPr lang="en-US" sz="2400" dirty="0">
                <a:solidFill>
                  <a:srgbClr val="005400"/>
                </a:solidFill>
                <a:latin typeface="Symbol" pitchFamily="18" charset="2"/>
              </a:rPr>
              <a:t>L</a:t>
            </a:r>
            <a:r>
              <a:rPr lang="en-US" sz="2400" dirty="0">
                <a:solidFill>
                  <a:srgbClr val="005400"/>
                </a:solidFill>
              </a:rPr>
              <a:t> = </a:t>
            </a:r>
            <a:r>
              <a:rPr lang="en-US" sz="2400" dirty="0">
                <a:solidFill>
                  <a:srgbClr val="005400"/>
                </a:solidFill>
                <a:latin typeface="Symbol" pitchFamily="18" charset="2"/>
              </a:rPr>
              <a:t>p</a:t>
            </a:r>
            <a:r>
              <a:rPr lang="en-US" sz="2400" dirty="0">
                <a:solidFill>
                  <a:srgbClr val="005400"/>
                </a:solidFill>
              </a:rPr>
              <a:t> T</a:t>
            </a:r>
          </a:p>
          <a:p>
            <a:endParaRPr lang="en-US" dirty="0"/>
          </a:p>
        </p:txBody>
      </p:sp>
      <p:graphicFrame>
        <p:nvGraphicFramePr>
          <p:cNvPr id="956424" name="Object 8"/>
          <p:cNvGraphicFramePr>
            <a:graphicFrameLocks noChangeAspect="1"/>
          </p:cNvGraphicFramePr>
          <p:nvPr/>
        </p:nvGraphicFramePr>
        <p:xfrm>
          <a:off x="3505200" y="3733800"/>
          <a:ext cx="4622800" cy="558800"/>
        </p:xfrm>
        <a:graphic>
          <a:graphicData uri="http://schemas.openxmlformats.org/presentationml/2006/ole">
            <p:oleObj spid="_x0000_s254978" name="Image" r:id="rId4" imgW="4622222" imgH="558730" progId="">
              <p:embed/>
            </p:oleObj>
          </a:graphicData>
        </a:graphic>
      </p:graphicFrame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1CF1AD-3757-4200-9D05-4AE7989458B9}" type="datetime1">
              <a:rPr lang="en-US" smtClean="0"/>
              <a:pPr/>
              <a:t>11/16/2010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6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564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6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564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64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564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56419" grpId="0" build="p"/>
      <p:bldP spid="956423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HIP Seminar</a:t>
            </a: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816DEA-77B1-4CFA-8707-932613EF798E}" type="slidenum">
              <a:rPr lang="en-US"/>
              <a:pPr/>
              <a:t>39</a:t>
            </a:fld>
            <a:endParaRPr lang="en-US"/>
          </a:p>
        </p:txBody>
      </p:sp>
      <p:sp>
        <p:nvSpPr>
          <p:cNvPr id="9574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Shock Metric Speed Limit</a:t>
            </a:r>
          </a:p>
        </p:txBody>
      </p:sp>
      <p:sp>
        <p:nvSpPr>
          <p:cNvPr id="9574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143000"/>
            <a:ext cx="8458200" cy="49530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/>
              <a:t>Local speed of light (in HQ rest frame)</a:t>
            </a:r>
          </a:p>
          <a:p>
            <a:pPr lvl="1">
              <a:lnSpc>
                <a:spcPct val="90000"/>
              </a:lnSpc>
            </a:pPr>
            <a:r>
              <a:rPr lang="en-US"/>
              <a:t>Demand reality of point-particle action</a:t>
            </a:r>
          </a:p>
          <a:p>
            <a:pPr>
              <a:lnSpc>
                <a:spcPct val="90000"/>
              </a:lnSpc>
            </a:pPr>
            <a:endParaRPr lang="en-US"/>
          </a:p>
          <a:p>
            <a:pPr>
              <a:lnSpc>
                <a:spcPct val="90000"/>
              </a:lnSpc>
            </a:pPr>
            <a:endParaRPr lang="en-US"/>
          </a:p>
          <a:p>
            <a:pPr>
              <a:lnSpc>
                <a:spcPct val="90000"/>
              </a:lnSpc>
            </a:pPr>
            <a:r>
              <a:rPr lang="en-US"/>
              <a:t>Solve for v = 0 for finite mass HQ</a:t>
            </a:r>
          </a:p>
          <a:p>
            <a:pPr lvl="1">
              <a:lnSpc>
                <a:spcPct val="90000"/>
              </a:lnSpc>
            </a:pPr>
            <a:r>
              <a:rPr lang="en-US"/>
              <a:t>z = z</a:t>
            </a:r>
            <a:r>
              <a:rPr lang="en-US" baseline="-25000"/>
              <a:t>M</a:t>
            </a:r>
            <a:r>
              <a:rPr lang="en-US"/>
              <a:t> = </a:t>
            </a:r>
            <a:r>
              <a:rPr lang="en-US">
                <a:latin typeface="Symbol" pitchFamily="18" charset="2"/>
              </a:rPr>
              <a:t>l</a:t>
            </a:r>
            <a:r>
              <a:rPr lang="en-US" baseline="30000"/>
              <a:t>½</a:t>
            </a:r>
            <a:r>
              <a:rPr lang="en-US"/>
              <a:t>/2</a:t>
            </a:r>
            <a:r>
              <a:rPr lang="en-US">
                <a:latin typeface="Symbol" pitchFamily="18" charset="2"/>
              </a:rPr>
              <a:t>p</a:t>
            </a:r>
            <a:r>
              <a:rPr lang="en-US"/>
              <a:t>M</a:t>
            </a:r>
            <a:r>
              <a:rPr lang="en-US" baseline="-25000"/>
              <a:t>q</a:t>
            </a:r>
          </a:p>
          <a:p>
            <a:pPr lvl="1">
              <a:lnSpc>
                <a:spcPct val="90000"/>
              </a:lnSpc>
            </a:pPr>
            <a:endParaRPr lang="en-US" baseline="-25000"/>
          </a:p>
          <a:p>
            <a:pPr lvl="1">
              <a:lnSpc>
                <a:spcPct val="90000"/>
              </a:lnSpc>
            </a:pPr>
            <a:endParaRPr lang="en-US" baseline="-25000"/>
          </a:p>
          <a:p>
            <a:pPr lvl="1">
              <a:lnSpc>
                <a:spcPct val="90000"/>
              </a:lnSpc>
            </a:pPr>
            <a:endParaRPr lang="en-US" baseline="-25000"/>
          </a:p>
          <a:p>
            <a:pPr lvl="1">
              <a:lnSpc>
                <a:spcPct val="90000"/>
              </a:lnSpc>
            </a:pPr>
            <a:endParaRPr lang="en-US" baseline="-25000"/>
          </a:p>
          <a:p>
            <a:pPr lvl="1">
              <a:lnSpc>
                <a:spcPct val="90000"/>
              </a:lnSpc>
            </a:pPr>
            <a:r>
              <a:rPr lang="en-US"/>
              <a:t>Same speed limit as for BH metric when </a:t>
            </a:r>
            <a:r>
              <a:rPr lang="en-US">
                <a:latin typeface="Symbol" pitchFamily="18" charset="2"/>
              </a:rPr>
              <a:t>L</a:t>
            </a:r>
            <a:r>
              <a:rPr lang="en-US"/>
              <a:t> = </a:t>
            </a:r>
            <a:r>
              <a:rPr lang="en-US">
                <a:latin typeface="Symbol" pitchFamily="18" charset="2"/>
              </a:rPr>
              <a:t>p</a:t>
            </a:r>
            <a:r>
              <a:rPr lang="en-US"/>
              <a:t>T </a:t>
            </a:r>
            <a:endParaRPr lang="en-US" sz="2400"/>
          </a:p>
        </p:txBody>
      </p:sp>
      <p:graphicFrame>
        <p:nvGraphicFramePr>
          <p:cNvPr id="957444" name="Object 4"/>
          <p:cNvGraphicFramePr>
            <a:graphicFrameLocks noChangeAspect="1"/>
          </p:cNvGraphicFramePr>
          <p:nvPr/>
        </p:nvGraphicFramePr>
        <p:xfrm>
          <a:off x="3276600" y="2286000"/>
          <a:ext cx="2501900" cy="958850"/>
        </p:xfrm>
        <a:graphic>
          <a:graphicData uri="http://schemas.openxmlformats.org/presentationml/2006/ole">
            <p:oleObj spid="_x0000_s73730" name="Image" r:id="rId3" imgW="3479365" imgH="1332863" progId="">
              <p:embed/>
            </p:oleObj>
          </a:graphicData>
        </a:graphic>
      </p:graphicFrame>
      <p:pic>
        <p:nvPicPr>
          <p:cNvPr id="73732" name="Picture 4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AED5FF"/>
              </a:clrFrom>
              <a:clrTo>
                <a:srgbClr val="AED5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800225" y="4114800"/>
            <a:ext cx="5210175" cy="13625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DE927-885D-4BC1-81A4-0D0B2B18C19B}" type="datetime1">
              <a:rPr lang="en-US" smtClean="0"/>
              <a:pPr/>
              <a:t>11/16/2010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74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574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74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574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744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5744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37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5744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Present and Future QGP Experiments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half" idx="1"/>
          </p:nvPr>
        </p:nvSpPr>
        <p:spPr>
          <a:xfrm>
            <a:off x="457200" y="1066800"/>
            <a:ext cx="4038600" cy="4525963"/>
          </a:xfrm>
        </p:spPr>
        <p:txBody>
          <a:bodyPr/>
          <a:lstStyle/>
          <a:p>
            <a:r>
              <a:rPr lang="en-US" dirty="0" smtClean="0"/>
              <a:t>RHIC</a:t>
            </a:r>
          </a:p>
          <a:p>
            <a:pPr lvl="1"/>
            <a:r>
              <a:rPr lang="en-US" dirty="0" smtClean="0"/>
              <a:t>BRAHMS</a:t>
            </a:r>
          </a:p>
          <a:p>
            <a:pPr lvl="1"/>
            <a:r>
              <a:rPr lang="en-US" b="1" dirty="0" smtClean="0"/>
              <a:t>PHENIX</a:t>
            </a:r>
            <a:endParaRPr lang="en-US" dirty="0" smtClean="0"/>
          </a:p>
          <a:p>
            <a:pPr lvl="1"/>
            <a:r>
              <a:rPr lang="en-US" dirty="0" smtClean="0"/>
              <a:t>PHOBOS</a:t>
            </a:r>
          </a:p>
          <a:p>
            <a:pPr lvl="1"/>
            <a:r>
              <a:rPr lang="en-US" b="1" dirty="0" smtClean="0"/>
              <a:t>STAR</a:t>
            </a:r>
            <a:endParaRPr lang="en-US" b="1" dirty="0"/>
          </a:p>
        </p:txBody>
      </p:sp>
      <p:sp>
        <p:nvSpPr>
          <p:cNvPr id="9" name="Content Placeholder 8"/>
          <p:cNvSpPr>
            <a:spLocks noGrp="1"/>
          </p:cNvSpPr>
          <p:nvPr>
            <p:ph sz="half" idx="2"/>
          </p:nvPr>
        </p:nvSpPr>
        <p:spPr>
          <a:xfrm>
            <a:off x="4648200" y="1066800"/>
            <a:ext cx="4038600" cy="4525963"/>
          </a:xfrm>
        </p:spPr>
        <p:txBody>
          <a:bodyPr/>
          <a:lstStyle/>
          <a:p>
            <a:r>
              <a:rPr lang="en-US" dirty="0" smtClean="0"/>
              <a:t>LHC</a:t>
            </a:r>
          </a:p>
          <a:p>
            <a:pPr lvl="1"/>
            <a:r>
              <a:rPr lang="en-US" b="1" dirty="0" smtClean="0"/>
              <a:t>ALICE</a:t>
            </a:r>
          </a:p>
          <a:p>
            <a:pPr lvl="1"/>
            <a:r>
              <a:rPr lang="en-US" b="1" dirty="0" smtClean="0"/>
              <a:t>ATLAS</a:t>
            </a:r>
          </a:p>
          <a:p>
            <a:pPr lvl="1"/>
            <a:r>
              <a:rPr lang="en-US" b="1" dirty="0" smtClean="0"/>
              <a:t>CMS</a:t>
            </a:r>
          </a:p>
          <a:p>
            <a:pPr lvl="1"/>
            <a:r>
              <a:rPr lang="en-US" dirty="0" err="1" smtClean="0"/>
              <a:t>LHCb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E73792-E2CD-42BF-AFE9-9A31A1F2F7D0}" type="datetime1">
              <a:rPr lang="en-US" smtClean="0"/>
              <a:pPr/>
              <a:t>11/16/2010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HIP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4</a:t>
            </a:fld>
            <a:endParaRPr lang="en-US"/>
          </a:p>
        </p:txBody>
      </p:sp>
      <p:pic>
        <p:nvPicPr>
          <p:cNvPr id="10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" y="3429000"/>
            <a:ext cx="3467100" cy="259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00600" y="3562350"/>
            <a:ext cx="3657600" cy="2381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Text Box 7"/>
          <p:cNvSpPr txBox="1">
            <a:spLocks noChangeArrowheads="1"/>
          </p:cNvSpPr>
          <p:nvPr/>
        </p:nvSpPr>
        <p:spPr bwMode="auto">
          <a:xfrm>
            <a:off x="6080125" y="6003925"/>
            <a:ext cx="10223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000"/>
              <a:t>ATLAS</a:t>
            </a:r>
          </a:p>
        </p:txBody>
      </p:sp>
      <p:sp>
        <p:nvSpPr>
          <p:cNvPr id="13" name="Text Box 8"/>
          <p:cNvSpPr txBox="1">
            <a:spLocks noChangeArrowheads="1"/>
          </p:cNvSpPr>
          <p:nvPr/>
        </p:nvSpPr>
        <p:spPr bwMode="auto">
          <a:xfrm>
            <a:off x="1828800" y="6096000"/>
            <a:ext cx="11715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000" dirty="0"/>
              <a:t>PHENIX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Conclusions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en-US" dirty="0" err="1" smtClean="0">
                <a:solidFill>
                  <a:srgbClr val="660000"/>
                </a:solidFill>
              </a:rPr>
              <a:t>pQCD</a:t>
            </a:r>
            <a:r>
              <a:rPr lang="en-US" dirty="0" smtClean="0">
                <a:solidFill>
                  <a:srgbClr val="660000"/>
                </a:solidFill>
              </a:rPr>
              <a:t> and </a:t>
            </a:r>
            <a:r>
              <a:rPr lang="en-US" dirty="0" err="1" smtClean="0">
                <a:solidFill>
                  <a:srgbClr val="660000"/>
                </a:solidFill>
              </a:rPr>
              <a:t>AdS</a:t>
            </a:r>
            <a:r>
              <a:rPr lang="en-US" dirty="0" smtClean="0">
                <a:solidFill>
                  <a:srgbClr val="660000"/>
                </a:solidFill>
              </a:rPr>
              <a:t>/CFT enjoy qualitative successes, concerns in high-</a:t>
            </a:r>
            <a:r>
              <a:rPr lang="en-US" dirty="0" err="1" smtClean="0">
                <a:solidFill>
                  <a:srgbClr val="660000"/>
                </a:solidFill>
              </a:rPr>
              <a:t>p</a:t>
            </a:r>
            <a:r>
              <a:rPr lang="en-US" baseline="-25000" dirty="0" err="1" smtClean="0">
                <a:solidFill>
                  <a:srgbClr val="660000"/>
                </a:solidFill>
              </a:rPr>
              <a:t>T</a:t>
            </a:r>
            <a:r>
              <a:rPr lang="en-US" dirty="0" smtClean="0">
                <a:solidFill>
                  <a:srgbClr val="660000"/>
                </a:solidFill>
              </a:rPr>
              <a:t> HIC</a:t>
            </a:r>
          </a:p>
          <a:p>
            <a:pPr lvl="2"/>
            <a:r>
              <a:rPr lang="en-US" dirty="0" smtClean="0">
                <a:solidFill>
                  <a:srgbClr val="005400"/>
                </a:solidFill>
              </a:rPr>
              <a:t>RHIC suppression of lights </a:t>
            </a:r>
            <a:r>
              <a:rPr lang="en-US" i="1" dirty="0" smtClean="0">
                <a:solidFill>
                  <a:srgbClr val="005400"/>
                </a:solidFill>
              </a:rPr>
              <a:t>and</a:t>
            </a:r>
            <a:r>
              <a:rPr lang="en-US" dirty="0" smtClean="0">
                <a:solidFill>
                  <a:srgbClr val="005400"/>
                </a:solidFill>
              </a:rPr>
              <a:t> heavies</a:t>
            </a:r>
          </a:p>
          <a:p>
            <a:pPr lvl="2"/>
            <a:r>
              <a:rPr lang="en-US" dirty="0" smtClean="0">
                <a:solidFill>
                  <a:srgbClr val="005400"/>
                </a:solidFill>
              </a:rPr>
              <a:t>Future LHC measurements</a:t>
            </a:r>
          </a:p>
          <a:p>
            <a:pPr lvl="1"/>
            <a:r>
              <a:rPr lang="en-US" i="1" dirty="0" smtClean="0">
                <a:solidFill>
                  <a:srgbClr val="660000"/>
                </a:solidFill>
              </a:rPr>
              <a:t>Quantitative</a:t>
            </a:r>
            <a:r>
              <a:rPr lang="en-US" dirty="0" smtClean="0">
                <a:solidFill>
                  <a:srgbClr val="660000"/>
                </a:solidFill>
              </a:rPr>
              <a:t> comparisons with rigorous </a:t>
            </a:r>
            <a:r>
              <a:rPr lang="en-US" b="1" dirty="0" smtClean="0">
                <a:solidFill>
                  <a:srgbClr val="660000"/>
                </a:solidFill>
              </a:rPr>
              <a:t>theoretical uncertainty </a:t>
            </a:r>
            <a:r>
              <a:rPr lang="en-US" dirty="0" smtClean="0">
                <a:solidFill>
                  <a:srgbClr val="660000"/>
                </a:solidFill>
              </a:rPr>
              <a:t>estimates needed for </a:t>
            </a:r>
            <a:r>
              <a:rPr lang="en-US" b="1" i="1" dirty="0" smtClean="0">
                <a:solidFill>
                  <a:srgbClr val="660000"/>
                </a:solidFill>
              </a:rPr>
              <a:t>falsification/verification</a:t>
            </a:r>
          </a:p>
          <a:p>
            <a:pPr lvl="2"/>
            <a:r>
              <a:rPr lang="en-US" dirty="0" smtClean="0">
                <a:solidFill>
                  <a:srgbClr val="005400"/>
                </a:solidFill>
              </a:rPr>
              <a:t>Theoretical work needed in </a:t>
            </a:r>
            <a:r>
              <a:rPr lang="en-US" i="1" dirty="0" smtClean="0">
                <a:solidFill>
                  <a:srgbClr val="005400"/>
                </a:solidFill>
              </a:rPr>
              <a:t>both</a:t>
            </a:r>
            <a:r>
              <a:rPr lang="en-US" dirty="0" smtClean="0">
                <a:solidFill>
                  <a:srgbClr val="005400"/>
                </a:solidFill>
              </a:rPr>
              <a:t> in </a:t>
            </a:r>
            <a:r>
              <a:rPr lang="en-US" dirty="0" err="1" smtClean="0">
                <a:solidFill>
                  <a:srgbClr val="005400"/>
                </a:solidFill>
              </a:rPr>
              <a:t>pQCD</a:t>
            </a:r>
            <a:r>
              <a:rPr lang="en-US" dirty="0" smtClean="0">
                <a:solidFill>
                  <a:srgbClr val="005400"/>
                </a:solidFill>
              </a:rPr>
              <a:t> and </a:t>
            </a:r>
            <a:r>
              <a:rPr lang="en-US" dirty="0" err="1" smtClean="0">
                <a:solidFill>
                  <a:srgbClr val="005400"/>
                </a:solidFill>
              </a:rPr>
              <a:t>AdS</a:t>
            </a:r>
            <a:endParaRPr lang="en-US" dirty="0" smtClean="0">
              <a:solidFill>
                <a:srgbClr val="005400"/>
              </a:solidFill>
            </a:endParaRPr>
          </a:p>
          <a:p>
            <a:pPr lvl="3"/>
            <a:r>
              <a:rPr lang="en-US" dirty="0" smtClean="0">
                <a:solidFill>
                  <a:srgbClr val="4D4D4D"/>
                </a:solidFill>
              </a:rPr>
              <a:t>In </a:t>
            </a:r>
            <a:r>
              <a:rPr lang="en-US" dirty="0" err="1" smtClean="0">
                <a:solidFill>
                  <a:srgbClr val="4D4D4D"/>
                </a:solidFill>
              </a:rPr>
              <a:t>AdS</a:t>
            </a:r>
            <a:r>
              <a:rPr lang="en-US" dirty="0" smtClean="0">
                <a:solidFill>
                  <a:srgbClr val="4D4D4D"/>
                </a:solidFill>
              </a:rPr>
              <a:t>, control of jet IC, large </a:t>
            </a:r>
            <a:r>
              <a:rPr lang="en-US" dirty="0" err="1" smtClean="0">
                <a:solidFill>
                  <a:srgbClr val="4D4D4D"/>
                </a:solidFill>
              </a:rPr>
              <a:t>p</a:t>
            </a:r>
            <a:r>
              <a:rPr lang="en-US" baseline="-25000" dirty="0" err="1" smtClean="0">
                <a:solidFill>
                  <a:srgbClr val="4D4D4D"/>
                </a:solidFill>
              </a:rPr>
              <a:t>T</a:t>
            </a:r>
            <a:r>
              <a:rPr lang="en-US" dirty="0" smtClean="0">
                <a:solidFill>
                  <a:srgbClr val="4D4D4D"/>
                </a:solidFill>
              </a:rPr>
              <a:t> required</a:t>
            </a:r>
          </a:p>
          <a:p>
            <a:pPr lvl="3"/>
            <a:r>
              <a:rPr lang="en-US" dirty="0" smtClean="0">
                <a:solidFill>
                  <a:srgbClr val="4D4D4D"/>
                </a:solidFill>
              </a:rPr>
              <a:t>In </a:t>
            </a:r>
            <a:r>
              <a:rPr lang="en-US" dirty="0" err="1" smtClean="0">
                <a:solidFill>
                  <a:srgbClr val="4D4D4D"/>
                </a:solidFill>
              </a:rPr>
              <a:t>pQCD</a:t>
            </a:r>
            <a:r>
              <a:rPr lang="en-US" dirty="0" smtClean="0">
                <a:solidFill>
                  <a:srgbClr val="4D4D4D"/>
                </a:solidFill>
              </a:rPr>
              <a:t>, wide angle radiation very important, </a:t>
            </a:r>
            <a:r>
              <a:rPr lang="en-US" b="1" i="1" dirty="0" smtClean="0"/>
              <a:t>not</a:t>
            </a:r>
            <a:r>
              <a:rPr lang="en-US" dirty="0" smtClean="0">
                <a:solidFill>
                  <a:srgbClr val="4D4D4D"/>
                </a:solidFill>
              </a:rPr>
              <a:t> under theoretical control</a:t>
            </a:r>
            <a:endParaRPr lang="en-US" dirty="0">
              <a:solidFill>
                <a:srgbClr val="4D4D4D"/>
              </a:solidFill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90B856-5719-4981-8FD5-3EFA5187D8D2}" type="datetime1">
              <a:rPr lang="en-US" smtClean="0"/>
              <a:pPr/>
              <a:t>11/16/2010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HIP Seminar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40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Evolution of a HI Collision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2AD68B-8C35-4B07-AB7A-934F8EB95425}" type="datetime1">
              <a:rPr lang="en-US" smtClean="0"/>
              <a:pPr/>
              <a:t>11/16/2010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HIP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5</a:t>
            </a:fld>
            <a:endParaRPr lang="en-US"/>
          </a:p>
        </p:txBody>
      </p:sp>
      <p:grpSp>
        <p:nvGrpSpPr>
          <p:cNvPr id="7" name="Group 11"/>
          <p:cNvGrpSpPr/>
          <p:nvPr/>
        </p:nvGrpSpPr>
        <p:grpSpPr>
          <a:xfrm>
            <a:off x="345831" y="1905000"/>
            <a:ext cx="3692769" cy="3782199"/>
            <a:chOff x="345831" y="1905000"/>
            <a:chExt cx="3692769" cy="3782199"/>
          </a:xfrm>
        </p:grpSpPr>
        <p:pic>
          <p:nvPicPr>
            <p:cNvPr id="10242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345831" y="1905000"/>
              <a:ext cx="3692769" cy="3429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10" name="Rectangle 9"/>
            <p:cNvSpPr/>
            <p:nvPr/>
          </p:nvSpPr>
          <p:spPr>
            <a:xfrm>
              <a:off x="457200" y="5410200"/>
              <a:ext cx="3352800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200" dirty="0" smtClean="0"/>
                <a:t>T Hirano, Colliding Nuclei from </a:t>
              </a:r>
              <a:r>
                <a:rPr lang="en-US" sz="1200" dirty="0" err="1" smtClean="0"/>
                <a:t>AMeV</a:t>
              </a:r>
              <a:r>
                <a:rPr lang="en-US" sz="1200" dirty="0" smtClean="0"/>
                <a:t> to </a:t>
              </a:r>
              <a:r>
                <a:rPr lang="en-US" sz="1200" dirty="0" err="1" smtClean="0"/>
                <a:t>ATeV</a:t>
              </a:r>
              <a:endParaRPr lang="en-US" sz="1200" dirty="0"/>
            </a:p>
          </p:txBody>
        </p:sp>
      </p:grp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57163" y="1905000"/>
            <a:ext cx="4419600" cy="34102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TextBox 13"/>
          <p:cNvSpPr txBox="1"/>
          <p:nvPr/>
        </p:nvSpPr>
        <p:spPr>
          <a:xfrm>
            <a:off x="8179379" y="5334000"/>
            <a:ext cx="58362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STAR</a:t>
            </a:r>
            <a:endParaRPr lang="en-US" sz="1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Past, Present, and Future Questions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5105400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Bulk properties</a:t>
            </a:r>
          </a:p>
          <a:p>
            <a:pPr lvl="1"/>
            <a:r>
              <a:rPr lang="en-US" dirty="0" err="1" smtClean="0"/>
              <a:t>Deconfinement</a:t>
            </a:r>
            <a:endParaRPr lang="en-US" dirty="0" smtClean="0"/>
          </a:p>
          <a:p>
            <a:pPr lvl="1"/>
            <a:r>
              <a:rPr lang="en-US" dirty="0" err="1" smtClean="0"/>
              <a:t>Thermalization</a:t>
            </a:r>
            <a:r>
              <a:rPr lang="en-US" dirty="0" smtClean="0"/>
              <a:t>, density</a:t>
            </a:r>
          </a:p>
          <a:p>
            <a:pPr lvl="1"/>
            <a:r>
              <a:rPr lang="en-US" dirty="0" smtClean="0"/>
              <a:t>EOS, </a:t>
            </a:r>
            <a:r>
              <a:rPr lang="en-US" dirty="0" smtClean="0">
                <a:latin typeface="Symbol" pitchFamily="18" charset="2"/>
              </a:rPr>
              <a:t>h</a:t>
            </a:r>
            <a:r>
              <a:rPr lang="en-US" dirty="0" smtClean="0"/>
              <a:t>/s</a:t>
            </a:r>
          </a:p>
          <a:p>
            <a:pPr lvl="1"/>
            <a:r>
              <a:rPr lang="en-US" dirty="0" smtClean="0"/>
              <a:t>QGP DOF</a:t>
            </a:r>
          </a:p>
          <a:p>
            <a:r>
              <a:rPr lang="en-US" dirty="0" smtClean="0"/>
              <a:t>Weakly vs. Strongly coupled plasma</a:t>
            </a:r>
          </a:p>
          <a:p>
            <a:pPr lvl="1"/>
            <a:r>
              <a:rPr lang="en-US" dirty="0" smtClean="0">
                <a:latin typeface="Symbol" pitchFamily="18" charset="2"/>
              </a:rPr>
              <a:t>G</a:t>
            </a:r>
            <a:r>
              <a:rPr lang="en-US" dirty="0" smtClean="0"/>
              <a:t> = U/T: &lt;&lt;1 or &gt;&gt;1?</a:t>
            </a:r>
          </a:p>
          <a:p>
            <a:r>
              <a:rPr lang="en-US" dirty="0" smtClean="0"/>
              <a:t>Weakly vs. Strongly coupled theories</a:t>
            </a:r>
          </a:p>
          <a:p>
            <a:pPr lvl="1"/>
            <a:r>
              <a:rPr lang="en-US" dirty="0" smtClean="0">
                <a:latin typeface="Symbol" pitchFamily="18" charset="2"/>
              </a:rPr>
              <a:t>a</a:t>
            </a:r>
            <a:r>
              <a:rPr lang="en-US" baseline="-25000" dirty="0" smtClean="0"/>
              <a:t>s</a:t>
            </a:r>
            <a:r>
              <a:rPr lang="en-US" dirty="0" smtClean="0"/>
              <a:t> ~ 0.3 &lt;&lt; 1?	</a:t>
            </a:r>
            <a:r>
              <a:rPr lang="en-US" dirty="0" smtClean="0">
                <a:latin typeface="Symbol" pitchFamily="18" charset="2"/>
              </a:rPr>
              <a:t>l</a:t>
            </a:r>
            <a:r>
              <a:rPr lang="en-US" dirty="0" smtClean="0"/>
              <a:t> = √(g</a:t>
            </a:r>
            <a:r>
              <a:rPr lang="en-US" baseline="-25000" dirty="0" smtClean="0"/>
              <a:t>YM</a:t>
            </a:r>
            <a:r>
              <a:rPr lang="en-US" baseline="30000" dirty="0" smtClean="0"/>
              <a:t>2</a:t>
            </a:r>
            <a:r>
              <a:rPr lang="en-US" dirty="0" smtClean="0"/>
              <a:t> </a:t>
            </a:r>
            <a:r>
              <a:rPr lang="en-US" dirty="0" err="1" smtClean="0"/>
              <a:t>N</a:t>
            </a:r>
            <a:r>
              <a:rPr lang="en-US" baseline="-25000" dirty="0" err="1" smtClean="0"/>
              <a:t>c</a:t>
            </a:r>
            <a:r>
              <a:rPr lang="en-US" dirty="0" smtClean="0"/>
              <a:t>) ~ 3.5 &gt;&gt; 1?</a:t>
            </a:r>
          </a:p>
          <a:p>
            <a:r>
              <a:rPr lang="en-US" dirty="0" smtClean="0"/>
              <a:t>New computational techniques</a:t>
            </a:r>
          </a:p>
          <a:p>
            <a:pPr lvl="1"/>
            <a:r>
              <a:rPr lang="en-US" dirty="0" err="1" smtClean="0"/>
              <a:t>AdS</a:t>
            </a:r>
            <a:r>
              <a:rPr lang="en-US" dirty="0" smtClean="0"/>
              <a:t>?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F23A39-21E4-4474-B101-BBFE84200BAE}" type="datetime1">
              <a:rPr lang="en-US" smtClean="0"/>
              <a:pPr/>
              <a:t>11/16/2010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HIP Seminar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Methods of QCD Calculation I: Lattice</a:t>
            </a:r>
            <a:endParaRPr lang="en-US" dirty="0"/>
          </a:p>
        </p:txBody>
      </p:sp>
      <p:sp>
        <p:nvSpPr>
          <p:cNvPr id="17" name="Content Placeholder 16"/>
          <p:cNvSpPr>
            <a:spLocks noGrp="1"/>
          </p:cNvSpPr>
          <p:nvPr>
            <p:ph idx="1"/>
          </p:nvPr>
        </p:nvSpPr>
        <p:spPr>
          <a:xfrm>
            <a:off x="4876800" y="4343400"/>
            <a:ext cx="4495800" cy="1143000"/>
          </a:xfrm>
        </p:spPr>
        <p:txBody>
          <a:bodyPr/>
          <a:lstStyle/>
          <a:p>
            <a:pPr lvl="2"/>
            <a:r>
              <a:rPr lang="en-US" dirty="0" smtClean="0"/>
              <a:t>All </a:t>
            </a:r>
            <a:r>
              <a:rPr lang="en-US" dirty="0" err="1" smtClean="0"/>
              <a:t>momenta</a:t>
            </a:r>
            <a:endParaRPr lang="en-US" dirty="0" smtClean="0"/>
          </a:p>
          <a:p>
            <a:pPr lvl="2"/>
            <a:r>
              <a:rPr lang="en-US" dirty="0" smtClean="0"/>
              <a:t>Euclidean </a:t>
            </a:r>
            <a:r>
              <a:rPr lang="en-US" dirty="0" err="1" smtClean="0"/>
              <a:t>correlators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1E46F2-1D08-4DCC-95E8-A182CC27D439}" type="datetime1">
              <a:rPr lang="en-US" smtClean="0"/>
              <a:pPr/>
              <a:t>11/16/2010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HIP Seminar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7</a:t>
            </a:fld>
            <a:endParaRPr lang="en-US"/>
          </a:p>
        </p:txBody>
      </p:sp>
      <p:grpSp>
        <p:nvGrpSpPr>
          <p:cNvPr id="3" name="Group 8"/>
          <p:cNvGrpSpPr/>
          <p:nvPr/>
        </p:nvGrpSpPr>
        <p:grpSpPr>
          <a:xfrm>
            <a:off x="1524000" y="1066800"/>
            <a:ext cx="2396296" cy="2362200"/>
            <a:chOff x="152400" y="1447800"/>
            <a:chExt cx="2396296" cy="2362200"/>
          </a:xfrm>
        </p:grpSpPr>
        <p:pic>
          <p:nvPicPr>
            <p:cNvPr id="10" name="Content Placeholder 6" descr="LatticeIllustration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52400" y="1447800"/>
              <a:ext cx="2396296" cy="2133600"/>
            </a:xfrm>
            <a:prstGeom prst="rect">
              <a:avLst/>
            </a:prstGeom>
          </p:spPr>
        </p:pic>
        <p:sp>
          <p:nvSpPr>
            <p:cNvPr id="11" name="TextBox 10"/>
            <p:cNvSpPr txBox="1"/>
            <p:nvPr/>
          </p:nvSpPr>
          <p:spPr>
            <a:xfrm>
              <a:off x="609600" y="3533001"/>
              <a:ext cx="179408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Long Range Plan, 2008</a:t>
              </a:r>
              <a:endParaRPr lang="en-US" sz="1200" dirty="0"/>
            </a:p>
          </p:txBody>
        </p:sp>
      </p:grpSp>
      <p:grpSp>
        <p:nvGrpSpPr>
          <p:cNvPr id="4" name="Group 11"/>
          <p:cNvGrpSpPr/>
          <p:nvPr/>
        </p:nvGrpSpPr>
        <p:grpSpPr>
          <a:xfrm>
            <a:off x="228600" y="3657600"/>
            <a:ext cx="5638800" cy="2639199"/>
            <a:chOff x="0" y="3810000"/>
            <a:chExt cx="5638800" cy="2639199"/>
          </a:xfrm>
        </p:grpSpPr>
        <p:pic>
          <p:nvPicPr>
            <p:cNvPr id="13" name="Picture 2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76200" y="3810000"/>
              <a:ext cx="5181600" cy="24417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14" name="TextBox 13"/>
            <p:cNvSpPr txBox="1"/>
            <p:nvPr/>
          </p:nvSpPr>
          <p:spPr>
            <a:xfrm>
              <a:off x="0" y="6172200"/>
              <a:ext cx="285482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err="1" smtClean="0"/>
                <a:t>Kaczmarek</a:t>
              </a:r>
              <a:r>
                <a:rPr lang="en-US" sz="1200" dirty="0" smtClean="0"/>
                <a:t> and </a:t>
              </a:r>
              <a:r>
                <a:rPr lang="en-US" sz="1200" dirty="0" err="1" smtClean="0"/>
                <a:t>Zantow</a:t>
              </a:r>
              <a:r>
                <a:rPr lang="en-US" sz="1200" dirty="0" smtClean="0"/>
                <a:t>, PRD71 (2005)</a:t>
              </a:r>
              <a:endParaRPr lang="en-US" sz="1200" dirty="0"/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2868490" y="6172200"/>
              <a:ext cx="277031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Davies et al. (HPQCD), PRL92 (2004)</a:t>
              </a:r>
              <a:endParaRPr lang="en-US" sz="1200" dirty="0"/>
            </a:p>
          </p:txBody>
        </p:sp>
      </p:grpSp>
      <p:pic>
        <p:nvPicPr>
          <p:cNvPr id="16" name="Picture 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56435" y="1066800"/>
            <a:ext cx="2944695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Methods of QCD Calculation II: </a:t>
            </a:r>
            <a:r>
              <a:rPr lang="en-US" dirty="0" err="1" smtClean="0"/>
              <a:t>pQCD</a:t>
            </a:r>
            <a:endParaRPr lang="en-US" dirty="0"/>
          </a:p>
        </p:txBody>
      </p:sp>
      <p:sp>
        <p:nvSpPr>
          <p:cNvPr id="16" name="Content Placeholder 15"/>
          <p:cNvSpPr>
            <a:spLocks noGrp="1"/>
          </p:cNvSpPr>
          <p:nvPr>
            <p:ph idx="1"/>
          </p:nvPr>
        </p:nvSpPr>
        <p:spPr>
          <a:xfrm>
            <a:off x="2057400" y="5486400"/>
            <a:ext cx="5867400" cy="1066800"/>
          </a:xfrm>
        </p:spPr>
        <p:txBody>
          <a:bodyPr>
            <a:normAutofit fontScale="92500"/>
          </a:bodyPr>
          <a:lstStyle/>
          <a:p>
            <a:pPr lvl="2"/>
            <a:r>
              <a:rPr lang="en-US" dirty="0" smtClean="0"/>
              <a:t>Any quantity</a:t>
            </a:r>
          </a:p>
          <a:p>
            <a:pPr lvl="2"/>
            <a:r>
              <a:rPr lang="en-US" dirty="0" smtClean="0"/>
              <a:t>Small coupling (large </a:t>
            </a:r>
            <a:r>
              <a:rPr lang="en-US" dirty="0" err="1" smtClean="0"/>
              <a:t>momenta</a:t>
            </a:r>
            <a:r>
              <a:rPr lang="en-US" dirty="0" smtClean="0"/>
              <a:t> only)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604044-30AC-4011-B704-0F1C60DD4B3D}" type="datetime1">
              <a:rPr lang="en-US" smtClean="0"/>
              <a:pPr/>
              <a:t>11/16/2010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HIP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8</a:t>
            </a:fld>
            <a:endParaRPr lang="en-US"/>
          </a:p>
        </p:txBody>
      </p:sp>
      <p:grpSp>
        <p:nvGrpSpPr>
          <p:cNvPr id="3" name="Group 17"/>
          <p:cNvGrpSpPr/>
          <p:nvPr/>
        </p:nvGrpSpPr>
        <p:grpSpPr>
          <a:xfrm>
            <a:off x="163881" y="838200"/>
            <a:ext cx="3798519" cy="4772799"/>
            <a:chOff x="163881" y="1219200"/>
            <a:chExt cx="3798519" cy="4772799"/>
          </a:xfrm>
        </p:grpSpPr>
        <p:sp>
          <p:nvSpPr>
            <p:cNvPr id="9" name="TextBox 8"/>
            <p:cNvSpPr txBox="1"/>
            <p:nvPr/>
          </p:nvSpPr>
          <p:spPr>
            <a:xfrm>
              <a:off x="457200" y="5715000"/>
              <a:ext cx="201048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err="1" smtClean="0"/>
                <a:t>Jäger</a:t>
              </a:r>
              <a:r>
                <a:rPr lang="en-US" sz="1200" dirty="0" smtClean="0"/>
                <a:t> et al., PRD67 (2003)</a:t>
              </a:r>
              <a:endParaRPr lang="en-US" sz="1200" dirty="0"/>
            </a:p>
          </p:txBody>
        </p:sp>
        <p:pic>
          <p:nvPicPr>
            <p:cNvPr id="13" name="Picture 2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63881" y="1219200"/>
              <a:ext cx="3798519" cy="4495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grpSp>
        <p:nvGrpSpPr>
          <p:cNvPr id="7" name="Group 16"/>
          <p:cNvGrpSpPr/>
          <p:nvPr/>
        </p:nvGrpSpPr>
        <p:grpSpPr>
          <a:xfrm>
            <a:off x="4078061" y="1295400"/>
            <a:ext cx="5065939" cy="4163199"/>
            <a:chOff x="4078061" y="1752600"/>
            <a:chExt cx="5065939" cy="4163199"/>
          </a:xfrm>
        </p:grpSpPr>
        <p:pic>
          <p:nvPicPr>
            <p:cNvPr id="14" name="Picture 2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078061" y="1752600"/>
              <a:ext cx="5065939" cy="3886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15" name="TextBox 14"/>
            <p:cNvSpPr txBox="1"/>
            <p:nvPr/>
          </p:nvSpPr>
          <p:spPr>
            <a:xfrm>
              <a:off x="6019800" y="5638800"/>
              <a:ext cx="163839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err="1" smtClean="0"/>
                <a:t>d’Enterria</a:t>
              </a:r>
              <a:r>
                <a:rPr lang="en-US" sz="1200" dirty="0" smtClean="0"/>
                <a:t>, 0902.2011</a:t>
              </a:r>
              <a:endParaRPr lang="en-US" sz="1200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Methods of QCD Calculation III: </a:t>
            </a:r>
            <a:r>
              <a:rPr lang="en-US" dirty="0" err="1" smtClean="0"/>
              <a:t>AdS</a:t>
            </a:r>
            <a:r>
              <a:rPr lang="en-US" dirty="0" smtClean="0"/>
              <a:t>(?)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8121" y="990600"/>
            <a:ext cx="9144000" cy="685800"/>
          </a:xfrm>
        </p:spPr>
        <p:txBody>
          <a:bodyPr/>
          <a:lstStyle/>
          <a:p>
            <a:pPr>
              <a:buNone/>
            </a:pPr>
            <a:r>
              <a:rPr lang="en-US" dirty="0" err="1" smtClean="0"/>
              <a:t>Maldacena</a:t>
            </a:r>
            <a:r>
              <a:rPr lang="en-US" dirty="0" smtClean="0"/>
              <a:t> conjecture: SYM in </a:t>
            </a:r>
            <a:r>
              <a:rPr lang="en-US" i="1" dirty="0" smtClean="0"/>
              <a:t>d</a:t>
            </a:r>
            <a:r>
              <a:rPr lang="en-US" dirty="0" smtClean="0"/>
              <a:t> </a:t>
            </a:r>
            <a:r>
              <a:rPr lang="en-US" dirty="0" smtClean="0">
                <a:sym typeface="Wingdings" pitchFamily="2" charset="2"/>
              </a:rPr>
              <a:t> IIB in </a:t>
            </a:r>
            <a:r>
              <a:rPr lang="en-US" i="1" dirty="0" smtClean="0">
                <a:sym typeface="Wingdings" pitchFamily="2" charset="2"/>
              </a:rPr>
              <a:t>d</a:t>
            </a:r>
            <a:r>
              <a:rPr lang="en-US" dirty="0" smtClean="0">
                <a:sym typeface="Wingdings" pitchFamily="2" charset="2"/>
              </a:rPr>
              <a:t>+1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290F7A-467F-4F06-8B9F-9570530455B0}" type="datetime1">
              <a:rPr lang="en-US" smtClean="0"/>
              <a:pPr/>
              <a:t>11/16/2010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HIP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15" name="Content Placeholder 2"/>
          <p:cNvSpPr txBox="1">
            <a:spLocks/>
          </p:cNvSpPr>
          <p:nvPr/>
        </p:nvSpPr>
        <p:spPr>
          <a:xfrm>
            <a:off x="-304800" y="4800600"/>
            <a:ext cx="8839200" cy="1828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1143000" marR="0" lvl="2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All quantities</a:t>
            </a:r>
          </a:p>
          <a:p>
            <a:pPr marL="1143000" marR="0" lvl="2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N</a:t>
            </a:r>
            <a:r>
              <a:rPr kumimoji="0" lang="en-US" sz="2400" b="0" i="0" u="none" strike="noStrike" kern="1200" cap="none" spc="0" normalizeH="0" baseline="-25000" noProof="0" dirty="0" err="1" smtClean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→ ∞</a:t>
            </a:r>
          </a:p>
          <a:p>
            <a:pPr marL="1143000" marR="0" lvl="2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SYM, not QCD: 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Symbol" pitchFamily="18" charset="2"/>
                <a:ea typeface="+mn-ea"/>
                <a:cs typeface="+mn-cs"/>
              </a:rPr>
              <a:t>b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= 0</a:t>
            </a:r>
          </a:p>
          <a:p>
            <a:pPr marL="1600200" marR="0" lvl="3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Probably not good approx. for </a:t>
            </a:r>
            <a:r>
              <a:rPr kumimoji="0" lang="en-US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p+p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; maybe A+A?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pSp>
        <p:nvGrpSpPr>
          <p:cNvPr id="7" name="Group 13"/>
          <p:cNvGrpSpPr/>
          <p:nvPr/>
        </p:nvGrpSpPr>
        <p:grpSpPr>
          <a:xfrm>
            <a:off x="152400" y="1802451"/>
            <a:ext cx="4156291" cy="2895600"/>
            <a:chOff x="152400" y="1802451"/>
            <a:chExt cx="4156291" cy="2895600"/>
          </a:xfrm>
        </p:grpSpPr>
        <p:pic>
          <p:nvPicPr>
            <p:cNvPr id="8194" name="Picture 2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63891" y="2335851"/>
              <a:ext cx="3698509" cy="2362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8199" name="Picture 7"/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AFD6FF"/>
                </a:clrFrom>
                <a:clrTo>
                  <a:srgbClr val="AFD6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52400" y="1802451"/>
              <a:ext cx="3886200" cy="4811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16" name="TextBox 15"/>
            <p:cNvSpPr txBox="1"/>
            <p:nvPr/>
          </p:nvSpPr>
          <p:spPr>
            <a:xfrm>
              <a:off x="3124200" y="4393251"/>
              <a:ext cx="118449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err="1" smtClean="0"/>
                <a:t>Gubser</a:t>
              </a:r>
              <a:r>
                <a:rPr lang="en-US" sz="1200" dirty="0" smtClean="0"/>
                <a:t>, QM09</a:t>
              </a:r>
              <a:endParaRPr lang="en-US" sz="1200" dirty="0"/>
            </a:p>
          </p:txBody>
        </p:sp>
      </p:grpSp>
      <p:grpSp>
        <p:nvGrpSpPr>
          <p:cNvPr id="8" name="Group 17"/>
          <p:cNvGrpSpPr/>
          <p:nvPr/>
        </p:nvGrpSpPr>
        <p:grpSpPr>
          <a:xfrm>
            <a:off x="4572000" y="1752600"/>
            <a:ext cx="4267200" cy="3707451"/>
            <a:chOff x="4572000" y="1752600"/>
            <a:chExt cx="4267200" cy="3707451"/>
          </a:xfrm>
        </p:grpSpPr>
        <p:pic>
          <p:nvPicPr>
            <p:cNvPr id="8195" name="Picture 3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572000" y="2564451"/>
              <a:ext cx="4251609" cy="2895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8200" name="Picture 8"/>
            <p:cNvPicPr>
              <a:picLocks noChangeAspect="1" noChangeArrowheads="1"/>
            </p:cNvPicPr>
            <p:nvPr/>
          </p:nvPicPr>
          <p:blipFill>
            <a:blip r:embed="rId6" cstate="print">
              <a:clrChange>
                <a:clrFrom>
                  <a:srgbClr val="AFD6FF"/>
                </a:clrFrom>
                <a:clrTo>
                  <a:srgbClr val="AFD6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648200" y="1752600"/>
              <a:ext cx="4191000" cy="5188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noFill/>
        <a:ln w="9525">
          <a:noFill/>
          <a:miter lim="800000"/>
          <a:headEnd/>
          <a:tailEnd/>
        </a:ln>
        <a:effectLst/>
      </a:spPr>
      <a:bodyPr wrap="none">
        <a:spAutoFit/>
      </a:bodyPr>
      <a:lstStyle>
        <a:defPPr>
          <a:defRPr sz="1200" dirty="0"/>
        </a:defPPr>
      </a:lstStyle>
    </a:spDef>
    <a:txDef>
      <a:spPr>
        <a:noFill/>
      </a:spPr>
      <a:bodyPr wrap="none" rtlCol="0">
        <a:spAutoFit/>
      </a:bodyPr>
      <a:lstStyle>
        <a:defPPr>
          <a:defRPr sz="1200" dirty="0" err="1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8229</TotalTime>
  <Words>1881</Words>
  <Application>Microsoft Office PowerPoint</Application>
  <PresentationFormat>On-screen Show (4:3)</PresentationFormat>
  <Paragraphs>493</Paragraphs>
  <Slides>40</Slides>
  <Notes>4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40</vt:i4>
      </vt:variant>
    </vt:vector>
  </HeadingPairs>
  <TitlesOfParts>
    <vt:vector size="43" baseType="lpstr">
      <vt:lpstr>Office Theme</vt:lpstr>
      <vt:lpstr>Image</vt:lpstr>
      <vt:lpstr>Bitmap Image</vt:lpstr>
      <vt:lpstr>Jet Energy Loss with pQCD and AdS/CFT in Heavy Ion Collisions</vt:lpstr>
      <vt:lpstr>QCD: Theory of the Strong Force</vt:lpstr>
      <vt:lpstr>Bulk QCD and Phase Diagram</vt:lpstr>
      <vt:lpstr>Present and Future QGP Experiments</vt:lpstr>
      <vt:lpstr>Evolution of a HI Collision</vt:lpstr>
      <vt:lpstr>Past, Present, and Future Questions</vt:lpstr>
      <vt:lpstr>Methods of QCD Calculation I: Lattice</vt:lpstr>
      <vt:lpstr>Methods of QCD Calculation II: pQCD</vt:lpstr>
      <vt:lpstr>Methods of QCD Calculation III: AdS(?)</vt:lpstr>
      <vt:lpstr>Why High-pT Jets?</vt:lpstr>
      <vt:lpstr>Tomography in QGP</vt:lpstr>
      <vt:lpstr>QGP Energy Loss</vt:lpstr>
      <vt:lpstr>Jets in Heavy Ion Collisions</vt:lpstr>
      <vt:lpstr>High-pT Observables</vt:lpstr>
      <vt:lpstr>pQCD Rad Picture</vt:lpstr>
      <vt:lpstr>pQCD Success at RHIC:</vt:lpstr>
      <vt:lpstr>Trouble for Rad E-Loss Picture</vt:lpstr>
      <vt:lpstr>What About Elastic Loss?</vt:lpstr>
      <vt:lpstr>Quantitative Disagreement Remains</vt:lpstr>
      <vt:lpstr>Strongly Coupled Qualitative Successes</vt:lpstr>
      <vt:lpstr>Jets in AdS/CFT</vt:lpstr>
      <vt:lpstr>Compared to Data</vt:lpstr>
      <vt:lpstr>Light Quark and Gluon E-Loss</vt:lpstr>
      <vt:lpstr>Baryon to Meson Ratios</vt:lpstr>
      <vt:lpstr>Quantitative g, q from AdS?</vt:lpstr>
      <vt:lpstr>Slide 26</vt:lpstr>
      <vt:lpstr>LHC c, b RAA pT Dependence</vt:lpstr>
      <vt:lpstr>An Enhanced Signal</vt:lpstr>
      <vt:lpstr>pQCD vs. AdS/CFT at LHC</vt:lpstr>
      <vt:lpstr>Not So Fast!</vt:lpstr>
      <vt:lpstr>LHC RcAA(pT)/RbAA(pT) Prediction (with speed limits)</vt:lpstr>
      <vt:lpstr>RHIC Rcb Ratio</vt:lpstr>
      <vt:lpstr>Universality and Applicability</vt:lpstr>
      <vt:lpstr>New Geometries</vt:lpstr>
      <vt:lpstr>Asymptotic Shock Results</vt:lpstr>
      <vt:lpstr>HQ Momentum Loss</vt:lpstr>
      <vt:lpstr>Frame Dragging</vt:lpstr>
      <vt:lpstr>Putting It All Together</vt:lpstr>
      <vt:lpstr>Shock Metric Speed Limit</vt:lpstr>
      <vt:lpstr>Conclusions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William A Horowitz</dc:creator>
  <cp:lastModifiedBy>William A Horowitz</cp:lastModifiedBy>
  <cp:revision>499</cp:revision>
  <dcterms:created xsi:type="dcterms:W3CDTF">2009-09-03T22:02:25Z</dcterms:created>
  <dcterms:modified xsi:type="dcterms:W3CDTF">2010-11-16T13:01:18Z</dcterms:modified>
</cp:coreProperties>
</file>