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74" r:id="rId2"/>
    <p:sldId id="268" r:id="rId3"/>
    <p:sldId id="271" r:id="rId4"/>
    <p:sldId id="436" r:id="rId5"/>
    <p:sldId id="428" r:id="rId6"/>
    <p:sldId id="333" r:id="rId7"/>
    <p:sldId id="334" r:id="rId8"/>
    <p:sldId id="375" r:id="rId9"/>
    <p:sldId id="434" r:id="rId10"/>
    <p:sldId id="437" r:id="rId11"/>
    <p:sldId id="435" r:id="rId12"/>
    <p:sldId id="432" r:id="rId13"/>
    <p:sldId id="479" r:id="rId14"/>
    <p:sldId id="474" r:id="rId15"/>
    <p:sldId id="345" r:id="rId16"/>
    <p:sldId id="349" r:id="rId17"/>
    <p:sldId id="351" r:id="rId18"/>
    <p:sldId id="295" r:id="rId19"/>
    <p:sldId id="366" r:id="rId20"/>
    <p:sldId id="301" r:id="rId21"/>
    <p:sldId id="303" r:id="rId22"/>
    <p:sldId id="386" r:id="rId23"/>
    <p:sldId id="387" r:id="rId24"/>
    <p:sldId id="388" r:id="rId25"/>
    <p:sldId id="318" r:id="rId26"/>
    <p:sldId id="323" r:id="rId27"/>
    <p:sldId id="476" r:id="rId28"/>
    <p:sldId id="477" r:id="rId29"/>
    <p:sldId id="441" r:id="rId30"/>
    <p:sldId id="331" r:id="rId31"/>
    <p:sldId id="452" r:id="rId32"/>
    <p:sldId id="451" r:id="rId33"/>
    <p:sldId id="416" r:id="rId34"/>
    <p:sldId id="417" r:id="rId35"/>
    <p:sldId id="418" r:id="rId36"/>
    <p:sldId id="419" r:id="rId37"/>
    <p:sldId id="457" r:id="rId38"/>
    <p:sldId id="422" r:id="rId39"/>
    <p:sldId id="423" r:id="rId40"/>
    <p:sldId id="424" r:id="rId41"/>
    <p:sldId id="425" r:id="rId42"/>
    <p:sldId id="426" r:id="rId43"/>
    <p:sldId id="427" r:id="rId44"/>
    <p:sldId id="467" r:id="rId45"/>
    <p:sldId id="480" r:id="rId46"/>
    <p:sldId id="481" r:id="rId47"/>
    <p:sldId id="482" r:id="rId48"/>
    <p:sldId id="483" r:id="rId49"/>
    <p:sldId id="48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0000"/>
    <a:srgbClr val="005400"/>
    <a:srgbClr val="09840A"/>
    <a:srgbClr val="2D2A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Theoretical techniques</a:t>
            </a:r>
            <a:r>
              <a:rPr lang="en-US" baseline="0" dirty="0" smtClean="0"/>
              <a:t> up next!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0CE19-B776-4565-9ACB-D2FF2ED01FB8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08B1-57E6-437E-B368-14F6A4808C10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AF2-AC8A-42BF-920B-E44333B35EE7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782D-9A62-44F3-BFBB-46EF6AFECFF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9A5D-46AC-4D0A-8A45-0A658A5F494D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DF4FF-9ECF-4779-8D4D-6DE3BA7022A7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3750-7498-49CC-A219-42522496FECF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0816-101C-4E0D-849F-546E4DCB374D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E74C-A30A-49E4-811F-08BC3818E51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BFE4-F65E-4791-8CE3-F1A896D040E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D2-4FA1-46F3-9762-5A9377240378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C5DA-5135-4FEA-8A95-ECAD5A688988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65314-6C39-40F8-A2D2-C4440F55B6C8}" type="datetime1">
              <a:rPr lang="en-US" smtClean="0"/>
              <a:pPr/>
              <a:t>2/18/2010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Iowa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png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Successes, Failures, and Uncertainties in Jet Physics in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February 18,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8059-6A9E-4630-B0B3-0E09D9DE6DB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5125-2E21-46A0-B4C6-A2584B752DD8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D77-A5DF-41F9-94CC-080194B14F0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Heavy Ion Collisions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p+p</a:t>
            </a:r>
            <a:endParaRPr lang="en-US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A035-8DD8-4E6F-864C-CD29EC04181F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895326"/>
            <a:ext cx="3352800" cy="38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66800" y="5819001"/>
            <a:ext cx="3128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Y-S Lai, RHIC &amp; AGS Users’ Meeting, 2009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572000" y="2009001"/>
            <a:ext cx="4343400" cy="3982998"/>
            <a:chOff x="4572000" y="1828800"/>
            <a:chExt cx="4343400" cy="3982998"/>
          </a:xfrm>
        </p:grpSpPr>
        <p:pic>
          <p:nvPicPr>
            <p:cNvPr id="1986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28800"/>
              <a:ext cx="4343400" cy="374949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724400" y="5534799"/>
              <a:ext cx="7569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</a:t>
              </a: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0079" y="5439334"/>
            <a:ext cx="787400" cy="27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13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05BF-B7DA-4689-BCD5-2D484F7F348B}" type="datetime1">
              <a:rPr lang="en-US" smtClean="0"/>
              <a:pPr/>
              <a:t>2/18/2010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9662-723C-4AC6-AA68-F60E98A93FB5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4864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4687956" y="3898005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15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9F36-4835-4FD4-8B8C-6AE08957EE43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AE11-BA5B-4E2F-ACD4-9EBDD883F48D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EBE7-C269-4F8D-ADEC-E776DBB84310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18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20484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20485" name="Image" r:id="rId4" imgW="4253968" imgH="1930159" progId="">
              <p:embed/>
            </p:oleObj>
          </a:graphicData>
        </a:graphic>
      </p:graphicFrame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5287963" y="5653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20483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83FE-C7F4-4EC0-BE89-BE5AE6E260BE}" type="datetime1">
              <a:rPr lang="en-US" smtClean="0"/>
              <a:pPr/>
              <a:t>2/18/2010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752600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876D-4B8E-48FC-AE51-2F4DA4BE2270}" type="datetime1">
              <a:rPr lang="en-US" smtClean="0"/>
              <a:pPr/>
              <a:t>2/18/2010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21859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21860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8BC51-53D7-407E-8FF5-579B60ACD823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20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C7DB-CAB6-4834-A315-372A92879E34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21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D53E-7B28-4916-9B0C-A24FEDB605E8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22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EC6E-E8BD-40EA-A270-D973B19BCB23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23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6CD8-CDE0-4C46-A68F-85B204B173D7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24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2A9-FC2E-41AC-A5C3-D0F6695A8167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25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8E41-C6C5-41A5-A281-443292A6A831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0A3E-3314-4B51-8089-D64FA08AF59A}" type="slidenum">
              <a:rPr lang="en-US"/>
              <a:pPr/>
              <a:t>26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Universality and Applicability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r>
              <a:rPr lang="en-US" dirty="0"/>
              <a:t>How universal are </a:t>
            </a:r>
            <a:r>
              <a:rPr lang="en-US" dirty="0" err="1"/>
              <a:t>th</a:t>
            </a:r>
            <a:r>
              <a:rPr lang="en-US" dirty="0"/>
              <a:t>. HQ drag results?</a:t>
            </a:r>
          </a:p>
          <a:p>
            <a:pPr lvl="1"/>
            <a:r>
              <a:rPr lang="en-US" dirty="0"/>
              <a:t>Examine different theories</a:t>
            </a:r>
          </a:p>
          <a:p>
            <a:pPr lvl="1"/>
            <a:r>
              <a:rPr lang="en-US" dirty="0"/>
              <a:t>Investigate alternate geometries</a:t>
            </a:r>
          </a:p>
          <a:p>
            <a:pPr lvl="1"/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AdS</a:t>
            </a:r>
            <a:r>
              <a:rPr lang="en-US" dirty="0"/>
              <a:t> geometries</a:t>
            </a:r>
          </a:p>
          <a:p>
            <a:pPr lvl="1"/>
            <a:r>
              <a:rPr lang="en-US" dirty="0" err="1"/>
              <a:t>Bjorken</a:t>
            </a:r>
            <a:r>
              <a:rPr lang="en-US" dirty="0"/>
              <a:t> expanding hydro</a:t>
            </a:r>
          </a:p>
          <a:p>
            <a:pPr lvl="1"/>
            <a:r>
              <a:rPr lang="en-US" dirty="0"/>
              <a:t>Shock metric</a:t>
            </a:r>
          </a:p>
          <a:p>
            <a:pPr lvl="2"/>
            <a:r>
              <a:rPr lang="en-US" dirty="0"/>
              <a:t>Warm-up to </a:t>
            </a:r>
            <a:r>
              <a:rPr lang="en-US" dirty="0" err="1"/>
              <a:t>Bj</a:t>
            </a:r>
            <a:r>
              <a:rPr lang="en-US" dirty="0"/>
              <a:t>. hydro</a:t>
            </a:r>
          </a:p>
          <a:p>
            <a:pPr lvl="2"/>
            <a:r>
              <a:rPr lang="en-US" dirty="0"/>
              <a:t>Can represent both hot and cold nuclear matter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54A2-0305-4C2A-BBB0-7118DD6AB4E2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27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269314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1066800"/>
            <a:ext cx="4645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Constant </a:t>
            </a:r>
            <a:r>
              <a:rPr lang="en-US" sz="2400" i="1" dirty="0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 Thermal Black </a:t>
            </a:r>
            <a:r>
              <a:rPr lang="en-US" sz="2400" dirty="0" err="1">
                <a:solidFill>
                  <a:srgbClr val="660000"/>
                </a:solidFill>
              </a:rPr>
              <a:t>Brane</a:t>
            </a:r>
            <a:endParaRPr lang="en-US" sz="2400" dirty="0">
              <a:solidFill>
                <a:srgbClr val="660000"/>
              </a:solidFill>
            </a:endParaRP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4384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Shock Geometries</a:t>
            </a:r>
            <a:endParaRPr lang="en-US" sz="240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9624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1311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269320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978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269319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9025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9025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455738"/>
          <a:ext cx="4114800" cy="830262"/>
        </p:xfrm>
        <a:graphic>
          <a:graphicData uri="http://schemas.openxmlformats.org/presentationml/2006/ole">
            <p:oleObj spid="_x0000_s269315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246438"/>
          <a:ext cx="5410200" cy="563562"/>
        </p:xfrm>
        <a:graphic>
          <a:graphicData uri="http://schemas.openxmlformats.org/presentationml/2006/ole">
            <p:oleObj spid="_x0000_s269317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337050"/>
          <a:ext cx="6172200" cy="674688"/>
        </p:xfrm>
        <a:graphic>
          <a:graphicData uri="http://schemas.openxmlformats.org/presentationml/2006/ole">
            <p:oleObj spid="_x0000_s269318" name="Image" r:id="rId8" imgW="9752381" imgH="1066291" progId="">
              <p:embed/>
            </p:oleObj>
          </a:graphicData>
        </a:graphic>
      </p:graphicFrame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269321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1722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A881-5264-414B-9459-3F9523DC7ACF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9A05-AA19-4E66-A702-067D0EB82129}" type="slidenum">
              <a:rPr lang="en-US"/>
              <a:pPr/>
              <a:t>28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Shock Results</a:t>
            </a:r>
            <a:endParaRPr lang="en-US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562600"/>
          </a:xfrm>
        </p:spPr>
        <p:txBody>
          <a:bodyPr/>
          <a:lstStyle/>
          <a:p>
            <a:r>
              <a:rPr lang="en-US" dirty="0"/>
              <a:t>Three t-</a:t>
            </a:r>
            <a:r>
              <a:rPr lang="en-US" dirty="0" err="1"/>
              <a:t>ind</a:t>
            </a:r>
            <a:r>
              <a:rPr lang="en-US" dirty="0"/>
              <a:t>. solutions (static gauge):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X</a:t>
            </a:r>
            <a:r>
              <a:rPr lang="en-US" i="1" baseline="50000" dirty="0" err="1">
                <a:latin typeface="Symbol" pitchFamily="18" charset="2"/>
              </a:rPr>
              <a:t>m</a:t>
            </a:r>
            <a:r>
              <a:rPr lang="en-US" dirty="0"/>
              <a:t> = (t, x(z), 0,0, z)</a:t>
            </a:r>
          </a:p>
          <a:p>
            <a:pPr lvl="1"/>
            <a:r>
              <a:rPr lang="en-US" dirty="0"/>
              <a:t>x(z) = x</a:t>
            </a:r>
            <a:r>
              <a:rPr lang="en-US" baseline="-25000" dirty="0"/>
              <a:t>0</a:t>
            </a:r>
            <a:r>
              <a:rPr lang="en-US" dirty="0"/>
              <a:t>,  x</a:t>
            </a:r>
            <a:r>
              <a:rPr lang="en-US" baseline="-25000" dirty="0"/>
              <a:t>0</a:t>
            </a:r>
            <a:r>
              <a:rPr lang="en-US" dirty="0"/>
              <a:t> ±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sz="900" i="1" dirty="0">
                <a:latin typeface="Symbol" pitchFamily="18" charset="2"/>
              </a:rPr>
              <a:t> </a:t>
            </a:r>
            <a:r>
              <a:rPr lang="en-US" baseline="30000" dirty="0"/>
              <a:t>½</a:t>
            </a:r>
            <a:r>
              <a:rPr lang="en-US" dirty="0"/>
              <a:t> z</a:t>
            </a:r>
            <a:r>
              <a:rPr lang="en-US" baseline="30000" dirty="0"/>
              <a:t>3</a:t>
            </a:r>
            <a:r>
              <a:rPr lang="en-US" dirty="0"/>
              <a:t>/3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Constant solution unstable</a:t>
            </a:r>
          </a:p>
          <a:p>
            <a:pPr lvl="2"/>
            <a:r>
              <a:rPr lang="en-US" dirty="0"/>
              <a:t>Time-reversed negative x solution unphysical</a:t>
            </a:r>
          </a:p>
          <a:p>
            <a:pPr lvl="2"/>
            <a:r>
              <a:rPr lang="en-US" dirty="0" err="1"/>
              <a:t>Sim</a:t>
            </a:r>
            <a:r>
              <a:rPr lang="en-US" dirty="0"/>
              <a:t>. to x ~ z</a:t>
            </a:r>
            <a:r>
              <a:rPr lang="en-US" baseline="30000" dirty="0"/>
              <a:t>3</a:t>
            </a:r>
            <a:r>
              <a:rPr lang="en-US" dirty="0"/>
              <a:t>/3, z &lt;&lt; 1, for const. T BH geom.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088" y="2462213"/>
            <a:ext cx="8494712" cy="2947987"/>
            <a:chOff x="121" y="1286"/>
            <a:chExt cx="5351" cy="1857"/>
          </a:xfrm>
        </p:grpSpPr>
        <p:graphicFrame>
          <p:nvGraphicFramePr>
            <p:cNvPr id="953349" name="Object 5"/>
            <p:cNvGraphicFramePr>
              <a:graphicFrameLocks noChangeAspect="1"/>
            </p:cNvGraphicFramePr>
            <p:nvPr/>
          </p:nvGraphicFramePr>
          <p:xfrm>
            <a:off x="481" y="1472"/>
            <a:ext cx="4799" cy="1312"/>
          </p:xfrm>
          <a:graphic>
            <a:graphicData uri="http://schemas.openxmlformats.org/presentationml/2006/ole">
              <p:oleObj spid="_x0000_s271362" name="Image" r:id="rId3" imgW="7619048" imgH="2082540" progId="">
                <p:embed/>
              </p:oleObj>
            </a:graphicData>
          </a:graphic>
        </p:graphicFrame>
        <p:sp>
          <p:nvSpPr>
            <p:cNvPr id="953350" name="Text Box 6"/>
            <p:cNvSpPr txBox="1">
              <a:spLocks noChangeArrowheads="1"/>
            </p:cNvSpPr>
            <p:nvPr/>
          </p:nvSpPr>
          <p:spPr bwMode="auto">
            <a:xfrm>
              <a:off x="1526" y="1997"/>
              <a:ext cx="9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b="1" i="1" baseline="-25000" dirty="0"/>
                <a:t> </a:t>
              </a:r>
              <a:r>
                <a:rPr lang="en-US" sz="2000" i="1" dirty="0">
                  <a:latin typeface="Symbol" pitchFamily="18" charset="2"/>
                </a:rPr>
                <a:t>- 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1" name="Text Box 7"/>
            <p:cNvSpPr txBox="1">
              <a:spLocks noChangeArrowheads="1"/>
            </p:cNvSpPr>
            <p:nvPr/>
          </p:nvSpPr>
          <p:spPr bwMode="auto">
            <a:xfrm>
              <a:off x="3409" y="19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i="1" baseline="-25000" dirty="0">
                  <a:latin typeface="Arial" charset="0"/>
                </a:rPr>
                <a:t> </a:t>
              </a:r>
              <a:r>
                <a:rPr lang="en-US" sz="2000" dirty="0">
                  <a:latin typeface="Symbol" pitchFamily="18" charset="2"/>
                </a:rPr>
                <a:t>+ </a:t>
              </a:r>
              <a:r>
                <a:rPr lang="en-US" sz="2000" i="1" dirty="0">
                  <a:latin typeface="Symbol" pitchFamily="18" charset="2"/>
                </a:rPr>
                <a:t>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2" name="Text Box 8"/>
            <p:cNvSpPr txBox="1">
              <a:spLocks noChangeArrowheads="1"/>
            </p:cNvSpPr>
            <p:nvPr/>
          </p:nvSpPr>
          <p:spPr bwMode="auto">
            <a:xfrm>
              <a:off x="2870" y="2336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</a:p>
          </p:txBody>
        </p:sp>
        <p:sp>
          <p:nvSpPr>
            <p:cNvPr id="953353" name="Line 9"/>
            <p:cNvSpPr>
              <a:spLocks noChangeShapeType="1"/>
            </p:cNvSpPr>
            <p:nvPr/>
          </p:nvSpPr>
          <p:spPr bwMode="auto">
            <a:xfrm>
              <a:off x="4704" y="201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4" name="Text Box 10"/>
            <p:cNvSpPr txBox="1">
              <a:spLocks noChangeArrowheads="1"/>
            </p:cNvSpPr>
            <p:nvPr/>
          </p:nvSpPr>
          <p:spPr bwMode="auto">
            <a:xfrm>
              <a:off x="4838" y="1665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shock</a:t>
              </a:r>
            </a:p>
          </p:txBody>
        </p:sp>
        <p:sp>
          <p:nvSpPr>
            <p:cNvPr id="953355" name="Text Box 11"/>
            <p:cNvSpPr txBox="1">
              <a:spLocks noChangeArrowheads="1"/>
            </p:cNvSpPr>
            <p:nvPr/>
          </p:nvSpPr>
          <p:spPr bwMode="auto">
            <a:xfrm>
              <a:off x="2862" y="1286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9900"/>
                  </a:solidFill>
                </a:rPr>
                <a:t>Q</a:t>
              </a:r>
            </a:p>
          </p:txBody>
        </p:sp>
        <p:sp>
          <p:nvSpPr>
            <p:cNvPr id="953356" name="Oval 12"/>
            <p:cNvSpPr>
              <a:spLocks noChangeArrowheads="1"/>
            </p:cNvSpPr>
            <p:nvPr/>
          </p:nvSpPr>
          <p:spPr bwMode="auto">
            <a:xfrm>
              <a:off x="2848" y="152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7" name="Text Box 13"/>
            <p:cNvSpPr txBox="1">
              <a:spLocks noChangeArrowheads="1"/>
            </p:cNvSpPr>
            <p:nvPr/>
          </p:nvSpPr>
          <p:spPr bwMode="auto">
            <a:xfrm>
              <a:off x="123" y="143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0</a:t>
              </a:r>
            </a:p>
          </p:txBody>
        </p:sp>
        <p:sp>
          <p:nvSpPr>
            <p:cNvPr id="953358" name="Line 14"/>
            <p:cNvSpPr>
              <a:spLocks noChangeShapeType="1"/>
            </p:cNvSpPr>
            <p:nvPr/>
          </p:nvSpPr>
          <p:spPr bwMode="auto">
            <a:xfrm>
              <a:off x="336" y="259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Text Box 15"/>
            <p:cNvSpPr txBox="1">
              <a:spLocks noChangeArrowheads="1"/>
            </p:cNvSpPr>
            <p:nvPr/>
          </p:nvSpPr>
          <p:spPr bwMode="auto">
            <a:xfrm>
              <a:off x="121" y="2893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</a:t>
              </a:r>
              <a:r>
                <a:rPr lang="en-US" sz="2000">
                  <a:latin typeface="Symbol" pitchFamily="18" charset="2"/>
                </a:rPr>
                <a:t>¥</a:t>
              </a:r>
            </a:p>
          </p:txBody>
        </p:sp>
        <p:sp>
          <p:nvSpPr>
            <p:cNvPr id="953360" name="Text Box 16"/>
            <p:cNvSpPr txBox="1">
              <a:spLocks noChangeArrowheads="1"/>
            </p:cNvSpPr>
            <p:nvPr/>
          </p:nvSpPr>
          <p:spPr bwMode="auto">
            <a:xfrm>
              <a:off x="3878" y="265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C572-36DF-4B6C-A54A-DC4E266BC47F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29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typical momentum scale of the medium</a:t>
            </a:r>
            <a:endParaRPr lang="en-US" dirty="0" smtClean="0">
              <a:latin typeface="Symbol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We’ve generalized the BH solution to both cold and hot nuclear matter E-loss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2225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254979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787775"/>
            <a:ext cx="7812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T</a:t>
            </a: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733800"/>
          <a:ext cx="4622800" cy="558800"/>
        </p:xfrm>
        <a:graphic>
          <a:graphicData uri="http://schemas.openxmlformats.org/presentationml/2006/ole">
            <p:oleObj spid="_x0000_s254978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E0AE-B81C-4111-81C4-00EFE15500D0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5AC-389E-44AB-B533-2F34298A883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DEA-77B1-4CFA-8707-932613EF798E}" type="slidenum">
              <a:rPr lang="en-US"/>
              <a:pPr/>
              <a:t>30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 Metric Speed Limit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speed of light (in HQ rest frame)</a:t>
            </a:r>
          </a:p>
          <a:p>
            <a:pPr lvl="1">
              <a:lnSpc>
                <a:spcPct val="90000"/>
              </a:lnSpc>
            </a:pPr>
            <a:r>
              <a:rPr lang="en-US"/>
              <a:t>Demand reality of point-particle action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Solve for v = 0 for finite mass HQ</a:t>
            </a:r>
          </a:p>
          <a:p>
            <a:pPr lvl="1">
              <a:lnSpc>
                <a:spcPct val="90000"/>
              </a:lnSpc>
            </a:pPr>
            <a:r>
              <a:rPr lang="en-US"/>
              <a:t>z = z</a:t>
            </a:r>
            <a:r>
              <a:rPr lang="en-US" baseline="-25000"/>
              <a:t>M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30000"/>
              <a:t>½</a:t>
            </a:r>
            <a:r>
              <a:rPr lang="en-US"/>
              <a:t>/2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M</a:t>
            </a:r>
            <a:r>
              <a:rPr lang="en-US" baseline="-25000"/>
              <a:t>q</a:t>
            </a:r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r>
              <a:rPr lang="en-US"/>
              <a:t>Same speed limit as for BH metric when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T </a:t>
            </a:r>
            <a:endParaRPr lang="en-US" sz="2400"/>
          </a:p>
        </p:txBody>
      </p:sp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3276600" y="2286000"/>
          <a:ext cx="2501900" cy="958850"/>
        </p:xfrm>
        <a:graphic>
          <a:graphicData uri="http://schemas.openxmlformats.org/presentationml/2006/ole">
            <p:oleObj spid="_x0000_s73730" name="Image" r:id="rId3" imgW="3479365" imgH="1332863" progId="">
              <p:embed/>
            </p:oleObj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4114800"/>
            <a:ext cx="5210175" cy="13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D2FE-2C44-4CC5-BF5D-9CB9723175F8}" type="datetime1">
              <a:rPr lang="en-US" smtClean="0"/>
              <a:pPr/>
              <a:t>2/18/2010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</a:t>
            </a:r>
            <a:r>
              <a:rPr lang="en-US" dirty="0" err="1" smtClean="0"/>
              <a:t>pQCD</a:t>
            </a:r>
            <a:r>
              <a:rPr lang="en-US" dirty="0" smtClean="0"/>
              <a:t>: Quant. and Falsifiable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8229600" cy="48768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Requires rigorous </a:t>
            </a:r>
            <a:r>
              <a:rPr lang="en-US" dirty="0" err="1" smtClean="0"/>
              <a:t>pQCD</a:t>
            </a:r>
            <a:r>
              <a:rPr lang="en-US" dirty="0" smtClean="0"/>
              <a:t> estimates, limits: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pQCD</a:t>
            </a:r>
            <a:r>
              <a:rPr lang="en-US" dirty="0" smtClean="0"/>
              <a:t> formalisms, different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D241-008B-48A5-859A-5A8AACFCA2E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6189" y="1143000"/>
            <a:ext cx="1115411" cy="141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04799" y="3352800"/>
          <a:ext cx="4104475" cy="2895600"/>
        </p:xfrm>
        <a:graphic>
          <a:graphicData uri="http://schemas.openxmlformats.org/presentationml/2006/ole">
            <p:oleObj spid="_x0000_s261122" name="Image" r:id="rId4" imgW="14742857" imgH="10400000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26721" y="6243935"/>
            <a:ext cx="200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Bass et al., </a:t>
            </a:r>
            <a:r>
              <a:rPr lang="en-US" sz="1200" dirty="0" smtClean="0">
                <a:solidFill>
                  <a:srgbClr val="4D4D4D"/>
                </a:solidFill>
              </a:rPr>
              <a:t>Phys.Rev.C79:</a:t>
            </a:r>
          </a:p>
          <a:p>
            <a:r>
              <a:rPr lang="en-US" sz="1200" dirty="0" smtClean="0">
                <a:solidFill>
                  <a:srgbClr val="4D4D4D"/>
                </a:solidFill>
              </a:rPr>
              <a:t>024901,2009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675" y="3505200"/>
            <a:ext cx="3815725" cy="27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Theoretical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 to rigorously: </a:t>
            </a:r>
          </a:p>
          <a:p>
            <a:pPr lvl="1"/>
            <a:r>
              <a:rPr lang="en-US" dirty="0" smtClean="0"/>
              <a:t>falsify theories</a:t>
            </a:r>
          </a:p>
          <a:p>
            <a:pPr lvl="1"/>
            <a:r>
              <a:rPr lang="en-US" dirty="0" smtClean="0"/>
              <a:t>quantify medium</a:t>
            </a:r>
          </a:p>
          <a:p>
            <a:r>
              <a:rPr lang="en-US" dirty="0" smtClean="0"/>
              <a:t>Therefore need:</a:t>
            </a:r>
          </a:p>
          <a:p>
            <a:pPr lvl="1"/>
            <a:r>
              <a:rPr lang="en-US" dirty="0" smtClean="0"/>
              <a:t>Precise observables</a:t>
            </a:r>
          </a:p>
          <a:p>
            <a:pPr lvl="1"/>
            <a:r>
              <a:rPr lang="en-US" dirty="0" smtClean="0"/>
              <a:t>Precise theory</a:t>
            </a:r>
          </a:p>
          <a:p>
            <a:r>
              <a:rPr lang="en-US" dirty="0" smtClean="0"/>
              <a:t>Distinguish between systematic uncertainties:</a:t>
            </a:r>
          </a:p>
          <a:p>
            <a:pPr lvl="1"/>
            <a:r>
              <a:rPr lang="en-US" dirty="0" smtClean="0"/>
              <a:t>between formalisms</a:t>
            </a:r>
          </a:p>
          <a:p>
            <a:pPr lvl="2"/>
            <a:r>
              <a:rPr lang="en-US" dirty="0" smtClean="0"/>
              <a:t>Due to diff. physics assumptions</a:t>
            </a:r>
          </a:p>
          <a:p>
            <a:pPr lvl="1"/>
            <a:r>
              <a:rPr lang="en-US" dirty="0" smtClean="0"/>
              <a:t>within formalisms</a:t>
            </a:r>
          </a:p>
          <a:p>
            <a:pPr lvl="2"/>
            <a:r>
              <a:rPr lang="en-US" dirty="0" smtClean="0"/>
              <a:t>Due to simplifying approximations</a:t>
            </a:r>
          </a:p>
          <a:p>
            <a:r>
              <a:rPr lang="en-US" dirty="0" smtClean="0"/>
              <a:t>Focus specifically on opacity expansion</a:t>
            </a:r>
          </a:p>
          <a:p>
            <a:pPr lvl="1"/>
            <a:r>
              <a:rPr lang="en-US" dirty="0" smtClean="0"/>
              <a:t>GLV; ASW-SH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A387-81D6-4DBE-B4A2-4DBC6B975F05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0F5A-E638-4EF1-A502-DFAF8DF38737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emission, </a:t>
            </a:r>
            <a:r>
              <a:rPr lang="en-US" dirty="0" err="1" smtClean="0"/>
              <a:t>Sudakov</a:t>
            </a:r>
            <a:endParaRPr lang="en-US" dirty="0" smtClean="0"/>
          </a:p>
          <a:p>
            <a:pPr lvl="2"/>
            <a:r>
              <a:rPr lang="en-US" dirty="0" smtClean="0"/>
              <a:t>assume independent emissions</a:t>
            </a:r>
          </a:p>
          <a:p>
            <a:pPr lvl="1"/>
            <a:r>
              <a:rPr lang="en-US" dirty="0" smtClean="0"/>
              <a:t>NB: </a:t>
            </a:r>
            <a:r>
              <a:rPr lang="el-GR" dirty="0" smtClean="0"/>
              <a:t>ϵ</a:t>
            </a:r>
            <a:r>
              <a:rPr lang="en-US" dirty="0" smtClean="0"/>
              <a:t> is a </a:t>
            </a:r>
            <a:r>
              <a:rPr lang="en-US" i="1" dirty="0" smtClean="0"/>
              <a:t>momentum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483F-F495-44EE-9198-2F5CD9B29E94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2070100" cy="15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D162-5B54-4D82-A10F-451A9A884550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3210-BED1-4086-BD64-38B2CBB880FB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590800"/>
            <a:ext cx="502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x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rgbClr val="4D4D4D"/>
                </a:solidFill>
              </a:rPr>
              <a:t>Discovered through TECHQM Brick Problem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13739"/>
            <a:chOff x="3544747" y="2541087"/>
            <a:chExt cx="5370653" cy="4104371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541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Standard x Definitions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05400" y="1219200"/>
            <a:ext cx="4038600" cy="3200400"/>
          </a:xfrm>
        </p:spPr>
        <p:txBody>
          <a:bodyPr/>
          <a:lstStyle/>
          <a:p>
            <a:r>
              <a:rPr lang="en-US" dirty="0" smtClean="0"/>
              <a:t>ASW-SH: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smtClean="0"/>
              <a:t>Energy fraction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GLV: x</a:t>
            </a:r>
            <a:r>
              <a:rPr lang="en-US" baseline="-25000" dirty="0" smtClean="0"/>
              <a:t>+</a:t>
            </a:r>
          </a:p>
          <a:p>
            <a:pPr lvl="1"/>
            <a:r>
              <a:rPr lang="en-US" dirty="0" smtClean="0"/>
              <a:t>Plus momentum fraction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137C-ADDA-4A4D-B3C2-6418E396961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44483"/>
            <a:ext cx="3810000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3100" y="2209800"/>
            <a:ext cx="4660900" cy="7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419600"/>
            <a:ext cx="3587750" cy="9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33400" y="1725083"/>
            <a:ext cx="3200400" cy="2326582"/>
            <a:chOff x="381000" y="1295400"/>
            <a:chExt cx="3200400" cy="2326582"/>
          </a:xfrm>
        </p:grpSpPr>
        <p:pic>
          <p:nvPicPr>
            <p:cNvPr id="2621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95400"/>
              <a:ext cx="3200400" cy="232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9294" y="188291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3227" y="5558135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 smtClean="0">
                <a:solidFill>
                  <a:srgbClr val="4D4D4D"/>
                </a:solidFill>
              </a:rPr>
              <a:t>NB: gluon always on-shell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→ 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8BCE-8459-4353-A374-EACD53DDA595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8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C84C-50EF-4E29-A9F7-8C9106D2F47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HI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AF6D-9699-4DA2-A4BE-F245B46DC5B2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45831" y="1905000"/>
            <a:ext cx="3692769" cy="3782199"/>
            <a:chOff x="345831" y="1905000"/>
            <a:chExt cx="3692769" cy="37821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831" y="1905000"/>
              <a:ext cx="369276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457200" y="5410200"/>
              <a:ext cx="3352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 Hirano, Colliding Nuclei from </a:t>
              </a:r>
              <a:r>
                <a:rPr lang="en-US" sz="1200" dirty="0" err="1" smtClean="0"/>
                <a:t>AMeV</a:t>
              </a:r>
              <a:r>
                <a:rPr lang="en-US" sz="1200" dirty="0" smtClean="0"/>
                <a:t> to </a:t>
              </a:r>
              <a:r>
                <a:rPr lang="en-US" sz="1200" dirty="0" err="1" smtClean="0"/>
                <a:t>ATeV</a:t>
              </a:r>
              <a:endParaRPr lang="en-US" sz="1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163" y="1905000"/>
            <a:ext cx="4419600" cy="341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79379" y="5334000"/>
            <a:ext cx="583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2AC1-A9A6-4E31-B665-0BA026BCF24A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C564-784D-4AEB-9F48-A2C694D59BC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58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09650"/>
            <a:ext cx="3278124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447800" y="2895600"/>
            <a:ext cx="5575389" cy="2438400"/>
            <a:chOff x="1447800" y="2895600"/>
            <a:chExt cx="5575389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096000" y="472440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CB9C-78F5-4F9D-B238-BDB2895A0661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1C76-C24E-47B1-9CD3-CC2370A32BA5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solidFill>
                  <a:srgbClr val="660000"/>
                </a:solidFill>
              </a:rPr>
              <a:t>pQCD</a:t>
            </a:r>
            <a:r>
              <a:rPr lang="en-US" dirty="0" smtClean="0">
                <a:solidFill>
                  <a:srgbClr val="660000"/>
                </a:solidFill>
              </a:rPr>
              <a:t> and </a:t>
            </a:r>
            <a:r>
              <a:rPr lang="en-US" dirty="0" err="1" smtClean="0">
                <a:solidFill>
                  <a:srgbClr val="660000"/>
                </a:solidFill>
              </a:rPr>
              <a:t>AdS</a:t>
            </a:r>
            <a:r>
              <a:rPr lang="en-US" dirty="0" smtClean="0">
                <a:solidFill>
                  <a:srgbClr val="660000"/>
                </a:solidFill>
              </a:rPr>
              <a:t>/CFT enjoy qualitative successes, concerns in high-</a:t>
            </a:r>
            <a:r>
              <a:rPr lang="en-US" dirty="0" err="1" smtClean="0">
                <a:solidFill>
                  <a:srgbClr val="660000"/>
                </a:solidFill>
              </a:rPr>
              <a:t>p</a:t>
            </a:r>
            <a:r>
              <a:rPr lang="en-US" baseline="-25000" dirty="0" err="1" smtClean="0">
                <a:solidFill>
                  <a:srgbClr val="660000"/>
                </a:solidFill>
              </a:rPr>
              <a:t>T</a:t>
            </a:r>
            <a:r>
              <a:rPr lang="en-US" dirty="0" smtClean="0">
                <a:solidFill>
                  <a:srgbClr val="660000"/>
                </a:solidFill>
              </a:rPr>
              <a:t> HIC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RHIC suppression of lights </a:t>
            </a:r>
            <a:r>
              <a:rPr lang="en-US" i="1" dirty="0" smtClean="0">
                <a:solidFill>
                  <a:srgbClr val="005400"/>
                </a:solidFill>
              </a:rPr>
              <a:t>and</a:t>
            </a:r>
            <a:r>
              <a:rPr lang="en-US" dirty="0" smtClean="0">
                <a:solidFill>
                  <a:srgbClr val="005400"/>
                </a:solidFill>
              </a:rPr>
              <a:t> heavies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Future LHC measurements</a:t>
            </a:r>
          </a:p>
          <a:p>
            <a:pPr lvl="1"/>
            <a:r>
              <a:rPr lang="en-US" i="1" dirty="0" smtClean="0">
                <a:solidFill>
                  <a:srgbClr val="660000"/>
                </a:solidFill>
              </a:rPr>
              <a:t>Quantitative</a:t>
            </a:r>
            <a:r>
              <a:rPr lang="en-US" dirty="0" smtClean="0">
                <a:solidFill>
                  <a:srgbClr val="660000"/>
                </a:solidFill>
              </a:rPr>
              <a:t> comparisons with rigorous </a:t>
            </a:r>
            <a:r>
              <a:rPr lang="en-US" b="1" dirty="0" smtClean="0">
                <a:solidFill>
                  <a:srgbClr val="660000"/>
                </a:solidFill>
              </a:rPr>
              <a:t>theoretical uncertainty </a:t>
            </a:r>
            <a:r>
              <a:rPr lang="en-US" dirty="0" smtClean="0">
                <a:solidFill>
                  <a:srgbClr val="660000"/>
                </a:solidFill>
              </a:rPr>
              <a:t>estimates needed for </a:t>
            </a:r>
            <a:r>
              <a:rPr lang="en-US" b="1" i="1" dirty="0" smtClean="0">
                <a:solidFill>
                  <a:srgbClr val="660000"/>
                </a:solidFill>
              </a:rPr>
              <a:t>falsification/verification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Theoretical work needed in </a:t>
            </a:r>
            <a:r>
              <a:rPr lang="en-US" i="1" dirty="0" smtClean="0">
                <a:solidFill>
                  <a:srgbClr val="005400"/>
                </a:solidFill>
              </a:rPr>
              <a:t>both</a:t>
            </a:r>
            <a:r>
              <a:rPr lang="en-US" dirty="0" smtClean="0">
                <a:solidFill>
                  <a:srgbClr val="005400"/>
                </a:solidFill>
              </a:rPr>
              <a:t> in </a:t>
            </a:r>
            <a:r>
              <a:rPr lang="en-US" dirty="0" err="1" smtClean="0">
                <a:solidFill>
                  <a:srgbClr val="005400"/>
                </a:solidFill>
              </a:rPr>
              <a:t>pQCD</a:t>
            </a:r>
            <a:r>
              <a:rPr lang="en-US" dirty="0" smtClean="0">
                <a:solidFill>
                  <a:srgbClr val="005400"/>
                </a:solidFill>
              </a:rPr>
              <a:t> and </a:t>
            </a:r>
            <a:r>
              <a:rPr lang="en-US" dirty="0" err="1" smtClean="0">
                <a:solidFill>
                  <a:srgbClr val="005400"/>
                </a:solidFill>
              </a:rPr>
              <a:t>AdS</a:t>
            </a:r>
            <a:endParaRPr lang="en-US" dirty="0" smtClean="0">
              <a:solidFill>
                <a:srgbClr val="005400"/>
              </a:solidFill>
            </a:endParaRP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AdS</a:t>
            </a:r>
            <a:r>
              <a:rPr lang="en-US" dirty="0" smtClean="0">
                <a:solidFill>
                  <a:srgbClr val="4D4D4D"/>
                </a:solidFill>
              </a:rPr>
              <a:t>, control of jet IC, large </a:t>
            </a:r>
            <a:r>
              <a:rPr lang="en-US" dirty="0" err="1" smtClean="0">
                <a:solidFill>
                  <a:srgbClr val="4D4D4D"/>
                </a:solidFill>
              </a:rPr>
              <a:t>p</a:t>
            </a:r>
            <a:r>
              <a:rPr lang="en-US" baseline="-25000" dirty="0" err="1" smtClean="0">
                <a:solidFill>
                  <a:srgbClr val="4D4D4D"/>
                </a:solidFill>
              </a:rPr>
              <a:t>T</a:t>
            </a:r>
            <a:r>
              <a:rPr lang="en-US" dirty="0" smtClean="0">
                <a:solidFill>
                  <a:srgbClr val="4D4D4D"/>
                </a:solidFill>
              </a:rPr>
              <a:t> required</a:t>
            </a: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pQCD</a:t>
            </a:r>
            <a:r>
              <a:rPr lang="en-US" dirty="0" smtClean="0">
                <a:solidFill>
                  <a:srgbClr val="4D4D4D"/>
                </a:solidFill>
              </a:rPr>
              <a:t>, wide angle radiation very important, </a:t>
            </a:r>
            <a:r>
              <a:rPr lang="en-US" b="1" i="1" dirty="0" smtClean="0"/>
              <a:t>not</a:t>
            </a:r>
            <a:r>
              <a:rPr lang="en-US" dirty="0" smtClean="0">
                <a:solidFill>
                  <a:srgbClr val="4D4D4D"/>
                </a:solidFill>
              </a:rPr>
              <a:t> under theoretical control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5823-C05F-4B68-AFFA-091075D1AA93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Treats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52DD-440D-4EA3-8002-739481E3FD73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4714876" y="357166"/>
            <a:ext cx="4357686" cy="3857652"/>
            <a:chOff x="4714876" y="357166"/>
            <a:chExt cx="4357686" cy="3857652"/>
          </a:xfrm>
        </p:grpSpPr>
        <p:pic>
          <p:nvPicPr>
            <p:cNvPr id="214019" name="Picture 3" descr="D:\jjia\talk2009\wwnd\v2comp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131" r="68416"/>
            <a:stretch>
              <a:fillRect/>
            </a:stretch>
          </p:blipFill>
          <p:spPr bwMode="auto">
            <a:xfrm>
              <a:off x="4714876" y="1037651"/>
              <a:ext cx="4357686" cy="3177167"/>
            </a:xfrm>
            <a:prstGeom prst="rect">
              <a:avLst/>
            </a:prstGeom>
            <a:noFill/>
          </p:spPr>
        </p:pic>
        <p:sp>
          <p:nvSpPr>
            <p:cNvPr id="214020" name="Rectangle 4"/>
            <p:cNvSpPr>
              <a:spLocks noChangeArrowheads="1"/>
            </p:cNvSpPr>
            <p:nvPr/>
          </p:nvSpPr>
          <p:spPr bwMode="auto">
            <a:xfrm>
              <a:off x="5423630" y="357166"/>
              <a:ext cx="35060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l"/>
              <a:r>
                <a:rPr lang="en-US" sz="1800" dirty="0" smtClean="0">
                  <a:latin typeface="Arial Unicode MS" pitchFamily="34" charset="-122"/>
                </a:rPr>
                <a:t>Private comm. with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2"/>
                </a:rPr>
                <a:t>W.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2"/>
                </a:rPr>
                <a:t>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2"/>
                </a:rPr>
                <a:t>Horowitz</a:t>
              </a:r>
              <a:r>
                <a:rPr lang="en-US" sz="1800" dirty="0" smtClean="0">
                  <a:latin typeface="Arial" pitchFamily="34" charset="0"/>
                </a:rPr>
                <a:t> </a:t>
              </a:r>
            </a:p>
            <a:p>
              <a:pPr lvl="0" algn="l"/>
              <a:r>
                <a:rPr lang="en-US" sz="1800" dirty="0" smtClean="0">
                  <a:latin typeface="Arial" pitchFamily="34" charset="0"/>
                </a:rPr>
                <a:t>Also 0910.1823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331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CB4B14-265A-4F28-A211-86FFFB027E56}" type="slidenum">
              <a:rPr lang="en-US" altLang="zh-CN" smtClean="0"/>
              <a:pPr/>
              <a:t>46</a:t>
            </a:fld>
            <a:endParaRPr lang="en-US" altLang="zh-CN" smtClean="0"/>
          </a:p>
        </p:txBody>
      </p:sp>
      <p:grpSp>
        <p:nvGrpSpPr>
          <p:cNvPr id="3" name="Group 18"/>
          <p:cNvGrpSpPr/>
          <p:nvPr/>
        </p:nvGrpSpPr>
        <p:grpSpPr>
          <a:xfrm>
            <a:off x="285720" y="3429000"/>
            <a:ext cx="4429156" cy="1500198"/>
            <a:chOff x="285720" y="4357694"/>
            <a:chExt cx="4429156" cy="1500198"/>
          </a:xfrm>
        </p:grpSpPr>
        <p:graphicFrame>
          <p:nvGraphicFramePr>
            <p:cNvPr id="183298" name="Object 5"/>
            <p:cNvGraphicFramePr>
              <a:graphicFrameLocks noChangeAspect="1"/>
            </p:cNvGraphicFramePr>
            <p:nvPr/>
          </p:nvGraphicFramePr>
          <p:xfrm>
            <a:off x="428596" y="5286392"/>
            <a:ext cx="1843088" cy="571500"/>
          </p:xfrm>
          <a:graphic>
            <a:graphicData uri="http://schemas.openxmlformats.org/presentationml/2006/ole">
              <p:oleObj spid="_x0000_s297986" name="Equation" r:id="rId5" imgW="1269720" imgH="393480" progId="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85720" y="4357694"/>
              <a:ext cx="44291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Fluctuation + L</a:t>
              </a:r>
              <a:r>
                <a:rPr lang="en-US" sz="1800" b="1" baseline="30000" dirty="0" smtClean="0"/>
                <a:t>3</a:t>
              </a:r>
              <a:r>
                <a:rPr lang="en-US" sz="1800" b="1" dirty="0" smtClean="0"/>
                <a:t> (ADS/CFT like)  dependence seems able to match data</a:t>
              </a:r>
              <a:endParaRPr lang="en-US" sz="18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57158" y="5425875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sz="1800" b="1" dirty="0" smtClean="0"/>
              <a:t>Imply coupling for intermediate </a:t>
            </a:r>
            <a:r>
              <a:rPr lang="en-US" sz="1800" b="1" dirty="0" err="1" smtClean="0"/>
              <a:t>pT</a:t>
            </a:r>
            <a:r>
              <a:rPr lang="en-US" sz="1800" b="1" dirty="0" smtClean="0"/>
              <a:t> jet is too strong for </a:t>
            </a:r>
            <a:r>
              <a:rPr lang="en-US" sz="1800" b="1" dirty="0" err="1" smtClean="0"/>
              <a:t>perturbative</a:t>
            </a:r>
            <a:r>
              <a:rPr lang="en-US" sz="1800" b="1" dirty="0" smtClean="0"/>
              <a:t> applicable?</a:t>
            </a:r>
          </a:p>
        </p:txBody>
      </p:sp>
      <p:pic>
        <p:nvPicPr>
          <p:cNvPr id="13" name="Picture 4" descr="D:\jjia\talk2010\wnnd\v2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88" t="6838" r="34842"/>
          <a:stretch>
            <a:fillRect/>
          </a:stretch>
        </p:blipFill>
        <p:spPr bwMode="auto">
          <a:xfrm>
            <a:off x="4815225" y="3723477"/>
            <a:ext cx="4328807" cy="3134547"/>
          </a:xfrm>
          <a:prstGeom prst="rect">
            <a:avLst/>
          </a:prstGeom>
          <a:noFill/>
        </p:spPr>
      </p:pic>
      <p:sp>
        <p:nvSpPr>
          <p:cNvPr id="13316" name="Content Placeholder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5143500" cy="17859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Increase jet quenching v2 by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Using higher orders of L dependence.</a:t>
            </a:r>
          </a:p>
          <a:p>
            <a:pPr lvl="1" eaLnBrk="1" hangingPunct="1"/>
            <a:r>
              <a:rPr lang="en-US" altLang="zh-CN" dirty="0" smtClean="0">
                <a:ea typeface="宋体" pitchFamily="2" charset="-122"/>
              </a:rPr>
              <a:t>Take into account fluctuation in RP angle.</a:t>
            </a:r>
          </a:p>
          <a:p>
            <a:pPr lvl="1" eaLnBrk="1" hangingPunct="1"/>
            <a:endParaRPr lang="en-US" altLang="zh-CN" dirty="0" smtClean="0">
              <a:ea typeface="宋体" pitchFamily="2" charset="-122"/>
            </a:endParaRPr>
          </a:p>
          <a:p>
            <a:pPr lvl="1" eaLnBrk="1" hangingPunct="1"/>
            <a:endParaRPr lang="en-US" altLang="zh-CN" dirty="0" smtClean="0">
              <a:ea typeface="宋体" pitchFamily="2" charset="-122"/>
            </a:endParaRP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285984" y="4357694"/>
          <a:ext cx="2487613" cy="571500"/>
        </p:xfrm>
        <a:graphic>
          <a:graphicData uri="http://schemas.openxmlformats.org/presentationml/2006/ole">
            <p:oleObj spid="_x0000_s297987" name="Equation" r:id="rId7" imgW="1714320" imgH="39348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30480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Jia</a:t>
            </a:r>
            <a:r>
              <a:rPr lang="en-US" sz="3600" dirty="0" smtClean="0"/>
              <a:t>, WWND 2010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6007-F9B1-49A3-9CBA-09432691873A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0BDB-26B4-44D1-8E39-CDFFE3F2398B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038" y="328613"/>
            <a:ext cx="70199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+</a:t>
            </a:r>
            <a:r>
              <a:rPr lang="en-US" dirty="0" smtClean="0"/>
              <a:t> vs.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54C6-F7E5-4C96-AD52-2433B2C281A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7263" y="1219200"/>
            <a:ext cx="7229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133600"/>
            <a:ext cx="4584700" cy="22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267200"/>
            <a:ext cx="7762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-25000" dirty="0" smtClean="0"/>
              <a:t>+</a:t>
            </a:r>
            <a:r>
              <a:rPr lang="en-US" dirty="0" smtClean="0"/>
              <a:t> vs.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r>
              <a:rPr lang="en-US" dirty="0" smtClean="0"/>
              <a:t>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max</a:t>
            </a:r>
            <a:r>
              <a:rPr lang="en-US" dirty="0" smtClean="0"/>
              <a:t>, </a:t>
            </a:r>
            <a:r>
              <a:rPr lang="en-US" dirty="0" err="1" smtClean="0"/>
              <a:t>Jacobian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B039-409D-4F9B-92A0-D981C417E946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143000"/>
            <a:ext cx="6243637" cy="127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438400"/>
            <a:ext cx="6115050" cy="192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0575" y="4495800"/>
            <a:ext cx="8048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Past, Present, and Future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Bulk properties</a:t>
            </a:r>
          </a:p>
          <a:p>
            <a:pPr lvl="1"/>
            <a:r>
              <a:rPr lang="en-US" dirty="0" err="1" smtClean="0"/>
              <a:t>Deconfinement</a:t>
            </a:r>
            <a:endParaRPr lang="en-US" dirty="0" smtClean="0"/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, density</a:t>
            </a:r>
          </a:p>
          <a:p>
            <a:pPr lvl="1"/>
            <a:r>
              <a:rPr lang="en-US" dirty="0" smtClean="0"/>
              <a:t>EOS,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QGP DOF</a:t>
            </a:r>
          </a:p>
          <a:p>
            <a:r>
              <a:rPr lang="en-US" dirty="0" smtClean="0"/>
              <a:t>Weakly vs. Strongly coupled plasma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= U/T: &lt;&lt;1 or &gt;&gt;1?</a:t>
            </a:r>
          </a:p>
          <a:p>
            <a:r>
              <a:rPr lang="en-US" dirty="0" smtClean="0"/>
              <a:t>Weakly vs. Strongly coupled theories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~ 0.3 &lt;&lt; 1?	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= √(g</a:t>
            </a:r>
            <a:r>
              <a:rPr lang="en-US" baseline="-25000" dirty="0" smtClean="0"/>
              <a:t>YM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) ~ 3.5 &gt;&gt; 1?</a:t>
            </a:r>
          </a:p>
          <a:p>
            <a:r>
              <a:rPr lang="en-US" dirty="0" smtClean="0"/>
              <a:t>New computational techniques</a:t>
            </a:r>
          </a:p>
          <a:p>
            <a:pPr lvl="1"/>
            <a:r>
              <a:rPr lang="en-US" dirty="0" err="1" smtClean="0"/>
              <a:t>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20CA-9644-4A2F-B090-6D76FC5B547C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7970-D510-4329-B8C2-629882E6F99D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A80EA-E344-4919-A63C-47E6240320EA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3689-E2F2-4D3A-9F46-7ED5FCD36E48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C88F-C7F1-4392-A9EA-C9618DFD6AC5}" type="datetime1">
              <a:rPr lang="en-US" smtClean="0"/>
              <a:pPr/>
              <a:t>2/18/2010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Iowa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253954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7445</TotalTime>
  <Words>2040</Words>
  <Application>Microsoft Office PowerPoint</Application>
  <PresentationFormat>On-screen Show (4:3)</PresentationFormat>
  <Paragraphs>561</Paragraphs>
  <Slides>49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Office Theme</vt:lpstr>
      <vt:lpstr>Image</vt:lpstr>
      <vt:lpstr>Bitmap Image</vt:lpstr>
      <vt:lpstr>Equation</vt:lpstr>
      <vt:lpstr>Successes, Failures, and Uncertainties in Jet Physics in Heavy Ion Collisions</vt:lpstr>
      <vt:lpstr>QCD: Theory of the Strong Force</vt:lpstr>
      <vt:lpstr>Bulk QCD and Phase Diagram</vt:lpstr>
      <vt:lpstr>Evolution of a HI Collision</vt:lpstr>
      <vt:lpstr>Past, Present, and Future Questions</vt:lpstr>
      <vt:lpstr>Methods of QCD Calculation I: Lattice</vt:lpstr>
      <vt:lpstr>Methods of QCD Calculation II: pQCD</vt:lpstr>
      <vt:lpstr>Methods of QCD Calculation III: AdS(?)</vt:lpstr>
      <vt:lpstr>Why High-pT Jets?</vt:lpstr>
      <vt:lpstr>Tomography in QGP</vt:lpstr>
      <vt:lpstr>QGP Energy Loss</vt:lpstr>
      <vt:lpstr>Jets in Heavy Ion Collisions</vt:lpstr>
      <vt:lpstr>High-pT Observables</vt:lpstr>
      <vt:lpstr>pQCD Rad Picture</vt:lpstr>
      <vt:lpstr>pQCD Success at RHIC:</vt:lpstr>
      <vt:lpstr>Trouble for Rad E-Loss Picture</vt:lpstr>
      <vt:lpstr>What About Elastic Loss?</vt:lpstr>
      <vt:lpstr>Quantitative Disagreement Remains</vt:lpstr>
      <vt:lpstr>Strongly Coupled Qualitative Successes</vt:lpstr>
      <vt:lpstr>Jets in AdS/CFT</vt:lpstr>
      <vt:lpstr>Compared to Data</vt:lpstr>
      <vt:lpstr>pQCD vs. AdS/CFT at LHC</vt:lpstr>
      <vt:lpstr>Not So Fast!</vt:lpstr>
      <vt:lpstr>LHC RcAA(pT)/RbAA(pT) Prediction (with speed limits)</vt:lpstr>
      <vt:lpstr>RHIC Rcb Ratio</vt:lpstr>
      <vt:lpstr>Universality and Applicability</vt:lpstr>
      <vt:lpstr>New Geometries</vt:lpstr>
      <vt:lpstr>Asymptotic Shock Results</vt:lpstr>
      <vt:lpstr>Putting It All Together</vt:lpstr>
      <vt:lpstr>Shock Metric Speed Limit</vt:lpstr>
      <vt:lpstr>Back to pQCD: Quant. and Falsifiable</vt:lpstr>
      <vt:lpstr>Need for Theoretical Uncertainty</vt:lpstr>
      <vt:lpstr>Mechanics of Energy Loss</vt:lpstr>
      <vt:lpstr>Poisson Convolution</vt:lpstr>
      <vt:lpstr>Opacity Expansion Calculation</vt:lpstr>
      <vt:lpstr>Uncertainty from Collinear Approx</vt:lpstr>
      <vt:lpstr>Two Standard x Definitions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Conclusions</vt:lpstr>
      <vt:lpstr>Additional Treats</vt:lpstr>
      <vt:lpstr>Slide 46</vt:lpstr>
      <vt:lpstr>Slide 47</vt:lpstr>
      <vt:lpstr>x+ vs. xE</vt:lpstr>
      <vt:lpstr>x+ vs. xE: kmax, Jacobian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501</cp:revision>
  <dcterms:created xsi:type="dcterms:W3CDTF">2009-09-03T22:02:25Z</dcterms:created>
  <dcterms:modified xsi:type="dcterms:W3CDTF">2010-02-18T17:33:31Z</dcterms:modified>
</cp:coreProperties>
</file>