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374" r:id="rId2"/>
    <p:sldId id="268" r:id="rId3"/>
    <p:sldId id="271" r:id="rId4"/>
    <p:sldId id="436" r:id="rId5"/>
    <p:sldId id="428" r:id="rId6"/>
    <p:sldId id="333" r:id="rId7"/>
    <p:sldId id="334" r:id="rId8"/>
    <p:sldId id="375" r:id="rId9"/>
    <p:sldId id="434" r:id="rId10"/>
    <p:sldId id="437" r:id="rId11"/>
    <p:sldId id="435" r:id="rId12"/>
    <p:sldId id="432" r:id="rId13"/>
    <p:sldId id="479" r:id="rId14"/>
    <p:sldId id="474" r:id="rId15"/>
    <p:sldId id="345" r:id="rId16"/>
    <p:sldId id="349" r:id="rId17"/>
    <p:sldId id="351" r:id="rId18"/>
    <p:sldId id="295" r:id="rId19"/>
    <p:sldId id="366" r:id="rId20"/>
    <p:sldId id="301" r:id="rId21"/>
    <p:sldId id="303" r:id="rId22"/>
    <p:sldId id="386" r:id="rId23"/>
    <p:sldId id="387" r:id="rId24"/>
    <p:sldId id="388" r:id="rId25"/>
    <p:sldId id="318" r:id="rId26"/>
    <p:sldId id="323" r:id="rId27"/>
    <p:sldId id="476" r:id="rId28"/>
    <p:sldId id="477" r:id="rId29"/>
    <p:sldId id="441" r:id="rId30"/>
    <p:sldId id="331" r:id="rId31"/>
    <p:sldId id="452" r:id="rId32"/>
    <p:sldId id="451" r:id="rId33"/>
    <p:sldId id="416" r:id="rId34"/>
    <p:sldId id="417" r:id="rId35"/>
    <p:sldId id="418" r:id="rId36"/>
    <p:sldId id="419" r:id="rId37"/>
    <p:sldId id="457" r:id="rId38"/>
    <p:sldId id="422" r:id="rId39"/>
    <p:sldId id="423" r:id="rId40"/>
    <p:sldId id="424" r:id="rId41"/>
    <p:sldId id="425" r:id="rId42"/>
    <p:sldId id="426" r:id="rId43"/>
    <p:sldId id="427" r:id="rId44"/>
    <p:sldId id="467" r:id="rId45"/>
    <p:sldId id="480" r:id="rId46"/>
    <p:sldId id="481" r:id="rId47"/>
    <p:sldId id="482" r:id="rId48"/>
    <p:sldId id="483" r:id="rId49"/>
    <p:sldId id="484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660000"/>
    <a:srgbClr val="005400"/>
    <a:srgbClr val="09840A"/>
    <a:srgbClr val="2D2A62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3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2/18/2010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Theoretical techniques</a:t>
            </a:r>
            <a:r>
              <a:rPr lang="en-US" baseline="0" dirty="0" smtClean="0"/>
              <a:t> up next!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Anticorrelated</a:t>
            </a:r>
            <a:r>
              <a:rPr lang="en-US" dirty="0" smtClean="0"/>
              <a:t>; have e- come in later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E0CE19-B776-4565-9ACB-D2FF2ED01FB8}" type="slidenum">
              <a:rPr lang="en-US" altLang="zh-CN" smtClean="0"/>
              <a:pPr>
                <a:defRPr/>
              </a:pPr>
              <a:t>46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208B1-57E6-437E-B368-14F6A4808C10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8AF2-AC8A-42BF-920B-E44333B35EE7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7782D-9A62-44F3-BFBB-46EF6AFECFF1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59A5D-46AC-4D0A-8A45-0A658A5F494D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F4FF-9ECF-4779-8D4D-6DE3BA7022A7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3750-7498-49CC-A219-42522496FECF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0816-101C-4E0D-849F-546E4DCB374D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E74C-A30A-49E4-811F-08BC3818E511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BFE4-F65E-4791-8CE3-F1A896D040EC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D2-4FA1-46F3-9762-5A9377240378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6C5DA-5135-4FEA-8A95-ECAD5A688988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65314-6C39-40F8-A2D2-C4440F55B6C8}" type="datetime1">
              <a:rPr lang="en-US" smtClean="0"/>
              <a:pPr/>
              <a:t>2/18/2010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Iowa State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8.png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8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64.png"/><Relationship Id="rId4" Type="http://schemas.openxmlformats.org/officeDocument/2006/relationships/oleObject" Target="../embeddings/oleObject20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1.png"/><Relationship Id="rId5" Type="http://schemas.openxmlformats.org/officeDocument/2006/relationships/oleObject" Target="../embeddings/oleObject21.bin"/><Relationship Id="rId4" Type="http://schemas.openxmlformats.org/officeDocument/2006/relationships/image" Target="../media/image9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Successes, Failures, and Uncertainties in Jet Physics in Heavy Ion Collisions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February 18,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E8059-6A9E-4630-B0B3-0E09D9DE6DB1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257800"/>
            <a:ext cx="7792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C5125-2E21-46A0-B4C6-A2584B752DD8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08D77-A5DF-41F9-94CC-080194B14F0C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Heavy Ion Collisions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p+p</a:t>
            </a:r>
            <a:endParaRPr lang="en-US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Au+Au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A035-8DD8-4E6F-864C-CD29EC04181F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895326"/>
            <a:ext cx="3352800" cy="384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66800" y="5819001"/>
            <a:ext cx="3128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Y-S Lai, RHIC &amp; AGS Users’ Meeting, 2009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4572000" y="2009001"/>
            <a:ext cx="4343400" cy="3982998"/>
            <a:chOff x="4572000" y="1828800"/>
            <a:chExt cx="4343400" cy="3982998"/>
          </a:xfrm>
        </p:grpSpPr>
        <p:pic>
          <p:nvPicPr>
            <p:cNvPr id="1986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1828800"/>
              <a:ext cx="4343400" cy="3749496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4724400" y="5534799"/>
              <a:ext cx="7569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</a:t>
              </a:r>
            </a:p>
          </p:txBody>
        </p:sp>
      </p:grp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0079" y="5439334"/>
            <a:ext cx="787400" cy="27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13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05BF-B7DA-4689-BCD5-2D484F7F348B}" type="datetime1">
              <a:rPr lang="en-US" smtClean="0"/>
              <a:pPr/>
              <a:t>2/18/2010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9662-723C-4AC6-AA68-F60E98A93FB5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486400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4687956" y="3898005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15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D9F36-4835-4FD4-8B8C-6AE08957EE43}" type="datetime1">
              <a:rPr lang="en-US" smtClean="0"/>
              <a:pPr/>
              <a:t>2/18/2010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for </a:t>
            </a:r>
            <a:r>
              <a:rPr lang="en-US" dirty="0" err="1" smtClean="0"/>
              <a:t>Rad</a:t>
            </a:r>
            <a:r>
              <a:rPr lang="en-US" dirty="0" smtClean="0"/>
              <a:t> E-Loss Picture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i="1" dirty="0" smtClean="0"/>
              <a:t>e</a:t>
            </a:r>
            <a:r>
              <a:rPr lang="en-US" baseline="30000" dirty="0" smtClean="0"/>
              <a:t>-</a:t>
            </a:r>
            <a:endParaRPr lang="en-US" baseline="30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AE11-BA5B-4E2F-ACD4-9EBDD883F48D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17214" y="2286000"/>
            <a:ext cx="4126186" cy="3705999"/>
            <a:chOff x="217214" y="2286000"/>
            <a:chExt cx="4126186" cy="3705999"/>
          </a:xfrm>
        </p:grpSpPr>
        <p:pic>
          <p:nvPicPr>
            <p:cNvPr id="10649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7214" y="2286000"/>
              <a:ext cx="4126186" cy="3205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1676400" y="5715000"/>
              <a:ext cx="2518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dirty="0" err="1" smtClean="0"/>
                <a:t>Acta</a:t>
              </a:r>
              <a:r>
                <a:rPr lang="en-US" sz="1200" dirty="0" smtClean="0"/>
                <a:t> Phys.Hung.A27 (2006)</a:t>
              </a:r>
            </a:p>
          </p:txBody>
        </p:sp>
      </p:grpSp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905000"/>
            <a:ext cx="4043362" cy="394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181600" y="5867400"/>
            <a:ext cx="3869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Vogt, and Wicks, PLB632 (2006)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181600" y="4309646"/>
            <a:ext cx="1066800" cy="338554"/>
            <a:chOff x="5181600" y="3991967"/>
            <a:chExt cx="1066800" cy="338554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181600" y="4038600"/>
              <a:ext cx="1066800" cy="1588"/>
            </a:xfrm>
            <a:prstGeom prst="line">
              <a:avLst/>
            </a:prstGeom>
            <a:ln w="349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257800" y="3991967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accent2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chemeClr val="accent2"/>
                  </a:solidFill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EBE7-C269-4F8D-ADEC-E776DBB84310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18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pPr lvl="1"/>
            <a:r>
              <a:rPr lang="en-US" sz="2800" dirty="0"/>
              <a:t>v</a:t>
            </a:r>
            <a:r>
              <a:rPr lang="en-US" sz="2800" baseline="-25000" dirty="0"/>
              <a:t>2</a:t>
            </a:r>
            <a:r>
              <a:rPr lang="en-US" sz="2800" dirty="0"/>
              <a:t> too small</a:t>
            </a:r>
          </a:p>
        </p:txBody>
      </p:sp>
      <p:sp>
        <p:nvSpPr>
          <p:cNvPr id="828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51948"/>
            <a:ext cx="4495800" cy="4953000"/>
          </a:xfrm>
        </p:spPr>
        <p:txBody>
          <a:bodyPr/>
          <a:lstStyle/>
          <a:p>
            <a:pPr lvl="1"/>
            <a:r>
              <a:rPr lang="en-US" sz="2800" dirty="0"/>
              <a:t>NPE supp. too large</a:t>
            </a:r>
          </a:p>
        </p:txBody>
      </p:sp>
      <p:sp>
        <p:nvSpPr>
          <p:cNvPr id="828424" name="Text Box 8"/>
          <p:cNvSpPr txBox="1">
            <a:spLocks noChangeArrowheads="1"/>
          </p:cNvSpPr>
          <p:nvPr/>
        </p:nvSpPr>
        <p:spPr bwMode="auto">
          <a:xfrm>
            <a:off x="595850" y="6276201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aseline="0" dirty="0"/>
              <a:t>PHENIX, Phys. Rev. </a:t>
            </a:r>
            <a:r>
              <a:rPr lang="en-US" sz="1200" baseline="0" dirty="0" err="1"/>
              <a:t>Lett</a:t>
            </a:r>
            <a:r>
              <a:rPr lang="en-US" sz="1200" baseline="0" dirty="0"/>
              <a:t>. 98, 172301 (2007)</a:t>
            </a:r>
          </a:p>
        </p:txBody>
      </p:sp>
      <p:sp>
        <p:nvSpPr>
          <p:cNvPr id="828425" name="Text Box 9"/>
          <p:cNvSpPr txBox="1">
            <a:spLocks noChangeArrowheads="1"/>
          </p:cNvSpPr>
          <p:nvPr/>
        </p:nvSpPr>
        <p:spPr bwMode="auto">
          <a:xfrm>
            <a:off x="0" y="4114800"/>
            <a:ext cx="1170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aseline="0" dirty="0"/>
              <a:t>NPE v</a:t>
            </a:r>
            <a:r>
              <a:rPr lang="en-US" sz="2400" baseline="-25000" dirty="0"/>
              <a:t>2</a:t>
            </a:r>
          </a:p>
        </p:txBody>
      </p:sp>
      <p:graphicFrame>
        <p:nvGraphicFramePr>
          <p:cNvPr id="828427" name="Object 11"/>
          <p:cNvGraphicFramePr>
            <a:graphicFrameLocks noChangeAspect="1"/>
          </p:cNvGraphicFramePr>
          <p:nvPr/>
        </p:nvGraphicFramePr>
        <p:xfrm>
          <a:off x="990600" y="4495800"/>
          <a:ext cx="4133850" cy="1970087"/>
        </p:xfrm>
        <a:graphic>
          <a:graphicData uri="http://schemas.openxmlformats.org/presentationml/2006/ole">
            <p:oleObj spid="_x0000_s20484" name="Image" r:id="rId3" imgW="9803175" imgH="4673016" progId="">
              <p:embed/>
            </p:oleObj>
          </a:graphicData>
        </a:graphic>
      </p:graphicFrame>
      <p:graphicFrame>
        <p:nvGraphicFramePr>
          <p:cNvPr id="828428" name="Object 12"/>
          <p:cNvGraphicFramePr>
            <a:graphicFrameLocks noChangeAspect="1"/>
          </p:cNvGraphicFramePr>
          <p:nvPr/>
        </p:nvGraphicFramePr>
        <p:xfrm>
          <a:off x="3581400" y="5442666"/>
          <a:ext cx="1219200" cy="552450"/>
        </p:xfrm>
        <a:graphic>
          <a:graphicData uri="http://schemas.openxmlformats.org/presentationml/2006/ole">
            <p:oleObj spid="_x0000_s20485" name="Image" r:id="rId4" imgW="4253968" imgH="1930159" progId="">
              <p:embed/>
            </p:oleObj>
          </a:graphicData>
        </a:graphic>
      </p:graphicFrame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5287963" y="5653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52400" y="1329551"/>
            <a:ext cx="4724400" cy="2937649"/>
            <a:chOff x="152400" y="1225550"/>
            <a:chExt cx="4724400" cy="2937649"/>
          </a:xfrm>
        </p:grpSpPr>
        <p:sp>
          <p:nvSpPr>
            <p:cNvPr id="828423" name="Text Box 7"/>
            <p:cNvSpPr txBox="1">
              <a:spLocks noChangeArrowheads="1"/>
            </p:cNvSpPr>
            <p:nvPr/>
          </p:nvSpPr>
          <p:spPr bwMode="auto">
            <a:xfrm>
              <a:off x="152400" y="1225550"/>
              <a:ext cx="8675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aseline="0" dirty="0">
                  <a:latin typeface="Symbol" pitchFamily="18" charset="2"/>
                </a:rPr>
                <a:t>p</a:t>
              </a:r>
              <a:r>
                <a:rPr lang="en-US" sz="2800" baseline="30000" dirty="0"/>
                <a:t>0</a:t>
              </a:r>
              <a:r>
                <a:rPr lang="en-US" sz="2400" baseline="0" dirty="0"/>
                <a:t> v</a:t>
              </a:r>
              <a:r>
                <a:rPr lang="en-US" sz="2400" baseline="-25000" dirty="0"/>
                <a:t>2</a:t>
              </a:r>
              <a:endParaRPr lang="en-US" sz="2800" baseline="-25000" dirty="0"/>
            </a:p>
          </p:txBody>
        </p:sp>
        <p:sp>
          <p:nvSpPr>
            <p:cNvPr id="828430" name="Text Box 14"/>
            <p:cNvSpPr txBox="1">
              <a:spLocks noChangeArrowheads="1"/>
            </p:cNvSpPr>
            <p:nvPr/>
          </p:nvSpPr>
          <p:spPr bwMode="auto">
            <a:xfrm>
              <a:off x="1143000" y="3886200"/>
              <a:ext cx="31504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aseline="0" dirty="0"/>
                <a:t>C. Vale, QM09 Plenary (analysis by R. Wei)</a:t>
              </a:r>
            </a:p>
          </p:txBody>
        </p:sp>
        <p:graphicFrame>
          <p:nvGraphicFramePr>
            <p:cNvPr id="828431" name="Object 15"/>
            <p:cNvGraphicFramePr>
              <a:graphicFrameLocks noChangeAspect="1"/>
            </p:cNvGraphicFramePr>
            <p:nvPr/>
          </p:nvGraphicFramePr>
          <p:xfrm>
            <a:off x="152400" y="1752600"/>
            <a:ext cx="4724400" cy="2170113"/>
          </p:xfrm>
          <a:graphic>
            <a:graphicData uri="http://schemas.openxmlformats.org/presentationml/2006/ole">
              <p:oleObj spid="_x0000_s20483" name="Image" r:id="rId5" imgW="5142857" imgH="2361905" progId="">
                <p:embed/>
              </p:oleObj>
            </a:graphicData>
          </a:graphic>
        </p:graphicFrame>
        <p:sp>
          <p:nvSpPr>
            <p:cNvPr id="828432" name="Text Box 16"/>
            <p:cNvSpPr txBox="1">
              <a:spLocks noChangeArrowheads="1"/>
            </p:cNvSpPr>
            <p:nvPr/>
          </p:nvSpPr>
          <p:spPr bwMode="auto">
            <a:xfrm>
              <a:off x="1676400" y="2676525"/>
              <a:ext cx="896938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baseline="0">
                  <a:solidFill>
                    <a:srgbClr val="0000FF"/>
                  </a:solidFill>
                </a:rPr>
                <a:t>WHDG</a:t>
              </a:r>
            </a:p>
          </p:txBody>
        </p:sp>
      </p:grp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383FE-C7F4-4EC0-BE89-BE5AE6E260BE}" type="datetime1">
              <a:rPr lang="en-US" smtClean="0"/>
              <a:pPr/>
              <a:t>2/18/2010</a:t>
            </a:fld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953000" y="1752600"/>
            <a:ext cx="4241043" cy="3629799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Strongly Coupled Qualitative Successes</a:t>
            </a:r>
            <a:endParaRPr lang="en-US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76D-4B8E-48FC-AE51-2F4DA4BE2270}" type="datetime1">
              <a:rPr lang="en-US" smtClean="0"/>
              <a:pPr/>
              <a:t>2/18/2010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5029200" y="838200"/>
            <a:ext cx="4572000" cy="2865438"/>
            <a:chOff x="4572000" y="1600200"/>
            <a:chExt cx="4572000" cy="2865438"/>
          </a:xfrm>
        </p:grpSpPr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4724400" y="1600200"/>
            <a:ext cx="3963229" cy="2590800"/>
          </p:xfrm>
          <a:graphic>
            <a:graphicData uri="http://schemas.openxmlformats.org/presentationml/2006/ole">
              <p:oleObj spid="_x0000_s121859" name="Bitmap Image" r:id="rId3" imgW="6744641" imgH="4409524" progId="PBrush">
                <p:embed/>
              </p:oleObj>
            </a:graphicData>
          </a:graphic>
        </p:graphicFrame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4572000" y="4191000"/>
              <a:ext cx="45720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T. Hirano and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err="1"/>
                <a:t>Nucl</a:t>
              </a:r>
              <a:r>
                <a:rPr lang="en-US" sz="1200" dirty="0"/>
                <a:t>. Phys. </a:t>
              </a:r>
              <a:r>
                <a:rPr lang="en-US" sz="1200" b="1" dirty="0"/>
                <a:t>A69</a:t>
              </a:r>
              <a:r>
                <a:rPr lang="en-US" sz="1200" dirty="0"/>
                <a:t>:71-94 (2006)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990600"/>
            <a:ext cx="4419600" cy="2590800"/>
            <a:chOff x="-191452" y="1524000"/>
            <a:chExt cx="5935027" cy="3933196"/>
          </a:xfrm>
        </p:grpSpPr>
        <p:graphicFrame>
          <p:nvGraphicFramePr>
            <p:cNvPr id="17" name="Object 13"/>
            <p:cNvGraphicFramePr>
              <a:graphicFrameLocks noChangeAspect="1"/>
            </p:cNvGraphicFramePr>
            <p:nvPr/>
          </p:nvGraphicFramePr>
          <p:xfrm>
            <a:off x="0" y="1524000"/>
            <a:ext cx="5743575" cy="3743325"/>
          </p:xfrm>
          <a:graphic>
            <a:graphicData uri="http://schemas.openxmlformats.org/presentationml/2006/ole">
              <p:oleObj spid="_x0000_s121860" name="Bitmap Image" r:id="rId4" imgW="5742857" imgH="3742857" progId="PBrush">
                <p:embed/>
              </p:oleObj>
            </a:graphicData>
          </a:graphic>
        </p:graphicFrame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-191452" y="5087124"/>
              <a:ext cx="2312214" cy="370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Blaizot</a:t>
              </a:r>
              <a:r>
                <a:rPr lang="en-US" sz="1200" dirty="0" smtClean="0"/>
                <a:t> et al., JHEP0706</a:t>
              </a:r>
              <a:endParaRPr lang="en-US" sz="1200" dirty="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62000" y="4356100"/>
              <a:ext cx="472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4116229" y="3763678"/>
              <a:ext cx="1182487" cy="41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dirty="0" err="1">
                  <a:latin typeface="Arial" charset="0"/>
                </a:rPr>
                <a:t>AdS</a:t>
              </a:r>
              <a:r>
                <a:rPr lang="en-US" sz="1400" b="1" dirty="0">
                  <a:latin typeface="Arial" charset="0"/>
                </a:rPr>
                <a:t>/CFT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876800" y="3765131"/>
            <a:ext cx="4151788" cy="3091572"/>
            <a:chOff x="4876800" y="3765131"/>
            <a:chExt cx="4151788" cy="3091572"/>
          </a:xfrm>
        </p:grpSpPr>
        <p:pic>
          <p:nvPicPr>
            <p:cNvPr id="121864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3765131"/>
              <a:ext cx="3200400" cy="294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TextBox 25"/>
            <p:cNvSpPr txBox="1"/>
            <p:nvPr/>
          </p:nvSpPr>
          <p:spPr>
            <a:xfrm>
              <a:off x="5486400" y="6579704"/>
              <a:ext cx="35421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Betz,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Noronha, </a:t>
              </a:r>
              <a:r>
                <a:rPr lang="en-US" sz="1200" dirty="0" err="1" smtClean="0"/>
                <a:t>Torrieri</a:t>
              </a:r>
              <a:r>
                <a:rPr lang="en-US" sz="1200" dirty="0" smtClean="0"/>
                <a:t>, PLB675 (2009)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" y="3581400"/>
            <a:ext cx="4315390" cy="2895600"/>
            <a:chOff x="1" y="3581400"/>
            <a:chExt cx="4315390" cy="2895600"/>
          </a:xfrm>
        </p:grpSpPr>
        <p:pic>
          <p:nvPicPr>
            <p:cNvPr id="121861" name="Picture 5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" y="3581400"/>
              <a:ext cx="4315390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Rectangle 23"/>
            <p:cNvSpPr/>
            <p:nvPr/>
          </p:nvSpPr>
          <p:spPr>
            <a:xfrm>
              <a:off x="685800" y="6200001"/>
              <a:ext cx="25146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PHENIX, PRL98, 172301 (2007)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QCD: Theory of the Strong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18592"/>
            <a:ext cx="8229600" cy="4525963"/>
          </a:xfrm>
        </p:spPr>
        <p:txBody>
          <a:bodyPr/>
          <a:lstStyle/>
          <a:p>
            <a:pPr lvl="2"/>
            <a:r>
              <a:rPr lang="en-US" dirty="0" smtClean="0"/>
              <a:t>Running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</a:p>
          <a:p>
            <a:pPr lvl="3"/>
            <a:r>
              <a:rPr lang="en-US" dirty="0" smtClean="0"/>
              <a:t> -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</a:t>
            </a:r>
            <a:r>
              <a:rPr lang="en-US" dirty="0" err="1" smtClean="0"/>
              <a:t>fcn</a:t>
            </a:r>
            <a:endParaRPr lang="en-US" dirty="0" smtClean="0"/>
          </a:p>
          <a:p>
            <a:pPr lvl="3"/>
            <a:endParaRPr lang="en-US" dirty="0" smtClean="0">
              <a:latin typeface="Symbol" pitchFamily="18" charset="2"/>
            </a:endParaRPr>
          </a:p>
          <a:p>
            <a:pPr lvl="2"/>
            <a:r>
              <a:rPr lang="en-US" dirty="0" smtClean="0"/>
              <a:t>SU(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3)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(E)</a:t>
            </a:r>
          </a:p>
          <a:p>
            <a:pPr lvl="3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(RHIC)  ≈ 2.5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8BC51-53D7-407E-8FF5-579B60ACD823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6324600" y="1066800"/>
            <a:ext cx="2590800" cy="2662391"/>
            <a:chOff x="6324600" y="1196008"/>
            <a:chExt cx="2590800" cy="266239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24600" y="1196008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6553200" y="3581400"/>
              <a:ext cx="18485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 PLB284, (1992)</a:t>
              </a:r>
              <a:endParaRPr lang="en-US" sz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756543" y="3939244"/>
            <a:ext cx="5082657" cy="2537756"/>
            <a:chOff x="3756543" y="4010835"/>
            <a:chExt cx="5082657" cy="25377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2400" y="4037339"/>
              <a:ext cx="4876800" cy="230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56543" y="4010835"/>
              <a:ext cx="192719" cy="227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3600" y="6323339"/>
              <a:ext cx="453835" cy="153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801676" y="6271592"/>
              <a:ext cx="18394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Griffiths Particle Physics</a:t>
              </a:r>
              <a:endParaRPr lang="en-US" sz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200400" y="1159447"/>
            <a:ext cx="2971800" cy="2493544"/>
            <a:chOff x="3200400" y="1288655"/>
            <a:chExt cx="2971800" cy="2493544"/>
          </a:xfrm>
        </p:grpSpPr>
        <p:sp>
          <p:nvSpPr>
            <p:cNvPr id="10" name="TextBox 9"/>
            <p:cNvSpPr txBox="1"/>
            <p:nvPr/>
          </p:nvSpPr>
          <p:spPr>
            <a:xfrm>
              <a:off x="4267200" y="3505200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PDG</a:t>
              </a:r>
              <a:endParaRPr lang="en-US" sz="1200" dirty="0"/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1288655"/>
              <a:ext cx="2971800" cy="2368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20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4813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7C7DB-CAB6-4834-A315-372A92879E34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21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5017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2D53E-7B28-4916-9B0C-A24FEDB605E8}" type="datetime1">
              <a:rPr lang="en-US" smtClean="0"/>
              <a:pPr/>
              <a:t>2/18/2010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22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EC6E-E8BD-40EA-A270-D973B19BCB23}" type="datetime1">
              <a:rPr lang="en-US" smtClean="0"/>
              <a:pPr/>
              <a:t>2/18/2010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23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6CD8-CDE0-4C46-A68F-85B204B173D7}" type="datetime1">
              <a:rPr lang="en-US" smtClean="0"/>
              <a:pPr/>
              <a:t>2/18/2010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24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852A9-FC2E-41AC-A5C3-D0F6695A8167}" type="datetime1">
              <a:rPr lang="en-US" smtClean="0"/>
              <a:pPr/>
              <a:t>2/18/2010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25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8E41-C6C5-41A5-A281-443292A6A831}" type="datetime1">
              <a:rPr lang="en-US" smtClean="0"/>
              <a:pPr/>
              <a:t>2/18/2010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B0A3E-3314-4B51-8089-D64FA08AF59A}" type="slidenum">
              <a:rPr lang="en-US"/>
              <a:pPr/>
              <a:t>26</a:t>
            </a:fld>
            <a:endParaRPr lang="en-US"/>
          </a:p>
        </p:txBody>
      </p:sp>
      <p:sp>
        <p:nvSpPr>
          <p:cNvPr id="94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Universality and Applicability</a:t>
            </a:r>
          </a:p>
        </p:txBody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772400" cy="4876800"/>
          </a:xfrm>
        </p:spPr>
        <p:txBody>
          <a:bodyPr/>
          <a:lstStyle/>
          <a:p>
            <a:r>
              <a:rPr lang="en-US" dirty="0"/>
              <a:t>How universal are </a:t>
            </a:r>
            <a:r>
              <a:rPr lang="en-US" dirty="0" err="1"/>
              <a:t>th</a:t>
            </a:r>
            <a:r>
              <a:rPr lang="en-US" dirty="0"/>
              <a:t>. HQ drag results?</a:t>
            </a:r>
          </a:p>
          <a:p>
            <a:pPr lvl="1"/>
            <a:r>
              <a:rPr lang="en-US" dirty="0"/>
              <a:t>Examine different theories</a:t>
            </a:r>
          </a:p>
          <a:p>
            <a:pPr lvl="1"/>
            <a:r>
              <a:rPr lang="en-US" dirty="0"/>
              <a:t>Investigate alternate geometries</a:t>
            </a:r>
          </a:p>
          <a:p>
            <a:pPr lvl="1"/>
            <a:endParaRPr lang="en-US" dirty="0"/>
          </a:p>
          <a:p>
            <a:r>
              <a:rPr lang="en-US" dirty="0"/>
              <a:t>Other </a:t>
            </a:r>
            <a:r>
              <a:rPr lang="en-US" dirty="0" err="1"/>
              <a:t>AdS</a:t>
            </a:r>
            <a:r>
              <a:rPr lang="en-US" dirty="0"/>
              <a:t> geometries</a:t>
            </a:r>
          </a:p>
          <a:p>
            <a:pPr lvl="1"/>
            <a:r>
              <a:rPr lang="en-US" dirty="0" err="1"/>
              <a:t>Bjorken</a:t>
            </a:r>
            <a:r>
              <a:rPr lang="en-US" dirty="0"/>
              <a:t> expanding hydro</a:t>
            </a:r>
          </a:p>
          <a:p>
            <a:pPr lvl="1"/>
            <a:r>
              <a:rPr lang="en-US" dirty="0"/>
              <a:t>Shock metric</a:t>
            </a:r>
          </a:p>
          <a:p>
            <a:pPr lvl="2"/>
            <a:r>
              <a:rPr lang="en-US" dirty="0"/>
              <a:t>Warm-up to </a:t>
            </a:r>
            <a:r>
              <a:rPr lang="en-US" dirty="0" err="1"/>
              <a:t>Bj</a:t>
            </a:r>
            <a:r>
              <a:rPr lang="en-US" dirty="0"/>
              <a:t>. hydro</a:t>
            </a:r>
          </a:p>
          <a:p>
            <a:pPr lvl="2"/>
            <a:r>
              <a:rPr lang="en-US" dirty="0"/>
              <a:t>Can represent both hot and cold nuclear matter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54A2-0305-4C2A-BBB0-7118DD6AB4E2}" type="datetime1">
              <a:rPr lang="en-US" smtClean="0"/>
              <a:pPr/>
              <a:t>2/18/2010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27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Geometries</a:t>
            </a:r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269314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1066800"/>
            <a:ext cx="46450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Constant </a:t>
            </a:r>
            <a:r>
              <a:rPr lang="en-US" sz="2400" i="1" dirty="0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 Thermal Black </a:t>
            </a:r>
            <a:r>
              <a:rPr lang="en-US" sz="2400" dirty="0" err="1">
                <a:solidFill>
                  <a:srgbClr val="660000"/>
                </a:solidFill>
              </a:rPr>
              <a:t>Brane</a:t>
            </a:r>
            <a:endParaRPr lang="en-US" sz="2400" dirty="0">
              <a:solidFill>
                <a:srgbClr val="660000"/>
              </a:solidFill>
            </a:endParaRP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4384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Shock Geometries</a:t>
            </a:r>
            <a:endParaRPr lang="en-US" sz="240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8956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9624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1311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269320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978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269319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9025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9025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455738"/>
          <a:ext cx="4114800" cy="830262"/>
        </p:xfrm>
        <a:graphic>
          <a:graphicData uri="http://schemas.openxmlformats.org/presentationml/2006/ole">
            <p:oleObj spid="_x0000_s269315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246438"/>
          <a:ext cx="5410200" cy="563562"/>
        </p:xfrm>
        <a:graphic>
          <a:graphicData uri="http://schemas.openxmlformats.org/presentationml/2006/ole">
            <p:oleObj spid="_x0000_s269317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337050"/>
          <a:ext cx="6172200" cy="674688"/>
        </p:xfrm>
        <a:graphic>
          <a:graphicData uri="http://schemas.openxmlformats.org/presentationml/2006/ole">
            <p:oleObj spid="_x0000_s269318" name="Image" r:id="rId8" imgW="9752381" imgH="1066291" progId="">
              <p:embed/>
            </p:oleObj>
          </a:graphicData>
        </a:graphic>
      </p:graphicFrame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269321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1722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A881-5264-414B-9459-3F9523DC7ACF}" type="datetime1">
              <a:rPr lang="en-US" smtClean="0"/>
              <a:pPr/>
              <a:t>2/18/2010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C9A05-AA19-4E66-A702-067D0EB82129}" type="slidenum">
              <a:rPr lang="en-US"/>
              <a:pPr/>
              <a:t>28</a:t>
            </a:fld>
            <a:endParaRPr lang="en-US"/>
          </a:p>
        </p:txBody>
      </p:sp>
      <p:sp>
        <p:nvSpPr>
          <p:cNvPr id="95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Shock Results</a:t>
            </a:r>
            <a:endParaRPr lang="en-US" dirty="0"/>
          </a:p>
        </p:txBody>
      </p:sp>
      <p:sp>
        <p:nvSpPr>
          <p:cNvPr id="95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562600"/>
          </a:xfrm>
        </p:spPr>
        <p:txBody>
          <a:bodyPr/>
          <a:lstStyle/>
          <a:p>
            <a:r>
              <a:rPr lang="en-US" dirty="0"/>
              <a:t>Three t-</a:t>
            </a:r>
            <a:r>
              <a:rPr lang="en-US" dirty="0" err="1"/>
              <a:t>ind</a:t>
            </a:r>
            <a:r>
              <a:rPr lang="en-US" dirty="0"/>
              <a:t>. solutions (static gauge):</a:t>
            </a:r>
          </a:p>
          <a:p>
            <a:pPr lvl="1">
              <a:buFontTx/>
              <a:buNone/>
            </a:pPr>
            <a:r>
              <a:rPr lang="en-US" sz="2400" dirty="0"/>
              <a:t>				</a:t>
            </a:r>
            <a:r>
              <a:rPr lang="en-US" sz="2400" dirty="0" err="1"/>
              <a:t>X</a:t>
            </a:r>
            <a:r>
              <a:rPr lang="en-US" i="1" baseline="50000" dirty="0" err="1">
                <a:latin typeface="Symbol" pitchFamily="18" charset="2"/>
              </a:rPr>
              <a:t>m</a:t>
            </a:r>
            <a:r>
              <a:rPr lang="en-US" dirty="0"/>
              <a:t> = (t, x(z), 0,0, z)</a:t>
            </a:r>
          </a:p>
          <a:p>
            <a:pPr lvl="1"/>
            <a:r>
              <a:rPr lang="en-US" dirty="0"/>
              <a:t>x(z) = x</a:t>
            </a:r>
            <a:r>
              <a:rPr lang="en-US" baseline="-25000" dirty="0"/>
              <a:t>0</a:t>
            </a:r>
            <a:r>
              <a:rPr lang="en-US" dirty="0"/>
              <a:t>,  x</a:t>
            </a:r>
            <a:r>
              <a:rPr lang="en-US" baseline="-25000" dirty="0"/>
              <a:t>0</a:t>
            </a:r>
            <a:r>
              <a:rPr lang="en-US" dirty="0"/>
              <a:t> ±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sz="900" i="1" dirty="0">
                <a:latin typeface="Symbol" pitchFamily="18" charset="2"/>
              </a:rPr>
              <a:t> </a:t>
            </a:r>
            <a:r>
              <a:rPr lang="en-US" baseline="30000" dirty="0"/>
              <a:t>½</a:t>
            </a:r>
            <a:r>
              <a:rPr lang="en-US" dirty="0"/>
              <a:t> z</a:t>
            </a:r>
            <a:r>
              <a:rPr lang="en-US" baseline="30000" dirty="0"/>
              <a:t>3</a:t>
            </a:r>
            <a:r>
              <a:rPr lang="en-US" dirty="0"/>
              <a:t>/3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dirty="0"/>
              <a:t>Constant solution unstable</a:t>
            </a:r>
          </a:p>
          <a:p>
            <a:pPr lvl="2"/>
            <a:r>
              <a:rPr lang="en-US" dirty="0"/>
              <a:t>Time-reversed negative x solution unphysical</a:t>
            </a:r>
          </a:p>
          <a:p>
            <a:pPr lvl="2"/>
            <a:r>
              <a:rPr lang="en-US" dirty="0" err="1"/>
              <a:t>Sim</a:t>
            </a:r>
            <a:r>
              <a:rPr lang="en-US" dirty="0"/>
              <a:t>. to x ~ z</a:t>
            </a:r>
            <a:r>
              <a:rPr lang="en-US" baseline="30000" dirty="0"/>
              <a:t>3</a:t>
            </a:r>
            <a:r>
              <a:rPr lang="en-US" dirty="0"/>
              <a:t>/3, z &lt;&lt; 1, for const. T BH geom.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2088" y="2462213"/>
            <a:ext cx="8494712" cy="2947987"/>
            <a:chOff x="121" y="1286"/>
            <a:chExt cx="5351" cy="1857"/>
          </a:xfrm>
        </p:grpSpPr>
        <p:graphicFrame>
          <p:nvGraphicFramePr>
            <p:cNvPr id="953349" name="Object 5"/>
            <p:cNvGraphicFramePr>
              <a:graphicFrameLocks noChangeAspect="1"/>
            </p:cNvGraphicFramePr>
            <p:nvPr/>
          </p:nvGraphicFramePr>
          <p:xfrm>
            <a:off x="481" y="1472"/>
            <a:ext cx="4799" cy="1312"/>
          </p:xfrm>
          <a:graphic>
            <a:graphicData uri="http://schemas.openxmlformats.org/presentationml/2006/ole">
              <p:oleObj spid="_x0000_s271362" name="Image" r:id="rId3" imgW="7619048" imgH="2082540" progId="">
                <p:embed/>
              </p:oleObj>
            </a:graphicData>
          </a:graphic>
        </p:graphicFrame>
        <p:sp>
          <p:nvSpPr>
            <p:cNvPr id="953350" name="Text Box 6"/>
            <p:cNvSpPr txBox="1">
              <a:spLocks noChangeArrowheads="1"/>
            </p:cNvSpPr>
            <p:nvPr/>
          </p:nvSpPr>
          <p:spPr bwMode="auto">
            <a:xfrm>
              <a:off x="1526" y="1997"/>
              <a:ext cx="96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b="1" i="1" baseline="-25000" dirty="0"/>
                <a:t> </a:t>
              </a:r>
              <a:r>
                <a:rPr lang="en-US" sz="2000" i="1" dirty="0">
                  <a:latin typeface="Symbol" pitchFamily="18" charset="2"/>
                </a:rPr>
                <a:t>- 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1" name="Text Box 7"/>
            <p:cNvSpPr txBox="1">
              <a:spLocks noChangeArrowheads="1"/>
            </p:cNvSpPr>
            <p:nvPr/>
          </p:nvSpPr>
          <p:spPr bwMode="auto">
            <a:xfrm>
              <a:off x="3409" y="1984"/>
              <a:ext cx="9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i="1" baseline="-25000" dirty="0">
                  <a:latin typeface="Arial" charset="0"/>
                </a:rPr>
                <a:t> </a:t>
              </a:r>
              <a:r>
                <a:rPr lang="en-US" sz="2000" dirty="0">
                  <a:latin typeface="Symbol" pitchFamily="18" charset="2"/>
                </a:rPr>
                <a:t>+ </a:t>
              </a:r>
              <a:r>
                <a:rPr lang="en-US" sz="2000" i="1" dirty="0">
                  <a:latin typeface="Symbol" pitchFamily="18" charset="2"/>
                </a:rPr>
                <a:t>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2" name="Text Box 8"/>
            <p:cNvSpPr txBox="1">
              <a:spLocks noChangeArrowheads="1"/>
            </p:cNvSpPr>
            <p:nvPr/>
          </p:nvSpPr>
          <p:spPr bwMode="auto">
            <a:xfrm>
              <a:off x="2870" y="2336"/>
              <a:ext cx="25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</a:p>
          </p:txBody>
        </p:sp>
        <p:sp>
          <p:nvSpPr>
            <p:cNvPr id="953353" name="Line 9"/>
            <p:cNvSpPr>
              <a:spLocks noChangeShapeType="1"/>
            </p:cNvSpPr>
            <p:nvPr/>
          </p:nvSpPr>
          <p:spPr bwMode="auto">
            <a:xfrm>
              <a:off x="4704" y="2016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4" name="Text Box 10"/>
            <p:cNvSpPr txBox="1">
              <a:spLocks noChangeArrowheads="1"/>
            </p:cNvSpPr>
            <p:nvPr/>
          </p:nvSpPr>
          <p:spPr bwMode="auto">
            <a:xfrm>
              <a:off x="4838" y="1665"/>
              <a:ext cx="5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v</a:t>
              </a:r>
              <a:r>
                <a:rPr lang="en-US" sz="2400" baseline="-25000"/>
                <a:t>shock</a:t>
              </a:r>
            </a:p>
          </p:txBody>
        </p:sp>
        <p:sp>
          <p:nvSpPr>
            <p:cNvPr id="953355" name="Text Box 11"/>
            <p:cNvSpPr txBox="1">
              <a:spLocks noChangeArrowheads="1"/>
            </p:cNvSpPr>
            <p:nvPr/>
          </p:nvSpPr>
          <p:spPr bwMode="auto">
            <a:xfrm>
              <a:off x="2862" y="1286"/>
              <a:ext cx="2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9900"/>
                  </a:solidFill>
                </a:rPr>
                <a:t>Q</a:t>
              </a:r>
            </a:p>
          </p:txBody>
        </p:sp>
        <p:sp>
          <p:nvSpPr>
            <p:cNvPr id="953356" name="Oval 12"/>
            <p:cNvSpPr>
              <a:spLocks noChangeArrowheads="1"/>
            </p:cNvSpPr>
            <p:nvPr/>
          </p:nvSpPr>
          <p:spPr bwMode="auto">
            <a:xfrm>
              <a:off x="2848" y="1520"/>
              <a:ext cx="48" cy="48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3357" name="Text Box 13"/>
            <p:cNvSpPr txBox="1">
              <a:spLocks noChangeArrowheads="1"/>
            </p:cNvSpPr>
            <p:nvPr/>
          </p:nvSpPr>
          <p:spPr bwMode="auto">
            <a:xfrm>
              <a:off x="123" y="1430"/>
              <a:ext cx="45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0</a:t>
              </a:r>
            </a:p>
          </p:txBody>
        </p:sp>
        <p:sp>
          <p:nvSpPr>
            <p:cNvPr id="953358" name="Line 14"/>
            <p:cNvSpPr>
              <a:spLocks noChangeShapeType="1"/>
            </p:cNvSpPr>
            <p:nvPr/>
          </p:nvSpPr>
          <p:spPr bwMode="auto">
            <a:xfrm>
              <a:off x="336" y="259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9" name="Text Box 15"/>
            <p:cNvSpPr txBox="1">
              <a:spLocks noChangeArrowheads="1"/>
            </p:cNvSpPr>
            <p:nvPr/>
          </p:nvSpPr>
          <p:spPr bwMode="auto">
            <a:xfrm>
              <a:off x="121" y="2893"/>
              <a:ext cx="4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</a:t>
              </a:r>
              <a:r>
                <a:rPr lang="en-US" sz="2000">
                  <a:latin typeface="Symbol" pitchFamily="18" charset="2"/>
                </a:rPr>
                <a:t>¥</a:t>
              </a:r>
            </a:p>
          </p:txBody>
        </p:sp>
        <p:sp>
          <p:nvSpPr>
            <p:cNvPr id="953360" name="Text Box 16"/>
            <p:cNvSpPr txBox="1">
              <a:spLocks noChangeArrowheads="1"/>
            </p:cNvSpPr>
            <p:nvPr/>
          </p:nvSpPr>
          <p:spPr bwMode="auto">
            <a:xfrm>
              <a:off x="3878" y="2654"/>
              <a:ext cx="1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x</a:t>
              </a:r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C572-36DF-4B6C-A54A-DC4E266BC47F}" type="datetime1">
              <a:rPr lang="en-US" smtClean="0"/>
              <a:pPr/>
              <a:t>2/18/2010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29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</a:t>
            </a:r>
            <a:r>
              <a:rPr lang="en-US" dirty="0" smtClean="0">
                <a:latin typeface="Symbol" pitchFamily="18" charset="2"/>
              </a:rPr>
              <a:t>L </a:t>
            </a:r>
            <a:r>
              <a:rPr lang="en-US" dirty="0" smtClean="0"/>
              <a:t>typical momentum scale of the medium</a:t>
            </a:r>
            <a:endParaRPr lang="en-US" dirty="0" smtClean="0">
              <a:latin typeface="Symbol" pitchFamily="18" charset="2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dirty="0"/>
              <a:t>We’ve generalized the BH solution to both cold and hot nuclear matter E-loss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22225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254979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787775"/>
            <a:ext cx="78120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T</a:t>
            </a: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733800"/>
          <a:ext cx="4622800" cy="558800"/>
        </p:xfrm>
        <a:graphic>
          <a:graphicData uri="http://schemas.openxmlformats.org/presentationml/2006/ole">
            <p:oleObj spid="_x0000_s254978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E0AE-B81C-4111-81C4-00EFE15500D0}" type="datetime1">
              <a:rPr lang="en-US" smtClean="0"/>
              <a:pPr/>
              <a:t>2/18/2010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Bulk QCD and Phase Diagram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A5AC-389E-44AB-B533-2F34298A8831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Content Placeholder 6" descr="PhaseDiagramLR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2835" y="1600200"/>
            <a:ext cx="4618330" cy="45259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0" y="6172200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16DEA-77B1-4CFA-8707-932613EF798E}" type="slidenum">
              <a:rPr lang="en-US"/>
              <a:pPr/>
              <a:t>30</a:t>
            </a:fld>
            <a:endParaRPr lang="en-US"/>
          </a:p>
        </p:txBody>
      </p:sp>
      <p:sp>
        <p:nvSpPr>
          <p:cNvPr id="95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 Metric Speed Limit</a:t>
            </a:r>
          </a:p>
        </p:txBody>
      </p:sp>
      <p:sp>
        <p:nvSpPr>
          <p:cNvPr id="95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Local speed of light (in HQ rest frame)</a:t>
            </a:r>
          </a:p>
          <a:p>
            <a:pPr lvl="1">
              <a:lnSpc>
                <a:spcPct val="90000"/>
              </a:lnSpc>
            </a:pPr>
            <a:r>
              <a:rPr lang="en-US"/>
              <a:t>Demand reality of point-particle action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Solve for v = 0 for finite mass HQ</a:t>
            </a:r>
          </a:p>
          <a:p>
            <a:pPr lvl="1">
              <a:lnSpc>
                <a:spcPct val="90000"/>
              </a:lnSpc>
            </a:pPr>
            <a:r>
              <a:rPr lang="en-US"/>
              <a:t>z = z</a:t>
            </a:r>
            <a:r>
              <a:rPr lang="en-US" baseline="-25000"/>
              <a:t>M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l</a:t>
            </a:r>
            <a:r>
              <a:rPr lang="en-US" baseline="30000"/>
              <a:t>½</a:t>
            </a:r>
            <a:r>
              <a:rPr lang="en-US"/>
              <a:t>/2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M</a:t>
            </a:r>
            <a:r>
              <a:rPr lang="en-US" baseline="-25000"/>
              <a:t>q</a:t>
            </a:r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r>
              <a:rPr lang="en-US"/>
              <a:t>Same speed limit as for BH metric when </a:t>
            </a:r>
            <a:r>
              <a:rPr lang="en-US">
                <a:latin typeface="Symbol" pitchFamily="18" charset="2"/>
              </a:rPr>
              <a:t>L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T </a:t>
            </a:r>
            <a:endParaRPr lang="en-US" sz="2400"/>
          </a:p>
        </p:txBody>
      </p:sp>
      <p:graphicFrame>
        <p:nvGraphicFramePr>
          <p:cNvPr id="957444" name="Object 4"/>
          <p:cNvGraphicFramePr>
            <a:graphicFrameLocks noChangeAspect="1"/>
          </p:cNvGraphicFramePr>
          <p:nvPr/>
        </p:nvGraphicFramePr>
        <p:xfrm>
          <a:off x="3276600" y="2286000"/>
          <a:ext cx="2501900" cy="958850"/>
        </p:xfrm>
        <a:graphic>
          <a:graphicData uri="http://schemas.openxmlformats.org/presentationml/2006/ole">
            <p:oleObj spid="_x0000_s73730" name="Image" r:id="rId3" imgW="3479365" imgH="1332863" progId="">
              <p:embed/>
            </p:oleObj>
          </a:graphicData>
        </a:graphic>
      </p:graphicFrame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0225" y="4114800"/>
            <a:ext cx="5210175" cy="1362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D2FE-2C44-4CC5-BF5D-9CB9723175F8}" type="datetime1">
              <a:rPr lang="en-US" smtClean="0"/>
              <a:pPr/>
              <a:t>2/18/2010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 to </a:t>
            </a:r>
            <a:r>
              <a:rPr lang="en-US" dirty="0" err="1" smtClean="0"/>
              <a:t>pQCD</a:t>
            </a:r>
            <a:r>
              <a:rPr lang="en-US" dirty="0" smtClean="0"/>
              <a:t>: Quant. and Falsifiable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990600"/>
            <a:ext cx="8229600" cy="4876800"/>
          </a:xfrm>
        </p:spPr>
        <p:txBody>
          <a:bodyPr/>
          <a:lstStyle/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Requires rigorous </a:t>
            </a:r>
            <a:r>
              <a:rPr lang="en-US" dirty="0" err="1" smtClean="0"/>
              <a:t>pQCD</a:t>
            </a:r>
            <a:r>
              <a:rPr lang="en-US" dirty="0" smtClean="0"/>
              <a:t> estimates, limits: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Different </a:t>
            </a:r>
            <a:r>
              <a:rPr lang="en-US" dirty="0" err="1" smtClean="0"/>
              <a:t>pQCD</a:t>
            </a:r>
            <a:r>
              <a:rPr lang="en-US" dirty="0" smtClean="0"/>
              <a:t> formalisms, different results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1D241-008B-48A5-859A-5A8AACFCA2EC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76189" y="1143000"/>
            <a:ext cx="1115411" cy="1418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304799" y="3352800"/>
          <a:ext cx="4104475" cy="2895600"/>
        </p:xfrm>
        <a:graphic>
          <a:graphicData uri="http://schemas.openxmlformats.org/presentationml/2006/ole">
            <p:oleObj spid="_x0000_s261122" name="Image" r:id="rId4" imgW="14742857" imgH="10400000" progId="">
              <p:embed/>
            </p:oleObj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426721" y="6243935"/>
            <a:ext cx="2002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4D4D4D"/>
                </a:solidFill>
              </a:rPr>
              <a:t>Bass et al., </a:t>
            </a:r>
            <a:r>
              <a:rPr lang="en-US" sz="1200" dirty="0" smtClean="0">
                <a:solidFill>
                  <a:srgbClr val="4D4D4D"/>
                </a:solidFill>
              </a:rPr>
              <a:t>Phys.Rev.C79:</a:t>
            </a:r>
          </a:p>
          <a:p>
            <a:r>
              <a:rPr lang="en-US" sz="1200" dirty="0" smtClean="0">
                <a:solidFill>
                  <a:srgbClr val="4D4D4D"/>
                </a:solidFill>
              </a:rPr>
              <a:t>024901,2009</a:t>
            </a:r>
            <a:endParaRPr lang="en-US" sz="1200" dirty="0">
              <a:solidFill>
                <a:srgbClr val="4D4D4D"/>
              </a:solidFill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99675" y="3505200"/>
            <a:ext cx="3815725" cy="274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Theoretical Uncertainty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Want to rigorously: </a:t>
            </a:r>
          </a:p>
          <a:p>
            <a:pPr lvl="1"/>
            <a:r>
              <a:rPr lang="en-US" dirty="0" smtClean="0"/>
              <a:t>falsify theories</a:t>
            </a:r>
          </a:p>
          <a:p>
            <a:pPr lvl="1"/>
            <a:r>
              <a:rPr lang="en-US" dirty="0" smtClean="0"/>
              <a:t>quantify medium</a:t>
            </a:r>
          </a:p>
          <a:p>
            <a:r>
              <a:rPr lang="en-US" dirty="0" smtClean="0"/>
              <a:t>Therefore need:</a:t>
            </a:r>
          </a:p>
          <a:p>
            <a:pPr lvl="1"/>
            <a:r>
              <a:rPr lang="en-US" dirty="0" smtClean="0"/>
              <a:t>Precise observables</a:t>
            </a:r>
          </a:p>
          <a:p>
            <a:pPr lvl="1"/>
            <a:r>
              <a:rPr lang="en-US" dirty="0" smtClean="0"/>
              <a:t>Precise theory</a:t>
            </a:r>
          </a:p>
          <a:p>
            <a:r>
              <a:rPr lang="en-US" dirty="0" smtClean="0"/>
              <a:t>Distinguish between systematic uncertainties:</a:t>
            </a:r>
          </a:p>
          <a:p>
            <a:pPr lvl="1"/>
            <a:r>
              <a:rPr lang="en-US" dirty="0" smtClean="0"/>
              <a:t>between formalisms</a:t>
            </a:r>
          </a:p>
          <a:p>
            <a:pPr lvl="2"/>
            <a:r>
              <a:rPr lang="en-US" dirty="0" smtClean="0"/>
              <a:t>Due to diff. physics assumptions</a:t>
            </a:r>
          </a:p>
          <a:p>
            <a:pPr lvl="1"/>
            <a:r>
              <a:rPr lang="en-US" dirty="0" smtClean="0"/>
              <a:t>within formalisms</a:t>
            </a:r>
          </a:p>
          <a:p>
            <a:pPr lvl="2"/>
            <a:r>
              <a:rPr lang="en-US" dirty="0" smtClean="0"/>
              <a:t>Due to simplifying approximations</a:t>
            </a:r>
          </a:p>
          <a:p>
            <a:r>
              <a:rPr lang="en-US" dirty="0" smtClean="0"/>
              <a:t>Focus specifically on opacity expansion</a:t>
            </a:r>
          </a:p>
          <a:p>
            <a:pPr lvl="1"/>
            <a:r>
              <a:rPr lang="en-US" dirty="0" smtClean="0"/>
              <a:t>GLV; ASW-SH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A387-81D6-4DBE-B4A2-4DBC6B975F05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Mechanics of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962400"/>
            <a:ext cx="8229600" cy="2514600"/>
          </a:xfrm>
        </p:spPr>
        <p:txBody>
          <a:bodyPr/>
          <a:lstStyle/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~ </a:t>
            </a:r>
            <a:r>
              <a:rPr lang="en-US" dirty="0" smtClean="0">
                <a:latin typeface="Arial"/>
                <a:cs typeface="Arial"/>
              </a:rPr>
              <a:t>∫</a:t>
            </a:r>
            <a:r>
              <a:rPr lang="en-US" dirty="0" smtClean="0"/>
              <a:t>(1-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r>
              <a:rPr lang="en-US" baseline="30000" dirty="0" smtClean="0"/>
              <a:t>n</a:t>
            </a:r>
            <a:r>
              <a:rPr lang="en-US" dirty="0" smtClean="0"/>
              <a:t> P(</a:t>
            </a:r>
            <a:r>
              <a:rPr lang="el-GR" dirty="0" smtClean="0"/>
              <a:t>ϵ</a:t>
            </a:r>
            <a:r>
              <a:rPr lang="en-US" dirty="0" smtClean="0"/>
              <a:t>) d</a:t>
            </a:r>
            <a:r>
              <a:rPr lang="el-GR" dirty="0" smtClean="0"/>
              <a:t>ϵ</a:t>
            </a:r>
            <a:endParaRPr lang="en-US" dirty="0" smtClean="0"/>
          </a:p>
          <a:p>
            <a:pPr lvl="2"/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 = (1-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30000" dirty="0" smtClean="0"/>
          </a:p>
          <a:p>
            <a:pPr lvl="1"/>
            <a:r>
              <a:rPr lang="en-US" dirty="0" smtClean="0"/>
              <a:t>Opacity expansions finds single inclusive gluon emission spectrum</a:t>
            </a:r>
          </a:p>
          <a:p>
            <a:pPr lvl="2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err="1" smtClean="0"/>
              <a:t>dq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50F5A-E638-4EF1-A502-DFAF8DF38737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7" name="Content Placeholder 6" descr="FOOFig1pQCD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7011" y="990600"/>
            <a:ext cx="7157389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Poisson Convolution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Find P(</a:t>
            </a:r>
            <a:r>
              <a:rPr lang="el-GR" dirty="0" smtClean="0"/>
              <a:t>ϵ</a:t>
            </a:r>
            <a:r>
              <a:rPr lang="en-US" dirty="0" smtClean="0"/>
              <a:t>) by convolving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Approximates probabilistic multiple gluon emission, </a:t>
            </a:r>
            <a:r>
              <a:rPr lang="en-US" dirty="0" err="1" smtClean="0"/>
              <a:t>Sudakov</a:t>
            </a:r>
            <a:endParaRPr lang="en-US" dirty="0" smtClean="0"/>
          </a:p>
          <a:p>
            <a:pPr lvl="2"/>
            <a:r>
              <a:rPr lang="en-US" dirty="0" smtClean="0"/>
              <a:t>assume independent emissions</a:t>
            </a:r>
          </a:p>
          <a:p>
            <a:pPr lvl="1"/>
            <a:r>
              <a:rPr lang="en-US" dirty="0" smtClean="0"/>
              <a:t>NB: </a:t>
            </a:r>
            <a:r>
              <a:rPr lang="el-GR" dirty="0" smtClean="0"/>
              <a:t>ϵ</a:t>
            </a:r>
            <a:r>
              <a:rPr lang="en-US" dirty="0" smtClean="0"/>
              <a:t> is a </a:t>
            </a:r>
            <a:r>
              <a:rPr lang="en-US" i="1" dirty="0" smtClean="0"/>
              <a:t>momentum</a:t>
            </a:r>
            <a:r>
              <a:rPr lang="en-US" dirty="0" smtClean="0"/>
              <a:t> fraction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2483F-F495-44EE-9198-2F5CD9B29E94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" y="3075801"/>
            <a:ext cx="3079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dirty="0" err="1" smtClean="0"/>
              <a:t>Levai</a:t>
            </a:r>
            <a:r>
              <a:rPr lang="en-US" sz="1200" dirty="0" smtClean="0"/>
              <a:t>, and </a:t>
            </a:r>
            <a:r>
              <a:rPr lang="en-US" sz="1200" dirty="0" err="1" smtClean="0"/>
              <a:t>Vitev</a:t>
            </a:r>
            <a:r>
              <a:rPr lang="en-US" sz="1200" dirty="0" smtClean="0"/>
              <a:t> NPB594 (2001)</a:t>
            </a:r>
          </a:p>
        </p:txBody>
      </p:sp>
      <p:pic>
        <p:nvPicPr>
          <p:cNvPr id="9" name="Picture 8" descr="TalkFig1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628001"/>
            <a:ext cx="2895600" cy="109609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3810000" y="2161401"/>
            <a:ext cx="1066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937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295400"/>
            <a:ext cx="2070100" cy="156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Opacity Expansion Calculation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Want to find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Make approximations to simplify derivation</a:t>
            </a:r>
          </a:p>
          <a:p>
            <a:pPr lvl="2"/>
            <a:r>
              <a:rPr lang="en-US" dirty="0" smtClean="0"/>
              <a:t>Small angle emission: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  <a:p>
            <a:pPr lvl="3"/>
            <a:r>
              <a:rPr lang="en-US" dirty="0" smtClean="0"/>
              <a:t>Note: ALL current formalisms use collinear approximation</a:t>
            </a:r>
          </a:p>
          <a:p>
            <a:pPr lvl="1"/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violates collinear approx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Both IR and UV safe</a:t>
            </a:r>
          </a:p>
          <a:p>
            <a:pPr lvl="2"/>
            <a:r>
              <a:rPr lang="en-US" dirty="0" smtClean="0"/>
              <a:t>Enforce small angle emission through UV cutoff in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7D162-5B54-4D82-A10F-451A9A884550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4106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686175"/>
            <a:ext cx="69056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4534437"/>
            <a:ext cx="22098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from Collinear Approx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maximally violates collinear approximation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E3210-BED1-4086-BD64-38B2CBB880FB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228600" y="2590800"/>
            <a:ext cx="5029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depends sensitively on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cutoff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Despite UV safety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effect on extracted prop., must </a:t>
            </a:r>
            <a:r>
              <a:rPr lang="en-US" sz="2800" dirty="0" smtClean="0">
                <a:solidFill>
                  <a:srgbClr val="005400"/>
                </a:solidFill>
              </a:rPr>
              <a:t>understand x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noProof="0" dirty="0" smtClean="0">
                <a:solidFill>
                  <a:srgbClr val="4D4D4D"/>
                </a:solidFill>
              </a:rPr>
              <a:t>Discovered through TECHQM Brick Problem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5"/>
          <p:cNvGrpSpPr/>
          <p:nvPr/>
        </p:nvGrpSpPr>
        <p:grpSpPr>
          <a:xfrm>
            <a:off x="4724400" y="2438400"/>
            <a:ext cx="4419600" cy="3513739"/>
            <a:chOff x="3544747" y="2541087"/>
            <a:chExt cx="5370653" cy="4104371"/>
          </a:xfrm>
        </p:grpSpPr>
        <p:sp>
          <p:nvSpPr>
            <p:cNvPr id="9" name="TextBox 8"/>
            <p:cNvSpPr txBox="1"/>
            <p:nvPr/>
          </p:nvSpPr>
          <p:spPr>
            <a:xfrm>
              <a:off x="4748514" y="6368459"/>
              <a:ext cx="25417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 and B Cole, arXiv:0910.1823</a:t>
              </a:r>
              <a:endParaRPr lang="en-US" sz="1200" i="1" dirty="0" smtClean="0"/>
            </a:p>
          </p:txBody>
        </p:sp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44747" y="2541087"/>
              <a:ext cx="5370653" cy="3899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Standard x Definitions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5105400" y="1219200"/>
            <a:ext cx="4038600" cy="3200400"/>
          </a:xfrm>
        </p:spPr>
        <p:txBody>
          <a:bodyPr/>
          <a:lstStyle/>
          <a:p>
            <a:r>
              <a:rPr lang="en-US" dirty="0" smtClean="0"/>
              <a:t>ASW-SH: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E</a:t>
            </a:r>
            <a:endParaRPr lang="en-US" baseline="-25000" dirty="0" smtClean="0"/>
          </a:p>
          <a:p>
            <a:pPr lvl="1"/>
            <a:r>
              <a:rPr lang="en-US" dirty="0" smtClean="0"/>
              <a:t>Energy fraction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GLV: x</a:t>
            </a:r>
            <a:r>
              <a:rPr lang="en-US" baseline="-25000" dirty="0" smtClean="0"/>
              <a:t>+</a:t>
            </a:r>
          </a:p>
          <a:p>
            <a:pPr lvl="1"/>
            <a:r>
              <a:rPr lang="en-US" dirty="0" smtClean="0"/>
              <a:t>Plus momentum fraction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B137C-ADDA-4A4D-B3C2-6418E3969611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4544483"/>
            <a:ext cx="3810000" cy="560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3100" y="2209800"/>
            <a:ext cx="4660900" cy="75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4419600"/>
            <a:ext cx="3587750" cy="92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533400" y="1725083"/>
            <a:ext cx="3200400" cy="2326582"/>
            <a:chOff x="381000" y="1295400"/>
            <a:chExt cx="3200400" cy="2326582"/>
          </a:xfrm>
        </p:grpSpPr>
        <p:pic>
          <p:nvPicPr>
            <p:cNvPr id="26214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" y="1295400"/>
              <a:ext cx="3200400" cy="2326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769294" y="1882914"/>
              <a:ext cx="4924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P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723227" y="5558135"/>
            <a:ext cx="4192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400" dirty="0" smtClean="0">
                <a:solidFill>
                  <a:srgbClr val="4D4D4D"/>
                </a:solidFill>
              </a:rPr>
              <a:t>NB: gluon always on-shell</a:t>
            </a:r>
            <a:endParaRPr lang="en-US" sz="2400" dirty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Coordinate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Same in the limit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 → 0!</a:t>
            </a:r>
          </a:p>
          <a:p>
            <a:r>
              <a:rPr lang="en-US" dirty="0" smtClean="0"/>
              <a:t>UV cutoff given by restricting maximum angle of emission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Previous comparisons with data took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=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/2</a:t>
            </a:r>
          </a:p>
          <a:p>
            <a:pPr lvl="1"/>
            <a:r>
              <a:rPr lang="en-US" dirty="0" smtClean="0"/>
              <a:t>Vary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to estimate systematic theoretical uncertainty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8BCE-8459-4353-A374-EACD53DDA595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3657600"/>
            <a:ext cx="467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039026"/>
            <a:ext cx="3238500" cy="94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8765" y="1057275"/>
            <a:ext cx="3227035" cy="96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7"/>
          <p:cNvGrpSpPr/>
          <p:nvPr/>
        </p:nvGrpSpPr>
        <p:grpSpPr>
          <a:xfrm>
            <a:off x="6019800" y="3048000"/>
            <a:ext cx="2667000" cy="1905000"/>
            <a:chOff x="6019800" y="3048000"/>
            <a:chExt cx="2667000" cy="1905000"/>
          </a:xfrm>
        </p:grpSpPr>
        <p:grpSp>
          <p:nvGrpSpPr>
            <p:cNvPr id="8" name="Group 12"/>
            <p:cNvGrpSpPr/>
            <p:nvPr/>
          </p:nvGrpSpPr>
          <p:grpSpPr>
            <a:xfrm>
              <a:off x="6019800" y="3048000"/>
              <a:ext cx="2667000" cy="1905000"/>
              <a:chOff x="7035212" y="936721"/>
              <a:chExt cx="2032588" cy="1577879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162800" y="936721"/>
                <a:ext cx="1905000" cy="15778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7035212" y="1374829"/>
                <a:ext cx="297115" cy="3823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</a:p>
            </p:txBody>
          </p:sp>
        </p:grpSp>
        <p:sp>
          <p:nvSpPr>
            <p:cNvPr id="16" name="Arc 15"/>
            <p:cNvSpPr/>
            <p:nvPr/>
          </p:nvSpPr>
          <p:spPr>
            <a:xfrm rot="359913">
              <a:off x="7200947" y="3636925"/>
              <a:ext cx="609600" cy="762000"/>
            </a:xfrm>
            <a:prstGeom prst="arc">
              <a:avLst>
                <a:gd name="adj1" fmla="val 16200000"/>
                <a:gd name="adj2" fmla="val 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772400" y="3429000"/>
              <a:ext cx="372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Symbol" pitchFamily="18" charset="2"/>
                </a:rPr>
                <a:t>q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Jacobians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67200"/>
          </a:xfrm>
        </p:spPr>
        <p:txBody>
          <a:bodyPr>
            <a:normAutofit/>
          </a:bodyPr>
          <a:lstStyle/>
          <a:p>
            <a:r>
              <a:rPr lang="el-GR" dirty="0" smtClean="0"/>
              <a:t>ϵ</a:t>
            </a:r>
            <a:r>
              <a:rPr lang="en-US" dirty="0" smtClean="0"/>
              <a:t> is fraction of longitudinal momentum</a:t>
            </a:r>
          </a:p>
          <a:p>
            <a:pPr lvl="1"/>
            <a:r>
              <a:rPr lang="en-US" dirty="0" smtClean="0"/>
              <a:t>Need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baseline="-25000" dirty="0" err="1" smtClean="0"/>
              <a:t>E</a:t>
            </a:r>
            <a:r>
              <a:rPr lang="en-US" dirty="0" smtClean="0"/>
              <a:t> to find P(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endParaRPr lang="en-US" baseline="-25000" dirty="0" smtClean="0"/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Jacobian</a:t>
            </a:r>
            <a:r>
              <a:rPr lang="en-US" dirty="0" smtClean="0"/>
              <a:t> is required for x = x</a:t>
            </a:r>
            <a:r>
              <a:rPr lang="en-US" baseline="-25000" dirty="0" smtClean="0"/>
              <a:t>+</a:t>
            </a:r>
            <a:r>
              <a:rPr lang="en-US" dirty="0" smtClean="0"/>
              <a:t> interpretation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1C84C-50EF-4E29-A9F7-8C9106D2F471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4096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0149" y="3581400"/>
            <a:ext cx="581125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a HI Collision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AF6D-9699-4DA2-A4BE-F245B46DC5B2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345831" y="1905000"/>
            <a:ext cx="3692769" cy="3782199"/>
            <a:chOff x="345831" y="1905000"/>
            <a:chExt cx="3692769" cy="3782199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5831" y="1905000"/>
              <a:ext cx="3692769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457200" y="5410200"/>
              <a:ext cx="33528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T Hirano, Colliding Nuclei from </a:t>
              </a:r>
              <a:r>
                <a:rPr lang="en-US" sz="1200" dirty="0" err="1" smtClean="0"/>
                <a:t>AMeV</a:t>
              </a:r>
              <a:r>
                <a:rPr lang="en-US" sz="1200" dirty="0" smtClean="0"/>
                <a:t> to </a:t>
              </a:r>
              <a:r>
                <a:rPr lang="en-US" sz="1200" dirty="0" err="1" smtClean="0"/>
                <a:t>ATeV</a:t>
              </a:r>
              <a:endParaRPr lang="en-US" sz="1200" dirty="0"/>
            </a:p>
          </p:txBody>
        </p:sp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7163" y="1905000"/>
            <a:ext cx="4419600" cy="3410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179379" y="5334000"/>
            <a:ext cx="583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Rad. Gluon Kin. Sensitivities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UV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about IR?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2AC1-A9A6-4E31-B665-0BA026BCF24A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828800"/>
            <a:ext cx="4972566" cy="347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78214" y="5133201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Collinearity</a:t>
            </a:r>
            <a:r>
              <a:rPr lang="en-US" dirty="0" smtClean="0"/>
              <a:t> and Gluon Mass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en-US" dirty="0" err="1" smtClean="0"/>
              <a:t>Massless</a:t>
            </a:r>
            <a:r>
              <a:rPr lang="en-US" dirty="0" smtClean="0"/>
              <a:t> gluons:</a:t>
            </a:r>
          </a:p>
          <a:p>
            <a:pPr lvl="1"/>
            <a:r>
              <a:rPr lang="en-US" dirty="0" smtClean="0"/>
              <a:t>Large IR cutoff sensitivity</a:t>
            </a:r>
          </a:p>
          <a:p>
            <a:r>
              <a:rPr lang="en-US" dirty="0" smtClean="0"/>
              <a:t>Gluons with thermal mass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C564-784D-4AEB-9F48-A2C694D59BCC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941333" y="4191000"/>
            <a:ext cx="1974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BDMS, JHEP 0109 (2001)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6581001"/>
            <a:ext cx="2585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  <a:endParaRPr lang="en-US" sz="1200" i="1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962401"/>
            <a:ext cx="3810000" cy="26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4807508" y="5715000"/>
            <a:ext cx="355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Larger x better respects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</p:txBody>
      </p:sp>
      <p:pic>
        <p:nvPicPr>
          <p:cNvPr id="22118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1009650"/>
            <a:ext cx="3278124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17"/>
          <p:cNvGrpSpPr/>
          <p:nvPr/>
        </p:nvGrpSpPr>
        <p:grpSpPr>
          <a:xfrm>
            <a:off x="1447800" y="2895600"/>
            <a:ext cx="5575389" cy="2438400"/>
            <a:chOff x="1447800" y="2895600"/>
            <a:chExt cx="5575389" cy="2438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895600"/>
              <a:ext cx="2286000" cy="98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Elbow Connector 15"/>
            <p:cNvCxnSpPr/>
            <p:nvPr/>
          </p:nvCxnSpPr>
          <p:spPr>
            <a:xfrm>
              <a:off x="3733800" y="3657600"/>
              <a:ext cx="2286000" cy="1371600"/>
            </a:xfrm>
            <a:prstGeom prst="bentConnector3">
              <a:avLst>
                <a:gd name="adj1" fmla="val 70290"/>
              </a:avLst>
            </a:prstGeom>
            <a:ln w="38100">
              <a:solidFill>
                <a:srgbClr val="FF00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4724400"/>
              <a:ext cx="622389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6096000" y="4724400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~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Quantitatively compare to PHENIX 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Assumed infinite Elastic precision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CB9C-78F5-4F9D-B238-BDB2895A0661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047101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047101"/>
            <a:ext cx="4191000" cy="295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4953000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Parton Energy Dependence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/>
          <a:lstStyle/>
          <a:p>
            <a:r>
              <a:rPr lang="en-US" dirty="0" smtClean="0"/>
              <a:t>Dependence on </a:t>
            </a:r>
            <a:r>
              <a:rPr lang="en-US" dirty="0" err="1" smtClean="0"/>
              <a:t>parton</a:t>
            </a:r>
            <a:r>
              <a:rPr lang="en-US" dirty="0" smtClean="0"/>
              <a:t> energy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486400"/>
          </a:xfrm>
        </p:spPr>
        <p:txBody>
          <a:bodyPr/>
          <a:lstStyle/>
          <a:p>
            <a:r>
              <a:rPr lang="en-US" dirty="0" smtClean="0"/>
              <a:t>Uncertainty on </a:t>
            </a:r>
            <a:r>
              <a:rPr lang="en-US" dirty="0" err="1" smtClean="0"/>
              <a:t>qhat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3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Assume all formalisms equally affected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1C76-C24E-47B1-9CD3-CC2370A32BA5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38" y="2542401"/>
            <a:ext cx="4239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5514201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7838" y="2514600"/>
            <a:ext cx="42999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err="1" smtClean="0">
                <a:solidFill>
                  <a:srgbClr val="660000"/>
                </a:solidFill>
              </a:rPr>
              <a:t>pQCD</a:t>
            </a:r>
            <a:r>
              <a:rPr lang="en-US" dirty="0" smtClean="0">
                <a:solidFill>
                  <a:srgbClr val="660000"/>
                </a:solidFill>
              </a:rPr>
              <a:t> and </a:t>
            </a:r>
            <a:r>
              <a:rPr lang="en-US" dirty="0" err="1" smtClean="0">
                <a:solidFill>
                  <a:srgbClr val="660000"/>
                </a:solidFill>
              </a:rPr>
              <a:t>AdS</a:t>
            </a:r>
            <a:r>
              <a:rPr lang="en-US" dirty="0" smtClean="0">
                <a:solidFill>
                  <a:srgbClr val="660000"/>
                </a:solidFill>
              </a:rPr>
              <a:t>/CFT enjoy qualitative successes, concerns in high-</a:t>
            </a:r>
            <a:r>
              <a:rPr lang="en-US" dirty="0" err="1" smtClean="0">
                <a:solidFill>
                  <a:srgbClr val="660000"/>
                </a:solidFill>
              </a:rPr>
              <a:t>p</a:t>
            </a:r>
            <a:r>
              <a:rPr lang="en-US" baseline="-25000" dirty="0" err="1" smtClean="0">
                <a:solidFill>
                  <a:srgbClr val="660000"/>
                </a:solidFill>
              </a:rPr>
              <a:t>T</a:t>
            </a:r>
            <a:r>
              <a:rPr lang="en-US" dirty="0" smtClean="0">
                <a:solidFill>
                  <a:srgbClr val="660000"/>
                </a:solidFill>
              </a:rPr>
              <a:t> HIC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RHIC suppression of lights </a:t>
            </a:r>
            <a:r>
              <a:rPr lang="en-US" i="1" dirty="0" smtClean="0">
                <a:solidFill>
                  <a:srgbClr val="005400"/>
                </a:solidFill>
              </a:rPr>
              <a:t>and</a:t>
            </a:r>
            <a:r>
              <a:rPr lang="en-US" dirty="0" smtClean="0">
                <a:solidFill>
                  <a:srgbClr val="005400"/>
                </a:solidFill>
              </a:rPr>
              <a:t> heavies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Future LHC measurements</a:t>
            </a:r>
          </a:p>
          <a:p>
            <a:pPr lvl="1"/>
            <a:r>
              <a:rPr lang="en-US" i="1" dirty="0" smtClean="0">
                <a:solidFill>
                  <a:srgbClr val="660000"/>
                </a:solidFill>
              </a:rPr>
              <a:t>Quantitative</a:t>
            </a:r>
            <a:r>
              <a:rPr lang="en-US" dirty="0" smtClean="0">
                <a:solidFill>
                  <a:srgbClr val="660000"/>
                </a:solidFill>
              </a:rPr>
              <a:t> comparisons with rigorous </a:t>
            </a:r>
            <a:r>
              <a:rPr lang="en-US" b="1" dirty="0" smtClean="0">
                <a:solidFill>
                  <a:srgbClr val="660000"/>
                </a:solidFill>
              </a:rPr>
              <a:t>theoretical uncertainty </a:t>
            </a:r>
            <a:r>
              <a:rPr lang="en-US" dirty="0" smtClean="0">
                <a:solidFill>
                  <a:srgbClr val="660000"/>
                </a:solidFill>
              </a:rPr>
              <a:t>estimates needed for </a:t>
            </a:r>
            <a:r>
              <a:rPr lang="en-US" b="1" i="1" dirty="0" smtClean="0">
                <a:solidFill>
                  <a:srgbClr val="660000"/>
                </a:solidFill>
              </a:rPr>
              <a:t>falsification/verification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Theoretical work needed in </a:t>
            </a:r>
            <a:r>
              <a:rPr lang="en-US" i="1" dirty="0" smtClean="0">
                <a:solidFill>
                  <a:srgbClr val="005400"/>
                </a:solidFill>
              </a:rPr>
              <a:t>both</a:t>
            </a:r>
            <a:r>
              <a:rPr lang="en-US" dirty="0" smtClean="0">
                <a:solidFill>
                  <a:srgbClr val="005400"/>
                </a:solidFill>
              </a:rPr>
              <a:t> in </a:t>
            </a:r>
            <a:r>
              <a:rPr lang="en-US" dirty="0" err="1" smtClean="0">
                <a:solidFill>
                  <a:srgbClr val="005400"/>
                </a:solidFill>
              </a:rPr>
              <a:t>pQCD</a:t>
            </a:r>
            <a:r>
              <a:rPr lang="en-US" dirty="0" smtClean="0">
                <a:solidFill>
                  <a:srgbClr val="005400"/>
                </a:solidFill>
              </a:rPr>
              <a:t> and </a:t>
            </a:r>
            <a:r>
              <a:rPr lang="en-US" dirty="0" err="1" smtClean="0">
                <a:solidFill>
                  <a:srgbClr val="005400"/>
                </a:solidFill>
              </a:rPr>
              <a:t>AdS</a:t>
            </a:r>
            <a:endParaRPr lang="en-US" dirty="0" smtClean="0">
              <a:solidFill>
                <a:srgbClr val="005400"/>
              </a:solidFill>
            </a:endParaRPr>
          </a:p>
          <a:p>
            <a:pPr lvl="3"/>
            <a:r>
              <a:rPr lang="en-US" dirty="0" smtClean="0">
                <a:solidFill>
                  <a:srgbClr val="4D4D4D"/>
                </a:solidFill>
              </a:rPr>
              <a:t>In </a:t>
            </a:r>
            <a:r>
              <a:rPr lang="en-US" dirty="0" err="1" smtClean="0">
                <a:solidFill>
                  <a:srgbClr val="4D4D4D"/>
                </a:solidFill>
              </a:rPr>
              <a:t>AdS</a:t>
            </a:r>
            <a:r>
              <a:rPr lang="en-US" dirty="0" smtClean="0">
                <a:solidFill>
                  <a:srgbClr val="4D4D4D"/>
                </a:solidFill>
              </a:rPr>
              <a:t>, control of jet IC, large </a:t>
            </a:r>
            <a:r>
              <a:rPr lang="en-US" dirty="0" err="1" smtClean="0">
                <a:solidFill>
                  <a:srgbClr val="4D4D4D"/>
                </a:solidFill>
              </a:rPr>
              <a:t>p</a:t>
            </a:r>
            <a:r>
              <a:rPr lang="en-US" baseline="-25000" dirty="0" err="1" smtClean="0">
                <a:solidFill>
                  <a:srgbClr val="4D4D4D"/>
                </a:solidFill>
              </a:rPr>
              <a:t>T</a:t>
            </a:r>
            <a:r>
              <a:rPr lang="en-US" dirty="0" smtClean="0">
                <a:solidFill>
                  <a:srgbClr val="4D4D4D"/>
                </a:solidFill>
              </a:rPr>
              <a:t> required</a:t>
            </a:r>
          </a:p>
          <a:p>
            <a:pPr lvl="3"/>
            <a:r>
              <a:rPr lang="en-US" dirty="0" smtClean="0">
                <a:solidFill>
                  <a:srgbClr val="4D4D4D"/>
                </a:solidFill>
              </a:rPr>
              <a:t>In </a:t>
            </a:r>
            <a:r>
              <a:rPr lang="en-US" dirty="0" err="1" smtClean="0">
                <a:solidFill>
                  <a:srgbClr val="4D4D4D"/>
                </a:solidFill>
              </a:rPr>
              <a:t>pQCD</a:t>
            </a:r>
            <a:r>
              <a:rPr lang="en-US" dirty="0" smtClean="0">
                <a:solidFill>
                  <a:srgbClr val="4D4D4D"/>
                </a:solidFill>
              </a:rPr>
              <a:t>, wide angle radiation very important, </a:t>
            </a:r>
            <a:r>
              <a:rPr lang="en-US" b="1" i="1" dirty="0" smtClean="0"/>
              <a:t>not</a:t>
            </a:r>
            <a:r>
              <a:rPr lang="en-US" dirty="0" smtClean="0">
                <a:solidFill>
                  <a:srgbClr val="4D4D4D"/>
                </a:solidFill>
              </a:rPr>
              <a:t> under theoretical control</a:t>
            </a:r>
            <a:endParaRPr lang="en-US" dirty="0">
              <a:solidFill>
                <a:srgbClr val="4D4D4D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5823-C05F-4B68-AFFA-091075D1AA93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Additional Treats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2DD-440D-4EA3-8002-739481E3FD73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/>
          <p:nvPr/>
        </p:nvGrpSpPr>
        <p:grpSpPr>
          <a:xfrm>
            <a:off x="4714876" y="357166"/>
            <a:ext cx="4357686" cy="3857652"/>
            <a:chOff x="4714876" y="357166"/>
            <a:chExt cx="4357686" cy="3857652"/>
          </a:xfrm>
        </p:grpSpPr>
        <p:pic>
          <p:nvPicPr>
            <p:cNvPr id="214019" name="Picture 3" descr="D:\jjia\talk2009\wwnd\v2comp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6131" r="68416"/>
            <a:stretch>
              <a:fillRect/>
            </a:stretch>
          </p:blipFill>
          <p:spPr bwMode="auto">
            <a:xfrm>
              <a:off x="4714876" y="1037651"/>
              <a:ext cx="4357686" cy="3177167"/>
            </a:xfrm>
            <a:prstGeom prst="rect">
              <a:avLst/>
            </a:prstGeom>
            <a:noFill/>
          </p:spPr>
        </p:pic>
        <p:sp>
          <p:nvSpPr>
            <p:cNvPr id="214020" name="Rectangle 4"/>
            <p:cNvSpPr>
              <a:spLocks noChangeArrowheads="1"/>
            </p:cNvSpPr>
            <p:nvPr/>
          </p:nvSpPr>
          <p:spPr bwMode="auto">
            <a:xfrm>
              <a:off x="5423630" y="357166"/>
              <a:ext cx="350608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l"/>
              <a:r>
                <a:rPr lang="en-US" sz="1800" dirty="0" smtClean="0">
                  <a:latin typeface="Arial Unicode MS" pitchFamily="34" charset="-122"/>
                </a:rPr>
                <a:t>Private comm. with </a:t>
              </a: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Unicode MS" pitchFamily="34" charset="-122"/>
                </a:rPr>
                <a:t>W.</a:t>
              </a:r>
              <a:r>
                <a:rPr kumimoji="0" lang="en-US" sz="18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Unicode MS" pitchFamily="34" charset="-122"/>
                </a:rPr>
                <a:t> </a:t>
              </a: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Unicode MS" pitchFamily="34" charset="-122"/>
                </a:rPr>
                <a:t>Horowitz</a:t>
              </a:r>
              <a:r>
                <a:rPr lang="en-US" sz="1800" dirty="0" smtClean="0">
                  <a:latin typeface="Arial" pitchFamily="34" charset="0"/>
                </a:rPr>
                <a:t> </a:t>
              </a:r>
            </a:p>
            <a:p>
              <a:pPr lvl="0" algn="l"/>
              <a:r>
                <a:rPr lang="en-US" sz="1800" dirty="0" smtClean="0">
                  <a:latin typeface="Arial" pitchFamily="34" charset="0"/>
                </a:rPr>
                <a:t>Also 0910.1823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3317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ECB4B14-265A-4F28-A211-86FFFB027E56}" type="slidenum">
              <a:rPr lang="en-US" altLang="zh-CN" smtClean="0"/>
              <a:pPr/>
              <a:t>46</a:t>
            </a:fld>
            <a:endParaRPr lang="en-US" altLang="zh-CN" smtClean="0"/>
          </a:p>
        </p:txBody>
      </p:sp>
      <p:grpSp>
        <p:nvGrpSpPr>
          <p:cNvPr id="3" name="Group 18"/>
          <p:cNvGrpSpPr/>
          <p:nvPr/>
        </p:nvGrpSpPr>
        <p:grpSpPr>
          <a:xfrm>
            <a:off x="285720" y="3429000"/>
            <a:ext cx="4429156" cy="1500198"/>
            <a:chOff x="285720" y="4357694"/>
            <a:chExt cx="4429156" cy="1500198"/>
          </a:xfrm>
        </p:grpSpPr>
        <p:graphicFrame>
          <p:nvGraphicFramePr>
            <p:cNvPr id="183298" name="Object 5"/>
            <p:cNvGraphicFramePr>
              <a:graphicFrameLocks noChangeAspect="1"/>
            </p:cNvGraphicFramePr>
            <p:nvPr/>
          </p:nvGraphicFramePr>
          <p:xfrm>
            <a:off x="428596" y="5286392"/>
            <a:ext cx="1843088" cy="571500"/>
          </p:xfrm>
          <a:graphic>
            <a:graphicData uri="http://schemas.openxmlformats.org/presentationml/2006/ole">
              <p:oleObj spid="_x0000_s297986" name="Equation" r:id="rId5" imgW="1269720" imgH="393480" progId="">
                <p:embed/>
              </p:oleObj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285720" y="4357694"/>
              <a:ext cx="442915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/>
                <a:t>Fluctuation + L</a:t>
              </a:r>
              <a:r>
                <a:rPr lang="en-US" sz="1800" b="1" baseline="30000" dirty="0" smtClean="0"/>
                <a:t>3</a:t>
              </a:r>
              <a:r>
                <a:rPr lang="en-US" sz="1800" b="1" dirty="0" smtClean="0"/>
                <a:t> (ADS/CFT like)  dependence seems able to match data</a:t>
              </a:r>
              <a:endParaRPr lang="en-US" sz="1800" b="1" dirty="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357158" y="5425875"/>
            <a:ext cx="39290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spcBef>
                <a:spcPct val="30000"/>
              </a:spcBef>
              <a:defRPr/>
            </a:pPr>
            <a:r>
              <a:rPr lang="en-US" sz="1800" b="1" dirty="0" smtClean="0"/>
              <a:t>Imply coupling for intermediate </a:t>
            </a:r>
            <a:r>
              <a:rPr lang="en-US" sz="1800" b="1" dirty="0" err="1" smtClean="0"/>
              <a:t>pT</a:t>
            </a:r>
            <a:r>
              <a:rPr lang="en-US" sz="1800" b="1" dirty="0" smtClean="0"/>
              <a:t> jet is too strong for </a:t>
            </a:r>
            <a:r>
              <a:rPr lang="en-US" sz="1800" b="1" dirty="0" err="1" smtClean="0"/>
              <a:t>perturbative</a:t>
            </a:r>
            <a:r>
              <a:rPr lang="en-US" sz="1800" b="1" dirty="0" smtClean="0"/>
              <a:t> applicable?</a:t>
            </a:r>
          </a:p>
        </p:txBody>
      </p:sp>
      <p:pic>
        <p:nvPicPr>
          <p:cNvPr id="13" name="Picture 4" descr="D:\jjia\talk2010\wnnd\v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088" t="6838" r="34842"/>
          <a:stretch>
            <a:fillRect/>
          </a:stretch>
        </p:blipFill>
        <p:spPr bwMode="auto">
          <a:xfrm>
            <a:off x="4815225" y="3723477"/>
            <a:ext cx="4328807" cy="3134547"/>
          </a:xfrm>
          <a:prstGeom prst="rect">
            <a:avLst/>
          </a:prstGeom>
          <a:noFill/>
        </p:spPr>
      </p:pic>
      <p:sp>
        <p:nvSpPr>
          <p:cNvPr id="13316" name="Content Placeholder 2"/>
          <p:cNvSpPr>
            <a:spLocks noGrp="1"/>
          </p:cNvSpPr>
          <p:nvPr>
            <p:ph idx="4294967295"/>
          </p:nvPr>
        </p:nvSpPr>
        <p:spPr>
          <a:xfrm>
            <a:off x="0" y="1214438"/>
            <a:ext cx="5143500" cy="1785937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zh-CN" dirty="0" smtClean="0">
                <a:ea typeface="宋体" pitchFamily="2" charset="-122"/>
              </a:rPr>
              <a:t>Increase jet quenching v2 by</a:t>
            </a:r>
          </a:p>
          <a:p>
            <a:pPr lvl="1" eaLnBrk="1" hangingPunct="1"/>
            <a:r>
              <a:rPr lang="en-US" altLang="zh-CN" dirty="0" smtClean="0">
                <a:ea typeface="宋体" pitchFamily="2" charset="-122"/>
              </a:rPr>
              <a:t>Using higher orders of L dependence.</a:t>
            </a:r>
          </a:p>
          <a:p>
            <a:pPr lvl="1" eaLnBrk="1" hangingPunct="1"/>
            <a:r>
              <a:rPr lang="en-US" altLang="zh-CN" dirty="0" smtClean="0">
                <a:ea typeface="宋体" pitchFamily="2" charset="-122"/>
              </a:rPr>
              <a:t>Take into account fluctuation in RP angle.</a:t>
            </a:r>
          </a:p>
          <a:p>
            <a:pPr lvl="1" eaLnBrk="1" hangingPunct="1"/>
            <a:endParaRPr lang="en-US" altLang="zh-CN" dirty="0" smtClean="0">
              <a:ea typeface="宋体" pitchFamily="2" charset="-122"/>
            </a:endParaRPr>
          </a:p>
          <a:p>
            <a:pPr lvl="1" eaLnBrk="1" hangingPunct="1"/>
            <a:endParaRPr lang="en-US" altLang="zh-CN" dirty="0" smtClean="0">
              <a:ea typeface="宋体" pitchFamily="2" charset="-122"/>
            </a:endParaRPr>
          </a:p>
        </p:txBody>
      </p:sp>
      <p:graphicFrame>
        <p:nvGraphicFramePr>
          <p:cNvPr id="17" name="Object 5"/>
          <p:cNvGraphicFramePr>
            <a:graphicFrameLocks noChangeAspect="1"/>
          </p:cNvGraphicFramePr>
          <p:nvPr/>
        </p:nvGraphicFramePr>
        <p:xfrm>
          <a:off x="2285984" y="4357694"/>
          <a:ext cx="2487613" cy="571500"/>
        </p:xfrm>
        <a:graphic>
          <a:graphicData uri="http://schemas.openxmlformats.org/presentationml/2006/ole">
            <p:oleObj spid="_x0000_s297987" name="Equation" r:id="rId7" imgW="1714320" imgH="393480" progId="">
              <p:embed/>
            </p:oleObj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04800" y="304800"/>
            <a:ext cx="3724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Jia</a:t>
            </a:r>
            <a:r>
              <a:rPr lang="en-US" sz="3600" dirty="0" smtClean="0"/>
              <a:t>, WWND 2010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F6007-F9B1-49A3-9CBA-09432691873A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40BDB-26B4-44D1-8E39-CDFFE3F2398B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2672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2038" y="328613"/>
            <a:ext cx="7019925" cy="620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+</a:t>
            </a:r>
            <a:r>
              <a:rPr lang="en-US" dirty="0" smtClean="0"/>
              <a:t> vs.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E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154C6-F7E5-4C96-AD52-2433B2C281AC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16179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7263" y="1219200"/>
            <a:ext cx="72294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179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2133600"/>
            <a:ext cx="4584700" cy="222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179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267200"/>
            <a:ext cx="77628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+</a:t>
            </a:r>
            <a:r>
              <a:rPr lang="en-US" dirty="0" smtClean="0"/>
              <a:t> vs.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E</a:t>
            </a:r>
            <a:r>
              <a:rPr lang="en-US" dirty="0" smtClean="0"/>
              <a:t>: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max</a:t>
            </a:r>
            <a:r>
              <a:rPr lang="en-US" dirty="0" smtClean="0"/>
              <a:t>, </a:t>
            </a:r>
            <a:r>
              <a:rPr lang="en-US" dirty="0" err="1" smtClean="0"/>
              <a:t>Jacobian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5B039-409D-4F9B-92A0-D981C417E946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16281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1143000"/>
            <a:ext cx="6243637" cy="127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281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2438400"/>
            <a:ext cx="6115050" cy="192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2821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0575" y="4495800"/>
            <a:ext cx="80486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Past, Present, and Future Questions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Bulk properties</a:t>
            </a:r>
          </a:p>
          <a:p>
            <a:pPr lvl="1"/>
            <a:r>
              <a:rPr lang="en-US" dirty="0" err="1" smtClean="0"/>
              <a:t>Deconfinement</a:t>
            </a:r>
            <a:endParaRPr lang="en-US" dirty="0" smtClean="0"/>
          </a:p>
          <a:p>
            <a:pPr lvl="1"/>
            <a:r>
              <a:rPr lang="en-US" dirty="0" err="1" smtClean="0"/>
              <a:t>Thermalization</a:t>
            </a:r>
            <a:r>
              <a:rPr lang="en-US" dirty="0" smtClean="0"/>
              <a:t>, density</a:t>
            </a:r>
          </a:p>
          <a:p>
            <a:pPr lvl="1"/>
            <a:r>
              <a:rPr lang="en-US" dirty="0" smtClean="0"/>
              <a:t>EOS,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</a:t>
            </a:r>
          </a:p>
          <a:p>
            <a:pPr lvl="1"/>
            <a:r>
              <a:rPr lang="en-US" dirty="0" smtClean="0"/>
              <a:t>QGP DOF</a:t>
            </a:r>
          </a:p>
          <a:p>
            <a:r>
              <a:rPr lang="en-US" dirty="0" smtClean="0"/>
              <a:t>Weakly vs. Strongly coupled plasma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= U/T: &lt;&lt;1 or &gt;&gt;1?</a:t>
            </a:r>
          </a:p>
          <a:p>
            <a:r>
              <a:rPr lang="en-US" dirty="0" smtClean="0"/>
              <a:t>Weakly vs. Strongly coupled theories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~ 0.3 &lt;&lt; 1?	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√(g</a:t>
            </a:r>
            <a:r>
              <a:rPr lang="en-US" baseline="-25000" dirty="0" smtClean="0"/>
              <a:t>YM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) ~ 3.5 &gt;&gt; 1?</a:t>
            </a:r>
          </a:p>
          <a:p>
            <a:r>
              <a:rPr lang="en-US" dirty="0" smtClean="0"/>
              <a:t>New computational techniques</a:t>
            </a:r>
          </a:p>
          <a:p>
            <a:pPr lvl="1"/>
            <a:r>
              <a:rPr lang="en-US" dirty="0" err="1" smtClean="0"/>
              <a:t>AdS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20CA-9644-4A2F-B090-6D76FC5B547C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57970-D510-4329-B8C2-629882E6F99D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228600" y="3657600"/>
            <a:ext cx="5638800" cy="2639199"/>
            <a:chOff x="0" y="3810000"/>
            <a:chExt cx="5638800" cy="26391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" y="3810000"/>
              <a:ext cx="5181600" cy="244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0" y="6172200"/>
              <a:ext cx="2854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Kaczmarek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Zantow</a:t>
              </a:r>
              <a:r>
                <a:rPr lang="en-US" sz="1200" dirty="0" smtClean="0"/>
                <a:t>, PRD71 (2005)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68490" y="6172200"/>
              <a:ext cx="2770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Davies et al. (HPQCD), PRL92 (2004)</a:t>
              </a:r>
              <a:endParaRPr lang="en-US" sz="1200" dirty="0"/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80EA-E344-4919-A63C-47E6240320EA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III: </a:t>
            </a:r>
            <a:r>
              <a:rPr lang="en-US" dirty="0" err="1" smtClean="0"/>
              <a:t>AdS</a:t>
            </a:r>
            <a:r>
              <a:rPr lang="en-US" dirty="0" smtClean="0"/>
              <a:t>(?)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3689-E2F2-4D3A-9F46-7ED5FCD36E48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→ ∞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9C88F-C7F1-4392-A9EA-C9618DFD6AC5}" type="datetime1">
              <a:rPr lang="en-US" smtClean="0"/>
              <a:pPr/>
              <a:t>2/18/2010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Iowa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253954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7445</TotalTime>
  <Words>2040</Words>
  <Application>Microsoft Office PowerPoint</Application>
  <PresentationFormat>On-screen Show (4:3)</PresentationFormat>
  <Paragraphs>561</Paragraphs>
  <Slides>49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Office Theme</vt:lpstr>
      <vt:lpstr>Image</vt:lpstr>
      <vt:lpstr>Bitmap Image</vt:lpstr>
      <vt:lpstr>Equation</vt:lpstr>
      <vt:lpstr>Successes, Failures, and Uncertainties in Jet Physics in Heavy Ion Collisions</vt:lpstr>
      <vt:lpstr>QCD: Theory of the Strong Force</vt:lpstr>
      <vt:lpstr>Bulk QCD and Phase Diagram</vt:lpstr>
      <vt:lpstr>Evolution of a HI Collision</vt:lpstr>
      <vt:lpstr>Past, Present, and Future Questions</vt:lpstr>
      <vt:lpstr>Methods of QCD Calculation I: Lattice</vt:lpstr>
      <vt:lpstr>Methods of QCD Calculation II: pQCD</vt:lpstr>
      <vt:lpstr>Methods of QCD Calculation III: AdS(?)</vt:lpstr>
      <vt:lpstr>Why High-pT Jets?</vt:lpstr>
      <vt:lpstr>Tomography in QGP</vt:lpstr>
      <vt:lpstr>QGP Energy Loss</vt:lpstr>
      <vt:lpstr>Jets in Heavy Ion Collisions</vt:lpstr>
      <vt:lpstr>High-pT Observables</vt:lpstr>
      <vt:lpstr>pQCD Rad Picture</vt:lpstr>
      <vt:lpstr>pQCD Success at RHIC:</vt:lpstr>
      <vt:lpstr>Trouble for Rad E-Loss Picture</vt:lpstr>
      <vt:lpstr>What About Elastic Loss?</vt:lpstr>
      <vt:lpstr>Quantitative Disagreement Remains</vt:lpstr>
      <vt:lpstr>Strongly Coupled Qualitative Successes</vt:lpstr>
      <vt:lpstr>Jets in AdS/CFT</vt:lpstr>
      <vt:lpstr>Compared to Data</vt:lpstr>
      <vt:lpstr>pQCD vs. AdS/CFT at LHC</vt:lpstr>
      <vt:lpstr>Not So Fast!</vt:lpstr>
      <vt:lpstr>LHC RcAA(pT)/RbAA(pT) Prediction (with speed limits)</vt:lpstr>
      <vt:lpstr>RHIC Rcb Ratio</vt:lpstr>
      <vt:lpstr>Universality and Applicability</vt:lpstr>
      <vt:lpstr>New Geometries</vt:lpstr>
      <vt:lpstr>Asymptotic Shock Results</vt:lpstr>
      <vt:lpstr>Putting It All Together</vt:lpstr>
      <vt:lpstr>Shock Metric Speed Limit</vt:lpstr>
      <vt:lpstr>Back to pQCD: Quant. and Falsifiable</vt:lpstr>
      <vt:lpstr>Need for Theoretical Uncertainty</vt:lpstr>
      <vt:lpstr>Mechanics of Energy Loss</vt:lpstr>
      <vt:lpstr>Poisson Convolution</vt:lpstr>
      <vt:lpstr>Opacity Expansion Calculation</vt:lpstr>
      <vt:lpstr>Uncertainty from Collinear Approx</vt:lpstr>
      <vt:lpstr>Two Standard x Definitions</vt:lpstr>
      <vt:lpstr>Coordinate Transformations</vt:lpstr>
      <vt:lpstr>Jacobians</vt:lpstr>
      <vt:lpstr>Rad. Gluon Kin. Sensitivities</vt:lpstr>
      <vt:lpstr>Collinearity and Gluon Mass</vt:lpstr>
      <vt:lpstr>Results</vt:lpstr>
      <vt:lpstr>Parton Energy Dependence</vt:lpstr>
      <vt:lpstr>Conclusions</vt:lpstr>
      <vt:lpstr>Additional Treats</vt:lpstr>
      <vt:lpstr>Slide 46</vt:lpstr>
      <vt:lpstr>Slide 47</vt:lpstr>
      <vt:lpstr>x+ vs. xE</vt:lpstr>
      <vt:lpstr>x+ vs. xE: kmax, Jacobian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501</cp:revision>
  <dcterms:created xsi:type="dcterms:W3CDTF">2009-09-03T22:02:25Z</dcterms:created>
  <dcterms:modified xsi:type="dcterms:W3CDTF">2010-02-18T17:33:31Z</dcterms:modified>
</cp:coreProperties>
</file>