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74" r:id="rId2"/>
    <p:sldId id="525" r:id="rId3"/>
    <p:sldId id="578" r:id="rId4"/>
    <p:sldId id="516" r:id="rId5"/>
    <p:sldId id="583" r:id="rId6"/>
    <p:sldId id="584" r:id="rId7"/>
    <p:sldId id="580" r:id="rId8"/>
    <p:sldId id="539" r:id="rId9"/>
    <p:sldId id="559" r:id="rId10"/>
    <p:sldId id="560" r:id="rId11"/>
    <p:sldId id="561" r:id="rId12"/>
    <p:sldId id="434" r:id="rId13"/>
    <p:sldId id="437" r:id="rId14"/>
    <p:sldId id="435" r:id="rId15"/>
    <p:sldId id="495" r:id="rId16"/>
    <p:sldId id="432" r:id="rId17"/>
    <p:sldId id="587" r:id="rId18"/>
    <p:sldId id="345" r:id="rId19"/>
    <p:sldId id="572" r:id="rId20"/>
    <p:sldId id="573" r:id="rId21"/>
    <p:sldId id="295" r:id="rId22"/>
    <p:sldId id="301" r:id="rId23"/>
    <p:sldId id="303" r:id="rId24"/>
    <p:sldId id="386" r:id="rId25"/>
    <p:sldId id="387" r:id="rId26"/>
    <p:sldId id="388" r:id="rId27"/>
    <p:sldId id="590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400"/>
    <a:srgbClr val="4D4D4D"/>
    <a:srgbClr val="660000"/>
    <a:srgbClr val="09840A"/>
    <a:srgbClr val="2D2A62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39" autoAdjust="0"/>
    <p:restoredTop sz="94660"/>
  </p:normalViewPr>
  <p:slideViewPr>
    <p:cSldViewPr>
      <p:cViewPr varScale="1">
        <p:scale>
          <a:sx n="74" d="100"/>
          <a:sy n="74" d="100"/>
        </p:scale>
        <p:origin x="-8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11/16/2010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Next up, experiments!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C478-3DD0-4AB1-88D6-4F7A5F7ECCA5}" type="datetime5">
              <a:rPr lang="en-US" smtClean="0"/>
              <a:pPr/>
              <a:t>16-Nov-10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UCT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3D3D2-3912-40AA-8069-F9AFB7327769}" type="datetime5">
              <a:rPr lang="en-US" smtClean="0"/>
              <a:pPr/>
              <a:t>16-Nov-10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UCT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90CF-36F8-4FB2-BE3A-C21B87938998}" type="datetime5">
              <a:rPr lang="en-US" smtClean="0"/>
              <a:pPr/>
              <a:t>16-Nov-10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UCT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DB77A-B2B5-4522-A9F6-BC8837815589}" type="datetime5">
              <a:rPr lang="en-US" smtClean="0"/>
              <a:pPr/>
              <a:t>16-Nov-10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UCT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E62EE-B4F2-4A13-B423-1500F318AA59}" type="datetime5">
              <a:rPr lang="en-US" smtClean="0"/>
              <a:pPr/>
              <a:t>16-Nov-10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UCT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C058-3825-4B57-BAAC-88B80C9CFF02}" type="datetime5">
              <a:rPr lang="en-US" smtClean="0"/>
              <a:pPr/>
              <a:t>16-Nov-10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UCT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35B93-4E9F-4D47-9C3D-CD3553CAC1D0}" type="datetime5">
              <a:rPr lang="en-US" smtClean="0"/>
              <a:pPr/>
              <a:t>16-Nov-10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UCT Seminar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1E70D-5120-464F-9E58-EC409AFFB2FC}" type="datetime5">
              <a:rPr lang="en-US" smtClean="0"/>
              <a:pPr/>
              <a:t>16-Nov-10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UCT Seminar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61668-78B1-4E63-9B36-5B2139531CAF}" type="datetime5">
              <a:rPr lang="en-US" smtClean="0"/>
              <a:pPr/>
              <a:t>16-Nov-10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UCT Seminar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80463-EE0F-46E6-B13B-7AAD760BD7FB}" type="datetime5">
              <a:rPr lang="en-US" smtClean="0"/>
              <a:pPr/>
              <a:t>16-Nov-10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UCT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3B564-AAFC-448F-8DB2-7DF7776D2812}" type="datetime5">
              <a:rPr lang="en-US" smtClean="0"/>
              <a:pPr/>
              <a:t>16-Nov-10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UCT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A144F-2335-4B19-AF3F-235E8602E31B}" type="datetime5">
              <a:rPr lang="en-US" smtClean="0"/>
              <a:pPr/>
              <a:t>16-Nov-10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9292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UCT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17" descr="OSU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2075" y="6393500"/>
            <a:ext cx="365125" cy="3714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gte581p\Pictures\bliceUrQMD.mpg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7317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Successes, Failures, and Uncertainties in the Jet Physics of Heavy Ion Collisions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The Ohio State University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February 23, 2010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BDB88-7CC7-4C22-BB00-ABE347E4F90E}" type="datetime5">
              <a:rPr lang="en-US" smtClean="0"/>
              <a:pPr/>
              <a:t>16-Nov-10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UCT Seminar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5257800"/>
            <a:ext cx="77926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With many thanks to Brian Cole, </a:t>
            </a:r>
            <a:r>
              <a:rPr lang="en-US" sz="1600" dirty="0" err="1" smtClean="0"/>
              <a:t>Miklos</a:t>
            </a:r>
            <a:r>
              <a:rPr lang="en-US" sz="1600" dirty="0" smtClean="0"/>
              <a:t> </a:t>
            </a:r>
            <a:r>
              <a:rPr lang="en-US" sz="1600" dirty="0" err="1" smtClean="0"/>
              <a:t>Gyulassy</a:t>
            </a:r>
            <a:r>
              <a:rPr lang="en-US" sz="1600" dirty="0" smtClean="0"/>
              <a:t>, Ulrich Heinz, and Yuri </a:t>
            </a:r>
            <a:r>
              <a:rPr lang="en-US" sz="1600" dirty="0" err="1" smtClean="0"/>
              <a:t>Kovchegov</a:t>
            </a: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II: </a:t>
            </a:r>
            <a:r>
              <a:rPr lang="en-US" dirty="0" err="1" smtClean="0"/>
              <a:t>pQCD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2057400" y="5486400"/>
            <a:ext cx="5867400" cy="1066800"/>
          </a:xfrm>
        </p:spPr>
        <p:txBody>
          <a:bodyPr>
            <a:normAutofit fontScale="92500"/>
          </a:bodyPr>
          <a:lstStyle/>
          <a:p>
            <a:pPr lvl="2"/>
            <a:r>
              <a:rPr lang="en-US" dirty="0" smtClean="0"/>
              <a:t>Any quantity</a:t>
            </a:r>
          </a:p>
          <a:p>
            <a:pPr lvl="2"/>
            <a:r>
              <a:rPr lang="en-US" dirty="0" smtClean="0"/>
              <a:t>Small coupling (large </a:t>
            </a:r>
            <a:r>
              <a:rPr lang="en-US" dirty="0" err="1" smtClean="0"/>
              <a:t>momenta</a:t>
            </a:r>
            <a:r>
              <a:rPr lang="en-US" dirty="0" smtClean="0"/>
              <a:t> only)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11E98-10D8-4629-B2F6-90B877EB8280}" type="datetime5">
              <a:rPr lang="en-US" smtClean="0"/>
              <a:pPr/>
              <a:t>16-Nov-10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UCT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3" name="Group 17"/>
          <p:cNvGrpSpPr/>
          <p:nvPr/>
        </p:nvGrpSpPr>
        <p:grpSpPr>
          <a:xfrm>
            <a:off x="163881" y="838200"/>
            <a:ext cx="3798519" cy="4772799"/>
            <a:chOff x="163881" y="1219200"/>
            <a:chExt cx="3798519" cy="4772799"/>
          </a:xfrm>
        </p:grpSpPr>
        <p:sp>
          <p:nvSpPr>
            <p:cNvPr id="9" name="TextBox 8"/>
            <p:cNvSpPr txBox="1"/>
            <p:nvPr/>
          </p:nvSpPr>
          <p:spPr>
            <a:xfrm>
              <a:off x="457200" y="5715000"/>
              <a:ext cx="20104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Jäger</a:t>
              </a:r>
              <a:r>
                <a:rPr lang="en-US" sz="1200" dirty="0" smtClean="0"/>
                <a:t> et al., PRD67 (2003)</a:t>
              </a:r>
              <a:endParaRPr lang="en-US" sz="1200" dirty="0"/>
            </a:p>
          </p:txBody>
        </p: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3881" y="1219200"/>
              <a:ext cx="3798519" cy="449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7" name="Group 16"/>
          <p:cNvGrpSpPr/>
          <p:nvPr/>
        </p:nvGrpSpPr>
        <p:grpSpPr>
          <a:xfrm>
            <a:off x="4078061" y="1295400"/>
            <a:ext cx="5065939" cy="4163199"/>
            <a:chOff x="4078061" y="1752600"/>
            <a:chExt cx="5065939" cy="4163199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78061" y="1752600"/>
              <a:ext cx="5065939" cy="388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" name="TextBox 14"/>
            <p:cNvSpPr txBox="1"/>
            <p:nvPr/>
          </p:nvSpPr>
          <p:spPr>
            <a:xfrm>
              <a:off x="6019800" y="5638800"/>
              <a:ext cx="16383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d’Enterria</a:t>
              </a:r>
              <a:r>
                <a:rPr lang="en-US" sz="1200" dirty="0" smtClean="0"/>
                <a:t>, 0902.2011</a:t>
              </a:r>
              <a:endParaRPr lang="en-US" sz="1200" dirty="0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5562600" y="838200"/>
            <a:ext cx="27863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(</a:t>
            </a:r>
            <a:r>
              <a:rPr lang="en-US" sz="2400" dirty="0" err="1" smtClean="0"/>
              <a:t>perturbative</a:t>
            </a:r>
            <a:r>
              <a:rPr lang="en-US" sz="2400" dirty="0" smtClean="0"/>
              <a:t> QCD)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Methods III: </a:t>
            </a:r>
            <a:r>
              <a:rPr lang="en-US" sz="4000" dirty="0" err="1" smtClean="0"/>
              <a:t>AdS</a:t>
            </a:r>
            <a:r>
              <a:rPr lang="en-US" sz="4000" dirty="0" smtClean="0"/>
              <a:t>/CFT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121" y="990600"/>
            <a:ext cx="9144000" cy="685800"/>
          </a:xfrm>
        </p:spPr>
        <p:txBody>
          <a:bodyPr/>
          <a:lstStyle/>
          <a:p>
            <a:pPr>
              <a:buNone/>
            </a:pPr>
            <a:r>
              <a:rPr lang="en-US" dirty="0" err="1" smtClean="0"/>
              <a:t>Maldacena</a:t>
            </a:r>
            <a:r>
              <a:rPr lang="en-US" dirty="0" smtClean="0"/>
              <a:t> conjecture: SYM in </a:t>
            </a:r>
            <a:r>
              <a:rPr lang="en-US" i="1" dirty="0" smtClean="0"/>
              <a:t>d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 IIB in </a:t>
            </a:r>
            <a:r>
              <a:rPr lang="en-US" i="1" dirty="0" smtClean="0">
                <a:sym typeface="Wingdings" pitchFamily="2" charset="2"/>
              </a:rPr>
              <a:t>d</a:t>
            </a:r>
            <a:r>
              <a:rPr lang="en-US" dirty="0" smtClean="0">
                <a:sym typeface="Wingdings" pitchFamily="2" charset="2"/>
              </a:rPr>
              <a:t>+1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8E3E6-3F9D-4DC4-83AF-F5196470EF48}" type="datetime5">
              <a:rPr lang="en-US" smtClean="0"/>
              <a:pPr/>
              <a:t>16-Nov-10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UCT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-304800" y="4800600"/>
            <a:ext cx="8839200" cy="182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All quantities</a:t>
            </a:r>
            <a:endParaRPr lang="en-US" sz="2200" dirty="0" smtClean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dirty="0" err="1" smtClean="0">
                <a:solidFill>
                  <a:srgbClr val="4D4D4D"/>
                </a:solidFill>
              </a:rPr>
              <a:t>N</a:t>
            </a:r>
            <a:r>
              <a:rPr lang="en-US" sz="2200" baseline="-25000" dirty="0" err="1" smtClean="0">
                <a:solidFill>
                  <a:srgbClr val="4D4D4D"/>
                </a:solidFill>
              </a:rPr>
              <a:t>c</a:t>
            </a:r>
            <a:r>
              <a:rPr lang="en-US" sz="2200" dirty="0" smtClean="0">
                <a:solidFill>
                  <a:srgbClr val="4D4D4D"/>
                </a:solidFill>
              </a:rPr>
              <a:t> → ∞ 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SYM, not QCD</a:t>
            </a:r>
          </a:p>
          <a:p>
            <a:pPr marL="1600200" lvl="3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Probably not good approx. for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p+p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 maybe A+A?</a:t>
            </a:r>
            <a:endParaRPr lang="en-US" sz="2200" dirty="0" smtClean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dirty="0" smtClean="0">
                <a:solidFill>
                  <a:srgbClr val="4D4D4D"/>
                </a:solidFill>
              </a:rPr>
              <a:t>Applicable to condensed matter systems?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7" name="Group 13"/>
          <p:cNvGrpSpPr/>
          <p:nvPr/>
        </p:nvGrpSpPr>
        <p:grpSpPr>
          <a:xfrm>
            <a:off x="152400" y="1802451"/>
            <a:ext cx="4156291" cy="2895600"/>
            <a:chOff x="152400" y="1802451"/>
            <a:chExt cx="4156291" cy="2895600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63891" y="2335851"/>
              <a:ext cx="3698509" cy="2362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199" name="Picture 7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AFD6FF"/>
                </a:clrFrom>
                <a:clrTo>
                  <a:srgbClr val="AFD6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2400" y="1802451"/>
              <a:ext cx="3886200" cy="4811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6" name="TextBox 15"/>
            <p:cNvSpPr txBox="1"/>
            <p:nvPr/>
          </p:nvSpPr>
          <p:spPr>
            <a:xfrm>
              <a:off x="3124200" y="4393251"/>
              <a:ext cx="11844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Gubser</a:t>
              </a:r>
              <a:r>
                <a:rPr lang="en-US" sz="1200" dirty="0" smtClean="0"/>
                <a:t>, QM09</a:t>
              </a:r>
              <a:endParaRPr lang="en-US" sz="1200" dirty="0"/>
            </a:p>
          </p:txBody>
        </p:sp>
      </p:grpSp>
      <p:grpSp>
        <p:nvGrpSpPr>
          <p:cNvPr id="8" name="Group 17"/>
          <p:cNvGrpSpPr/>
          <p:nvPr/>
        </p:nvGrpSpPr>
        <p:grpSpPr>
          <a:xfrm>
            <a:off x="4572000" y="1752600"/>
            <a:ext cx="4267200" cy="3707451"/>
            <a:chOff x="4572000" y="1752600"/>
            <a:chExt cx="4267200" cy="3707451"/>
          </a:xfrm>
        </p:grpSpPr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0" y="2564451"/>
              <a:ext cx="4251609" cy="2895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200" name="Picture 8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AFD6FF"/>
                </a:clrFrom>
                <a:clrTo>
                  <a:srgbClr val="AFD6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648200" y="1752600"/>
              <a:ext cx="4191000" cy="518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Jets?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876800"/>
          </a:xfrm>
        </p:spPr>
        <p:txBody>
          <a:bodyPr/>
          <a:lstStyle/>
          <a:p>
            <a:r>
              <a:rPr lang="en-US" dirty="0" smtClean="0"/>
              <a:t>Tomography in medicine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2D546-72D3-48C0-BAFB-E493686833B8}" type="datetime5">
              <a:rPr lang="en-US" smtClean="0"/>
              <a:pPr/>
              <a:t>16-Nov-10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UCT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981200"/>
            <a:ext cx="2800350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209800" y="62484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/>
              <a:t>http://www.fas.org/irp/imint/docs/rst/Intro/Part2_26d.html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52400" y="1524000"/>
            <a:ext cx="5181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4D4D4D"/>
                </a:solidFill>
              </a:rPr>
              <a:t>One can learn a lot from </a:t>
            </a:r>
            <a:r>
              <a:rPr lang="en-US" sz="2000" dirty="0" smtClean="0">
                <a:solidFill>
                  <a:srgbClr val="4D4D4D"/>
                </a:solidFill>
              </a:rPr>
              <a:t>a single probe</a:t>
            </a:r>
            <a:r>
              <a:rPr lang="en-US" sz="2000" dirty="0">
                <a:solidFill>
                  <a:srgbClr val="4D4D4D"/>
                </a:solidFill>
              </a:rPr>
              <a:t>…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524000" y="57912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660000"/>
                </a:solidFill>
              </a:rPr>
              <a:t>PET Scan</a:t>
            </a:r>
          </a:p>
        </p:txBody>
      </p:sp>
      <p:grpSp>
        <p:nvGrpSpPr>
          <p:cNvPr id="11" name="Group 7"/>
          <p:cNvGrpSpPr>
            <a:grpSpLocks/>
          </p:cNvGrpSpPr>
          <p:nvPr/>
        </p:nvGrpSpPr>
        <p:grpSpPr bwMode="auto">
          <a:xfrm>
            <a:off x="5257800" y="2057400"/>
            <a:ext cx="3581400" cy="4070350"/>
            <a:chOff x="3312" y="1056"/>
            <a:chExt cx="2256" cy="2564"/>
          </a:xfrm>
        </p:grpSpPr>
        <p:graphicFrame>
          <p:nvGraphicFramePr>
            <p:cNvPr id="12" name="Object 8"/>
            <p:cNvGraphicFramePr>
              <a:graphicFrameLocks noChangeAspect="1"/>
            </p:cNvGraphicFramePr>
            <p:nvPr/>
          </p:nvGraphicFramePr>
          <p:xfrm>
            <a:off x="3504" y="1632"/>
            <a:ext cx="1712" cy="1528"/>
          </p:xfrm>
          <a:graphic>
            <a:graphicData uri="http://schemas.openxmlformats.org/presentationml/2006/ole">
              <p:oleObj spid="_x0000_s253954" name="Image" r:id="rId4" imgW="2717460" imgH="2425397" progId="">
                <p:embed/>
              </p:oleObj>
            </a:graphicData>
          </a:graphic>
        </p:graphicFrame>
        <p:sp>
          <p:nvSpPr>
            <p:cNvPr id="13" name="Text Box 9"/>
            <p:cNvSpPr txBox="1">
              <a:spLocks noChangeArrowheads="1"/>
            </p:cNvSpPr>
            <p:nvPr/>
          </p:nvSpPr>
          <p:spPr bwMode="auto">
            <a:xfrm>
              <a:off x="3312" y="1056"/>
              <a:ext cx="225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/>
                <a:t>and even more with multiple probes</a:t>
              </a:r>
            </a:p>
          </p:txBody>
        </p:sp>
        <p:sp>
          <p:nvSpPr>
            <p:cNvPr id="14" name="Text Box 10"/>
            <p:cNvSpPr txBox="1">
              <a:spLocks noChangeArrowheads="1"/>
            </p:cNvSpPr>
            <p:nvPr/>
          </p:nvSpPr>
          <p:spPr bwMode="auto">
            <a:xfrm>
              <a:off x="3360" y="3216"/>
              <a:ext cx="201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>
                  <a:solidFill>
                    <a:srgbClr val="660000"/>
                  </a:solidFill>
                </a:rPr>
                <a:t>SPECT-CT Scan uses internal </a:t>
              </a:r>
              <a:r>
                <a:rPr lang="en-US" sz="1800">
                  <a:solidFill>
                    <a:srgbClr val="660000"/>
                  </a:solidFill>
                  <a:latin typeface="Symbol" pitchFamily="18" charset="2"/>
                </a:rPr>
                <a:t>g</a:t>
              </a:r>
              <a:r>
                <a:rPr lang="en-US" sz="1800">
                  <a:solidFill>
                    <a:srgbClr val="660000"/>
                  </a:solidFill>
                </a:rPr>
                <a:t> photons and external X-rays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Tomography in QGP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8006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Requires well-controlled theory of:</a:t>
            </a:r>
          </a:p>
          <a:p>
            <a:pPr lvl="1"/>
            <a:r>
              <a:rPr lang="en-US" dirty="0" smtClean="0"/>
              <a:t>production of rare,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probes</a:t>
            </a:r>
          </a:p>
          <a:p>
            <a:pPr lvl="2"/>
            <a:r>
              <a:rPr lang="en-US" dirty="0" smtClean="0"/>
              <a:t>g, u, d, s, c, b</a:t>
            </a:r>
          </a:p>
          <a:p>
            <a:pPr lvl="1"/>
            <a:r>
              <a:rPr lang="en-US" dirty="0" smtClean="0"/>
              <a:t>in-medium E-loss</a:t>
            </a:r>
          </a:p>
          <a:p>
            <a:pPr lvl="1"/>
            <a:r>
              <a:rPr lang="en-US" dirty="0" err="1" smtClean="0"/>
              <a:t>hadronization</a:t>
            </a:r>
            <a:endParaRPr lang="en-US" dirty="0" smtClean="0"/>
          </a:p>
          <a:p>
            <a:r>
              <a:rPr lang="en-US" dirty="0" smtClean="0"/>
              <a:t>Requires precision measurements of decay fragments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175E2-5964-435F-911E-A18A7E046DC0}" type="datetime5">
              <a:rPr lang="en-US" smtClean="0"/>
              <a:pPr/>
              <a:t>16-Nov-10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UCT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13</a:t>
            </a:fld>
            <a:endParaRPr lang="en-US"/>
          </a:p>
        </p:txBody>
      </p:sp>
      <p:grpSp>
        <p:nvGrpSpPr>
          <p:cNvPr id="7" name="Group 15"/>
          <p:cNvGrpSpPr/>
          <p:nvPr/>
        </p:nvGrpSpPr>
        <p:grpSpPr>
          <a:xfrm>
            <a:off x="5843604" y="1447799"/>
            <a:ext cx="2843196" cy="2895601"/>
            <a:chOff x="6324601" y="3352800"/>
            <a:chExt cx="2843196" cy="2895601"/>
          </a:xfrm>
        </p:grpSpPr>
        <p:grpSp>
          <p:nvGrpSpPr>
            <p:cNvPr id="8" name="Group 3"/>
            <p:cNvGrpSpPr>
              <a:grpSpLocks/>
            </p:cNvGrpSpPr>
            <p:nvPr/>
          </p:nvGrpSpPr>
          <p:grpSpPr bwMode="auto">
            <a:xfrm>
              <a:off x="6324601" y="3352800"/>
              <a:ext cx="2749551" cy="2895601"/>
              <a:chOff x="336" y="768"/>
              <a:chExt cx="2147" cy="2208"/>
            </a:xfrm>
          </p:grpSpPr>
          <p:pic>
            <p:nvPicPr>
              <p:cNvPr id="19" name="Picture 4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6" y="912"/>
                <a:ext cx="1894" cy="2064"/>
              </a:xfrm>
              <a:prstGeom prst="rect">
                <a:avLst/>
              </a:prstGeom>
              <a:noFill/>
            </p:spPr>
          </p:pic>
          <p:sp>
            <p:nvSpPr>
              <p:cNvPr id="20" name="Line 5"/>
              <p:cNvSpPr>
                <a:spLocks noChangeShapeType="1"/>
              </p:cNvSpPr>
              <p:nvPr/>
            </p:nvSpPr>
            <p:spPr bwMode="auto">
              <a:xfrm>
                <a:off x="912" y="768"/>
                <a:ext cx="0" cy="12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stealth" w="lg" len="lg"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6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7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8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3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Text Box 9"/>
              <p:cNvSpPr txBox="1">
                <a:spLocks noChangeArrowheads="1"/>
              </p:cNvSpPr>
              <p:nvPr/>
            </p:nvSpPr>
            <p:spPr bwMode="auto">
              <a:xfrm>
                <a:off x="2150" y="919"/>
                <a:ext cx="333" cy="3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 i="1">
                    <a:latin typeface="Arial" charset="0"/>
                  </a:rPr>
                  <a:t>p</a:t>
                </a:r>
                <a:r>
                  <a:rPr lang="en-US" sz="2000" i="1" baseline="-25000">
                    <a:latin typeface="Arial" charset="0"/>
                  </a:rPr>
                  <a:t>T</a:t>
                </a:r>
              </a:p>
            </p:txBody>
          </p:sp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>
                <a:off x="1248" y="1872"/>
                <a:ext cx="64" cy="192"/>
              </a:xfrm>
              <a:custGeom>
                <a:avLst/>
                <a:gdLst/>
                <a:ahLst/>
                <a:cxnLst>
                  <a:cxn ang="0">
                    <a:pos x="48" y="192"/>
                  </a:cxn>
                  <a:cxn ang="0">
                    <a:pos x="0" y="0"/>
                  </a:cxn>
                </a:cxnLst>
                <a:rect l="0" t="0" r="r" b="b"/>
                <a:pathLst>
                  <a:path w="64" h="192">
                    <a:moveTo>
                      <a:pt x="48" y="192"/>
                    </a:moveTo>
                    <a:cubicBezTo>
                      <a:pt x="56" y="132"/>
                      <a:pt x="64" y="72"/>
                      <a:pt x="0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Text Box 11"/>
              <p:cNvSpPr txBox="1">
                <a:spLocks noChangeArrowheads="1"/>
              </p:cNvSpPr>
              <p:nvPr/>
            </p:nvSpPr>
            <p:spPr bwMode="auto">
              <a:xfrm>
                <a:off x="1298" y="1738"/>
                <a:ext cx="268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>
                    <a:latin typeface="Symbol" pitchFamily="18" charset="2"/>
                  </a:rPr>
                  <a:t>f</a:t>
                </a: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8508642" y="4462046"/>
              <a:ext cx="659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dirty="0" smtClean="0">
                  <a:solidFill>
                    <a:srgbClr val="09840A"/>
                  </a:solidFill>
                  <a:latin typeface="Symbol" pitchFamily="18" charset="2"/>
                </a:rPr>
                <a:t>g</a:t>
              </a:r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i="1" dirty="0" smtClean="0">
                  <a:solidFill>
                    <a:srgbClr val="09840A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rgbClr val="09840A"/>
                  </a:solidFill>
                </a:rPr>
                <a:t>-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5410201" y="4590871"/>
            <a:ext cx="350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Invert attenuation pattern =&gt; measure medium properties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QGP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about E-loss mechanism</a:t>
            </a:r>
          </a:p>
          <a:p>
            <a:pPr lvl="1"/>
            <a:r>
              <a:rPr lang="en-US" dirty="0" smtClean="0"/>
              <a:t>Most direct probe of DOF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97729-B2B7-473D-89BA-26F7F3B01900}" type="datetime5">
              <a:rPr lang="en-US" smtClean="0"/>
              <a:pPr/>
              <a:t>16-Nov-10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UCT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7" name="Content Placeholder 6" descr="FOOFig1String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931" y="2959795"/>
            <a:ext cx="8229600" cy="3592220"/>
          </a:xfrm>
          <a:prstGeom prst="rect">
            <a:avLst/>
          </a:prstGeom>
        </p:spPr>
      </p:pic>
      <p:pic>
        <p:nvPicPr>
          <p:cNvPr id="8" name="Content Placeholder 6" descr="FOOFig1pQCD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105" y="2960980"/>
            <a:ext cx="8229600" cy="35922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95600" y="2524780"/>
            <a:ext cx="2401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pQCD</a:t>
            </a:r>
            <a:r>
              <a:rPr lang="en-US" sz="2800" dirty="0" smtClean="0"/>
              <a:t> Picture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89762" y="2527479"/>
            <a:ext cx="28728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AdS</a:t>
            </a:r>
            <a:r>
              <a:rPr lang="en-US" sz="2800" dirty="0" smtClean="0"/>
              <a:t>/CFT Picture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pQCD</a:t>
            </a:r>
            <a:r>
              <a:rPr lang="en-US" dirty="0" smtClean="0"/>
              <a:t> </a:t>
            </a:r>
            <a:r>
              <a:rPr lang="en-US" dirty="0" err="1" smtClean="0"/>
              <a:t>Rad</a:t>
            </a:r>
            <a:r>
              <a:rPr lang="en-US" dirty="0" smtClean="0"/>
              <a:t>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229600" cy="41910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Bremsstrahlung</a:t>
            </a:r>
            <a:r>
              <a:rPr lang="en-US" dirty="0" smtClean="0"/>
              <a:t> Radiation</a:t>
            </a:r>
          </a:p>
          <a:p>
            <a:pPr lvl="1"/>
            <a:r>
              <a:rPr lang="en-US" dirty="0" smtClean="0"/>
              <a:t>Weakly-coupled plasma</a:t>
            </a:r>
          </a:p>
          <a:p>
            <a:pPr lvl="2"/>
            <a:r>
              <a:rPr lang="en-US" dirty="0" smtClean="0"/>
              <a:t>Medium organizes into Debye-screened centers</a:t>
            </a:r>
          </a:p>
          <a:p>
            <a:pPr lvl="1"/>
            <a:r>
              <a:rPr lang="en-US" dirty="0" smtClean="0"/>
              <a:t>T ~ 250 </a:t>
            </a:r>
            <a:r>
              <a:rPr lang="en-US" dirty="0" err="1" smtClean="0"/>
              <a:t>MeV</a:t>
            </a:r>
            <a:r>
              <a:rPr lang="en-US" dirty="0" smtClean="0"/>
              <a:t>, g ~ 2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~ </a:t>
            </a:r>
            <a:r>
              <a:rPr lang="en-US" dirty="0" err="1" smtClean="0"/>
              <a:t>gT</a:t>
            </a:r>
            <a:r>
              <a:rPr lang="en-US" dirty="0" smtClean="0"/>
              <a:t> ~ 0.5 </a:t>
            </a:r>
            <a:r>
              <a:rPr lang="en-US" dirty="0" err="1" smtClean="0"/>
              <a:t>GeV</a:t>
            </a:r>
            <a:endParaRPr lang="en-US" dirty="0" smtClean="0"/>
          </a:p>
          <a:p>
            <a:pPr lvl="2"/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~ 1/g</a:t>
            </a:r>
            <a:r>
              <a:rPr lang="en-US" baseline="30000" dirty="0" smtClean="0"/>
              <a:t>2</a:t>
            </a:r>
            <a:r>
              <a:rPr lang="en-US" dirty="0" smtClean="0"/>
              <a:t>T ~ 1 fm</a:t>
            </a:r>
          </a:p>
          <a:p>
            <a:pPr lvl="2"/>
            <a:r>
              <a:rPr lang="en-US" dirty="0" err="1" smtClean="0"/>
              <a:t>R</a:t>
            </a:r>
            <a:r>
              <a:rPr lang="en-US" baseline="-25000" dirty="0" err="1" smtClean="0"/>
              <a:t>Au</a:t>
            </a:r>
            <a:r>
              <a:rPr lang="en-US" baseline="-25000" dirty="0" smtClean="0"/>
              <a:t> </a:t>
            </a:r>
            <a:r>
              <a:rPr lang="en-US" dirty="0" smtClean="0"/>
              <a:t> ~ 6 fm</a:t>
            </a:r>
          </a:p>
          <a:p>
            <a:pPr lvl="1"/>
            <a:r>
              <a:rPr lang="en-US" dirty="0" smtClean="0"/>
              <a:t>1/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&lt;&lt; </a:t>
            </a:r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&lt;&lt; L</a:t>
            </a:r>
          </a:p>
          <a:p>
            <a:pPr lvl="2"/>
            <a:r>
              <a:rPr lang="en-US" dirty="0" err="1" smtClean="0"/>
              <a:t>mult</a:t>
            </a:r>
            <a:r>
              <a:rPr lang="en-US" dirty="0" smtClean="0"/>
              <a:t>. </a:t>
            </a:r>
            <a:r>
              <a:rPr lang="en-US" dirty="0" err="1" smtClean="0"/>
              <a:t>coh</a:t>
            </a:r>
            <a:r>
              <a:rPr lang="en-US" dirty="0" smtClean="0"/>
              <a:t>. </a:t>
            </a:r>
            <a:r>
              <a:rPr lang="en-US" dirty="0" err="1" smtClean="0"/>
              <a:t>em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EC731-84E0-403A-B81D-22B2B5DD8E27}" type="datetime5">
              <a:rPr lang="en-US" smtClean="0"/>
              <a:pPr/>
              <a:t>16-Nov-10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UCT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4724400" y="5332926"/>
            <a:ext cx="4038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 smtClean="0">
                <a:solidFill>
                  <a:srgbClr val="005400"/>
                </a:solidFill>
              </a:rPr>
              <a:t>Bethe-</a:t>
            </a:r>
            <a:r>
              <a:rPr lang="en-US" sz="2800" dirty="0" err="1" smtClean="0">
                <a:solidFill>
                  <a:srgbClr val="005400"/>
                </a:solidFill>
              </a:rPr>
              <a:t>Heitler</a:t>
            </a:r>
            <a:endParaRPr lang="en-US" sz="28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400" dirty="0" err="1">
                <a:solidFill>
                  <a:srgbClr val="4D4D4D"/>
                </a:solidFill>
              </a:rPr>
              <a:t>dp</a:t>
            </a:r>
            <a:r>
              <a:rPr lang="en-US" sz="2400" baseline="-25000" dirty="0" err="1">
                <a:solidFill>
                  <a:srgbClr val="4D4D4D"/>
                </a:solidFill>
              </a:rPr>
              <a:t>T</a:t>
            </a:r>
            <a:r>
              <a:rPr lang="en-US" sz="2400" dirty="0">
                <a:solidFill>
                  <a:srgbClr val="4D4D4D"/>
                </a:solidFill>
              </a:rPr>
              <a:t>/</a:t>
            </a:r>
            <a:r>
              <a:rPr lang="en-US" sz="2400" dirty="0" err="1">
                <a:solidFill>
                  <a:srgbClr val="4D4D4D"/>
                </a:solidFill>
              </a:rPr>
              <a:t>dt</a:t>
            </a:r>
            <a:r>
              <a:rPr lang="en-US" sz="2400" dirty="0">
                <a:solidFill>
                  <a:srgbClr val="4D4D4D"/>
                </a:solidFill>
              </a:rPr>
              <a:t> ~ -(T</a:t>
            </a:r>
            <a:r>
              <a:rPr lang="en-US" sz="2400" baseline="30000" dirty="0">
                <a:solidFill>
                  <a:srgbClr val="4D4D4D"/>
                </a:solidFill>
              </a:rPr>
              <a:t>3</a:t>
            </a:r>
            <a:r>
              <a:rPr lang="en-US" sz="2400" dirty="0">
                <a:solidFill>
                  <a:srgbClr val="4D4D4D"/>
                </a:solidFill>
              </a:rPr>
              <a:t>/M</a:t>
            </a:r>
            <a:r>
              <a:rPr lang="en-US" sz="2400" baseline="-25000" dirty="0">
                <a:solidFill>
                  <a:srgbClr val="4D4D4D"/>
                </a:solidFill>
              </a:rPr>
              <a:t>q</a:t>
            </a:r>
            <a:r>
              <a:rPr lang="en-US" sz="2400" baseline="30000" dirty="0">
                <a:solidFill>
                  <a:srgbClr val="4D4D4D"/>
                </a:solidFill>
              </a:rPr>
              <a:t>2</a:t>
            </a:r>
            <a:r>
              <a:rPr lang="en-US" sz="2400" dirty="0">
                <a:solidFill>
                  <a:srgbClr val="4D4D4D"/>
                </a:solidFill>
              </a:rPr>
              <a:t>) </a:t>
            </a:r>
            <a:r>
              <a:rPr lang="en-US" sz="2400" dirty="0" err="1" smtClean="0">
                <a:solidFill>
                  <a:srgbClr val="4D4D4D"/>
                </a:solidFill>
              </a:rPr>
              <a:t>p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T</a:t>
            </a:r>
            <a:endParaRPr lang="en-US" sz="2400" dirty="0">
              <a:solidFill>
                <a:srgbClr val="4D4D4D"/>
              </a:solidFill>
            </a:endParaRPr>
          </a:p>
        </p:txBody>
      </p:sp>
      <p:grpSp>
        <p:nvGrpSpPr>
          <p:cNvPr id="7" name="Group 10"/>
          <p:cNvGrpSpPr/>
          <p:nvPr/>
        </p:nvGrpSpPr>
        <p:grpSpPr>
          <a:xfrm>
            <a:off x="304800" y="5282484"/>
            <a:ext cx="5334000" cy="1283595"/>
            <a:chOff x="4419600" y="5193405"/>
            <a:chExt cx="5334000" cy="1283595"/>
          </a:xfrm>
        </p:grpSpPr>
        <p:sp>
          <p:nvSpPr>
            <p:cNvPr id="12" name="Rectangle 4"/>
            <p:cNvSpPr>
              <a:spLocks noChangeArrowheads="1"/>
            </p:cNvSpPr>
            <p:nvPr/>
          </p:nvSpPr>
          <p:spPr bwMode="auto">
            <a:xfrm>
              <a:off x="4419600" y="5257800"/>
              <a:ext cx="53340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742950" lvl="1" indent="-285750">
                <a:spcBef>
                  <a:spcPct val="20000"/>
                </a:spcBef>
                <a:buFontTx/>
                <a:buChar char="–"/>
              </a:pPr>
              <a:r>
                <a:rPr lang="en-US" sz="2800" dirty="0" smtClean="0">
                  <a:solidFill>
                    <a:srgbClr val="005400"/>
                  </a:solidFill>
                </a:rPr>
                <a:t>LPM</a:t>
              </a:r>
              <a:endParaRPr lang="en-US" sz="2800" dirty="0">
                <a:solidFill>
                  <a:srgbClr val="005400"/>
                </a:solidFill>
              </a:endParaRPr>
            </a:p>
            <a:p>
              <a:pPr marL="1143000" lvl="2" indent="-228600">
                <a:spcBef>
                  <a:spcPct val="20000"/>
                </a:spcBef>
              </a:pPr>
              <a:r>
                <a:rPr lang="en-US" sz="2400" dirty="0" err="1">
                  <a:solidFill>
                    <a:srgbClr val="4D4D4D"/>
                  </a:solidFill>
                </a:rPr>
                <a:t>dp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dt</a:t>
              </a:r>
              <a:r>
                <a:rPr lang="en-US" sz="2400" dirty="0">
                  <a:solidFill>
                    <a:srgbClr val="4D4D4D"/>
                  </a:solidFill>
                </a:rPr>
                <a:t> ~ -LT</a:t>
              </a:r>
              <a:r>
                <a:rPr lang="en-US" sz="2400" baseline="30000" dirty="0">
                  <a:solidFill>
                    <a:srgbClr val="4D4D4D"/>
                  </a:solidFill>
                </a:rPr>
                <a:t>3</a:t>
              </a:r>
              <a:r>
                <a:rPr lang="en-US" sz="2400" dirty="0">
                  <a:solidFill>
                    <a:srgbClr val="4D4D4D"/>
                  </a:solidFill>
                </a:rPr>
                <a:t> log(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M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q</a:t>
              </a:r>
              <a:r>
                <a:rPr lang="en-US" sz="2400" dirty="0" smtClean="0">
                  <a:solidFill>
                    <a:srgbClr val="4D4D4D"/>
                  </a:solidFill>
                </a:rPr>
                <a:t>)</a:t>
              </a:r>
              <a:endParaRPr lang="en-US" sz="2400" dirty="0">
                <a:solidFill>
                  <a:srgbClr val="4D4D4D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800600" y="5193405"/>
              <a:ext cx="3962400" cy="1143000"/>
            </a:xfrm>
            <a:prstGeom prst="rect">
              <a:avLst/>
            </a:prstGeom>
            <a:noFill/>
            <a:ln w="4445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953000" y="2971800"/>
            <a:ext cx="4038600" cy="1752600"/>
            <a:chOff x="1066800" y="1905000"/>
            <a:chExt cx="4038600" cy="1752600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66800" y="1905000"/>
              <a:ext cx="4038600" cy="13727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7" name="TextBox 16"/>
            <p:cNvSpPr txBox="1"/>
            <p:nvPr/>
          </p:nvSpPr>
          <p:spPr>
            <a:xfrm>
              <a:off x="2057400" y="3380601"/>
              <a:ext cx="302685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Levai</a:t>
              </a:r>
              <a:r>
                <a:rPr lang="en-US" sz="1200" dirty="0" smtClean="0"/>
                <a:t>, and </a:t>
              </a:r>
              <a:r>
                <a:rPr lang="en-US" sz="1200" dirty="0" err="1" smtClean="0"/>
                <a:t>Vitev</a:t>
              </a:r>
              <a:r>
                <a:rPr lang="en-US" sz="1200" dirty="0" smtClean="0"/>
                <a:t>, NPB571 (200)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Jets in Heavy Ion Collisions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4525963"/>
          </a:xfrm>
        </p:spPr>
        <p:txBody>
          <a:bodyPr/>
          <a:lstStyle/>
          <a:p>
            <a:r>
              <a:rPr lang="en-US" dirty="0" err="1" smtClean="0"/>
              <a:t>p+p</a:t>
            </a:r>
            <a:endParaRPr lang="en-US" dirty="0" smtClean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4525963"/>
          </a:xfrm>
        </p:spPr>
        <p:txBody>
          <a:bodyPr/>
          <a:lstStyle/>
          <a:p>
            <a:r>
              <a:rPr lang="en-US" dirty="0" err="1" smtClean="0"/>
              <a:t>Au+Au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AF27F-28DD-4065-9DCC-C1FE6FD98903}" type="datetime5">
              <a:rPr lang="en-US" smtClean="0"/>
              <a:pPr/>
              <a:t>16-Nov-10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UCT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198660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1895326"/>
            <a:ext cx="3352800" cy="384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066800" y="5819001"/>
            <a:ext cx="3128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Y-S Lai, RHIC &amp; AGS Users’ Meeting, 2009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4572000" y="2009001"/>
            <a:ext cx="4343400" cy="3982998"/>
            <a:chOff x="4572000" y="1828800"/>
            <a:chExt cx="4343400" cy="3982998"/>
          </a:xfrm>
        </p:grpSpPr>
        <p:pic>
          <p:nvPicPr>
            <p:cNvPr id="19865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72000" y="1828800"/>
              <a:ext cx="4343400" cy="3749496"/>
            </a:xfrm>
            <a:prstGeom prst="rect">
              <a:avLst/>
            </a:prstGeom>
            <a:noFill/>
          </p:spPr>
        </p:pic>
        <p:sp>
          <p:nvSpPr>
            <p:cNvPr id="10" name="TextBox 9"/>
            <p:cNvSpPr txBox="1"/>
            <p:nvPr/>
          </p:nvSpPr>
          <p:spPr>
            <a:xfrm>
              <a:off x="4724400" y="5534799"/>
              <a:ext cx="75693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PHENIX</a:t>
              </a:r>
            </a:p>
          </p:txBody>
        </p:sp>
      </p:grp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90079" y="5439334"/>
            <a:ext cx="787400" cy="274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UCT Seminar</a:t>
            </a:r>
            <a:endParaRPr lang="en-US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3337D-5F07-49A2-9B71-5FAE03C03B6D}" type="slidenum">
              <a:rPr lang="en-US"/>
              <a:pPr/>
              <a:t>17</a:t>
            </a:fld>
            <a:endParaRPr lang="en-US"/>
          </a:p>
        </p:txBody>
      </p:sp>
      <p:sp>
        <p:nvSpPr>
          <p:cNvPr id="64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Observable</a:t>
            </a:r>
            <a:endParaRPr lang="en-US" dirty="0"/>
          </a:p>
        </p:txBody>
      </p:sp>
      <p:sp>
        <p:nvSpPr>
          <p:cNvPr id="648206" name="Rectangle 14"/>
          <p:cNvSpPr>
            <a:spLocks noGrp="1" noChangeArrowheads="1"/>
          </p:cNvSpPr>
          <p:nvPr>
            <p:ph type="body" idx="1"/>
          </p:nvPr>
        </p:nvSpPr>
        <p:spPr>
          <a:xfrm>
            <a:off x="381000" y="4267200"/>
            <a:ext cx="7772400" cy="533400"/>
          </a:xfrm>
          <a:noFill/>
          <a:ln/>
        </p:spPr>
        <p:txBody>
          <a:bodyPr/>
          <a:lstStyle/>
          <a:p>
            <a:pPr lvl="2">
              <a:buFontTx/>
              <a:buNone/>
            </a:pPr>
            <a:r>
              <a:rPr lang="en-US" dirty="0" smtClean="0">
                <a:solidFill>
                  <a:srgbClr val="005400"/>
                </a:solidFill>
              </a:rPr>
              <a:t>Naively</a:t>
            </a:r>
            <a:r>
              <a:rPr lang="en-US" dirty="0">
                <a:solidFill>
                  <a:srgbClr val="005400"/>
                </a:solidFill>
              </a:rPr>
              <a:t>: if medium has no effect, then </a:t>
            </a:r>
            <a:r>
              <a:rPr lang="en-US" b="1" i="1" dirty="0">
                <a:solidFill>
                  <a:srgbClr val="005400"/>
                </a:solidFill>
              </a:rPr>
              <a:t>R</a:t>
            </a:r>
            <a:r>
              <a:rPr lang="en-US" b="1" i="1" baseline="-25000" dirty="0">
                <a:solidFill>
                  <a:srgbClr val="005400"/>
                </a:solidFill>
              </a:rPr>
              <a:t>AA</a:t>
            </a:r>
            <a:r>
              <a:rPr lang="en-US" dirty="0">
                <a:solidFill>
                  <a:srgbClr val="005400"/>
                </a:solidFill>
              </a:rPr>
              <a:t> = 1</a:t>
            </a:r>
          </a:p>
        </p:txBody>
      </p:sp>
      <p:sp>
        <p:nvSpPr>
          <p:cNvPr id="648207" name="Rectangle 15"/>
          <p:cNvSpPr>
            <a:spLocks noChangeArrowheads="1"/>
          </p:cNvSpPr>
          <p:nvPr/>
        </p:nvSpPr>
        <p:spPr bwMode="auto">
          <a:xfrm>
            <a:off x="1193800" y="4267200"/>
            <a:ext cx="66294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4B4BD-E995-4B04-848B-4E56AD1C126E}" type="datetime5">
              <a:rPr lang="en-US" smtClean="0"/>
              <a:pPr/>
              <a:t>16-Nov-10</a:t>
            </a:fld>
            <a:endParaRPr lang="en-US"/>
          </a:p>
        </p:txBody>
      </p:sp>
      <p:pic>
        <p:nvPicPr>
          <p:cNvPr id="355331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6225" y="1905000"/>
            <a:ext cx="859155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UCT Seminar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CA8A3-5C68-4163-9A01-2EBC296A9D14}" type="slidenum">
              <a:rPr lang="en-US"/>
              <a:pPr/>
              <a:t>18</a:t>
            </a:fld>
            <a:endParaRPr lang="en-US"/>
          </a:p>
        </p:txBody>
      </p:sp>
      <p:sp>
        <p:nvSpPr>
          <p:cNvPr id="3727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l"/>
            <a:r>
              <a:rPr lang="en-US" dirty="0" err="1"/>
              <a:t>pQCD</a:t>
            </a:r>
            <a:r>
              <a:rPr lang="en-US" dirty="0"/>
              <a:t> Success at RHIC:</a:t>
            </a:r>
          </a:p>
        </p:txBody>
      </p:sp>
      <p:sp>
        <p:nvSpPr>
          <p:cNvPr id="372739" name="Text Box 3"/>
          <p:cNvSpPr txBox="1">
            <a:spLocks noChangeArrowheads="1"/>
          </p:cNvSpPr>
          <p:nvPr/>
        </p:nvSpPr>
        <p:spPr bwMode="auto">
          <a:xfrm>
            <a:off x="746125" y="4384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40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3727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-381000" y="2895600"/>
            <a:ext cx="4648200" cy="838200"/>
          </a:xfrm>
          <a:noFill/>
          <a:ln/>
        </p:spPr>
        <p:txBody>
          <a:bodyPr>
            <a:normAutofit fontScale="92500" lnSpcReduction="10000"/>
          </a:bodyPr>
          <a:lstStyle/>
          <a:p>
            <a:pPr lvl="1"/>
            <a:r>
              <a:rPr lang="en-US" dirty="0"/>
              <a:t>Consistency: 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h</a:t>
            </a:r>
            <a:r>
              <a:rPr lang="en-US" dirty="0"/>
              <a:t>)~R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p</a:t>
            </a:r>
            <a:r>
              <a:rPr lang="en-US" dirty="0"/>
              <a:t>)</a:t>
            </a:r>
          </a:p>
        </p:txBody>
      </p:sp>
      <p:sp>
        <p:nvSpPr>
          <p:cNvPr id="372741" name="Rectangle 5"/>
          <p:cNvSpPr>
            <a:spLocks noChangeArrowheads="1"/>
          </p:cNvSpPr>
          <p:nvPr/>
        </p:nvSpPr>
        <p:spPr bwMode="auto">
          <a:xfrm>
            <a:off x="-381000" y="3886200"/>
            <a:ext cx="434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Null Control: R</a:t>
            </a:r>
            <a:r>
              <a:rPr lang="en-US" sz="2800" baseline="-25000" dirty="0">
                <a:solidFill>
                  <a:srgbClr val="005400"/>
                </a:solidFill>
              </a:rPr>
              <a:t>AA</a:t>
            </a:r>
            <a:r>
              <a:rPr lang="en-US" sz="2800" dirty="0">
                <a:solidFill>
                  <a:srgbClr val="005400"/>
                </a:solidFill>
              </a:rPr>
              <a:t>(</a:t>
            </a:r>
            <a:r>
              <a:rPr lang="en-US" sz="2800" dirty="0">
                <a:solidFill>
                  <a:srgbClr val="005400"/>
                </a:solidFill>
                <a:latin typeface="Symbol" pitchFamily="18" charset="2"/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)~1</a:t>
            </a:r>
          </a:p>
        </p:txBody>
      </p:sp>
      <p:sp>
        <p:nvSpPr>
          <p:cNvPr id="372742" name="Rectangle 6"/>
          <p:cNvSpPr>
            <a:spLocks noChangeArrowheads="1"/>
          </p:cNvSpPr>
          <p:nvPr/>
        </p:nvSpPr>
        <p:spPr bwMode="auto">
          <a:xfrm>
            <a:off x="-381000" y="49530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GLV Prediction: </a:t>
            </a:r>
            <a:r>
              <a:rPr lang="en-US" sz="2800" dirty="0" err="1">
                <a:solidFill>
                  <a:srgbClr val="005400"/>
                </a:solidFill>
              </a:rPr>
              <a:t>Theory~Data</a:t>
            </a:r>
            <a:r>
              <a:rPr lang="en-US" sz="2800" dirty="0">
                <a:solidFill>
                  <a:srgbClr val="005400"/>
                </a:solidFill>
              </a:rPr>
              <a:t> for reasonable fixed L~5 fm and </a:t>
            </a:r>
            <a:r>
              <a:rPr lang="en-US" sz="2800" dirty="0" err="1">
                <a:solidFill>
                  <a:srgbClr val="005400"/>
                </a:solidFill>
              </a:rPr>
              <a:t>dN</a:t>
            </a:r>
            <a:r>
              <a:rPr lang="en-US" sz="2800" baseline="-25000" dirty="0" err="1">
                <a:solidFill>
                  <a:srgbClr val="005400"/>
                </a:solidFill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dy~dN</a:t>
            </a:r>
            <a:r>
              <a:rPr lang="en-US" sz="2800" baseline="-25000" dirty="0" err="1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</a:t>
            </a:r>
            <a:endParaRPr lang="en-US" sz="2800" dirty="0">
              <a:solidFill>
                <a:srgbClr val="005400"/>
              </a:solidFill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838200" y="1092200"/>
            <a:ext cx="8001000" cy="3556000"/>
            <a:chOff x="528" y="624"/>
            <a:chExt cx="5040" cy="2240"/>
          </a:xfrm>
        </p:grpSpPr>
        <p:sp>
          <p:nvSpPr>
            <p:cNvPr id="372743" name="Text Box 7"/>
            <p:cNvSpPr txBox="1">
              <a:spLocks noChangeArrowheads="1"/>
            </p:cNvSpPr>
            <p:nvPr/>
          </p:nvSpPr>
          <p:spPr bwMode="auto">
            <a:xfrm>
              <a:off x="528" y="1104"/>
              <a:ext cx="178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Y. </a:t>
              </a:r>
              <a:r>
                <a:rPr lang="en-US" sz="1200" dirty="0" err="1"/>
                <a:t>Akiba</a:t>
              </a:r>
              <a:r>
                <a:rPr lang="en-US" sz="1200" dirty="0"/>
                <a:t> </a:t>
              </a:r>
              <a:r>
                <a:rPr lang="en-US" sz="1200" i="1" dirty="0"/>
                <a:t>for the PHENIX collaboration</a:t>
              </a:r>
              <a:r>
                <a:rPr lang="en-US" sz="1200" dirty="0"/>
                <a:t>, </a:t>
              </a:r>
              <a:r>
                <a:rPr lang="en-US" sz="1200" dirty="0" err="1"/>
                <a:t>hep</a:t>
              </a:r>
              <a:r>
                <a:rPr lang="en-US" sz="1200" dirty="0"/>
                <a:t>-ex/0510008</a:t>
              </a:r>
              <a:endParaRPr lang="en-US" sz="1200" i="1" dirty="0"/>
            </a:p>
          </p:txBody>
        </p:sp>
        <p:pic>
          <p:nvPicPr>
            <p:cNvPr id="372744" name="Picture 8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64" y="624"/>
              <a:ext cx="3504" cy="2240"/>
            </a:xfrm>
            <a:prstGeom prst="rect">
              <a:avLst/>
            </a:prstGeom>
            <a:noFill/>
          </p:spPr>
        </p:pic>
      </p:grpSp>
      <p:sp>
        <p:nvSpPr>
          <p:cNvPr id="372745" name="Text Box 9"/>
          <p:cNvSpPr txBox="1">
            <a:spLocks noChangeArrowheads="1"/>
          </p:cNvSpPr>
          <p:nvPr/>
        </p:nvSpPr>
        <p:spPr bwMode="auto">
          <a:xfrm>
            <a:off x="457200" y="914400"/>
            <a:ext cx="2466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2D2A62"/>
                </a:solidFill>
              </a:rPr>
              <a:t>(circa 2005)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B245C-4F74-4D99-A2A7-C39F11A8011D}" type="datetime5">
              <a:rPr lang="en-US" smtClean="0"/>
              <a:pPr/>
              <a:t>16-Nov-10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Qualitative Disagreement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07623-2B62-4B44-A706-285683442DB0}" type="datetime5">
              <a:rPr lang="en-US" smtClean="0"/>
              <a:pPr/>
              <a:t>16-Nov-10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UCT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38400" y="1371600"/>
            <a:ext cx="4043362" cy="3942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3200400" y="5334000"/>
            <a:ext cx="38693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Djordjevic</a:t>
            </a:r>
            <a:r>
              <a:rPr lang="en-US" sz="1200" dirty="0" smtClean="0"/>
              <a:t>,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Vogt, and Wicks, PLB632 (2006)</a:t>
            </a:r>
          </a:p>
        </p:txBody>
      </p:sp>
      <p:grpSp>
        <p:nvGrpSpPr>
          <p:cNvPr id="9" name="Group 15"/>
          <p:cNvGrpSpPr/>
          <p:nvPr/>
        </p:nvGrpSpPr>
        <p:grpSpPr>
          <a:xfrm>
            <a:off x="3200400" y="3776246"/>
            <a:ext cx="1066800" cy="338554"/>
            <a:chOff x="5181600" y="3991967"/>
            <a:chExt cx="1066800" cy="338554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5181600" y="4038600"/>
              <a:ext cx="1066800" cy="1588"/>
            </a:xfrm>
            <a:prstGeom prst="line">
              <a:avLst/>
            </a:prstGeom>
            <a:ln w="3492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5257800" y="3991967"/>
              <a:ext cx="3433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 smtClean="0">
                  <a:solidFill>
                    <a:schemeClr val="accent2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chemeClr val="accent2"/>
                  </a:solidFill>
                </a:rPr>
                <a:t>-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a heavy ion collision?</a:t>
            </a:r>
          </a:p>
          <a:p>
            <a:r>
              <a:rPr lang="en-US" dirty="0" smtClean="0"/>
              <a:t>Why do people care?</a:t>
            </a:r>
          </a:p>
          <a:p>
            <a:pPr lvl="1"/>
            <a:r>
              <a:rPr lang="en-US" dirty="0" smtClean="0"/>
              <a:t>Phase diagram of QCD</a:t>
            </a:r>
          </a:p>
          <a:p>
            <a:pPr lvl="1"/>
            <a:r>
              <a:rPr lang="en-US" dirty="0" smtClean="0"/>
              <a:t>Big Bang</a:t>
            </a:r>
          </a:p>
          <a:p>
            <a:pPr lvl="1"/>
            <a:r>
              <a:rPr lang="en-US" dirty="0" smtClean="0"/>
              <a:t>Strongly coupled systems</a:t>
            </a:r>
          </a:p>
          <a:p>
            <a:pPr lvl="2"/>
            <a:r>
              <a:rPr lang="en-US" dirty="0" err="1" smtClean="0"/>
              <a:t>AdS</a:t>
            </a:r>
            <a:r>
              <a:rPr lang="en-US" dirty="0" smtClean="0"/>
              <a:t>/CFT</a:t>
            </a:r>
          </a:p>
          <a:p>
            <a:r>
              <a:rPr lang="en-US" dirty="0" smtClean="0"/>
              <a:t>What is jet physics and what can we learn from it?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B19E8-FA1B-4738-98FE-F4C88027605F}" type="datetime5">
              <a:rPr lang="en-US" smtClean="0"/>
              <a:pPr/>
              <a:t>16-Nov-10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UCT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Elastic Loss?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Appreciable!</a:t>
            </a:r>
            <a:endParaRPr lang="en-US" sz="2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Finite time effects small</a:t>
            </a:r>
            <a:endParaRPr lang="en-US" sz="26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5A868-6115-44A9-A4C5-9017A195FD31}" type="datetime5">
              <a:rPr lang="en-US" smtClean="0"/>
              <a:pPr/>
              <a:t>16-Nov-10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UCT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20</a:t>
            </a:fld>
            <a:endParaRPr lang="en-US"/>
          </a:p>
        </p:txBody>
      </p:sp>
      <p:grpSp>
        <p:nvGrpSpPr>
          <p:cNvPr id="10" name="Group 13"/>
          <p:cNvGrpSpPr/>
          <p:nvPr/>
        </p:nvGrpSpPr>
        <p:grpSpPr>
          <a:xfrm>
            <a:off x="123853" y="1676400"/>
            <a:ext cx="4200673" cy="4724400"/>
            <a:chOff x="123853" y="1676400"/>
            <a:chExt cx="4200673" cy="4724400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3853" y="1676400"/>
              <a:ext cx="4200673" cy="441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TextBox 8"/>
            <p:cNvSpPr txBox="1"/>
            <p:nvPr/>
          </p:nvSpPr>
          <p:spPr>
            <a:xfrm>
              <a:off x="2241313" y="6123801"/>
              <a:ext cx="17972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Mustafa, PRC72 (2005)</a:t>
              </a:r>
            </a:p>
          </p:txBody>
        </p:sp>
      </p:grpSp>
      <p:grpSp>
        <p:nvGrpSpPr>
          <p:cNvPr id="11" name="Group 14"/>
          <p:cNvGrpSpPr/>
          <p:nvPr/>
        </p:nvGrpSpPr>
        <p:grpSpPr>
          <a:xfrm>
            <a:off x="4714466" y="1600200"/>
            <a:ext cx="4429534" cy="4724400"/>
            <a:chOff x="4714466" y="1600200"/>
            <a:chExt cx="4429534" cy="4724400"/>
          </a:xfrm>
        </p:grpSpPr>
        <p:pic>
          <p:nvPicPr>
            <p:cNvPr id="116740" name="Picture 4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AED5FF"/>
                </a:clrFrom>
                <a:clrTo>
                  <a:srgbClr val="AED5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14466" y="1600200"/>
              <a:ext cx="3972334" cy="441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3" name="TextBox 12"/>
            <p:cNvSpPr txBox="1"/>
            <p:nvPr/>
          </p:nvSpPr>
          <p:spPr>
            <a:xfrm>
              <a:off x="5994868" y="6047601"/>
              <a:ext cx="314913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Adil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WAH, Wicks, PRC75 (2007)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UCT Seminar</a:t>
            </a:r>
            <a:endParaRPr lang="en-US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A2126-275E-45C1-9C77-1FB1894110D1}" type="slidenum">
              <a:rPr lang="en-US"/>
              <a:pPr/>
              <a:t>21</a:t>
            </a:fld>
            <a:endParaRPr lang="en-US"/>
          </a:p>
        </p:txBody>
      </p:sp>
      <p:sp>
        <p:nvSpPr>
          <p:cNvPr id="8284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Quantitative Disagreement Remains</a:t>
            </a:r>
            <a:endParaRPr lang="en-US" dirty="0"/>
          </a:p>
        </p:txBody>
      </p:sp>
      <p:sp>
        <p:nvSpPr>
          <p:cNvPr id="828429" name="Text Box 13"/>
          <p:cNvSpPr txBox="1">
            <a:spLocks noChangeArrowheads="1"/>
          </p:cNvSpPr>
          <p:nvPr/>
        </p:nvSpPr>
        <p:spPr bwMode="auto">
          <a:xfrm>
            <a:off x="2620963" y="5638800"/>
            <a:ext cx="37036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aseline="0" dirty="0">
                <a:solidFill>
                  <a:srgbClr val="CC0000"/>
                </a:solidFill>
              </a:rPr>
              <a:t>Pert. at LHC energies?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2133600" y="1295400"/>
            <a:ext cx="4572000" cy="4038600"/>
            <a:chOff x="4953000" y="1752600"/>
            <a:chExt cx="4241043" cy="3629799"/>
          </a:xfrm>
        </p:grpSpPr>
        <p:pic>
          <p:nvPicPr>
            <p:cNvPr id="20486" name="Picture 6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3000" y="1752600"/>
              <a:ext cx="3920613" cy="3352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" name="TextBox 21"/>
            <p:cNvSpPr txBox="1"/>
            <p:nvPr/>
          </p:nvSpPr>
          <p:spPr>
            <a:xfrm>
              <a:off x="5562600" y="5105400"/>
              <a:ext cx="36314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Wicks, WAH,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Djordjevic</a:t>
              </a:r>
              <a:r>
                <a:rPr lang="en-US" sz="1200" dirty="0" smtClean="0"/>
                <a:t>, NPA784 (2007)</a:t>
              </a:r>
            </a:p>
          </p:txBody>
        </p:sp>
      </p:grpSp>
      <p:sp>
        <p:nvSpPr>
          <p:cNvPr id="27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E16CA-5C60-42B6-8C88-B4976F5A4ACD}" type="datetime5">
              <a:rPr lang="en-US" smtClean="0"/>
              <a:pPr/>
              <a:t>16-Nov-10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8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842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UCT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096E2-C52C-45A4-B9DB-D2A6DDE0618F}" type="slidenum">
              <a:rPr lang="en-US"/>
              <a:pPr/>
              <a:t>22</a:t>
            </a:fld>
            <a:endParaRPr lang="en-US"/>
          </a:p>
        </p:txBody>
      </p:sp>
      <p:sp>
        <p:nvSpPr>
          <p:cNvPr id="606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Jets in </a:t>
            </a:r>
            <a:r>
              <a:rPr lang="en-US" dirty="0" err="1" smtClean="0"/>
              <a:t>AdS</a:t>
            </a:r>
            <a:r>
              <a:rPr lang="en-US" dirty="0" smtClean="0"/>
              <a:t>/CFT</a:t>
            </a:r>
            <a:endParaRPr lang="en-US" dirty="0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7772400" cy="5410200"/>
          </a:xfrm>
        </p:spPr>
        <p:txBody>
          <a:bodyPr/>
          <a:lstStyle/>
          <a:p>
            <a:r>
              <a:rPr lang="en-US" dirty="0"/>
              <a:t>Model heavy quark jet energy loss by embedding string in </a:t>
            </a:r>
            <a:r>
              <a:rPr lang="en-US" dirty="0" err="1"/>
              <a:t>AdS</a:t>
            </a:r>
            <a:r>
              <a:rPr lang="en-US" dirty="0"/>
              <a:t> space</a:t>
            </a:r>
          </a:p>
          <a:p>
            <a:pPr lvl="1">
              <a:buNone/>
            </a:pPr>
            <a:endParaRPr lang="en-US" dirty="0"/>
          </a:p>
          <a:p>
            <a:pPr lvl="1">
              <a:buFontTx/>
              <a:buNone/>
            </a:pPr>
            <a:r>
              <a:rPr lang="en-US" dirty="0" err="1"/>
              <a:t>dp</a:t>
            </a:r>
            <a:r>
              <a:rPr lang="en-US" baseline="-25000" dirty="0" err="1"/>
              <a:t>T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= - </a:t>
            </a: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  <a:p>
            <a:pPr lvl="1">
              <a:buNone/>
            </a:pPr>
            <a:endParaRPr lang="en-US" baseline="-25000" dirty="0"/>
          </a:p>
          <a:p>
            <a:pPr lvl="1">
              <a:buFontTx/>
              <a:buNone/>
            </a:pP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= </a:t>
            </a:r>
            <a:r>
              <a:rPr lang="en-US" dirty="0">
                <a:latin typeface="Symbol" pitchFamily="18" charset="2"/>
              </a:rPr>
              <a:t>pl</a:t>
            </a:r>
            <a:r>
              <a:rPr lang="en-US" baseline="30000" dirty="0">
                <a:latin typeface="Symbol" pitchFamily="18" charset="2"/>
              </a:rPr>
              <a:t>1/2</a:t>
            </a:r>
            <a:r>
              <a:rPr lang="en-US" dirty="0">
                <a:latin typeface="Symbol" pitchFamily="18" charset="2"/>
              </a:rPr>
              <a:t>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/2M</a:t>
            </a:r>
            <a:r>
              <a:rPr lang="en-US" baseline="-25000" dirty="0"/>
              <a:t>q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3962400" y="2438400"/>
            <a:ext cx="5181600" cy="2943999"/>
            <a:chOff x="3962400" y="2438400"/>
            <a:chExt cx="5181600" cy="2943999"/>
          </a:xfrm>
        </p:grpSpPr>
        <p:graphicFrame>
          <p:nvGraphicFramePr>
            <p:cNvPr id="606212" name="Object 4"/>
            <p:cNvGraphicFramePr>
              <a:graphicFrameLocks noChangeAspect="1"/>
            </p:cNvGraphicFramePr>
            <p:nvPr/>
          </p:nvGraphicFramePr>
          <p:xfrm>
            <a:off x="3962400" y="2438400"/>
            <a:ext cx="5105400" cy="2543175"/>
          </p:xfrm>
          <a:graphic>
            <a:graphicData uri="http://schemas.openxmlformats.org/presentationml/2006/ole">
              <p:oleObj spid="_x0000_s48130" name="Image" r:id="rId3" imgW="13561905" imgH="6755556" progId="">
                <p:embed/>
              </p:oleObj>
            </a:graphicData>
          </a:graphic>
        </p:graphicFrame>
        <p:sp>
          <p:nvSpPr>
            <p:cNvPr id="606214" name="Rectangle 6"/>
            <p:cNvSpPr>
              <a:spLocks noChangeArrowheads="1"/>
            </p:cNvSpPr>
            <p:nvPr/>
          </p:nvSpPr>
          <p:spPr bwMode="auto">
            <a:xfrm>
              <a:off x="4158789" y="5105400"/>
              <a:ext cx="498521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J </a:t>
              </a:r>
              <a:r>
                <a:rPr lang="en-US" sz="1200" dirty="0" err="1"/>
                <a:t>Friess</a:t>
              </a:r>
              <a:r>
                <a:rPr lang="en-US" sz="1200" dirty="0"/>
                <a:t>, S </a:t>
              </a:r>
              <a:r>
                <a:rPr lang="en-US" sz="1200" dirty="0" err="1"/>
                <a:t>Gubser</a:t>
              </a:r>
              <a:r>
                <a:rPr lang="en-US" sz="1200" dirty="0"/>
                <a:t>, G </a:t>
              </a:r>
              <a:r>
                <a:rPr lang="en-US" sz="1200" dirty="0" err="1"/>
                <a:t>Michalogiorgakis</a:t>
              </a:r>
              <a:r>
                <a:rPr lang="en-US" sz="1200" dirty="0"/>
                <a:t>, S </a:t>
              </a:r>
              <a:r>
                <a:rPr lang="en-US" sz="1200" dirty="0" err="1"/>
                <a:t>Pufu</a:t>
              </a:r>
              <a:r>
                <a:rPr lang="en-US" sz="1200" dirty="0"/>
                <a:t>, Phys Rev </a:t>
              </a:r>
              <a:r>
                <a:rPr lang="en-US" sz="1200" b="1" dirty="0" smtClean="0"/>
                <a:t>D75</a:t>
              </a:r>
              <a:r>
                <a:rPr lang="en-US" sz="1200" dirty="0" smtClean="0"/>
                <a:t> (2007)</a:t>
              </a:r>
              <a:endParaRPr lang="en-US" sz="1200" dirty="0"/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F8C3E-05E9-4211-8C96-190934B1E051}" type="datetime5">
              <a:rPr lang="en-US" smtClean="0"/>
              <a:pPr/>
              <a:t>16-Nov-10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304800" y="4343400"/>
            <a:ext cx="5334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Similar to Bethe-</a:t>
            </a:r>
            <a:r>
              <a:rPr lang="en-US" sz="2400" dirty="0" err="1">
                <a:solidFill>
                  <a:srgbClr val="005400"/>
                </a:solidFill>
              </a:rPr>
              <a:t>Heitler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-(T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/M</a:t>
            </a:r>
            <a:r>
              <a:rPr lang="en-US" sz="2000" baseline="-25000" dirty="0">
                <a:solidFill>
                  <a:srgbClr val="4D4D4D"/>
                </a:solidFill>
              </a:rPr>
              <a:t>q</a:t>
            </a:r>
            <a:r>
              <a:rPr lang="en-US" sz="2000" baseline="30000" dirty="0">
                <a:solidFill>
                  <a:srgbClr val="4D4D4D"/>
                </a:solidFill>
              </a:rPr>
              <a:t>2</a:t>
            </a:r>
            <a:r>
              <a:rPr lang="en-US" sz="2000" dirty="0">
                <a:solidFill>
                  <a:srgbClr val="4D4D4D"/>
                </a:solidFill>
              </a:rPr>
              <a:t>) 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endParaRPr lang="en-US" sz="2000" baseline="-25000" dirty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endParaRPr lang="en-US" sz="2400" baseline="-25000" dirty="0">
              <a:solidFill>
                <a:srgbClr val="4D4D4D"/>
              </a:solidFill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Very different from LPM</a:t>
            </a: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-LT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 log(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M</a:t>
            </a:r>
            <a:r>
              <a:rPr lang="en-US" sz="2000" baseline="-25000" dirty="0" err="1">
                <a:solidFill>
                  <a:srgbClr val="4D4D4D"/>
                </a:solidFill>
              </a:rPr>
              <a:t>q</a:t>
            </a:r>
            <a:r>
              <a:rPr lang="en-US" sz="2000" dirty="0">
                <a:solidFill>
                  <a:srgbClr val="4D4D4D"/>
                </a:solidFill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UCT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8C363-D587-46D0-ADC7-FA6C97A3387D}" type="slidenum">
              <a:rPr lang="en-US"/>
              <a:pPr/>
              <a:t>23</a:t>
            </a:fld>
            <a:endParaRPr lang="en-US"/>
          </a:p>
        </p:txBody>
      </p:sp>
      <p:sp>
        <p:nvSpPr>
          <p:cNvPr id="100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Compared to Data</a:t>
            </a:r>
          </a:p>
        </p:txBody>
      </p:sp>
      <p:sp>
        <p:nvSpPr>
          <p:cNvPr id="1002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6172200"/>
          </a:xfrm>
        </p:spPr>
        <p:txBody>
          <a:bodyPr>
            <a:normAutofit/>
          </a:bodyPr>
          <a:lstStyle/>
          <a:p>
            <a:r>
              <a:rPr lang="en-US" dirty="0"/>
              <a:t>String drag: </a:t>
            </a:r>
            <a:r>
              <a:rPr lang="en-US" dirty="0" smtClean="0"/>
              <a:t>qualitative agreement</a:t>
            </a:r>
          </a:p>
          <a:p>
            <a:pPr lvl="1"/>
            <a:endParaRPr lang="en-US" dirty="0" smtClean="0"/>
          </a:p>
        </p:txBody>
      </p:sp>
      <p:graphicFrame>
        <p:nvGraphicFramePr>
          <p:cNvPr id="1002500" name="Object 4"/>
          <p:cNvGraphicFramePr>
            <a:graphicFrameLocks noChangeAspect="1"/>
          </p:cNvGraphicFramePr>
          <p:nvPr/>
        </p:nvGraphicFramePr>
        <p:xfrm>
          <a:off x="2242276" y="2086789"/>
          <a:ext cx="4191000" cy="4052158"/>
        </p:xfrm>
        <a:graphic>
          <a:graphicData uri="http://schemas.openxmlformats.org/presentationml/2006/ole">
            <p:oleObj spid="_x0000_s50178" name="Image" r:id="rId3" imgW="11873016" imgH="11479365" progId="">
              <p:embed/>
            </p:oleObj>
          </a:graphicData>
        </a:graphic>
      </p:graphicFrame>
      <p:sp>
        <p:nvSpPr>
          <p:cNvPr id="1002501" name="Text Box 5"/>
          <p:cNvSpPr txBox="1">
            <a:spLocks noChangeArrowheads="1"/>
          </p:cNvSpPr>
          <p:nvPr/>
        </p:nvSpPr>
        <p:spPr bwMode="auto">
          <a:xfrm>
            <a:off x="5290276" y="6047601"/>
            <a:ext cx="14153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</a:t>
            </a:r>
            <a:r>
              <a:rPr lang="en-US" sz="1200" dirty="0" smtClean="0"/>
              <a:t>PhD Thesis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15301-6288-4D85-8067-13DA7EF98AC8}" type="datetime5">
              <a:rPr lang="en-US" smtClean="0"/>
              <a:pPr/>
              <a:t>16-Nov-10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UCT Seminar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61765-F50B-43F1-A245-867502E31EBE}" type="slidenum">
              <a:rPr lang="en-US"/>
              <a:pPr/>
              <a:t>24</a:t>
            </a:fld>
            <a:endParaRPr lang="en-US"/>
          </a:p>
        </p:txBody>
      </p:sp>
      <p:pic>
        <p:nvPicPr>
          <p:cNvPr id="586754" name="Picture 2" descr="071015Rationosl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914400"/>
            <a:ext cx="7162800" cy="4010025"/>
          </a:xfrm>
          <a:prstGeom prst="rect">
            <a:avLst/>
          </a:prstGeom>
          <a:noFill/>
        </p:spPr>
      </p:pic>
      <p:pic>
        <p:nvPicPr>
          <p:cNvPr id="586755" name="Picture 3" descr="zoo1dnew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1600200"/>
            <a:ext cx="8382000" cy="4191000"/>
          </a:xfrm>
          <a:prstGeom prst="rect">
            <a:avLst/>
          </a:prstGeom>
          <a:noFill/>
        </p:spPr>
      </p:pic>
      <p:sp>
        <p:nvSpPr>
          <p:cNvPr id="58675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pQCD</a:t>
            </a:r>
            <a:r>
              <a:rPr lang="en-US" dirty="0" smtClean="0"/>
              <a:t> vs. </a:t>
            </a:r>
            <a:r>
              <a:rPr lang="en-US" dirty="0" err="1" smtClean="0"/>
              <a:t>AdS</a:t>
            </a:r>
            <a:r>
              <a:rPr lang="en-US" dirty="0" smtClean="0"/>
              <a:t>/CFT at LHC</a:t>
            </a:r>
            <a:endParaRPr lang="en-US" dirty="0"/>
          </a:p>
        </p:txBody>
      </p:sp>
      <p:sp>
        <p:nvSpPr>
          <p:cNvPr id="58675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Plethora of Predictions:</a:t>
            </a:r>
            <a:endParaRPr lang="en-US" dirty="0"/>
          </a:p>
        </p:txBody>
      </p:sp>
      <p:sp>
        <p:nvSpPr>
          <p:cNvPr id="586758" name="Rectangle 6"/>
          <p:cNvSpPr>
            <a:spLocks noChangeArrowheads="1"/>
          </p:cNvSpPr>
          <p:nvPr/>
        </p:nvSpPr>
        <p:spPr bwMode="auto">
          <a:xfrm>
            <a:off x="-977900" y="4953000"/>
            <a:ext cx="10058400" cy="15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>
                <a:solidFill>
                  <a:srgbClr val="030303"/>
                </a:solidFill>
              </a:rPr>
              <a:t>Taking the ratio cancels most normalization </a:t>
            </a:r>
            <a:r>
              <a:rPr lang="en-US" sz="1800" dirty="0" smtClean="0">
                <a:solidFill>
                  <a:srgbClr val="030303"/>
                </a:solidFill>
              </a:rPr>
              <a:t>differences</a:t>
            </a:r>
            <a:endParaRPr lang="en-US" sz="1800" dirty="0">
              <a:solidFill>
                <a:srgbClr val="030303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pQCD</a:t>
            </a:r>
            <a:r>
              <a:rPr lang="en-US" sz="1800" dirty="0">
                <a:solidFill>
                  <a:srgbClr val="030303"/>
                </a:solidFill>
              </a:rPr>
              <a:t> ratio asymptotically approaches 1, and more slowly so for increased quenching (until quenching saturates)</a:t>
            </a: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AdS</a:t>
            </a:r>
            <a:r>
              <a:rPr lang="en-US" sz="1800" dirty="0">
                <a:solidFill>
                  <a:srgbClr val="030303"/>
                </a:solidFill>
              </a:rPr>
              <a:t>/CFT ratio is flat and many times smaller than </a:t>
            </a:r>
            <a:r>
              <a:rPr lang="en-US" sz="1800" dirty="0" err="1">
                <a:solidFill>
                  <a:srgbClr val="030303"/>
                </a:solidFill>
              </a:rPr>
              <a:t>pQCD</a:t>
            </a:r>
            <a:r>
              <a:rPr lang="en-US" sz="1800" dirty="0">
                <a:solidFill>
                  <a:srgbClr val="030303"/>
                </a:solidFill>
              </a:rPr>
              <a:t> at only moderate </a:t>
            </a:r>
            <a:r>
              <a:rPr lang="en-US" sz="1800" dirty="0" err="1">
                <a:solidFill>
                  <a:srgbClr val="030303"/>
                </a:solidFill>
              </a:rPr>
              <a:t>p</a:t>
            </a:r>
            <a:r>
              <a:rPr lang="en-US" sz="1800" baseline="-25000" dirty="0" err="1">
                <a:solidFill>
                  <a:srgbClr val="030303"/>
                </a:solidFill>
              </a:rPr>
              <a:t>T</a:t>
            </a:r>
            <a:endParaRPr lang="en-US" sz="1800" baseline="-25000" dirty="0">
              <a:solidFill>
                <a:srgbClr val="030303"/>
              </a:solidFill>
            </a:endParaRPr>
          </a:p>
        </p:txBody>
      </p:sp>
      <p:sp>
        <p:nvSpPr>
          <p:cNvPr id="586759" name="Text Box 7"/>
          <p:cNvSpPr txBox="1">
            <a:spLocks noChangeArrowheads="1"/>
          </p:cNvSpPr>
          <p:nvPr/>
        </p:nvSpPr>
        <p:spPr bwMode="auto">
          <a:xfrm>
            <a:off x="3359150" y="5745163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sp>
        <p:nvSpPr>
          <p:cNvPr id="586760" name="Text Box 8"/>
          <p:cNvSpPr txBox="1">
            <a:spLocks noChangeArrowheads="1"/>
          </p:cNvSpPr>
          <p:nvPr/>
        </p:nvSpPr>
        <p:spPr bwMode="auto">
          <a:xfrm>
            <a:off x="5257800" y="39624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C24FA-113F-4D3A-A80E-F21CD66CDE18}" type="datetime5">
              <a:rPr lang="en-US" smtClean="0"/>
              <a:pPr/>
              <a:t>16-Nov-10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86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6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6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6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6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867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867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6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6757" grpId="0" build="p"/>
      <p:bldP spid="586759" grpId="0"/>
      <p:bldP spid="58676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UCT Seminar</a:t>
            </a:r>
            <a:endParaRPr lang="en-US"/>
          </a:p>
        </p:txBody>
      </p:sp>
      <p:sp>
        <p:nvSpPr>
          <p:cNvPr id="2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D2FCC-1E49-4F15-B3E8-2FA60ECB4CD9}" type="slidenum">
              <a:rPr lang="en-US"/>
              <a:pPr/>
              <a:t>25</a:t>
            </a:fld>
            <a:endParaRPr lang="en-US"/>
          </a:p>
        </p:txBody>
      </p:sp>
      <p:sp>
        <p:nvSpPr>
          <p:cNvPr id="5877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152400" y="1219200"/>
            <a:ext cx="6096000" cy="5486400"/>
          </a:xfrm>
        </p:spPr>
        <p:txBody>
          <a:bodyPr/>
          <a:lstStyle/>
          <a:p>
            <a:pPr lvl="1"/>
            <a:r>
              <a:rPr lang="en-US" dirty="0"/>
              <a:t>Speed limit estimate for applicability of </a:t>
            </a:r>
            <a:r>
              <a:rPr lang="en-US" dirty="0" err="1"/>
              <a:t>AdS</a:t>
            </a:r>
            <a:r>
              <a:rPr lang="en-US" dirty="0"/>
              <a:t> drag</a:t>
            </a:r>
          </a:p>
          <a:p>
            <a:pPr lvl="2"/>
            <a:r>
              <a:rPr lang="en-US" dirty="0"/>
              <a:t> </a:t>
            </a:r>
            <a:r>
              <a:rPr lang="en-US" dirty="0">
                <a:latin typeface="Symbol" pitchFamily="18" charset="2"/>
              </a:rPr>
              <a:t>g</a:t>
            </a:r>
            <a:r>
              <a:rPr lang="en-US" dirty="0"/>
              <a:t> &lt;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= (1 + 2M</a:t>
            </a:r>
            <a:r>
              <a:rPr lang="en-US" baseline="-25000" dirty="0"/>
              <a:t>q</a:t>
            </a:r>
            <a:r>
              <a:rPr lang="en-US" dirty="0"/>
              <a:t>/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/>
              <a:t>1/2 </a:t>
            </a:r>
            <a:r>
              <a:rPr lang="en-US" dirty="0"/>
              <a:t>T)</a:t>
            </a:r>
            <a:r>
              <a:rPr lang="en-US" baseline="30000" dirty="0"/>
              <a:t>2</a:t>
            </a:r>
            <a:endParaRPr lang="en-US" dirty="0"/>
          </a:p>
          <a:p>
            <a:pPr lvl="2">
              <a:buFontTx/>
              <a:buNone/>
            </a:pPr>
            <a:r>
              <a:rPr lang="en-US" dirty="0"/>
              <a:t>                 ~ 4M</a:t>
            </a:r>
            <a:r>
              <a:rPr lang="en-US" baseline="-25000" dirty="0"/>
              <a:t>q</a:t>
            </a:r>
            <a:r>
              <a:rPr lang="en-US" baseline="30000" dirty="0"/>
              <a:t>2</a:t>
            </a:r>
            <a:r>
              <a:rPr lang="en-US" dirty="0"/>
              <a:t>/(</a:t>
            </a:r>
            <a:r>
              <a:rPr lang="en-US" dirty="0">
                <a:latin typeface="Symbol" pitchFamily="18" charset="2"/>
              </a:rPr>
              <a:t>l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)</a:t>
            </a:r>
          </a:p>
          <a:p>
            <a:pPr lvl="3"/>
            <a:r>
              <a:rPr lang="en-US" dirty="0"/>
              <a:t>Limited by </a:t>
            </a:r>
            <a:r>
              <a:rPr lang="en-US" dirty="0" err="1"/>
              <a:t>M</a:t>
            </a:r>
            <a:r>
              <a:rPr lang="en-US" baseline="-25000" dirty="0" err="1"/>
              <a:t>charm</a:t>
            </a:r>
            <a:r>
              <a:rPr lang="en-US" dirty="0"/>
              <a:t> ~ 1.2 </a:t>
            </a:r>
            <a:r>
              <a:rPr lang="en-US" dirty="0" err="1"/>
              <a:t>GeV</a:t>
            </a:r>
            <a:endParaRPr lang="en-US" dirty="0"/>
          </a:p>
          <a:p>
            <a:pPr lvl="2"/>
            <a:r>
              <a:rPr lang="en-US" dirty="0"/>
              <a:t>Similar to BH    LPM</a:t>
            </a:r>
          </a:p>
          <a:p>
            <a:pPr lvl="3"/>
            <a:r>
              <a:rPr lang="en-US" dirty="0"/>
              <a:t>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~ </a:t>
            </a:r>
            <a:r>
              <a:rPr lang="en-US" dirty="0" err="1"/>
              <a:t>M</a:t>
            </a:r>
            <a:r>
              <a:rPr lang="en-US" baseline="-25000" dirty="0" err="1"/>
              <a:t>q</a:t>
            </a:r>
            <a:r>
              <a:rPr lang="en-US" dirty="0"/>
              <a:t>/(</a:t>
            </a:r>
            <a:r>
              <a:rPr lang="en-US" dirty="0" err="1">
                <a:latin typeface="Symbol" pitchFamily="18" charset="2"/>
              </a:rPr>
              <a:t>l</a:t>
            </a:r>
            <a:r>
              <a:rPr lang="en-US" dirty="0" err="1"/>
              <a:t>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 Single T for QGP</a:t>
            </a:r>
          </a:p>
          <a:p>
            <a:pPr lvl="2"/>
            <a:r>
              <a:rPr lang="en-US" dirty="0"/>
              <a:t> smallest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largest T </a:t>
            </a:r>
          </a:p>
          <a:p>
            <a:pPr lvl="2">
              <a:buFontTx/>
              <a:buNone/>
            </a:pPr>
            <a:r>
              <a:rPr lang="en-US" dirty="0"/>
              <a:t>         T = T(</a:t>
            </a:r>
            <a:r>
              <a:rPr lang="en-US" dirty="0">
                <a:latin typeface="Symbol" pitchFamily="18" charset="2"/>
              </a:rPr>
              <a:t>t</a:t>
            </a:r>
            <a:r>
              <a:rPr lang="en-US" baseline="-25000" dirty="0"/>
              <a:t>0</a:t>
            </a:r>
            <a:r>
              <a:rPr lang="en-US" dirty="0"/>
              <a:t>, x=y=0): “(”</a:t>
            </a:r>
          </a:p>
          <a:p>
            <a:pPr lvl="2"/>
            <a:r>
              <a:rPr lang="en-US" dirty="0"/>
              <a:t> largest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smallest T </a:t>
            </a:r>
          </a:p>
          <a:p>
            <a:pPr lvl="2">
              <a:buFontTx/>
              <a:buNone/>
            </a:pPr>
            <a:r>
              <a:rPr lang="en-US" dirty="0"/>
              <a:t>         T = </a:t>
            </a:r>
            <a:r>
              <a:rPr lang="en-US" dirty="0" err="1"/>
              <a:t>T</a:t>
            </a:r>
            <a:r>
              <a:rPr lang="en-US" baseline="-25000" dirty="0" err="1"/>
              <a:t>c</a:t>
            </a:r>
            <a:r>
              <a:rPr lang="en-US" dirty="0"/>
              <a:t>: “]”</a:t>
            </a:r>
          </a:p>
        </p:txBody>
      </p:sp>
      <p:sp>
        <p:nvSpPr>
          <p:cNvPr id="5877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So Fast!</a:t>
            </a:r>
          </a:p>
        </p:txBody>
      </p:sp>
      <p:grpSp>
        <p:nvGrpSpPr>
          <p:cNvPr id="2" name="Group 29"/>
          <p:cNvGrpSpPr/>
          <p:nvPr/>
        </p:nvGrpSpPr>
        <p:grpSpPr>
          <a:xfrm>
            <a:off x="5181600" y="1295400"/>
            <a:ext cx="3886200" cy="4329113"/>
            <a:chOff x="5181600" y="1295400"/>
            <a:chExt cx="3886200" cy="4329113"/>
          </a:xfrm>
        </p:grpSpPr>
        <p:sp>
          <p:nvSpPr>
            <p:cNvPr id="587780" name="Text Box 4"/>
            <p:cNvSpPr txBox="1">
              <a:spLocks noChangeArrowheads="1"/>
            </p:cNvSpPr>
            <p:nvPr/>
          </p:nvSpPr>
          <p:spPr bwMode="auto">
            <a:xfrm>
              <a:off x="6096000" y="5257800"/>
              <a:ext cx="17716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D3 Black Brane</a:t>
              </a:r>
            </a:p>
          </p:txBody>
        </p:sp>
        <p:sp>
          <p:nvSpPr>
            <p:cNvPr id="587781" name="Text Box 5"/>
            <p:cNvSpPr txBox="1">
              <a:spLocks noChangeArrowheads="1"/>
            </p:cNvSpPr>
            <p:nvPr/>
          </p:nvSpPr>
          <p:spPr bwMode="auto">
            <a:xfrm>
              <a:off x="5943600" y="1295400"/>
              <a:ext cx="18224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D7 Probe Brane</a:t>
              </a:r>
            </a:p>
          </p:txBody>
        </p:sp>
        <p:sp>
          <p:nvSpPr>
            <p:cNvPr id="587782" name="AutoShape 6"/>
            <p:cNvSpPr>
              <a:spLocks noChangeArrowheads="1"/>
            </p:cNvSpPr>
            <p:nvPr/>
          </p:nvSpPr>
          <p:spPr bwMode="auto">
            <a:xfrm>
              <a:off x="5181600" y="16764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3" name="Text Box 7"/>
            <p:cNvSpPr txBox="1">
              <a:spLocks noChangeArrowheads="1"/>
            </p:cNvSpPr>
            <p:nvPr/>
          </p:nvSpPr>
          <p:spPr bwMode="auto">
            <a:xfrm>
              <a:off x="7848600" y="1371600"/>
              <a:ext cx="3619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CC00CC"/>
                  </a:solidFill>
                  <a:latin typeface="Arial" charset="0"/>
                </a:rPr>
                <a:t>Q</a:t>
              </a:r>
            </a:p>
          </p:txBody>
        </p:sp>
        <p:sp>
          <p:nvSpPr>
            <p:cNvPr id="587784" name="Oval 8"/>
            <p:cNvSpPr>
              <a:spLocks noChangeArrowheads="1"/>
            </p:cNvSpPr>
            <p:nvPr/>
          </p:nvSpPr>
          <p:spPr bwMode="auto">
            <a:xfrm>
              <a:off x="8001000" y="1752600"/>
              <a:ext cx="152400" cy="152400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5" name="Text Box 9"/>
            <p:cNvSpPr txBox="1">
              <a:spLocks noChangeArrowheads="1"/>
            </p:cNvSpPr>
            <p:nvPr/>
          </p:nvSpPr>
          <p:spPr bwMode="auto">
            <a:xfrm>
              <a:off x="5594350" y="2587625"/>
              <a:ext cx="2406650" cy="65087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Worldsheet boundary Spacelike</a:t>
              </a:r>
              <a:r>
                <a:rPr lang="en-US" sz="1800">
                  <a:latin typeface="Symbol" pitchFamily="18" charset="2"/>
                </a:rPr>
                <a:t>  </a:t>
              </a:r>
              <a:r>
                <a:rPr lang="en-US" sz="1800">
                  <a:latin typeface="Arial" charset="0"/>
                </a:rPr>
                <a:t>if </a:t>
              </a:r>
              <a:r>
                <a:rPr lang="en-US" sz="1800">
                  <a:latin typeface="Symbol" pitchFamily="18" charset="2"/>
                </a:rPr>
                <a:t> g</a:t>
              </a:r>
              <a:r>
                <a:rPr lang="en-US" sz="1800">
                  <a:latin typeface="Arial" charset="0"/>
                </a:rPr>
                <a:t> &gt; </a:t>
              </a:r>
              <a:r>
                <a:rPr lang="en-US" sz="1800">
                  <a:latin typeface="Symbol" pitchFamily="18" charset="2"/>
                </a:rPr>
                <a:t>g</a:t>
              </a:r>
              <a:r>
                <a:rPr lang="en-US" sz="1800" baseline="-25000">
                  <a:latin typeface="Arial" charset="0"/>
                </a:rPr>
                <a:t>crit</a:t>
              </a:r>
            </a:p>
          </p:txBody>
        </p:sp>
        <p:sp>
          <p:nvSpPr>
            <p:cNvPr id="587786" name="Line 10"/>
            <p:cNvSpPr>
              <a:spLocks noChangeShapeType="1"/>
            </p:cNvSpPr>
            <p:nvPr/>
          </p:nvSpPr>
          <p:spPr bwMode="auto">
            <a:xfrm flipH="1">
              <a:off x="7543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7" name="Line 11"/>
            <p:cNvSpPr>
              <a:spLocks noChangeShapeType="1"/>
            </p:cNvSpPr>
            <p:nvPr/>
          </p:nvSpPr>
          <p:spPr bwMode="auto">
            <a:xfrm flipH="1">
              <a:off x="7162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8" name="Line 12"/>
            <p:cNvSpPr>
              <a:spLocks noChangeShapeType="1"/>
            </p:cNvSpPr>
            <p:nvPr/>
          </p:nvSpPr>
          <p:spPr bwMode="auto">
            <a:xfrm flipH="1">
              <a:off x="6781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9" name="Line 13"/>
            <p:cNvSpPr>
              <a:spLocks noChangeShapeType="1"/>
            </p:cNvSpPr>
            <p:nvPr/>
          </p:nvSpPr>
          <p:spPr bwMode="auto">
            <a:xfrm flipH="1" flipV="1">
              <a:off x="7696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0" name="Line 14"/>
            <p:cNvSpPr>
              <a:spLocks noChangeShapeType="1"/>
            </p:cNvSpPr>
            <p:nvPr/>
          </p:nvSpPr>
          <p:spPr bwMode="auto">
            <a:xfrm flipH="1" flipV="1">
              <a:off x="7315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1" name="Line 15"/>
            <p:cNvSpPr>
              <a:spLocks noChangeShapeType="1"/>
            </p:cNvSpPr>
            <p:nvPr/>
          </p:nvSpPr>
          <p:spPr bwMode="auto">
            <a:xfrm flipH="1" flipV="1">
              <a:off x="6934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2" name="AutoShape 16"/>
            <p:cNvSpPr>
              <a:spLocks noChangeArrowheads="1"/>
            </p:cNvSpPr>
            <p:nvPr/>
          </p:nvSpPr>
          <p:spPr bwMode="auto">
            <a:xfrm>
              <a:off x="5257800" y="4876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93" name="Line 17"/>
            <p:cNvSpPr>
              <a:spLocks noChangeShapeType="1"/>
            </p:cNvSpPr>
            <p:nvPr/>
          </p:nvSpPr>
          <p:spPr bwMode="auto">
            <a:xfrm>
              <a:off x="8229600" y="1828800"/>
              <a:ext cx="685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4" name="Text Box 18"/>
            <p:cNvSpPr txBox="1">
              <a:spLocks noChangeArrowheads="1"/>
            </p:cNvSpPr>
            <p:nvPr/>
          </p:nvSpPr>
          <p:spPr bwMode="auto">
            <a:xfrm>
              <a:off x="5791200" y="3581400"/>
              <a:ext cx="1987550" cy="915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Trailing</a:t>
              </a:r>
            </a:p>
            <a:p>
              <a:pPr algn="ctr"/>
              <a:r>
                <a:rPr lang="en-US" sz="1800">
                  <a:latin typeface="Arial" charset="0"/>
                </a:rPr>
                <a:t>String</a:t>
              </a:r>
            </a:p>
            <a:p>
              <a:pPr algn="ctr"/>
              <a:r>
                <a:rPr lang="en-US" sz="1800">
                  <a:latin typeface="Arial" charset="0"/>
                </a:rPr>
                <a:t>“Brachistochrone”</a:t>
              </a:r>
            </a:p>
          </p:txBody>
        </p:sp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5486400" y="1676400"/>
              <a:ext cx="3581400" cy="3795713"/>
              <a:chOff x="3504" y="1056"/>
              <a:chExt cx="2256" cy="2391"/>
            </a:xfrm>
          </p:grpSpPr>
          <p:pic>
            <p:nvPicPr>
              <p:cNvPr id="587796" name="Picture 20" descr="070520Dangle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4" y="1056"/>
                <a:ext cx="2256" cy="2256"/>
              </a:xfrm>
              <a:prstGeom prst="rect">
                <a:avLst/>
              </a:prstGeom>
              <a:noFill/>
            </p:spPr>
          </p:pic>
          <p:sp>
            <p:nvSpPr>
              <p:cNvPr id="587797" name="Text Box 21"/>
              <p:cNvSpPr txBox="1">
                <a:spLocks noChangeArrowheads="1"/>
              </p:cNvSpPr>
              <p:nvPr/>
            </p:nvSpPr>
            <p:spPr bwMode="auto">
              <a:xfrm>
                <a:off x="5476" y="3216"/>
                <a:ext cx="28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“z”</a:t>
                </a:r>
              </a:p>
            </p:txBody>
          </p:sp>
          <p:sp>
            <p:nvSpPr>
              <p:cNvPr id="587798" name="Text Box 22"/>
              <p:cNvSpPr txBox="1">
                <a:spLocks noChangeArrowheads="1"/>
              </p:cNvSpPr>
              <p:nvPr/>
            </p:nvSpPr>
            <p:spPr bwMode="auto">
              <a:xfrm>
                <a:off x="3648" y="2160"/>
                <a:ext cx="2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x</a:t>
                </a:r>
                <a:r>
                  <a:rPr lang="en-US" sz="1800" baseline="-25000">
                    <a:latin typeface="Arial" charset="0"/>
                  </a:rPr>
                  <a:t>5</a:t>
                </a:r>
                <a:endParaRPr lang="en-US" sz="1800">
                  <a:latin typeface="Arial" charset="0"/>
                </a:endParaRPr>
              </a:p>
            </p:txBody>
          </p:sp>
        </p:grpSp>
        <p:sp>
          <p:nvSpPr>
            <p:cNvPr id="587799" name="AutoShape 23"/>
            <p:cNvSpPr>
              <a:spLocks noChangeArrowheads="1"/>
            </p:cNvSpPr>
            <p:nvPr/>
          </p:nvSpPr>
          <p:spPr bwMode="auto">
            <a:xfrm>
              <a:off x="5257800" y="2209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FF0000">
                <a:alpha val="34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800" name="Freeform 24"/>
            <p:cNvSpPr>
              <a:spLocks/>
            </p:cNvSpPr>
            <p:nvPr/>
          </p:nvSpPr>
          <p:spPr bwMode="auto">
            <a:xfrm>
              <a:off x="7431088" y="2235200"/>
              <a:ext cx="919162" cy="276225"/>
            </a:xfrm>
            <a:custGeom>
              <a:avLst/>
              <a:gdLst/>
              <a:ahLst/>
              <a:cxnLst>
                <a:cxn ang="0">
                  <a:pos x="435" y="124"/>
                </a:cxn>
                <a:cxn ang="0">
                  <a:pos x="407" y="96"/>
                </a:cxn>
                <a:cxn ang="0">
                  <a:pos x="395" y="88"/>
                </a:cxn>
                <a:cxn ang="0">
                  <a:pos x="367" y="96"/>
                </a:cxn>
                <a:cxn ang="0">
                  <a:pos x="359" y="108"/>
                </a:cxn>
                <a:cxn ang="0">
                  <a:pos x="355" y="120"/>
                </a:cxn>
                <a:cxn ang="0">
                  <a:pos x="331" y="136"/>
                </a:cxn>
                <a:cxn ang="0">
                  <a:pos x="259" y="128"/>
                </a:cxn>
                <a:cxn ang="0">
                  <a:pos x="239" y="112"/>
                </a:cxn>
                <a:cxn ang="0">
                  <a:pos x="219" y="92"/>
                </a:cxn>
                <a:cxn ang="0">
                  <a:pos x="195" y="84"/>
                </a:cxn>
                <a:cxn ang="0">
                  <a:pos x="143" y="92"/>
                </a:cxn>
                <a:cxn ang="0">
                  <a:pos x="135" y="116"/>
                </a:cxn>
                <a:cxn ang="0">
                  <a:pos x="83" y="168"/>
                </a:cxn>
                <a:cxn ang="0">
                  <a:pos x="47" y="160"/>
                </a:cxn>
                <a:cxn ang="0">
                  <a:pos x="7" y="112"/>
                </a:cxn>
                <a:cxn ang="0">
                  <a:pos x="3" y="96"/>
                </a:cxn>
                <a:cxn ang="0">
                  <a:pos x="7" y="44"/>
                </a:cxn>
                <a:cxn ang="0">
                  <a:pos x="23" y="48"/>
                </a:cxn>
                <a:cxn ang="0">
                  <a:pos x="71" y="72"/>
                </a:cxn>
                <a:cxn ang="0">
                  <a:pos x="79" y="84"/>
                </a:cxn>
                <a:cxn ang="0">
                  <a:pos x="103" y="92"/>
                </a:cxn>
                <a:cxn ang="0">
                  <a:pos x="167" y="128"/>
                </a:cxn>
                <a:cxn ang="0">
                  <a:pos x="191" y="136"/>
                </a:cxn>
                <a:cxn ang="0">
                  <a:pos x="247" y="92"/>
                </a:cxn>
                <a:cxn ang="0">
                  <a:pos x="299" y="56"/>
                </a:cxn>
                <a:cxn ang="0">
                  <a:pos x="387" y="76"/>
                </a:cxn>
                <a:cxn ang="0">
                  <a:pos x="447" y="60"/>
                </a:cxn>
                <a:cxn ang="0">
                  <a:pos x="527" y="12"/>
                </a:cxn>
                <a:cxn ang="0">
                  <a:pos x="551" y="4"/>
                </a:cxn>
                <a:cxn ang="0">
                  <a:pos x="563" y="0"/>
                </a:cxn>
                <a:cxn ang="0">
                  <a:pos x="579" y="48"/>
                </a:cxn>
                <a:cxn ang="0">
                  <a:pos x="535" y="56"/>
                </a:cxn>
              </a:cxnLst>
              <a:rect l="0" t="0" r="r" b="b"/>
              <a:pathLst>
                <a:path w="579" h="174">
                  <a:moveTo>
                    <a:pt x="435" y="124"/>
                  </a:moveTo>
                  <a:cubicBezTo>
                    <a:pt x="428" y="103"/>
                    <a:pt x="435" y="114"/>
                    <a:pt x="407" y="96"/>
                  </a:cubicBezTo>
                  <a:cubicBezTo>
                    <a:pt x="403" y="93"/>
                    <a:pt x="395" y="88"/>
                    <a:pt x="395" y="88"/>
                  </a:cubicBezTo>
                  <a:cubicBezTo>
                    <a:pt x="394" y="88"/>
                    <a:pt x="370" y="94"/>
                    <a:pt x="367" y="96"/>
                  </a:cubicBezTo>
                  <a:cubicBezTo>
                    <a:pt x="363" y="99"/>
                    <a:pt x="361" y="104"/>
                    <a:pt x="359" y="108"/>
                  </a:cubicBezTo>
                  <a:cubicBezTo>
                    <a:pt x="357" y="112"/>
                    <a:pt x="358" y="117"/>
                    <a:pt x="355" y="120"/>
                  </a:cubicBezTo>
                  <a:cubicBezTo>
                    <a:pt x="348" y="127"/>
                    <a:pt x="331" y="136"/>
                    <a:pt x="331" y="136"/>
                  </a:cubicBezTo>
                  <a:cubicBezTo>
                    <a:pt x="307" y="134"/>
                    <a:pt x="278" y="143"/>
                    <a:pt x="259" y="128"/>
                  </a:cubicBezTo>
                  <a:cubicBezTo>
                    <a:pt x="233" y="107"/>
                    <a:pt x="269" y="122"/>
                    <a:pt x="239" y="112"/>
                  </a:cubicBezTo>
                  <a:cubicBezTo>
                    <a:pt x="232" y="101"/>
                    <a:pt x="232" y="98"/>
                    <a:pt x="219" y="92"/>
                  </a:cubicBezTo>
                  <a:cubicBezTo>
                    <a:pt x="211" y="89"/>
                    <a:pt x="195" y="84"/>
                    <a:pt x="195" y="84"/>
                  </a:cubicBezTo>
                  <a:cubicBezTo>
                    <a:pt x="178" y="86"/>
                    <a:pt x="153" y="78"/>
                    <a:pt x="143" y="92"/>
                  </a:cubicBezTo>
                  <a:cubicBezTo>
                    <a:pt x="138" y="99"/>
                    <a:pt x="135" y="116"/>
                    <a:pt x="135" y="116"/>
                  </a:cubicBezTo>
                  <a:cubicBezTo>
                    <a:pt x="130" y="174"/>
                    <a:pt x="137" y="174"/>
                    <a:pt x="83" y="168"/>
                  </a:cubicBezTo>
                  <a:cubicBezTo>
                    <a:pt x="71" y="164"/>
                    <a:pt x="58" y="165"/>
                    <a:pt x="47" y="160"/>
                  </a:cubicBezTo>
                  <a:cubicBezTo>
                    <a:pt x="30" y="153"/>
                    <a:pt x="20" y="125"/>
                    <a:pt x="7" y="112"/>
                  </a:cubicBezTo>
                  <a:cubicBezTo>
                    <a:pt x="6" y="107"/>
                    <a:pt x="3" y="101"/>
                    <a:pt x="3" y="96"/>
                  </a:cubicBezTo>
                  <a:cubicBezTo>
                    <a:pt x="3" y="79"/>
                    <a:pt x="0" y="60"/>
                    <a:pt x="7" y="44"/>
                  </a:cubicBezTo>
                  <a:cubicBezTo>
                    <a:pt x="9" y="39"/>
                    <a:pt x="18" y="46"/>
                    <a:pt x="23" y="48"/>
                  </a:cubicBezTo>
                  <a:cubicBezTo>
                    <a:pt x="41" y="53"/>
                    <a:pt x="53" y="66"/>
                    <a:pt x="71" y="72"/>
                  </a:cubicBezTo>
                  <a:cubicBezTo>
                    <a:pt x="74" y="76"/>
                    <a:pt x="75" y="81"/>
                    <a:pt x="79" y="84"/>
                  </a:cubicBezTo>
                  <a:cubicBezTo>
                    <a:pt x="86" y="88"/>
                    <a:pt x="103" y="92"/>
                    <a:pt x="103" y="92"/>
                  </a:cubicBezTo>
                  <a:cubicBezTo>
                    <a:pt x="131" y="120"/>
                    <a:pt x="131" y="116"/>
                    <a:pt x="167" y="128"/>
                  </a:cubicBezTo>
                  <a:cubicBezTo>
                    <a:pt x="175" y="131"/>
                    <a:pt x="191" y="136"/>
                    <a:pt x="191" y="136"/>
                  </a:cubicBezTo>
                  <a:cubicBezTo>
                    <a:pt x="233" y="128"/>
                    <a:pt x="217" y="112"/>
                    <a:pt x="247" y="92"/>
                  </a:cubicBezTo>
                  <a:cubicBezTo>
                    <a:pt x="254" y="72"/>
                    <a:pt x="279" y="63"/>
                    <a:pt x="299" y="56"/>
                  </a:cubicBezTo>
                  <a:cubicBezTo>
                    <a:pt x="351" y="60"/>
                    <a:pt x="347" y="66"/>
                    <a:pt x="387" y="76"/>
                  </a:cubicBezTo>
                  <a:cubicBezTo>
                    <a:pt x="411" y="73"/>
                    <a:pt x="427" y="73"/>
                    <a:pt x="447" y="60"/>
                  </a:cubicBezTo>
                  <a:cubicBezTo>
                    <a:pt x="467" y="30"/>
                    <a:pt x="492" y="17"/>
                    <a:pt x="527" y="12"/>
                  </a:cubicBezTo>
                  <a:cubicBezTo>
                    <a:pt x="535" y="9"/>
                    <a:pt x="543" y="7"/>
                    <a:pt x="551" y="4"/>
                  </a:cubicBezTo>
                  <a:cubicBezTo>
                    <a:pt x="555" y="3"/>
                    <a:pt x="563" y="0"/>
                    <a:pt x="563" y="0"/>
                  </a:cubicBezTo>
                  <a:cubicBezTo>
                    <a:pt x="573" y="15"/>
                    <a:pt x="575" y="30"/>
                    <a:pt x="579" y="48"/>
                  </a:cubicBezTo>
                  <a:cubicBezTo>
                    <a:pt x="558" y="62"/>
                    <a:pt x="572" y="56"/>
                    <a:pt x="535" y="56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87801" name="Line 25"/>
          <p:cNvSpPr>
            <a:spLocks noChangeShapeType="1"/>
          </p:cNvSpPr>
          <p:nvPr/>
        </p:nvSpPr>
        <p:spPr bwMode="auto">
          <a:xfrm>
            <a:off x="2895600" y="3620037"/>
            <a:ext cx="254000" cy="0"/>
          </a:xfrm>
          <a:prstGeom prst="line">
            <a:avLst/>
          </a:prstGeom>
          <a:noFill/>
          <a:ln w="25400">
            <a:solidFill>
              <a:srgbClr val="4D4D4D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" name="Date Placeholder 2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8A4A4-BDF8-404B-86DF-CA8F8C0E9AC1}" type="datetime5">
              <a:rPr lang="en-US" smtClean="0"/>
              <a:pPr/>
              <a:t>16-Nov-10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7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7778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UCT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3467-40D7-40D2-AB4A-51E2FAF21160}" type="slidenum">
              <a:rPr lang="en-US"/>
              <a:pPr/>
              <a:t>26</a:t>
            </a:fld>
            <a:endParaRPr lang="en-US"/>
          </a:p>
        </p:txBody>
      </p:sp>
      <p:pic>
        <p:nvPicPr>
          <p:cNvPr id="58880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1104900"/>
            <a:ext cx="7772400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880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4000"/>
              <a:t>LHC R</a:t>
            </a:r>
            <a:r>
              <a:rPr lang="en-US" sz="4000" i="1" baseline="30000"/>
              <a:t>c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)/R</a:t>
            </a:r>
            <a:r>
              <a:rPr lang="en-US" sz="4000" i="1" baseline="30000"/>
              <a:t>b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 Prediction</a:t>
            </a:r>
            <a:br>
              <a:rPr lang="en-US" sz="4000"/>
            </a:br>
            <a:r>
              <a:rPr lang="en-US" sz="4000"/>
              <a:t>(with speed limits)</a:t>
            </a:r>
          </a:p>
        </p:txBody>
      </p:sp>
      <p:sp>
        <p:nvSpPr>
          <p:cNvPr id="588804" name="Rectangle 4"/>
          <p:cNvSpPr>
            <a:spLocks noChangeArrowheads="1"/>
          </p:cNvSpPr>
          <p:nvPr/>
        </p:nvSpPr>
        <p:spPr bwMode="auto">
          <a:xfrm>
            <a:off x="-1143000" y="5499100"/>
            <a:ext cx="102235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>
                <a:solidFill>
                  <a:srgbClr val="030303"/>
                </a:solidFill>
              </a:rPr>
              <a:t>T(</a:t>
            </a:r>
            <a:r>
              <a:rPr lang="en-US" sz="1800" dirty="0">
                <a:solidFill>
                  <a:srgbClr val="030303"/>
                </a:solidFill>
                <a:latin typeface="Symbol" pitchFamily="18" charset="2"/>
              </a:rPr>
              <a:t>t</a:t>
            </a:r>
            <a:r>
              <a:rPr lang="en-US" sz="1800" baseline="-25000" dirty="0">
                <a:solidFill>
                  <a:srgbClr val="030303"/>
                </a:solidFill>
              </a:rPr>
              <a:t>0</a:t>
            </a:r>
            <a:r>
              <a:rPr lang="en-US" sz="1800" dirty="0">
                <a:solidFill>
                  <a:srgbClr val="030303"/>
                </a:solidFill>
              </a:rPr>
              <a:t>): </a:t>
            </a:r>
            <a:r>
              <a:rPr lang="en-US" dirty="0" smtClean="0">
                <a:solidFill>
                  <a:srgbClr val="030303"/>
                </a:solidFill>
              </a:rPr>
              <a:t>“(”</a:t>
            </a:r>
            <a:r>
              <a:rPr lang="en-US" sz="1800" dirty="0" smtClean="0">
                <a:solidFill>
                  <a:srgbClr val="030303"/>
                </a:solidFill>
              </a:rPr>
              <a:t>, </a:t>
            </a:r>
            <a:r>
              <a:rPr lang="en-US" sz="1800" dirty="0">
                <a:solidFill>
                  <a:srgbClr val="030303"/>
                </a:solidFill>
              </a:rPr>
              <a:t>corrections </a:t>
            </a:r>
            <a:r>
              <a:rPr lang="en-US" sz="1800" dirty="0" smtClean="0">
                <a:solidFill>
                  <a:srgbClr val="030303"/>
                </a:solidFill>
              </a:rPr>
              <a:t>likely small for </a:t>
            </a:r>
            <a:r>
              <a:rPr lang="en-US" sz="1800" dirty="0">
                <a:solidFill>
                  <a:srgbClr val="030303"/>
                </a:solidFill>
              </a:rPr>
              <a:t>smaller </a:t>
            </a:r>
            <a:r>
              <a:rPr lang="en-US" sz="1800" dirty="0" err="1">
                <a:solidFill>
                  <a:srgbClr val="030303"/>
                </a:solidFill>
              </a:rPr>
              <a:t>momenta</a:t>
            </a:r>
            <a:endParaRPr lang="en-US" sz="1800" dirty="0">
              <a:solidFill>
                <a:srgbClr val="030303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T</a:t>
            </a:r>
            <a:r>
              <a:rPr lang="en-US" sz="1800" baseline="-25000" dirty="0" err="1">
                <a:solidFill>
                  <a:srgbClr val="030303"/>
                </a:solidFill>
              </a:rPr>
              <a:t>c</a:t>
            </a:r>
            <a:r>
              <a:rPr lang="en-US" sz="1800" dirty="0">
                <a:solidFill>
                  <a:srgbClr val="030303"/>
                </a:solidFill>
              </a:rPr>
              <a:t>: </a:t>
            </a:r>
            <a:r>
              <a:rPr lang="en-US" sz="1800" dirty="0" smtClean="0">
                <a:solidFill>
                  <a:srgbClr val="030303"/>
                </a:solidFill>
              </a:rPr>
              <a:t>“]”, </a:t>
            </a:r>
            <a:r>
              <a:rPr lang="en-US" sz="1800" dirty="0">
                <a:solidFill>
                  <a:srgbClr val="030303"/>
                </a:solidFill>
              </a:rPr>
              <a:t>corrections likely </a:t>
            </a:r>
            <a:r>
              <a:rPr lang="en-US" sz="1800" dirty="0" smtClean="0">
                <a:solidFill>
                  <a:srgbClr val="030303"/>
                </a:solidFill>
              </a:rPr>
              <a:t>large for </a:t>
            </a:r>
            <a:r>
              <a:rPr lang="en-US" sz="1800" dirty="0">
                <a:solidFill>
                  <a:srgbClr val="030303"/>
                </a:solidFill>
              </a:rPr>
              <a:t>higher </a:t>
            </a:r>
            <a:r>
              <a:rPr lang="en-US" sz="1800" dirty="0" err="1">
                <a:solidFill>
                  <a:srgbClr val="030303"/>
                </a:solidFill>
              </a:rPr>
              <a:t>momenta</a:t>
            </a:r>
            <a:endParaRPr lang="en-US" sz="1800" dirty="0">
              <a:solidFill>
                <a:srgbClr val="030303"/>
              </a:solidFill>
            </a:endParaRPr>
          </a:p>
        </p:txBody>
      </p:sp>
      <p:sp>
        <p:nvSpPr>
          <p:cNvPr id="588805" name="Text Box 5"/>
          <p:cNvSpPr txBox="1">
            <a:spLocks noChangeArrowheads="1"/>
          </p:cNvSpPr>
          <p:nvPr/>
        </p:nvSpPr>
        <p:spPr bwMode="auto">
          <a:xfrm>
            <a:off x="5581650" y="44958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PLB666 (2008)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AAEFE-A2B8-4F2C-BC47-11ED3EBE23E0}" type="datetime5">
              <a:rPr lang="en-US" smtClean="0"/>
              <a:pPr/>
              <a:t>16-Nov-10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57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Heavy Ion Physics is fascinating</a:t>
            </a:r>
          </a:p>
          <a:p>
            <a:pPr lvl="1"/>
            <a:r>
              <a:rPr lang="en-US" dirty="0" smtClean="0"/>
              <a:t>Jets provide a unique tool for study</a:t>
            </a:r>
          </a:p>
          <a:p>
            <a:r>
              <a:rPr lang="en-US" dirty="0" smtClean="0"/>
              <a:t>Usual theory techniques in quantitative disagreement</a:t>
            </a:r>
          </a:p>
          <a:p>
            <a:pPr lvl="1"/>
            <a:r>
              <a:rPr lang="en-US" dirty="0" smtClean="0"/>
              <a:t>New, exciting tool with </a:t>
            </a:r>
            <a:r>
              <a:rPr lang="en-US" dirty="0" err="1" smtClean="0"/>
              <a:t>AdS</a:t>
            </a:r>
            <a:r>
              <a:rPr lang="en-US" dirty="0" smtClean="0"/>
              <a:t>/CFT, successes</a:t>
            </a:r>
          </a:p>
          <a:p>
            <a:r>
              <a:rPr lang="en-US" dirty="0" smtClean="0"/>
              <a:t>Experimental signature: </a:t>
            </a:r>
            <a:r>
              <a:rPr lang="en-US" i="1" dirty="0" err="1" smtClean="0"/>
              <a:t>R</a:t>
            </a:r>
            <a:r>
              <a:rPr lang="en-US" i="1" baseline="30000" dirty="0" err="1" smtClean="0"/>
              <a:t>c</a:t>
            </a:r>
            <a:r>
              <a:rPr lang="en-US" i="1" baseline="-25000" dirty="0" err="1" smtClean="0"/>
              <a:t>AA</a:t>
            </a:r>
            <a:r>
              <a:rPr lang="en-US" i="1" dirty="0" smtClean="0"/>
              <a:t>/</a:t>
            </a:r>
            <a:r>
              <a:rPr lang="en-US" i="1" dirty="0" err="1" smtClean="0"/>
              <a:t>R</a:t>
            </a:r>
            <a:r>
              <a:rPr lang="en-US" i="1" baseline="30000" dirty="0" err="1" smtClean="0"/>
              <a:t>b</a:t>
            </a:r>
            <a:r>
              <a:rPr lang="en-US" i="1" baseline="-25000" dirty="0" err="1" smtClean="0"/>
              <a:t>AA</a:t>
            </a:r>
            <a:endParaRPr lang="en-US" i="1" baseline="-25000" dirty="0" smtClean="0"/>
          </a:p>
          <a:p>
            <a:r>
              <a:rPr lang="en-US" dirty="0" smtClean="0"/>
              <a:t>Recent and future work:</a:t>
            </a:r>
          </a:p>
          <a:p>
            <a:pPr lvl="1"/>
            <a:r>
              <a:rPr lang="en-US" dirty="0" smtClean="0"/>
              <a:t>Double ratio at RHIC</a:t>
            </a:r>
          </a:p>
          <a:p>
            <a:pPr lvl="1"/>
            <a:r>
              <a:rPr lang="en-US" dirty="0" smtClean="0"/>
              <a:t>Ultimately want to be able to rigorously falsify</a:t>
            </a:r>
          </a:p>
          <a:p>
            <a:pPr lvl="2"/>
            <a:r>
              <a:rPr lang="en-US" dirty="0" smtClean="0"/>
              <a:t>Universality of </a:t>
            </a:r>
            <a:r>
              <a:rPr lang="en-US" dirty="0" err="1" smtClean="0"/>
              <a:t>AdS</a:t>
            </a:r>
            <a:r>
              <a:rPr lang="en-US" dirty="0" smtClean="0"/>
              <a:t> result</a:t>
            </a:r>
          </a:p>
          <a:p>
            <a:pPr lvl="2"/>
            <a:r>
              <a:rPr lang="en-US" dirty="0" smtClean="0"/>
              <a:t>Uncertainties in </a:t>
            </a:r>
            <a:r>
              <a:rPr lang="en-US" dirty="0" err="1" smtClean="0"/>
              <a:t>pQCD</a:t>
            </a:r>
            <a:endParaRPr lang="en-US" dirty="0" smtClean="0"/>
          </a:p>
          <a:p>
            <a:pPr lvl="2"/>
            <a:r>
              <a:rPr lang="en-US" dirty="0" smtClean="0"/>
              <a:t>Comparison to additional exp. observables</a:t>
            </a:r>
          </a:p>
          <a:p>
            <a:pPr lvl="2"/>
            <a:r>
              <a:rPr lang="en-US" dirty="0" smtClean="0"/>
              <a:t>Corrections to </a:t>
            </a:r>
            <a:r>
              <a:rPr lang="en-US" dirty="0" err="1" smtClean="0"/>
              <a:t>pQCD</a:t>
            </a:r>
            <a:r>
              <a:rPr lang="en-US" dirty="0" smtClean="0"/>
              <a:t> and </a:t>
            </a:r>
            <a:r>
              <a:rPr lang="en-US" dirty="0" err="1" smtClean="0"/>
              <a:t>AdS</a:t>
            </a:r>
            <a:r>
              <a:rPr lang="en-US" dirty="0" smtClean="0"/>
              <a:t>/CFT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97A56-C9EA-4193-876F-490E4D532549}" type="datetime5">
              <a:rPr lang="en-US" smtClean="0"/>
              <a:pPr/>
              <a:t>16-Nov-10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UCT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413083" y="4165242"/>
            <a:ext cx="23558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J.Phys.G35:044025,2008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61448" y="4915437"/>
            <a:ext cx="3215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Y </a:t>
            </a:r>
            <a:r>
              <a:rPr lang="en-US" sz="1200" dirty="0" err="1" smtClean="0"/>
              <a:t>Kovchegov</a:t>
            </a:r>
            <a:r>
              <a:rPr lang="en-US" sz="1200" dirty="0" smtClean="0"/>
              <a:t>, PLB680:56-61,2009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35600" y="5256726"/>
            <a:ext cx="31477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arXiv:0910.1823 [</a:t>
            </a:r>
            <a:r>
              <a:rPr lang="en-US" sz="1200" dirty="0" err="1" smtClean="0"/>
              <a:t>hep</a:t>
            </a:r>
            <a:r>
              <a:rPr lang="en-US" sz="1200" dirty="0" smtClean="0"/>
              <a:t>-ph]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Heavy Ion Collisions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876800"/>
          </a:xfrm>
        </p:spPr>
        <p:txBody>
          <a:bodyPr/>
          <a:lstStyle/>
          <a:p>
            <a:r>
              <a:rPr lang="en-US" dirty="0" smtClean="0"/>
              <a:t>Collider machines: RHIC, LHC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Cartoon of a collision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E40FE-3877-4C97-9D5F-D4D76331A41F}" type="datetime5">
              <a:rPr lang="en-US" smtClean="0"/>
              <a:pPr/>
              <a:t>16-Nov-10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UCT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600200"/>
            <a:ext cx="3505200" cy="230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46700" y="1562637"/>
            <a:ext cx="3257550" cy="240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534974" y="3962400"/>
            <a:ext cx="35798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Relativistic Heavy Ion Collider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0" y="3962400"/>
            <a:ext cx="26949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Large </a:t>
            </a:r>
            <a:r>
              <a:rPr lang="en-US" sz="2000" dirty="0" err="1" smtClean="0"/>
              <a:t>Hadron</a:t>
            </a:r>
            <a:r>
              <a:rPr lang="en-US" sz="2000" dirty="0" smtClean="0"/>
              <a:t> Collider</a:t>
            </a:r>
          </a:p>
        </p:txBody>
      </p:sp>
      <p:pic>
        <p:nvPicPr>
          <p:cNvPr id="12" name="bliceUrQMD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914400" y="990600"/>
            <a:ext cx="7315200" cy="548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Four Fundamental Forces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9398E-A1E1-4D3A-89F0-B5B1DCF75D5B}" type="datetime5">
              <a:rPr lang="en-US" smtClean="0"/>
              <a:pPr/>
              <a:t>16-Nov-10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UCT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535165" y="986135"/>
            <a:ext cx="1159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Gravity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81600" y="914400"/>
            <a:ext cx="2650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Electromagnetism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12003" y="3886200"/>
            <a:ext cx="966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Weak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69324" y="3886200"/>
            <a:ext cx="1091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Strong</a:t>
            </a:r>
          </a:p>
        </p:txBody>
      </p:sp>
      <p:pic>
        <p:nvPicPr>
          <p:cNvPr id="348163" name="Picture 3" descr="C:\Users\gte581p\Pictures\apple_falling.gif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71879" y="1447800"/>
            <a:ext cx="1534886" cy="2057400"/>
          </a:xfrm>
          <a:prstGeom prst="rect">
            <a:avLst/>
          </a:prstGeom>
          <a:noFill/>
        </p:spPr>
      </p:pic>
      <p:pic>
        <p:nvPicPr>
          <p:cNvPr id="34816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7287" y="1447800"/>
            <a:ext cx="3109913" cy="2062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5338036" y="3505200"/>
            <a:ext cx="36535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John </a:t>
            </a:r>
            <a:r>
              <a:rPr lang="en-US" sz="1200" dirty="0" err="1" smtClean="0"/>
              <a:t>Maarschalk</a:t>
            </a:r>
            <a:r>
              <a:rPr lang="en-US" sz="1200" dirty="0" smtClean="0"/>
              <a:t>, travelblog.portfoliocollection.com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0765" y="3505200"/>
            <a:ext cx="17459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starchild.gsfc.nasa.gov</a:t>
            </a:r>
          </a:p>
        </p:txBody>
      </p:sp>
      <p:pic>
        <p:nvPicPr>
          <p:cNvPr id="35021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3123" y="4800600"/>
            <a:ext cx="1346200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4565" y="4419600"/>
            <a:ext cx="3418174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696965" y="6123801"/>
            <a:ext cx="3875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lhs.lps.org/staff/</a:t>
            </a:r>
            <a:r>
              <a:rPr lang="en-US" sz="1200" dirty="0" err="1" smtClean="0"/>
              <a:t>sputnam</a:t>
            </a:r>
            <a:r>
              <a:rPr lang="en-US" sz="1200" dirty="0" smtClean="0"/>
              <a:t>/</a:t>
            </a:r>
            <a:r>
              <a:rPr lang="en-US" sz="1200" dirty="0" err="1" smtClean="0"/>
              <a:t>chem_notes</a:t>
            </a:r>
            <a:r>
              <a:rPr lang="en-US" sz="1200" dirty="0" smtClean="0"/>
              <a:t>/tritium_decay.gif</a:t>
            </a:r>
          </a:p>
        </p:txBody>
      </p:sp>
      <p:sp>
        <p:nvSpPr>
          <p:cNvPr id="26" name="Down Arrow 25"/>
          <p:cNvSpPr/>
          <p:nvPr/>
        </p:nvSpPr>
        <p:spPr bwMode="auto">
          <a:xfrm rot="3414848">
            <a:off x="7279256" y="4468463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7" name="Down Arrow 26"/>
          <p:cNvSpPr/>
          <p:nvPr/>
        </p:nvSpPr>
        <p:spPr bwMode="auto">
          <a:xfrm rot="18900000">
            <a:off x="5685926" y="4418536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8" name="Down Arrow 27"/>
          <p:cNvSpPr/>
          <p:nvPr/>
        </p:nvSpPr>
        <p:spPr bwMode="auto">
          <a:xfrm rot="8100000">
            <a:off x="7196185" y="5763862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9" name="Down Arrow 28"/>
          <p:cNvSpPr/>
          <p:nvPr/>
        </p:nvSpPr>
        <p:spPr bwMode="auto">
          <a:xfrm rot="14400000">
            <a:off x="5680494" y="5687661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025E-6 L -0.05834 0.049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2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95E-6 L 0.05 0.0603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3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8.23312E-7 L -0.05 -0.0617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" y="-3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9.25069E-9 L 0.05 -0.0395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-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 bwMode="auto">
          <a:xfrm>
            <a:off x="6019800" y="1447800"/>
            <a:ext cx="3048000" cy="2743200"/>
          </a:xfrm>
          <a:prstGeom prst="ellipse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0" y="1828800"/>
            <a:ext cx="2819400" cy="220980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  <p:pic>
        <p:nvPicPr>
          <p:cNvPr id="351235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00800" y="1676400"/>
            <a:ext cx="2555000" cy="222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Strong compared to E&amp;M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5486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Electromagnetism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Electric charge (+)</a:t>
            </a:r>
          </a:p>
          <a:p>
            <a:pPr lvl="2"/>
            <a:r>
              <a:rPr lang="en-US" dirty="0" smtClean="0"/>
              <a:t>electrons</a:t>
            </a:r>
          </a:p>
          <a:p>
            <a:pPr lvl="1"/>
            <a:r>
              <a:rPr lang="en-US" dirty="0" smtClean="0"/>
              <a:t>Carriers: photons</a:t>
            </a:r>
          </a:p>
          <a:p>
            <a:pPr lvl="1"/>
            <a:r>
              <a:rPr lang="en-US" dirty="0" smtClean="0"/>
              <a:t>Field theory:</a:t>
            </a:r>
          </a:p>
          <a:p>
            <a:pPr lvl="2"/>
            <a:r>
              <a:rPr lang="en-US" dirty="0" smtClean="0"/>
              <a:t>Quantum electro-dynamics (QED)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114800" cy="54102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Strong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Color charge (r, g, b)</a:t>
            </a:r>
          </a:p>
          <a:p>
            <a:pPr lvl="2"/>
            <a:r>
              <a:rPr lang="en-US" dirty="0" smtClean="0"/>
              <a:t>quarks</a:t>
            </a:r>
          </a:p>
          <a:p>
            <a:pPr lvl="1"/>
            <a:r>
              <a:rPr lang="en-US" dirty="0" smtClean="0"/>
              <a:t>Carriers: gluons</a:t>
            </a:r>
          </a:p>
          <a:p>
            <a:pPr lvl="1"/>
            <a:r>
              <a:rPr lang="en-US" dirty="0" smtClean="0"/>
              <a:t>Field theory:</a:t>
            </a:r>
          </a:p>
          <a:p>
            <a:pPr lvl="2"/>
            <a:r>
              <a:rPr lang="en-US" dirty="0" smtClean="0"/>
              <a:t>Quantum chromo-dynamics (QCD)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59AA7-DD2D-46D2-A7A3-C03AD011E01E}" type="datetime5">
              <a:rPr lang="en-US" smtClean="0"/>
              <a:pPr/>
              <a:t>16-Nov-10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UCT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35225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5300000">
            <a:off x="1131287" y="1823941"/>
            <a:ext cx="214312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2647568" y="2958921"/>
            <a:ext cx="4251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+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90600" y="1524000"/>
            <a:ext cx="3209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-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5800" y="2743200"/>
            <a:ext cx="11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Hydrogen</a:t>
            </a:r>
          </a:p>
        </p:txBody>
      </p:sp>
      <p:sp>
        <p:nvSpPr>
          <p:cNvPr id="19" name="Down Arrow 18"/>
          <p:cNvSpPr/>
          <p:nvPr/>
        </p:nvSpPr>
        <p:spPr bwMode="auto">
          <a:xfrm rot="15827717">
            <a:off x="4105324" y="1719302"/>
            <a:ext cx="990600" cy="2555954"/>
          </a:xfrm>
          <a:prstGeom prst="downArrow">
            <a:avLst/>
          </a:prstGeom>
          <a:solidFill>
            <a:schemeClr val="tx1">
              <a:lumMod val="65000"/>
              <a:lumOff val="3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0" name="TextBox 19"/>
          <p:cNvSpPr txBox="1"/>
          <p:nvPr/>
        </p:nvSpPr>
        <p:spPr>
          <a:xfrm rot="21230144">
            <a:off x="3751043" y="2826035"/>
            <a:ext cx="1364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Look Inside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0" y="3685401"/>
            <a:ext cx="11544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nobelprize.org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209800" y="3505200"/>
            <a:ext cx="7889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Proton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Crucial QCD Facts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Yang-Mills Theory: non-</a:t>
            </a:r>
            <a:r>
              <a:rPr lang="en-US" dirty="0" err="1" smtClean="0"/>
              <a:t>Abelian</a:t>
            </a:r>
            <a:endParaRPr lang="en-US" dirty="0" smtClean="0"/>
          </a:p>
          <a:p>
            <a:pPr lvl="1"/>
            <a:r>
              <a:rPr lang="en-US" dirty="0" smtClean="0"/>
              <a:t>Gluons carry color charge</a:t>
            </a:r>
          </a:p>
          <a:p>
            <a:pPr lvl="1"/>
            <a:r>
              <a:rPr lang="en-US" dirty="0" smtClean="0"/>
              <a:t>“Strong” over long distances, “weak” over short distances</a:t>
            </a:r>
          </a:p>
          <a:p>
            <a:pPr lvl="2"/>
            <a:r>
              <a:rPr lang="en-US" dirty="0" smtClean="0"/>
              <a:t>Rigorous analytic calculations only for large momentum processes</a:t>
            </a:r>
          </a:p>
          <a:p>
            <a:pPr lvl="3"/>
            <a:r>
              <a:rPr lang="en-US" dirty="0" smtClean="0"/>
              <a:t>Large compared to </a:t>
            </a:r>
            <a:r>
              <a:rPr lang="en-US" dirty="0" smtClean="0">
                <a:latin typeface="Symbol" pitchFamily="18" charset="2"/>
              </a:rPr>
              <a:t>L</a:t>
            </a:r>
            <a:r>
              <a:rPr lang="en-US" baseline="-25000" dirty="0" smtClean="0"/>
              <a:t>QCD</a:t>
            </a:r>
            <a:r>
              <a:rPr lang="en-US" dirty="0" smtClean="0"/>
              <a:t> ~ 200 </a:t>
            </a:r>
            <a:r>
              <a:rPr lang="en-US" dirty="0" err="1" smtClean="0"/>
              <a:t>MeV</a:t>
            </a:r>
            <a:endParaRPr lang="en-US" dirty="0" smtClean="0"/>
          </a:p>
          <a:p>
            <a:r>
              <a:rPr lang="en-US" dirty="0" smtClean="0"/>
              <a:t>Quarks and gluons are </a:t>
            </a:r>
            <a:r>
              <a:rPr lang="en-US" i="1" dirty="0" smtClean="0"/>
              <a:t>confined</a:t>
            </a:r>
            <a:endParaRPr lang="en-US" dirty="0" smtClean="0"/>
          </a:p>
          <a:p>
            <a:pPr lvl="2"/>
            <a:r>
              <a:rPr lang="en-US" dirty="0" smtClean="0"/>
              <a:t>no bare quark or gluon has ever been detected</a:t>
            </a:r>
          </a:p>
          <a:p>
            <a:pPr lvl="3"/>
            <a:r>
              <a:rPr lang="en-US" dirty="0" smtClean="0"/>
              <a:t>1,000,000 USD Clay </a:t>
            </a:r>
            <a:r>
              <a:rPr lang="en-US" dirty="0" err="1" smtClean="0"/>
              <a:t>Millenium</a:t>
            </a:r>
            <a:r>
              <a:rPr lang="en-US" dirty="0" smtClean="0"/>
              <a:t> prize for proof of confinement in Yang-Mills theories</a:t>
            </a:r>
          </a:p>
          <a:p>
            <a:pPr lvl="2"/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4C0B7-E473-474D-8A6E-0F91D2991498}" type="datetime5">
              <a:rPr lang="en-US" smtClean="0"/>
              <a:pPr/>
              <a:t>16-Nov-10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UCT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Standard Model and Phase Diagrams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876800"/>
          </a:xfrm>
        </p:spPr>
        <p:txBody>
          <a:bodyPr/>
          <a:lstStyle/>
          <a:p>
            <a:r>
              <a:rPr lang="en-US" dirty="0" smtClean="0"/>
              <a:t>E&amp;M, Strong, and Weak </a:t>
            </a:r>
            <a:r>
              <a:rPr lang="en-US" b="1" i="1" dirty="0" smtClean="0"/>
              <a:t>particle physics</a:t>
            </a:r>
            <a:r>
              <a:rPr lang="en-US" dirty="0" smtClean="0"/>
              <a:t> well understood (few particles)</a:t>
            </a:r>
          </a:p>
          <a:p>
            <a:r>
              <a:rPr lang="en-US" dirty="0" smtClean="0"/>
              <a:t>Many body physics less well understood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5B9F6-F0CD-466B-AD1D-0CF0305B1184}" type="datetime5">
              <a:rPr lang="en-US" smtClean="0"/>
              <a:pPr/>
              <a:t>16-Nov-10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UCT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3162300"/>
            <a:ext cx="32004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0" y="6096000"/>
            <a:ext cx="5562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www.sv.vt.edu/classes/MSE2094_NoteBook/96ClassProj/examples/triplpt.html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47009" y="3124201"/>
            <a:ext cx="3711191" cy="2953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825410" y="2662535"/>
            <a:ext cx="993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5400"/>
                </a:solidFill>
              </a:rPr>
              <a:t>Water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93630" y="2662535"/>
            <a:ext cx="1521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5400"/>
                </a:solidFill>
              </a:rPr>
              <a:t>Hydrogen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64044" y="6019800"/>
            <a:ext cx="21799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Calculated, </a:t>
            </a:r>
            <a:r>
              <a:rPr lang="en-US" sz="1200" dirty="0" err="1" smtClean="0"/>
              <a:t>Burkhard</a:t>
            </a:r>
            <a:r>
              <a:rPr lang="en-US" sz="1200" dirty="0" smtClean="0"/>
              <a:t> </a:t>
            </a:r>
            <a:r>
              <a:rPr lang="en-US" sz="1200" dirty="0" err="1" smtClean="0"/>
              <a:t>Militzer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Diploma Thesis, Berlin, </a:t>
            </a:r>
            <a:r>
              <a:rPr lang="en-US" sz="1200" b="1" i="1" u="sng" dirty="0" smtClean="0"/>
              <a:t>2000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 Diagram in QCD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4B7A4-E47F-4DB0-8289-829E0B5FEF51}" type="datetime5">
              <a:rPr lang="en-US" smtClean="0"/>
              <a:pPr/>
              <a:t>16-Nov-10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UCT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7" name="Content Placeholder 6" descr="PhaseDiagramLRP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2835" y="1600200"/>
            <a:ext cx="4618330" cy="45259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29200" y="6172200"/>
            <a:ext cx="17940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Long Range Plan, 2008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I: Lattice</a:t>
            </a:r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4876800" y="4343400"/>
            <a:ext cx="4495800" cy="1143000"/>
          </a:xfrm>
        </p:spPr>
        <p:txBody>
          <a:bodyPr/>
          <a:lstStyle/>
          <a:p>
            <a:pPr lvl="2"/>
            <a:r>
              <a:rPr lang="en-US" dirty="0" smtClean="0"/>
              <a:t>All </a:t>
            </a:r>
            <a:r>
              <a:rPr lang="en-US" dirty="0" err="1" smtClean="0"/>
              <a:t>momenta</a:t>
            </a:r>
            <a:endParaRPr lang="en-US" dirty="0" smtClean="0"/>
          </a:p>
          <a:p>
            <a:pPr lvl="2"/>
            <a:r>
              <a:rPr lang="en-US" dirty="0" smtClean="0"/>
              <a:t>Euclidean </a:t>
            </a:r>
            <a:r>
              <a:rPr lang="en-US" dirty="0" err="1" smtClean="0"/>
              <a:t>correlators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2627C-199F-4ADC-ABD1-0DBCC4152E85}" type="datetime5">
              <a:rPr lang="en-US" smtClean="0"/>
              <a:pPr/>
              <a:t>16-Nov-10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UCT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3" name="Group 8"/>
          <p:cNvGrpSpPr/>
          <p:nvPr/>
        </p:nvGrpSpPr>
        <p:grpSpPr>
          <a:xfrm>
            <a:off x="1524000" y="1066800"/>
            <a:ext cx="2396296" cy="2362200"/>
            <a:chOff x="152400" y="1447800"/>
            <a:chExt cx="2396296" cy="2362200"/>
          </a:xfrm>
        </p:grpSpPr>
        <p:pic>
          <p:nvPicPr>
            <p:cNvPr id="10" name="Content Placeholder 6" descr="LatticeIllustration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1447800"/>
              <a:ext cx="2396296" cy="2133600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09600" y="3533001"/>
              <a:ext cx="179408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Long Range Plan, 2008</a:t>
              </a:r>
              <a:endParaRPr lang="en-US" sz="1200" dirty="0"/>
            </a:p>
          </p:txBody>
        </p:sp>
      </p:grpSp>
      <p:grpSp>
        <p:nvGrpSpPr>
          <p:cNvPr id="4" name="Group 11"/>
          <p:cNvGrpSpPr/>
          <p:nvPr/>
        </p:nvGrpSpPr>
        <p:grpSpPr>
          <a:xfrm>
            <a:off x="228600" y="3657600"/>
            <a:ext cx="5638800" cy="2639199"/>
            <a:chOff x="0" y="3810000"/>
            <a:chExt cx="5638800" cy="2639199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6200" y="3810000"/>
              <a:ext cx="5181600" cy="2441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TextBox 13"/>
            <p:cNvSpPr txBox="1"/>
            <p:nvPr/>
          </p:nvSpPr>
          <p:spPr>
            <a:xfrm>
              <a:off x="0" y="6172200"/>
              <a:ext cx="28548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Kaczmarek</a:t>
              </a:r>
              <a:r>
                <a:rPr lang="en-US" sz="1200" dirty="0" smtClean="0"/>
                <a:t> and </a:t>
              </a:r>
              <a:r>
                <a:rPr lang="en-US" sz="1200" dirty="0" err="1" smtClean="0"/>
                <a:t>Zantow</a:t>
              </a:r>
              <a:r>
                <a:rPr lang="en-US" sz="1200" dirty="0" smtClean="0"/>
                <a:t>, PRD71 (2005)</a:t>
              </a:r>
              <a:endParaRPr lang="en-US" sz="12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868490" y="6172200"/>
              <a:ext cx="27703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Davies et al. (HPQCD), PRL92 (2004)</a:t>
              </a:r>
              <a:endParaRPr lang="en-US" sz="1200" dirty="0"/>
            </a:p>
          </p:txBody>
        </p:sp>
      </p:grpSp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56435" y="1066800"/>
            <a:ext cx="294469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14611</TotalTime>
  <Words>1169</Words>
  <Application>Microsoft Office PowerPoint</Application>
  <PresentationFormat>On-screen Show (4:3)</PresentationFormat>
  <Paragraphs>311</Paragraphs>
  <Slides>27</Slides>
  <Notes>2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Office Theme</vt:lpstr>
      <vt:lpstr>Image</vt:lpstr>
      <vt:lpstr>Successes, Failures, and Uncertainties in the Jet Physics of Heavy Ion Collisions</vt:lpstr>
      <vt:lpstr>Introduction</vt:lpstr>
      <vt:lpstr>Heavy Ion Collisions</vt:lpstr>
      <vt:lpstr>Four Fundamental Forces</vt:lpstr>
      <vt:lpstr>Strong compared to E&amp;M</vt:lpstr>
      <vt:lpstr>Crucial QCD Facts</vt:lpstr>
      <vt:lpstr>Standard Model and Phase Diagrams</vt:lpstr>
      <vt:lpstr>Phase Diagram in QCD</vt:lpstr>
      <vt:lpstr>Methods of QCD Calculation I: Lattice</vt:lpstr>
      <vt:lpstr>Methods of QCD Calculation II: pQCD</vt:lpstr>
      <vt:lpstr>Methods III: AdS/CFT</vt:lpstr>
      <vt:lpstr>Why High-pT Jets?</vt:lpstr>
      <vt:lpstr>Tomography in QGP</vt:lpstr>
      <vt:lpstr>QGP Energy Loss</vt:lpstr>
      <vt:lpstr>pQCD Rad Picture</vt:lpstr>
      <vt:lpstr>Jets in Heavy Ion Collisions</vt:lpstr>
      <vt:lpstr>High-pT Observable</vt:lpstr>
      <vt:lpstr>pQCD Success at RHIC:</vt:lpstr>
      <vt:lpstr>Qualitative Disagreement</vt:lpstr>
      <vt:lpstr>What About Elastic Loss?</vt:lpstr>
      <vt:lpstr>Quantitative Disagreement Remains</vt:lpstr>
      <vt:lpstr>Jets in AdS/CFT</vt:lpstr>
      <vt:lpstr>Compared to Data</vt:lpstr>
      <vt:lpstr>pQCD vs. AdS/CFT at LHC</vt:lpstr>
      <vt:lpstr>Not So Fast!</vt:lpstr>
      <vt:lpstr>LHC RcAA(pT)/RbAA(pT) Prediction (with speed limits)</vt:lpstr>
      <vt:lpstr>Conclusions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634</cp:revision>
  <dcterms:created xsi:type="dcterms:W3CDTF">2009-09-03T22:02:25Z</dcterms:created>
  <dcterms:modified xsi:type="dcterms:W3CDTF">2010-11-16T12:55:36Z</dcterms:modified>
</cp:coreProperties>
</file>