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4" r:id="rId2"/>
    <p:sldId id="525" r:id="rId3"/>
    <p:sldId id="578" r:id="rId4"/>
    <p:sldId id="516" r:id="rId5"/>
    <p:sldId id="583" r:id="rId6"/>
    <p:sldId id="584" r:id="rId7"/>
    <p:sldId id="580" r:id="rId8"/>
    <p:sldId id="539" r:id="rId9"/>
    <p:sldId id="559" r:id="rId10"/>
    <p:sldId id="560" r:id="rId11"/>
    <p:sldId id="561" r:id="rId12"/>
    <p:sldId id="434" r:id="rId13"/>
    <p:sldId id="437" r:id="rId14"/>
    <p:sldId id="435" r:id="rId15"/>
    <p:sldId id="495" r:id="rId16"/>
    <p:sldId id="432" r:id="rId17"/>
    <p:sldId id="587" r:id="rId18"/>
    <p:sldId id="345" r:id="rId19"/>
    <p:sldId id="572" r:id="rId20"/>
    <p:sldId id="573" r:id="rId21"/>
    <p:sldId id="295" r:id="rId22"/>
    <p:sldId id="301" r:id="rId23"/>
    <p:sldId id="303" r:id="rId24"/>
    <p:sldId id="386" r:id="rId25"/>
    <p:sldId id="387" r:id="rId26"/>
    <p:sldId id="388" r:id="rId27"/>
    <p:sldId id="5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4D4D4D"/>
    <a:srgbClr val="660000"/>
    <a:srgbClr val="09840A"/>
    <a:srgbClr val="2D2A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C478-3DD0-4AB1-88D6-4F7A5F7ECCA5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D3D2-3912-40AA-8069-F9AFB7327769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90CF-36F8-4FB2-BE3A-C21B87938998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B77A-B2B5-4522-A9F6-BC8837815589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62EE-B4F2-4A13-B423-1500F318AA59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C058-3825-4B57-BAAC-88B80C9CFF02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5B93-4E9F-4D47-9C3D-CD3553CAC1D0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E70D-5120-464F-9E58-EC409AFFB2FC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668-78B1-4E63-9B36-5B2139531CAF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0463-EE0F-46E6-B13B-7AAD760BD7FB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564-AAFC-448F-8DB2-7DF7776D2812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144F-2335-4B19-AF3F-235E8602E31B}" type="datetime5">
              <a:rPr lang="en-US" smtClean="0"/>
              <a:pPr/>
              <a:t>16-Nov-10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UCT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te581p\Pictures\bliceUrQMD.m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Successes, Failures, and Uncertainties in the Jet Physics of Heavy Ion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February 23,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DB88-7CC7-4C22-BB00-ABE347E4F90E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98-10D8-4629-B2F6-90B877EB8280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62600" y="83820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QCD)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Methods III: </a:t>
            </a:r>
            <a:r>
              <a:rPr lang="en-US" sz="4000" dirty="0" err="1" smtClean="0"/>
              <a:t>AdS</a:t>
            </a:r>
            <a:r>
              <a:rPr lang="en-US" sz="4000" dirty="0" smtClean="0"/>
              <a:t>/CFT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E3E6-3F9D-4DC4-83AF-F5196470EF48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rgbClr val="4D4D4D"/>
                </a:solidFill>
              </a:rPr>
              <a:t>N</a:t>
            </a:r>
            <a:r>
              <a:rPr lang="en-US" sz="2200" baseline="-25000" dirty="0" err="1" smtClean="0">
                <a:solidFill>
                  <a:srgbClr val="4D4D4D"/>
                </a:solidFill>
              </a:rPr>
              <a:t>c</a:t>
            </a:r>
            <a:r>
              <a:rPr lang="en-US" sz="2200" dirty="0" smtClean="0">
                <a:solidFill>
                  <a:srgbClr val="4D4D4D"/>
                </a:solidFill>
              </a:rPr>
              <a:t> → ∞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4D4D4D"/>
                </a:solidFill>
              </a:rPr>
              <a:t>Applicable to condensed matter systems?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D546-72D3-48C0-BAFB-E493686833B8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253954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75E2-5964-435F-911E-A18A7E046DC0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7729-B2B7-473D-89BA-26F7F3B01900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C731-84E0-403A-B81D-22B2B5DD8E27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F27F-28DD-4065-9DCC-C1FE6FD98903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95326"/>
            <a:ext cx="3352800" cy="38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819001"/>
            <a:ext cx="31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Y-S Lai, RHIC &amp; AGS Users’ Meeting, 2009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4572000" y="2009001"/>
            <a:ext cx="4343400" cy="3982998"/>
            <a:chOff x="4572000" y="1828800"/>
            <a:chExt cx="4343400" cy="3982998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28800"/>
              <a:ext cx="4343400" cy="37494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724400" y="5534799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</a:t>
              </a: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0079" y="5439334"/>
            <a:ext cx="787400" cy="2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17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42672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B4BD-E995-4B04-848B-4E56AD1C126E}" type="datetime5">
              <a:rPr lang="en-US" smtClean="0"/>
              <a:pPr/>
              <a:t>16-Nov-10</a:t>
            </a:fld>
            <a:endParaRPr lang="en-US"/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1905000"/>
            <a:ext cx="8591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18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245C-4F74-4D99-A2A7-C39F11A8011D}" type="datetime5">
              <a:rPr lang="en-US" smtClean="0"/>
              <a:pPr/>
              <a:t>16-Nov-10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Disagreement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7623-2B62-4B44-A706-285683442DB0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3716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53340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9" name="Group 15"/>
          <p:cNvGrpSpPr/>
          <p:nvPr/>
        </p:nvGrpSpPr>
        <p:grpSpPr>
          <a:xfrm>
            <a:off x="3200400" y="3776246"/>
            <a:ext cx="1066800" cy="338554"/>
            <a:chOff x="5181600" y="3991967"/>
            <a:chExt cx="10668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heavy ion collision?</a:t>
            </a:r>
          </a:p>
          <a:p>
            <a:r>
              <a:rPr lang="en-US" dirty="0" smtClean="0"/>
              <a:t>Why do people care?</a:t>
            </a:r>
          </a:p>
          <a:p>
            <a:pPr lvl="1"/>
            <a:r>
              <a:rPr lang="en-US" dirty="0" smtClean="0"/>
              <a:t>Phase diagram of QCD</a:t>
            </a:r>
          </a:p>
          <a:p>
            <a:pPr lvl="1"/>
            <a:r>
              <a:rPr lang="en-US" dirty="0" smtClean="0"/>
              <a:t>Big Bang</a:t>
            </a:r>
          </a:p>
          <a:p>
            <a:pPr lvl="1"/>
            <a:r>
              <a:rPr lang="en-US" dirty="0" smtClean="0"/>
              <a:t>Strongly coupled systems</a:t>
            </a:r>
          </a:p>
          <a:p>
            <a:pPr lvl="2"/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r>
              <a:rPr lang="en-US" dirty="0" smtClean="0"/>
              <a:t>What is jet physics and what can we learn from it?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19E8-FA1B-4738-98FE-F4C88027605F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A868-6115-44A9-A4C5-9017A195FD31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21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2620963" y="5638800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33600" y="1295400"/>
            <a:ext cx="4572000" cy="4038600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6CA-5C60-42B6-8C88-B4976F5A4ACD}" type="datetime5">
              <a:rPr lang="en-US" smtClean="0"/>
              <a:pPr/>
              <a:t>16-Nov-10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22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4813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8C3E-05E9-4211-8C96-190934B1E051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23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501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5301-6288-4D85-8067-13DA7EF98AC8}" type="datetime5">
              <a:rPr lang="en-US" smtClean="0"/>
              <a:pPr/>
              <a:t>16-Nov-10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24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24FA-113F-4D3A-A80E-F21CD66CDE18}" type="datetime5">
              <a:rPr lang="en-US" smtClean="0"/>
              <a:pPr/>
              <a:t>16-Nov-10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25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4A4-BDF8-404B-86DF-CA8F8C0E9AC1}" type="datetime5">
              <a:rPr lang="en-US" smtClean="0"/>
              <a:pPr/>
              <a:t>16-Nov-10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26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AEFE-A2B8-4F2C-BC47-11ED3EBE23E0}" type="datetime5">
              <a:rPr lang="en-US" smtClean="0"/>
              <a:pPr/>
              <a:t>16-Nov-10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Heavy Ion Physics is fascinating</a:t>
            </a:r>
          </a:p>
          <a:p>
            <a:pPr lvl="1"/>
            <a:r>
              <a:rPr lang="en-US" dirty="0" smtClean="0"/>
              <a:t>Jets provide a unique tool for study</a:t>
            </a:r>
          </a:p>
          <a:p>
            <a:r>
              <a:rPr lang="en-US" dirty="0" smtClean="0"/>
              <a:t>Usual theory techniques in quantitative disagreement</a:t>
            </a:r>
          </a:p>
          <a:p>
            <a:pPr lvl="1"/>
            <a:r>
              <a:rPr lang="en-US" dirty="0" smtClean="0"/>
              <a:t>New, exciting tool with </a:t>
            </a:r>
            <a:r>
              <a:rPr lang="en-US" dirty="0" err="1" smtClean="0"/>
              <a:t>AdS</a:t>
            </a:r>
            <a:r>
              <a:rPr lang="en-US" dirty="0" smtClean="0"/>
              <a:t>/CFT, successes</a:t>
            </a:r>
          </a:p>
          <a:p>
            <a:r>
              <a:rPr lang="en-US" dirty="0" smtClean="0"/>
              <a:t>Experimental signature: </a:t>
            </a:r>
            <a:r>
              <a:rPr lang="en-US" i="1" dirty="0" err="1" smtClean="0"/>
              <a:t>R</a:t>
            </a:r>
            <a:r>
              <a:rPr lang="en-US" i="1" baseline="30000" dirty="0" err="1" smtClean="0"/>
              <a:t>c</a:t>
            </a:r>
            <a:r>
              <a:rPr lang="en-US" i="1" baseline="-25000" dirty="0" err="1" smtClean="0"/>
              <a:t>AA</a:t>
            </a:r>
            <a:r>
              <a:rPr lang="en-US" i="1" dirty="0" smtClean="0"/>
              <a:t>/</a:t>
            </a:r>
            <a:r>
              <a:rPr lang="en-US" i="1" dirty="0" err="1" smtClean="0"/>
              <a:t>R</a:t>
            </a:r>
            <a:r>
              <a:rPr lang="en-US" i="1" baseline="30000" dirty="0" err="1" smtClean="0"/>
              <a:t>b</a:t>
            </a:r>
            <a:r>
              <a:rPr lang="en-US" i="1" baseline="-25000" dirty="0" err="1" smtClean="0"/>
              <a:t>AA</a:t>
            </a:r>
            <a:endParaRPr lang="en-US" i="1" baseline="-25000" dirty="0" smtClean="0"/>
          </a:p>
          <a:p>
            <a:r>
              <a:rPr lang="en-US" dirty="0" smtClean="0"/>
              <a:t>Recent and future work:</a:t>
            </a:r>
          </a:p>
          <a:p>
            <a:pPr lvl="1"/>
            <a:r>
              <a:rPr lang="en-US" dirty="0" smtClean="0"/>
              <a:t>Double ratio at RHIC</a:t>
            </a:r>
          </a:p>
          <a:p>
            <a:pPr lvl="1"/>
            <a:r>
              <a:rPr lang="en-US" dirty="0" smtClean="0"/>
              <a:t>Ultimately want to be able to rigorously falsify</a:t>
            </a:r>
          </a:p>
          <a:p>
            <a:pPr lvl="2"/>
            <a:r>
              <a:rPr lang="en-US" dirty="0" smtClean="0"/>
              <a:t>Universality of </a:t>
            </a:r>
            <a:r>
              <a:rPr lang="en-US" dirty="0" err="1" smtClean="0"/>
              <a:t>AdS</a:t>
            </a:r>
            <a:r>
              <a:rPr lang="en-US" dirty="0" smtClean="0"/>
              <a:t> result</a:t>
            </a:r>
          </a:p>
          <a:p>
            <a:pPr lvl="2"/>
            <a:r>
              <a:rPr lang="en-US" dirty="0" smtClean="0"/>
              <a:t>Uncertainties in </a:t>
            </a:r>
            <a:r>
              <a:rPr lang="en-US" dirty="0" err="1" smtClean="0"/>
              <a:t>pQCD</a:t>
            </a:r>
            <a:endParaRPr lang="en-US" dirty="0" smtClean="0"/>
          </a:p>
          <a:p>
            <a:pPr lvl="2"/>
            <a:r>
              <a:rPr lang="en-US" dirty="0" smtClean="0"/>
              <a:t>Comparison to additional exp. observables</a:t>
            </a:r>
          </a:p>
          <a:p>
            <a:pPr lvl="2"/>
            <a:r>
              <a:rPr lang="en-US" dirty="0" smtClean="0"/>
              <a:t>Corrections to </a:t>
            </a:r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A56-C9EA-4193-876F-490E4D532549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3083" y="4165242"/>
            <a:ext cx="2355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J.Phys.G35:044025,2008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1448" y="4915437"/>
            <a:ext cx="3215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Y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PLB680:56-61,2009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5600" y="5256726"/>
            <a:ext cx="3147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 [</a:t>
            </a:r>
            <a:r>
              <a:rPr lang="en-US" sz="1200" dirty="0" err="1" smtClean="0"/>
              <a:t>hep</a:t>
            </a:r>
            <a:r>
              <a:rPr lang="en-US" sz="1200" dirty="0" smtClean="0"/>
              <a:t>-ph]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Collider machines: RHIC, LHC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Cartoon of a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0FE-3877-4C97-9D5F-D4D76331A41F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505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1562637"/>
            <a:ext cx="32575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4974" y="396240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Relativistic Heavy Ion Collider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962400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Collider</a:t>
            </a:r>
          </a:p>
        </p:txBody>
      </p:sp>
      <p:pic>
        <p:nvPicPr>
          <p:cNvPr id="12" name="bliceUrQM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" y="9906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Fundamental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8E-A1E1-4D3A-89F0-B5B1DCF75D5B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 bwMode="auto">
          <a:xfrm>
            <a:off x="6019800" y="1447800"/>
            <a:ext cx="3048000" cy="27432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0" y="1828800"/>
            <a:ext cx="2819400" cy="2209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676400"/>
            <a:ext cx="2555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compared to E&amp;M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Electromagnetism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Electric charge (+)</a:t>
            </a:r>
          </a:p>
          <a:p>
            <a:pPr lvl="2"/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Carriers: photons</a:t>
            </a:r>
          </a:p>
          <a:p>
            <a:pPr lvl="1"/>
            <a:r>
              <a:rPr lang="en-US" dirty="0" smtClean="0"/>
              <a:t>Field theory:</a:t>
            </a:r>
          </a:p>
          <a:p>
            <a:pPr lvl="2"/>
            <a:r>
              <a:rPr lang="en-US" dirty="0" smtClean="0"/>
              <a:t>Quantum electro-dynamics (QED)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Strong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Color charge (r, g, b)</a:t>
            </a:r>
          </a:p>
          <a:p>
            <a:pPr lvl="2"/>
            <a:r>
              <a:rPr lang="en-US" dirty="0" smtClean="0"/>
              <a:t>quarks</a:t>
            </a:r>
          </a:p>
          <a:p>
            <a:pPr lvl="1"/>
            <a:r>
              <a:rPr lang="en-US" dirty="0" smtClean="0"/>
              <a:t>Carriers: gluons</a:t>
            </a:r>
          </a:p>
          <a:p>
            <a:pPr lvl="1"/>
            <a:r>
              <a:rPr lang="en-US" dirty="0" smtClean="0"/>
              <a:t>Field theory:</a:t>
            </a:r>
          </a:p>
          <a:p>
            <a:pPr lvl="2"/>
            <a:r>
              <a:rPr lang="en-US" dirty="0" smtClean="0"/>
              <a:t>Quantum chromo-dynamics (QCD)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9AA7-DD2D-46D2-A7A3-C03AD011E01E}" type="datetime5">
              <a:rPr lang="en-US" smtClean="0"/>
              <a:pPr/>
              <a:t>16-Nov-10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00000">
            <a:off x="1131287" y="1823941"/>
            <a:ext cx="21431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47568" y="295892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15240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2743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Hydrogen</a:t>
            </a:r>
          </a:p>
        </p:txBody>
      </p:sp>
      <p:sp>
        <p:nvSpPr>
          <p:cNvPr id="19" name="Down Arrow 18"/>
          <p:cNvSpPr/>
          <p:nvPr/>
        </p:nvSpPr>
        <p:spPr bwMode="auto">
          <a:xfrm rot="15827717">
            <a:off x="4105324" y="1719302"/>
            <a:ext cx="990600" cy="255595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21230144">
            <a:off x="3751043" y="28260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Inside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3685401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nobelprize.org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9800" y="35052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Crucial QCD Facts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Yang-Mills Theory: non-</a:t>
            </a:r>
            <a:r>
              <a:rPr lang="en-US" dirty="0" err="1" smtClean="0"/>
              <a:t>Abelian</a:t>
            </a:r>
            <a:endParaRPr lang="en-US" dirty="0" smtClean="0"/>
          </a:p>
          <a:p>
            <a:pPr lvl="1"/>
            <a:r>
              <a:rPr lang="en-US" dirty="0" smtClean="0"/>
              <a:t>Gluons carry color charge</a:t>
            </a:r>
          </a:p>
          <a:p>
            <a:pPr lvl="1"/>
            <a:r>
              <a:rPr lang="en-US" dirty="0" smtClean="0"/>
              <a:t>“Strong” over long distances, “weak” over short distances</a:t>
            </a:r>
          </a:p>
          <a:p>
            <a:pPr lvl="2"/>
            <a:r>
              <a:rPr lang="en-US" dirty="0" smtClean="0"/>
              <a:t>Rigorous analytic calculations only for large momentum processes</a:t>
            </a:r>
          </a:p>
          <a:p>
            <a:pPr lvl="3"/>
            <a:r>
              <a:rPr lang="en-US" dirty="0" smtClean="0"/>
              <a:t>Large compared to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baseline="-25000" dirty="0" smtClean="0"/>
              <a:t>QCD</a:t>
            </a:r>
            <a:r>
              <a:rPr lang="en-US" dirty="0" smtClean="0"/>
              <a:t> ~ 200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Quarks and gluons are </a:t>
            </a:r>
            <a:r>
              <a:rPr lang="en-US" i="1" dirty="0" smtClean="0"/>
              <a:t>confined</a:t>
            </a:r>
            <a:endParaRPr lang="en-US" dirty="0" smtClean="0"/>
          </a:p>
          <a:p>
            <a:pPr lvl="2"/>
            <a:r>
              <a:rPr lang="en-US" dirty="0" smtClean="0"/>
              <a:t>no bare quark or gluon has ever been detected</a:t>
            </a:r>
          </a:p>
          <a:p>
            <a:pPr lvl="3"/>
            <a:r>
              <a:rPr lang="en-US" dirty="0" smtClean="0"/>
              <a:t>1,000,000 USD Clay </a:t>
            </a:r>
            <a:r>
              <a:rPr lang="en-US" dirty="0" err="1" smtClean="0"/>
              <a:t>Millenium</a:t>
            </a:r>
            <a:r>
              <a:rPr lang="en-US" dirty="0" smtClean="0"/>
              <a:t> prize for proof of confinement in Yang-Mills theories</a:t>
            </a:r>
          </a:p>
          <a:p>
            <a:pPr lvl="2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C0B7-E473-474D-8A6E-0F91D2991498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Model and 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E&amp;M, Strong, and Weak </a:t>
            </a:r>
            <a:r>
              <a:rPr lang="en-US" b="1" i="1" dirty="0" smtClean="0"/>
              <a:t>particle physics</a:t>
            </a:r>
            <a:r>
              <a:rPr lang="en-US" dirty="0" smtClean="0"/>
              <a:t> well understood (few particles)</a:t>
            </a:r>
          </a:p>
          <a:p>
            <a:r>
              <a:rPr lang="en-US" dirty="0" smtClean="0"/>
              <a:t>Many body physics less well understood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B9F6-F0CD-466B-AD1D-0CF0305B1184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162300"/>
            <a:ext cx="3200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9600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www.sv.vt.edu/classes/MSE2094_NoteBook/96ClassProj/examples/triplpt.html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7009" y="3124201"/>
            <a:ext cx="3711191" cy="29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5410" y="2662535"/>
            <a:ext cx="99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3630" y="2662535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Hydrogen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4044" y="6019800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</a:t>
            </a:r>
            <a:r>
              <a:rPr lang="en-US" sz="1200" b="1" i="1" u="sng" dirty="0" smtClean="0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 in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4-E47F-4DB0-8289-829E0B5FEF51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600200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61722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27C-199F-4ADC-ABD1-0DBCC4152E85}" type="datetime5">
              <a:rPr lang="en-US" smtClean="0"/>
              <a:pPr/>
              <a:t>16-Nov-10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14611</TotalTime>
  <Words>1169</Words>
  <Application>Microsoft Office PowerPoint</Application>
  <PresentationFormat>On-screen Show (4:3)</PresentationFormat>
  <Paragraphs>311</Paragraphs>
  <Slides>27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Successes, Failures, and Uncertainties in the Jet Physics of Heavy Ion Collisions</vt:lpstr>
      <vt:lpstr>Introduction</vt:lpstr>
      <vt:lpstr>Heavy Ion Collisions</vt:lpstr>
      <vt:lpstr>Four Fundamental Forces</vt:lpstr>
      <vt:lpstr>Strong compared to E&amp;M</vt:lpstr>
      <vt:lpstr>Crucial QCD Facts</vt:lpstr>
      <vt:lpstr>Standard Model and Phase Diagrams</vt:lpstr>
      <vt:lpstr>Phase Diagram in QCD</vt:lpstr>
      <vt:lpstr>Methods of QCD Calculation I: Lattice</vt:lpstr>
      <vt:lpstr>Methods of QCD Calculation II: pQCD</vt:lpstr>
      <vt:lpstr>Methods III: AdS/CFT</vt:lpstr>
      <vt:lpstr>Why High-pT Jets?</vt:lpstr>
      <vt:lpstr>Tomography in QGP</vt:lpstr>
      <vt:lpstr>QGP Energy Loss</vt:lpstr>
      <vt:lpstr>pQCD Rad Picture</vt:lpstr>
      <vt:lpstr>Jets in Heavy Ion Collisions</vt:lpstr>
      <vt:lpstr>High-pT Observable</vt:lpstr>
      <vt:lpstr>pQCD Success at RHIC:</vt:lpstr>
      <vt:lpstr>Qualitative Disagreement</vt:lpstr>
      <vt:lpstr>What About Elastic Loss?</vt:lpstr>
      <vt:lpstr>Quantitative Disagreement Remains</vt:lpstr>
      <vt:lpstr>Jets in AdS/CFT</vt:lpstr>
      <vt:lpstr>Compared to Data</vt:lpstr>
      <vt:lpstr>pQCD vs. AdS/CFT at LHC</vt:lpstr>
      <vt:lpstr>Not So Fast!</vt:lpstr>
      <vt:lpstr>LHC RcAA(pT)/RbAA(pT) Prediction (with speed limits)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634</cp:revision>
  <dcterms:created xsi:type="dcterms:W3CDTF">2009-09-03T22:02:25Z</dcterms:created>
  <dcterms:modified xsi:type="dcterms:W3CDTF">2010-11-16T12:55:36Z</dcterms:modified>
</cp:coreProperties>
</file>