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74" r:id="rId2"/>
    <p:sldId id="268" r:id="rId3"/>
    <p:sldId id="271" r:id="rId4"/>
    <p:sldId id="333" r:id="rId5"/>
    <p:sldId id="334" r:id="rId6"/>
    <p:sldId id="375" r:id="rId7"/>
    <p:sldId id="434" r:id="rId8"/>
    <p:sldId id="437" r:id="rId9"/>
    <p:sldId id="435" r:id="rId10"/>
    <p:sldId id="479" r:id="rId11"/>
    <p:sldId id="474" r:id="rId12"/>
    <p:sldId id="345" r:id="rId13"/>
    <p:sldId id="349" r:id="rId14"/>
    <p:sldId id="351" r:id="rId15"/>
    <p:sldId id="295" r:id="rId16"/>
    <p:sldId id="366" r:id="rId17"/>
    <p:sldId id="301" r:id="rId18"/>
    <p:sldId id="303" r:id="rId19"/>
    <p:sldId id="386" r:id="rId20"/>
    <p:sldId id="387" r:id="rId21"/>
    <p:sldId id="388" r:id="rId22"/>
    <p:sldId id="318" r:id="rId23"/>
    <p:sldId id="323" r:id="rId24"/>
    <p:sldId id="476" r:id="rId25"/>
    <p:sldId id="477" r:id="rId26"/>
    <p:sldId id="441" r:id="rId27"/>
    <p:sldId id="331" r:id="rId28"/>
    <p:sldId id="452" r:id="rId29"/>
    <p:sldId id="451" r:id="rId30"/>
    <p:sldId id="416" r:id="rId31"/>
    <p:sldId id="417" r:id="rId32"/>
    <p:sldId id="418" r:id="rId33"/>
    <p:sldId id="419" r:id="rId34"/>
    <p:sldId id="457" r:id="rId35"/>
    <p:sldId id="422" r:id="rId36"/>
    <p:sldId id="423" r:id="rId37"/>
    <p:sldId id="424" r:id="rId38"/>
    <p:sldId id="425" r:id="rId39"/>
    <p:sldId id="426" r:id="rId40"/>
    <p:sldId id="427" r:id="rId41"/>
    <p:sldId id="467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660000"/>
    <a:srgbClr val="005400"/>
    <a:srgbClr val="09840A"/>
    <a:srgbClr val="2D2A62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png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image" Target="../media/image45.png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3/17/2010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Anticorrelated</a:t>
            </a:r>
            <a:r>
              <a:rPr lang="en-US" dirty="0" smtClean="0"/>
              <a:t>; have e- come in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4749F-0C79-445E-88C4-8BF78FBE5C4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EA710-6536-4BF6-80E0-039768F1BDA4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0F89B-C5F0-427C-8B75-97D5167705B5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9675CB-B717-4FD3-822E-8E2404D4F95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8CD5-BABE-47D4-B4F2-982408D36085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B4D33-539C-4D61-97DD-00678684A33F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C2332-06D8-42F2-BC2B-398BC421282D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32231-8A2E-4557-A27B-C775F35F8466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F8C748-D53A-47D5-8638-A20D5FD6CF2F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D870-FED6-409C-9567-130134E60097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7AE3A-9655-4195-AE96-B82DAD17B4CC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A5E95-8C87-4E2D-A6D3-81381A1CD244}" type="datetime1">
              <a:rPr lang="en-US" smtClean="0"/>
              <a:pPr/>
              <a:t>3/17/2010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Wayne State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3.png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2.bin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5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1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59.png"/><Relationship Id="rId4" Type="http://schemas.openxmlformats.org/officeDocument/2006/relationships/oleObject" Target="../embeddings/oleObject20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Successes, Failures, and Uncertainties in Jet Physics in Heavy Ion Collisions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March 12,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79C1B2-F307-4718-8006-8A0E1012266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10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2168-1D2B-44F8-97F9-CAC8B189442E}" type="datetime1">
              <a:rPr lang="en-US" smtClean="0"/>
              <a:pPr/>
              <a:t>3/17/2010</a:t>
            </a:fld>
            <a:endParaRPr lang="en-US"/>
          </a:p>
        </p:txBody>
      </p:sp>
      <p:grpSp>
        <p:nvGrpSpPr>
          <p:cNvPr id="2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7675" y="5257800"/>
            <a:ext cx="5876925" cy="992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8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1066800"/>
            <a:ext cx="7686675" cy="787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2389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057400"/>
            <a:ext cx="5181600" cy="412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8" grpId="0"/>
      <p:bldP spid="648206" grpId="0" build="p" animBg="1"/>
      <p:bldP spid="64820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3F9DA-E56E-47BF-89C0-4F9BD2171112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486400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4687956" y="3898005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12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838200"/>
          </a:xfrm>
          <a:noFill/>
          <a:ln/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D9E18-E5ED-4EF3-8BFC-3228D234F1E0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for </a:t>
            </a:r>
            <a:r>
              <a:rPr lang="en-US" dirty="0" err="1" smtClean="0"/>
              <a:t>Rad</a:t>
            </a:r>
            <a:r>
              <a:rPr lang="en-US" dirty="0" smtClean="0"/>
              <a:t> E-Loss Picture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88174-8611-44E3-9C9D-FEFD750B8F20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17214" y="2286000"/>
            <a:ext cx="4126186" cy="3705999"/>
            <a:chOff x="217214" y="2286000"/>
            <a:chExt cx="4126186" cy="3705999"/>
          </a:xfrm>
        </p:grpSpPr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214" y="2286000"/>
              <a:ext cx="4126186" cy="3205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1676400" y="5715000"/>
              <a:ext cx="251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dirty="0" err="1" smtClean="0"/>
                <a:t>Acta</a:t>
              </a:r>
              <a:r>
                <a:rPr lang="en-US" sz="1200" dirty="0" smtClean="0"/>
                <a:t> Phys.Hung.A27 (2006)</a:t>
              </a:r>
            </a:p>
          </p:txBody>
        </p:sp>
      </p:grp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1816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81600" y="4309646"/>
            <a:ext cx="1066800" cy="338554"/>
            <a:chOff x="5181600" y="3991967"/>
            <a:chExt cx="1066800" cy="33855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CA32A-F57D-43AC-B217-0EF014DF835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15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20484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20485" name="Image" r:id="rId4" imgW="4253968" imgH="1930159" progId="">
              <p:embed/>
            </p:oleObj>
          </a:graphicData>
        </a:graphic>
      </p:graphicFrame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5287963" y="5653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1143000" y="3886200"/>
              <a:ext cx="31504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20483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74CC7-1F4B-40EE-B851-8933BAA2E037}" type="datetime1">
              <a:rPr lang="en-US" smtClean="0"/>
              <a:pPr/>
              <a:t>3/17/2010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53000" y="1752600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2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20" grpId="0" build="p"/>
      <p:bldP spid="8284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29859-EF8C-437C-83F5-A11D3F829BEB}" type="datetime1">
              <a:rPr lang="en-US" smtClean="0"/>
              <a:pPr/>
              <a:t>3/17/2010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21859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21860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876800" y="3765131"/>
            <a:ext cx="4151788" cy="3091572"/>
            <a:chOff x="4876800" y="3765131"/>
            <a:chExt cx="4151788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5421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PLB675 (2009)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" y="3581400"/>
            <a:ext cx="4315390" cy="2895600"/>
            <a:chOff x="1" y="3581400"/>
            <a:chExt cx="4315390" cy="2895600"/>
          </a:xfrm>
        </p:grpSpPr>
        <p:pic>
          <p:nvPicPr>
            <p:cNvPr id="121861" name="Picture 5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" y="3581400"/>
              <a:ext cx="4315390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Rectangle 23"/>
            <p:cNvSpPr/>
            <p:nvPr/>
          </p:nvSpPr>
          <p:spPr>
            <a:xfrm>
              <a:off x="685800" y="6200001"/>
              <a:ext cx="25146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PHENIX, PRL98, 172301 (2007)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17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4813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4819-6BD9-41C0-9683-177385F3159E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18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501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C3B29-E319-4C17-AF7F-15F9CDFEA705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19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1C98D-44B4-4477-8364-03432F32A65C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15ABB-C858-418D-8596-4B56FF24CC01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20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3EB69-497D-45BB-98F3-269EEBB78D77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21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2B39C-0052-4C5E-88B1-1D6AE76D8582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22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5FA75-5CC7-4A19-8926-5A9FE56E9C65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B0A3E-3314-4B51-8089-D64FA08AF59A}" type="slidenum">
              <a:rPr lang="en-US"/>
              <a:pPr/>
              <a:t>23</a:t>
            </a:fld>
            <a:endParaRPr lang="en-US"/>
          </a:p>
        </p:txBody>
      </p:sp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Universality and Applicability</a:t>
            </a:r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876800"/>
          </a:xfrm>
        </p:spPr>
        <p:txBody>
          <a:bodyPr/>
          <a:lstStyle/>
          <a:p>
            <a:r>
              <a:rPr lang="en-US" dirty="0"/>
              <a:t>How universal are </a:t>
            </a:r>
            <a:r>
              <a:rPr lang="en-US" dirty="0" err="1"/>
              <a:t>th</a:t>
            </a:r>
            <a:r>
              <a:rPr lang="en-US" dirty="0"/>
              <a:t>. HQ drag results?</a:t>
            </a:r>
          </a:p>
          <a:p>
            <a:pPr lvl="1"/>
            <a:r>
              <a:rPr lang="en-US" dirty="0"/>
              <a:t>Examine different theories</a:t>
            </a:r>
          </a:p>
          <a:p>
            <a:pPr lvl="1"/>
            <a:r>
              <a:rPr lang="en-US" dirty="0"/>
              <a:t>Investigate alternate geometries</a:t>
            </a:r>
          </a:p>
          <a:p>
            <a:pPr lvl="1"/>
            <a:endParaRPr lang="en-US" dirty="0"/>
          </a:p>
          <a:p>
            <a:r>
              <a:rPr lang="en-US" dirty="0"/>
              <a:t>Other </a:t>
            </a:r>
            <a:r>
              <a:rPr lang="en-US" dirty="0" err="1"/>
              <a:t>AdS</a:t>
            </a:r>
            <a:r>
              <a:rPr lang="en-US" dirty="0"/>
              <a:t> geometries</a:t>
            </a:r>
          </a:p>
          <a:p>
            <a:pPr lvl="1"/>
            <a:r>
              <a:rPr lang="en-US" dirty="0" err="1"/>
              <a:t>Bjorken</a:t>
            </a:r>
            <a:r>
              <a:rPr lang="en-US" dirty="0"/>
              <a:t> expanding hydro</a:t>
            </a:r>
          </a:p>
          <a:p>
            <a:pPr lvl="1"/>
            <a:r>
              <a:rPr lang="en-US" dirty="0"/>
              <a:t>Shock metric</a:t>
            </a:r>
          </a:p>
          <a:p>
            <a:pPr lvl="2"/>
            <a:r>
              <a:rPr lang="en-US" dirty="0"/>
              <a:t>Warm-up to </a:t>
            </a:r>
            <a:r>
              <a:rPr lang="en-US" dirty="0" err="1"/>
              <a:t>Bj</a:t>
            </a:r>
            <a:r>
              <a:rPr lang="en-US" dirty="0"/>
              <a:t>. hydro</a:t>
            </a:r>
          </a:p>
          <a:p>
            <a:pPr lvl="2"/>
            <a:r>
              <a:rPr lang="en-US" dirty="0"/>
              <a:t>Can represent both hot and cold nuclear matter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22152-7799-478B-8151-D9F21AA18CAF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24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Geometries</a:t>
            </a:r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269314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1066800"/>
            <a:ext cx="46450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Constant </a:t>
            </a:r>
            <a:r>
              <a:rPr lang="en-US" sz="2400" i="1" dirty="0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 Thermal Black </a:t>
            </a:r>
            <a:r>
              <a:rPr lang="en-US" sz="2400" dirty="0" err="1">
                <a:solidFill>
                  <a:srgbClr val="660000"/>
                </a:solidFill>
              </a:rPr>
              <a:t>Brane</a:t>
            </a:r>
            <a:endParaRPr lang="en-US" sz="2400" dirty="0">
              <a:solidFill>
                <a:srgbClr val="660000"/>
              </a:solidFill>
            </a:endParaRP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4384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Shock Geometries</a:t>
            </a:r>
            <a:endParaRPr lang="en-US" sz="240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8956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9624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1311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269320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978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269319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9025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9025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455738"/>
          <a:ext cx="4114800" cy="830262"/>
        </p:xfrm>
        <a:graphic>
          <a:graphicData uri="http://schemas.openxmlformats.org/presentationml/2006/ole">
            <p:oleObj spid="_x0000_s269315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246438"/>
          <a:ext cx="5410200" cy="563562"/>
        </p:xfrm>
        <a:graphic>
          <a:graphicData uri="http://schemas.openxmlformats.org/presentationml/2006/ole">
            <p:oleObj spid="_x0000_s269317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337050"/>
          <a:ext cx="6172200" cy="674688"/>
        </p:xfrm>
        <a:graphic>
          <a:graphicData uri="http://schemas.openxmlformats.org/presentationml/2006/ole">
            <p:oleObj spid="_x0000_s269318" name="Image" r:id="rId8" imgW="9752381" imgH="1066291" progId="">
              <p:embed/>
            </p:oleObj>
          </a:graphicData>
        </a:graphic>
      </p:graphicFrame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269321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1722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09A43-5640-4ECD-8AD9-34323C8C3A26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276" grpId="0"/>
      <p:bldP spid="950280" grpId="0"/>
      <p:bldP spid="950281" grpId="0"/>
      <p:bldP spid="950282" grpId="0"/>
      <p:bldP spid="950283" grpId="0"/>
      <p:bldP spid="950298" grpId="0"/>
      <p:bldP spid="95029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C9A05-AA19-4E66-A702-067D0EB82129}" type="slidenum">
              <a:rPr lang="en-US"/>
              <a:pPr/>
              <a:t>25</a:t>
            </a:fld>
            <a:endParaRPr lang="en-US"/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Shock Results</a:t>
            </a:r>
            <a:endParaRPr lang="en-US" dirty="0"/>
          </a:p>
        </p:txBody>
      </p:sp>
      <p:sp>
        <p:nvSpPr>
          <p:cNvPr id="95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562600"/>
          </a:xfrm>
        </p:spPr>
        <p:txBody>
          <a:bodyPr/>
          <a:lstStyle/>
          <a:p>
            <a:r>
              <a:rPr lang="en-US" dirty="0"/>
              <a:t>Three t-</a:t>
            </a:r>
            <a:r>
              <a:rPr lang="en-US" dirty="0" err="1"/>
              <a:t>ind</a:t>
            </a:r>
            <a:r>
              <a:rPr lang="en-US" dirty="0"/>
              <a:t>. solutions (static gauge):</a:t>
            </a:r>
          </a:p>
          <a:p>
            <a:pPr lvl="1">
              <a:buFontTx/>
              <a:buNone/>
            </a:pPr>
            <a:r>
              <a:rPr lang="en-US" sz="2400" dirty="0"/>
              <a:t>				</a:t>
            </a:r>
            <a:r>
              <a:rPr lang="en-US" sz="2400" dirty="0" err="1"/>
              <a:t>X</a:t>
            </a:r>
            <a:r>
              <a:rPr lang="en-US" i="1" baseline="50000" dirty="0" err="1">
                <a:latin typeface="Symbol" pitchFamily="18" charset="2"/>
              </a:rPr>
              <a:t>m</a:t>
            </a:r>
            <a:r>
              <a:rPr lang="en-US" dirty="0"/>
              <a:t> = (t, x(z), 0,0, z)</a:t>
            </a:r>
          </a:p>
          <a:p>
            <a:pPr lvl="1"/>
            <a:r>
              <a:rPr lang="en-US" dirty="0"/>
              <a:t>x(z) = x</a:t>
            </a:r>
            <a:r>
              <a:rPr lang="en-US" baseline="-25000" dirty="0"/>
              <a:t>0</a:t>
            </a:r>
            <a:r>
              <a:rPr lang="en-US" dirty="0"/>
              <a:t>,  x</a:t>
            </a:r>
            <a:r>
              <a:rPr lang="en-US" baseline="-25000" dirty="0"/>
              <a:t>0</a:t>
            </a:r>
            <a:r>
              <a:rPr lang="en-US" dirty="0"/>
              <a:t> ±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sz="900" i="1" dirty="0">
                <a:latin typeface="Symbol" pitchFamily="18" charset="2"/>
              </a:rPr>
              <a:t> </a:t>
            </a:r>
            <a:r>
              <a:rPr lang="en-US" baseline="30000" dirty="0"/>
              <a:t>½</a:t>
            </a:r>
            <a:r>
              <a:rPr lang="en-US" dirty="0"/>
              <a:t> z</a:t>
            </a:r>
            <a:r>
              <a:rPr lang="en-US" baseline="30000" dirty="0"/>
              <a:t>3</a:t>
            </a:r>
            <a:r>
              <a:rPr lang="en-US" dirty="0"/>
              <a:t>/3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/>
              <a:t>Constant solution unstable</a:t>
            </a:r>
          </a:p>
          <a:p>
            <a:pPr lvl="2"/>
            <a:r>
              <a:rPr lang="en-US" dirty="0"/>
              <a:t>Time-reversed negative x solution unphysical</a:t>
            </a:r>
          </a:p>
          <a:p>
            <a:pPr lvl="2"/>
            <a:r>
              <a:rPr lang="en-US" dirty="0" err="1"/>
              <a:t>Sim</a:t>
            </a:r>
            <a:r>
              <a:rPr lang="en-US" dirty="0"/>
              <a:t>. to x ~ z</a:t>
            </a:r>
            <a:r>
              <a:rPr lang="en-US" baseline="30000" dirty="0"/>
              <a:t>3</a:t>
            </a:r>
            <a:r>
              <a:rPr lang="en-US" dirty="0"/>
              <a:t>/3, z &lt;&lt; 1, for const. T BH geom.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2088" y="2462213"/>
            <a:ext cx="8494712" cy="2947987"/>
            <a:chOff x="121" y="1286"/>
            <a:chExt cx="5351" cy="1857"/>
          </a:xfrm>
        </p:grpSpPr>
        <p:graphicFrame>
          <p:nvGraphicFramePr>
            <p:cNvPr id="953349" name="Object 5"/>
            <p:cNvGraphicFramePr>
              <a:graphicFrameLocks noChangeAspect="1"/>
            </p:cNvGraphicFramePr>
            <p:nvPr/>
          </p:nvGraphicFramePr>
          <p:xfrm>
            <a:off x="481" y="1472"/>
            <a:ext cx="4799" cy="1312"/>
          </p:xfrm>
          <a:graphic>
            <a:graphicData uri="http://schemas.openxmlformats.org/presentationml/2006/ole">
              <p:oleObj spid="_x0000_s271362" name="Image" r:id="rId3" imgW="7619048" imgH="2082540" progId="">
                <p:embed/>
              </p:oleObj>
            </a:graphicData>
          </a:graphic>
        </p:graphicFrame>
        <p:sp>
          <p:nvSpPr>
            <p:cNvPr id="953350" name="Text Box 6"/>
            <p:cNvSpPr txBox="1">
              <a:spLocks noChangeArrowheads="1"/>
            </p:cNvSpPr>
            <p:nvPr/>
          </p:nvSpPr>
          <p:spPr bwMode="auto">
            <a:xfrm>
              <a:off x="1526" y="1997"/>
              <a:ext cx="96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b="1" i="1" baseline="-25000" dirty="0"/>
                <a:t> </a:t>
              </a:r>
              <a:r>
                <a:rPr lang="en-US" sz="2000" i="1" dirty="0">
                  <a:latin typeface="Symbol" pitchFamily="18" charset="2"/>
                </a:rPr>
                <a:t>- 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1" name="Text Box 7"/>
            <p:cNvSpPr txBox="1">
              <a:spLocks noChangeArrowheads="1"/>
            </p:cNvSpPr>
            <p:nvPr/>
          </p:nvSpPr>
          <p:spPr bwMode="auto">
            <a:xfrm>
              <a:off x="3409" y="1984"/>
              <a:ext cx="9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i="1" baseline="-25000" dirty="0">
                  <a:latin typeface="Arial" charset="0"/>
                </a:rPr>
                <a:t> </a:t>
              </a:r>
              <a:r>
                <a:rPr lang="en-US" sz="2000" dirty="0">
                  <a:latin typeface="Symbol" pitchFamily="18" charset="2"/>
                </a:rPr>
                <a:t>+ </a:t>
              </a:r>
              <a:r>
                <a:rPr lang="en-US" sz="2000" i="1" dirty="0">
                  <a:latin typeface="Symbol" pitchFamily="18" charset="2"/>
                </a:rPr>
                <a:t>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2" name="Text Box 8"/>
            <p:cNvSpPr txBox="1">
              <a:spLocks noChangeArrowheads="1"/>
            </p:cNvSpPr>
            <p:nvPr/>
          </p:nvSpPr>
          <p:spPr bwMode="auto">
            <a:xfrm>
              <a:off x="2870" y="2336"/>
              <a:ext cx="25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</a:p>
          </p:txBody>
        </p:sp>
        <p:sp>
          <p:nvSpPr>
            <p:cNvPr id="953353" name="Line 9"/>
            <p:cNvSpPr>
              <a:spLocks noChangeShapeType="1"/>
            </p:cNvSpPr>
            <p:nvPr/>
          </p:nvSpPr>
          <p:spPr bwMode="auto">
            <a:xfrm>
              <a:off x="4704" y="2016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4" name="Text Box 10"/>
            <p:cNvSpPr txBox="1">
              <a:spLocks noChangeArrowheads="1"/>
            </p:cNvSpPr>
            <p:nvPr/>
          </p:nvSpPr>
          <p:spPr bwMode="auto">
            <a:xfrm>
              <a:off x="4838" y="1665"/>
              <a:ext cx="5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v</a:t>
              </a:r>
              <a:r>
                <a:rPr lang="en-US" sz="2400" baseline="-25000"/>
                <a:t>shock</a:t>
              </a:r>
            </a:p>
          </p:txBody>
        </p:sp>
        <p:sp>
          <p:nvSpPr>
            <p:cNvPr id="953355" name="Text Box 11"/>
            <p:cNvSpPr txBox="1">
              <a:spLocks noChangeArrowheads="1"/>
            </p:cNvSpPr>
            <p:nvPr/>
          </p:nvSpPr>
          <p:spPr bwMode="auto">
            <a:xfrm>
              <a:off x="2862" y="1286"/>
              <a:ext cx="2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9900"/>
                  </a:solidFill>
                </a:rPr>
                <a:t>Q</a:t>
              </a:r>
            </a:p>
          </p:txBody>
        </p:sp>
        <p:sp>
          <p:nvSpPr>
            <p:cNvPr id="953356" name="Oval 12"/>
            <p:cNvSpPr>
              <a:spLocks noChangeArrowheads="1"/>
            </p:cNvSpPr>
            <p:nvPr/>
          </p:nvSpPr>
          <p:spPr bwMode="auto">
            <a:xfrm>
              <a:off x="2848" y="1520"/>
              <a:ext cx="48" cy="48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7" name="Text Box 13"/>
            <p:cNvSpPr txBox="1">
              <a:spLocks noChangeArrowheads="1"/>
            </p:cNvSpPr>
            <p:nvPr/>
          </p:nvSpPr>
          <p:spPr bwMode="auto">
            <a:xfrm>
              <a:off x="123" y="1430"/>
              <a:ext cx="4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0</a:t>
              </a:r>
            </a:p>
          </p:txBody>
        </p:sp>
        <p:sp>
          <p:nvSpPr>
            <p:cNvPr id="953358" name="Line 14"/>
            <p:cNvSpPr>
              <a:spLocks noChangeShapeType="1"/>
            </p:cNvSpPr>
            <p:nvPr/>
          </p:nvSpPr>
          <p:spPr bwMode="auto">
            <a:xfrm>
              <a:off x="336" y="259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9" name="Text Box 15"/>
            <p:cNvSpPr txBox="1">
              <a:spLocks noChangeArrowheads="1"/>
            </p:cNvSpPr>
            <p:nvPr/>
          </p:nvSpPr>
          <p:spPr bwMode="auto">
            <a:xfrm>
              <a:off x="121" y="2893"/>
              <a:ext cx="4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</a:t>
              </a:r>
              <a:r>
                <a:rPr lang="en-US" sz="2000">
                  <a:latin typeface="Symbol" pitchFamily="18" charset="2"/>
                </a:rPr>
                <a:t>¥</a:t>
              </a:r>
            </a:p>
          </p:txBody>
        </p:sp>
        <p:sp>
          <p:nvSpPr>
            <p:cNvPr id="953360" name="Text Box 16"/>
            <p:cNvSpPr txBox="1">
              <a:spLocks noChangeArrowheads="1"/>
            </p:cNvSpPr>
            <p:nvPr/>
          </p:nvSpPr>
          <p:spPr bwMode="auto">
            <a:xfrm>
              <a:off x="3878" y="2654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x</a:t>
              </a:r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8738C-4EB0-43A0-9254-363620460EA7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4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26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For </a:t>
            </a:r>
            <a:r>
              <a:rPr lang="en-US" dirty="0" smtClean="0">
                <a:latin typeface="Symbol" pitchFamily="18" charset="2"/>
              </a:rPr>
              <a:t>L </a:t>
            </a:r>
            <a:r>
              <a:rPr lang="en-US" dirty="0" smtClean="0"/>
              <a:t>typical momentum scale of the medium</a:t>
            </a:r>
            <a:endParaRPr lang="en-US" dirty="0" smtClean="0">
              <a:latin typeface="Symbol" pitchFamily="18" charset="2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r>
              <a:rPr lang="en-US" dirty="0"/>
              <a:t>We’ve generalized the BH solution to both cold and hot nuclear matter E-loss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22225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254979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787775"/>
            <a:ext cx="7812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T</a:t>
            </a: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733800"/>
          <a:ext cx="4622800" cy="558800"/>
        </p:xfrm>
        <a:graphic>
          <a:graphicData uri="http://schemas.openxmlformats.org/presentationml/2006/ole">
            <p:oleObj spid="_x0000_s254978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4289B-56AE-449B-B752-324D0B2C98E7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  <p:bldP spid="95642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16DEA-77B1-4CFA-8707-932613EF798E}" type="slidenum">
              <a:rPr lang="en-US"/>
              <a:pPr/>
              <a:t>27</a:t>
            </a:fld>
            <a:endParaRPr lang="en-US"/>
          </a:p>
        </p:txBody>
      </p:sp>
      <p:sp>
        <p:nvSpPr>
          <p:cNvPr id="95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 Metric Speed Limit</a:t>
            </a:r>
          </a:p>
        </p:txBody>
      </p:sp>
      <p:sp>
        <p:nvSpPr>
          <p:cNvPr id="95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Local speed of light (in HQ rest frame)</a:t>
            </a:r>
          </a:p>
          <a:p>
            <a:pPr lvl="1">
              <a:lnSpc>
                <a:spcPct val="90000"/>
              </a:lnSpc>
            </a:pPr>
            <a:r>
              <a:rPr lang="en-US"/>
              <a:t>Demand reality of point-particle action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Solve for v = 0 for finite mass HQ</a:t>
            </a:r>
          </a:p>
          <a:p>
            <a:pPr lvl="1">
              <a:lnSpc>
                <a:spcPct val="90000"/>
              </a:lnSpc>
            </a:pPr>
            <a:r>
              <a:rPr lang="en-US"/>
              <a:t>z = z</a:t>
            </a:r>
            <a:r>
              <a:rPr lang="en-US" baseline="-25000"/>
              <a:t>M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l</a:t>
            </a:r>
            <a:r>
              <a:rPr lang="en-US" baseline="30000"/>
              <a:t>½</a:t>
            </a:r>
            <a:r>
              <a:rPr lang="en-US"/>
              <a:t>/2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M</a:t>
            </a:r>
            <a:r>
              <a:rPr lang="en-US" baseline="-25000"/>
              <a:t>q</a:t>
            </a:r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r>
              <a:rPr lang="en-US"/>
              <a:t>Same speed limit as for BH metric when </a:t>
            </a:r>
            <a:r>
              <a:rPr lang="en-US">
                <a:latin typeface="Symbol" pitchFamily="18" charset="2"/>
              </a:rPr>
              <a:t>L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T </a:t>
            </a:r>
            <a:endParaRPr lang="en-US" sz="2400"/>
          </a:p>
        </p:txBody>
      </p:sp>
      <p:graphicFrame>
        <p:nvGraphicFramePr>
          <p:cNvPr id="957444" name="Object 4"/>
          <p:cNvGraphicFramePr>
            <a:graphicFrameLocks noChangeAspect="1"/>
          </p:cNvGraphicFramePr>
          <p:nvPr/>
        </p:nvGraphicFramePr>
        <p:xfrm>
          <a:off x="3276600" y="2286000"/>
          <a:ext cx="2501900" cy="958850"/>
        </p:xfrm>
        <a:graphic>
          <a:graphicData uri="http://schemas.openxmlformats.org/presentationml/2006/ole">
            <p:oleObj spid="_x0000_s73730" name="Image" r:id="rId3" imgW="3479365" imgH="1332863" progId="">
              <p:embed/>
            </p:oleObj>
          </a:graphicData>
        </a:graphic>
      </p:graphicFrame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0225" y="4114800"/>
            <a:ext cx="5210175" cy="136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DCF80-FEB8-4986-B956-D4554CE14180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4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Back to </a:t>
            </a:r>
            <a:r>
              <a:rPr lang="en-US" dirty="0" err="1" smtClean="0"/>
              <a:t>pQCD</a:t>
            </a:r>
            <a:r>
              <a:rPr lang="en-US" dirty="0" smtClean="0"/>
              <a:t>: Quant. and Falsifiable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990600"/>
            <a:ext cx="8229600" cy="4876800"/>
          </a:xfrm>
        </p:spPr>
        <p:txBody>
          <a:bodyPr/>
          <a:lstStyle/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Requires rigorous </a:t>
            </a:r>
            <a:r>
              <a:rPr lang="en-US" dirty="0" err="1" smtClean="0"/>
              <a:t>pQCD</a:t>
            </a:r>
            <a:r>
              <a:rPr lang="en-US" dirty="0" smtClean="0"/>
              <a:t> estimates, limits:</a:t>
            </a:r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smtClean="0"/>
              <a:t>Different </a:t>
            </a:r>
            <a:r>
              <a:rPr lang="en-US" dirty="0" err="1" smtClean="0"/>
              <a:t>pQCD</a:t>
            </a:r>
            <a:r>
              <a:rPr lang="en-US" dirty="0" smtClean="0"/>
              <a:t> formalisms, different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E0238-B16C-49EB-A8C5-4D96017572D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76189" y="1143000"/>
            <a:ext cx="1115411" cy="1418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8" name="Object 5"/>
          <p:cNvGraphicFramePr>
            <a:graphicFrameLocks noChangeAspect="1"/>
          </p:cNvGraphicFramePr>
          <p:nvPr/>
        </p:nvGraphicFramePr>
        <p:xfrm>
          <a:off x="304799" y="3352800"/>
          <a:ext cx="4104475" cy="2895600"/>
        </p:xfrm>
        <a:graphic>
          <a:graphicData uri="http://schemas.openxmlformats.org/presentationml/2006/ole">
            <p:oleObj spid="_x0000_s261122" name="Image" r:id="rId4" imgW="14742857" imgH="10400000" progId="">
              <p:embed/>
            </p:oleObj>
          </a:graphicData>
        </a:graphic>
      </p:graphicFrame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426721" y="6243935"/>
            <a:ext cx="2002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Bass et al., </a:t>
            </a:r>
            <a:r>
              <a:rPr lang="en-US" sz="1200" dirty="0" smtClean="0">
                <a:solidFill>
                  <a:srgbClr val="4D4D4D"/>
                </a:solidFill>
              </a:rPr>
              <a:t>Phys.Rev.C79:</a:t>
            </a:r>
          </a:p>
          <a:p>
            <a:r>
              <a:rPr lang="en-US" sz="1200" dirty="0" smtClean="0">
                <a:solidFill>
                  <a:srgbClr val="4D4D4D"/>
                </a:solidFill>
              </a:rPr>
              <a:t>024901,2009</a:t>
            </a:r>
            <a:endParaRPr lang="en-US" sz="1200" dirty="0">
              <a:solidFill>
                <a:srgbClr val="4D4D4D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9675" y="3505200"/>
            <a:ext cx="3815725" cy="274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Theoretical 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Want to rigorously: </a:t>
            </a:r>
          </a:p>
          <a:p>
            <a:pPr lvl="1"/>
            <a:r>
              <a:rPr lang="en-US" dirty="0" smtClean="0"/>
              <a:t>falsify theories</a:t>
            </a:r>
          </a:p>
          <a:p>
            <a:pPr lvl="1"/>
            <a:r>
              <a:rPr lang="en-US" dirty="0" smtClean="0"/>
              <a:t>quantify medium</a:t>
            </a:r>
          </a:p>
          <a:p>
            <a:r>
              <a:rPr lang="en-US" dirty="0" smtClean="0"/>
              <a:t>Therefore need:</a:t>
            </a:r>
          </a:p>
          <a:p>
            <a:pPr lvl="1"/>
            <a:r>
              <a:rPr lang="en-US" dirty="0" smtClean="0"/>
              <a:t>Precise observables</a:t>
            </a:r>
          </a:p>
          <a:p>
            <a:pPr lvl="1"/>
            <a:r>
              <a:rPr lang="en-US" dirty="0" smtClean="0"/>
              <a:t>Precise theory</a:t>
            </a:r>
          </a:p>
          <a:p>
            <a:r>
              <a:rPr lang="en-US" dirty="0" smtClean="0"/>
              <a:t>Distinguish between systematic uncertainties:</a:t>
            </a:r>
          </a:p>
          <a:p>
            <a:pPr lvl="1"/>
            <a:r>
              <a:rPr lang="en-US" dirty="0" smtClean="0"/>
              <a:t>between formalisms</a:t>
            </a:r>
          </a:p>
          <a:p>
            <a:pPr lvl="2"/>
            <a:r>
              <a:rPr lang="en-US" dirty="0" smtClean="0"/>
              <a:t>Due to diff. physics assumptions</a:t>
            </a:r>
          </a:p>
          <a:p>
            <a:pPr lvl="1"/>
            <a:r>
              <a:rPr lang="en-US" dirty="0" smtClean="0"/>
              <a:t>within formalisms</a:t>
            </a:r>
          </a:p>
          <a:p>
            <a:pPr lvl="2"/>
            <a:r>
              <a:rPr lang="en-US" dirty="0" smtClean="0"/>
              <a:t>Due to simplifying approximations</a:t>
            </a:r>
          </a:p>
          <a:p>
            <a:r>
              <a:rPr lang="en-US" dirty="0" smtClean="0"/>
              <a:t>Focus specifically on opacity expansion</a:t>
            </a:r>
          </a:p>
          <a:p>
            <a:pPr lvl="1"/>
            <a:r>
              <a:rPr lang="en-US" dirty="0" smtClean="0"/>
              <a:t>GLV; ASW-SH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4F949-2437-4583-B362-D86D1B7F4CB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QCD and Phase Diagram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8F1F4-B4AA-4FDE-ADC1-832271B3176D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600200"/>
            <a:ext cx="4618330" cy="4525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0" y="61722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Mechanics of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2514600"/>
          </a:xfrm>
        </p:spPr>
        <p:txBody>
          <a:bodyPr/>
          <a:lstStyle/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~ </a:t>
            </a:r>
            <a:r>
              <a:rPr lang="en-US" dirty="0" smtClean="0">
                <a:latin typeface="Arial"/>
                <a:cs typeface="Arial"/>
              </a:rPr>
              <a:t>∫</a:t>
            </a:r>
            <a:r>
              <a:rPr lang="en-US" dirty="0" smtClean="0"/>
              <a:t>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baseline="30000" dirty="0" smtClean="0"/>
              <a:t>n</a:t>
            </a:r>
            <a:r>
              <a:rPr lang="en-US" dirty="0" smtClean="0"/>
              <a:t> P(</a:t>
            </a:r>
            <a:r>
              <a:rPr lang="el-GR" dirty="0" smtClean="0"/>
              <a:t>ϵ</a:t>
            </a:r>
            <a:r>
              <a:rPr lang="en-US" dirty="0" smtClean="0"/>
              <a:t>) d</a:t>
            </a:r>
            <a:r>
              <a:rPr lang="el-GR" dirty="0" smtClean="0"/>
              <a:t>ϵ</a:t>
            </a:r>
            <a:endParaRPr lang="en-US" dirty="0" smtClean="0"/>
          </a:p>
          <a:p>
            <a:pPr lvl="2"/>
            <a:r>
              <a:rPr lang="en-US" dirty="0" err="1" smtClean="0"/>
              <a:t>p</a:t>
            </a:r>
            <a:r>
              <a:rPr lang="en-US" baseline="-25000" dirty="0" err="1" smtClean="0"/>
              <a:t>f</a:t>
            </a:r>
            <a:r>
              <a:rPr lang="en-US" dirty="0" smtClean="0"/>
              <a:t> = (1-</a:t>
            </a:r>
            <a:r>
              <a:rPr lang="el-GR" dirty="0" smtClean="0"/>
              <a:t>ϵ</a:t>
            </a:r>
            <a:r>
              <a:rPr lang="en-US" dirty="0" smtClean="0"/>
              <a:t>)p</a:t>
            </a:r>
            <a:r>
              <a:rPr lang="en-US" baseline="-25000" dirty="0" smtClean="0"/>
              <a:t>i</a:t>
            </a:r>
            <a:endParaRPr lang="en-US" baseline="30000" dirty="0" smtClean="0"/>
          </a:p>
          <a:p>
            <a:pPr lvl="1"/>
            <a:r>
              <a:rPr lang="en-US" dirty="0" smtClean="0"/>
              <a:t>Opacity expansions finds single inclusive gluon emission spectrum</a:t>
            </a:r>
          </a:p>
          <a:p>
            <a:pPr lvl="2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err="1" smtClean="0"/>
              <a:t>dq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3749F-4172-490C-9D0F-66096A806FEC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" name="Content Placeholder 6" descr="FOOFig1pQCD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011" y="990600"/>
            <a:ext cx="7157389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Poisson Convolution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 P(</a:t>
            </a:r>
            <a:r>
              <a:rPr lang="el-GR" dirty="0" smtClean="0"/>
              <a:t>ϵ</a:t>
            </a:r>
            <a:r>
              <a:rPr lang="en-US" dirty="0" smtClean="0"/>
              <a:t>) by convolving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Approximates probabilistic multiple gluon emission, </a:t>
            </a:r>
            <a:r>
              <a:rPr lang="en-US" dirty="0" err="1" smtClean="0"/>
              <a:t>Sudakov</a:t>
            </a:r>
            <a:endParaRPr lang="en-US" dirty="0" smtClean="0"/>
          </a:p>
          <a:p>
            <a:pPr lvl="2"/>
            <a:r>
              <a:rPr lang="en-US" dirty="0" smtClean="0"/>
              <a:t>assume independent emissions</a:t>
            </a:r>
          </a:p>
          <a:p>
            <a:pPr lvl="1"/>
            <a:r>
              <a:rPr lang="en-US" dirty="0" smtClean="0"/>
              <a:t>NB: </a:t>
            </a:r>
            <a:r>
              <a:rPr lang="el-GR" dirty="0" smtClean="0"/>
              <a:t>ϵ</a:t>
            </a:r>
            <a:r>
              <a:rPr lang="en-US" dirty="0" smtClean="0"/>
              <a:t> is a </a:t>
            </a:r>
            <a:r>
              <a:rPr lang="en-US" i="1" dirty="0" smtClean="0"/>
              <a:t>momentum</a:t>
            </a:r>
            <a:r>
              <a:rPr lang="en-US" dirty="0" smtClean="0"/>
              <a:t> fraction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B02A-AEB7-4580-AFEC-6C02370715A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3075801"/>
            <a:ext cx="3079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Levai</a:t>
            </a:r>
            <a:r>
              <a:rPr lang="en-US" sz="1200" dirty="0" smtClean="0"/>
              <a:t>, and </a:t>
            </a:r>
            <a:r>
              <a:rPr lang="en-US" sz="1200" dirty="0" err="1" smtClean="0"/>
              <a:t>Vitev</a:t>
            </a:r>
            <a:r>
              <a:rPr lang="en-US" sz="1200" dirty="0" smtClean="0"/>
              <a:t> NPB594 (2001)</a:t>
            </a:r>
          </a:p>
        </p:txBody>
      </p:sp>
      <p:pic>
        <p:nvPicPr>
          <p:cNvPr id="9" name="Picture 8" descr="TalkFig1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628001"/>
            <a:ext cx="2895600" cy="109609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810000" y="2161401"/>
            <a:ext cx="1066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937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295400"/>
            <a:ext cx="2070100" cy="15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Expansion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Want to find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Make approximations to simplify derivation</a:t>
            </a:r>
          </a:p>
          <a:p>
            <a:pPr lvl="2"/>
            <a:r>
              <a:rPr lang="en-US" dirty="0" smtClean="0"/>
              <a:t>Small angle emission: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  <a:p>
            <a:pPr lvl="3"/>
            <a:r>
              <a:rPr lang="en-US" dirty="0" smtClean="0"/>
              <a:t>Note: ALL current formalisms use collinear approximation</a:t>
            </a:r>
          </a:p>
          <a:p>
            <a:pPr lvl="1"/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violates collinear approx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Both IR and UV safe</a:t>
            </a:r>
          </a:p>
          <a:p>
            <a:pPr lvl="2"/>
            <a:r>
              <a:rPr lang="en-US" dirty="0" smtClean="0"/>
              <a:t>Enforce small angle emission through UV cutoff in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36FA0-0E90-4B1B-A9CA-050EAEE7B651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4106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686175"/>
            <a:ext cx="6905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534437"/>
            <a:ext cx="22098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from Collinear Approx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maximally violates collinear approximation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6FC1A-2E4E-4933-B453-73542BD532B1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228600" y="2590800"/>
            <a:ext cx="5029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depends sensitively on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cutoff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Despite UV safety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effect on extracted prop., must </a:t>
            </a:r>
            <a:r>
              <a:rPr lang="en-US" sz="2800" dirty="0" smtClean="0">
                <a:solidFill>
                  <a:srgbClr val="005400"/>
                </a:solidFill>
              </a:rPr>
              <a:t>understand x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noProof="0" dirty="0" smtClean="0">
                <a:solidFill>
                  <a:srgbClr val="4D4D4D"/>
                </a:solidFill>
              </a:rPr>
              <a:t>Discovered through TECHQM Brick Problem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4724400" y="2438400"/>
            <a:ext cx="4419600" cy="3513739"/>
            <a:chOff x="3544747" y="2541087"/>
            <a:chExt cx="5370653" cy="4104371"/>
          </a:xfrm>
        </p:grpSpPr>
        <p:sp>
          <p:nvSpPr>
            <p:cNvPr id="9" name="TextBox 8"/>
            <p:cNvSpPr txBox="1"/>
            <p:nvPr/>
          </p:nvSpPr>
          <p:spPr>
            <a:xfrm>
              <a:off x="4748514" y="6368459"/>
              <a:ext cx="25417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arXiv:0910.1823</a:t>
              </a:r>
              <a:endParaRPr lang="en-US" sz="1200" i="1" dirty="0" smtClean="0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4747" y="2541087"/>
              <a:ext cx="5370653" cy="3899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Standard x Definitions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5105400" y="1219200"/>
            <a:ext cx="4038600" cy="3200400"/>
          </a:xfrm>
        </p:spPr>
        <p:txBody>
          <a:bodyPr/>
          <a:lstStyle/>
          <a:p>
            <a:r>
              <a:rPr lang="en-US" dirty="0" smtClean="0"/>
              <a:t>ASW-SH: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endParaRPr lang="en-US" baseline="-25000" dirty="0" smtClean="0"/>
          </a:p>
          <a:p>
            <a:pPr lvl="1"/>
            <a:r>
              <a:rPr lang="en-US" dirty="0" smtClean="0"/>
              <a:t>Energy fraction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GLV: x</a:t>
            </a:r>
            <a:r>
              <a:rPr lang="en-US" baseline="-25000" dirty="0" smtClean="0"/>
              <a:t>+</a:t>
            </a:r>
          </a:p>
          <a:p>
            <a:pPr lvl="1"/>
            <a:r>
              <a:rPr lang="en-US" dirty="0" smtClean="0"/>
              <a:t>Plus momentum fraction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8066B-0F95-4727-B023-ECDCAD351E6D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4544483"/>
            <a:ext cx="3810000" cy="56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3100" y="2209800"/>
            <a:ext cx="4660900" cy="75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419600"/>
            <a:ext cx="3587750" cy="92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533400" y="1725083"/>
            <a:ext cx="3200400" cy="2326582"/>
            <a:chOff x="381000" y="1295400"/>
            <a:chExt cx="3200400" cy="2326582"/>
          </a:xfrm>
        </p:grpSpPr>
        <p:pic>
          <p:nvPicPr>
            <p:cNvPr id="26214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1295400"/>
              <a:ext cx="3200400" cy="2326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769294" y="1882914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P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23227" y="5558135"/>
            <a:ext cx="4192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400" dirty="0" smtClean="0">
                <a:solidFill>
                  <a:srgbClr val="4D4D4D"/>
                </a:solidFill>
              </a:rPr>
              <a:t>NB: gluon always on-shell</a:t>
            </a:r>
            <a:endParaRPr lang="en-US" sz="24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Coordinate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in the limit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 → 0!</a:t>
            </a:r>
          </a:p>
          <a:p>
            <a:r>
              <a:rPr lang="en-US" dirty="0" smtClean="0"/>
              <a:t>UV cutoff given by restricting maximum angle of emission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Previous comparisons with data took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=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/2</a:t>
            </a:r>
          </a:p>
          <a:p>
            <a:pPr lvl="1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to estimate systematic theoretical uncertainty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508E1-3114-4C19-8B79-89A42F69A99E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35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657600"/>
            <a:ext cx="467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039026"/>
            <a:ext cx="3238500" cy="94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765" y="1057275"/>
            <a:ext cx="3227035" cy="96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6019800" y="3048000"/>
            <a:ext cx="2667000" cy="1905000"/>
            <a:chOff x="6019800" y="3048000"/>
            <a:chExt cx="2667000" cy="1905000"/>
          </a:xfrm>
        </p:grpSpPr>
        <p:grpSp>
          <p:nvGrpSpPr>
            <p:cNvPr id="8" name="Group 12"/>
            <p:cNvGrpSpPr/>
            <p:nvPr/>
          </p:nvGrpSpPr>
          <p:grpSpPr>
            <a:xfrm>
              <a:off x="6019800" y="3048000"/>
              <a:ext cx="2667000" cy="1905000"/>
              <a:chOff x="7035212" y="936721"/>
              <a:chExt cx="2032588" cy="1577879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162800" y="936721"/>
                <a:ext cx="1905000" cy="15778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035212" y="1374829"/>
                <a:ext cx="297115" cy="382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</a:p>
            </p:txBody>
          </p:sp>
        </p:grpSp>
        <p:sp>
          <p:nvSpPr>
            <p:cNvPr id="16" name="Arc 15"/>
            <p:cNvSpPr/>
            <p:nvPr/>
          </p:nvSpPr>
          <p:spPr>
            <a:xfrm rot="359913">
              <a:off x="7200947" y="3636925"/>
              <a:ext cx="609600" cy="762000"/>
            </a:xfrm>
            <a:prstGeom prst="arc">
              <a:avLst>
                <a:gd name="adj1" fmla="val 16200000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72400" y="3429000"/>
              <a:ext cx="372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Symbol" pitchFamily="18" charset="2"/>
                </a:rPr>
                <a:t>q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Jacobians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>
            <a:normAutofit/>
          </a:bodyPr>
          <a:lstStyle/>
          <a:p>
            <a:r>
              <a:rPr lang="el-GR" dirty="0" smtClean="0"/>
              <a:t>ϵ</a:t>
            </a:r>
            <a:r>
              <a:rPr lang="en-US" dirty="0" smtClean="0"/>
              <a:t> is fraction of longitudinal momentum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baseline="-25000" dirty="0" err="1" smtClean="0"/>
              <a:t>E</a:t>
            </a:r>
            <a:r>
              <a:rPr lang="en-US" dirty="0" smtClean="0"/>
              <a:t> to find P(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Jacobian</a:t>
            </a:r>
            <a:r>
              <a:rPr lang="en-US" dirty="0" smtClean="0"/>
              <a:t> is required for x = x</a:t>
            </a:r>
            <a:r>
              <a:rPr lang="en-US" baseline="-25000" dirty="0" smtClean="0"/>
              <a:t>+</a:t>
            </a:r>
            <a:r>
              <a:rPr lang="en-US" dirty="0" smtClean="0"/>
              <a:t> interpretation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11371-1562-4A98-8A31-1049EFC52FBD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4096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0149" y="3581400"/>
            <a:ext cx="581125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Rad. Gluon Kin. Sensitivities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IR?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94648D-47B1-48A1-A6EF-253E90AEDB53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28800"/>
            <a:ext cx="4972566" cy="347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78214" y="5133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 err="1" smtClean="0"/>
              <a:t>Massless</a:t>
            </a:r>
            <a:r>
              <a:rPr lang="en-US" dirty="0" smtClean="0"/>
              <a:t> gluons:</a:t>
            </a:r>
          </a:p>
          <a:p>
            <a:pPr lvl="1"/>
            <a:r>
              <a:rPr lang="en-US" dirty="0" smtClean="0"/>
              <a:t>Large IR cutoff sensitivity</a:t>
            </a:r>
          </a:p>
          <a:p>
            <a:r>
              <a:rPr lang="en-US" dirty="0" smtClean="0"/>
              <a:t>Gluons with thermal mass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12C-F36D-47FB-BD4B-085B15BFEDC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41333" y="4191000"/>
            <a:ext cx="1974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BDMS, JHEP 0109 (2001)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6581001"/>
            <a:ext cx="2585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  <a:endParaRPr lang="en-US" sz="12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962401"/>
            <a:ext cx="3810000" cy="26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807508" y="5715000"/>
            <a:ext cx="355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Larger x better respects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</p:txBody>
      </p:sp>
      <p:pic>
        <p:nvPicPr>
          <p:cNvPr id="22118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1009650"/>
            <a:ext cx="3278124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7"/>
          <p:cNvGrpSpPr/>
          <p:nvPr/>
        </p:nvGrpSpPr>
        <p:grpSpPr>
          <a:xfrm>
            <a:off x="1447800" y="2895600"/>
            <a:ext cx="5575389" cy="2438400"/>
            <a:chOff x="1447800" y="2895600"/>
            <a:chExt cx="5575389" cy="2438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95600"/>
              <a:ext cx="2286000" cy="98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Elbow Connector 15"/>
            <p:cNvCxnSpPr/>
            <p:nvPr/>
          </p:nvCxnSpPr>
          <p:spPr>
            <a:xfrm>
              <a:off x="3733800" y="3657600"/>
              <a:ext cx="2286000" cy="1371600"/>
            </a:xfrm>
            <a:prstGeom prst="bentConnector3">
              <a:avLst>
                <a:gd name="adj1" fmla="val 70290"/>
              </a:avLst>
            </a:prstGeom>
            <a:ln w="3810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4724400"/>
              <a:ext cx="622389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6096000" y="4724400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~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Quantitatively compare to PHENIX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Assumed infinite Elastic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612E6-71C7-410C-8ABB-8562D21427E7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047101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47101"/>
            <a:ext cx="4191000" cy="295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953000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2D6ED-50BB-4587-91EA-7C97B40862B0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Parton Energy Dependence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/>
          <a:lstStyle/>
          <a:p>
            <a:r>
              <a:rPr lang="en-US" dirty="0" smtClean="0"/>
              <a:t>Dependence on </a:t>
            </a:r>
            <a:r>
              <a:rPr lang="en-US" dirty="0" err="1" smtClean="0"/>
              <a:t>parton</a:t>
            </a:r>
            <a:r>
              <a:rPr lang="en-US" dirty="0" smtClean="0"/>
              <a:t> energy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486400"/>
          </a:xfrm>
        </p:spPr>
        <p:txBody>
          <a:bodyPr/>
          <a:lstStyle/>
          <a:p>
            <a:r>
              <a:rPr lang="en-US" dirty="0" smtClean="0"/>
              <a:t>Uncertainty on </a:t>
            </a:r>
            <a:r>
              <a:rPr lang="en-US" dirty="0" err="1" smtClean="0"/>
              <a:t>qhat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all formalisms equally affected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64DBE-B6AF-4D4B-AFE5-7828F8559861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38" y="2542401"/>
            <a:ext cx="4239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514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7838" y="2514600"/>
            <a:ext cx="4299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err="1" smtClean="0">
                <a:solidFill>
                  <a:srgbClr val="660000"/>
                </a:solidFill>
              </a:rPr>
              <a:t>pQCD</a:t>
            </a:r>
            <a:r>
              <a:rPr lang="en-US" dirty="0" smtClean="0">
                <a:solidFill>
                  <a:srgbClr val="660000"/>
                </a:solidFill>
              </a:rPr>
              <a:t> and </a:t>
            </a:r>
            <a:r>
              <a:rPr lang="en-US" dirty="0" err="1" smtClean="0">
                <a:solidFill>
                  <a:srgbClr val="660000"/>
                </a:solidFill>
              </a:rPr>
              <a:t>AdS</a:t>
            </a:r>
            <a:r>
              <a:rPr lang="en-US" dirty="0" smtClean="0">
                <a:solidFill>
                  <a:srgbClr val="660000"/>
                </a:solidFill>
              </a:rPr>
              <a:t>/CFT enjoy qualitative successes, concerns in high-</a:t>
            </a:r>
            <a:r>
              <a:rPr lang="en-US" dirty="0" err="1" smtClean="0">
                <a:solidFill>
                  <a:srgbClr val="660000"/>
                </a:solidFill>
              </a:rPr>
              <a:t>p</a:t>
            </a:r>
            <a:r>
              <a:rPr lang="en-US" baseline="-25000" dirty="0" err="1" smtClean="0">
                <a:solidFill>
                  <a:srgbClr val="660000"/>
                </a:solidFill>
              </a:rPr>
              <a:t>T</a:t>
            </a:r>
            <a:r>
              <a:rPr lang="en-US" dirty="0" smtClean="0">
                <a:solidFill>
                  <a:srgbClr val="660000"/>
                </a:solidFill>
              </a:rPr>
              <a:t> HIC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RHIC suppression of lights </a:t>
            </a:r>
            <a:r>
              <a:rPr lang="en-US" i="1" dirty="0" smtClean="0">
                <a:solidFill>
                  <a:srgbClr val="005400"/>
                </a:solidFill>
              </a:rPr>
              <a:t>and</a:t>
            </a:r>
            <a:r>
              <a:rPr lang="en-US" dirty="0" smtClean="0">
                <a:solidFill>
                  <a:srgbClr val="005400"/>
                </a:solidFill>
              </a:rPr>
              <a:t> heavies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Future LHC measurements</a:t>
            </a:r>
          </a:p>
          <a:p>
            <a:pPr lvl="1"/>
            <a:r>
              <a:rPr lang="en-US" i="1" dirty="0" smtClean="0">
                <a:solidFill>
                  <a:srgbClr val="660000"/>
                </a:solidFill>
              </a:rPr>
              <a:t>Quantitative</a:t>
            </a:r>
            <a:r>
              <a:rPr lang="en-US" dirty="0" smtClean="0">
                <a:solidFill>
                  <a:srgbClr val="660000"/>
                </a:solidFill>
              </a:rPr>
              <a:t> comparisons with rigorous </a:t>
            </a:r>
            <a:r>
              <a:rPr lang="en-US" b="1" dirty="0" smtClean="0">
                <a:solidFill>
                  <a:srgbClr val="660000"/>
                </a:solidFill>
              </a:rPr>
              <a:t>theoretical uncertainty </a:t>
            </a:r>
            <a:r>
              <a:rPr lang="en-US" dirty="0" smtClean="0">
                <a:solidFill>
                  <a:srgbClr val="660000"/>
                </a:solidFill>
              </a:rPr>
              <a:t>estimates needed for </a:t>
            </a:r>
            <a:r>
              <a:rPr lang="en-US" b="1" i="1" dirty="0" smtClean="0">
                <a:solidFill>
                  <a:srgbClr val="660000"/>
                </a:solidFill>
              </a:rPr>
              <a:t>falsification/verification</a:t>
            </a:r>
          </a:p>
          <a:p>
            <a:pPr lvl="2"/>
            <a:r>
              <a:rPr lang="en-US" dirty="0" smtClean="0">
                <a:solidFill>
                  <a:srgbClr val="005400"/>
                </a:solidFill>
              </a:rPr>
              <a:t>Theoretical work needed in </a:t>
            </a:r>
            <a:r>
              <a:rPr lang="en-US" i="1" dirty="0" smtClean="0">
                <a:solidFill>
                  <a:srgbClr val="005400"/>
                </a:solidFill>
              </a:rPr>
              <a:t>both</a:t>
            </a:r>
            <a:r>
              <a:rPr lang="en-US" dirty="0" smtClean="0">
                <a:solidFill>
                  <a:srgbClr val="005400"/>
                </a:solidFill>
              </a:rPr>
              <a:t> in </a:t>
            </a:r>
            <a:r>
              <a:rPr lang="en-US" dirty="0" err="1" smtClean="0">
                <a:solidFill>
                  <a:srgbClr val="005400"/>
                </a:solidFill>
              </a:rPr>
              <a:t>pQCD</a:t>
            </a:r>
            <a:r>
              <a:rPr lang="en-US" dirty="0" smtClean="0">
                <a:solidFill>
                  <a:srgbClr val="005400"/>
                </a:solidFill>
              </a:rPr>
              <a:t> and </a:t>
            </a:r>
            <a:r>
              <a:rPr lang="en-US" dirty="0" err="1" smtClean="0">
                <a:solidFill>
                  <a:srgbClr val="005400"/>
                </a:solidFill>
              </a:rPr>
              <a:t>AdS</a:t>
            </a:r>
            <a:endParaRPr lang="en-US" dirty="0" smtClean="0">
              <a:solidFill>
                <a:srgbClr val="005400"/>
              </a:solidFill>
            </a:endParaRPr>
          </a:p>
          <a:p>
            <a:pPr lvl="3"/>
            <a:r>
              <a:rPr lang="en-US" dirty="0" smtClean="0">
                <a:solidFill>
                  <a:srgbClr val="4D4D4D"/>
                </a:solidFill>
              </a:rPr>
              <a:t>In </a:t>
            </a:r>
            <a:r>
              <a:rPr lang="en-US" dirty="0" err="1" smtClean="0">
                <a:solidFill>
                  <a:srgbClr val="4D4D4D"/>
                </a:solidFill>
              </a:rPr>
              <a:t>AdS</a:t>
            </a:r>
            <a:r>
              <a:rPr lang="en-US" dirty="0" smtClean="0">
                <a:solidFill>
                  <a:srgbClr val="4D4D4D"/>
                </a:solidFill>
              </a:rPr>
              <a:t>, control of jet IC, large </a:t>
            </a:r>
            <a:r>
              <a:rPr lang="en-US" dirty="0" err="1" smtClean="0">
                <a:solidFill>
                  <a:srgbClr val="4D4D4D"/>
                </a:solidFill>
              </a:rPr>
              <a:t>p</a:t>
            </a:r>
            <a:r>
              <a:rPr lang="en-US" baseline="-25000" dirty="0" err="1" smtClean="0">
                <a:solidFill>
                  <a:srgbClr val="4D4D4D"/>
                </a:solidFill>
              </a:rPr>
              <a:t>T</a:t>
            </a:r>
            <a:r>
              <a:rPr lang="en-US" dirty="0" smtClean="0">
                <a:solidFill>
                  <a:srgbClr val="4D4D4D"/>
                </a:solidFill>
              </a:rPr>
              <a:t> required</a:t>
            </a:r>
          </a:p>
          <a:p>
            <a:pPr lvl="3"/>
            <a:r>
              <a:rPr lang="en-US" dirty="0" smtClean="0">
                <a:solidFill>
                  <a:srgbClr val="4D4D4D"/>
                </a:solidFill>
              </a:rPr>
              <a:t>In </a:t>
            </a:r>
            <a:r>
              <a:rPr lang="en-US" dirty="0" err="1" smtClean="0">
                <a:solidFill>
                  <a:srgbClr val="4D4D4D"/>
                </a:solidFill>
              </a:rPr>
              <a:t>pQCD</a:t>
            </a:r>
            <a:r>
              <a:rPr lang="en-US" dirty="0" smtClean="0">
                <a:solidFill>
                  <a:srgbClr val="4D4D4D"/>
                </a:solidFill>
              </a:rPr>
              <a:t>, wide angle radiation very important, </a:t>
            </a:r>
            <a:r>
              <a:rPr lang="en-US" b="1" i="1" dirty="0" smtClean="0"/>
              <a:t>not</a:t>
            </a:r>
            <a:r>
              <a:rPr lang="en-US" dirty="0" smtClean="0">
                <a:solidFill>
                  <a:srgbClr val="4D4D4D"/>
                </a:solidFill>
              </a:rPr>
              <a:t> under theoretical control</a:t>
            </a:r>
            <a:endParaRPr lang="en-US" dirty="0">
              <a:solidFill>
                <a:srgbClr val="4D4D4D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EBF18-CD94-43ED-9916-2CD6A2F5274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4E7E8-24EA-4983-B46F-E21A6872EBEE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III: </a:t>
            </a:r>
            <a:r>
              <a:rPr lang="en-US" dirty="0" err="1" smtClean="0"/>
              <a:t>AdS</a:t>
            </a:r>
            <a:r>
              <a:rPr lang="en-US" dirty="0" smtClean="0"/>
              <a:t>(?)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2482-05A0-4922-8E49-6C8441A60D73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→ ∞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979F1-B52C-4FB1-9FD4-4E0D3B965312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253954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92554-A746-48BF-B619-5529B955B7DD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14432-43C1-476C-8D90-515B1206CF2E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Wayne State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7736</TotalTime>
  <Words>1830</Words>
  <Application>Microsoft Office PowerPoint</Application>
  <PresentationFormat>On-screen Show (4:3)</PresentationFormat>
  <Paragraphs>503</Paragraphs>
  <Slides>41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4" baseType="lpstr">
      <vt:lpstr>Office Theme</vt:lpstr>
      <vt:lpstr>Image</vt:lpstr>
      <vt:lpstr>Bitmap Image</vt:lpstr>
      <vt:lpstr>Successes, Failures, and Uncertainties in Jet Physics in Heavy Ion Collisions</vt:lpstr>
      <vt:lpstr>QCD: Theory of the Strong Force</vt:lpstr>
      <vt:lpstr>Bulk QCD and Phase Diagram</vt:lpstr>
      <vt:lpstr>Methods of QCD Calculation I: Lattice</vt:lpstr>
      <vt:lpstr>Methods of QCD Calculation II: pQCD</vt:lpstr>
      <vt:lpstr>Methods of QCD Calculation III: AdS(?)</vt:lpstr>
      <vt:lpstr>Why High-pT Jets?</vt:lpstr>
      <vt:lpstr>Tomography in QGP</vt:lpstr>
      <vt:lpstr>QGP Energy Loss</vt:lpstr>
      <vt:lpstr>High-pT Observables</vt:lpstr>
      <vt:lpstr>pQCD Rad Picture</vt:lpstr>
      <vt:lpstr>pQCD Success at RHIC:</vt:lpstr>
      <vt:lpstr>Trouble for Rad E-Loss Picture</vt:lpstr>
      <vt:lpstr>What About Elastic Loss?</vt:lpstr>
      <vt:lpstr>Quantitative Disagreement Remains</vt:lpstr>
      <vt:lpstr>Strongly Coupled Qualitative Successes</vt:lpstr>
      <vt:lpstr>Jets in AdS/CFT</vt:lpstr>
      <vt:lpstr>Compared to Data</vt:lpstr>
      <vt:lpstr>pQCD vs. AdS/CFT at LHC</vt:lpstr>
      <vt:lpstr>Not So Fast!</vt:lpstr>
      <vt:lpstr>LHC RcAA(pT)/RbAA(pT) Prediction (with speed limits)</vt:lpstr>
      <vt:lpstr>RHIC Rcb Ratio</vt:lpstr>
      <vt:lpstr>Universality and Applicability</vt:lpstr>
      <vt:lpstr>New Geometries</vt:lpstr>
      <vt:lpstr>Asymptotic Shock Results</vt:lpstr>
      <vt:lpstr>Putting It All Together</vt:lpstr>
      <vt:lpstr>Shock Metric Speed Limit</vt:lpstr>
      <vt:lpstr>Back to pQCD: Quant. and Falsifiable</vt:lpstr>
      <vt:lpstr>Need for Theoretical Uncertainty</vt:lpstr>
      <vt:lpstr>Mechanics of Energy Loss</vt:lpstr>
      <vt:lpstr>Poisson Convolution</vt:lpstr>
      <vt:lpstr>Opacity Expansion Calculation</vt:lpstr>
      <vt:lpstr>Uncertainty from Collinear Approx</vt:lpstr>
      <vt:lpstr>Two Standard x Definitions</vt:lpstr>
      <vt:lpstr>Coordinate Transformations</vt:lpstr>
      <vt:lpstr>Jacobians</vt:lpstr>
      <vt:lpstr>Rad. Gluon Kin. Sensitivities</vt:lpstr>
      <vt:lpstr>Collinearity and Gluon Mass</vt:lpstr>
      <vt:lpstr>Results</vt:lpstr>
      <vt:lpstr>Parton Energy Dependence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503</cp:revision>
  <dcterms:created xsi:type="dcterms:W3CDTF">2009-09-03T22:02:25Z</dcterms:created>
  <dcterms:modified xsi:type="dcterms:W3CDTF">2010-03-18T03:22:12Z</dcterms:modified>
</cp:coreProperties>
</file>