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74" r:id="rId2"/>
    <p:sldId id="268" r:id="rId3"/>
    <p:sldId id="271" r:id="rId4"/>
    <p:sldId id="333" r:id="rId5"/>
    <p:sldId id="334" r:id="rId6"/>
    <p:sldId id="375" r:id="rId7"/>
    <p:sldId id="434" r:id="rId8"/>
    <p:sldId id="437" r:id="rId9"/>
    <p:sldId id="435" r:id="rId10"/>
    <p:sldId id="479" r:id="rId11"/>
    <p:sldId id="474" r:id="rId12"/>
    <p:sldId id="345" r:id="rId13"/>
    <p:sldId id="349" r:id="rId14"/>
    <p:sldId id="351" r:id="rId15"/>
    <p:sldId id="295" r:id="rId16"/>
    <p:sldId id="366" r:id="rId17"/>
    <p:sldId id="301" r:id="rId18"/>
    <p:sldId id="303" r:id="rId19"/>
    <p:sldId id="386" r:id="rId20"/>
    <p:sldId id="387" r:id="rId21"/>
    <p:sldId id="388" r:id="rId22"/>
    <p:sldId id="318" r:id="rId23"/>
    <p:sldId id="323" r:id="rId24"/>
    <p:sldId id="476" r:id="rId25"/>
    <p:sldId id="477" r:id="rId26"/>
    <p:sldId id="441" r:id="rId27"/>
    <p:sldId id="331" r:id="rId28"/>
    <p:sldId id="452" r:id="rId29"/>
    <p:sldId id="451" r:id="rId30"/>
    <p:sldId id="416" r:id="rId31"/>
    <p:sldId id="417" r:id="rId32"/>
    <p:sldId id="418" r:id="rId33"/>
    <p:sldId id="419" r:id="rId34"/>
    <p:sldId id="457" r:id="rId35"/>
    <p:sldId id="422" r:id="rId36"/>
    <p:sldId id="423" r:id="rId37"/>
    <p:sldId id="424" r:id="rId38"/>
    <p:sldId id="425" r:id="rId39"/>
    <p:sldId id="426" r:id="rId40"/>
    <p:sldId id="427" r:id="rId41"/>
    <p:sldId id="46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660000"/>
    <a:srgbClr val="005400"/>
    <a:srgbClr val="09840A"/>
    <a:srgbClr val="2D2A6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94660"/>
  </p:normalViewPr>
  <p:slideViewPr>
    <p:cSldViewPr>
      <p:cViewPr varScale="1">
        <p:scale>
          <a:sx n="74" d="100"/>
          <a:sy n="74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3/17/2010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up, experiments!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Anticorrelated</a:t>
            </a:r>
            <a:r>
              <a:rPr lang="en-US" dirty="0" smtClean="0"/>
              <a:t>; have e- come in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749F-0C79-445E-88C4-8BF78FBE5C48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A710-6536-4BF6-80E0-039768F1BDA4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F89B-C5F0-427C-8B75-97D5167705B5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75CB-B717-4FD3-822E-8E2404D4F958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8CD5-BABE-47D4-B4F2-982408D36085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4D33-539C-4D61-97DD-00678684A33F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2332-06D8-42F2-BC2B-398BC421282D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231-8A2E-4557-A27B-C775F35F8466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C748-D53A-47D5-8638-A20D5FD6CF2F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D870-FED6-409C-9567-130134E60097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AE3A-9655-4195-AE96-B82DAD17B4CC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A5E95-8C87-4E2D-A6D3-81381A1CD244}" type="datetime1">
              <a:rPr lang="en-US" smtClean="0"/>
              <a:pPr/>
              <a:t>3/17/2010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9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Wayne State University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9.png"/><Relationship Id="rId4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Successes, Failures, and Uncertainties in Jet Physics in Heavy Ion Collisions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March 12, 2010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C1B2-F307-4718-8006-8A0E10122668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257800"/>
            <a:ext cx="7792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Ulrich Heinz,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-838200" y="3276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660000"/>
                </a:solidFill>
              </a:rPr>
              <a:t>	Common variables used are transverse momentum, </a:t>
            </a:r>
            <a:r>
              <a:rPr lang="en-US" sz="2400" b="1" i="1" dirty="0" err="1">
                <a:solidFill>
                  <a:srgbClr val="660000"/>
                </a:solidFill>
              </a:rPr>
              <a:t>p</a:t>
            </a:r>
            <a:r>
              <a:rPr lang="en-US" sz="2400" b="1" i="1" baseline="-25000" dirty="0" err="1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, and angle with respect to the reaction plane, </a:t>
            </a:r>
            <a:r>
              <a:rPr lang="en-US" sz="2400" i="1" dirty="0">
                <a:solidFill>
                  <a:srgbClr val="66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10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Observables</a:t>
            </a:r>
            <a:endParaRPr lang="en-US" dirty="0"/>
          </a:p>
        </p:txBody>
      </p:sp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26670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09" name="Rectangle 17"/>
          <p:cNvSpPr>
            <a:spLocks noChangeArrowheads="1"/>
          </p:cNvSpPr>
          <p:nvPr/>
        </p:nvSpPr>
        <p:spPr bwMode="auto">
          <a:xfrm>
            <a:off x="-838200" y="4648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4D4D4D"/>
                </a:solidFill>
              </a:rPr>
              <a:t>	</a:t>
            </a:r>
            <a:r>
              <a:rPr lang="en-US" sz="2400" dirty="0" smtClean="0">
                <a:solidFill>
                  <a:srgbClr val="4D4D4D"/>
                </a:solidFill>
              </a:rPr>
              <a:t>Fourier </a:t>
            </a:r>
            <a:r>
              <a:rPr lang="en-US" sz="2400" dirty="0">
                <a:solidFill>
                  <a:srgbClr val="4D4D4D"/>
                </a:solidFill>
              </a:rPr>
              <a:t>expand </a:t>
            </a:r>
            <a:r>
              <a:rPr lang="en-US" sz="2400" b="1" i="1" dirty="0">
                <a:solidFill>
                  <a:srgbClr val="4D4D4D"/>
                </a:solidFill>
              </a:rPr>
              <a:t>R</a:t>
            </a:r>
            <a:r>
              <a:rPr lang="en-US" sz="2400" b="1" i="1" baseline="-25000" dirty="0">
                <a:solidFill>
                  <a:srgbClr val="4D4D4D"/>
                </a:solidFill>
              </a:rPr>
              <a:t>AA</a:t>
            </a:r>
            <a:r>
              <a:rPr lang="en-US" sz="2400" dirty="0">
                <a:solidFill>
                  <a:srgbClr val="4D4D4D"/>
                </a:solidFill>
              </a:rPr>
              <a:t>:</a:t>
            </a:r>
            <a:endParaRPr lang="en-US" sz="2400" baseline="-25000" dirty="0">
              <a:solidFill>
                <a:srgbClr val="4D4D4D"/>
              </a:solidFill>
              <a:latin typeface="Symbol" pitchFamily="18" charset="2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2168-1D2B-44F8-97F9-CAC8B189442E}" type="datetime1">
              <a:rPr lang="en-US" smtClean="0"/>
              <a:pPr/>
              <a:t>3/17/2010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6324601" y="3352800"/>
            <a:ext cx="2843196" cy="2895601"/>
            <a:chOff x="6324601" y="3352800"/>
            <a:chExt cx="2843196" cy="28956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64819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648197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8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9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0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1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648202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3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5" y="5257800"/>
            <a:ext cx="5876925" cy="99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066800"/>
            <a:ext cx="7686675" cy="7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057400"/>
            <a:ext cx="5181600" cy="4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8" grpId="0"/>
      <p:bldP spid="648206" grpId="0" build="p" animBg="1"/>
      <p:bldP spid="6482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F9DA-E56E-47BF-89C0-4F9BD2171112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486400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4687956" y="3898005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12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9E18-E5ED-4EF3-8BFC-3228D234F1E0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for </a:t>
            </a:r>
            <a:r>
              <a:rPr lang="en-US" dirty="0" err="1" smtClean="0"/>
              <a:t>Rad</a:t>
            </a:r>
            <a:r>
              <a:rPr lang="en-US" dirty="0" smtClean="0"/>
              <a:t> E-Loss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i="1" dirty="0" smtClean="0"/>
              <a:t>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8174-8611-44E3-9C9D-FEFD750B8F20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17214" y="2286000"/>
            <a:ext cx="4126186" cy="3705999"/>
            <a:chOff x="217214" y="2286000"/>
            <a:chExt cx="4126186" cy="3705999"/>
          </a:xfrm>
        </p:grpSpPr>
        <p:pic>
          <p:nvPicPr>
            <p:cNvPr id="1064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214" y="2286000"/>
              <a:ext cx="4126186" cy="320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676400" y="5715000"/>
              <a:ext cx="2518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dirty="0" err="1" smtClean="0"/>
                <a:t>Acta</a:t>
              </a:r>
              <a:r>
                <a:rPr lang="en-US" sz="1200" dirty="0" smtClean="0"/>
                <a:t> Phys.Hung.A27 (2006)</a:t>
              </a:r>
            </a:p>
          </p:txBody>
        </p:sp>
      </p:grp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905000"/>
            <a:ext cx="4043362" cy="394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81600" y="5867400"/>
            <a:ext cx="3869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Djordjevic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Vogt, and Wicks, PLB632 (2006)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81600" y="4309646"/>
            <a:ext cx="1066800" cy="338554"/>
            <a:chOff x="5181600" y="3991967"/>
            <a:chExt cx="1066800" cy="33855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181600" y="4038600"/>
              <a:ext cx="1066800" cy="158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57800" y="3991967"/>
              <a:ext cx="343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2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chemeClr val="accent2"/>
                  </a:solidFill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Elastic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Appreciable!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Finite time effects small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A32A-F57D-43AC-B217-0EF014DF8359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3853" y="1676400"/>
            <a:ext cx="4200673" cy="4724400"/>
            <a:chOff x="123853" y="1676400"/>
            <a:chExt cx="4200673" cy="4724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3853" y="1676400"/>
              <a:ext cx="4200673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241313" y="6123801"/>
              <a:ext cx="17972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Mustafa, PRC72 (2005)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14466" y="1600200"/>
            <a:ext cx="4429534" cy="4724400"/>
            <a:chOff x="4714466" y="1600200"/>
            <a:chExt cx="4429534" cy="4724400"/>
          </a:xfrm>
        </p:grpSpPr>
        <p:pic>
          <p:nvPicPr>
            <p:cNvPr id="1167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466" y="1600200"/>
              <a:ext cx="3972334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994868" y="6047601"/>
              <a:ext cx="3149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Adil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WAH, Wicks, PRC75 (2007)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2126-275E-45C1-9C77-1FB1894110D1}" type="slidenum">
              <a:rPr lang="en-US"/>
              <a:pPr/>
              <a:t>15</a:t>
            </a:fld>
            <a:endParaRPr lang="en-US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Quantitative Disagreement Remains</a:t>
            </a:r>
            <a:endParaRPr lang="en-US" dirty="0"/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4953000"/>
          </a:xfrm>
        </p:spPr>
        <p:txBody>
          <a:bodyPr/>
          <a:lstStyle/>
          <a:p>
            <a:pPr lvl="1"/>
            <a:r>
              <a:rPr lang="en-US" sz="2800" dirty="0"/>
              <a:t>v</a:t>
            </a:r>
            <a:r>
              <a:rPr lang="en-US" sz="2800" baseline="-25000" dirty="0"/>
              <a:t>2</a:t>
            </a:r>
            <a:r>
              <a:rPr lang="en-US" sz="2800" dirty="0"/>
              <a:t> too small</a:t>
            </a:r>
          </a:p>
        </p:txBody>
      </p:sp>
      <p:sp>
        <p:nvSpPr>
          <p:cNvPr id="828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51948"/>
            <a:ext cx="4495800" cy="4953000"/>
          </a:xfrm>
        </p:spPr>
        <p:txBody>
          <a:bodyPr/>
          <a:lstStyle/>
          <a:p>
            <a:pPr lvl="1"/>
            <a:r>
              <a:rPr lang="en-US" sz="2800" dirty="0"/>
              <a:t>NPE supp. too large</a:t>
            </a:r>
          </a:p>
        </p:txBody>
      </p:sp>
      <p:sp>
        <p:nvSpPr>
          <p:cNvPr id="828424" name="Text Box 8"/>
          <p:cNvSpPr txBox="1">
            <a:spLocks noChangeArrowheads="1"/>
          </p:cNvSpPr>
          <p:nvPr/>
        </p:nvSpPr>
        <p:spPr bwMode="auto">
          <a:xfrm>
            <a:off x="595850" y="6276201"/>
            <a:ext cx="3214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aseline="0" dirty="0"/>
              <a:t>PHENIX, Phys. Rev. </a:t>
            </a:r>
            <a:r>
              <a:rPr lang="en-US" sz="1200" baseline="0" dirty="0" err="1"/>
              <a:t>Lett</a:t>
            </a:r>
            <a:r>
              <a:rPr lang="en-US" sz="1200" baseline="0" dirty="0"/>
              <a:t>. 98, 172301 (2007)</a:t>
            </a:r>
          </a:p>
        </p:txBody>
      </p:sp>
      <p:sp>
        <p:nvSpPr>
          <p:cNvPr id="828425" name="Text Box 9"/>
          <p:cNvSpPr txBox="1">
            <a:spLocks noChangeArrowheads="1"/>
          </p:cNvSpPr>
          <p:nvPr/>
        </p:nvSpPr>
        <p:spPr bwMode="auto">
          <a:xfrm>
            <a:off x="0" y="4114800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 dirty="0"/>
              <a:t>NPE v</a:t>
            </a:r>
            <a:r>
              <a:rPr lang="en-US" sz="2400" baseline="-25000" dirty="0"/>
              <a:t>2</a:t>
            </a:r>
          </a:p>
        </p:txBody>
      </p:sp>
      <p:graphicFrame>
        <p:nvGraphicFramePr>
          <p:cNvPr id="828427" name="Object 11"/>
          <p:cNvGraphicFramePr>
            <a:graphicFrameLocks noChangeAspect="1"/>
          </p:cNvGraphicFramePr>
          <p:nvPr/>
        </p:nvGraphicFramePr>
        <p:xfrm>
          <a:off x="990600" y="4495800"/>
          <a:ext cx="4133850" cy="1970087"/>
        </p:xfrm>
        <a:graphic>
          <a:graphicData uri="http://schemas.openxmlformats.org/presentationml/2006/ole">
            <p:oleObj spid="_x0000_s20484" name="Image" r:id="rId3" imgW="9803175" imgH="4673016" progId="">
              <p:embed/>
            </p:oleObj>
          </a:graphicData>
        </a:graphic>
      </p:graphicFrame>
      <p:graphicFrame>
        <p:nvGraphicFramePr>
          <p:cNvPr id="828428" name="Object 12"/>
          <p:cNvGraphicFramePr>
            <a:graphicFrameLocks noChangeAspect="1"/>
          </p:cNvGraphicFramePr>
          <p:nvPr/>
        </p:nvGraphicFramePr>
        <p:xfrm>
          <a:off x="3581400" y="5442666"/>
          <a:ext cx="1219200" cy="552450"/>
        </p:xfrm>
        <a:graphic>
          <a:graphicData uri="http://schemas.openxmlformats.org/presentationml/2006/ole">
            <p:oleObj spid="_x0000_s20485" name="Image" r:id="rId4" imgW="4253968" imgH="1930159" progId="">
              <p:embed/>
            </p:oleObj>
          </a:graphicData>
        </a:graphic>
      </p:graphicFrame>
      <p:sp>
        <p:nvSpPr>
          <p:cNvPr id="828429" name="Text Box 13"/>
          <p:cNvSpPr txBox="1">
            <a:spLocks noChangeArrowheads="1"/>
          </p:cNvSpPr>
          <p:nvPr/>
        </p:nvSpPr>
        <p:spPr bwMode="auto">
          <a:xfrm>
            <a:off x="5287963" y="56530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1329551"/>
            <a:ext cx="4724400" cy="2937649"/>
            <a:chOff x="152400" y="1225550"/>
            <a:chExt cx="4724400" cy="2937649"/>
          </a:xfrm>
        </p:grpSpPr>
        <p:sp>
          <p:nvSpPr>
            <p:cNvPr id="828423" name="Text Box 7"/>
            <p:cNvSpPr txBox="1">
              <a:spLocks noChangeArrowheads="1"/>
            </p:cNvSpPr>
            <p:nvPr/>
          </p:nvSpPr>
          <p:spPr bwMode="auto">
            <a:xfrm>
              <a:off x="152400" y="1225550"/>
              <a:ext cx="8675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aseline="0" dirty="0">
                  <a:latin typeface="Symbol" pitchFamily="18" charset="2"/>
                </a:rPr>
                <a:t>p</a:t>
              </a:r>
              <a:r>
                <a:rPr lang="en-US" sz="2800" baseline="30000" dirty="0"/>
                <a:t>0</a:t>
              </a:r>
              <a:r>
                <a:rPr lang="en-US" sz="2400" baseline="0" dirty="0"/>
                <a:t> v</a:t>
              </a:r>
              <a:r>
                <a:rPr lang="en-US" sz="2400" baseline="-25000" dirty="0"/>
                <a:t>2</a:t>
              </a:r>
              <a:endParaRPr lang="en-US" sz="2800" baseline="-25000" dirty="0"/>
            </a:p>
          </p:txBody>
        </p:sp>
        <p:sp>
          <p:nvSpPr>
            <p:cNvPr id="828430" name="Text Box 14"/>
            <p:cNvSpPr txBox="1">
              <a:spLocks noChangeArrowheads="1"/>
            </p:cNvSpPr>
            <p:nvPr/>
          </p:nvSpPr>
          <p:spPr bwMode="auto">
            <a:xfrm>
              <a:off x="1143000" y="3886200"/>
              <a:ext cx="31504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aseline="0" dirty="0"/>
                <a:t>C. Vale, QM09 Plenary (analysis by R. Wei)</a:t>
              </a:r>
            </a:p>
          </p:txBody>
        </p:sp>
        <p:graphicFrame>
          <p:nvGraphicFramePr>
            <p:cNvPr id="828431" name="Object 15"/>
            <p:cNvGraphicFramePr>
              <a:graphicFrameLocks noChangeAspect="1"/>
            </p:cNvGraphicFramePr>
            <p:nvPr/>
          </p:nvGraphicFramePr>
          <p:xfrm>
            <a:off x="152400" y="1752600"/>
            <a:ext cx="4724400" cy="2170113"/>
          </p:xfrm>
          <a:graphic>
            <a:graphicData uri="http://schemas.openxmlformats.org/presentationml/2006/ole">
              <p:oleObj spid="_x0000_s20483" name="Image" r:id="rId5" imgW="5142857" imgH="2361905" progId="">
                <p:embed/>
              </p:oleObj>
            </a:graphicData>
          </a:graphic>
        </p:graphicFrame>
        <p:sp>
          <p:nvSpPr>
            <p:cNvPr id="828432" name="Text Box 16"/>
            <p:cNvSpPr txBox="1">
              <a:spLocks noChangeArrowheads="1"/>
            </p:cNvSpPr>
            <p:nvPr/>
          </p:nvSpPr>
          <p:spPr bwMode="auto">
            <a:xfrm>
              <a:off x="1676400" y="2676525"/>
              <a:ext cx="8969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baseline="0">
                  <a:solidFill>
                    <a:srgbClr val="0000FF"/>
                  </a:solidFill>
                </a:rPr>
                <a:t>WHDG</a:t>
              </a: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4CC7-1F4B-40EE-B851-8933BAA2E037}" type="datetime1">
              <a:rPr lang="en-US" smtClean="0"/>
              <a:pPr/>
              <a:t>3/17/2010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953000" y="1752600"/>
            <a:ext cx="4241043" cy="3629799"/>
            <a:chOff x="4953000" y="1752600"/>
            <a:chExt cx="4241043" cy="3629799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1752600"/>
              <a:ext cx="392061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5562600" y="5105400"/>
              <a:ext cx="3631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Wicks, WAH,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Djordjevic</a:t>
              </a:r>
              <a:r>
                <a:rPr lang="en-US" sz="1200" dirty="0" smtClean="0"/>
                <a:t>, NPA784 (2007)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0" grpId="0" build="p"/>
      <p:bldP spid="8284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Strongly Coupled Qualitative Successes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9859-EF8C-437C-83F5-A11D3F829BEB}" type="datetime1">
              <a:rPr lang="en-US" smtClean="0"/>
              <a:pPr/>
              <a:t>3/17/2010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5029200" y="838200"/>
            <a:ext cx="4572000" cy="2865438"/>
            <a:chOff x="4572000" y="1600200"/>
            <a:chExt cx="4572000" cy="2865438"/>
          </a:xfrm>
        </p:grpSpPr>
        <p:graphicFrame>
          <p:nvGraphicFramePr>
            <p:cNvPr id="14" name="Object 6"/>
            <p:cNvGraphicFramePr>
              <a:graphicFrameLocks noChangeAspect="1"/>
            </p:cNvGraphicFramePr>
            <p:nvPr/>
          </p:nvGraphicFramePr>
          <p:xfrm>
            <a:off x="4724400" y="1600200"/>
            <a:ext cx="3963229" cy="2590800"/>
          </p:xfrm>
          <a:graphic>
            <a:graphicData uri="http://schemas.openxmlformats.org/presentationml/2006/ole">
              <p:oleObj spid="_x0000_s121859" name="Bitmap Image" r:id="rId3" imgW="6744641" imgH="4409524" progId="PBrush">
                <p:embed/>
              </p:oleObj>
            </a:graphicData>
          </a:graphic>
        </p:graphicFrame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572000" y="4191000"/>
              <a:ext cx="4572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T. Hirano and M. </a:t>
              </a:r>
              <a:r>
                <a:rPr lang="en-US" sz="1200" dirty="0" err="1"/>
                <a:t>Gyulassy</a:t>
              </a:r>
              <a:r>
                <a:rPr lang="en-US" sz="1200" dirty="0"/>
                <a:t>, </a:t>
              </a:r>
              <a:r>
                <a:rPr lang="en-US" sz="1200" dirty="0" err="1"/>
                <a:t>Nucl</a:t>
              </a:r>
              <a:r>
                <a:rPr lang="en-US" sz="1200" dirty="0"/>
                <a:t>. Phys. </a:t>
              </a:r>
              <a:r>
                <a:rPr lang="en-US" sz="1200" b="1" dirty="0"/>
                <a:t>A69</a:t>
              </a:r>
              <a:r>
                <a:rPr lang="en-US" sz="1200" dirty="0"/>
                <a:t>:71-94 (2006)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990600"/>
            <a:ext cx="4419600" cy="2590800"/>
            <a:chOff x="-191452" y="1524000"/>
            <a:chExt cx="5935027" cy="3933196"/>
          </a:xfrm>
        </p:grpSpPr>
        <p:graphicFrame>
          <p:nvGraphicFramePr>
            <p:cNvPr id="17" name="Object 13"/>
            <p:cNvGraphicFramePr>
              <a:graphicFrameLocks noChangeAspect="1"/>
            </p:cNvGraphicFramePr>
            <p:nvPr/>
          </p:nvGraphicFramePr>
          <p:xfrm>
            <a:off x="0" y="1524000"/>
            <a:ext cx="5743575" cy="3743325"/>
          </p:xfrm>
          <a:graphic>
            <a:graphicData uri="http://schemas.openxmlformats.org/presentationml/2006/ole">
              <p:oleObj spid="_x0000_s121860" name="Bitmap Image" r:id="rId4" imgW="5742857" imgH="3742857" progId="PBrush">
                <p:embed/>
              </p:oleObj>
            </a:graphicData>
          </a:graphic>
        </p:graphicFrame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-191452" y="5087124"/>
              <a:ext cx="2312214" cy="370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Blaizot</a:t>
              </a:r>
              <a:r>
                <a:rPr lang="en-US" sz="1200" dirty="0" smtClean="0"/>
                <a:t> et al., JHEP0706</a:t>
              </a:r>
              <a:endParaRPr lang="en-US" sz="1200" dirty="0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762000" y="4356100"/>
              <a:ext cx="472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116229" y="3763678"/>
              <a:ext cx="1182487" cy="41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 err="1">
                  <a:latin typeface="Arial" charset="0"/>
                </a:rPr>
                <a:t>AdS</a:t>
              </a:r>
              <a:r>
                <a:rPr lang="en-US" sz="1400" b="1" dirty="0">
                  <a:latin typeface="Arial" charset="0"/>
                </a:rPr>
                <a:t>/CFT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76800" y="3765131"/>
            <a:ext cx="4151788" cy="3091572"/>
            <a:chOff x="4876800" y="3765131"/>
            <a:chExt cx="4151788" cy="3091572"/>
          </a:xfrm>
        </p:grpSpPr>
        <p:pic>
          <p:nvPicPr>
            <p:cNvPr id="121864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3765131"/>
              <a:ext cx="3200400" cy="294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5486400" y="6579704"/>
              <a:ext cx="3542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Betz,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Noronha, </a:t>
              </a:r>
              <a:r>
                <a:rPr lang="en-US" sz="1200" dirty="0" err="1" smtClean="0"/>
                <a:t>Torrieri</a:t>
              </a:r>
              <a:r>
                <a:rPr lang="en-US" sz="1200" dirty="0" smtClean="0"/>
                <a:t>, PLB675 (2009)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" y="3581400"/>
            <a:ext cx="4315390" cy="2895600"/>
            <a:chOff x="1" y="3581400"/>
            <a:chExt cx="4315390" cy="2895600"/>
          </a:xfrm>
        </p:grpSpPr>
        <p:pic>
          <p:nvPicPr>
            <p:cNvPr id="121861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" y="3581400"/>
              <a:ext cx="4315390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685800" y="6200001"/>
              <a:ext cx="2514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PHENIX, PRL98, 172301 (2007)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17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48130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4819-6BD9-41C0-9683-177385F3159E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LPM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18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2086789"/>
          <a:ext cx="4191000" cy="4052158"/>
        </p:xfrm>
        <a:graphic>
          <a:graphicData uri="http://schemas.openxmlformats.org/presentationml/2006/ole">
            <p:oleObj spid="_x0000_s5017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60476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3B29-E319-4C17-AF7F-15F9CDFEA705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765-F50B-43F1-A245-867502E31EBE}" type="slidenum">
              <a:rPr lang="en-US"/>
              <a:pPr/>
              <a:t>19</a:t>
            </a:fld>
            <a:endParaRPr lang="en-US"/>
          </a:p>
        </p:txBody>
      </p:sp>
      <p:pic>
        <p:nvPicPr>
          <p:cNvPr id="586754" name="Picture 2" descr="071015Rationos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14400"/>
            <a:ext cx="7162800" cy="4010025"/>
          </a:xfrm>
          <a:prstGeom prst="rect">
            <a:avLst/>
          </a:prstGeom>
          <a:noFill/>
        </p:spPr>
      </p:pic>
      <p:pic>
        <p:nvPicPr>
          <p:cNvPr id="586755" name="Picture 3" descr="zoo1d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600200"/>
            <a:ext cx="8382000" cy="4191000"/>
          </a:xfrm>
          <a:prstGeom prst="rect">
            <a:avLst/>
          </a:prstGeom>
          <a:noFill/>
        </p:spPr>
      </p:pic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vs. </a:t>
            </a:r>
            <a:r>
              <a:rPr lang="en-US" dirty="0" err="1" smtClean="0"/>
              <a:t>AdS</a:t>
            </a:r>
            <a:r>
              <a:rPr lang="en-US" dirty="0" smtClean="0"/>
              <a:t>/CFT at LHC</a:t>
            </a:r>
            <a:endParaRPr lang="en-US" dirty="0"/>
          </a:p>
        </p:txBody>
      </p:sp>
      <p:sp>
        <p:nvSpPr>
          <p:cNvPr id="586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Plethora of Predictions:</a:t>
            </a:r>
            <a:endParaRPr lang="en-US" dirty="0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-977900" y="4953000"/>
            <a:ext cx="10058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Taking the ratio cancels most normalization </a:t>
            </a:r>
            <a:r>
              <a:rPr lang="en-US" sz="1800" dirty="0" smtClean="0">
                <a:solidFill>
                  <a:srgbClr val="030303"/>
                </a:solidFill>
              </a:rPr>
              <a:t>differences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ratio asymptotically approaches 1, and more slowly so for increased quenching (until quenching saturates)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AdS</a:t>
            </a:r>
            <a:r>
              <a:rPr lang="en-US" sz="1800" dirty="0">
                <a:solidFill>
                  <a:srgbClr val="030303"/>
                </a:solidFill>
              </a:rPr>
              <a:t>/CFT ratio is flat and many times smaller than </a:t>
            </a:r>
            <a:r>
              <a:rPr lang="en-US" sz="1800" dirty="0" err="1">
                <a:solidFill>
                  <a:srgbClr val="030303"/>
                </a:solidFill>
              </a:rPr>
              <a:t>pQCD</a:t>
            </a:r>
            <a:r>
              <a:rPr lang="en-US" sz="1800" dirty="0">
                <a:solidFill>
                  <a:srgbClr val="030303"/>
                </a:solidFill>
              </a:rPr>
              <a:t> at only moderate </a:t>
            </a:r>
            <a:r>
              <a:rPr lang="en-US" sz="1800" dirty="0" err="1">
                <a:solidFill>
                  <a:srgbClr val="030303"/>
                </a:solidFill>
              </a:rPr>
              <a:t>p</a:t>
            </a:r>
            <a:r>
              <a:rPr lang="en-US" sz="1800" baseline="-25000" dirty="0" err="1">
                <a:solidFill>
                  <a:srgbClr val="030303"/>
                </a:solidFill>
              </a:rPr>
              <a:t>T</a:t>
            </a:r>
            <a:endParaRPr lang="en-US" sz="1800" baseline="-25000" dirty="0">
              <a:solidFill>
                <a:srgbClr val="030303"/>
              </a:solidFill>
            </a:endParaRPr>
          </a:p>
        </p:txBody>
      </p:sp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3359150" y="5745163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586760" name="Text Box 8"/>
          <p:cNvSpPr txBox="1">
            <a:spLocks noChangeArrowheads="1"/>
          </p:cNvSpPr>
          <p:nvPr/>
        </p:nvSpPr>
        <p:spPr bwMode="auto">
          <a:xfrm>
            <a:off x="5257800" y="39624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PLB666 (2008)</a:t>
            </a:r>
            <a:endParaRPr lang="en-US" sz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C98D-44B4-4477-8364-03432F32A65C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6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6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6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6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6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7" grpId="0" build="p"/>
      <p:bldP spid="586759" grpId="0"/>
      <p:bldP spid="5867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QCD: Theory of the Strong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18592"/>
            <a:ext cx="8229600" cy="4525963"/>
          </a:xfrm>
        </p:spPr>
        <p:txBody>
          <a:bodyPr/>
          <a:lstStyle/>
          <a:p>
            <a:pPr lvl="2"/>
            <a:r>
              <a:rPr lang="en-US" dirty="0" smtClean="0"/>
              <a:t>Running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</a:p>
          <a:p>
            <a:pPr lvl="3"/>
            <a:r>
              <a:rPr lang="en-US" dirty="0" smtClean="0"/>
              <a:t> -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</a:t>
            </a:r>
            <a:r>
              <a:rPr lang="en-US" dirty="0" err="1" smtClean="0"/>
              <a:t>fcn</a:t>
            </a:r>
            <a:endParaRPr lang="en-US" dirty="0" smtClean="0"/>
          </a:p>
          <a:p>
            <a:pPr lvl="3"/>
            <a:endParaRPr lang="en-US" dirty="0" smtClean="0">
              <a:latin typeface="Symbol" pitchFamily="18" charset="2"/>
            </a:endParaRPr>
          </a:p>
          <a:p>
            <a:pPr lvl="2"/>
            <a:r>
              <a:rPr lang="en-US" dirty="0" smtClean="0"/>
              <a:t>SU(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= 3)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(E)</a:t>
            </a:r>
          </a:p>
          <a:p>
            <a:pPr lvl="3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(RHIC)  ≈ 2.5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5ABB-C858-418D-8596-4B56FF24CC01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324600" y="1066800"/>
            <a:ext cx="2590800" cy="2662391"/>
            <a:chOff x="6324600" y="1196008"/>
            <a:chExt cx="2590800" cy="266239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24600" y="1196008"/>
              <a:ext cx="2590800" cy="249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553200" y="3581400"/>
              <a:ext cx="18485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ALEPH, PLB284, (1992)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56543" y="3939244"/>
            <a:ext cx="5082657" cy="2537756"/>
            <a:chOff x="3756543" y="4010835"/>
            <a:chExt cx="5082657" cy="253775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2400" y="4037339"/>
              <a:ext cx="4876800" cy="230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56543" y="4010835"/>
              <a:ext cx="192719" cy="227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6323339"/>
              <a:ext cx="453835" cy="153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801676" y="6271592"/>
              <a:ext cx="1839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Griffiths Particle Physics</a:t>
              </a:r>
              <a:endParaRPr lang="en-US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00400" y="1159447"/>
            <a:ext cx="2971800" cy="2493544"/>
            <a:chOff x="3200400" y="1288655"/>
            <a:chExt cx="2971800" cy="2493544"/>
          </a:xfrm>
        </p:grpSpPr>
        <p:sp>
          <p:nvSpPr>
            <p:cNvPr id="10" name="TextBox 9"/>
            <p:cNvSpPr txBox="1"/>
            <p:nvPr/>
          </p:nvSpPr>
          <p:spPr>
            <a:xfrm>
              <a:off x="4267200" y="3505200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PDG</a:t>
              </a:r>
              <a:endParaRPr lang="en-US" sz="1200" dirty="0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1288655"/>
              <a:ext cx="2971800" cy="2368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20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EB69-497D-45BB-98F3-269EEBB78D77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21</a:t>
            </a:fld>
            <a:endParaRPr lang="en-US"/>
          </a:p>
        </p:txBody>
      </p:sp>
      <p:pic>
        <p:nvPicPr>
          <p:cNvPr id="5888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104900"/>
            <a:ext cx="77724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LHC R</a:t>
            </a:r>
            <a:r>
              <a:rPr lang="en-US" sz="4000" i="1" baseline="30000"/>
              <a:t>c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)/R</a:t>
            </a:r>
            <a:r>
              <a:rPr lang="en-US" sz="4000" i="1" baseline="30000"/>
              <a:t>b</a:t>
            </a:r>
            <a:r>
              <a:rPr lang="en-US" sz="4000" baseline="-25000"/>
              <a:t>AA</a:t>
            </a:r>
            <a:r>
              <a:rPr lang="en-US" sz="4000"/>
              <a:t>(p</a:t>
            </a:r>
            <a:r>
              <a:rPr lang="en-US" sz="4000" baseline="-25000"/>
              <a:t>T</a:t>
            </a:r>
            <a:r>
              <a:rPr lang="en-US" sz="4000"/>
              <a:t>) Prediction</a:t>
            </a:r>
            <a:br>
              <a:rPr lang="en-US" sz="4000"/>
            </a:br>
            <a:r>
              <a:rPr lang="en-US" sz="4000"/>
              <a:t>(with speed limits)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-1143000" y="5499100"/>
            <a:ext cx="10223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030303"/>
                </a:solidFill>
              </a:rPr>
              <a:t>T(</a:t>
            </a:r>
            <a:r>
              <a:rPr lang="en-US" sz="1800" dirty="0">
                <a:solidFill>
                  <a:srgbClr val="030303"/>
                </a:solidFill>
                <a:latin typeface="Symbol" pitchFamily="18" charset="2"/>
              </a:rPr>
              <a:t>t</a:t>
            </a:r>
            <a:r>
              <a:rPr lang="en-US" sz="1800" baseline="-25000" dirty="0">
                <a:solidFill>
                  <a:srgbClr val="030303"/>
                </a:solidFill>
              </a:rPr>
              <a:t>0</a:t>
            </a:r>
            <a:r>
              <a:rPr lang="en-US" sz="1800" dirty="0">
                <a:solidFill>
                  <a:srgbClr val="030303"/>
                </a:solidFill>
              </a:rPr>
              <a:t>): </a:t>
            </a:r>
            <a:r>
              <a:rPr lang="en-US" dirty="0" smtClean="0">
                <a:solidFill>
                  <a:srgbClr val="030303"/>
                </a:solidFill>
              </a:rPr>
              <a:t>“(”</a:t>
            </a:r>
            <a:r>
              <a:rPr lang="en-US" sz="1800" dirty="0" smtClean="0">
                <a:solidFill>
                  <a:srgbClr val="030303"/>
                </a:solidFill>
              </a:rPr>
              <a:t>, </a:t>
            </a:r>
            <a:r>
              <a:rPr lang="en-US" sz="1800" dirty="0">
                <a:solidFill>
                  <a:srgbClr val="030303"/>
                </a:solidFill>
              </a:rPr>
              <a:t>corrections </a:t>
            </a:r>
            <a:r>
              <a:rPr lang="en-US" sz="1800" dirty="0" smtClean="0">
                <a:solidFill>
                  <a:srgbClr val="030303"/>
                </a:solidFill>
              </a:rPr>
              <a:t>likely small for </a:t>
            </a:r>
            <a:r>
              <a:rPr lang="en-US" sz="1800" dirty="0">
                <a:solidFill>
                  <a:srgbClr val="030303"/>
                </a:solidFill>
              </a:rPr>
              <a:t>smaller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 err="1">
                <a:solidFill>
                  <a:srgbClr val="030303"/>
                </a:solidFill>
              </a:rPr>
              <a:t>T</a:t>
            </a:r>
            <a:r>
              <a:rPr lang="en-US" sz="1800" baseline="-25000" dirty="0" err="1">
                <a:solidFill>
                  <a:srgbClr val="030303"/>
                </a:solidFill>
              </a:rPr>
              <a:t>c</a:t>
            </a:r>
            <a:r>
              <a:rPr lang="en-US" sz="1800" dirty="0">
                <a:solidFill>
                  <a:srgbClr val="030303"/>
                </a:solidFill>
              </a:rPr>
              <a:t>: </a:t>
            </a:r>
            <a:r>
              <a:rPr lang="en-US" sz="1800" dirty="0" smtClean="0">
                <a:solidFill>
                  <a:srgbClr val="030303"/>
                </a:solidFill>
              </a:rPr>
              <a:t>“]”, </a:t>
            </a:r>
            <a:r>
              <a:rPr lang="en-US" sz="1800" dirty="0">
                <a:solidFill>
                  <a:srgbClr val="030303"/>
                </a:solidFill>
              </a:rPr>
              <a:t>corrections likely </a:t>
            </a:r>
            <a:r>
              <a:rPr lang="en-US" sz="1800" dirty="0" smtClean="0">
                <a:solidFill>
                  <a:srgbClr val="030303"/>
                </a:solidFill>
              </a:rPr>
              <a:t>large for </a:t>
            </a:r>
            <a:r>
              <a:rPr lang="en-US" sz="1800" dirty="0">
                <a:solidFill>
                  <a:srgbClr val="030303"/>
                </a:solidFill>
              </a:rPr>
              <a:t>higher </a:t>
            </a:r>
            <a:r>
              <a:rPr lang="en-US" sz="1800" dirty="0" err="1">
                <a:solidFill>
                  <a:srgbClr val="030303"/>
                </a:solidFill>
              </a:rPr>
              <a:t>momenta</a:t>
            </a:r>
            <a:endParaRPr lang="en-US" sz="1800" dirty="0">
              <a:solidFill>
                <a:srgbClr val="030303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581650" y="4495800"/>
            <a:ext cx="25768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B39C-0052-4C5E-88B1-1D6AE76D8582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B6F-3C1D-4202-8C40-E8FD6ED08399}" type="slidenum">
              <a:rPr lang="en-US"/>
              <a:pPr/>
              <a:t>22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err="1"/>
              <a:t>R</a:t>
            </a:r>
            <a:r>
              <a:rPr lang="en-US" baseline="30000" dirty="0" err="1"/>
              <a:t>cb</a:t>
            </a:r>
            <a:r>
              <a:rPr lang="en-US" dirty="0"/>
              <a:t> Ratio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924800" cy="1066800"/>
          </a:xfrm>
        </p:spPr>
        <p:txBody>
          <a:bodyPr/>
          <a:lstStyle/>
          <a:p>
            <a:pPr lvl="2"/>
            <a:r>
              <a:rPr lang="en-US" sz="2000"/>
              <a:t>Wider distribution of AdS/CFT curves due to large </a:t>
            </a:r>
            <a:r>
              <a:rPr lang="en-US" sz="2000" i="1"/>
              <a:t>n</a:t>
            </a:r>
            <a:r>
              <a:rPr lang="en-US" sz="2000"/>
              <a:t>: increased sensitivity to input parameters</a:t>
            </a:r>
          </a:p>
          <a:p>
            <a:pPr lvl="2"/>
            <a:r>
              <a:rPr lang="en-US" sz="2000"/>
              <a:t>Advantage of RHIC: lower T =&gt; higher AdS speed limits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352800" y="5105400"/>
            <a:ext cx="27403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JPhysG35 (2008)</a:t>
            </a:r>
            <a:endParaRPr lang="en-US" sz="1200" dirty="0"/>
          </a:p>
        </p:txBody>
      </p:sp>
      <p:pic>
        <p:nvPicPr>
          <p:cNvPr id="590853" name="Picture 5" descr="071025RHICLHCRatioslb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8763000" cy="4254500"/>
          </a:xfrm>
          <a:prstGeom prst="rect">
            <a:avLst/>
          </a:prstGeom>
          <a:noFill/>
        </p:spPr>
      </p:pic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6003925" y="26130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7158038" y="4267200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1752600" y="28797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2890838" y="4251325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FA75-5CC7-4A19-8926-5A9FE56E9C65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0A3E-3314-4B51-8089-D64FA08AF59A}" type="slidenum">
              <a:rPr lang="en-US"/>
              <a:pPr/>
              <a:t>23</a:t>
            </a:fld>
            <a:endParaRPr lang="en-US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Universality and Applicability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876800"/>
          </a:xfrm>
        </p:spPr>
        <p:txBody>
          <a:bodyPr/>
          <a:lstStyle/>
          <a:p>
            <a:r>
              <a:rPr lang="en-US" dirty="0"/>
              <a:t>How universal are </a:t>
            </a:r>
            <a:r>
              <a:rPr lang="en-US" dirty="0" err="1"/>
              <a:t>th</a:t>
            </a:r>
            <a:r>
              <a:rPr lang="en-US" dirty="0"/>
              <a:t>. HQ drag results?</a:t>
            </a:r>
          </a:p>
          <a:p>
            <a:pPr lvl="1"/>
            <a:r>
              <a:rPr lang="en-US" dirty="0"/>
              <a:t>Examine different theories</a:t>
            </a:r>
          </a:p>
          <a:p>
            <a:pPr lvl="1"/>
            <a:r>
              <a:rPr lang="en-US" dirty="0"/>
              <a:t>Investigate alternate geometries</a:t>
            </a:r>
          </a:p>
          <a:p>
            <a:pPr lvl="1"/>
            <a:endParaRPr lang="en-US" dirty="0"/>
          </a:p>
          <a:p>
            <a:r>
              <a:rPr lang="en-US" dirty="0"/>
              <a:t>Other </a:t>
            </a:r>
            <a:r>
              <a:rPr lang="en-US" dirty="0" err="1"/>
              <a:t>AdS</a:t>
            </a:r>
            <a:r>
              <a:rPr lang="en-US" dirty="0"/>
              <a:t> geometries</a:t>
            </a:r>
          </a:p>
          <a:p>
            <a:pPr lvl="1"/>
            <a:r>
              <a:rPr lang="en-US" dirty="0" err="1"/>
              <a:t>Bjorken</a:t>
            </a:r>
            <a:r>
              <a:rPr lang="en-US" dirty="0"/>
              <a:t> expanding hydro</a:t>
            </a:r>
          </a:p>
          <a:p>
            <a:pPr lvl="1"/>
            <a:r>
              <a:rPr lang="en-US" dirty="0"/>
              <a:t>Shock metric</a:t>
            </a:r>
          </a:p>
          <a:p>
            <a:pPr lvl="2"/>
            <a:r>
              <a:rPr lang="en-US" dirty="0"/>
              <a:t>Warm-up to </a:t>
            </a:r>
            <a:r>
              <a:rPr lang="en-US" dirty="0" err="1"/>
              <a:t>Bj</a:t>
            </a:r>
            <a:r>
              <a:rPr lang="en-US" dirty="0"/>
              <a:t>. hydro</a:t>
            </a:r>
          </a:p>
          <a:p>
            <a:pPr lvl="2"/>
            <a:r>
              <a:rPr lang="en-US" dirty="0"/>
              <a:t>Can represent both hot and cold nuclear matter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2152-7799-478B-8151-D9F21AA18CAF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CBD6-03FC-4F99-B36F-CAF0AEC35CC4}" type="slidenum">
              <a:rPr lang="en-US"/>
              <a:pPr/>
              <a:t>24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Geometries</a:t>
            </a:r>
          </a:p>
        </p:txBody>
      </p:sp>
      <p:graphicFrame>
        <p:nvGraphicFramePr>
          <p:cNvPr id="950275" name="Object 3"/>
          <p:cNvGraphicFramePr>
            <a:graphicFrameLocks noChangeAspect="1"/>
          </p:cNvGraphicFramePr>
          <p:nvPr/>
        </p:nvGraphicFramePr>
        <p:xfrm>
          <a:off x="152400" y="2738735"/>
          <a:ext cx="2112963" cy="2133600"/>
        </p:xfrm>
        <a:graphic>
          <a:graphicData uri="http://schemas.openxmlformats.org/presentationml/2006/ole">
            <p:oleObj spid="_x0000_s269314" name="Image" r:id="rId3" imgW="4939683" imgH="4990476" progId="">
              <p:embed/>
            </p:oleObj>
          </a:graphicData>
        </a:graphic>
      </p:graphicFrame>
      <p:sp>
        <p:nvSpPr>
          <p:cNvPr id="950276" name="Text Box 4"/>
          <p:cNvSpPr txBox="1">
            <a:spLocks noChangeArrowheads="1"/>
          </p:cNvSpPr>
          <p:nvPr/>
        </p:nvSpPr>
        <p:spPr bwMode="auto">
          <a:xfrm>
            <a:off x="0" y="48723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Albacete, </a:t>
            </a:r>
            <a:r>
              <a:rPr lang="en-US" sz="1200" dirty="0" err="1"/>
              <a:t>Kovchegov</a:t>
            </a:r>
            <a:r>
              <a:rPr lang="en-US" sz="1200" dirty="0"/>
              <a:t>, </a:t>
            </a:r>
            <a:r>
              <a:rPr lang="en-US" sz="1200" dirty="0" err="1"/>
              <a:t>Taliotis</a:t>
            </a:r>
            <a:r>
              <a:rPr lang="en-US" sz="1200" dirty="0"/>
              <a:t>,</a:t>
            </a:r>
          </a:p>
          <a:p>
            <a:r>
              <a:rPr lang="en-US" sz="1200" dirty="0"/>
              <a:t>JHEP </a:t>
            </a:r>
            <a:r>
              <a:rPr lang="en-US" sz="1200" b="1" dirty="0"/>
              <a:t>0807</a:t>
            </a:r>
            <a:r>
              <a:rPr lang="en-US" sz="1200" dirty="0"/>
              <a:t>, 074 (2008)</a:t>
            </a:r>
          </a:p>
        </p:txBody>
      </p:sp>
      <p:sp>
        <p:nvSpPr>
          <p:cNvPr id="950279" name="Text Box 7"/>
          <p:cNvSpPr txBox="1">
            <a:spLocks noChangeArrowheads="1"/>
          </p:cNvSpPr>
          <p:nvPr/>
        </p:nvSpPr>
        <p:spPr bwMode="auto">
          <a:xfrm>
            <a:off x="365125" y="1066800"/>
            <a:ext cx="4645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00"/>
                </a:solidFill>
              </a:rPr>
              <a:t>Constant </a:t>
            </a:r>
            <a:r>
              <a:rPr lang="en-US" sz="2400" i="1" dirty="0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 Thermal Black </a:t>
            </a:r>
            <a:r>
              <a:rPr lang="en-US" sz="2400" dirty="0" err="1">
                <a:solidFill>
                  <a:srgbClr val="660000"/>
                </a:solidFill>
              </a:rPr>
              <a:t>Brane</a:t>
            </a:r>
            <a:endParaRPr lang="en-US" sz="2400" dirty="0">
              <a:solidFill>
                <a:srgbClr val="660000"/>
              </a:solidFill>
            </a:endParaRPr>
          </a:p>
        </p:txBody>
      </p:sp>
      <p:sp>
        <p:nvSpPr>
          <p:cNvPr id="950280" name="Text Box 8"/>
          <p:cNvSpPr txBox="1">
            <a:spLocks noChangeArrowheads="1"/>
          </p:cNvSpPr>
          <p:nvPr/>
        </p:nvSpPr>
        <p:spPr bwMode="auto">
          <a:xfrm>
            <a:off x="2870200" y="2438400"/>
            <a:ext cx="261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00"/>
                </a:solidFill>
              </a:rPr>
              <a:t>Shock Geometries</a:t>
            </a:r>
            <a:endParaRPr lang="en-US" sz="2400">
              <a:solidFill>
                <a:srgbClr val="005400"/>
              </a:solidFill>
            </a:endParaRPr>
          </a:p>
        </p:txBody>
      </p:sp>
      <p:sp>
        <p:nvSpPr>
          <p:cNvPr id="950281" name="Text Box 9"/>
          <p:cNvSpPr txBox="1">
            <a:spLocks noChangeArrowheads="1"/>
          </p:cNvSpPr>
          <p:nvPr/>
        </p:nvSpPr>
        <p:spPr bwMode="auto">
          <a:xfrm>
            <a:off x="3505200" y="2895600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Nucleus as Shock</a:t>
            </a:r>
          </a:p>
        </p:txBody>
      </p:sp>
      <p:sp>
        <p:nvSpPr>
          <p:cNvPr id="950282" name="Text Box 10"/>
          <p:cNvSpPr txBox="1">
            <a:spLocks noChangeArrowheads="1"/>
          </p:cNvSpPr>
          <p:nvPr/>
        </p:nvSpPr>
        <p:spPr bwMode="auto">
          <a:xfrm>
            <a:off x="3505200" y="3962400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Embedded String in Shock</a:t>
            </a:r>
          </a:p>
        </p:txBody>
      </p:sp>
      <p:sp>
        <p:nvSpPr>
          <p:cNvPr id="950283" name="Text Box 11"/>
          <p:cNvSpPr txBox="1">
            <a:spLocks noChangeArrowheads="1"/>
          </p:cNvSpPr>
          <p:nvPr/>
        </p:nvSpPr>
        <p:spPr bwMode="auto">
          <a:xfrm>
            <a:off x="2057400" y="3272135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DIS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06825" y="5131158"/>
            <a:ext cx="1831975" cy="960438"/>
            <a:chOff x="2236" y="2926"/>
            <a:chExt cx="1154" cy="605"/>
          </a:xfrm>
        </p:grpSpPr>
        <p:graphicFrame>
          <p:nvGraphicFramePr>
            <p:cNvPr id="950285" name="Object 13"/>
            <p:cNvGraphicFramePr>
              <a:graphicFrameLocks noChangeAspect="1"/>
            </p:cNvGraphicFramePr>
            <p:nvPr/>
          </p:nvGraphicFramePr>
          <p:xfrm>
            <a:off x="2408" y="3034"/>
            <a:ext cx="904" cy="488"/>
          </p:xfrm>
          <a:graphic>
            <a:graphicData uri="http://schemas.openxmlformats.org/presentationml/2006/ole">
              <p:oleObj spid="_x0000_s269320" name="Image" r:id="rId4" imgW="1434415" imgH="774330" progId="">
                <p:embed/>
              </p:oleObj>
            </a:graphicData>
          </a:graphic>
        </p:graphicFrame>
        <p:sp>
          <p:nvSpPr>
            <p:cNvPr id="950286" name="Text Box 14"/>
            <p:cNvSpPr txBox="1">
              <a:spLocks noChangeArrowheads="1"/>
            </p:cNvSpPr>
            <p:nvPr/>
          </p:nvSpPr>
          <p:spPr bwMode="auto">
            <a:xfrm>
              <a:off x="3199" y="3113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  <p:sp>
          <p:nvSpPr>
            <p:cNvPr id="950287" name="Line 15"/>
            <p:cNvSpPr>
              <a:spLocks noChangeShapeType="1"/>
            </p:cNvSpPr>
            <p:nvPr/>
          </p:nvSpPr>
          <p:spPr bwMode="auto">
            <a:xfrm>
              <a:off x="2650" y="311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88" name="Text Box 16"/>
            <p:cNvSpPr txBox="1">
              <a:spLocks noChangeArrowheads="1"/>
            </p:cNvSpPr>
            <p:nvPr/>
          </p:nvSpPr>
          <p:spPr bwMode="auto">
            <a:xfrm>
              <a:off x="2679" y="2926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89" name="Text Box 17"/>
            <p:cNvSpPr txBox="1">
              <a:spLocks noChangeArrowheads="1"/>
            </p:cNvSpPr>
            <p:nvPr/>
          </p:nvSpPr>
          <p:spPr bwMode="auto">
            <a:xfrm>
              <a:off x="2375" y="335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0" name="Text Box 18"/>
            <p:cNvSpPr txBox="1">
              <a:spLocks noChangeArrowheads="1"/>
            </p:cNvSpPr>
            <p:nvPr/>
          </p:nvSpPr>
          <p:spPr bwMode="auto">
            <a:xfrm>
              <a:off x="2236" y="313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962650" y="5197833"/>
            <a:ext cx="2952750" cy="1003300"/>
            <a:chOff x="3756" y="2968"/>
            <a:chExt cx="1860" cy="632"/>
          </a:xfrm>
        </p:grpSpPr>
        <p:graphicFrame>
          <p:nvGraphicFramePr>
            <p:cNvPr id="950292" name="Object 20"/>
            <p:cNvGraphicFramePr>
              <a:graphicFrameLocks noChangeAspect="1"/>
            </p:cNvGraphicFramePr>
            <p:nvPr/>
          </p:nvGraphicFramePr>
          <p:xfrm>
            <a:off x="3924" y="2968"/>
            <a:ext cx="1464" cy="632"/>
          </p:xfrm>
          <a:graphic>
            <a:graphicData uri="http://schemas.openxmlformats.org/presentationml/2006/ole">
              <p:oleObj spid="_x0000_s269319" name="Image" r:id="rId5" imgW="2323810" imgH="1002821" progId="">
                <p:embed/>
              </p:oleObj>
            </a:graphicData>
          </a:graphic>
        </p:graphicFrame>
        <p:sp>
          <p:nvSpPr>
            <p:cNvPr id="950293" name="Line 21"/>
            <p:cNvSpPr>
              <a:spLocks noChangeShapeType="1"/>
            </p:cNvSpPr>
            <p:nvPr/>
          </p:nvSpPr>
          <p:spPr bwMode="auto">
            <a:xfrm>
              <a:off x="5232" y="325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94" name="Text Box 22"/>
            <p:cNvSpPr txBox="1">
              <a:spLocks noChangeArrowheads="1"/>
            </p:cNvSpPr>
            <p:nvPr/>
          </p:nvSpPr>
          <p:spPr bwMode="auto">
            <a:xfrm>
              <a:off x="5261" y="3030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95" name="Text Box 23"/>
            <p:cNvSpPr txBox="1">
              <a:spLocks noChangeArrowheads="1"/>
            </p:cNvSpPr>
            <p:nvPr/>
          </p:nvSpPr>
          <p:spPr bwMode="auto">
            <a:xfrm>
              <a:off x="4247" y="338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6" name="Text Box 24"/>
            <p:cNvSpPr txBox="1">
              <a:spLocks noChangeArrowheads="1"/>
            </p:cNvSpPr>
            <p:nvPr/>
          </p:nvSpPr>
          <p:spPr bwMode="auto">
            <a:xfrm>
              <a:off x="3756" y="308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  <p:sp>
          <p:nvSpPr>
            <p:cNvPr id="950297" name="Text Box 25"/>
            <p:cNvSpPr txBox="1">
              <a:spLocks noChangeArrowheads="1"/>
            </p:cNvSpPr>
            <p:nvPr/>
          </p:nvSpPr>
          <p:spPr bwMode="auto">
            <a:xfrm>
              <a:off x="4759" y="302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</p:grpSp>
      <p:sp>
        <p:nvSpPr>
          <p:cNvPr id="950298" name="Text Box 26"/>
          <p:cNvSpPr txBox="1">
            <a:spLocks noChangeArrowheads="1"/>
          </p:cNvSpPr>
          <p:nvPr/>
        </p:nvSpPr>
        <p:spPr bwMode="auto">
          <a:xfrm>
            <a:off x="3457575" y="490255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Before</a:t>
            </a:r>
          </a:p>
        </p:txBody>
      </p:sp>
      <p:sp>
        <p:nvSpPr>
          <p:cNvPr id="950299" name="Text Box 27"/>
          <p:cNvSpPr txBox="1">
            <a:spLocks noChangeArrowheads="1"/>
          </p:cNvSpPr>
          <p:nvPr/>
        </p:nvSpPr>
        <p:spPr bwMode="auto">
          <a:xfrm>
            <a:off x="5638800" y="4902558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After</a:t>
            </a:r>
          </a:p>
        </p:txBody>
      </p:sp>
      <p:graphicFrame>
        <p:nvGraphicFramePr>
          <p:cNvPr id="950301" name="Object 29"/>
          <p:cNvGraphicFramePr>
            <a:graphicFrameLocks noChangeAspect="1"/>
          </p:cNvGraphicFramePr>
          <p:nvPr/>
        </p:nvGraphicFramePr>
        <p:xfrm>
          <a:off x="533400" y="1455738"/>
          <a:ext cx="4114800" cy="830262"/>
        </p:xfrm>
        <a:graphic>
          <a:graphicData uri="http://schemas.openxmlformats.org/presentationml/2006/ole">
            <p:oleObj spid="_x0000_s269315" name="Image" r:id="rId6" imgW="8926984" imgH="1803175" progId="">
              <p:embed/>
            </p:oleObj>
          </a:graphicData>
        </a:graphic>
      </p:graphicFrame>
      <p:graphicFrame>
        <p:nvGraphicFramePr>
          <p:cNvPr id="950303" name="Object 31"/>
          <p:cNvGraphicFramePr>
            <a:graphicFrameLocks noChangeAspect="1"/>
          </p:cNvGraphicFramePr>
          <p:nvPr/>
        </p:nvGraphicFramePr>
        <p:xfrm>
          <a:off x="2895600" y="3246438"/>
          <a:ext cx="5410200" cy="563562"/>
        </p:xfrm>
        <a:graphic>
          <a:graphicData uri="http://schemas.openxmlformats.org/presentationml/2006/ole">
            <p:oleObj spid="_x0000_s269317" name="Image" r:id="rId7" imgW="7200000" imgH="749206" progId="">
              <p:embed/>
            </p:oleObj>
          </a:graphicData>
        </a:graphic>
      </p:graphicFrame>
      <p:graphicFrame>
        <p:nvGraphicFramePr>
          <p:cNvPr id="950304" name="Object 32"/>
          <p:cNvGraphicFramePr>
            <a:graphicFrameLocks noChangeAspect="1"/>
          </p:cNvGraphicFramePr>
          <p:nvPr/>
        </p:nvGraphicFramePr>
        <p:xfrm>
          <a:off x="2743200" y="4337050"/>
          <a:ext cx="6172200" cy="674688"/>
        </p:xfrm>
        <a:graphic>
          <a:graphicData uri="http://schemas.openxmlformats.org/presentationml/2006/ole">
            <p:oleObj spid="_x0000_s269318" name="Image" r:id="rId8" imgW="9752381" imgH="1066291" progId="">
              <p:embed/>
            </p:oleObj>
          </a:graphicData>
        </a:graphic>
      </p:graphicFrame>
      <p:graphicFrame>
        <p:nvGraphicFramePr>
          <p:cNvPr id="37" name="Object 39"/>
          <p:cNvGraphicFramePr>
            <a:graphicFrameLocks noChangeAspect="1"/>
          </p:cNvGraphicFramePr>
          <p:nvPr/>
        </p:nvGraphicFramePr>
        <p:xfrm>
          <a:off x="5715000" y="838200"/>
          <a:ext cx="2743200" cy="1982129"/>
        </p:xfrm>
        <a:graphic>
          <a:graphicData uri="http://schemas.openxmlformats.org/presentationml/2006/ole">
            <p:oleObj spid="_x0000_s269321" name="Image" r:id="rId9" imgW="15149206" imgH="10946032" progId="">
              <p:embed/>
            </p:oleObj>
          </a:graphicData>
        </a:graphic>
      </p:graphicFrame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620000" y="2433935"/>
            <a:ext cx="146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Quark </a:t>
            </a:r>
            <a:r>
              <a:rPr lang="en-US" sz="1200" dirty="0"/>
              <a:t>Matter 2009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628" y="6172200"/>
            <a:ext cx="274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PLB680 (2009)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9A43-5640-4ECD-8AD9-34323C8C3A26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6" grpId="0"/>
      <p:bldP spid="950280" grpId="0"/>
      <p:bldP spid="950281" grpId="0"/>
      <p:bldP spid="950282" grpId="0"/>
      <p:bldP spid="950283" grpId="0"/>
      <p:bldP spid="950298" grpId="0"/>
      <p:bldP spid="9502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C9A05-AA19-4E66-A702-067D0EB82129}" type="slidenum">
              <a:rPr lang="en-US"/>
              <a:pPr/>
              <a:t>25</a:t>
            </a:fld>
            <a:endParaRPr lang="en-US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Shock Results</a:t>
            </a:r>
            <a:endParaRPr lang="en-US" dirty="0"/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458200" cy="5562600"/>
          </a:xfrm>
        </p:spPr>
        <p:txBody>
          <a:bodyPr/>
          <a:lstStyle/>
          <a:p>
            <a:r>
              <a:rPr lang="en-US" dirty="0"/>
              <a:t>Three t-</a:t>
            </a:r>
            <a:r>
              <a:rPr lang="en-US" dirty="0" err="1"/>
              <a:t>ind</a:t>
            </a:r>
            <a:r>
              <a:rPr lang="en-US" dirty="0"/>
              <a:t>. solutions (static gauge):</a:t>
            </a:r>
          </a:p>
          <a:p>
            <a:pPr lvl="1">
              <a:buFontTx/>
              <a:buNone/>
            </a:pPr>
            <a:r>
              <a:rPr lang="en-US" sz="2400" dirty="0"/>
              <a:t>				</a:t>
            </a:r>
            <a:r>
              <a:rPr lang="en-US" sz="2400" dirty="0" err="1"/>
              <a:t>X</a:t>
            </a:r>
            <a:r>
              <a:rPr lang="en-US" i="1" baseline="50000" dirty="0" err="1">
                <a:latin typeface="Symbol" pitchFamily="18" charset="2"/>
              </a:rPr>
              <a:t>m</a:t>
            </a:r>
            <a:r>
              <a:rPr lang="en-US" dirty="0"/>
              <a:t> = (t, x(z), 0,0, z)</a:t>
            </a:r>
          </a:p>
          <a:p>
            <a:pPr lvl="1"/>
            <a:r>
              <a:rPr lang="en-US" dirty="0"/>
              <a:t>x(z) = x</a:t>
            </a:r>
            <a:r>
              <a:rPr lang="en-US" baseline="-25000" dirty="0"/>
              <a:t>0</a:t>
            </a:r>
            <a:r>
              <a:rPr lang="en-US" dirty="0"/>
              <a:t>,  x</a:t>
            </a:r>
            <a:r>
              <a:rPr lang="en-US" baseline="-25000" dirty="0"/>
              <a:t>0</a:t>
            </a:r>
            <a:r>
              <a:rPr lang="en-US" dirty="0"/>
              <a:t> ±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sz="900" i="1" dirty="0">
                <a:latin typeface="Symbol" pitchFamily="18" charset="2"/>
              </a:rPr>
              <a:t> </a:t>
            </a:r>
            <a:r>
              <a:rPr lang="en-US" baseline="30000" dirty="0"/>
              <a:t>½</a:t>
            </a:r>
            <a:r>
              <a:rPr lang="en-US" dirty="0"/>
              <a:t> z</a:t>
            </a:r>
            <a:r>
              <a:rPr lang="en-US" baseline="30000" dirty="0"/>
              <a:t>3</a:t>
            </a:r>
            <a:r>
              <a:rPr lang="en-US" dirty="0"/>
              <a:t>/3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Constant solution unstable</a:t>
            </a:r>
          </a:p>
          <a:p>
            <a:pPr lvl="2"/>
            <a:r>
              <a:rPr lang="en-US" dirty="0"/>
              <a:t>Time-reversed negative x solution unphysical</a:t>
            </a:r>
          </a:p>
          <a:p>
            <a:pPr lvl="2"/>
            <a:r>
              <a:rPr lang="en-US" dirty="0" err="1"/>
              <a:t>Sim</a:t>
            </a:r>
            <a:r>
              <a:rPr lang="en-US" dirty="0"/>
              <a:t>. to x ~ z</a:t>
            </a:r>
            <a:r>
              <a:rPr lang="en-US" baseline="30000" dirty="0"/>
              <a:t>3</a:t>
            </a:r>
            <a:r>
              <a:rPr lang="en-US" dirty="0"/>
              <a:t>/3, z &lt;&lt; 1, for const. T BH geom.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2088" y="2462213"/>
            <a:ext cx="8494712" cy="2947987"/>
            <a:chOff x="121" y="1286"/>
            <a:chExt cx="5351" cy="1857"/>
          </a:xfrm>
        </p:grpSpPr>
        <p:graphicFrame>
          <p:nvGraphicFramePr>
            <p:cNvPr id="953349" name="Object 5"/>
            <p:cNvGraphicFramePr>
              <a:graphicFrameLocks noChangeAspect="1"/>
            </p:cNvGraphicFramePr>
            <p:nvPr/>
          </p:nvGraphicFramePr>
          <p:xfrm>
            <a:off x="481" y="1472"/>
            <a:ext cx="4799" cy="1312"/>
          </p:xfrm>
          <a:graphic>
            <a:graphicData uri="http://schemas.openxmlformats.org/presentationml/2006/ole">
              <p:oleObj spid="_x0000_s271362" name="Image" r:id="rId3" imgW="7619048" imgH="2082540" progId="">
                <p:embed/>
              </p:oleObj>
            </a:graphicData>
          </a:graphic>
        </p:graphicFrame>
        <p:sp>
          <p:nvSpPr>
            <p:cNvPr id="953350" name="Text Box 6"/>
            <p:cNvSpPr txBox="1">
              <a:spLocks noChangeArrowheads="1"/>
            </p:cNvSpPr>
            <p:nvPr/>
          </p:nvSpPr>
          <p:spPr bwMode="auto">
            <a:xfrm>
              <a:off x="1526" y="1997"/>
              <a:ext cx="9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  <a:r>
                <a:rPr lang="en-US" sz="2000" b="1" i="1" baseline="-25000" dirty="0"/>
                <a:t> </a:t>
              </a:r>
              <a:r>
                <a:rPr lang="en-US" sz="2000" i="1" dirty="0">
                  <a:latin typeface="Symbol" pitchFamily="18" charset="2"/>
                </a:rPr>
                <a:t>- m </a:t>
              </a:r>
              <a:r>
                <a:rPr lang="en-US" sz="2000" baseline="30000" dirty="0"/>
                <a:t>½</a:t>
              </a:r>
              <a:r>
                <a:rPr lang="en-US" sz="2000" dirty="0"/>
                <a:t> </a:t>
              </a:r>
              <a:r>
                <a:rPr lang="en-US" sz="2000" i="1" dirty="0"/>
                <a:t>z</a:t>
              </a:r>
              <a:r>
                <a:rPr lang="en-US" sz="2000" baseline="30000" dirty="0"/>
                <a:t>3</a:t>
              </a:r>
              <a:r>
                <a:rPr lang="en-US" sz="2000" dirty="0"/>
                <a:t>/3</a:t>
              </a:r>
            </a:p>
          </p:txBody>
        </p:sp>
        <p:sp>
          <p:nvSpPr>
            <p:cNvPr id="953351" name="Text Box 7"/>
            <p:cNvSpPr txBox="1">
              <a:spLocks noChangeArrowheads="1"/>
            </p:cNvSpPr>
            <p:nvPr/>
          </p:nvSpPr>
          <p:spPr bwMode="auto">
            <a:xfrm>
              <a:off x="3409" y="1984"/>
              <a:ext cx="9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  <a:r>
                <a:rPr lang="en-US" sz="2000" i="1" baseline="-25000" dirty="0">
                  <a:latin typeface="Arial" charset="0"/>
                </a:rPr>
                <a:t> </a:t>
              </a:r>
              <a:r>
                <a:rPr lang="en-US" sz="2000" dirty="0">
                  <a:latin typeface="Symbol" pitchFamily="18" charset="2"/>
                </a:rPr>
                <a:t>+ </a:t>
              </a:r>
              <a:r>
                <a:rPr lang="en-US" sz="2000" i="1" dirty="0">
                  <a:latin typeface="Symbol" pitchFamily="18" charset="2"/>
                </a:rPr>
                <a:t>m </a:t>
              </a:r>
              <a:r>
                <a:rPr lang="en-US" sz="2000" baseline="30000" dirty="0"/>
                <a:t>½</a:t>
              </a:r>
              <a:r>
                <a:rPr lang="en-US" sz="2000" dirty="0"/>
                <a:t> </a:t>
              </a:r>
              <a:r>
                <a:rPr lang="en-US" sz="2000" i="1" dirty="0"/>
                <a:t>z</a:t>
              </a:r>
              <a:r>
                <a:rPr lang="en-US" sz="2000" baseline="30000" dirty="0"/>
                <a:t>3</a:t>
              </a:r>
              <a:r>
                <a:rPr lang="en-US" sz="2000" dirty="0"/>
                <a:t>/3</a:t>
              </a:r>
            </a:p>
          </p:txBody>
        </p:sp>
        <p:sp>
          <p:nvSpPr>
            <p:cNvPr id="953352" name="Text Box 8"/>
            <p:cNvSpPr txBox="1">
              <a:spLocks noChangeArrowheads="1"/>
            </p:cNvSpPr>
            <p:nvPr/>
          </p:nvSpPr>
          <p:spPr bwMode="auto">
            <a:xfrm>
              <a:off x="2870" y="2336"/>
              <a:ext cx="2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x</a:t>
              </a:r>
              <a:r>
                <a:rPr lang="en-US" sz="2000" i="1" baseline="-25000" dirty="0"/>
                <a:t>0</a:t>
              </a:r>
            </a:p>
          </p:txBody>
        </p:sp>
        <p:sp>
          <p:nvSpPr>
            <p:cNvPr id="953353" name="Line 9"/>
            <p:cNvSpPr>
              <a:spLocks noChangeShapeType="1"/>
            </p:cNvSpPr>
            <p:nvPr/>
          </p:nvSpPr>
          <p:spPr bwMode="auto">
            <a:xfrm>
              <a:off x="4704" y="2016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354" name="Text Box 10"/>
            <p:cNvSpPr txBox="1">
              <a:spLocks noChangeArrowheads="1"/>
            </p:cNvSpPr>
            <p:nvPr/>
          </p:nvSpPr>
          <p:spPr bwMode="auto">
            <a:xfrm>
              <a:off x="4838" y="1665"/>
              <a:ext cx="5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shock</a:t>
              </a:r>
            </a:p>
          </p:txBody>
        </p:sp>
        <p:sp>
          <p:nvSpPr>
            <p:cNvPr id="953355" name="Text Box 11"/>
            <p:cNvSpPr txBox="1">
              <a:spLocks noChangeArrowheads="1"/>
            </p:cNvSpPr>
            <p:nvPr/>
          </p:nvSpPr>
          <p:spPr bwMode="auto">
            <a:xfrm>
              <a:off x="2862" y="1286"/>
              <a:ext cx="2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9900"/>
                  </a:solidFill>
                </a:rPr>
                <a:t>Q</a:t>
              </a:r>
            </a:p>
          </p:txBody>
        </p:sp>
        <p:sp>
          <p:nvSpPr>
            <p:cNvPr id="953356" name="Oval 12"/>
            <p:cNvSpPr>
              <a:spLocks noChangeArrowheads="1"/>
            </p:cNvSpPr>
            <p:nvPr/>
          </p:nvSpPr>
          <p:spPr bwMode="auto">
            <a:xfrm>
              <a:off x="2848" y="1520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357" name="Text Box 13"/>
            <p:cNvSpPr txBox="1">
              <a:spLocks noChangeArrowheads="1"/>
            </p:cNvSpPr>
            <p:nvPr/>
          </p:nvSpPr>
          <p:spPr bwMode="auto">
            <a:xfrm>
              <a:off x="123" y="1430"/>
              <a:ext cx="4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 = 0</a:t>
              </a:r>
            </a:p>
          </p:txBody>
        </p:sp>
        <p:sp>
          <p:nvSpPr>
            <p:cNvPr id="953358" name="Line 14"/>
            <p:cNvSpPr>
              <a:spLocks noChangeShapeType="1"/>
            </p:cNvSpPr>
            <p:nvPr/>
          </p:nvSpPr>
          <p:spPr bwMode="auto">
            <a:xfrm>
              <a:off x="336" y="259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359" name="Text Box 15"/>
            <p:cNvSpPr txBox="1">
              <a:spLocks noChangeArrowheads="1"/>
            </p:cNvSpPr>
            <p:nvPr/>
          </p:nvSpPr>
          <p:spPr bwMode="auto">
            <a:xfrm>
              <a:off x="121" y="2893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z = </a:t>
              </a:r>
              <a:r>
                <a:rPr lang="en-US" sz="2000">
                  <a:latin typeface="Symbol" pitchFamily="18" charset="2"/>
                </a:rPr>
                <a:t>¥</a:t>
              </a:r>
            </a:p>
          </p:txBody>
        </p:sp>
        <p:sp>
          <p:nvSpPr>
            <p:cNvPr id="953360" name="Text Box 16"/>
            <p:cNvSpPr txBox="1">
              <a:spLocks noChangeArrowheads="1"/>
            </p:cNvSpPr>
            <p:nvPr/>
          </p:nvSpPr>
          <p:spPr bwMode="auto">
            <a:xfrm>
              <a:off x="3878" y="2654"/>
              <a:ext cx="1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x</a:t>
              </a: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738C-4EB0-43A0-9254-363620460EA7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3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619-5215-4E71-8FF7-4F35B3535B82}" type="slidenum">
              <a:rPr lang="en-US"/>
              <a:pPr/>
              <a:t>26</a:t>
            </a:fld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latin typeface="Symbol" pitchFamily="18" charset="2"/>
              </a:rPr>
              <a:t>L </a:t>
            </a:r>
            <a:r>
              <a:rPr lang="en-US" dirty="0" smtClean="0"/>
              <a:t>typical momentum scale of the medium</a:t>
            </a:r>
            <a:endParaRPr lang="en-US" dirty="0" smtClean="0">
              <a:latin typeface="Symbol" pitchFamily="18" charset="2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/>
              <a:t>We’ve generalized the BH solution to both cold and hot nuclear matter E-loss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2222500"/>
            <a:ext cx="3149600" cy="1206500"/>
            <a:chOff x="1872" y="1208"/>
            <a:chExt cx="1984" cy="760"/>
          </a:xfrm>
        </p:grpSpPr>
        <p:graphicFrame>
          <p:nvGraphicFramePr>
            <p:cNvPr id="956421" name="Object 5"/>
            <p:cNvGraphicFramePr>
              <a:graphicFrameLocks noChangeAspect="1"/>
            </p:cNvGraphicFramePr>
            <p:nvPr/>
          </p:nvGraphicFramePr>
          <p:xfrm>
            <a:off x="1872" y="1208"/>
            <a:ext cx="1976" cy="760"/>
          </p:xfrm>
          <a:graphic>
            <a:graphicData uri="http://schemas.openxmlformats.org/presentationml/2006/ole">
              <p:oleObj spid="_x0000_s254979" name="Image" r:id="rId3" imgW="3136508" imgH="1205924" progId="">
                <p:embed/>
              </p:oleObj>
            </a:graphicData>
          </a:graphic>
        </p:graphicFrame>
        <p:sp>
          <p:nvSpPr>
            <p:cNvPr id="956422" name="Rectangle 6"/>
            <p:cNvSpPr>
              <a:spLocks noChangeArrowheads="1"/>
            </p:cNvSpPr>
            <p:nvPr/>
          </p:nvSpPr>
          <p:spPr bwMode="auto">
            <a:xfrm>
              <a:off x="1888" y="1256"/>
              <a:ext cx="196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6423" name="Text Box 7"/>
          <p:cNvSpPr txBox="1">
            <a:spLocks noChangeArrowheads="1"/>
          </p:cNvSpPr>
          <p:nvPr/>
        </p:nvSpPr>
        <p:spPr bwMode="auto">
          <a:xfrm>
            <a:off x="898525" y="3787775"/>
            <a:ext cx="78120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Recall for BH: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Shock gives </a:t>
            </a:r>
            <a:r>
              <a:rPr lang="en-US" sz="2400" b="1" i="1" dirty="0">
                <a:solidFill>
                  <a:srgbClr val="005400"/>
                </a:solidFill>
              </a:rPr>
              <a:t>exactly</a:t>
            </a:r>
            <a:r>
              <a:rPr lang="en-US" sz="2400" dirty="0">
                <a:solidFill>
                  <a:srgbClr val="005400"/>
                </a:solidFill>
              </a:rPr>
              <a:t> the same drag as BH for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rgbClr val="005400"/>
                </a:solidFill>
              </a:rPr>
              <a:t> =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rgbClr val="005400"/>
                </a:solidFill>
              </a:rPr>
              <a:t> T</a:t>
            </a:r>
          </a:p>
          <a:p>
            <a:endParaRPr lang="en-US" dirty="0"/>
          </a:p>
        </p:txBody>
      </p:sp>
      <p:graphicFrame>
        <p:nvGraphicFramePr>
          <p:cNvPr id="956424" name="Object 8"/>
          <p:cNvGraphicFramePr>
            <a:graphicFrameLocks noChangeAspect="1"/>
          </p:cNvGraphicFramePr>
          <p:nvPr/>
        </p:nvGraphicFramePr>
        <p:xfrm>
          <a:off x="3505200" y="3733800"/>
          <a:ext cx="4622800" cy="558800"/>
        </p:xfrm>
        <a:graphic>
          <a:graphicData uri="http://schemas.openxmlformats.org/presentationml/2006/ole">
            <p:oleObj spid="_x0000_s254978" name="Image" r:id="rId4" imgW="4622222" imgH="558730" progId="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289B-56AE-449B-B752-324D0B2C98E7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  <p:bldP spid="9564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6DEA-77B1-4CFA-8707-932613EF798E}" type="slidenum">
              <a:rPr lang="en-US"/>
              <a:pPr/>
              <a:t>27</a:t>
            </a:fld>
            <a:endParaRPr lang="en-US"/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Shock Metric Speed Limit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Local speed of light (in HQ rest frame)</a:t>
            </a:r>
          </a:p>
          <a:p>
            <a:pPr lvl="1">
              <a:lnSpc>
                <a:spcPct val="90000"/>
              </a:lnSpc>
            </a:pPr>
            <a:r>
              <a:rPr lang="en-US"/>
              <a:t>Demand reality of point-particle action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Solve for v = 0 for finite mass HQ</a:t>
            </a:r>
          </a:p>
          <a:p>
            <a:pPr lvl="1">
              <a:lnSpc>
                <a:spcPct val="90000"/>
              </a:lnSpc>
            </a:pPr>
            <a:r>
              <a:rPr lang="en-US"/>
              <a:t>z = z</a:t>
            </a:r>
            <a:r>
              <a:rPr lang="en-US" baseline="-25000"/>
              <a:t>M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l</a:t>
            </a:r>
            <a:r>
              <a:rPr lang="en-US" baseline="30000"/>
              <a:t>½</a:t>
            </a:r>
            <a:r>
              <a:rPr lang="en-US"/>
              <a:t>/2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M</a:t>
            </a:r>
            <a:r>
              <a:rPr lang="en-US" baseline="-25000"/>
              <a:t>q</a:t>
            </a:r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endParaRPr lang="en-US" baseline="-25000"/>
          </a:p>
          <a:p>
            <a:pPr lvl="1">
              <a:lnSpc>
                <a:spcPct val="90000"/>
              </a:lnSpc>
            </a:pPr>
            <a:r>
              <a:rPr lang="en-US"/>
              <a:t>Same speed limit as for BH metric when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T </a:t>
            </a:r>
            <a:endParaRPr lang="en-US" sz="2400"/>
          </a:p>
        </p:txBody>
      </p:sp>
      <p:graphicFrame>
        <p:nvGraphicFramePr>
          <p:cNvPr id="957444" name="Object 4"/>
          <p:cNvGraphicFramePr>
            <a:graphicFrameLocks noChangeAspect="1"/>
          </p:cNvGraphicFramePr>
          <p:nvPr/>
        </p:nvGraphicFramePr>
        <p:xfrm>
          <a:off x="3276600" y="2286000"/>
          <a:ext cx="2501900" cy="958850"/>
        </p:xfrm>
        <a:graphic>
          <a:graphicData uri="http://schemas.openxmlformats.org/presentationml/2006/ole">
            <p:oleObj spid="_x0000_s73730" name="Image" r:id="rId3" imgW="3479365" imgH="1332863" progId="">
              <p:embed/>
            </p:oleObj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225" y="4114800"/>
            <a:ext cx="5210175" cy="136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CF80-FEB8-4986-B956-D4554CE14180}" type="datetime1">
              <a:rPr lang="en-US" smtClean="0"/>
              <a:pPr/>
              <a:t>3/17/2010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7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</a:t>
            </a:r>
            <a:r>
              <a:rPr lang="en-US" dirty="0" err="1" smtClean="0"/>
              <a:t>pQCD</a:t>
            </a:r>
            <a:r>
              <a:rPr lang="en-US" dirty="0" smtClean="0"/>
              <a:t>: Quant. and Falsifiable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990600"/>
            <a:ext cx="8229600" cy="4876800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Requires rigorous </a:t>
            </a:r>
            <a:r>
              <a:rPr lang="en-US" dirty="0" err="1" smtClean="0"/>
              <a:t>pQCD</a:t>
            </a:r>
            <a:r>
              <a:rPr lang="en-US" dirty="0" smtClean="0"/>
              <a:t> estimates, limits: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Different </a:t>
            </a:r>
            <a:r>
              <a:rPr lang="en-US" dirty="0" err="1" smtClean="0"/>
              <a:t>pQCD</a:t>
            </a:r>
            <a:r>
              <a:rPr lang="en-US" dirty="0" smtClean="0"/>
              <a:t> formalisms, different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0238-B16C-49EB-A8C5-4D96017572D9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6189" y="1143000"/>
            <a:ext cx="1115411" cy="141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04799" y="3352800"/>
          <a:ext cx="4104475" cy="2895600"/>
        </p:xfrm>
        <a:graphic>
          <a:graphicData uri="http://schemas.openxmlformats.org/presentationml/2006/ole">
            <p:oleObj spid="_x0000_s261122" name="Image" r:id="rId4" imgW="14742857" imgH="10400000" progId="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26721" y="6243935"/>
            <a:ext cx="2002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D4D4D"/>
                </a:solidFill>
              </a:rPr>
              <a:t>Bass et al., </a:t>
            </a:r>
            <a:r>
              <a:rPr lang="en-US" sz="1200" dirty="0" smtClean="0">
                <a:solidFill>
                  <a:srgbClr val="4D4D4D"/>
                </a:solidFill>
              </a:rPr>
              <a:t>Phys.Rev.C79:</a:t>
            </a:r>
          </a:p>
          <a:p>
            <a:r>
              <a:rPr lang="en-US" sz="1200" dirty="0" smtClean="0">
                <a:solidFill>
                  <a:srgbClr val="4D4D4D"/>
                </a:solidFill>
              </a:rPr>
              <a:t>024901,2009</a:t>
            </a:r>
            <a:endParaRPr lang="en-US" sz="1200" dirty="0">
              <a:solidFill>
                <a:srgbClr val="4D4D4D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9675" y="3505200"/>
            <a:ext cx="3815725" cy="274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Theoretical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Want to rigorously: </a:t>
            </a:r>
          </a:p>
          <a:p>
            <a:pPr lvl="1"/>
            <a:r>
              <a:rPr lang="en-US" dirty="0" smtClean="0"/>
              <a:t>falsify theories</a:t>
            </a:r>
          </a:p>
          <a:p>
            <a:pPr lvl="1"/>
            <a:r>
              <a:rPr lang="en-US" dirty="0" smtClean="0"/>
              <a:t>quantify medium</a:t>
            </a:r>
          </a:p>
          <a:p>
            <a:r>
              <a:rPr lang="en-US" dirty="0" smtClean="0"/>
              <a:t>Therefore need:</a:t>
            </a:r>
          </a:p>
          <a:p>
            <a:pPr lvl="1"/>
            <a:r>
              <a:rPr lang="en-US" dirty="0" smtClean="0"/>
              <a:t>Precise observables</a:t>
            </a:r>
          </a:p>
          <a:p>
            <a:pPr lvl="1"/>
            <a:r>
              <a:rPr lang="en-US" dirty="0" smtClean="0"/>
              <a:t>Precise theory</a:t>
            </a:r>
          </a:p>
          <a:p>
            <a:r>
              <a:rPr lang="en-US" dirty="0" smtClean="0"/>
              <a:t>Distinguish between systematic uncertainties:</a:t>
            </a:r>
          </a:p>
          <a:p>
            <a:pPr lvl="1"/>
            <a:r>
              <a:rPr lang="en-US" dirty="0" smtClean="0"/>
              <a:t>between formalisms</a:t>
            </a:r>
          </a:p>
          <a:p>
            <a:pPr lvl="2"/>
            <a:r>
              <a:rPr lang="en-US" dirty="0" smtClean="0"/>
              <a:t>Due to diff. physics assumptions</a:t>
            </a:r>
          </a:p>
          <a:p>
            <a:pPr lvl="1"/>
            <a:r>
              <a:rPr lang="en-US" dirty="0" smtClean="0"/>
              <a:t>within formalisms</a:t>
            </a:r>
          </a:p>
          <a:p>
            <a:pPr lvl="2"/>
            <a:r>
              <a:rPr lang="en-US" dirty="0" smtClean="0"/>
              <a:t>Due to simplifying approximations</a:t>
            </a:r>
          </a:p>
          <a:p>
            <a:r>
              <a:rPr lang="en-US" dirty="0" smtClean="0"/>
              <a:t>Focus specifically on opacity expansion</a:t>
            </a:r>
          </a:p>
          <a:p>
            <a:pPr lvl="1"/>
            <a:r>
              <a:rPr lang="en-US" dirty="0" smtClean="0"/>
              <a:t>GLV; ASW-SH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F949-2437-4583-B362-D86D1B7F4CB8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QCD and Phase Diagram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8F1F4-B4AA-4FDE-ADC1-832271B3176D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Content Placeholder 6" descr="PhaseDiagramLR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2835" y="1600200"/>
            <a:ext cx="4618330" cy="4525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6172200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 of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229600" cy="2514600"/>
          </a:xfrm>
        </p:spPr>
        <p:txBody>
          <a:bodyPr/>
          <a:lstStyle/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~ </a:t>
            </a:r>
            <a:r>
              <a:rPr lang="en-US" dirty="0" smtClean="0">
                <a:latin typeface="Arial"/>
                <a:cs typeface="Arial"/>
              </a:rPr>
              <a:t>∫</a:t>
            </a:r>
            <a:r>
              <a:rPr lang="en-US" dirty="0" smtClean="0"/>
              <a:t>(1-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r>
              <a:rPr lang="en-US" baseline="30000" dirty="0" smtClean="0"/>
              <a:t>n</a:t>
            </a:r>
            <a:r>
              <a:rPr lang="en-US" dirty="0" smtClean="0"/>
              <a:t> P(</a:t>
            </a:r>
            <a:r>
              <a:rPr lang="el-GR" dirty="0" smtClean="0"/>
              <a:t>ϵ</a:t>
            </a:r>
            <a:r>
              <a:rPr lang="en-US" dirty="0" smtClean="0"/>
              <a:t>) d</a:t>
            </a:r>
            <a:r>
              <a:rPr lang="el-GR" dirty="0" smtClean="0"/>
              <a:t>ϵ</a:t>
            </a:r>
            <a:endParaRPr lang="en-US" dirty="0" smtClean="0"/>
          </a:p>
          <a:p>
            <a:pPr lvl="2"/>
            <a:r>
              <a:rPr lang="en-US" dirty="0" err="1" smtClean="0"/>
              <a:t>p</a:t>
            </a:r>
            <a:r>
              <a:rPr lang="en-US" baseline="-25000" dirty="0" err="1" smtClean="0"/>
              <a:t>f</a:t>
            </a:r>
            <a:r>
              <a:rPr lang="en-US" dirty="0" smtClean="0"/>
              <a:t> = (1-</a:t>
            </a:r>
            <a:r>
              <a:rPr lang="el-GR" dirty="0" smtClean="0"/>
              <a:t>ϵ</a:t>
            </a:r>
            <a:r>
              <a:rPr lang="en-US" dirty="0" smtClean="0"/>
              <a:t>)p</a:t>
            </a:r>
            <a:r>
              <a:rPr lang="en-US" baseline="-25000" dirty="0" smtClean="0"/>
              <a:t>i</a:t>
            </a:r>
            <a:endParaRPr lang="en-US" baseline="30000" dirty="0" smtClean="0"/>
          </a:p>
          <a:p>
            <a:pPr lvl="1"/>
            <a:r>
              <a:rPr lang="en-US" dirty="0" smtClean="0"/>
              <a:t>Opacity expansions finds single inclusive gluon emission spectrum</a:t>
            </a:r>
          </a:p>
          <a:p>
            <a:pPr lvl="2"/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err="1" smtClean="0"/>
              <a:t>dq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749F-4172-490C-9D0F-66096A806FEC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Content Placeholder 6" descr="FOOFig1pQC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7011" y="990600"/>
            <a:ext cx="7157389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 P(</a:t>
            </a:r>
            <a:r>
              <a:rPr lang="el-GR" dirty="0" smtClean="0"/>
              <a:t>ϵ</a:t>
            </a:r>
            <a:r>
              <a:rPr lang="en-US" dirty="0" smtClean="0"/>
              <a:t>) by convolving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Approximates probabilistic multiple gluon emission, </a:t>
            </a:r>
            <a:r>
              <a:rPr lang="en-US" dirty="0" err="1" smtClean="0"/>
              <a:t>Sudakov</a:t>
            </a:r>
            <a:endParaRPr lang="en-US" dirty="0" smtClean="0"/>
          </a:p>
          <a:p>
            <a:pPr lvl="2"/>
            <a:r>
              <a:rPr lang="en-US" dirty="0" smtClean="0"/>
              <a:t>assume independent emissions</a:t>
            </a:r>
          </a:p>
          <a:p>
            <a:pPr lvl="1"/>
            <a:r>
              <a:rPr lang="en-US" dirty="0" smtClean="0"/>
              <a:t>NB: </a:t>
            </a:r>
            <a:r>
              <a:rPr lang="el-GR" dirty="0" smtClean="0"/>
              <a:t>ϵ</a:t>
            </a:r>
            <a:r>
              <a:rPr lang="en-US" dirty="0" smtClean="0"/>
              <a:t> is a </a:t>
            </a:r>
            <a:r>
              <a:rPr lang="en-US" i="1" dirty="0" smtClean="0"/>
              <a:t>momentum</a:t>
            </a:r>
            <a:r>
              <a:rPr lang="en-US" dirty="0" smtClean="0"/>
              <a:t> fraction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B02A-AEB7-4580-AFEC-6C02370715A9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3075801"/>
            <a:ext cx="307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dirty="0" err="1" smtClean="0"/>
              <a:t>Levai</a:t>
            </a:r>
            <a:r>
              <a:rPr lang="en-US" sz="1200" dirty="0" smtClean="0"/>
              <a:t>, and </a:t>
            </a:r>
            <a:r>
              <a:rPr lang="en-US" sz="1200" dirty="0" err="1" smtClean="0"/>
              <a:t>Vitev</a:t>
            </a:r>
            <a:r>
              <a:rPr lang="en-US" sz="1200" dirty="0" smtClean="0"/>
              <a:t> NPB594 (2001)</a:t>
            </a:r>
          </a:p>
        </p:txBody>
      </p:sp>
      <p:pic>
        <p:nvPicPr>
          <p:cNvPr id="9" name="Picture 8" descr="TalkFig1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628001"/>
            <a:ext cx="2895600" cy="109609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810000" y="2161401"/>
            <a:ext cx="1066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93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295400"/>
            <a:ext cx="2070100" cy="15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Opacity Expansion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Want to find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Make approximations to simplify derivation</a:t>
            </a:r>
          </a:p>
          <a:p>
            <a:pPr lvl="2"/>
            <a:r>
              <a:rPr lang="en-US" dirty="0" smtClean="0"/>
              <a:t>Small angle emission: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endParaRPr lang="en-US" dirty="0" smtClean="0"/>
          </a:p>
          <a:p>
            <a:pPr lvl="3"/>
            <a:r>
              <a:rPr lang="en-US" dirty="0" smtClean="0"/>
              <a:t>Note: ALL current formalisms use collinear approximation</a:t>
            </a:r>
          </a:p>
          <a:p>
            <a:pPr lvl="1"/>
            <a:r>
              <a:rPr lang="en-US" dirty="0" smtClean="0"/>
              <a:t>Derived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smtClean="0"/>
              <a:t> violates collinear approx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Both IR and UV safe</a:t>
            </a:r>
          </a:p>
          <a:p>
            <a:pPr lvl="2"/>
            <a:r>
              <a:rPr lang="en-US" dirty="0" smtClean="0"/>
              <a:t>Enforce small angle emission through UV cutoff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6FA0-0E90-4B1B-A9CA-050EAEE7B651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686175"/>
            <a:ext cx="6905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534437"/>
            <a:ext cx="220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from Collinear Approx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Derived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smtClean="0"/>
              <a:t> maximally violates collinear approximation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FC1A-2E4E-4933-B453-73542BD532B1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28600" y="2590800"/>
            <a:ext cx="5029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depends sensitively on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cutoff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Despite UV safety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effect on extracted prop., must </a:t>
            </a:r>
            <a:r>
              <a:rPr lang="en-US" sz="2800" dirty="0" smtClean="0">
                <a:solidFill>
                  <a:srgbClr val="005400"/>
                </a:solidFill>
              </a:rPr>
              <a:t>understand x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noProof="0" dirty="0" smtClean="0">
                <a:solidFill>
                  <a:srgbClr val="4D4D4D"/>
                </a:solidFill>
              </a:rPr>
              <a:t>Discovered through TECHQM Brick Problem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4724400" y="2438400"/>
            <a:ext cx="4419600" cy="3513739"/>
            <a:chOff x="3544747" y="2541087"/>
            <a:chExt cx="5370653" cy="4104371"/>
          </a:xfrm>
        </p:grpSpPr>
        <p:sp>
          <p:nvSpPr>
            <p:cNvPr id="9" name="TextBox 8"/>
            <p:cNvSpPr txBox="1"/>
            <p:nvPr/>
          </p:nvSpPr>
          <p:spPr>
            <a:xfrm>
              <a:off x="4748514" y="6368459"/>
              <a:ext cx="2541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 and B Cole, arXiv:0910.1823</a:t>
              </a:r>
              <a:endParaRPr lang="en-US" sz="1200" i="1" dirty="0" smtClean="0"/>
            </a:p>
          </p:txBody>
        </p:sp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44747" y="2541087"/>
              <a:ext cx="5370653" cy="389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Standard x Definitions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105400" y="1219200"/>
            <a:ext cx="4038600" cy="3200400"/>
          </a:xfrm>
        </p:spPr>
        <p:txBody>
          <a:bodyPr/>
          <a:lstStyle/>
          <a:p>
            <a:r>
              <a:rPr lang="en-US" dirty="0" smtClean="0"/>
              <a:t>ASW-SH: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endParaRPr lang="en-US" baseline="-25000" dirty="0" smtClean="0"/>
          </a:p>
          <a:p>
            <a:pPr lvl="1"/>
            <a:r>
              <a:rPr lang="en-US" dirty="0" smtClean="0"/>
              <a:t>Energy fraction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GLV: x</a:t>
            </a:r>
            <a:r>
              <a:rPr lang="en-US" baseline="-25000" dirty="0" smtClean="0"/>
              <a:t>+</a:t>
            </a:r>
          </a:p>
          <a:p>
            <a:pPr lvl="1"/>
            <a:r>
              <a:rPr lang="en-US" dirty="0" smtClean="0"/>
              <a:t>Plus momentum fraction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066B-0F95-4727-B023-ECDCAD351E6D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544483"/>
            <a:ext cx="3810000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3100" y="2209800"/>
            <a:ext cx="4660900" cy="75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419600"/>
            <a:ext cx="3587750" cy="92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533400" y="1725083"/>
            <a:ext cx="3200400" cy="2326582"/>
            <a:chOff x="381000" y="1295400"/>
            <a:chExt cx="3200400" cy="2326582"/>
          </a:xfrm>
        </p:grpSpPr>
        <p:pic>
          <p:nvPicPr>
            <p:cNvPr id="26214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1295400"/>
              <a:ext cx="3200400" cy="2326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69294" y="1882914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723227" y="5558135"/>
            <a:ext cx="4192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dirty="0" smtClean="0">
                <a:solidFill>
                  <a:srgbClr val="4D4D4D"/>
                </a:solidFill>
              </a:rPr>
              <a:t>NB: gluon always on-shell</a:t>
            </a:r>
            <a:endParaRPr lang="en-US" sz="24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Same in the limit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 → 0!</a:t>
            </a:r>
          </a:p>
          <a:p>
            <a:r>
              <a:rPr lang="en-US" dirty="0" smtClean="0"/>
              <a:t>UV cutoff given by restricting maximum angle of emission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Previous comparisons with data took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=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/2</a:t>
            </a:r>
          </a:p>
          <a:p>
            <a:pPr lvl="1"/>
            <a:r>
              <a:rPr lang="en-US" dirty="0" smtClean="0"/>
              <a:t>Vary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 to estimate systematic theoretical uncertainty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08E1-3114-4C19-8B79-89A42F69A99E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657600"/>
            <a:ext cx="467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039026"/>
            <a:ext cx="3238500" cy="94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8765" y="1057275"/>
            <a:ext cx="3227035" cy="96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7"/>
          <p:cNvGrpSpPr/>
          <p:nvPr/>
        </p:nvGrpSpPr>
        <p:grpSpPr>
          <a:xfrm>
            <a:off x="6019800" y="3048000"/>
            <a:ext cx="2667000" cy="1905000"/>
            <a:chOff x="6019800" y="3048000"/>
            <a:chExt cx="2667000" cy="1905000"/>
          </a:xfrm>
        </p:grpSpPr>
        <p:grpSp>
          <p:nvGrpSpPr>
            <p:cNvPr id="8" name="Group 12"/>
            <p:cNvGrpSpPr/>
            <p:nvPr/>
          </p:nvGrpSpPr>
          <p:grpSpPr>
            <a:xfrm>
              <a:off x="6019800" y="3048000"/>
              <a:ext cx="2667000" cy="1905000"/>
              <a:chOff x="7035212" y="936721"/>
              <a:chExt cx="2032588" cy="1577879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62800" y="936721"/>
                <a:ext cx="1905000" cy="157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035212" y="1374829"/>
                <a:ext cx="297115" cy="382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</a:p>
            </p:txBody>
          </p:sp>
        </p:grpSp>
        <p:sp>
          <p:nvSpPr>
            <p:cNvPr id="16" name="Arc 15"/>
            <p:cNvSpPr/>
            <p:nvPr/>
          </p:nvSpPr>
          <p:spPr>
            <a:xfrm rot="359913">
              <a:off x="7200947" y="3636925"/>
              <a:ext cx="609600" cy="762000"/>
            </a:xfrm>
            <a:prstGeom prst="arc">
              <a:avLst>
                <a:gd name="adj1" fmla="val 16200000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72400" y="3429000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rmAutofit/>
          </a:bodyPr>
          <a:lstStyle/>
          <a:p>
            <a:r>
              <a:rPr lang="el-GR" dirty="0" smtClean="0"/>
              <a:t>ϵ</a:t>
            </a:r>
            <a:r>
              <a:rPr lang="en-US" dirty="0" smtClean="0"/>
              <a:t> is fraction of longitudinal momentum</a:t>
            </a:r>
          </a:p>
          <a:p>
            <a:pPr lvl="1"/>
            <a:r>
              <a:rPr lang="en-US" dirty="0" smtClean="0"/>
              <a:t>Need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baseline="-25000" dirty="0" err="1" smtClean="0"/>
              <a:t>E</a:t>
            </a:r>
            <a:r>
              <a:rPr lang="en-US" dirty="0" smtClean="0"/>
              <a:t> to find P(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Jacobian</a:t>
            </a:r>
            <a:r>
              <a:rPr lang="en-US" dirty="0" smtClean="0"/>
              <a:t> is required for x = x</a:t>
            </a:r>
            <a:r>
              <a:rPr lang="en-US" baseline="-25000" dirty="0" smtClean="0"/>
              <a:t>+</a:t>
            </a:r>
            <a:r>
              <a:rPr lang="en-US" dirty="0" smtClean="0"/>
              <a:t> interpretation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1371-1562-4A98-8A31-1049EFC52FBD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0149" y="3581400"/>
            <a:ext cx="58112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Rad. Gluon Kin. Sensitivities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about IR?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648D-47B1-48A1-A6EF-253E90AEDB53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828800"/>
            <a:ext cx="4972566" cy="347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78214" y="5133201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Collinearity</a:t>
            </a:r>
            <a:r>
              <a:rPr lang="en-US" dirty="0" smtClean="0"/>
              <a:t> and Gluon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 gluons:</a:t>
            </a:r>
          </a:p>
          <a:p>
            <a:pPr lvl="1"/>
            <a:r>
              <a:rPr lang="en-US" dirty="0" smtClean="0"/>
              <a:t>Large IR cutoff sensitivity</a:t>
            </a:r>
          </a:p>
          <a:p>
            <a:r>
              <a:rPr lang="en-US" dirty="0" smtClean="0"/>
              <a:t>Gluons with thermal mass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12C-F36D-47FB-BD4B-085B15BFEDC8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41333" y="4191000"/>
            <a:ext cx="1974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BDMS, JHEP 0109 (2001)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6581001"/>
            <a:ext cx="2585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  <a:endParaRPr lang="en-US" sz="1200" i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962401"/>
            <a:ext cx="3810000" cy="26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807508" y="5715000"/>
            <a:ext cx="355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x better respects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endParaRPr lang="en-US" dirty="0" smtClean="0"/>
          </a:p>
        </p:txBody>
      </p:sp>
      <p:pic>
        <p:nvPicPr>
          <p:cNvPr id="2211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009650"/>
            <a:ext cx="3278124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447800" y="2895600"/>
            <a:ext cx="5575389" cy="2438400"/>
            <a:chOff x="1447800" y="2895600"/>
            <a:chExt cx="5575389" cy="24384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895600"/>
              <a:ext cx="2286000" cy="98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Elbow Connector 15"/>
            <p:cNvCxnSpPr/>
            <p:nvPr/>
          </p:nvCxnSpPr>
          <p:spPr>
            <a:xfrm>
              <a:off x="3733800" y="3657600"/>
              <a:ext cx="2286000" cy="1371600"/>
            </a:xfrm>
            <a:prstGeom prst="bentConnector3">
              <a:avLst>
                <a:gd name="adj1" fmla="val 70290"/>
              </a:avLst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0800" y="4724400"/>
              <a:ext cx="62238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096000" y="472440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~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Quantitatively compare to PHENIX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Assumed infinite Elastic precision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612E6-71C7-410C-8ABB-8562D21427E7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047101"/>
            <a:ext cx="4191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047101"/>
            <a:ext cx="4191000" cy="295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4953000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I: Lattice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876800" y="4343400"/>
            <a:ext cx="4495800" cy="1143000"/>
          </a:xfrm>
        </p:spPr>
        <p:txBody>
          <a:bodyPr/>
          <a:lstStyle/>
          <a:p>
            <a:pPr lvl="2"/>
            <a:r>
              <a:rPr lang="en-US" dirty="0" smtClean="0"/>
              <a:t>All </a:t>
            </a:r>
            <a:r>
              <a:rPr lang="en-US" dirty="0" err="1" smtClean="0"/>
              <a:t>momenta</a:t>
            </a:r>
            <a:endParaRPr lang="en-US" dirty="0" smtClean="0"/>
          </a:p>
          <a:p>
            <a:pPr lvl="2"/>
            <a:r>
              <a:rPr lang="en-US" dirty="0" smtClean="0"/>
              <a:t>Euclidean </a:t>
            </a:r>
            <a:r>
              <a:rPr lang="en-US" dirty="0" err="1" smtClean="0"/>
              <a:t>correlators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D6ED-50BB-4587-91EA-7C97B40862B0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1524000" y="1066800"/>
            <a:ext cx="2396296" cy="2362200"/>
            <a:chOff x="152400" y="1447800"/>
            <a:chExt cx="2396296" cy="2362200"/>
          </a:xfrm>
        </p:grpSpPr>
        <p:pic>
          <p:nvPicPr>
            <p:cNvPr id="10" name="Content Placeholder 6" descr="LatticeIllustrati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447800"/>
              <a:ext cx="2396296" cy="2133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9600" y="3533001"/>
              <a:ext cx="1794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Long Range Plan, 2008</a:t>
              </a:r>
              <a:endParaRPr lang="en-US" sz="1200" dirty="0"/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228600" y="3657600"/>
            <a:ext cx="5638800" cy="2639199"/>
            <a:chOff x="0" y="3810000"/>
            <a:chExt cx="5638800" cy="263919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3810000"/>
              <a:ext cx="5181600" cy="244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0" y="6172200"/>
              <a:ext cx="2854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Kaczmarek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Zantow</a:t>
              </a:r>
              <a:r>
                <a:rPr lang="en-US" sz="1200" dirty="0" smtClean="0"/>
                <a:t>, PRD71 (2005)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8490" y="6172200"/>
              <a:ext cx="2770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Davies et al. (HPQCD), PRL92 (2004)</a:t>
              </a:r>
              <a:endParaRPr lang="en-US" sz="1200" dirty="0"/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435" y="1066800"/>
            <a:ext cx="294469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Parton Energy Dependence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dirty="0" smtClean="0"/>
              <a:t>Dependence on </a:t>
            </a:r>
            <a:r>
              <a:rPr lang="en-US" dirty="0" err="1" smtClean="0"/>
              <a:t>parton</a:t>
            </a:r>
            <a:r>
              <a:rPr lang="en-US" dirty="0" smtClean="0"/>
              <a:t> energy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486400"/>
          </a:xfrm>
        </p:spPr>
        <p:txBody>
          <a:bodyPr/>
          <a:lstStyle/>
          <a:p>
            <a:r>
              <a:rPr lang="en-US" dirty="0" smtClean="0"/>
              <a:t>Uncertainty on </a:t>
            </a:r>
            <a:r>
              <a:rPr lang="en-US" dirty="0" err="1" smtClean="0"/>
              <a:t>qhat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Assume all formalisms equally affected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4DBE-B6AF-4D4B-AFE5-7828F8559861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38" y="2542401"/>
            <a:ext cx="4239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5514201"/>
            <a:ext cx="2541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arXiv:0910.1823</a:t>
            </a: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7838" y="2514600"/>
            <a:ext cx="42999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>
                <a:solidFill>
                  <a:srgbClr val="660000"/>
                </a:solidFill>
              </a:rPr>
              <a:t>pQCD</a:t>
            </a:r>
            <a:r>
              <a:rPr lang="en-US" dirty="0" smtClean="0">
                <a:solidFill>
                  <a:srgbClr val="660000"/>
                </a:solidFill>
              </a:rPr>
              <a:t> and </a:t>
            </a:r>
            <a:r>
              <a:rPr lang="en-US" dirty="0" err="1" smtClean="0">
                <a:solidFill>
                  <a:srgbClr val="660000"/>
                </a:solidFill>
              </a:rPr>
              <a:t>AdS</a:t>
            </a:r>
            <a:r>
              <a:rPr lang="en-US" dirty="0" smtClean="0">
                <a:solidFill>
                  <a:srgbClr val="660000"/>
                </a:solidFill>
              </a:rPr>
              <a:t>/CFT enjoy qualitative successes, concerns in high-</a:t>
            </a:r>
            <a:r>
              <a:rPr lang="en-US" dirty="0" err="1" smtClean="0">
                <a:solidFill>
                  <a:srgbClr val="660000"/>
                </a:solidFill>
              </a:rPr>
              <a:t>p</a:t>
            </a:r>
            <a:r>
              <a:rPr lang="en-US" baseline="-25000" dirty="0" err="1" smtClean="0">
                <a:solidFill>
                  <a:srgbClr val="660000"/>
                </a:solidFill>
              </a:rPr>
              <a:t>T</a:t>
            </a:r>
            <a:r>
              <a:rPr lang="en-US" dirty="0" smtClean="0">
                <a:solidFill>
                  <a:srgbClr val="660000"/>
                </a:solidFill>
              </a:rPr>
              <a:t> HIC</a:t>
            </a:r>
          </a:p>
          <a:p>
            <a:pPr lvl="2"/>
            <a:r>
              <a:rPr lang="en-US" dirty="0" smtClean="0">
                <a:solidFill>
                  <a:srgbClr val="005400"/>
                </a:solidFill>
              </a:rPr>
              <a:t>RHIC suppression of lights </a:t>
            </a:r>
            <a:r>
              <a:rPr lang="en-US" i="1" dirty="0" smtClean="0">
                <a:solidFill>
                  <a:srgbClr val="005400"/>
                </a:solidFill>
              </a:rPr>
              <a:t>and</a:t>
            </a:r>
            <a:r>
              <a:rPr lang="en-US" dirty="0" smtClean="0">
                <a:solidFill>
                  <a:srgbClr val="005400"/>
                </a:solidFill>
              </a:rPr>
              <a:t> heavies</a:t>
            </a:r>
          </a:p>
          <a:p>
            <a:pPr lvl="2"/>
            <a:r>
              <a:rPr lang="en-US" dirty="0" smtClean="0">
                <a:solidFill>
                  <a:srgbClr val="005400"/>
                </a:solidFill>
              </a:rPr>
              <a:t>Future LHC measurements</a:t>
            </a:r>
          </a:p>
          <a:p>
            <a:pPr lvl="1"/>
            <a:r>
              <a:rPr lang="en-US" i="1" dirty="0" smtClean="0">
                <a:solidFill>
                  <a:srgbClr val="660000"/>
                </a:solidFill>
              </a:rPr>
              <a:t>Quantitative</a:t>
            </a:r>
            <a:r>
              <a:rPr lang="en-US" dirty="0" smtClean="0">
                <a:solidFill>
                  <a:srgbClr val="660000"/>
                </a:solidFill>
              </a:rPr>
              <a:t> comparisons with rigorous </a:t>
            </a:r>
            <a:r>
              <a:rPr lang="en-US" b="1" dirty="0" smtClean="0">
                <a:solidFill>
                  <a:srgbClr val="660000"/>
                </a:solidFill>
              </a:rPr>
              <a:t>theoretical uncertainty </a:t>
            </a:r>
            <a:r>
              <a:rPr lang="en-US" dirty="0" smtClean="0">
                <a:solidFill>
                  <a:srgbClr val="660000"/>
                </a:solidFill>
              </a:rPr>
              <a:t>estimates needed for </a:t>
            </a:r>
            <a:r>
              <a:rPr lang="en-US" b="1" i="1" dirty="0" smtClean="0">
                <a:solidFill>
                  <a:srgbClr val="660000"/>
                </a:solidFill>
              </a:rPr>
              <a:t>falsification/verification</a:t>
            </a:r>
          </a:p>
          <a:p>
            <a:pPr lvl="2"/>
            <a:r>
              <a:rPr lang="en-US" dirty="0" smtClean="0">
                <a:solidFill>
                  <a:srgbClr val="005400"/>
                </a:solidFill>
              </a:rPr>
              <a:t>Theoretical work needed in </a:t>
            </a:r>
            <a:r>
              <a:rPr lang="en-US" i="1" dirty="0" smtClean="0">
                <a:solidFill>
                  <a:srgbClr val="005400"/>
                </a:solidFill>
              </a:rPr>
              <a:t>both</a:t>
            </a:r>
            <a:r>
              <a:rPr lang="en-US" dirty="0" smtClean="0">
                <a:solidFill>
                  <a:srgbClr val="005400"/>
                </a:solidFill>
              </a:rPr>
              <a:t> in </a:t>
            </a:r>
            <a:r>
              <a:rPr lang="en-US" dirty="0" err="1" smtClean="0">
                <a:solidFill>
                  <a:srgbClr val="005400"/>
                </a:solidFill>
              </a:rPr>
              <a:t>pQCD</a:t>
            </a:r>
            <a:r>
              <a:rPr lang="en-US" dirty="0" smtClean="0">
                <a:solidFill>
                  <a:srgbClr val="005400"/>
                </a:solidFill>
              </a:rPr>
              <a:t> and </a:t>
            </a:r>
            <a:r>
              <a:rPr lang="en-US" dirty="0" err="1" smtClean="0">
                <a:solidFill>
                  <a:srgbClr val="005400"/>
                </a:solidFill>
              </a:rPr>
              <a:t>AdS</a:t>
            </a:r>
            <a:endParaRPr lang="en-US" dirty="0" smtClean="0">
              <a:solidFill>
                <a:srgbClr val="005400"/>
              </a:solidFill>
            </a:endParaRPr>
          </a:p>
          <a:p>
            <a:pPr lvl="3"/>
            <a:r>
              <a:rPr lang="en-US" dirty="0" smtClean="0">
                <a:solidFill>
                  <a:srgbClr val="4D4D4D"/>
                </a:solidFill>
              </a:rPr>
              <a:t>In </a:t>
            </a:r>
            <a:r>
              <a:rPr lang="en-US" dirty="0" err="1" smtClean="0">
                <a:solidFill>
                  <a:srgbClr val="4D4D4D"/>
                </a:solidFill>
              </a:rPr>
              <a:t>AdS</a:t>
            </a:r>
            <a:r>
              <a:rPr lang="en-US" dirty="0" smtClean="0">
                <a:solidFill>
                  <a:srgbClr val="4D4D4D"/>
                </a:solidFill>
              </a:rPr>
              <a:t>, control of jet IC, large </a:t>
            </a:r>
            <a:r>
              <a:rPr lang="en-US" dirty="0" err="1" smtClean="0">
                <a:solidFill>
                  <a:srgbClr val="4D4D4D"/>
                </a:solidFill>
              </a:rPr>
              <a:t>p</a:t>
            </a:r>
            <a:r>
              <a:rPr lang="en-US" baseline="-25000" dirty="0" err="1" smtClean="0">
                <a:solidFill>
                  <a:srgbClr val="4D4D4D"/>
                </a:solidFill>
              </a:rPr>
              <a:t>T</a:t>
            </a:r>
            <a:r>
              <a:rPr lang="en-US" dirty="0" smtClean="0">
                <a:solidFill>
                  <a:srgbClr val="4D4D4D"/>
                </a:solidFill>
              </a:rPr>
              <a:t> required</a:t>
            </a:r>
          </a:p>
          <a:p>
            <a:pPr lvl="3"/>
            <a:r>
              <a:rPr lang="en-US" dirty="0" smtClean="0">
                <a:solidFill>
                  <a:srgbClr val="4D4D4D"/>
                </a:solidFill>
              </a:rPr>
              <a:t>In </a:t>
            </a:r>
            <a:r>
              <a:rPr lang="en-US" dirty="0" err="1" smtClean="0">
                <a:solidFill>
                  <a:srgbClr val="4D4D4D"/>
                </a:solidFill>
              </a:rPr>
              <a:t>pQCD</a:t>
            </a:r>
            <a:r>
              <a:rPr lang="en-US" dirty="0" smtClean="0">
                <a:solidFill>
                  <a:srgbClr val="4D4D4D"/>
                </a:solidFill>
              </a:rPr>
              <a:t>, wide angle radiation very important, </a:t>
            </a:r>
            <a:r>
              <a:rPr lang="en-US" b="1" i="1" dirty="0" smtClean="0"/>
              <a:t>not</a:t>
            </a:r>
            <a:r>
              <a:rPr lang="en-US" dirty="0" smtClean="0">
                <a:solidFill>
                  <a:srgbClr val="4D4D4D"/>
                </a:solidFill>
              </a:rPr>
              <a:t> under theoretical control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BF18-CD94-43ED-9916-2CD6A2F52748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II: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057400" y="5486400"/>
            <a:ext cx="5867400" cy="1066800"/>
          </a:xfrm>
        </p:spPr>
        <p:txBody>
          <a:bodyPr>
            <a:normAutofit fontScale="92500"/>
          </a:bodyPr>
          <a:lstStyle/>
          <a:p>
            <a:pPr lvl="2"/>
            <a:r>
              <a:rPr lang="en-US" dirty="0" smtClean="0"/>
              <a:t>Any quantity</a:t>
            </a:r>
          </a:p>
          <a:p>
            <a:pPr lvl="2"/>
            <a:r>
              <a:rPr lang="en-US" dirty="0" smtClean="0"/>
              <a:t>Small coupling (large </a:t>
            </a:r>
            <a:r>
              <a:rPr lang="en-US" dirty="0" err="1" smtClean="0"/>
              <a:t>momenta</a:t>
            </a:r>
            <a:r>
              <a:rPr lang="en-US" dirty="0" smtClean="0"/>
              <a:t>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E7E8-24EA-4983-B46F-E21A6872EBEE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163881" y="838200"/>
            <a:ext cx="3798519" cy="4772799"/>
            <a:chOff x="163881" y="1219200"/>
            <a:chExt cx="3798519" cy="4772799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5715000"/>
              <a:ext cx="2010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Jäger</a:t>
              </a:r>
              <a:r>
                <a:rPr lang="en-US" sz="1200" dirty="0" smtClean="0"/>
                <a:t> et al., PRD67 (2003)</a:t>
              </a:r>
              <a:endParaRPr lang="en-US" sz="1200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81" y="1219200"/>
              <a:ext cx="3798519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6"/>
          <p:cNvGrpSpPr/>
          <p:nvPr/>
        </p:nvGrpSpPr>
        <p:grpSpPr>
          <a:xfrm>
            <a:off x="4078061" y="1295400"/>
            <a:ext cx="5065939" cy="4163199"/>
            <a:chOff x="4078061" y="1752600"/>
            <a:chExt cx="5065939" cy="416319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8061" y="1752600"/>
              <a:ext cx="5065939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6019800" y="5638800"/>
              <a:ext cx="16383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d’Enterria</a:t>
              </a:r>
              <a:r>
                <a:rPr lang="en-US" sz="1200" dirty="0" smtClean="0"/>
                <a:t>, 0902.2011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III: </a:t>
            </a:r>
            <a:r>
              <a:rPr lang="en-US" dirty="0" err="1" smtClean="0"/>
              <a:t>AdS</a:t>
            </a:r>
            <a:r>
              <a:rPr lang="en-US" dirty="0" smtClean="0"/>
              <a:t>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21" y="990600"/>
            <a:ext cx="9144000" cy="685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Maldacena</a:t>
            </a:r>
            <a:r>
              <a:rPr lang="en-US" dirty="0" smtClean="0"/>
              <a:t> conjecture: SYM in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 IIB in </a:t>
            </a:r>
            <a:r>
              <a:rPr lang="en-US" i="1" dirty="0" smtClean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+1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2482-05A0-4922-8E49-6C8441A60D73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304800" y="4800600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quantities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→ ∞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SYM, not QCD: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Probably not good approx. for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maybe A+A?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152400" y="1802451"/>
            <a:ext cx="4156291" cy="2895600"/>
            <a:chOff x="152400" y="1802451"/>
            <a:chExt cx="4156291" cy="28956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3891" y="2335851"/>
              <a:ext cx="3698509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802451"/>
              <a:ext cx="3886200" cy="48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124200" y="4393251"/>
              <a:ext cx="11844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Gubser</a:t>
              </a:r>
              <a:r>
                <a:rPr lang="en-US" sz="1200" dirty="0" smtClean="0"/>
                <a:t>, QM09</a:t>
              </a:r>
              <a:endParaRPr lang="en-US" sz="1200" dirty="0"/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4572000" y="1752600"/>
            <a:ext cx="4267200" cy="3707451"/>
            <a:chOff x="4572000" y="1752600"/>
            <a:chExt cx="4267200" cy="370745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2564451"/>
              <a:ext cx="425160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1752600"/>
              <a:ext cx="4191000" cy="518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Tomography in medicine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79F1-B52C-4FB1-9FD4-4E0D3B965312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800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98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http://www.fas.org/irp/imint/docs/rst/Intro/Part2_26d.html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4D4D4D"/>
                </a:solidFill>
              </a:rPr>
              <a:t>One can learn a lot from </a:t>
            </a:r>
            <a:r>
              <a:rPr lang="en-US" sz="2000" dirty="0" smtClean="0">
                <a:solidFill>
                  <a:srgbClr val="4D4D4D"/>
                </a:solidFill>
              </a:rPr>
              <a:t>a single probe</a:t>
            </a:r>
            <a:r>
              <a:rPr lang="en-US" sz="2000" dirty="0">
                <a:solidFill>
                  <a:srgbClr val="4D4D4D"/>
                </a:solidFill>
              </a:rPr>
              <a:t>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00"/>
                </a:solidFill>
              </a:rPr>
              <a:t>PET Scan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257800" y="2057400"/>
            <a:ext cx="3581400" cy="4070350"/>
            <a:chOff x="3312" y="1056"/>
            <a:chExt cx="2256" cy="2564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3504" y="1632"/>
            <a:ext cx="1712" cy="1528"/>
          </p:xfrm>
          <a:graphic>
            <a:graphicData uri="http://schemas.openxmlformats.org/presentationml/2006/ole">
              <p:oleObj spid="_x0000_s253954" name="Image" r:id="rId4" imgW="2717460" imgH="2425397" progId="">
                <p:embed/>
              </p:oleObj>
            </a:graphicData>
          </a:graphic>
        </p:graphicFrame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312" y="1056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and even more with multiple probes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360" y="3216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660000"/>
                  </a:solidFill>
                </a:rPr>
                <a:t>SPECT-CT Scan uses internal </a:t>
              </a:r>
              <a:r>
                <a:rPr lang="en-US" sz="1800">
                  <a:solidFill>
                    <a:srgbClr val="660000"/>
                  </a:solidFill>
                  <a:latin typeface="Symbol" pitchFamily="18" charset="2"/>
                </a:rPr>
                <a:t>g</a:t>
              </a:r>
              <a:r>
                <a:rPr lang="en-US" sz="1800">
                  <a:solidFill>
                    <a:srgbClr val="660000"/>
                  </a:solidFill>
                </a:rPr>
                <a:t> photons and external X-rays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Tomography in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Requires well-controlled theory of:</a:t>
            </a:r>
          </a:p>
          <a:p>
            <a:pPr lvl="1"/>
            <a:r>
              <a:rPr lang="en-US" dirty="0" smtClean="0"/>
              <a:t>production of rare,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</a:p>
          <a:p>
            <a:pPr lvl="2"/>
            <a:r>
              <a:rPr lang="en-US" dirty="0" smtClean="0"/>
              <a:t>g, u, d, s, c, b</a:t>
            </a:r>
          </a:p>
          <a:p>
            <a:pPr lvl="1"/>
            <a:r>
              <a:rPr lang="en-US" dirty="0" smtClean="0"/>
              <a:t>in-medium E-loss</a:t>
            </a:r>
          </a:p>
          <a:p>
            <a:pPr lvl="1"/>
            <a:r>
              <a:rPr lang="en-US" dirty="0" err="1" smtClean="0"/>
              <a:t>hadronization</a:t>
            </a:r>
            <a:endParaRPr lang="en-US" dirty="0" smtClean="0"/>
          </a:p>
          <a:p>
            <a:r>
              <a:rPr lang="en-US" dirty="0" smtClean="0"/>
              <a:t>Requires precision measurements of decay fragments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2554-A746-48BF-B619-5529B955B7DD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15"/>
          <p:cNvGrpSpPr/>
          <p:nvPr/>
        </p:nvGrpSpPr>
        <p:grpSpPr>
          <a:xfrm>
            <a:off x="5843604" y="1447799"/>
            <a:ext cx="2843196" cy="2895601"/>
            <a:chOff x="6324601" y="3352800"/>
            <a:chExt cx="2843196" cy="289560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10201" y="4590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Invert attenuation pattern =&gt; measure medium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4432-43C1-476C-8D90-515B1206CF2E}" type="datetime1">
              <a:rPr lang="en-US" smtClean="0"/>
              <a:pPr/>
              <a:t>3/17/2010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Wayne State University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7736</TotalTime>
  <Words>1830</Words>
  <Application>Microsoft Office PowerPoint</Application>
  <PresentationFormat>On-screen Show (4:3)</PresentationFormat>
  <Paragraphs>503</Paragraphs>
  <Slides>41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Image</vt:lpstr>
      <vt:lpstr>Bitmap Image</vt:lpstr>
      <vt:lpstr>Successes, Failures, and Uncertainties in Jet Physics in Heavy Ion Collisions</vt:lpstr>
      <vt:lpstr>QCD: Theory of the Strong Force</vt:lpstr>
      <vt:lpstr>Bulk QCD and Phase Diagram</vt:lpstr>
      <vt:lpstr>Methods of QCD Calculation I: Lattice</vt:lpstr>
      <vt:lpstr>Methods of QCD Calculation II: pQCD</vt:lpstr>
      <vt:lpstr>Methods of QCD Calculation III: AdS(?)</vt:lpstr>
      <vt:lpstr>Why High-pT Jets?</vt:lpstr>
      <vt:lpstr>Tomography in QGP</vt:lpstr>
      <vt:lpstr>QGP Energy Loss</vt:lpstr>
      <vt:lpstr>High-pT Observables</vt:lpstr>
      <vt:lpstr>pQCD Rad Picture</vt:lpstr>
      <vt:lpstr>pQCD Success at RHIC:</vt:lpstr>
      <vt:lpstr>Trouble for Rad E-Loss Picture</vt:lpstr>
      <vt:lpstr>What About Elastic Loss?</vt:lpstr>
      <vt:lpstr>Quantitative Disagreement Remains</vt:lpstr>
      <vt:lpstr>Strongly Coupled Qualitative Successes</vt:lpstr>
      <vt:lpstr>Jets in AdS/CFT</vt:lpstr>
      <vt:lpstr>Compared to Data</vt:lpstr>
      <vt:lpstr>pQCD vs. AdS/CFT at LHC</vt:lpstr>
      <vt:lpstr>Not So Fast!</vt:lpstr>
      <vt:lpstr>LHC RcAA(pT)/RbAA(pT) Prediction (with speed limits)</vt:lpstr>
      <vt:lpstr>RHIC Rcb Ratio</vt:lpstr>
      <vt:lpstr>Universality and Applicability</vt:lpstr>
      <vt:lpstr>New Geometries</vt:lpstr>
      <vt:lpstr>Asymptotic Shock Results</vt:lpstr>
      <vt:lpstr>Putting It All Together</vt:lpstr>
      <vt:lpstr>Shock Metric Speed Limit</vt:lpstr>
      <vt:lpstr>Back to pQCD: Quant. and Falsifiable</vt:lpstr>
      <vt:lpstr>Need for Theoretical Uncertainty</vt:lpstr>
      <vt:lpstr>Mechanics of Energy Loss</vt:lpstr>
      <vt:lpstr>Poisson Convolution</vt:lpstr>
      <vt:lpstr>Opacity Expansion Calculation</vt:lpstr>
      <vt:lpstr>Uncertainty from Collinear Approx</vt:lpstr>
      <vt:lpstr>Two Standard x Definitions</vt:lpstr>
      <vt:lpstr>Coordinate Transformations</vt:lpstr>
      <vt:lpstr>Jacobians</vt:lpstr>
      <vt:lpstr>Rad. Gluon Kin. Sensitivities</vt:lpstr>
      <vt:lpstr>Collinearity and Gluon Mass</vt:lpstr>
      <vt:lpstr>Results</vt:lpstr>
      <vt:lpstr>Parton Energy Dependence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503</cp:revision>
  <dcterms:created xsi:type="dcterms:W3CDTF">2009-09-03T22:02:25Z</dcterms:created>
  <dcterms:modified xsi:type="dcterms:W3CDTF">2010-03-18T03:22:12Z</dcterms:modified>
</cp:coreProperties>
</file>