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74" r:id="rId2"/>
    <p:sldId id="545" r:id="rId3"/>
    <p:sldId id="556" r:id="rId4"/>
    <p:sldId id="558" r:id="rId5"/>
    <p:sldId id="559" r:id="rId6"/>
    <p:sldId id="560" r:id="rId7"/>
    <p:sldId id="581" r:id="rId8"/>
    <p:sldId id="553" r:id="rId9"/>
    <p:sldId id="568" r:id="rId10"/>
    <p:sldId id="590" r:id="rId11"/>
    <p:sldId id="591" r:id="rId12"/>
    <p:sldId id="547" r:id="rId13"/>
    <p:sldId id="534" r:id="rId14"/>
    <p:sldId id="574" r:id="rId15"/>
    <p:sldId id="573" r:id="rId16"/>
    <p:sldId id="539" r:id="rId17"/>
    <p:sldId id="540" r:id="rId18"/>
    <p:sldId id="575" r:id="rId19"/>
    <p:sldId id="576" r:id="rId20"/>
    <p:sldId id="577" r:id="rId21"/>
    <p:sldId id="587" r:id="rId22"/>
    <p:sldId id="588" r:id="rId23"/>
    <p:sldId id="589" r:id="rId24"/>
    <p:sldId id="5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5400"/>
    <a:srgbClr val="4D4D4D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6AFE-983A-4467-AB48-EA77022B46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00274-795D-4A00-840B-CD63F6AB2B6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1727-A134-4AB5-A6A6-FE309E8F03D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ED24-EF87-4CB5-B823-66A402F532A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B135-EEFD-4706-A96C-41DDECA0B6A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85A2-8885-41B1-BFA8-2EFE3819574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43B0-CB5F-4F23-8943-383E62F8D7B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2CF8B-2C81-45AC-95FE-6D9C0D85B0A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3DD9-C8A2-4741-940F-F86C000109F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FCB34-0EA3-453F-A77C-B1EEB18DDA2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5E66-163C-43D5-84DE-94BD121240E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EB8AC-32A4-4D8E-B571-F0088A6C6A12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GLS/SPOCK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Qualitative Successes </a:t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 err="1" smtClean="0"/>
              <a:t>AdS</a:t>
            </a:r>
            <a:r>
              <a:rPr lang="en-US" dirty="0" smtClean="0"/>
              <a:t>/CFT at RHIC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March 21,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E27E-1EA9-4B90-A629-C5A2BDD414A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257800"/>
            <a:ext cx="5461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140B2-0F0B-441F-A126-37DE2403757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11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FEC6-FD48-44BD-AAC3-D7AB8A81FD76}" type="datetime1">
              <a:rPr lang="en-US" smtClean="0"/>
              <a:pPr/>
              <a:t>11/16/2010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D36D4-0F89-449A-AF88-021DF37DE7D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13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5C610-1229-4E57-A582-A32FDE91E2CD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066800"/>
            <a:ext cx="8686800" cy="4876800"/>
          </a:xfrm>
        </p:spPr>
        <p:txBody>
          <a:bodyPr/>
          <a:lstStyle/>
          <a:p>
            <a:pPr lvl="2"/>
            <a:r>
              <a:rPr lang="en-US" dirty="0" err="1" smtClean="0"/>
              <a:t>pQCD</a:t>
            </a:r>
            <a:r>
              <a:rPr lang="en-US" dirty="0" smtClean="0"/>
              <a:t> Rad. E-loss does </a:t>
            </a:r>
            <a:r>
              <a:rPr lang="en-US" b="1" i="1" dirty="0" smtClean="0"/>
              <a:t>not</a:t>
            </a:r>
            <a:r>
              <a:rPr lang="en-US" dirty="0" smtClean="0"/>
              <a:t> give a consistent picture of gluon, light quark, and heavy quark suppression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8EB28-EC7B-460A-A238-5C79B147B50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2004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9" name="Group 15"/>
          <p:cNvGrpSpPr/>
          <p:nvPr/>
        </p:nvGrpSpPr>
        <p:grpSpPr>
          <a:xfrm>
            <a:off x="3200400" y="4343400"/>
            <a:ext cx="1066800" cy="338554"/>
            <a:chOff x="5181600" y="3991967"/>
            <a:chExt cx="1066800" cy="33855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15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8816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133600" y="1766888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E45E-0132-48DB-98E9-7972496332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Content Placeholder 8"/>
          <p:cNvSpPr>
            <a:spLocks noGrp="1"/>
          </p:cNvSpPr>
          <p:nvPr>
            <p:ph idx="1"/>
          </p:nvPr>
        </p:nvSpPr>
        <p:spPr>
          <a:xfrm>
            <a:off x="457200" y="1118316"/>
            <a:ext cx="8229600" cy="4876800"/>
          </a:xfrm>
        </p:spPr>
        <p:txBody>
          <a:bodyPr/>
          <a:lstStyle/>
          <a:p>
            <a:r>
              <a:rPr lang="en-US" dirty="0" smtClean="0"/>
              <a:t>Include elastic energy loss, proper geometry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16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353282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031F9-52A4-4C3C-A3AD-653B5C333F4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17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354306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74B6F-4265-4468-BCDC-CD168F67018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47AC0-D8E0-49EE-B7C0-094154DE651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7" name="Group 11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5029200" cy="334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583252" y="487045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2954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066800" y="52578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1200" y="4648200"/>
            <a:ext cx="1924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 2008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Idea: try to measure </a:t>
            </a:r>
            <a:r>
              <a:rPr lang="en-US" dirty="0" err="1" smtClean="0"/>
              <a:t>Casimir</a:t>
            </a:r>
            <a:r>
              <a:rPr lang="en-US" dirty="0" smtClean="0"/>
              <a:t> effect from ratios of baryons to meson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0515-68C5-4C02-8CCC-D982853C682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7" name="Group 16"/>
          <p:cNvGrpSpPr/>
          <p:nvPr/>
        </p:nvGrpSpPr>
        <p:grpSpPr>
          <a:xfrm>
            <a:off x="4572000" y="2542401"/>
            <a:ext cx="4622800" cy="3262502"/>
            <a:chOff x="4572000" y="1905000"/>
            <a:chExt cx="4622800" cy="3262502"/>
          </a:xfrm>
        </p:grpSpPr>
        <p:pic>
          <p:nvPicPr>
            <p:cNvPr id="1566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1905000"/>
              <a:ext cx="4622800" cy="3262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8001000" y="3674288"/>
              <a:ext cx="10262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AdS</a:t>
              </a:r>
              <a:r>
                <a:rPr lang="en-US" sz="1600" dirty="0" smtClean="0"/>
                <a:t>/CFT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96200" y="4004846"/>
              <a:ext cx="753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pQCD</a:t>
              </a:r>
              <a:endParaRPr lang="en-US" sz="1600" dirty="0" smtClean="0"/>
            </a:p>
          </p:txBody>
        </p:sp>
      </p:grpSp>
      <p:grpSp>
        <p:nvGrpSpPr>
          <p:cNvPr id="10" name="Group 13"/>
          <p:cNvGrpSpPr/>
          <p:nvPr/>
        </p:nvGrpSpPr>
        <p:grpSpPr>
          <a:xfrm>
            <a:off x="0" y="2618601"/>
            <a:ext cx="4495800" cy="3195810"/>
            <a:chOff x="0" y="1981200"/>
            <a:chExt cx="4495800" cy="3195810"/>
          </a:xfrm>
        </p:grpSpPr>
        <p:pic>
          <p:nvPicPr>
            <p:cNvPr id="1566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981200"/>
              <a:ext cx="4495800" cy="3195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3352800" y="3581400"/>
              <a:ext cx="10262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AdS</a:t>
              </a:r>
              <a:r>
                <a:rPr lang="en-US" sz="1600" dirty="0" smtClean="0"/>
                <a:t>/CFT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71800" y="3886200"/>
              <a:ext cx="753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pQCD</a:t>
              </a:r>
              <a:endParaRPr lang="en-US" sz="1600" dirty="0" smtClean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962400" y="5819001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2847201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56101" y="2847201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Why do we care about HI?</a:t>
            </a:r>
          </a:p>
          <a:p>
            <a:pPr lvl="1"/>
            <a:r>
              <a:rPr lang="en-US" dirty="0" smtClean="0"/>
              <a:t>Phase diagram of QCD</a:t>
            </a:r>
          </a:p>
          <a:p>
            <a:pPr lvl="1"/>
            <a:r>
              <a:rPr lang="en-US" dirty="0" smtClean="0"/>
              <a:t>Big Bang</a:t>
            </a:r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Abelian</a:t>
            </a:r>
            <a:r>
              <a:rPr lang="en-US" dirty="0" smtClean="0"/>
              <a:t> many-body: </a:t>
            </a:r>
            <a:r>
              <a:rPr lang="en-US" dirty="0" err="1" smtClean="0"/>
              <a:t>perturbative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endParaRPr lang="en-US" dirty="0" smtClean="0"/>
          </a:p>
          <a:p>
            <a:r>
              <a:rPr lang="en-US" dirty="0" smtClean="0"/>
              <a:t>Qualitative Successes of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</a:p>
          <a:p>
            <a:pPr lvl="1"/>
            <a:r>
              <a:rPr lang="en-US" dirty="0" smtClean="0"/>
              <a:t>Entropy density (compared to lattice)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from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</a:t>
            </a:r>
          </a:p>
          <a:p>
            <a:pPr lvl="1"/>
            <a:r>
              <a:rPr lang="en-US" dirty="0" smtClean="0"/>
              <a:t>Consistent suppression of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and e</a:t>
            </a:r>
            <a:r>
              <a:rPr lang="en-US" baseline="30000" dirty="0" smtClean="0"/>
              <a:t>-</a:t>
            </a:r>
          </a:p>
          <a:p>
            <a:pPr lvl="1"/>
            <a:r>
              <a:rPr lang="en-US" dirty="0" smtClean="0"/>
              <a:t>Some important open problems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33A0D-6A59-4408-93D8-7732147C71C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g, q from </a:t>
            </a:r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Sensitive to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2B89-78CC-46B1-8998-1CB5B10E63A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58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05000"/>
            <a:ext cx="4171950" cy="336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24200" y="5257800"/>
            <a:ext cx="3081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Phys.Rev.D79:125015,2009</a:t>
            </a:r>
          </a:p>
        </p:txBody>
      </p:sp>
      <p:pic>
        <p:nvPicPr>
          <p:cNvPr id="258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2768" y="2147887"/>
            <a:ext cx="4661232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21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2B08-0905-4C12-B615-ABC7898AA39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22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7077-BE57-4807-AEF7-0AE7B44BF0C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23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65679-05D2-45D0-8BC1-011F4FF58A0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/CFT: qualitatively consistent</a:t>
            </a:r>
          </a:p>
          <a:p>
            <a:pPr lvl="1"/>
            <a:r>
              <a:rPr lang="en-US" dirty="0" smtClean="0"/>
              <a:t>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/s,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and e</a:t>
            </a:r>
            <a:r>
              <a:rPr lang="en-US" baseline="30000" dirty="0" smtClean="0"/>
              <a:t>-</a:t>
            </a:r>
          </a:p>
          <a:p>
            <a:pPr lvl="2"/>
            <a:r>
              <a:rPr lang="en-US" dirty="0" smtClean="0"/>
              <a:t>For suppression, </a:t>
            </a:r>
            <a:r>
              <a:rPr lang="en-US" dirty="0" err="1" smtClean="0"/>
              <a:t>AdS</a:t>
            </a:r>
            <a:r>
              <a:rPr lang="en-US" dirty="0" smtClean="0"/>
              <a:t>—surprisingly—somewhat better</a:t>
            </a:r>
          </a:p>
          <a:p>
            <a:r>
              <a:rPr lang="en-US" dirty="0" smtClean="0"/>
              <a:t>Future: Distinguish between the two </a:t>
            </a:r>
            <a:r>
              <a:rPr lang="en-US" i="1" dirty="0" smtClean="0"/>
              <a:t>qualitatively</a:t>
            </a:r>
            <a:r>
              <a:rPr lang="en-US" dirty="0" smtClean="0"/>
              <a:t> &amp; Push from qualitative to </a:t>
            </a:r>
            <a:r>
              <a:rPr lang="en-US" b="1" i="1" dirty="0" smtClean="0"/>
              <a:t>quantitative</a:t>
            </a:r>
            <a:endParaRPr lang="en-US" dirty="0" smtClean="0"/>
          </a:p>
          <a:p>
            <a:pPr lvl="1"/>
            <a:r>
              <a:rPr lang="en-US" dirty="0" smtClean="0"/>
              <a:t>Double ratio (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 vs.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dependence)</a:t>
            </a:r>
          </a:p>
          <a:p>
            <a:pPr lvl="1"/>
            <a:r>
              <a:rPr lang="en-US" dirty="0" smtClean="0"/>
              <a:t>Regimes of applicability/Theoretical uncertainty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corrections for HQ drag</a:t>
            </a:r>
          </a:p>
          <a:p>
            <a:pPr lvl="2"/>
            <a:r>
              <a:rPr lang="en-US" dirty="0" smtClean="0"/>
              <a:t>Control over jet IC</a:t>
            </a:r>
          </a:p>
          <a:p>
            <a:pPr lvl="2"/>
            <a:r>
              <a:rPr lang="en-US" dirty="0" smtClean="0"/>
              <a:t>Importance of QCD dual?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B574-75AB-4E73-A1B0-B32523BD1DC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BD70-DDF6-4F2E-B0AC-6254E1C35E7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4478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0198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326E-D271-4683-BFA2-B38F95A2763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8F5B-E651-4368-BF1D-27716009863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BC1F-DB17-4798-9556-B3680226DC2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of a HI Collision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762000" y="5029200"/>
            <a:ext cx="8229600" cy="1447800"/>
          </a:xfrm>
        </p:spPr>
        <p:txBody>
          <a:bodyPr>
            <a:normAutofit/>
          </a:bodyPr>
          <a:lstStyle/>
          <a:p>
            <a:pPr lvl="2">
              <a:buFontTx/>
              <a:buChar char="•"/>
            </a:pPr>
            <a:r>
              <a:rPr lang="en-US" dirty="0" smtClean="0"/>
              <a:t>Hydro propagates IC</a:t>
            </a:r>
          </a:p>
          <a:p>
            <a:pPr lvl="3">
              <a:buFontTx/>
              <a:buChar char="–"/>
            </a:pPr>
            <a:r>
              <a:rPr lang="en-US" sz="1800" dirty="0" smtClean="0">
                <a:solidFill>
                  <a:srgbClr val="030303"/>
                </a:solidFill>
              </a:rPr>
              <a:t>Results depend strongly on initial conditions</a:t>
            </a:r>
          </a:p>
          <a:p>
            <a:pPr lvl="2">
              <a:buFontTx/>
              <a:buChar char="•"/>
            </a:pPr>
            <a:r>
              <a:rPr lang="en-US" dirty="0" smtClean="0"/>
              <a:t>Viscosity reduces momentum anisotropy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0326-674F-4B39-B437-575663C4CCD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3657600" y="1752600"/>
          <a:ext cx="5486400" cy="741363"/>
        </p:xfrm>
        <a:graphic>
          <a:graphicData uri="http://schemas.openxmlformats.org/presentationml/2006/ole">
            <p:oleObj spid="_x0000_s415746" name="Image" r:id="rId3" imgW="15873016" imgH="2146032" progId="">
              <p:embed/>
            </p:oleObj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914400"/>
            <a:ext cx="3886200" cy="3165475"/>
            <a:chOff x="0" y="914400"/>
            <a:chExt cx="3886200" cy="3165475"/>
          </a:xfrm>
        </p:grpSpPr>
        <p:pic>
          <p:nvPicPr>
            <p:cNvPr id="5" name="Picture 5" descr="CollisionGeom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14400"/>
              <a:ext cx="3886200" cy="2595563"/>
            </a:xfrm>
            <a:prstGeom prst="rect">
              <a:avLst/>
            </a:prstGeom>
            <a:noFill/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12725" y="3622675"/>
              <a:ext cx="28209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M </a:t>
              </a:r>
              <a:r>
                <a:rPr lang="en-US" sz="1200" dirty="0" err="1"/>
                <a:t>Kaneta</a:t>
              </a:r>
              <a:r>
                <a:rPr lang="en-US" sz="1200" dirty="0"/>
                <a:t>, Results from the </a:t>
              </a:r>
            </a:p>
            <a:p>
              <a:r>
                <a:rPr lang="en-US" sz="1200" dirty="0"/>
                <a:t>Relativistic Heavy Ion Collider (Part II)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00400" y="2667000"/>
            <a:ext cx="5943600" cy="2562999"/>
            <a:chOff x="3200400" y="2667000"/>
            <a:chExt cx="5943600" cy="2562999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310322" y="4953000"/>
              <a:ext cx="38336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T Ludlum and L </a:t>
              </a:r>
              <a:r>
                <a:rPr lang="en-US" sz="1200" dirty="0" err="1"/>
                <a:t>McLerran</a:t>
              </a:r>
              <a:r>
                <a:rPr lang="en-US" sz="1200" dirty="0"/>
                <a:t>, Phys. Today </a:t>
              </a:r>
              <a:r>
                <a:rPr lang="en-US" sz="1200" dirty="0" smtClean="0"/>
                <a:t>56N10 </a:t>
              </a:r>
              <a:r>
                <a:rPr lang="en-US" sz="1200" dirty="0"/>
                <a:t>(2003)</a:t>
              </a: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2667000"/>
              <a:ext cx="5943600" cy="2217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Viscosity: why the fuss?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147D-8BCC-454E-BCCB-42B6D9E279A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10" name="Group 12"/>
          <p:cNvGrpSpPr/>
          <p:nvPr/>
        </p:nvGrpSpPr>
        <p:grpSpPr>
          <a:xfrm>
            <a:off x="228600" y="5662613"/>
            <a:ext cx="8763000" cy="936625"/>
            <a:chOff x="228600" y="5662613"/>
            <a:chExt cx="8763000" cy="936625"/>
          </a:xfrm>
        </p:grpSpPr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228600" y="5662613"/>
            <a:ext cx="8763000" cy="814387"/>
          </p:xfrm>
          <a:graphic>
            <a:graphicData uri="http://schemas.openxmlformats.org/presentationml/2006/ole">
              <p:oleObj spid="_x0000_s410627" name="Image" r:id="rId3" imgW="13663492" imgH="1269841" progId="">
                <p:embed/>
              </p:oleObj>
            </a:graphicData>
          </a:graphic>
        </p:graphicFrame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5638800" y="6324600"/>
              <a:ext cx="20923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U Heinz, Quark Matter 2009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0438" y="2397125"/>
            <a:ext cx="5419562" cy="3290074"/>
            <a:chOff x="2200438" y="2397125"/>
            <a:chExt cx="5419562" cy="3290074"/>
          </a:xfrm>
        </p:grpSpPr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200438" y="2397125"/>
            <a:ext cx="4584700" cy="3165475"/>
          </p:xfrm>
          <a:graphic>
            <a:graphicData uri="http://schemas.openxmlformats.org/presentationml/2006/ole">
              <p:oleObj spid="_x0000_s410626" name="Image" r:id="rId4" imgW="6273016" imgH="4330159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4715038" y="5410200"/>
              <a:ext cx="2904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Luzum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Romatschke</a:t>
              </a:r>
              <a:r>
                <a:rPr lang="en-US" sz="1200" dirty="0" smtClean="0"/>
                <a:t>, PRC78 (2008)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645-52FE-4C46-8F71-063534DAF70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GLS/SPOCK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9779</TotalTime>
  <Words>978</Words>
  <Application>Microsoft Office PowerPoint</Application>
  <PresentationFormat>On-screen Show (4:3)</PresentationFormat>
  <Paragraphs>239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Image</vt:lpstr>
      <vt:lpstr>Qualitative Successes  of AdS/CFT at RHIC</vt:lpstr>
      <vt:lpstr>Introduction</vt:lpstr>
      <vt:lpstr>Bulk QCD and Phase Diagram</vt:lpstr>
      <vt:lpstr>Methods of QCD Calculation I: Lattice</vt:lpstr>
      <vt:lpstr>Methods of QCD Calculation II: pQCD</vt:lpstr>
      <vt:lpstr>Methods of QCD Calculation III: AdS(?)</vt:lpstr>
      <vt:lpstr>Geometry of a HI Collision</vt:lpstr>
      <vt:lpstr>Low-pT Measurements</vt:lpstr>
      <vt:lpstr>Why High-pT Jets?</vt:lpstr>
      <vt:lpstr>Jets in Heavy Ion Collisions</vt:lpstr>
      <vt:lpstr>High-pT Observable</vt:lpstr>
      <vt:lpstr>pQCD Rad Picture</vt:lpstr>
      <vt:lpstr>pQCD Success at RHIC:</vt:lpstr>
      <vt:lpstr>Qualitative Disagreement</vt:lpstr>
      <vt:lpstr>Quantitative Disagreement Remains</vt:lpstr>
      <vt:lpstr>Jets in AdS/CFT</vt:lpstr>
      <vt:lpstr>Compared to Data</vt:lpstr>
      <vt:lpstr>Light Quark and Gluon E-Loss</vt:lpstr>
      <vt:lpstr>Baryon to Meson Ratios</vt:lpstr>
      <vt:lpstr>Quantitative g, q from AdS?</vt:lpstr>
      <vt:lpstr>pQCD vs. AdS/CFT at LHC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566</cp:revision>
  <dcterms:created xsi:type="dcterms:W3CDTF">2009-09-03T22:02:25Z</dcterms:created>
  <dcterms:modified xsi:type="dcterms:W3CDTF">2010-11-16T12:48:42Z</dcterms:modified>
</cp:coreProperties>
</file>