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4" r:id="rId2"/>
    <p:sldId id="545" r:id="rId3"/>
    <p:sldId id="556" r:id="rId4"/>
    <p:sldId id="558" r:id="rId5"/>
    <p:sldId id="559" r:id="rId6"/>
    <p:sldId id="560" r:id="rId7"/>
    <p:sldId id="581" r:id="rId8"/>
    <p:sldId id="553" r:id="rId9"/>
    <p:sldId id="568" r:id="rId10"/>
    <p:sldId id="590" r:id="rId11"/>
    <p:sldId id="591" r:id="rId12"/>
    <p:sldId id="547" r:id="rId13"/>
    <p:sldId id="534" r:id="rId14"/>
    <p:sldId id="574" r:id="rId15"/>
    <p:sldId id="573" r:id="rId16"/>
    <p:sldId id="539" r:id="rId17"/>
    <p:sldId id="540" r:id="rId18"/>
    <p:sldId id="575" r:id="rId19"/>
    <p:sldId id="576" r:id="rId20"/>
    <p:sldId id="577" r:id="rId21"/>
    <p:sldId id="587" r:id="rId22"/>
    <p:sldId id="588" r:id="rId23"/>
    <p:sldId id="589" r:id="rId24"/>
    <p:sldId id="5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5400"/>
    <a:srgbClr val="4D4D4D"/>
    <a:srgbClr val="660000"/>
    <a:srgbClr val="09840A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94660"/>
  </p:normalViewPr>
  <p:slideViewPr>
    <p:cSldViewPr>
      <p:cViewPr varScale="1">
        <p:scale>
          <a:sx n="74" d="100"/>
          <a:sy n="74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up, experiments!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6AFE-983A-4467-AB48-EA77022B469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0274-795D-4A00-840B-CD63F6AB2B63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1727-A134-4AB5-A6A6-FE309E8F03DC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ED24-EF87-4CB5-B823-66A402F532AD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135-EEFD-4706-A96C-41DDECA0B6A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85A2-8885-41B1-BFA8-2EFE3819574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43B0-CB5F-4F23-8943-383E62F8D7B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CF8B-2C81-45AC-95FE-6D9C0D85B0AF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3DD9-C8A2-4741-940F-F86C000109F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CB34-0EA3-453F-A77C-B1EEB18DDA26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5E66-163C-43D5-84DE-94BD121240E7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B8AC-32A4-4D8E-B571-F0088A6C6A12}" type="datetime1">
              <a:rPr lang="en-US" smtClean="0"/>
              <a:pPr/>
              <a:t>11/16/2010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GLS/SPOCK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Qualitative Successes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err="1" smtClean="0"/>
              <a:t>AdS</a:t>
            </a:r>
            <a:r>
              <a:rPr lang="en-US" dirty="0" smtClean="0"/>
              <a:t>/CFT at RHIC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March 21,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E27E-1EA9-4B90-A629-C5A2BDD414AF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257800"/>
            <a:ext cx="5461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many thanks to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Heavy Ion Collisions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r>
              <a:rPr lang="en-US" dirty="0" err="1" smtClean="0"/>
              <a:t>p+p</a:t>
            </a:r>
            <a:endParaRPr 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40B2-0F0B-441F-A126-37DE24037577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95326"/>
            <a:ext cx="3352800" cy="384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5819001"/>
            <a:ext cx="3128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Y-S Lai, RHIC &amp; AGS Users’ Meeting, 2009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4572000" y="2009001"/>
            <a:ext cx="4343400" cy="3982998"/>
            <a:chOff x="4572000" y="1828800"/>
            <a:chExt cx="4343400" cy="3982998"/>
          </a:xfrm>
        </p:grpSpPr>
        <p:pic>
          <p:nvPicPr>
            <p:cNvPr id="1986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828800"/>
              <a:ext cx="4343400" cy="374949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724400" y="5534799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PHENIX</a:t>
              </a: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0079" y="5439334"/>
            <a:ext cx="787400" cy="27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11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</a:t>
            </a:r>
            <a:endParaRPr lang="en-US" dirty="0"/>
          </a:p>
        </p:txBody>
      </p:sp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42672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42672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EC6-FD48-44BD-AAC3-D7AB8A81FD76}" type="datetime1">
              <a:rPr lang="en-US" smtClean="0"/>
              <a:pPr/>
              <a:t>11/16/2010</a:t>
            </a:fld>
            <a:endParaRPr lang="en-US"/>
          </a:p>
        </p:txBody>
      </p:sp>
      <p:pic>
        <p:nvPicPr>
          <p:cNvPr id="35533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" y="1905000"/>
            <a:ext cx="8591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36D4-0F89-449A-AF88-021DF37DE7D3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53000" y="2971800"/>
            <a:ext cx="4038600" cy="1752600"/>
            <a:chOff x="1066800" y="1905000"/>
            <a:chExt cx="4038600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026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13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C610-1229-4E57-A582-A32FDE91E2CD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Disagreement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066800"/>
            <a:ext cx="8686800" cy="4876800"/>
          </a:xfrm>
        </p:spPr>
        <p:txBody>
          <a:bodyPr/>
          <a:lstStyle/>
          <a:p>
            <a:pPr lvl="2"/>
            <a:r>
              <a:rPr lang="en-US" dirty="0" err="1" smtClean="0"/>
              <a:t>pQCD</a:t>
            </a:r>
            <a:r>
              <a:rPr lang="en-US" dirty="0" smtClean="0"/>
              <a:t> Rad. E-loss does </a:t>
            </a:r>
            <a:r>
              <a:rPr lang="en-US" b="1" i="1" dirty="0" smtClean="0"/>
              <a:t>not</a:t>
            </a:r>
            <a:r>
              <a:rPr lang="en-US" dirty="0" smtClean="0"/>
              <a:t> give a consistent picture of gluon, light quark, and heavy quark suppression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EB28-EC7B-460A-A238-5C79B147B50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905000"/>
            <a:ext cx="4043362" cy="394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00400" y="5867400"/>
            <a:ext cx="386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Djordjevic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Vogt, and Wicks, PLB632 (2006)</a:t>
            </a:r>
          </a:p>
        </p:txBody>
      </p:sp>
      <p:grpSp>
        <p:nvGrpSpPr>
          <p:cNvPr id="9" name="Group 15"/>
          <p:cNvGrpSpPr/>
          <p:nvPr/>
        </p:nvGrpSpPr>
        <p:grpSpPr>
          <a:xfrm>
            <a:off x="3200400" y="4343400"/>
            <a:ext cx="1066800" cy="338554"/>
            <a:chOff x="5181600" y="3991967"/>
            <a:chExt cx="1066800" cy="33855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181600" y="4038600"/>
              <a:ext cx="1066800" cy="158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257800" y="3991967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2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chemeClr val="accent2"/>
                  </a:solidFill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2126-275E-45C1-9C77-1FB1894110D1}" type="slidenum">
              <a:rPr lang="en-US"/>
              <a:pPr/>
              <a:t>15</a:t>
            </a:fld>
            <a:endParaRPr 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Quantitative Disagreement Remains</a:t>
            </a:r>
            <a:endParaRPr lang="en-US" dirty="0"/>
          </a:p>
        </p:txBody>
      </p:sp>
      <p:sp>
        <p:nvSpPr>
          <p:cNvPr id="828429" name="Text Box 13"/>
          <p:cNvSpPr txBox="1">
            <a:spLocks noChangeArrowheads="1"/>
          </p:cNvSpPr>
          <p:nvPr/>
        </p:nvSpPr>
        <p:spPr bwMode="auto">
          <a:xfrm>
            <a:off x="2620963" y="58816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2133600" y="1766888"/>
            <a:ext cx="4572000" cy="4038600"/>
            <a:chOff x="4953000" y="1752600"/>
            <a:chExt cx="4241043" cy="3629799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1752600"/>
              <a:ext cx="392061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5562600" y="5105400"/>
              <a:ext cx="3631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Wicks, WAH,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Djordjevic</a:t>
              </a:r>
              <a:r>
                <a:rPr lang="en-US" sz="1200" dirty="0" smtClean="0"/>
                <a:t>, NPA784 (2007)</a:t>
              </a:r>
            </a:p>
          </p:txBody>
        </p:sp>
      </p:grp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E45E-0132-48DB-98E9-79724963329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" name="Content Placeholder 8"/>
          <p:cNvSpPr>
            <a:spLocks noGrp="1"/>
          </p:cNvSpPr>
          <p:nvPr>
            <p:ph idx="1"/>
          </p:nvPr>
        </p:nvSpPr>
        <p:spPr>
          <a:xfrm>
            <a:off x="457200" y="1118316"/>
            <a:ext cx="8229600" cy="4876800"/>
          </a:xfrm>
        </p:spPr>
        <p:txBody>
          <a:bodyPr/>
          <a:lstStyle/>
          <a:p>
            <a:r>
              <a:rPr lang="en-US" dirty="0" smtClean="0"/>
              <a:t>Include elastic energy loss, proper geometry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16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353282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1F9-52A4-4C3C-A3AD-653B5C333F4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LPM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17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2086789"/>
          <a:ext cx="4191000" cy="4052158"/>
        </p:xfrm>
        <a:graphic>
          <a:graphicData uri="http://schemas.openxmlformats.org/presentationml/2006/ole">
            <p:oleObj spid="_x0000_s354306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60476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4B6F-4265-4468-BCDC-CD168F670189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7AC0-D8E0-49EE-B7C0-094154DE651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11"/>
          <p:cNvGrpSpPr/>
          <p:nvPr/>
        </p:nvGrpSpPr>
        <p:grpSpPr>
          <a:xfrm>
            <a:off x="4001852" y="1676400"/>
            <a:ext cx="5142148" cy="3471049"/>
            <a:chOff x="4001852" y="1676400"/>
            <a:chExt cx="5142148" cy="3471049"/>
          </a:xfrm>
        </p:grpSpPr>
        <p:pic>
          <p:nvPicPr>
            <p:cNvPr id="1576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1852" y="1676400"/>
              <a:ext cx="5029200" cy="334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7583252" y="487045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  <a:endParaRPr lang="en-US" sz="1200" dirty="0" smtClean="0"/>
            </a:p>
          </p:txBody>
        </p:sp>
      </p:grp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1295400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66800" y="5257800"/>
            <a:ext cx="2028119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g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2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4648200"/>
            <a:ext cx="1924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Gubser</a:t>
            </a:r>
            <a:r>
              <a:rPr lang="en-US" sz="1200" dirty="0" smtClean="0"/>
              <a:t> et al., JHEP 2008</a:t>
            </a:r>
          </a:p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 to Meson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try to measure </a:t>
            </a:r>
            <a:r>
              <a:rPr lang="en-US" dirty="0" err="1" smtClean="0"/>
              <a:t>Casimir</a:t>
            </a:r>
            <a:r>
              <a:rPr lang="en-US" dirty="0" smtClean="0"/>
              <a:t> effect from ratios of baryons to meson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0515-68C5-4C02-8CCC-D982853C6827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" name="Group 16"/>
          <p:cNvGrpSpPr/>
          <p:nvPr/>
        </p:nvGrpSpPr>
        <p:grpSpPr>
          <a:xfrm>
            <a:off x="4572000" y="2542401"/>
            <a:ext cx="4622800" cy="3262502"/>
            <a:chOff x="4572000" y="1905000"/>
            <a:chExt cx="4622800" cy="3262502"/>
          </a:xfrm>
        </p:grpSpPr>
        <p:pic>
          <p:nvPicPr>
            <p:cNvPr id="1566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1905000"/>
              <a:ext cx="4622800" cy="3262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8001000" y="3674288"/>
              <a:ext cx="10262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AdS</a:t>
              </a:r>
              <a:r>
                <a:rPr lang="en-US" sz="1600" dirty="0" smtClean="0"/>
                <a:t>/CFT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6200" y="4004846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pQCD</a:t>
              </a:r>
              <a:endParaRPr lang="en-US" sz="1600" dirty="0" smtClean="0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0" y="2618601"/>
            <a:ext cx="4495800" cy="3195810"/>
            <a:chOff x="0" y="1981200"/>
            <a:chExt cx="4495800" cy="3195810"/>
          </a:xfrm>
        </p:grpSpPr>
        <p:pic>
          <p:nvPicPr>
            <p:cNvPr id="1566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981200"/>
              <a:ext cx="4495800" cy="3195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3352800" y="3581400"/>
              <a:ext cx="10262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AdS</a:t>
              </a:r>
              <a:r>
                <a:rPr lang="en-US" sz="1600" dirty="0" smtClean="0"/>
                <a:t>/CFT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1800" y="3886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pQCD</a:t>
              </a:r>
              <a:endParaRPr lang="en-US" sz="1600" dirty="0" smtClean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62400" y="5819001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2847201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6101" y="2847201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Why do we care about HI?</a:t>
            </a:r>
          </a:p>
          <a:p>
            <a:pPr lvl="1"/>
            <a:r>
              <a:rPr lang="en-US" dirty="0" smtClean="0"/>
              <a:t>Phase diagram of QCD</a:t>
            </a:r>
          </a:p>
          <a:p>
            <a:pPr lvl="1"/>
            <a:r>
              <a:rPr lang="en-US" dirty="0" smtClean="0"/>
              <a:t>Big Bang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Abelian</a:t>
            </a:r>
            <a:r>
              <a:rPr lang="en-US" dirty="0" smtClean="0"/>
              <a:t> many-body: </a:t>
            </a:r>
            <a:r>
              <a:rPr lang="en-US" dirty="0" err="1" smtClean="0"/>
              <a:t>perturbative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endParaRPr lang="en-US" dirty="0" smtClean="0"/>
          </a:p>
          <a:p>
            <a:r>
              <a:rPr lang="en-US" dirty="0" smtClean="0"/>
              <a:t>Qualitative Successes of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</a:p>
          <a:p>
            <a:pPr lvl="1"/>
            <a:r>
              <a:rPr lang="en-US" dirty="0" smtClean="0"/>
              <a:t>Entropy density (compared to lattice)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1/4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from 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measurements</a:t>
            </a:r>
          </a:p>
          <a:p>
            <a:pPr lvl="1"/>
            <a:r>
              <a:rPr lang="en-US" dirty="0" smtClean="0"/>
              <a:t>Consistent suppression of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and e</a:t>
            </a:r>
            <a:r>
              <a:rPr lang="en-US" baseline="30000" dirty="0" smtClean="0"/>
              <a:t>-</a:t>
            </a:r>
          </a:p>
          <a:p>
            <a:pPr lvl="1"/>
            <a:r>
              <a:rPr lang="en-US" dirty="0" smtClean="0"/>
              <a:t>Some important open problems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3A0D-6A59-4408-93D8-7732147C71C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g, q from </a:t>
            </a:r>
            <a:r>
              <a:rPr lang="en-US" dirty="0" err="1" smtClean="0"/>
              <a:t>AdS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Sensitive to 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2B89-78CC-46B1-8998-1CB5B10E63A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4171950" cy="336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24200" y="5257800"/>
            <a:ext cx="3081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Phys.Rev.D79:125015,2009</a:t>
            </a:r>
          </a:p>
        </p:txBody>
      </p:sp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2768" y="2147887"/>
            <a:ext cx="466123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765-F50B-43F1-A245-867502E31EBE}" type="slidenum">
              <a:rPr lang="en-US"/>
              <a:pPr/>
              <a:t>21</a:t>
            </a:fld>
            <a:endParaRPr lang="en-US"/>
          </a:p>
        </p:txBody>
      </p:sp>
      <p:pic>
        <p:nvPicPr>
          <p:cNvPr id="586754" name="Picture 2" descr="071015Rationo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162800" cy="4010025"/>
          </a:xfrm>
          <a:prstGeom prst="rect">
            <a:avLst/>
          </a:prstGeom>
          <a:noFill/>
        </p:spPr>
      </p:pic>
      <p:pic>
        <p:nvPicPr>
          <p:cNvPr id="586755" name="Picture 3" descr="zoo1d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</p:spPr>
      </p:pic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r>
              <a:rPr lang="en-US" dirty="0" smtClean="0"/>
              <a:t>/CFT at LHC</a:t>
            </a:r>
            <a:endParaRPr lang="en-US" dirty="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Predictions:</a:t>
            </a:r>
            <a:endParaRPr lang="en-US" dirty="0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-977900" y="4953000"/>
            <a:ext cx="10058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Taking the ratio cancels most normalization </a:t>
            </a:r>
            <a:r>
              <a:rPr lang="en-US" sz="1800" dirty="0" smtClean="0">
                <a:solidFill>
                  <a:srgbClr val="030303"/>
                </a:solidFill>
              </a:rPr>
              <a:t>differences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ratio asymptotically approaches 1, and more slowly so for increased quenching (until quenching saturates)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 ratio is flat and many times smaller than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at only moderate </a:t>
            </a:r>
            <a:r>
              <a:rPr lang="en-US" sz="1800" dirty="0" err="1">
                <a:solidFill>
                  <a:srgbClr val="030303"/>
                </a:solidFill>
              </a:rPr>
              <a:t>p</a:t>
            </a:r>
            <a:r>
              <a:rPr lang="en-US" sz="1800" baseline="-25000" dirty="0" err="1">
                <a:solidFill>
                  <a:srgbClr val="030303"/>
                </a:solidFill>
              </a:rPr>
              <a:t>T</a:t>
            </a:r>
            <a:endParaRPr lang="en-US" sz="1800" baseline="-25000" dirty="0">
              <a:solidFill>
                <a:srgbClr val="030303"/>
              </a:solidFill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3359150" y="5745163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2B08-0905-4C12-B615-ABC7898AA395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build="p"/>
      <p:bldP spid="586759" grpId="0"/>
      <p:bldP spid="5867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22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7077-BE57-4807-AEF7-0AE7B44BF0C9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23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-1143000" y="5499100"/>
            <a:ext cx="10223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T(</a:t>
            </a:r>
            <a:r>
              <a:rPr lang="en-US" sz="1800" dirty="0">
                <a:solidFill>
                  <a:srgbClr val="030303"/>
                </a:solidFill>
                <a:latin typeface="Symbol" pitchFamily="18" charset="2"/>
              </a:rPr>
              <a:t>t</a:t>
            </a:r>
            <a:r>
              <a:rPr lang="en-US" sz="1800" baseline="-25000" dirty="0">
                <a:solidFill>
                  <a:srgbClr val="030303"/>
                </a:solidFill>
              </a:rPr>
              <a:t>0</a:t>
            </a:r>
            <a:r>
              <a:rPr lang="en-US" sz="1800" dirty="0">
                <a:solidFill>
                  <a:srgbClr val="030303"/>
                </a:solidFill>
              </a:rPr>
              <a:t>): </a:t>
            </a:r>
            <a:r>
              <a:rPr lang="en-US" dirty="0" smtClean="0">
                <a:solidFill>
                  <a:srgbClr val="030303"/>
                </a:solidFill>
              </a:rPr>
              <a:t>“(”</a:t>
            </a:r>
            <a:r>
              <a:rPr lang="en-US" sz="1800" dirty="0" smtClean="0">
                <a:solidFill>
                  <a:srgbClr val="030303"/>
                </a:solidFill>
              </a:rPr>
              <a:t>, </a:t>
            </a:r>
            <a:r>
              <a:rPr lang="en-US" sz="1800" dirty="0">
                <a:solidFill>
                  <a:srgbClr val="030303"/>
                </a:solidFill>
              </a:rPr>
              <a:t>corrections </a:t>
            </a:r>
            <a:r>
              <a:rPr lang="en-US" sz="1800" dirty="0" smtClean="0">
                <a:solidFill>
                  <a:srgbClr val="030303"/>
                </a:solidFill>
              </a:rPr>
              <a:t>likely small for </a:t>
            </a:r>
            <a:r>
              <a:rPr lang="en-US" sz="1800" dirty="0">
                <a:solidFill>
                  <a:srgbClr val="030303"/>
                </a:solidFill>
              </a:rPr>
              <a:t>smaller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T</a:t>
            </a:r>
            <a:r>
              <a:rPr lang="en-US" sz="1800" baseline="-25000" dirty="0" err="1">
                <a:solidFill>
                  <a:srgbClr val="030303"/>
                </a:solidFill>
              </a:rPr>
              <a:t>c</a:t>
            </a:r>
            <a:r>
              <a:rPr lang="en-US" sz="1800" dirty="0">
                <a:solidFill>
                  <a:srgbClr val="030303"/>
                </a:solidFill>
              </a:rPr>
              <a:t>: </a:t>
            </a:r>
            <a:r>
              <a:rPr lang="en-US" sz="1800" dirty="0" smtClean="0">
                <a:solidFill>
                  <a:srgbClr val="030303"/>
                </a:solidFill>
              </a:rPr>
              <a:t>“]”, </a:t>
            </a:r>
            <a:r>
              <a:rPr lang="en-US" sz="1800" dirty="0">
                <a:solidFill>
                  <a:srgbClr val="030303"/>
                </a:solidFill>
              </a:rPr>
              <a:t>corrections likely </a:t>
            </a:r>
            <a:r>
              <a:rPr lang="en-US" sz="1800" dirty="0" smtClean="0">
                <a:solidFill>
                  <a:srgbClr val="030303"/>
                </a:solidFill>
              </a:rPr>
              <a:t>large for </a:t>
            </a:r>
            <a:r>
              <a:rPr lang="en-US" sz="1800" dirty="0">
                <a:solidFill>
                  <a:srgbClr val="030303"/>
                </a:solidFill>
              </a:rPr>
              <a:t>higher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5679-05D2-45D0-8BC1-011F4FF58A09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and </a:t>
            </a:r>
            <a:r>
              <a:rPr lang="en-US" dirty="0" err="1" smtClean="0"/>
              <a:t>AdS</a:t>
            </a:r>
            <a:r>
              <a:rPr lang="en-US" dirty="0" smtClean="0"/>
              <a:t>/CFT: qualitatively consistent</a:t>
            </a:r>
          </a:p>
          <a:p>
            <a:pPr lvl="1"/>
            <a:r>
              <a:rPr lang="en-US" dirty="0" smtClean="0"/>
              <a:t>s,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/s,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and e</a:t>
            </a:r>
            <a:r>
              <a:rPr lang="en-US" baseline="30000" dirty="0" smtClean="0"/>
              <a:t>-</a:t>
            </a:r>
          </a:p>
          <a:p>
            <a:pPr lvl="2"/>
            <a:r>
              <a:rPr lang="en-US" dirty="0" smtClean="0"/>
              <a:t>For suppression, </a:t>
            </a:r>
            <a:r>
              <a:rPr lang="en-US" dirty="0" err="1" smtClean="0"/>
              <a:t>AdS</a:t>
            </a:r>
            <a:r>
              <a:rPr lang="en-US" dirty="0" smtClean="0"/>
              <a:t>—surprisingly—somewhat better</a:t>
            </a:r>
          </a:p>
          <a:p>
            <a:r>
              <a:rPr lang="en-US" dirty="0" smtClean="0"/>
              <a:t>Future: Distinguish between the two </a:t>
            </a:r>
            <a:r>
              <a:rPr lang="en-US" i="1" dirty="0" smtClean="0"/>
              <a:t>qualitatively</a:t>
            </a:r>
            <a:r>
              <a:rPr lang="en-US" dirty="0" smtClean="0"/>
              <a:t> &amp; Push from qualitative to </a:t>
            </a:r>
            <a:r>
              <a:rPr lang="en-US" b="1" i="1" dirty="0" smtClean="0"/>
              <a:t>quantitative</a:t>
            </a:r>
            <a:endParaRPr lang="en-US" dirty="0" smtClean="0"/>
          </a:p>
          <a:p>
            <a:pPr lvl="1"/>
            <a:r>
              <a:rPr lang="en-US" dirty="0" smtClean="0"/>
              <a:t>Double ratio 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q</a:t>
            </a:r>
            <a:r>
              <a:rPr lang="en-US" dirty="0" smtClean="0"/>
              <a:t> vs.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dependence)</a:t>
            </a:r>
          </a:p>
          <a:p>
            <a:pPr lvl="1"/>
            <a:r>
              <a:rPr lang="en-US" dirty="0" smtClean="0"/>
              <a:t>Regimes of applicability/Theoretical uncertainty</a:t>
            </a:r>
          </a:p>
          <a:p>
            <a:pPr lvl="2"/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corrections for HQ drag</a:t>
            </a:r>
          </a:p>
          <a:p>
            <a:pPr lvl="2"/>
            <a:r>
              <a:rPr lang="en-US" dirty="0" smtClean="0"/>
              <a:t>Control over jet IC</a:t>
            </a:r>
          </a:p>
          <a:p>
            <a:pPr lvl="2"/>
            <a:r>
              <a:rPr lang="en-US" dirty="0" smtClean="0"/>
              <a:t>Importance of QCD dual?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574-75AB-4E73-A1B0-B32523BD1DC3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QCD and Phase Diagram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BD70-DDF6-4F2E-B0AC-6254E1C35E7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Content Placeholder 6" descr="PhaseDiagramLR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2835" y="1447800"/>
            <a:ext cx="4618330" cy="4525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6019800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I: Lattice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876800" y="4343400"/>
            <a:ext cx="4495800" cy="1143000"/>
          </a:xfrm>
        </p:spPr>
        <p:txBody>
          <a:bodyPr/>
          <a:lstStyle/>
          <a:p>
            <a:pPr lvl="2"/>
            <a:r>
              <a:rPr lang="en-US" dirty="0" smtClean="0"/>
              <a:t>All </a:t>
            </a:r>
            <a:r>
              <a:rPr lang="en-US" dirty="0" err="1" smtClean="0"/>
              <a:t>momenta</a:t>
            </a:r>
            <a:endParaRPr lang="en-US" dirty="0" smtClean="0"/>
          </a:p>
          <a:p>
            <a:pPr lvl="2"/>
            <a:r>
              <a:rPr lang="en-US" dirty="0" smtClean="0"/>
              <a:t>Euclidean </a:t>
            </a:r>
            <a:r>
              <a:rPr lang="en-US" dirty="0" err="1" smtClean="0"/>
              <a:t>correlators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326E-D271-4683-BFA2-B38F95A27636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1524000" y="1066800"/>
            <a:ext cx="2396296" cy="2362200"/>
            <a:chOff x="152400" y="1447800"/>
            <a:chExt cx="2396296" cy="2362200"/>
          </a:xfrm>
        </p:grpSpPr>
        <p:pic>
          <p:nvPicPr>
            <p:cNvPr id="10" name="Content Placeholder 6" descr="LatticeIllustrati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47800"/>
              <a:ext cx="2396296" cy="2133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9600" y="3533001"/>
              <a:ext cx="1794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Long Range Plan, 2008</a:t>
              </a:r>
              <a:endParaRPr lang="en-US" sz="1200" dirty="0"/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228600" y="3657600"/>
            <a:ext cx="5638800" cy="2639199"/>
            <a:chOff x="0" y="3810000"/>
            <a:chExt cx="5638800" cy="26391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3810000"/>
              <a:ext cx="5181600" cy="244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0" y="6172200"/>
              <a:ext cx="2854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Kaczmarek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Zantow</a:t>
              </a:r>
              <a:r>
                <a:rPr lang="en-US" sz="1200" dirty="0" smtClean="0"/>
                <a:t>, PRD71 (2005)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8490" y="6172200"/>
              <a:ext cx="2770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Davies et al. (HPQCD), PRL92 (2004)</a:t>
              </a:r>
              <a:endParaRPr lang="en-US" sz="1200" dirty="0"/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435" y="1066800"/>
            <a:ext cx="294469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II: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57400" y="5486400"/>
            <a:ext cx="5867400" cy="1066800"/>
          </a:xfrm>
        </p:spPr>
        <p:txBody>
          <a:bodyPr>
            <a:normAutofit fontScale="92500"/>
          </a:bodyPr>
          <a:lstStyle/>
          <a:p>
            <a:pPr lvl="2"/>
            <a:r>
              <a:rPr lang="en-US" dirty="0" smtClean="0"/>
              <a:t>Any quantity</a:t>
            </a:r>
          </a:p>
          <a:p>
            <a:pPr lvl="2"/>
            <a:r>
              <a:rPr lang="en-US" dirty="0" smtClean="0"/>
              <a:t>Small coupling (large </a:t>
            </a:r>
            <a:r>
              <a:rPr lang="en-US" dirty="0" err="1" smtClean="0"/>
              <a:t>momenta</a:t>
            </a:r>
            <a:r>
              <a:rPr lang="en-US" dirty="0" smtClean="0"/>
              <a:t>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F5B-E651-4368-BF1D-277160098632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163881" y="838200"/>
            <a:ext cx="3798519" cy="4772799"/>
            <a:chOff x="163881" y="1219200"/>
            <a:chExt cx="3798519" cy="4772799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5715000"/>
              <a:ext cx="2010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Jäger</a:t>
              </a:r>
              <a:r>
                <a:rPr lang="en-US" sz="1200" dirty="0" smtClean="0"/>
                <a:t> et al., PRD67 (2003)</a:t>
              </a:r>
              <a:endParaRPr lang="en-US" sz="1200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81" y="1219200"/>
              <a:ext cx="3798519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6"/>
          <p:cNvGrpSpPr/>
          <p:nvPr/>
        </p:nvGrpSpPr>
        <p:grpSpPr>
          <a:xfrm>
            <a:off x="4078061" y="1295400"/>
            <a:ext cx="5065939" cy="4163199"/>
            <a:chOff x="4078061" y="1752600"/>
            <a:chExt cx="5065939" cy="416319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8061" y="1752600"/>
              <a:ext cx="5065939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019800" y="5638800"/>
              <a:ext cx="1638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d’Enterria</a:t>
              </a:r>
              <a:r>
                <a:rPr lang="en-US" sz="1200" dirty="0" smtClean="0"/>
                <a:t>, 0902.2011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III: </a:t>
            </a:r>
            <a:r>
              <a:rPr lang="en-US" dirty="0" err="1" smtClean="0"/>
              <a:t>AdS</a:t>
            </a:r>
            <a:r>
              <a:rPr lang="en-US" dirty="0" smtClean="0"/>
              <a:t>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21" y="990600"/>
            <a:ext cx="9144000" cy="685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Maldacena</a:t>
            </a:r>
            <a:r>
              <a:rPr lang="en-US" dirty="0" smtClean="0"/>
              <a:t> conjecture: SYM in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 IIB in </a:t>
            </a:r>
            <a:r>
              <a:rPr lang="en-US" i="1" dirty="0" smtClean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+1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BC1F-DB17-4798-9556-B3680226DC26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304800" y="4800600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quantities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→ ∞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SYM, not QCD: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Probably not good approx. 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maybe A+A?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152400" y="1802451"/>
            <a:ext cx="4156291" cy="2895600"/>
            <a:chOff x="152400" y="1802451"/>
            <a:chExt cx="4156291" cy="28956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891" y="2335851"/>
              <a:ext cx="3698509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802451"/>
              <a:ext cx="3886200" cy="48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124200" y="4393251"/>
              <a:ext cx="11844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Gubser</a:t>
              </a:r>
              <a:r>
                <a:rPr lang="en-US" sz="1200" dirty="0" smtClean="0"/>
                <a:t>, QM09</a:t>
              </a:r>
              <a:endParaRPr lang="en-US" sz="1200" dirty="0"/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4572000" y="1752600"/>
            <a:ext cx="4267200" cy="3707451"/>
            <a:chOff x="4572000" y="1752600"/>
            <a:chExt cx="4267200" cy="370745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2564451"/>
              <a:ext cx="425160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1752600"/>
              <a:ext cx="4191000" cy="51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of a HI Collision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762000" y="5029200"/>
            <a:ext cx="8229600" cy="1447800"/>
          </a:xfrm>
        </p:spPr>
        <p:txBody>
          <a:bodyPr>
            <a:normAutofit/>
          </a:bodyPr>
          <a:lstStyle/>
          <a:p>
            <a:pPr lvl="2">
              <a:buFontTx/>
              <a:buChar char="•"/>
            </a:pPr>
            <a:r>
              <a:rPr lang="en-US" dirty="0" smtClean="0"/>
              <a:t>Hydro propagates IC</a:t>
            </a:r>
          </a:p>
          <a:p>
            <a:pPr lvl="3">
              <a:buFontTx/>
              <a:buChar char="–"/>
            </a:pPr>
            <a:r>
              <a:rPr lang="en-US" sz="1800" dirty="0" smtClean="0">
                <a:solidFill>
                  <a:srgbClr val="030303"/>
                </a:solidFill>
              </a:rPr>
              <a:t>Results depend strongly on initial conditions</a:t>
            </a:r>
          </a:p>
          <a:p>
            <a:pPr lvl="2">
              <a:buFontTx/>
              <a:buChar char="•"/>
            </a:pPr>
            <a:r>
              <a:rPr lang="en-US" dirty="0" smtClean="0"/>
              <a:t>Viscosity reduces momentum anisotropy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0326-674F-4B39-B437-575663C4CCDA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3657600" y="1752600"/>
          <a:ext cx="5486400" cy="741363"/>
        </p:xfrm>
        <a:graphic>
          <a:graphicData uri="http://schemas.openxmlformats.org/presentationml/2006/ole">
            <p:oleObj spid="_x0000_s415746" name="Image" r:id="rId3" imgW="15873016" imgH="2146032" progId="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914400"/>
            <a:ext cx="3886200" cy="3165475"/>
            <a:chOff x="0" y="914400"/>
            <a:chExt cx="3886200" cy="3165475"/>
          </a:xfrm>
        </p:grpSpPr>
        <p:pic>
          <p:nvPicPr>
            <p:cNvPr id="5" name="Picture 5" descr="CollisionGeom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914400"/>
              <a:ext cx="3886200" cy="2595563"/>
            </a:xfrm>
            <a:prstGeom prst="rect">
              <a:avLst/>
            </a:prstGeom>
            <a:noFill/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12725" y="3622675"/>
              <a:ext cx="28209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M </a:t>
              </a:r>
              <a:r>
                <a:rPr lang="en-US" sz="1200" dirty="0" err="1"/>
                <a:t>Kaneta</a:t>
              </a:r>
              <a:r>
                <a:rPr lang="en-US" sz="1200" dirty="0"/>
                <a:t>, Results from the </a:t>
              </a:r>
            </a:p>
            <a:p>
              <a:r>
                <a:rPr lang="en-US" sz="1200" dirty="0"/>
                <a:t>Relativistic Heavy Ion Collider (Part II)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00400" y="2667000"/>
            <a:ext cx="5943600" cy="2562999"/>
            <a:chOff x="3200400" y="2667000"/>
            <a:chExt cx="5943600" cy="2562999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310322" y="4953000"/>
              <a:ext cx="38336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T Ludlum and L </a:t>
              </a:r>
              <a:r>
                <a:rPr lang="en-US" sz="1200" dirty="0" err="1"/>
                <a:t>McLerran</a:t>
              </a:r>
              <a:r>
                <a:rPr lang="en-US" sz="1200" dirty="0"/>
                <a:t>, Phys. Today </a:t>
              </a:r>
              <a:r>
                <a:rPr lang="en-US" sz="1200" dirty="0" smtClean="0"/>
                <a:t>56N10 </a:t>
              </a:r>
              <a:r>
                <a:rPr lang="en-US" sz="1200" dirty="0"/>
                <a:t>(2003)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2667000"/>
              <a:ext cx="5943600" cy="221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Viscosity: why the fuss?</a:t>
            </a:r>
          </a:p>
          <a:p>
            <a:pPr lvl="1"/>
            <a:r>
              <a:rPr lang="en-US" dirty="0" smtClean="0"/>
              <a:t>Naive </a:t>
            </a:r>
            <a:r>
              <a:rPr lang="en-US" dirty="0" err="1" smtClean="0"/>
              <a:t>pQCD</a:t>
            </a:r>
            <a:r>
              <a:rPr lang="en-US" dirty="0" smtClean="0"/>
              <a:t>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</a:t>
            </a:r>
          </a:p>
          <a:p>
            <a:pPr lvl="1"/>
            <a:r>
              <a:rPr lang="en-US" dirty="0" smtClean="0"/>
              <a:t>Naive </a:t>
            </a:r>
            <a:r>
              <a:rPr lang="en-US" dirty="0" err="1" smtClean="0"/>
              <a:t>AdS</a:t>
            </a:r>
            <a:r>
              <a:rPr lang="en-US" dirty="0" smtClean="0"/>
              <a:t>/CFT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1/4</a:t>
            </a:r>
            <a:r>
              <a:rPr lang="en-US" dirty="0" smtClean="0">
                <a:latin typeface="Symbol" pitchFamily="18" charset="2"/>
              </a:rPr>
              <a:t>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47D-8BCC-454E-BCCB-42B6D9E279A2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0" name="Group 12"/>
          <p:cNvGrpSpPr/>
          <p:nvPr/>
        </p:nvGrpSpPr>
        <p:grpSpPr>
          <a:xfrm>
            <a:off x="228600" y="5662613"/>
            <a:ext cx="8763000" cy="936625"/>
            <a:chOff x="228600" y="5662613"/>
            <a:chExt cx="8763000" cy="936625"/>
          </a:xfrm>
        </p:grpSpPr>
        <p:graphicFrame>
          <p:nvGraphicFramePr>
            <p:cNvPr id="8" name="Object 9"/>
            <p:cNvGraphicFramePr>
              <a:graphicFrameLocks noChangeAspect="1"/>
            </p:cNvGraphicFramePr>
            <p:nvPr/>
          </p:nvGraphicFramePr>
          <p:xfrm>
            <a:off x="228600" y="5662613"/>
            <a:ext cx="8763000" cy="814387"/>
          </p:xfrm>
          <a:graphic>
            <a:graphicData uri="http://schemas.openxmlformats.org/presentationml/2006/ole">
              <p:oleObj spid="_x0000_s410627" name="Image" r:id="rId3" imgW="13663492" imgH="1269841" progId="">
                <p:embed/>
              </p:oleObj>
            </a:graphicData>
          </a:graphic>
        </p:graphicFrame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5638800" y="6324600"/>
              <a:ext cx="20923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U Heinz, Quark Matter 2009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00438" y="2397125"/>
            <a:ext cx="5419562" cy="3290074"/>
            <a:chOff x="2200438" y="2397125"/>
            <a:chExt cx="5419562" cy="3290074"/>
          </a:xfrm>
        </p:grpSpPr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200438" y="2397125"/>
            <a:ext cx="4584700" cy="3165475"/>
          </p:xfrm>
          <a:graphic>
            <a:graphicData uri="http://schemas.openxmlformats.org/presentationml/2006/ole">
              <p:oleObj spid="_x0000_s410626" name="Image" r:id="rId4" imgW="6273016" imgH="4330159" progId="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4715038" y="5410200"/>
              <a:ext cx="2904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Luzum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Romatschke</a:t>
              </a:r>
              <a:r>
                <a:rPr lang="en-US" sz="1200" dirty="0" smtClean="0"/>
                <a:t>, PRC78 (2008)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5645-52FE-4C46-8F71-063534DAF70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GLS/SPOCK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9779</TotalTime>
  <Words>978</Words>
  <Application>Microsoft Office PowerPoint</Application>
  <PresentationFormat>On-screen Show (4:3)</PresentationFormat>
  <Paragraphs>239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Image</vt:lpstr>
      <vt:lpstr>Qualitative Successes  of AdS/CFT at RHIC</vt:lpstr>
      <vt:lpstr>Introduction</vt:lpstr>
      <vt:lpstr>Bulk QCD and Phase Diagram</vt:lpstr>
      <vt:lpstr>Methods of QCD Calculation I: Lattice</vt:lpstr>
      <vt:lpstr>Methods of QCD Calculation II: pQCD</vt:lpstr>
      <vt:lpstr>Methods of QCD Calculation III: AdS(?)</vt:lpstr>
      <vt:lpstr>Geometry of a HI Collision</vt:lpstr>
      <vt:lpstr>Low-pT Measurements</vt:lpstr>
      <vt:lpstr>Why High-pT Jets?</vt:lpstr>
      <vt:lpstr>Jets in Heavy Ion Collisions</vt:lpstr>
      <vt:lpstr>High-pT Observable</vt:lpstr>
      <vt:lpstr>pQCD Rad Picture</vt:lpstr>
      <vt:lpstr>pQCD Success at RHIC:</vt:lpstr>
      <vt:lpstr>Qualitative Disagreement</vt:lpstr>
      <vt:lpstr>Quantitative Disagreement Remains</vt:lpstr>
      <vt:lpstr>Jets in AdS/CFT</vt:lpstr>
      <vt:lpstr>Compared to Data</vt:lpstr>
      <vt:lpstr>Light Quark and Gluon E-Loss</vt:lpstr>
      <vt:lpstr>Baryon to Meson Ratios</vt:lpstr>
      <vt:lpstr>Quantitative g, q from AdS?</vt:lpstr>
      <vt:lpstr>pQCD vs. AdS/CFT at LHC</vt:lpstr>
      <vt:lpstr>Not So Fast!</vt:lpstr>
      <vt:lpstr>LHC RcAA(pT)/RbAA(pT) Prediction (with speed limits)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566</cp:revision>
  <dcterms:created xsi:type="dcterms:W3CDTF">2009-09-03T22:02:25Z</dcterms:created>
  <dcterms:modified xsi:type="dcterms:W3CDTF">2010-11-16T12:48:42Z</dcterms:modified>
</cp:coreProperties>
</file>