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4" r:id="rId2"/>
    <p:sldId id="595" r:id="rId3"/>
    <p:sldId id="596" r:id="rId4"/>
    <p:sldId id="597" r:id="rId5"/>
    <p:sldId id="598" r:id="rId6"/>
    <p:sldId id="600" r:id="rId7"/>
    <p:sldId id="603" r:id="rId8"/>
    <p:sldId id="604" r:id="rId9"/>
    <p:sldId id="609" r:id="rId10"/>
    <p:sldId id="624" r:id="rId11"/>
    <p:sldId id="629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592" r:id="rId22"/>
    <p:sldId id="593" r:id="rId23"/>
    <p:sldId id="611" r:id="rId24"/>
    <p:sldId id="62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D99"/>
    <a:srgbClr val="FF0000"/>
    <a:srgbClr val="005400"/>
    <a:srgbClr val="4D4D4D"/>
    <a:srgbClr val="660000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9" autoAdjust="0"/>
    <p:restoredTop sz="94660"/>
  </p:normalViewPr>
  <p:slideViewPr>
    <p:cSldViewPr>
      <p:cViewPr varScale="1">
        <p:scale>
          <a:sx n="74" d="100"/>
          <a:sy n="74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778D-07FA-4227-B97C-AB10814752D4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dirty="0" smtClean="0"/>
              <a:t>RHIC &amp; AGS Annual Users' Meeting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5643-DCAB-47DB-90E8-5A7B68D7DE90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62CB-2F41-47C8-8CB7-D93285A69121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DA57-F21D-4D60-8857-AA8DADDD1F8E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5232-0DD3-4EF0-BEF0-C5DE2FA78066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F527-35DA-4F45-8B22-CE470849DF23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007A-137A-4F37-A38B-212E05759A68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F9BF-5E56-4DE6-911B-95A6A133CD29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D449-E86E-406D-95D4-458DD4439D38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8AB7-3839-4C01-9FD2-A5D9E11C47A1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A390-535D-4768-8843-6FB749BBCF20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ABF2-D4C6-4074-8509-11EF10A9C97A}" type="datetime1">
              <a:rPr lang="en-US" smtClean="0"/>
              <a:pPr/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RHIC &amp; AGS Annual Users' Meeting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Theory Update on Energy Loss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June 8,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C77B-232C-4ADA-8051-38B05FA285A8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181600"/>
            <a:ext cx="4697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          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v</a:t>
            </a:r>
            <a:r>
              <a:rPr lang="en-US" baseline="-25000" dirty="0" smtClean="0"/>
              <a:t>2</a:t>
            </a:r>
            <a:r>
              <a:rPr lang="en-US" dirty="0" smtClean="0"/>
              <a:t> (II)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CGC, fluctuations not enough for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AdS</a:t>
            </a:r>
            <a:r>
              <a:rPr lang="en-US" dirty="0" smtClean="0"/>
              <a:t>/CFT: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~ L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Better job?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1C37-95CA-4622-B473-86A7B7D1D368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2694801"/>
            <a:ext cx="4572000" cy="3206496"/>
            <a:chOff x="2190750" y="1758950"/>
            <a:chExt cx="4572000" cy="320649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0750" y="1758950"/>
              <a:ext cx="4572000" cy="3206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960424" y="2139950"/>
              <a:ext cx="14975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3F3D99"/>
                  </a:solidFill>
                </a:rPr>
                <a:t>Glauber</a:t>
              </a:r>
              <a:endParaRPr lang="en-US" sz="1200" dirty="0" smtClean="0">
                <a:solidFill>
                  <a:srgbClr val="3F3D99"/>
                </a:solidFill>
              </a:endParaRPr>
            </a:p>
            <a:p>
              <a:r>
                <a:rPr lang="en-US" sz="1200" dirty="0" smtClean="0">
                  <a:solidFill>
                    <a:srgbClr val="FF0000"/>
                  </a:solidFill>
                </a:rPr>
                <a:t>CGC</a:t>
              </a:r>
            </a:p>
            <a:p>
              <a:r>
                <a:rPr lang="en-US" sz="1200" dirty="0" smtClean="0"/>
                <a:t>Solid: analytic</a:t>
              </a:r>
            </a:p>
            <a:p>
              <a:r>
                <a:rPr lang="en-US" sz="1200" dirty="0" smtClean="0"/>
                <a:t>Dashed: fluctuating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28950" y="2216150"/>
              <a:ext cx="10134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PHENIX  </a:t>
              </a:r>
              <a:r>
                <a:rPr lang="en-US" sz="1200" dirty="0" smtClean="0">
                  <a:latin typeface="Symbol" pitchFamily="18" charset="2"/>
                </a:rPr>
                <a:t>p</a:t>
              </a:r>
              <a:r>
                <a:rPr lang="en-US" sz="1200" baseline="30000" dirty="0" smtClean="0"/>
                <a:t>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11221" y="5666601"/>
            <a:ext cx="221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J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pic>
        <p:nvPicPr>
          <p:cNvPr id="5683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926535"/>
            <a:ext cx="4419600" cy="280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80478" y="5666601"/>
            <a:ext cx="2563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Marquet</a:t>
            </a:r>
            <a:r>
              <a:rPr lang="en-US" sz="1200" dirty="0" smtClean="0"/>
              <a:t> and </a:t>
            </a:r>
            <a:r>
              <a:rPr lang="en-US" sz="1200" dirty="0" err="1" smtClean="0"/>
              <a:t>Renk</a:t>
            </a:r>
            <a:r>
              <a:rPr lang="en-US" sz="1200" dirty="0" smtClean="0"/>
              <a:t>, PLB685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Uncertainties: </a:t>
            </a:r>
            <a:br>
              <a:rPr lang="en-US" dirty="0" smtClean="0"/>
            </a:br>
            <a:r>
              <a:rPr lang="en-US" dirty="0" smtClean="0"/>
              <a:t>Different Formalisms, Different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876800"/>
          </a:xfrm>
        </p:spPr>
        <p:txBody>
          <a:bodyPr/>
          <a:lstStyle/>
          <a:p>
            <a:r>
              <a:rPr lang="en-US" dirty="0" smtClean="0"/>
              <a:t>Very diff. ideas about relevant physics</a:t>
            </a:r>
          </a:p>
          <a:p>
            <a:pPr lvl="1"/>
            <a:r>
              <a:rPr lang="en-US" dirty="0" err="1" smtClean="0"/>
              <a:t>pQCD</a:t>
            </a:r>
            <a:endParaRPr lang="en-US" dirty="0" smtClean="0"/>
          </a:p>
          <a:p>
            <a:pPr lvl="2"/>
            <a:r>
              <a:rPr lang="en-US" dirty="0" smtClean="0"/>
              <a:t>AMY, BDMPS, GLV, HT</a:t>
            </a:r>
          </a:p>
          <a:p>
            <a:r>
              <a:rPr lang="en-US" dirty="0" smtClean="0"/>
              <a:t>Is this a systematic </a:t>
            </a:r>
            <a:r>
              <a:rPr lang="en-US" dirty="0" err="1" smtClean="0"/>
              <a:t>th</a:t>
            </a:r>
            <a:r>
              <a:rPr lang="en-US" dirty="0" smtClean="0"/>
              <a:t>. </a:t>
            </a:r>
            <a:r>
              <a:rPr lang="en-US" dirty="0" err="1" smtClean="0"/>
              <a:t>unc</a:t>
            </a:r>
            <a:r>
              <a:rPr lang="en-US" dirty="0" smtClean="0"/>
              <a:t>.?  Can we falsify?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B62D-5B8C-47D2-9E39-F2D0BCCEB804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04799" y="3124200"/>
          <a:ext cx="4104475" cy="2895600"/>
        </p:xfrm>
        <a:graphic>
          <a:graphicData uri="http://schemas.openxmlformats.org/presentationml/2006/ole">
            <p:oleObj spid="_x0000_s570370" name="Image" r:id="rId3" imgW="14742857" imgH="10400000" progId="">
              <p:embed/>
            </p:oleObj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6721" y="6015335"/>
            <a:ext cx="20022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D4D4D"/>
                </a:solidFill>
              </a:rPr>
              <a:t>Bass et al., </a:t>
            </a:r>
            <a:r>
              <a:rPr lang="en-US" sz="1200" dirty="0" smtClean="0">
                <a:solidFill>
                  <a:srgbClr val="4D4D4D"/>
                </a:solidFill>
              </a:rPr>
              <a:t>Phys.Rev.C79:</a:t>
            </a:r>
          </a:p>
          <a:p>
            <a:r>
              <a:rPr lang="en-US" sz="1200" dirty="0" smtClean="0">
                <a:solidFill>
                  <a:srgbClr val="4D4D4D"/>
                </a:solidFill>
              </a:rPr>
              <a:t>024901,2009</a:t>
            </a:r>
            <a:endParaRPr lang="en-US" sz="1200" dirty="0">
              <a:solidFill>
                <a:srgbClr val="4D4D4D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9675" y="3276600"/>
            <a:ext cx="3815725" cy="274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05200" y="6019800"/>
            <a:ext cx="3779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5400"/>
                </a:solidFill>
              </a:rPr>
              <a:t>What about </a:t>
            </a:r>
            <a:r>
              <a:rPr lang="en-US" sz="2800" dirty="0" err="1" smtClean="0">
                <a:solidFill>
                  <a:srgbClr val="005400"/>
                </a:solidFill>
              </a:rPr>
              <a:t>AdS</a:t>
            </a:r>
            <a:r>
              <a:rPr lang="en-US" sz="2800" dirty="0" smtClean="0">
                <a:solidFill>
                  <a:srgbClr val="005400"/>
                </a:solidFill>
              </a:rPr>
              <a:t>/CFT?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Mechanics of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514600"/>
          </a:xfrm>
        </p:spPr>
        <p:txBody>
          <a:bodyPr/>
          <a:lstStyle/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~ </a:t>
            </a:r>
            <a:r>
              <a:rPr lang="en-US" dirty="0" smtClean="0">
                <a:latin typeface="Arial"/>
                <a:cs typeface="Arial"/>
              </a:rPr>
              <a:t>∫</a:t>
            </a:r>
            <a:r>
              <a:rPr lang="en-US" dirty="0" smtClean="0"/>
              <a:t>(1-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r>
              <a:rPr lang="en-US" baseline="30000" dirty="0" smtClean="0"/>
              <a:t>n</a:t>
            </a:r>
            <a:r>
              <a:rPr lang="en-US" dirty="0" smtClean="0"/>
              <a:t> P(</a:t>
            </a:r>
            <a:r>
              <a:rPr lang="el-GR" dirty="0" smtClean="0"/>
              <a:t>ϵ</a:t>
            </a:r>
            <a:r>
              <a:rPr lang="en-US" dirty="0" smtClean="0"/>
              <a:t>) d</a:t>
            </a:r>
            <a:r>
              <a:rPr lang="el-GR" dirty="0" smtClean="0"/>
              <a:t>ϵ</a:t>
            </a:r>
            <a:endParaRPr lang="en-US" dirty="0" smtClean="0"/>
          </a:p>
          <a:p>
            <a:pPr lvl="2"/>
            <a:r>
              <a:rPr lang="en-US" dirty="0" err="1" smtClean="0"/>
              <a:t>p</a:t>
            </a:r>
            <a:r>
              <a:rPr lang="en-US" baseline="-25000" dirty="0" err="1" smtClean="0"/>
              <a:t>f</a:t>
            </a:r>
            <a:r>
              <a:rPr lang="en-US" dirty="0" smtClean="0"/>
              <a:t> = (1-</a:t>
            </a:r>
            <a:r>
              <a:rPr lang="el-GR" dirty="0" smtClean="0"/>
              <a:t>ϵ</a:t>
            </a:r>
            <a:r>
              <a:rPr lang="en-US" dirty="0" smtClean="0"/>
              <a:t>)p</a:t>
            </a:r>
            <a:r>
              <a:rPr lang="en-US" baseline="-25000" dirty="0" smtClean="0"/>
              <a:t>i</a:t>
            </a:r>
            <a:endParaRPr lang="en-US" baseline="30000" dirty="0" smtClean="0"/>
          </a:p>
          <a:p>
            <a:pPr lvl="1"/>
            <a:r>
              <a:rPr lang="en-US" dirty="0" smtClean="0"/>
              <a:t>Opacity expansions finds single inclusive gluon emission spectrum</a:t>
            </a:r>
          </a:p>
          <a:p>
            <a:pPr lvl="2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C6EF-7E27-4ACD-8FFD-844F850E870B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FOOFig1pQC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7011" y="990600"/>
            <a:ext cx="7157389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P(</a:t>
            </a:r>
            <a:r>
              <a:rPr lang="el-GR" dirty="0" smtClean="0"/>
              <a:t>ϵ</a:t>
            </a:r>
            <a:r>
              <a:rPr lang="en-US" dirty="0" smtClean="0"/>
              <a:t>) by convolving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Approximates probabilistic multiple gluon emission, </a:t>
            </a:r>
            <a:r>
              <a:rPr lang="en-US" dirty="0" err="1" smtClean="0"/>
              <a:t>Sudakov</a:t>
            </a:r>
            <a:endParaRPr lang="en-US" dirty="0" smtClean="0"/>
          </a:p>
          <a:p>
            <a:pPr lvl="2"/>
            <a:r>
              <a:rPr lang="en-US" dirty="0" smtClean="0"/>
              <a:t>assume independent emissions</a:t>
            </a:r>
          </a:p>
          <a:p>
            <a:pPr lvl="1"/>
            <a:r>
              <a:rPr lang="en-US" dirty="0" smtClean="0"/>
              <a:t>NB: </a:t>
            </a:r>
            <a:r>
              <a:rPr lang="el-GR" dirty="0" smtClean="0"/>
              <a:t>ϵ</a:t>
            </a:r>
            <a:r>
              <a:rPr lang="en-US" dirty="0" smtClean="0"/>
              <a:t> is a </a:t>
            </a:r>
            <a:r>
              <a:rPr lang="en-US" i="1" dirty="0" smtClean="0"/>
              <a:t>momentum</a:t>
            </a:r>
            <a:r>
              <a:rPr lang="en-US" dirty="0" smtClean="0"/>
              <a:t> 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6A70-3469-42FC-B543-CD592E589DC4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075801"/>
            <a:ext cx="307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dirty="0" err="1" smtClean="0"/>
              <a:t>Levai</a:t>
            </a:r>
            <a:r>
              <a:rPr lang="en-US" sz="1200" dirty="0" smtClean="0"/>
              <a:t>, and </a:t>
            </a:r>
            <a:r>
              <a:rPr lang="en-US" sz="1200" dirty="0" err="1" smtClean="0"/>
              <a:t>Vitev</a:t>
            </a:r>
            <a:r>
              <a:rPr lang="en-US" sz="1200" dirty="0" smtClean="0"/>
              <a:t> NPB594 (2001)</a:t>
            </a:r>
          </a:p>
        </p:txBody>
      </p:sp>
      <p:pic>
        <p:nvPicPr>
          <p:cNvPr id="9" name="Picture 8" descr="TalkFig1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28001"/>
            <a:ext cx="2895600" cy="109609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810000" y="2161401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295400"/>
            <a:ext cx="2070100" cy="15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Expansion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Want to find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smtClean="0"/>
              <a:t>Make approximations to simplify derivation</a:t>
            </a:r>
          </a:p>
          <a:p>
            <a:pPr lvl="2"/>
            <a:r>
              <a:rPr lang="en-US" dirty="0" smtClean="0"/>
              <a:t>Small angle emission: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  <a:p>
            <a:pPr lvl="3"/>
            <a:r>
              <a:rPr lang="en-US" dirty="0" smtClean="0"/>
              <a:t>Note: ALL current formalisms use collinear approximation</a:t>
            </a:r>
          </a:p>
          <a:p>
            <a:pPr lvl="1"/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violates collinear approx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Both IR and UV safe</a:t>
            </a:r>
          </a:p>
          <a:p>
            <a:pPr lvl="2"/>
            <a:r>
              <a:rPr lang="en-US" dirty="0" smtClean="0"/>
              <a:t>Enforce small angle emission through UV cutoff in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CF43B-96FF-4A54-9D59-CF96591CB030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686175"/>
            <a:ext cx="6905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534437"/>
            <a:ext cx="2209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from Collinear Approx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Derived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dxdk</a:t>
            </a:r>
            <a:r>
              <a:rPr lang="en-US" baseline="-25000" dirty="0" err="1" smtClean="0"/>
              <a:t>T</a:t>
            </a:r>
            <a:r>
              <a:rPr lang="en-US" dirty="0" smtClean="0"/>
              <a:t> maximally violates collinear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39FE-1888-406E-B182-01FFA600E6A2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28600" y="2895600"/>
            <a:ext cx="5029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depends sensitively 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cutoff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Despite UV safety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effect on extracted prop., must </a:t>
            </a:r>
            <a:r>
              <a:rPr lang="en-US" sz="2800" dirty="0" smtClean="0">
                <a:solidFill>
                  <a:srgbClr val="005400"/>
                </a:solidFill>
              </a:rPr>
              <a:t>understand 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4724400" y="2438400"/>
            <a:ext cx="4419600" cy="3553600"/>
            <a:chOff x="3544747" y="2541087"/>
            <a:chExt cx="5370653" cy="4150932"/>
          </a:xfrm>
        </p:grpSpPr>
        <p:sp>
          <p:nvSpPr>
            <p:cNvPr id="9" name="TextBox 8"/>
            <p:cNvSpPr txBox="1"/>
            <p:nvPr/>
          </p:nvSpPr>
          <p:spPr>
            <a:xfrm>
              <a:off x="4748514" y="6368459"/>
              <a:ext cx="2851103" cy="323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 and B Cole, PRC81, 2010</a:t>
              </a:r>
              <a:endParaRPr lang="en-US" sz="1200" i="1" dirty="0" smtClean="0"/>
            </a:p>
          </p:txBody>
        </p:sp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4747" y="2541087"/>
              <a:ext cx="5370653" cy="389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Standard x Definitions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105400" y="1219200"/>
            <a:ext cx="4038600" cy="3200400"/>
          </a:xfrm>
        </p:spPr>
        <p:txBody>
          <a:bodyPr/>
          <a:lstStyle/>
          <a:p>
            <a:r>
              <a:rPr lang="en-US" dirty="0" smtClean="0"/>
              <a:t>ASW-SH: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lvl="1"/>
            <a:r>
              <a:rPr lang="en-US" dirty="0" smtClean="0"/>
              <a:t>Energy fraction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GLV: x</a:t>
            </a:r>
            <a:r>
              <a:rPr lang="en-US" baseline="-25000" dirty="0" smtClean="0"/>
              <a:t>+</a:t>
            </a:r>
          </a:p>
          <a:p>
            <a:pPr lvl="1"/>
            <a:r>
              <a:rPr lang="en-US" dirty="0" smtClean="0"/>
              <a:t>Plus momentum fraction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D417-A7C7-4139-AB9C-5B4562CC95A3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44483"/>
            <a:ext cx="3810000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3100" y="2209800"/>
            <a:ext cx="4660900" cy="7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419600"/>
            <a:ext cx="3587750" cy="92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"/>
          <p:cNvGrpSpPr/>
          <p:nvPr/>
        </p:nvGrpSpPr>
        <p:grpSpPr>
          <a:xfrm>
            <a:off x="533400" y="1725083"/>
            <a:ext cx="3200400" cy="2326582"/>
            <a:chOff x="381000" y="1295400"/>
            <a:chExt cx="3200400" cy="2326582"/>
          </a:xfrm>
        </p:grpSpPr>
        <p:pic>
          <p:nvPicPr>
            <p:cNvPr id="2621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1295400"/>
              <a:ext cx="3200400" cy="2326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9294" y="188291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23227" y="5558135"/>
            <a:ext cx="419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 smtClean="0">
                <a:solidFill>
                  <a:srgbClr val="4D4D4D"/>
                </a:solidFill>
              </a:rPr>
              <a:t>NB: gluon always on-shell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Same in the limit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 → 0!</a:t>
            </a:r>
          </a:p>
          <a:p>
            <a:r>
              <a:rPr lang="en-US" dirty="0" smtClean="0"/>
              <a:t>UV cutoff given by restricting maximum angle of emission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Previous comparisons with data took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Vary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max</a:t>
            </a:r>
            <a:r>
              <a:rPr lang="en-US" dirty="0" smtClean="0"/>
              <a:t> to estimate systematic theoretical uncertainty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CF3-BED3-437D-AD5E-F3A5B7A79FAC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657600"/>
            <a:ext cx="467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039026"/>
            <a:ext cx="3238500" cy="9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765" y="1057275"/>
            <a:ext cx="3227035" cy="9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6019800" y="3048000"/>
            <a:ext cx="2667000" cy="1905000"/>
            <a:chOff x="6019800" y="3048000"/>
            <a:chExt cx="2667000" cy="1905000"/>
          </a:xfrm>
        </p:grpSpPr>
        <p:grpSp>
          <p:nvGrpSpPr>
            <p:cNvPr id="8" name="Group 12"/>
            <p:cNvGrpSpPr/>
            <p:nvPr/>
          </p:nvGrpSpPr>
          <p:grpSpPr>
            <a:xfrm>
              <a:off x="6019800" y="3048000"/>
              <a:ext cx="2667000" cy="1905000"/>
              <a:chOff x="7035212" y="936721"/>
              <a:chExt cx="2032588" cy="1577879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62800" y="936721"/>
                <a:ext cx="1905000" cy="15778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035212" y="1374829"/>
                <a:ext cx="297115" cy="382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</a:p>
            </p:txBody>
          </p:sp>
        </p:grpSp>
        <p:sp>
          <p:nvSpPr>
            <p:cNvPr id="16" name="Arc 15"/>
            <p:cNvSpPr/>
            <p:nvPr/>
          </p:nvSpPr>
          <p:spPr>
            <a:xfrm rot="359913">
              <a:off x="7200947" y="3636925"/>
              <a:ext cx="609600" cy="762000"/>
            </a:xfrm>
            <a:prstGeom prst="arc">
              <a:avLst>
                <a:gd name="adj1" fmla="val 16200000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3429000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Jacobians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l-GR" dirty="0" smtClean="0"/>
              <a:t>ϵ</a:t>
            </a:r>
            <a:r>
              <a:rPr lang="en-US" dirty="0" smtClean="0"/>
              <a:t> is fraction of longitudinal momentum</a:t>
            </a:r>
          </a:p>
          <a:p>
            <a:pPr lvl="1"/>
            <a:r>
              <a:rPr lang="en-US" dirty="0" smtClean="0"/>
              <a:t>Need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baseline="-25000" dirty="0" err="1" smtClean="0"/>
              <a:t>E</a:t>
            </a:r>
            <a:r>
              <a:rPr lang="en-US" dirty="0" smtClean="0"/>
              <a:t> to find P(</a:t>
            </a:r>
            <a:r>
              <a:rPr lang="el-GR" dirty="0" smtClean="0"/>
              <a:t>ϵ</a:t>
            </a:r>
            <a:r>
              <a:rPr lang="en-US" dirty="0" smtClean="0"/>
              <a:t>)</a:t>
            </a:r>
            <a:endParaRPr lang="en-US" baseline="-25000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Jacobian</a:t>
            </a:r>
            <a:r>
              <a:rPr lang="en-US" dirty="0" smtClean="0"/>
              <a:t> is required for x = x</a:t>
            </a:r>
            <a:r>
              <a:rPr lang="en-US" baseline="-25000" dirty="0" smtClean="0"/>
              <a:t>+</a:t>
            </a:r>
            <a:r>
              <a:rPr lang="en-US" dirty="0" smtClean="0"/>
              <a:t> interpretation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42D7-4DD2-42B1-B856-36F0AD82EBBE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0149" y="3581400"/>
            <a:ext cx="581125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Rad. Gluon Kin.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07BA-E236-4634-BE60-EC5ED389E8F6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828800"/>
            <a:ext cx="4972566" cy="347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8214" y="51332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D716-6572-46B9-846D-B24F4E085980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47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482306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Collinearity</a:t>
            </a:r>
            <a:r>
              <a:rPr lang="en-US" dirty="0" smtClean="0"/>
              <a:t> and Gluon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err="1" smtClean="0"/>
              <a:t>Massless</a:t>
            </a:r>
            <a:r>
              <a:rPr lang="en-US" dirty="0" smtClean="0"/>
              <a:t> gluons:</a:t>
            </a:r>
          </a:p>
          <a:p>
            <a:pPr lvl="1"/>
            <a:r>
              <a:rPr lang="en-US" dirty="0" smtClean="0"/>
              <a:t>Large IR cutoff sensitivity</a:t>
            </a:r>
          </a:p>
          <a:p>
            <a:r>
              <a:rPr lang="en-US" dirty="0" smtClean="0"/>
              <a:t>Gluons with thermal mass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D70B-7B4F-4A62-8F66-631C45F59F81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41333" y="4191000"/>
            <a:ext cx="1974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BDMS, JHEP 0109 (2001)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5810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1"/>
            <a:ext cx="3810000" cy="26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807508" y="5715000"/>
            <a:ext cx="355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x better respects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endParaRPr lang="en-US" dirty="0" smtClean="0"/>
          </a:p>
        </p:txBody>
      </p:sp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009650"/>
            <a:ext cx="3278124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7"/>
          <p:cNvGrpSpPr/>
          <p:nvPr/>
        </p:nvGrpSpPr>
        <p:grpSpPr>
          <a:xfrm>
            <a:off x="1447800" y="2895600"/>
            <a:ext cx="5575389" cy="2438400"/>
            <a:chOff x="1447800" y="2895600"/>
            <a:chExt cx="5575389" cy="24384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7800" y="2895600"/>
              <a:ext cx="2286000" cy="98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Elbow Connector 15"/>
            <p:cNvCxnSpPr/>
            <p:nvPr/>
          </p:nvCxnSpPr>
          <p:spPr>
            <a:xfrm>
              <a:off x="3733800" y="3657600"/>
              <a:ext cx="2286000" cy="1371600"/>
            </a:xfrm>
            <a:prstGeom prst="bentConnector3">
              <a:avLst>
                <a:gd name="adj1" fmla="val 70290"/>
              </a:avLst>
            </a:prstGeom>
            <a:ln w="381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4724400"/>
              <a:ext cx="622389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096000" y="472440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Quantitatively compare to PHENIX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Assumed infinite Elastic precision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0920-5CEE-4B0B-9889-7FB9F92F45CC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47101"/>
            <a:ext cx="4191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47101"/>
            <a:ext cx="4191000" cy="29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 Energy Dependence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Dependence on </a:t>
            </a:r>
            <a:r>
              <a:rPr lang="en-US" dirty="0" err="1" smtClean="0"/>
              <a:t>parton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86400"/>
          </a:xfrm>
        </p:spPr>
        <p:txBody>
          <a:bodyPr/>
          <a:lstStyle/>
          <a:p>
            <a:r>
              <a:rPr lang="en-US" dirty="0" smtClean="0"/>
              <a:t>Uncertainty on </a:t>
            </a:r>
            <a:r>
              <a:rPr lang="en-US" dirty="0" err="1" smtClean="0"/>
              <a:t>qhat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Assume all formalisms equally affected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9B9B-5EF1-4262-BCCF-6709BB077461}" type="datetime1">
              <a:rPr lang="en-US" smtClean="0"/>
              <a:pPr/>
              <a:t>6/8/2010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38" y="2542401"/>
            <a:ext cx="4239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55142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838" y="2514600"/>
            <a:ext cx="4299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Variation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lvl="0"/>
            <a:r>
              <a:rPr lang="en-US" dirty="0" smtClean="0"/>
              <a:t>Fix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from R</a:t>
            </a:r>
            <a:r>
              <a:rPr lang="en-US" baseline="-25000" dirty="0" smtClean="0"/>
              <a:t>AA</a:t>
            </a:r>
            <a:r>
              <a:rPr lang="en-US" dirty="0" smtClean="0"/>
              <a:t>, calculate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Expect larger v</a:t>
            </a:r>
            <a:r>
              <a:rPr lang="en-US" baseline="-25000" dirty="0" smtClean="0"/>
              <a:t>2</a:t>
            </a:r>
            <a:r>
              <a:rPr lang="en-US" dirty="0" smtClean="0"/>
              <a:t> for smaller opening angle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r>
              <a:rPr lang="en-US" dirty="0" smtClean="0"/>
              <a:t>: coming soon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702-A23A-47F4-9359-C8A4A54781F7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32023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32023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779395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13" name="Group 20"/>
          <p:cNvGrpSpPr/>
          <p:nvPr/>
        </p:nvGrpSpPr>
        <p:grpSpPr>
          <a:xfrm>
            <a:off x="0" y="2909195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18" name="Group 19"/>
          <p:cNvGrpSpPr/>
          <p:nvPr/>
        </p:nvGrpSpPr>
        <p:grpSpPr>
          <a:xfrm>
            <a:off x="4572000" y="2959995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build="p"/>
      <p:bldP spid="11" grpId="0" build="p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smtClean="0"/>
              <a:t>in HI collisions is </a:t>
            </a:r>
            <a:r>
              <a:rPr lang="en-US" dirty="0" smtClean="0"/>
              <a:t>in trouble</a:t>
            </a:r>
          </a:p>
          <a:p>
            <a:pPr lvl="1"/>
            <a:r>
              <a:rPr lang="en-US" dirty="0" smtClean="0"/>
              <a:t>Multiple observables not </a:t>
            </a:r>
            <a:r>
              <a:rPr lang="en-US" dirty="0" err="1" smtClean="0"/>
              <a:t>simul</a:t>
            </a:r>
            <a:r>
              <a:rPr lang="en-US" dirty="0" smtClean="0"/>
              <a:t>. well described</a:t>
            </a:r>
          </a:p>
          <a:p>
            <a:pPr lvl="2"/>
            <a:r>
              <a:rPr lang="en-US" dirty="0" smtClean="0"/>
              <a:t>Fewer and fewer places for </a:t>
            </a:r>
            <a:r>
              <a:rPr lang="en-US" dirty="0" err="1" smtClean="0"/>
              <a:t>pQCD</a:t>
            </a:r>
            <a:r>
              <a:rPr lang="en-US" dirty="0" smtClean="0"/>
              <a:t> to hide</a:t>
            </a:r>
          </a:p>
          <a:p>
            <a:r>
              <a:rPr lang="en-US" dirty="0" smtClean="0"/>
              <a:t>Important future exp work: is there a </a:t>
            </a:r>
            <a:r>
              <a:rPr lang="en-US" dirty="0" err="1" smtClean="0"/>
              <a:t>pQCD</a:t>
            </a:r>
            <a:r>
              <a:rPr lang="en-US" dirty="0" smtClean="0"/>
              <a:t> regime? (higher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v2:</a:t>
            </a:r>
          </a:p>
          <a:p>
            <a:pPr lvl="2"/>
            <a:r>
              <a:rPr lang="en-US" dirty="0" smtClean="0"/>
              <a:t>Difficult (impossible?) to </a:t>
            </a:r>
            <a:r>
              <a:rPr lang="en-US" dirty="0" err="1" smtClean="0"/>
              <a:t>deconvolute</a:t>
            </a:r>
            <a:r>
              <a:rPr lang="en-US" dirty="0" smtClean="0"/>
              <a:t> geometry &amp; E-loss</a:t>
            </a:r>
          </a:p>
          <a:p>
            <a:pPr lvl="3"/>
            <a:r>
              <a:rPr lang="en-US" dirty="0" smtClean="0"/>
              <a:t>&gt; L</a:t>
            </a:r>
            <a:r>
              <a:rPr lang="en-US" baseline="30000" dirty="0" smtClean="0"/>
              <a:t>2</a:t>
            </a:r>
            <a:r>
              <a:rPr lang="en-US" dirty="0" smtClean="0"/>
              <a:t> dependence (</a:t>
            </a:r>
            <a:r>
              <a:rPr lang="en-US" dirty="0" err="1" smtClean="0"/>
              <a:t>AdS</a:t>
            </a:r>
            <a:r>
              <a:rPr lang="en-US" dirty="0" smtClean="0"/>
              <a:t>/CFT?), but</a:t>
            </a:r>
          </a:p>
          <a:p>
            <a:pPr lvl="3"/>
            <a:r>
              <a:rPr lang="en-US" dirty="0" smtClean="0"/>
              <a:t>Need for e-RHIC (also for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/s)</a:t>
            </a:r>
          </a:p>
          <a:p>
            <a:pPr lvl="1"/>
            <a:r>
              <a:rPr lang="en-US" dirty="0" smtClean="0"/>
              <a:t>NPE:</a:t>
            </a:r>
          </a:p>
          <a:p>
            <a:pPr lvl="2"/>
            <a:r>
              <a:rPr lang="en-US" dirty="0" smtClean="0"/>
              <a:t>Separate c and b: c is under better </a:t>
            </a:r>
            <a:r>
              <a:rPr lang="en-US" dirty="0" err="1" smtClean="0"/>
              <a:t>th</a:t>
            </a:r>
            <a:r>
              <a:rPr lang="en-US" dirty="0" smtClean="0"/>
              <a:t>. control</a:t>
            </a:r>
          </a:p>
          <a:p>
            <a:r>
              <a:rPr lang="en-US" dirty="0" smtClean="0"/>
              <a:t>Future theory work:</a:t>
            </a:r>
          </a:p>
          <a:p>
            <a:pPr lvl="1"/>
            <a:r>
              <a:rPr lang="en-US" dirty="0" smtClean="0"/>
              <a:t>Compute more </a:t>
            </a:r>
            <a:r>
              <a:rPr lang="en-US" dirty="0" err="1" smtClean="0"/>
              <a:t>obs</a:t>
            </a:r>
            <a:r>
              <a:rPr lang="en-US" dirty="0" smtClean="0"/>
              <a:t> (I</a:t>
            </a:r>
            <a:r>
              <a:rPr lang="en-US" baseline="-25000" dirty="0" smtClean="0"/>
              <a:t>AA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Remove collinear, M&lt;&lt;E approx</a:t>
            </a:r>
          </a:p>
          <a:p>
            <a:pPr lvl="1"/>
            <a:r>
              <a:rPr lang="en-US" dirty="0" smtClean="0"/>
              <a:t>Uncertainties in </a:t>
            </a:r>
            <a:r>
              <a:rPr lang="en-US" dirty="0" err="1" smtClean="0"/>
              <a:t>AdS</a:t>
            </a:r>
            <a:r>
              <a:rPr lang="en-US" dirty="0" smtClean="0"/>
              <a:t>/CFT, </a:t>
            </a:r>
            <a:r>
              <a:rPr lang="en-US" dirty="0" err="1" smtClean="0"/>
              <a:t>pQCD</a:t>
            </a:r>
            <a:r>
              <a:rPr lang="en-US" dirty="0" smtClean="0"/>
              <a:t> =&gt; Falsification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0499-4B5B-480D-B49E-17B583F118E3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Indep</a:t>
            </a:r>
            <a:r>
              <a:rPr lang="en-US" dirty="0" smtClean="0"/>
              <a:t>. check on hydro</a:t>
            </a:r>
          </a:p>
          <a:p>
            <a:pPr lvl="1"/>
            <a:r>
              <a:rPr lang="en-US" dirty="0" smtClean="0"/>
              <a:t>geom. meas. vital for quant.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</a:t>
            </a:r>
          </a:p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C19B-263E-4FEF-9C8A-248659D542FE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6044484"/>
            <a:ext cx="647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Alt: learn about med &amp; E-loss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err="1"/>
                <a:t>hep</a:t>
              </a:r>
              <a:r>
                <a:rPr lang="en-US" sz="1200" dirty="0"/>
                <a:t>-ex/0510008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7D93-544D-42B2-B4DE-08D8674002D4}" type="datetime1">
              <a:rPr lang="en-US" smtClean="0"/>
              <a:pPr/>
              <a:t>6/8/2010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2126-275E-45C1-9C77-1FB1894110D1}" type="slidenum">
              <a:rPr lang="en-US"/>
              <a:pPr/>
              <a:t>5</a:t>
            </a:fld>
            <a:endParaRPr lang="en-US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Irony of Multiple Observables (I)</a:t>
            </a:r>
            <a:endParaRPr lang="en-US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4953000"/>
          </a:xfrm>
        </p:spPr>
        <p:txBody>
          <a:bodyPr/>
          <a:lstStyle/>
          <a:p>
            <a:pPr lvl="1"/>
            <a:r>
              <a:rPr lang="en-US" sz="2800" dirty="0"/>
              <a:t>v</a:t>
            </a:r>
            <a:r>
              <a:rPr lang="en-US" sz="2800" baseline="-25000" dirty="0"/>
              <a:t>2</a:t>
            </a:r>
            <a:r>
              <a:rPr lang="en-US" sz="2800" dirty="0"/>
              <a:t> too small</a:t>
            </a:r>
          </a:p>
        </p:txBody>
      </p:sp>
      <p:sp>
        <p:nvSpPr>
          <p:cNvPr id="82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51948"/>
            <a:ext cx="4495800" cy="4953000"/>
          </a:xfrm>
        </p:spPr>
        <p:txBody>
          <a:bodyPr/>
          <a:lstStyle/>
          <a:p>
            <a:pPr lvl="1"/>
            <a:r>
              <a:rPr lang="en-US" sz="2800" dirty="0"/>
              <a:t>NPE supp. too large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595850" y="6276201"/>
            <a:ext cx="3214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aseline="0" dirty="0"/>
              <a:t>PHENIX, Phys. Rev. </a:t>
            </a:r>
            <a:r>
              <a:rPr lang="en-US" sz="1200" baseline="0" dirty="0" err="1"/>
              <a:t>Lett</a:t>
            </a:r>
            <a:r>
              <a:rPr lang="en-US" sz="1200" baseline="0" dirty="0"/>
              <a:t>. 98, 172301 (2007)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0" y="4114800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aseline="0" dirty="0"/>
              <a:t>NPE v</a:t>
            </a:r>
            <a:r>
              <a:rPr lang="en-US" sz="2400" baseline="-25000" dirty="0"/>
              <a:t>2</a:t>
            </a:r>
          </a:p>
        </p:txBody>
      </p:sp>
      <p:graphicFrame>
        <p:nvGraphicFramePr>
          <p:cNvPr id="828427" name="Object 11"/>
          <p:cNvGraphicFramePr>
            <a:graphicFrameLocks noChangeAspect="1"/>
          </p:cNvGraphicFramePr>
          <p:nvPr/>
        </p:nvGraphicFramePr>
        <p:xfrm>
          <a:off x="990600" y="4495800"/>
          <a:ext cx="4133850" cy="1970087"/>
        </p:xfrm>
        <a:graphic>
          <a:graphicData uri="http://schemas.openxmlformats.org/presentationml/2006/ole">
            <p:oleObj spid="_x0000_s483331" name="Image" r:id="rId3" imgW="9803175" imgH="4673016" progId="">
              <p:embed/>
            </p:oleObj>
          </a:graphicData>
        </a:graphic>
      </p:graphicFrame>
      <p:graphicFrame>
        <p:nvGraphicFramePr>
          <p:cNvPr id="828428" name="Object 12"/>
          <p:cNvGraphicFramePr>
            <a:graphicFrameLocks noChangeAspect="1"/>
          </p:cNvGraphicFramePr>
          <p:nvPr/>
        </p:nvGraphicFramePr>
        <p:xfrm>
          <a:off x="3581400" y="5442666"/>
          <a:ext cx="1219200" cy="552450"/>
        </p:xfrm>
        <a:graphic>
          <a:graphicData uri="http://schemas.openxmlformats.org/presentationml/2006/ole">
            <p:oleObj spid="_x0000_s483332" name="Image" r:id="rId4" imgW="4253968" imgH="1930159" progId="">
              <p:embed/>
            </p:oleObj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152400" y="1329551"/>
            <a:ext cx="4724400" cy="2937649"/>
            <a:chOff x="152400" y="1225550"/>
            <a:chExt cx="4724400" cy="2937649"/>
          </a:xfrm>
        </p:grpSpPr>
        <p:sp>
          <p:nvSpPr>
            <p:cNvPr id="828423" name="Text Box 7"/>
            <p:cNvSpPr txBox="1">
              <a:spLocks noChangeArrowheads="1"/>
            </p:cNvSpPr>
            <p:nvPr/>
          </p:nvSpPr>
          <p:spPr bwMode="auto">
            <a:xfrm>
              <a:off x="152400" y="1225550"/>
              <a:ext cx="86754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aseline="0" dirty="0">
                  <a:latin typeface="Symbol" pitchFamily="18" charset="2"/>
                </a:rPr>
                <a:t>p</a:t>
              </a:r>
              <a:r>
                <a:rPr lang="en-US" sz="2800" baseline="30000" dirty="0"/>
                <a:t>0</a:t>
              </a:r>
              <a:r>
                <a:rPr lang="en-US" sz="2400" baseline="0" dirty="0"/>
                <a:t> v</a:t>
              </a:r>
              <a:r>
                <a:rPr lang="en-US" sz="2400" baseline="-25000" dirty="0"/>
                <a:t>2</a:t>
              </a:r>
              <a:endParaRPr lang="en-US" sz="2800" baseline="-25000" dirty="0"/>
            </a:p>
          </p:txBody>
        </p:sp>
        <p:sp>
          <p:nvSpPr>
            <p:cNvPr id="828430" name="Text Box 14"/>
            <p:cNvSpPr txBox="1">
              <a:spLocks noChangeArrowheads="1"/>
            </p:cNvSpPr>
            <p:nvPr/>
          </p:nvSpPr>
          <p:spPr bwMode="auto">
            <a:xfrm>
              <a:off x="1143000" y="3886200"/>
              <a:ext cx="315047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aseline="0" dirty="0"/>
                <a:t>C. Vale, QM09 Plenary (analysis by R. Wei)</a:t>
              </a: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2400" y="1752600"/>
            <a:ext cx="4724400" cy="2170113"/>
          </p:xfrm>
          <a:graphic>
            <a:graphicData uri="http://schemas.openxmlformats.org/presentationml/2006/ole">
              <p:oleObj spid="_x0000_s483330" name="Image" r:id="rId5" imgW="5142857" imgH="2361905" progId="">
                <p:embed/>
              </p:oleObj>
            </a:graphicData>
          </a:graphic>
        </p:graphicFrame>
        <p:sp>
          <p:nvSpPr>
            <p:cNvPr id="828432" name="Text Box 16"/>
            <p:cNvSpPr txBox="1">
              <a:spLocks noChangeArrowheads="1"/>
            </p:cNvSpPr>
            <p:nvPr/>
          </p:nvSpPr>
          <p:spPr bwMode="auto">
            <a:xfrm>
              <a:off x="1676400" y="2676525"/>
              <a:ext cx="896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baseline="0">
                  <a:solidFill>
                    <a:srgbClr val="0000FF"/>
                  </a:solidFill>
                </a:rPr>
                <a:t>WHDG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9AA-02C7-4862-AF15-EE05F83DE573}" type="datetime1">
              <a:rPr lang="en-US" smtClean="0"/>
              <a:pPr/>
              <a:t>6/8/2010</a:t>
            </a:fld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4953000" y="2161401"/>
            <a:ext cx="4241043" cy="3629799"/>
            <a:chOff x="4953000" y="1752600"/>
            <a:chExt cx="4241043" cy="3629799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752600"/>
              <a:ext cx="3920613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562600" y="5105400"/>
              <a:ext cx="3631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Wicks, WAH,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Djordjevic</a:t>
              </a:r>
              <a:r>
                <a:rPr lang="en-US" sz="1200" dirty="0" smtClean="0"/>
                <a:t>, NPA784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 of Multiple Observables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-25000" dirty="0" smtClean="0"/>
              <a:t>AA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WHDG soon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Baryon/Meson Ratio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371D-FB7C-4C2C-8893-0C3EBA74749C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752600"/>
            <a:ext cx="292044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5514201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Jamie Nagle, QM09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48200" y="2209800"/>
            <a:ext cx="4303948" cy="3020199"/>
            <a:chOff x="4648200" y="2209800"/>
            <a:chExt cx="4303948" cy="3020199"/>
          </a:xfrm>
        </p:grpSpPr>
        <p:pic>
          <p:nvPicPr>
            <p:cNvPr id="4894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209800"/>
              <a:ext cx="4004972" cy="280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943600" y="2514600"/>
              <a:ext cx="583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48006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err="1" smtClean="0"/>
                <a:t>p</a:t>
              </a:r>
              <a:r>
                <a:rPr lang="en-US" sz="1200" b="1" i="1" baseline="-25000" dirty="0" err="1" smtClean="0"/>
                <a:t>T</a:t>
              </a:r>
              <a:endParaRPr lang="en-US" sz="1200" b="1" i="1" baseline="-250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4267200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KKP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093" y="4012842"/>
              <a:ext cx="11673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pQCD</a:t>
              </a:r>
              <a:r>
                <a:rPr lang="en-US" sz="1200" dirty="0" smtClean="0"/>
                <a:t> w/ DSS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49530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287963" y="5638800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NPE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c/b production ~ FONLL predictions</a:t>
            </a:r>
          </a:p>
          <a:p>
            <a:pPr lvl="1"/>
            <a:r>
              <a:rPr lang="en-US" i="1" dirty="0" smtClean="0"/>
              <a:t>Large</a:t>
            </a:r>
            <a:r>
              <a:rPr lang="en-US" dirty="0" smtClean="0"/>
              <a:t> b contribution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r>
              <a:rPr lang="en-US" dirty="0" smtClean="0"/>
              <a:t>STAR &amp; PHENIX now consistent in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503C-3B6C-478E-804C-812A4C18E9E9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971800"/>
            <a:ext cx="4343400" cy="27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55626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Bertrand </a:t>
            </a:r>
            <a:r>
              <a:rPr lang="en-US" sz="1200" dirty="0" err="1" smtClean="0"/>
              <a:t>Biritz</a:t>
            </a:r>
            <a:r>
              <a:rPr lang="en-US" sz="1200" dirty="0" smtClean="0"/>
              <a:t>, QM09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418" y="2971800"/>
            <a:ext cx="41715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82218" y="5562600"/>
            <a:ext cx="1223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Wei </a:t>
            </a:r>
            <a:r>
              <a:rPr lang="en-US" sz="1200" dirty="0" err="1" smtClean="0"/>
              <a:t>Xie</a:t>
            </a:r>
            <a:r>
              <a:rPr lang="en-US" sz="1200" dirty="0" smtClean="0"/>
              <a:t>, DIS10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NPE (II)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495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NB: </a:t>
            </a:r>
            <a:r>
              <a:rPr lang="en-US" dirty="0" err="1" smtClean="0"/>
              <a:t>pQCD</a:t>
            </a:r>
            <a:r>
              <a:rPr lang="en-US" dirty="0" smtClean="0"/>
              <a:t> calculations so far assume 		M &lt;&lt; E</a:t>
            </a:r>
          </a:p>
          <a:p>
            <a:pPr lvl="1"/>
            <a:r>
              <a:rPr lang="en-US" dirty="0" smtClean="0"/>
              <a:t>b corrections likely large</a:t>
            </a:r>
          </a:p>
          <a:p>
            <a:pPr lvl="2"/>
            <a:r>
              <a:rPr lang="en-US" dirty="0" smtClean="0"/>
              <a:t>c and b separation</a:t>
            </a:r>
          </a:p>
          <a:p>
            <a:r>
              <a:rPr lang="en-US" dirty="0" smtClean="0"/>
              <a:t>Success of </a:t>
            </a:r>
            <a:r>
              <a:rPr lang="en-US" dirty="0" err="1" smtClean="0"/>
              <a:t>AdS</a:t>
            </a:r>
            <a:r>
              <a:rPr lang="en-US" dirty="0" smtClean="0"/>
              <a:t>/CFT?</a:t>
            </a:r>
          </a:p>
          <a:p>
            <a:pPr lvl="3"/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	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-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>
              <a:buFontTx/>
              <a:buNone/>
            </a:pPr>
            <a:r>
              <a:rPr lang="en-US" dirty="0" smtClean="0">
                <a:latin typeface="Symbol" pitchFamily="18" charset="2"/>
              </a:rPr>
              <a:t>		m</a:t>
            </a:r>
            <a:r>
              <a:rPr lang="en-US" dirty="0" smtClean="0"/>
              <a:t> = </a:t>
            </a:r>
            <a:r>
              <a:rPr lang="en-US" dirty="0" smtClean="0">
                <a:latin typeface="Symbol" pitchFamily="18" charset="2"/>
              </a:rPr>
              <a:t>pl</a:t>
            </a:r>
            <a:r>
              <a:rPr lang="en-US" baseline="30000" dirty="0" smtClean="0">
                <a:latin typeface="Symbol" pitchFamily="18" charset="2"/>
              </a:rPr>
              <a:t>1/2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/2M</a:t>
            </a:r>
            <a:r>
              <a:rPr lang="en-US" baseline="-25000" dirty="0" smtClean="0"/>
              <a:t>q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4E65-02BC-4E09-8C3B-D8A43C6A5C89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371600" y="2438400"/>
            <a:ext cx="14478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pic>
        <p:nvPicPr>
          <p:cNvPr id="488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133600"/>
            <a:ext cx="3886200" cy="381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72200" y="6019800"/>
            <a:ext cx="1415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v</a:t>
            </a:r>
            <a:r>
              <a:rPr lang="en-US" baseline="-25000" dirty="0" smtClean="0"/>
              <a:t>2</a:t>
            </a:r>
            <a:r>
              <a:rPr lang="en-US" dirty="0" smtClean="0"/>
              <a:t> (I)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improves, </a:t>
            </a:r>
            <a:r>
              <a:rPr lang="en-US" dirty="0" err="1" smtClean="0"/>
              <a:t>pQCD</a:t>
            </a:r>
            <a:r>
              <a:rPr lang="en-US" dirty="0" smtClean="0"/>
              <a:t> falsified to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Does v</a:t>
            </a:r>
            <a:r>
              <a:rPr lang="en-US" baseline="-25000" dirty="0" smtClean="0"/>
              <a:t>2</a:t>
            </a:r>
            <a:r>
              <a:rPr lang="en-US" dirty="0" smtClean="0"/>
              <a:t> becomes constant, &gt;&gt; </a:t>
            </a:r>
            <a:r>
              <a:rPr lang="en-US" dirty="0" err="1" smtClean="0"/>
              <a:t>pQCD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E9E2-BE84-452B-B073-3284000B3035}" type="datetime1">
              <a:rPr lang="en-US" smtClean="0"/>
              <a:pPr/>
              <a:t>6/8/2010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RHIC &amp; AGS Annual Users' Meeting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22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2142" y="2438400"/>
            <a:ext cx="627545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276487" y="6237564"/>
            <a:ext cx="2105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Rui</a:t>
            </a:r>
            <a:r>
              <a:rPr lang="en-US" sz="1200" dirty="0" smtClean="0"/>
              <a:t> Wei, for PHENIX, QM09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13828</TotalTime>
  <Words>1152</Words>
  <Application>Microsoft Office PowerPoint</Application>
  <PresentationFormat>On-screen Show (4:3)</PresentationFormat>
  <Paragraphs>314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Image</vt:lpstr>
      <vt:lpstr>Theory Update on Energy Loss</vt:lpstr>
      <vt:lpstr>Why High-pT Particles?</vt:lpstr>
      <vt:lpstr>Tomography in QGP</vt:lpstr>
      <vt:lpstr>pQCD Success at RHIC:</vt:lpstr>
      <vt:lpstr>Irony of Multiple Observables (I)</vt:lpstr>
      <vt:lpstr>Irony of Multiple Observables (II)</vt:lpstr>
      <vt:lpstr>Comments on NPE (I)</vt:lpstr>
      <vt:lpstr>Comments on NPE (II)</vt:lpstr>
      <vt:lpstr>Comments on v2 (I)</vt:lpstr>
      <vt:lpstr>Comments on v2 (II)</vt:lpstr>
      <vt:lpstr>Theoretical Uncertainties:  Different Formalisms, Different Results</vt:lpstr>
      <vt:lpstr>Mechanics of Energy Loss</vt:lpstr>
      <vt:lpstr>Poisson Convolution</vt:lpstr>
      <vt:lpstr>Opacity Expansion Calculation</vt:lpstr>
      <vt:lpstr>Uncertainty from Collinear Approx</vt:lpstr>
      <vt:lpstr>Two Standard x Definitions</vt:lpstr>
      <vt:lpstr>Coordinate Transformations</vt:lpstr>
      <vt:lpstr>Jacobians</vt:lpstr>
      <vt:lpstr>Rad. Gluon Kin. Sensitivities</vt:lpstr>
      <vt:lpstr>Collinearity and Gluon Mass</vt:lpstr>
      <vt:lpstr>Results</vt:lpstr>
      <vt:lpstr>Parton Energy Dependence</vt:lpstr>
      <vt:lpstr>v2 Variation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667</cp:revision>
  <dcterms:created xsi:type="dcterms:W3CDTF">2009-09-03T22:02:25Z</dcterms:created>
  <dcterms:modified xsi:type="dcterms:W3CDTF">2010-06-08T18:04:31Z</dcterms:modified>
</cp:coreProperties>
</file>