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74" r:id="rId2"/>
    <p:sldId id="595" r:id="rId3"/>
    <p:sldId id="596" r:id="rId4"/>
    <p:sldId id="597" r:id="rId5"/>
    <p:sldId id="598" r:id="rId6"/>
    <p:sldId id="600" r:id="rId7"/>
    <p:sldId id="603" r:id="rId8"/>
    <p:sldId id="604" r:id="rId9"/>
    <p:sldId id="609" r:id="rId10"/>
    <p:sldId id="624" r:id="rId11"/>
    <p:sldId id="629" r:id="rId12"/>
    <p:sldId id="614" r:id="rId13"/>
    <p:sldId id="615" r:id="rId14"/>
    <p:sldId id="616" r:id="rId15"/>
    <p:sldId id="617" r:id="rId16"/>
    <p:sldId id="618" r:id="rId17"/>
    <p:sldId id="619" r:id="rId18"/>
    <p:sldId id="620" r:id="rId19"/>
    <p:sldId id="621" r:id="rId20"/>
    <p:sldId id="622" r:id="rId21"/>
    <p:sldId id="592" r:id="rId22"/>
    <p:sldId id="593" r:id="rId23"/>
    <p:sldId id="611" r:id="rId24"/>
    <p:sldId id="62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D99"/>
    <a:srgbClr val="FF0000"/>
    <a:srgbClr val="005400"/>
    <a:srgbClr val="4D4D4D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778D-07FA-4227-B97C-AB10814752D4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dirty="0" smtClean="0"/>
              <a:t>RHIC &amp; AGS Annual Users' Meeting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643-DCAB-47DB-90E8-5A7B68D7DE90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CB-2F41-47C8-8CB7-D93285A69121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7DA57-F21D-4D60-8857-AA8DADDD1F8E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15232-0DD3-4EF0-BEF0-C5DE2FA78066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1F527-35DA-4F45-8B22-CE470849DF23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007A-137A-4F37-A38B-212E05759A68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6F9BF-5E56-4DE6-911B-95A6A133CD29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D449-E86E-406D-95D4-458DD4439D38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8AB7-3839-4C01-9FD2-A5D9E11C47A1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A390-535D-4768-8843-6FB749BBCF20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ABF2-D4C6-4074-8509-11EF10A9C97A}" type="datetime1">
              <a:rPr lang="en-US" smtClean="0"/>
              <a:pPr/>
              <a:t>6/8/2010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RHIC &amp; AGS Annual Users' Meeting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Theory Update on Energy Loss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8,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C77B-232C-4ADA-8051-38B05FA285A8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5181600"/>
            <a:ext cx="46978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</a:t>
            </a:r>
          </a:p>
          <a:p>
            <a:r>
              <a:rPr lang="en-US" sz="1600" dirty="0" smtClean="0"/>
              <a:t>          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v</a:t>
            </a:r>
            <a:r>
              <a:rPr lang="en-US" baseline="-25000" dirty="0" smtClean="0"/>
              <a:t>2</a:t>
            </a:r>
            <a:r>
              <a:rPr lang="en-US" dirty="0" smtClean="0"/>
              <a:t> (II)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CGC, fluctuations not enough for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/CFT: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~ L</a:t>
            </a:r>
            <a:r>
              <a:rPr lang="en-US" baseline="30000" dirty="0" smtClean="0"/>
              <a:t>3</a:t>
            </a:r>
          </a:p>
          <a:p>
            <a:pPr lvl="1"/>
            <a:r>
              <a:rPr lang="en-US" dirty="0" smtClean="0"/>
              <a:t>Better job?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D1C37-95CA-4622-B473-86A7B7D1D368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2694801"/>
            <a:ext cx="4572000" cy="3206496"/>
            <a:chOff x="2190750" y="1758950"/>
            <a:chExt cx="4572000" cy="320649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90750" y="1758950"/>
              <a:ext cx="4572000" cy="3206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4960424" y="2139950"/>
              <a:ext cx="149752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solidFill>
                    <a:srgbClr val="3F3D99"/>
                  </a:solidFill>
                </a:rPr>
                <a:t>Glauber</a:t>
              </a:r>
              <a:endParaRPr lang="en-US" sz="1200" dirty="0" smtClean="0">
                <a:solidFill>
                  <a:srgbClr val="3F3D99"/>
                </a:solidFill>
              </a:endParaRPr>
            </a:p>
            <a:p>
              <a:r>
                <a:rPr lang="en-US" sz="1200" dirty="0" smtClean="0">
                  <a:solidFill>
                    <a:srgbClr val="FF0000"/>
                  </a:solidFill>
                </a:rPr>
                <a:t>CGC</a:t>
              </a:r>
            </a:p>
            <a:p>
              <a:r>
                <a:rPr lang="en-US" sz="1200" dirty="0" smtClean="0"/>
                <a:t>Solid: analytic</a:t>
              </a:r>
            </a:p>
            <a:p>
              <a:r>
                <a:rPr lang="en-US" sz="1200" dirty="0" smtClean="0"/>
                <a:t>Dashed: fluctuating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28950" y="2216150"/>
              <a:ext cx="10134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11221" y="5666601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5683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926535"/>
            <a:ext cx="4419600" cy="280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580478" y="5666601"/>
            <a:ext cx="2563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Marquet</a:t>
            </a:r>
            <a:r>
              <a:rPr lang="en-US" sz="1200" dirty="0" smtClean="0"/>
              <a:t> and </a:t>
            </a:r>
            <a:r>
              <a:rPr lang="en-US" sz="1200" dirty="0" err="1" smtClean="0"/>
              <a:t>Renk</a:t>
            </a:r>
            <a:r>
              <a:rPr lang="en-US" sz="1200" dirty="0" smtClean="0"/>
              <a:t>, PLB685 (2010)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Theoretical Uncertainties: </a:t>
            </a:r>
            <a:br>
              <a:rPr lang="en-US" dirty="0" smtClean="0"/>
            </a:br>
            <a:r>
              <a:rPr lang="en-US" dirty="0" smtClean="0"/>
              <a:t>Different Formalisms, Different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4876800"/>
          </a:xfrm>
        </p:spPr>
        <p:txBody>
          <a:bodyPr/>
          <a:lstStyle/>
          <a:p>
            <a:r>
              <a:rPr lang="en-US" dirty="0" smtClean="0"/>
              <a:t>Very diff. ideas about relevant physics</a:t>
            </a:r>
          </a:p>
          <a:p>
            <a:pPr lvl="1"/>
            <a:r>
              <a:rPr lang="en-US" dirty="0" err="1" smtClean="0"/>
              <a:t>pQCD</a:t>
            </a:r>
            <a:endParaRPr lang="en-US" dirty="0" smtClean="0"/>
          </a:p>
          <a:p>
            <a:pPr lvl="2"/>
            <a:r>
              <a:rPr lang="en-US" dirty="0" smtClean="0"/>
              <a:t>AMY, BDMPS, GLV, HT</a:t>
            </a:r>
          </a:p>
          <a:p>
            <a:r>
              <a:rPr lang="en-US" dirty="0" smtClean="0"/>
              <a:t>Is this a systematic </a:t>
            </a:r>
            <a:r>
              <a:rPr lang="en-US" dirty="0" err="1" smtClean="0"/>
              <a:t>th</a:t>
            </a:r>
            <a:r>
              <a:rPr lang="en-US" dirty="0" smtClean="0"/>
              <a:t>. </a:t>
            </a:r>
            <a:r>
              <a:rPr lang="en-US" dirty="0" err="1" smtClean="0"/>
              <a:t>unc</a:t>
            </a:r>
            <a:r>
              <a:rPr lang="en-US" dirty="0" smtClean="0"/>
              <a:t>.?  Can we falsify?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B62D-5B8C-47D2-9E39-F2D0BCCEB804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04799" y="3124200"/>
          <a:ext cx="4104475" cy="2895600"/>
        </p:xfrm>
        <a:graphic>
          <a:graphicData uri="http://schemas.openxmlformats.org/presentationml/2006/ole">
            <p:oleObj spid="_x0000_s570370" name="Image" r:id="rId3" imgW="14742857" imgH="10400000" progId="">
              <p:embed/>
            </p:oleObj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426721" y="6015335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Bass et al., </a:t>
            </a:r>
            <a:r>
              <a:rPr lang="en-US" sz="1200" dirty="0" smtClean="0">
                <a:solidFill>
                  <a:srgbClr val="4D4D4D"/>
                </a:solidFill>
              </a:rPr>
              <a:t>Phys.Rev.C79:</a:t>
            </a:r>
          </a:p>
          <a:p>
            <a:r>
              <a:rPr lang="en-US" sz="1200" dirty="0" smtClean="0">
                <a:solidFill>
                  <a:srgbClr val="4D4D4D"/>
                </a:solidFill>
              </a:rPr>
              <a:t>024901,2009</a:t>
            </a:r>
            <a:endParaRPr lang="en-US" sz="1200" dirty="0">
              <a:solidFill>
                <a:srgbClr val="4D4D4D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75" y="3276600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05200" y="6019800"/>
            <a:ext cx="3779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rgbClr val="005400"/>
                </a:solidFill>
              </a:rPr>
              <a:t>What about </a:t>
            </a:r>
            <a:r>
              <a:rPr lang="en-US" sz="2800" dirty="0" err="1" smtClean="0">
                <a:solidFill>
                  <a:srgbClr val="005400"/>
                </a:solidFill>
              </a:rPr>
              <a:t>AdS</a:t>
            </a:r>
            <a:r>
              <a:rPr lang="en-US" sz="2800" dirty="0" smtClean="0">
                <a:solidFill>
                  <a:srgbClr val="005400"/>
                </a:solidFill>
              </a:rPr>
              <a:t>/CFT?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p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)p</a:t>
            </a:r>
            <a:r>
              <a:rPr lang="en-US" baseline="-25000" dirty="0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6EF-7E27-4ACD-8FFD-844F850E870B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emission, </a:t>
            </a:r>
            <a:r>
              <a:rPr lang="en-US" dirty="0" err="1" smtClean="0"/>
              <a:t>Sudakov</a:t>
            </a:r>
            <a:endParaRPr lang="en-US" dirty="0" smtClean="0"/>
          </a:p>
          <a:p>
            <a:pPr lvl="2"/>
            <a:r>
              <a:rPr lang="en-US" dirty="0" smtClean="0"/>
              <a:t>assume independent emissions</a:t>
            </a:r>
          </a:p>
          <a:p>
            <a:pPr lvl="1"/>
            <a:r>
              <a:rPr lang="en-US" dirty="0" smtClean="0"/>
              <a:t>NB: </a:t>
            </a:r>
            <a:r>
              <a:rPr lang="el-GR" dirty="0" smtClean="0"/>
              <a:t>ϵ</a:t>
            </a:r>
            <a:r>
              <a:rPr lang="en-US" dirty="0" smtClean="0"/>
              <a:t> is a </a:t>
            </a:r>
            <a:r>
              <a:rPr lang="en-US" i="1" dirty="0" smtClean="0"/>
              <a:t>momentum</a:t>
            </a:r>
            <a:r>
              <a:rPr lang="en-US" dirty="0" smtClean="0"/>
              <a:t> fraction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36A70-3469-42FC-B543-CD592E589DC4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95400"/>
            <a:ext cx="2070100" cy="15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F43B-96FF-4A54-9D59-CF96591CB030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39FE-1888-406E-B182-01FFA600E6A2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895600"/>
            <a:ext cx="50292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53600"/>
            <a:chOff x="3544747" y="2541087"/>
            <a:chExt cx="5370653" cy="4150932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851103" cy="323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PRC81, 2010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Standard x Definitions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105400" y="1219200"/>
            <a:ext cx="4038600" cy="3200400"/>
          </a:xfrm>
        </p:spPr>
        <p:txBody>
          <a:bodyPr/>
          <a:lstStyle/>
          <a:p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smtClean="0"/>
              <a:t>Energy fraction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</a:p>
          <a:p>
            <a:pPr lvl="1"/>
            <a:r>
              <a:rPr lang="en-US" dirty="0" smtClean="0"/>
              <a:t>Plus momentum fraction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D417-A7C7-4139-AB9C-5B4562CC95A3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544483"/>
            <a:ext cx="3810000" cy="56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3100" y="2209800"/>
            <a:ext cx="4660900" cy="7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587750" cy="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5"/>
          <p:cNvGrpSpPr/>
          <p:nvPr/>
        </p:nvGrpSpPr>
        <p:grpSpPr>
          <a:xfrm>
            <a:off x="533400" y="1725083"/>
            <a:ext cx="3200400" cy="2326582"/>
            <a:chOff x="381000" y="1295400"/>
            <a:chExt cx="3200400" cy="2326582"/>
          </a:xfrm>
        </p:grpSpPr>
        <p:pic>
          <p:nvPicPr>
            <p:cNvPr id="2621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295400"/>
              <a:ext cx="3200400" cy="2326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769294" y="1882914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P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23227" y="5558135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 smtClean="0">
                <a:solidFill>
                  <a:srgbClr val="4D4D4D"/>
                </a:solidFill>
              </a:rPr>
              <a:t>NB: gluon always on-shell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0CF3-BED3-437D-AD5E-F3A5B7A79FAC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42D7-4DD2-42B1-B856-36F0AD82EBBE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7BA-E236-4634-BE60-EC5ED389E8F6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D716-6572-46B9-846D-B24F4E085980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447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482306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D70B-7B4F-4A62-8F66-631C45F59F81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0920-5CEE-4B0B-9889-7FB9F92F45CC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9B9B-5EF1-4262-BCCF-6709BB077461}" type="datetime1">
              <a:rPr lang="en-US" smtClean="0"/>
              <a:pPr/>
              <a:t>6/8/2010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Variation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/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A702-A23A-47F4-9359-C8A4A54781F7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320232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320232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13" name="Group 20"/>
          <p:cNvGrpSpPr/>
          <p:nvPr/>
        </p:nvGrpSpPr>
        <p:grpSpPr>
          <a:xfrm>
            <a:off x="0" y="2909195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18" name="Group 19"/>
          <p:cNvGrpSpPr/>
          <p:nvPr/>
        </p:nvGrpSpPr>
        <p:grpSpPr>
          <a:xfrm>
            <a:off x="4572000" y="2959995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build="p"/>
      <p:bldP spid="11" grpId="0" build="p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smtClean="0"/>
              <a:t>in HI collisions is </a:t>
            </a:r>
            <a:r>
              <a:rPr lang="en-US" dirty="0" smtClean="0"/>
              <a:t>in trouble</a:t>
            </a:r>
          </a:p>
          <a:p>
            <a:pPr lvl="1"/>
            <a:r>
              <a:rPr lang="en-US" dirty="0" smtClean="0"/>
              <a:t>Multiple observables not </a:t>
            </a:r>
            <a:r>
              <a:rPr lang="en-US" dirty="0" err="1" smtClean="0"/>
              <a:t>simul</a:t>
            </a:r>
            <a:r>
              <a:rPr lang="en-US" dirty="0" smtClean="0"/>
              <a:t>. well described</a:t>
            </a:r>
          </a:p>
          <a:p>
            <a:pPr lvl="2"/>
            <a:r>
              <a:rPr lang="en-US" dirty="0" smtClean="0"/>
              <a:t>Fewer and fewer places for </a:t>
            </a:r>
            <a:r>
              <a:rPr lang="en-US" dirty="0" err="1" smtClean="0"/>
              <a:t>pQCD</a:t>
            </a:r>
            <a:r>
              <a:rPr lang="en-US" dirty="0" smtClean="0"/>
              <a:t> to hide</a:t>
            </a:r>
          </a:p>
          <a:p>
            <a:r>
              <a:rPr lang="en-US" dirty="0" smtClean="0"/>
              <a:t>Important future exp work: is there a </a:t>
            </a:r>
            <a:r>
              <a:rPr lang="en-US" dirty="0" err="1" smtClean="0"/>
              <a:t>pQCD</a:t>
            </a:r>
            <a:r>
              <a:rPr lang="en-US" dirty="0" smtClean="0"/>
              <a:t> regime? (higher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v2:</a:t>
            </a:r>
          </a:p>
          <a:p>
            <a:pPr lvl="2"/>
            <a:r>
              <a:rPr lang="en-US" dirty="0" smtClean="0"/>
              <a:t>Difficult (impossible?) to </a:t>
            </a:r>
            <a:r>
              <a:rPr lang="en-US" dirty="0" err="1" smtClean="0"/>
              <a:t>deconvolute</a:t>
            </a:r>
            <a:r>
              <a:rPr lang="en-US" dirty="0" smtClean="0"/>
              <a:t> geometry &amp; E-loss</a:t>
            </a:r>
          </a:p>
          <a:p>
            <a:pPr lvl="3"/>
            <a:r>
              <a:rPr lang="en-US" dirty="0" smtClean="0"/>
              <a:t>&gt; L</a:t>
            </a:r>
            <a:r>
              <a:rPr lang="en-US" baseline="30000" dirty="0" smtClean="0"/>
              <a:t>2</a:t>
            </a:r>
            <a:r>
              <a:rPr lang="en-US" dirty="0" smtClean="0"/>
              <a:t> dependence (</a:t>
            </a:r>
            <a:r>
              <a:rPr lang="en-US" dirty="0" err="1" smtClean="0"/>
              <a:t>AdS</a:t>
            </a:r>
            <a:r>
              <a:rPr lang="en-US" dirty="0" smtClean="0"/>
              <a:t>/CFT?), but</a:t>
            </a:r>
          </a:p>
          <a:p>
            <a:pPr lvl="3"/>
            <a:r>
              <a:rPr lang="en-US" dirty="0" smtClean="0"/>
              <a:t>Need for e-RHIC (also for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/s)</a:t>
            </a:r>
          </a:p>
          <a:p>
            <a:pPr lvl="1"/>
            <a:r>
              <a:rPr lang="en-US" dirty="0" smtClean="0"/>
              <a:t>NPE:</a:t>
            </a:r>
          </a:p>
          <a:p>
            <a:pPr lvl="2"/>
            <a:r>
              <a:rPr lang="en-US" dirty="0" smtClean="0"/>
              <a:t>Separate c and b: c is under better </a:t>
            </a:r>
            <a:r>
              <a:rPr lang="en-US" dirty="0" err="1" smtClean="0"/>
              <a:t>th</a:t>
            </a:r>
            <a:r>
              <a:rPr lang="en-US" dirty="0" smtClean="0"/>
              <a:t>. control</a:t>
            </a:r>
          </a:p>
          <a:p>
            <a:r>
              <a:rPr lang="en-US" dirty="0" smtClean="0"/>
              <a:t>Future theory work:</a:t>
            </a:r>
          </a:p>
          <a:p>
            <a:pPr lvl="1"/>
            <a:r>
              <a:rPr lang="en-US" dirty="0" smtClean="0"/>
              <a:t>Compute more </a:t>
            </a:r>
            <a:r>
              <a:rPr lang="en-US" dirty="0" err="1" smtClean="0"/>
              <a:t>obs</a:t>
            </a:r>
            <a:r>
              <a:rPr lang="en-US" dirty="0" smtClean="0"/>
              <a:t> (I</a:t>
            </a:r>
            <a:r>
              <a:rPr lang="en-US" baseline="-25000" dirty="0" smtClean="0"/>
              <a:t>AA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Remove collinear, M&lt;&lt;E approx</a:t>
            </a:r>
          </a:p>
          <a:p>
            <a:pPr lvl="1"/>
            <a:r>
              <a:rPr lang="en-US" dirty="0" smtClean="0"/>
              <a:t>Uncertainties in </a:t>
            </a:r>
            <a:r>
              <a:rPr lang="en-US" dirty="0" err="1" smtClean="0"/>
              <a:t>AdS</a:t>
            </a:r>
            <a:r>
              <a:rPr lang="en-US" dirty="0" smtClean="0"/>
              <a:t>/CFT, </a:t>
            </a:r>
            <a:r>
              <a:rPr lang="en-US" dirty="0" err="1" smtClean="0"/>
              <a:t>pQCD</a:t>
            </a:r>
            <a:r>
              <a:rPr lang="en-US" dirty="0" smtClean="0"/>
              <a:t> =&gt; Falsification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0499-4B5B-480D-B49E-17B583F118E3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Indep</a:t>
            </a:r>
            <a:r>
              <a:rPr lang="en-US" dirty="0" smtClean="0"/>
              <a:t>. check on hydro</a:t>
            </a:r>
          </a:p>
          <a:p>
            <a:pPr lvl="1"/>
            <a:r>
              <a:rPr lang="en-US" dirty="0" smtClean="0"/>
              <a:t>geom. meas. vital for quant.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3C19B-263E-4FEF-9C8A-248659D542FE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457200" y="6044484"/>
            <a:ext cx="64770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Alt: learn about med &amp; E-loss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4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C7D93-544D-42B2-B4DE-08D8674002D4}" type="datetime1">
              <a:rPr lang="en-US" smtClean="0"/>
              <a:pPr/>
              <a:t>6/8/2010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5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Irony of Multiple Observables (I)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483331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483332" name="Image" r:id="rId4" imgW="4253968" imgH="1930159" progId="">
              <p:embed/>
            </p:oleObj>
          </a:graphicData>
        </a:graphic>
      </p:graphicFrame>
      <p:grpSp>
        <p:nvGrpSpPr>
          <p:cNvPr id="2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483330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9AA-02C7-4862-AF15-EE05F83DE573}" type="datetime1">
              <a:rPr lang="en-US" smtClean="0"/>
              <a:pPr/>
              <a:t>6/8/2010</a:t>
            </a:fld>
            <a:endParaRPr lang="en-US" dirty="0"/>
          </a:p>
        </p:txBody>
      </p:sp>
      <p:grpSp>
        <p:nvGrpSpPr>
          <p:cNvPr id="3" name="Group 23"/>
          <p:cNvGrpSpPr/>
          <p:nvPr/>
        </p:nvGrpSpPr>
        <p:grpSpPr>
          <a:xfrm>
            <a:off x="4953000" y="2161401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Irony of Multiple Observables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WHDG soon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371D-FB7C-4C2C-8893-0C3EBA74749C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287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NPE (I)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/>
          <a:lstStyle/>
          <a:p>
            <a:r>
              <a:rPr lang="en-US" dirty="0" smtClean="0"/>
              <a:t>c/b production ~ FONLL predictions</a:t>
            </a:r>
          </a:p>
          <a:p>
            <a:pPr lvl="1"/>
            <a:r>
              <a:rPr lang="en-US" i="1" dirty="0" smtClean="0"/>
              <a:t>Large</a:t>
            </a:r>
            <a:r>
              <a:rPr lang="en-US" dirty="0" smtClean="0"/>
              <a:t> b contribution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/>
          <a:lstStyle/>
          <a:p>
            <a:r>
              <a:rPr lang="en-US" dirty="0" smtClean="0"/>
              <a:t>STAR &amp; PHENIX now consistent in </a:t>
            </a:r>
            <a:r>
              <a:rPr lang="en-US" dirty="0" err="1" smtClean="0"/>
              <a:t>p+p</a:t>
            </a:r>
            <a:endParaRPr lang="en-US" dirty="0" smtClean="0"/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503C-3B6C-478E-804C-812A4C18E9E9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971800"/>
            <a:ext cx="4343400" cy="273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24000" y="5562600"/>
            <a:ext cx="1662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Bertrand </a:t>
            </a:r>
            <a:r>
              <a:rPr lang="en-US" sz="1200" dirty="0" err="1" smtClean="0"/>
              <a:t>Biritz</a:t>
            </a:r>
            <a:r>
              <a:rPr lang="en-US" sz="1200" dirty="0" smtClean="0"/>
              <a:t>, QM09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72418" y="2971800"/>
            <a:ext cx="417158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182218" y="5562600"/>
            <a:ext cx="1223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Wei </a:t>
            </a:r>
            <a:r>
              <a:rPr lang="en-US" sz="1200" dirty="0" err="1" smtClean="0"/>
              <a:t>Xie</a:t>
            </a:r>
            <a:r>
              <a:rPr lang="en-US" sz="1200" dirty="0" smtClean="0"/>
              <a:t>, DIS10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NPE (II)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47800"/>
            <a:ext cx="4953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NB: </a:t>
            </a:r>
            <a:r>
              <a:rPr lang="en-US" dirty="0" err="1" smtClean="0"/>
              <a:t>pQCD</a:t>
            </a:r>
            <a:r>
              <a:rPr lang="en-US" dirty="0" smtClean="0"/>
              <a:t> calculations so far assume 		M &lt;&lt; E</a:t>
            </a:r>
          </a:p>
          <a:p>
            <a:pPr lvl="1"/>
            <a:r>
              <a:rPr lang="en-US" dirty="0" smtClean="0"/>
              <a:t>b corrections likely large</a:t>
            </a:r>
          </a:p>
          <a:p>
            <a:pPr lvl="2"/>
            <a:r>
              <a:rPr lang="en-US" dirty="0" smtClean="0"/>
              <a:t>c and b separation</a:t>
            </a:r>
          </a:p>
          <a:p>
            <a:r>
              <a:rPr lang="en-US" dirty="0" smtClean="0"/>
              <a:t>Success of </a:t>
            </a:r>
            <a:r>
              <a:rPr lang="en-US" dirty="0" err="1" smtClean="0"/>
              <a:t>AdS</a:t>
            </a:r>
            <a:r>
              <a:rPr lang="en-US" dirty="0" smtClean="0"/>
              <a:t>/CFT?</a:t>
            </a:r>
          </a:p>
          <a:p>
            <a:pPr lvl="3"/>
            <a:endParaRPr lang="en-US" dirty="0" smtClean="0"/>
          </a:p>
          <a:p>
            <a:pPr lvl="1">
              <a:buFontTx/>
              <a:buNone/>
            </a:pPr>
            <a:r>
              <a:rPr lang="en-US" dirty="0" smtClean="0"/>
              <a:t>		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= -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>
              <a:buFontTx/>
              <a:buNone/>
            </a:pPr>
            <a:r>
              <a:rPr lang="en-US" dirty="0" smtClean="0">
                <a:latin typeface="Symbol" pitchFamily="18" charset="2"/>
              </a:rPr>
              <a:t>		m</a:t>
            </a:r>
            <a:r>
              <a:rPr lang="en-US" dirty="0" smtClean="0"/>
              <a:t> = </a:t>
            </a:r>
            <a:r>
              <a:rPr lang="en-US" dirty="0" smtClean="0">
                <a:latin typeface="Symbol" pitchFamily="18" charset="2"/>
              </a:rPr>
              <a:t>pl</a:t>
            </a:r>
            <a:r>
              <a:rPr lang="en-US" baseline="30000" dirty="0" smtClean="0">
                <a:latin typeface="Symbol" pitchFamily="18" charset="2"/>
              </a:rPr>
              <a:t>1/2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/2M</a:t>
            </a:r>
            <a:r>
              <a:rPr lang="en-US" baseline="-25000" dirty="0" smtClean="0"/>
              <a:t>q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4E65-02BC-4E09-8C3B-D8A43C6A5C89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1371600" y="2438400"/>
            <a:ext cx="1447800" cy="533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4884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2133600"/>
            <a:ext cx="3886200" cy="381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172200" y="6019800"/>
            <a:ext cx="1415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v</a:t>
            </a:r>
            <a:r>
              <a:rPr lang="en-US" baseline="-25000" dirty="0" smtClean="0"/>
              <a:t>2</a:t>
            </a:r>
            <a:r>
              <a:rPr lang="en-US" dirty="0" smtClean="0"/>
              <a:t> (I)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improves, </a:t>
            </a:r>
            <a:r>
              <a:rPr lang="en-US" dirty="0" err="1" smtClean="0"/>
              <a:t>pQCD</a:t>
            </a:r>
            <a:r>
              <a:rPr lang="en-US" dirty="0" smtClean="0"/>
              <a:t> falsified to 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lvl="1"/>
            <a:r>
              <a:rPr lang="en-US" dirty="0" smtClean="0"/>
              <a:t>Does v</a:t>
            </a:r>
            <a:r>
              <a:rPr lang="en-US" baseline="-25000" dirty="0" smtClean="0"/>
              <a:t>2</a:t>
            </a:r>
            <a:r>
              <a:rPr lang="en-US" dirty="0" smtClean="0"/>
              <a:t> becomes constant, &gt;&gt; </a:t>
            </a:r>
            <a:r>
              <a:rPr lang="en-US" dirty="0" err="1" smtClean="0"/>
              <a:t>pQCD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E9E2-BE84-452B-B073-3284000B3035}" type="datetime1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RHIC &amp; AGS Annual Users' Meeting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22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2142" y="2438400"/>
            <a:ext cx="627545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276487" y="6237564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13828</TotalTime>
  <Words>1152</Words>
  <Application>Microsoft Office PowerPoint</Application>
  <PresentationFormat>On-screen Show (4:3)</PresentationFormat>
  <Paragraphs>314</Paragraphs>
  <Slides>24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Image</vt:lpstr>
      <vt:lpstr>Theory Update on Energy Loss</vt:lpstr>
      <vt:lpstr>Why High-pT Particles?</vt:lpstr>
      <vt:lpstr>Tomography in QGP</vt:lpstr>
      <vt:lpstr>pQCD Success at RHIC:</vt:lpstr>
      <vt:lpstr>Irony of Multiple Observables (I)</vt:lpstr>
      <vt:lpstr>Irony of Multiple Observables (II)</vt:lpstr>
      <vt:lpstr>Comments on NPE (I)</vt:lpstr>
      <vt:lpstr>Comments on NPE (II)</vt:lpstr>
      <vt:lpstr>Comments on v2 (I)</vt:lpstr>
      <vt:lpstr>Comments on v2 (II)</vt:lpstr>
      <vt:lpstr>Theoretical Uncertainties:  Different Formalisms, Different Results</vt:lpstr>
      <vt:lpstr>Mechanics of Energy Loss</vt:lpstr>
      <vt:lpstr>Poisson Convolution</vt:lpstr>
      <vt:lpstr>Opacity Expansion Calculation</vt:lpstr>
      <vt:lpstr>Uncertainty from Collinear Approx</vt:lpstr>
      <vt:lpstr>Two Standard x Definitions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v2 Variation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667</cp:revision>
  <dcterms:created xsi:type="dcterms:W3CDTF">2009-09-03T22:02:25Z</dcterms:created>
  <dcterms:modified xsi:type="dcterms:W3CDTF">2010-06-08T18:04:31Z</dcterms:modified>
</cp:coreProperties>
</file>