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74" r:id="rId2"/>
    <p:sldId id="642" r:id="rId3"/>
    <p:sldId id="651" r:id="rId4"/>
    <p:sldId id="643" r:id="rId5"/>
    <p:sldId id="644" r:id="rId6"/>
    <p:sldId id="645" r:id="rId7"/>
    <p:sldId id="636" r:id="rId8"/>
    <p:sldId id="637" r:id="rId9"/>
    <p:sldId id="638" r:id="rId10"/>
    <p:sldId id="639" r:id="rId11"/>
    <p:sldId id="640" r:id="rId12"/>
    <p:sldId id="64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9840A"/>
    <a:srgbClr val="005400"/>
    <a:srgbClr val="3F3D99"/>
    <a:srgbClr val="FF0000"/>
    <a:srgbClr val="4D4D4D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58F0-9CB0-4949-AB3A-557836B825C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JET Collaboration Meeting at LBL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A54A3-77F9-418B-BD65-36582845128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2DC2F-8A1C-4E97-899C-FD2871CB12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513-6FED-4B83-A6A4-447EFAA8545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9603-B5C1-4461-A604-95DE68383A2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B65C-EC40-4256-8B33-820C738FE48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1534A-22C4-41B4-B37B-4ACAF4EAD8F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8110A-E2A6-4A2E-99C2-279387F7420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FF07-FF89-4530-94A9-72D7F9BF455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4CBE4-A638-4BA3-9A50-17118BC9497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C57E8-E1FD-4B96-AF0B-DD98B433BBD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E2DEC-0AB4-4178-BA42-DF90095DEAF2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JET Collaboration Meeting at LBL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Theory Comparisons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smtClean="0">
                <a:solidFill>
                  <a:srgbClr val="660000"/>
                </a:solidFill>
              </a:rPr>
              <a:t>June 19, </a:t>
            </a:r>
            <a:r>
              <a:rPr lang="en-US" sz="2000" dirty="0" smtClean="0">
                <a:solidFill>
                  <a:srgbClr val="660000"/>
                </a:solidFill>
              </a:rPr>
              <a:t>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53491-24D8-40A8-AB9D-7DBC4D6BAC2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09801" y="5181600"/>
            <a:ext cx="4697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BA61C-FCE5-4043-8F8A-E078E9253CA4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: “Collinearly Safe”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Fix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from R</a:t>
            </a:r>
            <a:r>
              <a:rPr lang="en-US" baseline="-25000" dirty="0" smtClean="0"/>
              <a:t>AA</a:t>
            </a:r>
            <a:r>
              <a:rPr lang="en-US" dirty="0" smtClean="0"/>
              <a:t>, calculate v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/>
              <a:t>Expect larger v</a:t>
            </a:r>
            <a:r>
              <a:rPr lang="en-US" baseline="-25000" dirty="0" smtClean="0"/>
              <a:t>2</a:t>
            </a:r>
            <a:r>
              <a:rPr lang="en-US" dirty="0" smtClean="0"/>
              <a:t> for smaller opening angle</a:t>
            </a:r>
          </a:p>
          <a:p>
            <a:pPr lvl="2">
              <a:buNone/>
            </a:pPr>
            <a:r>
              <a:rPr lang="en-US" dirty="0" smtClean="0">
                <a:latin typeface="Symbol" pitchFamily="18" charset="2"/>
              </a:rPr>
              <a:t>			      ( </a:t>
            </a:r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coh</a:t>
            </a:r>
            <a:r>
              <a:rPr lang="en-US" dirty="0" smtClean="0"/>
              <a:t> ~ 1/k</a:t>
            </a:r>
            <a:r>
              <a:rPr lang="en-US" baseline="-25000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)</a:t>
            </a:r>
            <a:endParaRPr lang="en-US" baseline="30000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4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r>
              <a:rPr lang="en-US" dirty="0" smtClean="0"/>
              <a:t>: coming soon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77663-0D6D-47FD-ACA0-FE157307B46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2408237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648200" y="2408237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 + 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5779395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0" y="2997200"/>
            <a:ext cx="4419600" cy="2858532"/>
            <a:chOff x="0" y="2844800"/>
            <a:chExt cx="4419600" cy="285853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4572000" y="3048000"/>
            <a:ext cx="4495800" cy="2807732"/>
            <a:chOff x="4572000" y="2895600"/>
            <a:chExt cx="4495800" cy="2807732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774879" y="3810000"/>
            <a:ext cx="3429000" cy="0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384442" y="3834684"/>
            <a:ext cx="3429000" cy="0"/>
          </a:xfrm>
          <a:prstGeom prst="line">
            <a:avLst/>
          </a:prstGeom>
          <a:ln>
            <a:prstDash val="lg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43000" y="342900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38800" y="342900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  <p:bldP spid="11" grpId="0" build="p"/>
      <p:bldP spid="12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Comments/Conclusions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These should be addressed in general (JET) and in TECHQM report in particular</a:t>
            </a:r>
          </a:p>
          <a:p>
            <a:pPr lvl="1"/>
            <a:r>
              <a:rPr lang="en-US" dirty="0" smtClean="0"/>
              <a:t>Consensus on missing &amp; important physics?</a:t>
            </a:r>
          </a:p>
          <a:p>
            <a:pPr lvl="2"/>
            <a:r>
              <a:rPr lang="en-US" dirty="0" smtClean="0"/>
              <a:t>Wide angle radiation, </a:t>
            </a:r>
            <a:r>
              <a:rPr lang="en-US" dirty="0" err="1" smtClean="0"/>
              <a:t>dyn</a:t>
            </a:r>
            <a:r>
              <a:rPr lang="en-US" dirty="0" smtClean="0"/>
              <a:t> vs. static sc. cent., Poisson vs. Fokker-Planck, vacuum radiation,...</a:t>
            </a:r>
          </a:p>
          <a:p>
            <a:pPr lvl="1"/>
            <a:r>
              <a:rPr lang="en-US" dirty="0" smtClean="0"/>
              <a:t>NB: Elastic loss not yet addressed at all</a:t>
            </a:r>
          </a:p>
          <a:p>
            <a:pPr lvl="2"/>
            <a:r>
              <a:rPr lang="en-US" dirty="0" smtClean="0"/>
              <a:t>Importance/uncertainties?</a:t>
            </a:r>
          </a:p>
          <a:p>
            <a:pPr lvl="1"/>
            <a:r>
              <a:rPr lang="en-US" dirty="0" smtClean="0"/>
              <a:t>Falsify first, then quantify</a:t>
            </a:r>
          </a:p>
          <a:p>
            <a:pPr lvl="2"/>
            <a:r>
              <a:rPr lang="en-US" dirty="0" smtClean="0"/>
              <a:t>Consensus that </a:t>
            </a:r>
            <a:r>
              <a:rPr lang="en-US" dirty="0" err="1" smtClean="0"/>
              <a:t>pQCD</a:t>
            </a:r>
            <a:r>
              <a:rPr lang="en-US" dirty="0" smtClean="0"/>
              <a:t> HI picture is in serious trouble?</a:t>
            </a:r>
          </a:p>
          <a:p>
            <a:pPr lvl="3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, I</a:t>
            </a:r>
            <a:r>
              <a:rPr lang="en-US" baseline="-25000" dirty="0" smtClean="0"/>
              <a:t>AA,</a:t>
            </a:r>
            <a:r>
              <a:rPr lang="en-US" dirty="0" smtClean="0"/>
              <a:t> NPE, ...</a:t>
            </a:r>
          </a:p>
          <a:p>
            <a:pPr lvl="3"/>
            <a:r>
              <a:rPr lang="en-US" dirty="0" err="1" smtClean="0"/>
              <a:t>Sim</a:t>
            </a:r>
            <a:r>
              <a:rPr lang="en-US" dirty="0" smtClean="0"/>
              <a:t>. </a:t>
            </a:r>
            <a:r>
              <a:rPr lang="en-US" dirty="0" err="1" smtClean="0"/>
              <a:t>mult</a:t>
            </a:r>
            <a:r>
              <a:rPr lang="en-US" dirty="0" smtClean="0"/>
              <a:t>. obs. description not possible, even with large </a:t>
            </a:r>
            <a:r>
              <a:rPr lang="en-US" dirty="0" err="1" smtClean="0"/>
              <a:t>unc</a:t>
            </a:r>
            <a:r>
              <a:rPr lang="en-US" dirty="0" smtClean="0"/>
              <a:t>. from wide angle radiation</a:t>
            </a:r>
          </a:p>
          <a:p>
            <a:pPr lvl="1"/>
            <a:r>
              <a:rPr lang="en-US" dirty="0" smtClean="0"/>
              <a:t>Future work:</a:t>
            </a:r>
          </a:p>
          <a:p>
            <a:pPr lvl="2"/>
            <a:r>
              <a:rPr lang="en-US" dirty="0" smtClean="0"/>
              <a:t>Include missing physics</a:t>
            </a:r>
          </a:p>
          <a:p>
            <a:pPr lvl="3"/>
            <a:r>
              <a:rPr lang="en-US" dirty="0" err="1" smtClean="0"/>
              <a:t>Sim</a:t>
            </a:r>
            <a:r>
              <a:rPr lang="en-US" dirty="0" smtClean="0"/>
              <a:t>. remove collinear and small mass approx?</a:t>
            </a:r>
          </a:p>
          <a:p>
            <a:pPr lvl="2"/>
            <a:r>
              <a:rPr lang="en-US" dirty="0" smtClean="0"/>
              <a:t>Calculate more observables in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/CFT: I</a:t>
            </a:r>
            <a:r>
              <a:rPr lang="en-US" baseline="-25000" dirty="0" smtClean="0"/>
              <a:t>AA</a:t>
            </a:r>
            <a:r>
              <a:rPr lang="en-US" dirty="0" smtClean="0"/>
              <a:t>, etc.</a:t>
            </a:r>
            <a:endParaRPr lang="en-US" baseline="-25000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901F-551C-46A0-82EB-DB4916A0D76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Motivation for </a:t>
            </a:r>
            <a:r>
              <a:rPr lang="en-US" dirty="0" err="1" smtClean="0"/>
              <a:t>pQCD</a:t>
            </a:r>
            <a:r>
              <a:rPr lang="en-US" dirty="0" smtClean="0"/>
              <a:t> Theory Comparison?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Death of fragility:</a:t>
            </a:r>
          </a:p>
          <a:p>
            <a:pPr lvl="1"/>
            <a:r>
              <a:rPr lang="en-US" dirty="0" smtClean="0"/>
              <a:t>Density extracted (assuming infinite thy </a:t>
            </a:r>
            <a:r>
              <a:rPr lang="en-US" dirty="0" err="1" smtClean="0"/>
              <a:t>prec</a:t>
            </a:r>
            <a:r>
              <a:rPr lang="en-US" dirty="0" smtClean="0"/>
              <a:t>) to w/</a:t>
            </a:r>
            <a:r>
              <a:rPr lang="en-US" dirty="0" err="1" smtClean="0"/>
              <a:t>i</a:t>
            </a:r>
            <a:r>
              <a:rPr lang="en-US" smtClean="0"/>
              <a:t> 20-30</a:t>
            </a:r>
            <a:r>
              <a:rPr lang="en-US" dirty="0" smtClean="0"/>
              <a:t>%</a:t>
            </a:r>
          </a:p>
          <a:p>
            <a:r>
              <a:rPr lang="en-US" b="1" i="1" dirty="0" smtClean="0"/>
              <a:t>Proof of Principle</a:t>
            </a:r>
            <a:endParaRPr lang="en-US" dirty="0" smtClean="0"/>
          </a:p>
          <a:p>
            <a:r>
              <a:rPr lang="en-US" dirty="0" smtClean="0"/>
              <a:t>What about other</a:t>
            </a:r>
          </a:p>
          <a:p>
            <a:pPr>
              <a:buNone/>
            </a:pPr>
            <a:r>
              <a:rPr lang="en-US" dirty="0" smtClean="0"/>
              <a:t>	observables?</a:t>
            </a:r>
          </a:p>
          <a:p>
            <a:pPr lvl="1"/>
            <a:r>
              <a:rPr lang="en-US" b="1" i="1" dirty="0" smtClean="0"/>
              <a:t>Falsify before</a:t>
            </a:r>
          </a:p>
          <a:p>
            <a:pPr lvl="1">
              <a:buNone/>
            </a:pPr>
            <a:r>
              <a:rPr lang="en-US" b="1" i="1" dirty="0" smtClean="0"/>
              <a:t>	we quantify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2E5DF-4E16-4603-960F-764B0AFE4D7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7" name="Group 8"/>
          <p:cNvGrpSpPr/>
          <p:nvPr/>
        </p:nvGrpSpPr>
        <p:grpSpPr>
          <a:xfrm>
            <a:off x="4419600" y="2514600"/>
            <a:ext cx="4436702" cy="4086999"/>
            <a:chOff x="4707298" y="2438400"/>
            <a:chExt cx="4436702" cy="4086999"/>
          </a:xfrm>
        </p:grpSpPr>
        <p:pic>
          <p:nvPicPr>
            <p:cNvPr id="57753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07298" y="2438400"/>
              <a:ext cx="4436702" cy="399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6002698" y="6248400"/>
              <a:ext cx="18389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PRL101 (2008)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in Medium Extraction?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4800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Is this a sys. </a:t>
            </a:r>
            <a:r>
              <a:rPr lang="en-US" dirty="0" err="1" smtClean="0"/>
              <a:t>th</a:t>
            </a:r>
            <a:r>
              <a:rPr lang="en-US" dirty="0" smtClean="0"/>
              <a:t>. </a:t>
            </a:r>
            <a:r>
              <a:rPr lang="en-US" dirty="0" err="1" smtClean="0"/>
              <a:t>unc</a:t>
            </a:r>
            <a:r>
              <a:rPr lang="en-US" dirty="0" smtClean="0"/>
              <a:t>. on a medium parameter?</a:t>
            </a:r>
          </a:p>
          <a:p>
            <a:pPr lvl="1"/>
            <a:r>
              <a:rPr lang="en-US" dirty="0" smtClean="0"/>
              <a:t>No!  Experimentally all these models are falsified by data</a:t>
            </a:r>
          </a:p>
          <a:p>
            <a:pPr lvl="2"/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, I</a:t>
            </a:r>
            <a:r>
              <a:rPr lang="en-US" baseline="-25000" dirty="0" smtClean="0"/>
              <a:t>AA</a:t>
            </a:r>
            <a:r>
              <a:rPr lang="en-US" dirty="0" smtClean="0"/>
              <a:t>, NPE, ...</a:t>
            </a:r>
          </a:p>
          <a:p>
            <a:pPr lvl="1"/>
            <a:r>
              <a:rPr lang="en-US" dirty="0" smtClean="0"/>
              <a:t>No!  Known important physics is missing</a:t>
            </a:r>
          </a:p>
          <a:p>
            <a:pPr lvl="2"/>
            <a:r>
              <a:rPr lang="en-US" dirty="0" smtClean="0"/>
              <a:t>Elastic E-loss (</a:t>
            </a:r>
            <a:r>
              <a:rPr lang="en-US" dirty="0" err="1" smtClean="0"/>
              <a:t>dyn</a:t>
            </a:r>
            <a:r>
              <a:rPr lang="en-US" dirty="0" smtClean="0"/>
              <a:t> sc cent, vacuum </a:t>
            </a:r>
            <a:r>
              <a:rPr lang="en-US" dirty="0" err="1" smtClean="0"/>
              <a:t>rad</a:t>
            </a:r>
            <a:r>
              <a:rPr lang="en-US" dirty="0" smtClean="0"/>
              <a:t>, ...)</a:t>
            </a:r>
          </a:p>
          <a:p>
            <a:pPr lvl="1"/>
            <a:r>
              <a:rPr lang="en-US" dirty="0" smtClean="0"/>
              <a:t>What is the </a:t>
            </a:r>
            <a:r>
              <a:rPr lang="en-US" dirty="0" err="1" smtClean="0"/>
              <a:t>qhat</a:t>
            </a:r>
            <a:r>
              <a:rPr lang="en-US" dirty="0" smtClean="0"/>
              <a:t> from fully strongly coupled </a:t>
            </a:r>
            <a:r>
              <a:rPr lang="en-US" dirty="0" err="1" smtClean="0"/>
              <a:t>AdS</a:t>
            </a:r>
            <a:r>
              <a:rPr lang="en-US" dirty="0" smtClean="0"/>
              <a:t>?</a:t>
            </a:r>
          </a:p>
          <a:p>
            <a:pPr lvl="2"/>
            <a:r>
              <a:rPr lang="en-US" dirty="0" err="1" smtClean="0"/>
              <a:t>AdS</a:t>
            </a:r>
            <a:r>
              <a:rPr lang="en-US" dirty="0" smtClean="0"/>
              <a:t> is at least as right/wrong as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E447-93B7-4B44-831F-F0311CD89FA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2209800"/>
            <a:ext cx="402166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562600" y="525780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Apples to oranges comparison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4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Irony of Multiple Observables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579587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579588" name="Image" r:id="rId4" imgW="4253968" imgH="1930159" progId="">
              <p:embed/>
            </p:oleObj>
          </a:graphicData>
        </a:graphic>
      </p:graphicFrame>
      <p:grpSp>
        <p:nvGrpSpPr>
          <p:cNvPr id="2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838200" y="3886200"/>
              <a:ext cx="398884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</a:t>
              </a:r>
              <a:r>
                <a:rPr lang="en-US" sz="1200" baseline="0" dirty="0" smtClean="0"/>
                <a:t>Vale for PHENIX, </a:t>
              </a:r>
              <a:r>
                <a:rPr lang="en-US" sz="1200" baseline="0" dirty="0"/>
                <a:t>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579586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48DC4-DFAA-44EB-81A0-C3479FCF3469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3" name="Group 23"/>
          <p:cNvGrpSpPr/>
          <p:nvPr/>
        </p:nvGrpSpPr>
        <p:grpSpPr>
          <a:xfrm>
            <a:off x="4953000" y="2161401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019800" y="5791200"/>
            <a:ext cx="2254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9840A"/>
                </a:solidFill>
              </a:rPr>
              <a:t>I</a:t>
            </a:r>
            <a:r>
              <a:rPr lang="en-US" sz="2400" baseline="-25000" dirty="0" smtClean="0">
                <a:solidFill>
                  <a:srgbClr val="09840A"/>
                </a:solidFill>
              </a:rPr>
              <a:t>AA</a:t>
            </a:r>
            <a:r>
              <a:rPr lang="en-US" sz="2400" dirty="0" smtClean="0">
                <a:solidFill>
                  <a:srgbClr val="09840A"/>
                </a:solidFill>
              </a:rPr>
              <a:t>, B/M, </a:t>
            </a:r>
            <a:r>
              <a:rPr lang="en-US" sz="2400" dirty="0" smtClean="0">
                <a:solidFill>
                  <a:srgbClr val="09840A"/>
                </a:solidFill>
                <a:latin typeface="Symbol" pitchFamily="18" charset="2"/>
              </a:rPr>
              <a:t>g</a:t>
            </a:r>
            <a:r>
              <a:rPr lang="en-US" sz="2400" dirty="0" smtClean="0">
                <a:solidFill>
                  <a:srgbClr val="09840A"/>
                </a:solidFill>
              </a:rPr>
              <a:t>-h, ...</a:t>
            </a:r>
          </a:p>
          <a:p>
            <a:r>
              <a:rPr lang="en-US" sz="2400" dirty="0" smtClean="0">
                <a:solidFill>
                  <a:srgbClr val="660000"/>
                </a:solidFill>
              </a:rPr>
              <a:t>Pert. at LHC?</a:t>
            </a:r>
            <a:endParaRPr lang="en-US" sz="2400" dirty="0" err="1" smtClean="0">
              <a:solidFill>
                <a:srgbClr val="66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v</a:t>
            </a:r>
            <a:r>
              <a:rPr lang="en-US" baseline="-25000" dirty="0" smtClean="0"/>
              <a:t>2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/>
          <a:lstStyle/>
          <a:p>
            <a:r>
              <a:rPr lang="en-US" dirty="0" smtClean="0"/>
              <a:t>CGC, fluctuations not enough for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/>
          <a:lstStyle/>
          <a:p>
            <a:r>
              <a:rPr lang="en-US" dirty="0" err="1" smtClean="0"/>
              <a:t>AdS</a:t>
            </a:r>
            <a:r>
              <a:rPr lang="en-US" dirty="0" smtClean="0"/>
              <a:t>/CFT: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~ L</a:t>
            </a:r>
            <a:r>
              <a:rPr lang="en-US" baseline="30000" dirty="0" smtClean="0"/>
              <a:t>3</a:t>
            </a:r>
          </a:p>
          <a:p>
            <a:pPr lvl="1"/>
            <a:r>
              <a:rPr lang="en-US" dirty="0" smtClean="0"/>
              <a:t>Better job?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9407D-782B-4C60-A6B2-71F77523F67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6"/>
          <p:cNvGrpSpPr/>
          <p:nvPr/>
        </p:nvGrpSpPr>
        <p:grpSpPr>
          <a:xfrm>
            <a:off x="0" y="2542401"/>
            <a:ext cx="4572000" cy="3206496"/>
            <a:chOff x="2190750" y="1758950"/>
            <a:chExt cx="4572000" cy="3206496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90750" y="1758950"/>
              <a:ext cx="4572000" cy="3206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4960424" y="2139950"/>
              <a:ext cx="15327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solidFill>
                    <a:srgbClr val="3F3D99"/>
                  </a:solidFill>
                </a:rPr>
                <a:t>Glauber</a:t>
              </a:r>
              <a:endParaRPr lang="en-US" sz="1200" dirty="0" smtClean="0">
                <a:solidFill>
                  <a:srgbClr val="3F3D99"/>
                </a:solidFill>
              </a:endParaRPr>
            </a:p>
            <a:p>
              <a:r>
                <a:rPr lang="en-US" sz="1200" dirty="0" smtClean="0">
                  <a:solidFill>
                    <a:srgbClr val="FF0000"/>
                  </a:solidFill>
                </a:rPr>
                <a:t>KLN CGC</a:t>
              </a:r>
            </a:p>
            <a:p>
              <a:r>
                <a:rPr lang="en-US" sz="1200" dirty="0" smtClean="0"/>
                <a:t>Solid: rotated</a:t>
              </a:r>
            </a:p>
            <a:p>
              <a:r>
                <a:rPr lang="en-US" sz="1200" dirty="0" smtClean="0"/>
                <a:t>Dashed: not rotated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28950" y="2216150"/>
              <a:ext cx="10134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 </a:t>
              </a:r>
              <a:r>
                <a:rPr lang="en-US" sz="1200" dirty="0" smtClean="0">
                  <a:latin typeface="Symbol" pitchFamily="18" charset="2"/>
                </a:rPr>
                <a:t>p</a:t>
              </a:r>
              <a:r>
                <a:rPr lang="en-US" sz="1200" baseline="30000" dirty="0" smtClean="0"/>
                <a:t>0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11221" y="5514201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5683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774135"/>
            <a:ext cx="4419600" cy="280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580478" y="5514201"/>
            <a:ext cx="2563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Marquet</a:t>
            </a:r>
            <a:r>
              <a:rPr lang="en-US" sz="1200" dirty="0" smtClean="0"/>
              <a:t> and </a:t>
            </a:r>
            <a:r>
              <a:rPr lang="en-US" sz="1200" dirty="0" err="1" smtClean="0"/>
              <a:t>Renk</a:t>
            </a:r>
            <a:r>
              <a:rPr lang="en-US" sz="1200" dirty="0" smtClean="0"/>
              <a:t>, PLB685 (2010)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635" y="5943600"/>
            <a:ext cx="3974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Largest medium density w/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unc</a:t>
            </a:r>
            <a:r>
              <a:rPr lang="en-US" sz="1600" dirty="0" smtClean="0"/>
              <a:t>. from R</a:t>
            </a:r>
            <a:r>
              <a:rPr lang="en-US" sz="1600" baseline="-25000" dirty="0" smtClean="0"/>
              <a:t>AA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NPE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1447800"/>
            <a:ext cx="4953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Exp. converge in pp</a:t>
            </a:r>
          </a:p>
          <a:p>
            <a:r>
              <a:rPr lang="en-US" dirty="0" smtClean="0"/>
              <a:t>NB: </a:t>
            </a:r>
            <a:r>
              <a:rPr lang="en-US" dirty="0" err="1" smtClean="0"/>
              <a:t>pQCD</a:t>
            </a:r>
            <a:r>
              <a:rPr lang="en-US" dirty="0" smtClean="0"/>
              <a:t> calculations so far assume 		M &lt;&lt; E</a:t>
            </a:r>
          </a:p>
          <a:p>
            <a:pPr lvl="1"/>
            <a:r>
              <a:rPr lang="en-US" dirty="0" smtClean="0"/>
              <a:t>b corrections likely large</a:t>
            </a:r>
          </a:p>
          <a:p>
            <a:pPr lvl="2"/>
            <a:r>
              <a:rPr lang="en-US" dirty="0" smtClean="0"/>
              <a:t>c and b separation</a:t>
            </a:r>
          </a:p>
          <a:p>
            <a:r>
              <a:rPr lang="en-US" dirty="0" smtClean="0"/>
              <a:t>Success of </a:t>
            </a:r>
            <a:r>
              <a:rPr lang="en-US" dirty="0" err="1" smtClean="0"/>
              <a:t>AdS</a:t>
            </a:r>
            <a:r>
              <a:rPr lang="en-US" dirty="0" smtClean="0"/>
              <a:t>/CFT?</a:t>
            </a:r>
          </a:p>
          <a:p>
            <a:pPr lvl="1">
              <a:buFontTx/>
              <a:buNone/>
            </a:pPr>
            <a:r>
              <a:rPr lang="en-US" dirty="0" smtClean="0"/>
              <a:t>		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= -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>
              <a:buFontTx/>
              <a:buNone/>
            </a:pPr>
            <a:r>
              <a:rPr lang="en-US" dirty="0" smtClean="0">
                <a:latin typeface="Symbol" pitchFamily="18" charset="2"/>
              </a:rPr>
              <a:t>		m</a:t>
            </a:r>
            <a:r>
              <a:rPr lang="en-US" dirty="0" smtClean="0"/>
              <a:t> = </a:t>
            </a:r>
            <a:r>
              <a:rPr lang="en-US" dirty="0" smtClean="0">
                <a:latin typeface="Symbol" pitchFamily="18" charset="2"/>
              </a:rPr>
              <a:t>pl</a:t>
            </a:r>
            <a:r>
              <a:rPr lang="en-US" baseline="30000" dirty="0" smtClean="0">
                <a:latin typeface="Symbol" pitchFamily="18" charset="2"/>
              </a:rPr>
              <a:t>1/2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/2M</a:t>
            </a:r>
            <a:r>
              <a:rPr lang="en-US" baseline="-25000" dirty="0" smtClean="0"/>
              <a:t>q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C8A-8C6A-48AB-86C1-C34E3FC63BB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1155879" y="3048000"/>
            <a:ext cx="1447800" cy="533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4884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2133600"/>
            <a:ext cx="3886200" cy="381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172200" y="6019800"/>
            <a:ext cx="1415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PhD 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Uncertainties in Wide Angle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1442-3FAC-487A-BCE7-3E5E922F715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5EB2-21E4-4856-83A8-D6CDE91A0F3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75A-D44B-411D-83A9-28BD546E344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JET Collaboration Meeting at LBL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14844</TotalTime>
  <Words>630</Words>
  <Application>Microsoft Office PowerPoint</Application>
  <PresentationFormat>On-screen Show (4:3)</PresentationFormat>
  <Paragraphs>173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Image</vt:lpstr>
      <vt:lpstr>Theory Comparisons</vt:lpstr>
      <vt:lpstr>Motivation for pQCD Theory Comparison?</vt:lpstr>
      <vt:lpstr>Uncertainty in Medium Extraction?</vt:lpstr>
      <vt:lpstr>Irony of Multiple Observables</vt:lpstr>
      <vt:lpstr>Comments on v2</vt:lpstr>
      <vt:lpstr>Comments on NPE</vt:lpstr>
      <vt:lpstr>Uncertainties in Wide Angle Radiation</vt:lpstr>
      <vt:lpstr>Collinearity and Gluon Mass</vt:lpstr>
      <vt:lpstr>Results</vt:lpstr>
      <vt:lpstr>Parton Energy Dependence</vt:lpstr>
      <vt:lpstr>v2: “Collinearly Safe”</vt:lpstr>
      <vt:lpstr>Comments/Conclusions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692</cp:revision>
  <dcterms:created xsi:type="dcterms:W3CDTF">2009-09-03T22:02:25Z</dcterms:created>
  <dcterms:modified xsi:type="dcterms:W3CDTF">2010-11-16T12:36:03Z</dcterms:modified>
</cp:coreProperties>
</file>