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74" r:id="rId2"/>
    <p:sldId id="642" r:id="rId3"/>
    <p:sldId id="651" r:id="rId4"/>
    <p:sldId id="643" r:id="rId5"/>
    <p:sldId id="644" r:id="rId6"/>
    <p:sldId id="645" r:id="rId7"/>
    <p:sldId id="636" r:id="rId8"/>
    <p:sldId id="637" r:id="rId9"/>
    <p:sldId id="638" r:id="rId10"/>
    <p:sldId id="639" r:id="rId11"/>
    <p:sldId id="640" r:id="rId12"/>
    <p:sldId id="64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00"/>
    <a:srgbClr val="09840A"/>
    <a:srgbClr val="005400"/>
    <a:srgbClr val="3F3D99"/>
    <a:srgbClr val="FF0000"/>
    <a:srgbClr val="4D4D4D"/>
    <a:srgbClr val="2D2A6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39" autoAdjust="0"/>
    <p:restoredTop sz="94660"/>
  </p:normalViewPr>
  <p:slideViewPr>
    <p:cSldViewPr>
      <p:cViewPr varScale="1">
        <p:scale>
          <a:sx n="74" d="100"/>
          <a:sy n="74" d="100"/>
        </p:scale>
        <p:origin x="-8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5713B-7F30-4AF5-96BF-BCA3677841D5}" type="datetimeFigureOut">
              <a:rPr lang="en-US" smtClean="0"/>
              <a:pPr/>
              <a:t>11/16/2010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2E535-840F-463B-B54A-E456A7A5BD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2E535-840F-463B-B54A-E456A7A5BD1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858F0-9CB0-4949-AB3A-557836B825C9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92925"/>
            <a:ext cx="3124200" cy="365125"/>
          </a:xfrm>
        </p:spPr>
        <p:txBody>
          <a:bodyPr/>
          <a:lstStyle/>
          <a:p>
            <a:r>
              <a:rPr lang="en-US" smtClean="0"/>
              <a:t>JET Collaboration Meeting at LBL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A54A3-77F9-418B-BD65-36582845128B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DC2F-8A1C-4E97-899C-FD2871CB129B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4513-6FED-4B83-A6A4-447EFAA85450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A9603-B5C1-4461-A604-95DE68383A29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3B65C-EC40-4256-8B33-820C738FE48F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1534A-22C4-41B4-B37B-4ACAF4EAD8F2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8110A-E2A6-4A2E-99C2-279387F74204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FF07-FF89-4530-94A9-72D7F9BF4553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4CBE4-A638-4BA3-9A50-17118BC9497B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C57E8-E1FD-4B96-AF0B-DD98B433BBD6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CCFF"/>
            </a:gs>
            <a:gs pos="50000">
              <a:schemeClr val="bg1"/>
            </a:gs>
            <a:gs pos="100000">
              <a:srgbClr val="99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929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E2DEC-0AB4-4178-BA42-DF90095DEAF2}" type="datetime1">
              <a:rPr lang="en-US" smtClean="0"/>
              <a:pPr/>
              <a:t>11/16/2010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92925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JET Collaboration Meeting at LBL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929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B5BCB-DCF7-4CB6-B569-5FAD0D0113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17" descr="OSU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2075" y="6393500"/>
            <a:ext cx="365125" cy="3714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2D2A6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66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54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73175"/>
            <a:ext cx="91440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Theory Comparisons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660000"/>
                </a:solidFill>
              </a:rPr>
              <a:t>W. A. Horowitz</a:t>
            </a:r>
          </a:p>
          <a:p>
            <a:r>
              <a:rPr lang="en-US" sz="2000" dirty="0" smtClean="0">
                <a:solidFill>
                  <a:srgbClr val="660000"/>
                </a:solidFill>
              </a:rPr>
              <a:t>The Ohio State University</a:t>
            </a:r>
          </a:p>
          <a:p>
            <a:r>
              <a:rPr lang="en-US" sz="2000" smtClean="0">
                <a:solidFill>
                  <a:srgbClr val="660000"/>
                </a:solidFill>
              </a:rPr>
              <a:t>June 19, </a:t>
            </a:r>
            <a:r>
              <a:rPr lang="en-US" sz="2000" dirty="0" smtClean="0">
                <a:solidFill>
                  <a:srgbClr val="660000"/>
                </a:solidFill>
              </a:rPr>
              <a:t>2010</a:t>
            </a:r>
            <a:endParaRPr lang="en-US" sz="2000" dirty="0">
              <a:solidFill>
                <a:srgbClr val="66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53491-24D8-40A8-AB9D-7DBC4D6BAC2C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09801" y="5181600"/>
            <a:ext cx="46978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With many thanks to Brian Cole, </a:t>
            </a:r>
            <a:r>
              <a:rPr lang="en-US" sz="1600" dirty="0" err="1" smtClean="0"/>
              <a:t>Miklos</a:t>
            </a:r>
            <a:r>
              <a:rPr lang="en-US" sz="1600" dirty="0" smtClean="0"/>
              <a:t> </a:t>
            </a:r>
            <a:r>
              <a:rPr lang="en-US" sz="1600" dirty="0" err="1" smtClean="0"/>
              <a:t>Gyulassy</a:t>
            </a:r>
            <a:r>
              <a:rPr lang="en-US" sz="1600" dirty="0" smtClean="0"/>
              <a:t>,</a:t>
            </a:r>
          </a:p>
          <a:p>
            <a:pPr algn="ctr"/>
            <a:r>
              <a:rPr lang="en-US" sz="1600" dirty="0" smtClean="0"/>
              <a:t>Ulrich Heinz, </a:t>
            </a:r>
            <a:r>
              <a:rPr lang="en-US" sz="1600" dirty="0" err="1" smtClean="0"/>
              <a:t>Jiangyong</a:t>
            </a:r>
            <a:r>
              <a:rPr lang="en-US" sz="1600" dirty="0" smtClean="0"/>
              <a:t> </a:t>
            </a:r>
            <a:r>
              <a:rPr lang="en-US" sz="1600" dirty="0" err="1" smtClean="0"/>
              <a:t>Jia</a:t>
            </a:r>
            <a:r>
              <a:rPr lang="en-US" sz="1600" dirty="0" smtClean="0"/>
              <a:t>, and Yuri </a:t>
            </a:r>
            <a:r>
              <a:rPr lang="en-US" sz="1600" dirty="0" err="1" smtClean="0"/>
              <a:t>Kovchegov</a:t>
            </a: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Parton Energy Dependence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525963"/>
          </a:xfrm>
        </p:spPr>
        <p:txBody>
          <a:bodyPr/>
          <a:lstStyle/>
          <a:p>
            <a:r>
              <a:rPr lang="en-US" dirty="0" smtClean="0"/>
              <a:t>Dependence on </a:t>
            </a:r>
            <a:r>
              <a:rPr lang="en-US" dirty="0" err="1" smtClean="0"/>
              <a:t>parton</a:t>
            </a:r>
            <a:r>
              <a:rPr lang="en-US" dirty="0" smtClean="0"/>
              <a:t> energy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5486400"/>
          </a:xfrm>
        </p:spPr>
        <p:txBody>
          <a:bodyPr/>
          <a:lstStyle/>
          <a:p>
            <a:r>
              <a:rPr lang="en-US" dirty="0" smtClean="0"/>
              <a:t>Uncertainty on </a:t>
            </a:r>
            <a:r>
              <a:rPr lang="en-US" dirty="0" err="1" smtClean="0"/>
              <a:t>qhat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3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Assume all formalisms equally affected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BA61C-FCE5-4043-8F8A-E078E9253CA4}" type="datetime1">
              <a:rPr lang="en-US" smtClean="0"/>
              <a:pPr/>
              <a:t>11/16/2010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38" y="2542401"/>
            <a:ext cx="42397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0" y="5514201"/>
            <a:ext cx="23462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WAH and B Cole, PRC81, 2010</a:t>
            </a:r>
          </a:p>
        </p:txBody>
      </p:sp>
      <p:pic>
        <p:nvPicPr>
          <p:cNvPr id="41472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67838" y="2514600"/>
            <a:ext cx="4299962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4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: “Collinearly Safe”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Fix </a:t>
            </a:r>
            <a:r>
              <a:rPr lang="en-US" dirty="0" err="1" smtClean="0"/>
              <a:t>dN</a:t>
            </a:r>
            <a:r>
              <a:rPr lang="en-US" baseline="-25000" dirty="0" err="1" smtClean="0"/>
              <a:t>g</a:t>
            </a:r>
            <a:r>
              <a:rPr lang="en-US" dirty="0" smtClean="0"/>
              <a:t>/</a:t>
            </a:r>
            <a:r>
              <a:rPr lang="en-US" dirty="0" err="1" smtClean="0"/>
              <a:t>dy</a:t>
            </a:r>
            <a:r>
              <a:rPr lang="en-US" dirty="0" smtClean="0"/>
              <a:t> from R</a:t>
            </a:r>
            <a:r>
              <a:rPr lang="en-US" baseline="-25000" dirty="0" smtClean="0"/>
              <a:t>AA</a:t>
            </a:r>
            <a:r>
              <a:rPr lang="en-US" dirty="0" smtClean="0"/>
              <a:t>, calculate v</a:t>
            </a:r>
            <a:r>
              <a:rPr lang="en-US" baseline="-25000" dirty="0" smtClean="0"/>
              <a:t>2</a:t>
            </a:r>
          </a:p>
          <a:p>
            <a:pPr lvl="1"/>
            <a:r>
              <a:rPr lang="en-US" dirty="0" smtClean="0"/>
              <a:t>Expect larger v</a:t>
            </a:r>
            <a:r>
              <a:rPr lang="en-US" baseline="-25000" dirty="0" smtClean="0"/>
              <a:t>2</a:t>
            </a:r>
            <a:r>
              <a:rPr lang="en-US" dirty="0" smtClean="0"/>
              <a:t> for smaller opening angle</a:t>
            </a:r>
          </a:p>
          <a:p>
            <a:pPr lvl="2">
              <a:buNone/>
            </a:pPr>
            <a:r>
              <a:rPr lang="en-US" dirty="0" smtClean="0">
                <a:latin typeface="Symbol" pitchFamily="18" charset="2"/>
              </a:rPr>
              <a:t>			      ( </a:t>
            </a:r>
            <a:r>
              <a:rPr lang="en-US" dirty="0" err="1" smtClean="0">
                <a:latin typeface="Symbol" pitchFamily="18" charset="2"/>
              </a:rPr>
              <a:t>t</a:t>
            </a:r>
            <a:r>
              <a:rPr lang="en-US" baseline="-25000" dirty="0" err="1" smtClean="0"/>
              <a:t>coh</a:t>
            </a:r>
            <a:r>
              <a:rPr lang="en-US" dirty="0" smtClean="0"/>
              <a:t> ~ 1/k</a:t>
            </a:r>
            <a:r>
              <a:rPr lang="en-US" baseline="-25000" dirty="0" smtClean="0"/>
              <a:t>T</a:t>
            </a:r>
            <a:r>
              <a:rPr lang="en-US" baseline="30000" dirty="0" smtClean="0"/>
              <a:t>2</a:t>
            </a:r>
            <a:r>
              <a:rPr lang="en-US" dirty="0" smtClean="0"/>
              <a:t> )</a:t>
            </a:r>
            <a:endParaRPr lang="en-US" baseline="30000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4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I</a:t>
            </a:r>
            <a:r>
              <a:rPr lang="en-US" baseline="-25000" dirty="0" smtClean="0"/>
              <a:t>AA</a:t>
            </a:r>
            <a:r>
              <a:rPr lang="en-US" dirty="0" smtClean="0"/>
              <a:t>: coming soon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77663-0D6D-47FD-ACA0-FE157307B462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2408237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Rad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Only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Content Placeholder 3"/>
          <p:cNvSpPr txBox="1">
            <a:spLocks/>
          </p:cNvSpPr>
          <p:nvPr/>
        </p:nvSpPr>
        <p:spPr>
          <a:xfrm>
            <a:off x="4648200" y="2408237"/>
            <a:ext cx="4038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4D4D4D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Rad + El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4D4D4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86200" y="5779395"/>
            <a:ext cx="15607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WAH, </a:t>
            </a:r>
            <a:r>
              <a:rPr lang="en-US" sz="1200" i="1" dirty="0" smtClean="0"/>
              <a:t>in preparation</a:t>
            </a:r>
          </a:p>
        </p:txBody>
      </p:sp>
      <p:grpSp>
        <p:nvGrpSpPr>
          <p:cNvPr id="2" name="Group 20"/>
          <p:cNvGrpSpPr/>
          <p:nvPr/>
        </p:nvGrpSpPr>
        <p:grpSpPr>
          <a:xfrm>
            <a:off x="0" y="2997200"/>
            <a:ext cx="4419600" cy="2858532"/>
            <a:chOff x="0" y="2844800"/>
            <a:chExt cx="4419600" cy="2858532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04800" y="2844800"/>
              <a:ext cx="4114800" cy="2559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Box 14"/>
            <p:cNvSpPr txBox="1"/>
            <p:nvPr/>
          </p:nvSpPr>
          <p:spPr>
            <a:xfrm>
              <a:off x="0" y="3962400"/>
              <a:ext cx="3978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v</a:t>
              </a:r>
              <a:r>
                <a:rPr lang="en-US" b="1" baseline="-25000" dirty="0" smtClean="0"/>
                <a:t>2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438400" y="5334000"/>
              <a:ext cx="4203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p</a:t>
              </a:r>
              <a:r>
                <a:rPr lang="en-US" b="1" baseline="-25000" dirty="0" err="1" smtClean="0"/>
                <a:t>T</a:t>
              </a:r>
              <a:endParaRPr lang="en-US" b="1" baseline="-25000" dirty="0" smtClean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819400" y="3124200"/>
              <a:ext cx="12554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20-30% </a:t>
              </a:r>
              <a:r>
                <a:rPr lang="en-US" b="1" dirty="0" smtClean="0">
                  <a:latin typeface="Symbol" pitchFamily="18" charset="2"/>
                </a:rPr>
                <a:t>p</a:t>
              </a:r>
              <a:r>
                <a:rPr lang="en-US" b="1" baseline="30000" dirty="0" smtClean="0"/>
                <a:t>0</a:t>
              </a:r>
            </a:p>
          </p:txBody>
        </p:sp>
      </p:grpSp>
      <p:grpSp>
        <p:nvGrpSpPr>
          <p:cNvPr id="3" name="Group 19"/>
          <p:cNvGrpSpPr/>
          <p:nvPr/>
        </p:nvGrpSpPr>
        <p:grpSpPr>
          <a:xfrm>
            <a:off x="4572000" y="3048000"/>
            <a:ext cx="4495800" cy="2807732"/>
            <a:chOff x="4572000" y="2895600"/>
            <a:chExt cx="4495800" cy="2807732"/>
          </a:xfrm>
        </p:grpSpPr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876800" y="2895600"/>
              <a:ext cx="4191000" cy="26067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TextBox 19"/>
            <p:cNvSpPr txBox="1"/>
            <p:nvPr/>
          </p:nvSpPr>
          <p:spPr>
            <a:xfrm>
              <a:off x="7507528" y="3124200"/>
              <a:ext cx="12554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20-30% </a:t>
              </a:r>
              <a:r>
                <a:rPr lang="en-US" b="1" dirty="0" smtClean="0">
                  <a:latin typeface="Symbol" pitchFamily="18" charset="2"/>
                </a:rPr>
                <a:t>p</a:t>
              </a:r>
              <a:r>
                <a:rPr lang="en-US" b="1" baseline="30000" dirty="0" smtClean="0"/>
                <a:t>0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572000" y="3962400"/>
              <a:ext cx="3978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v</a:t>
              </a:r>
              <a:r>
                <a:rPr lang="en-US" b="1" baseline="-25000" dirty="0" smtClean="0"/>
                <a:t>2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047292" y="5334000"/>
              <a:ext cx="4203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p</a:t>
              </a:r>
              <a:r>
                <a:rPr lang="en-US" b="1" baseline="-25000" dirty="0" err="1" smtClean="0"/>
                <a:t>T</a:t>
              </a:r>
              <a:endParaRPr lang="en-US" b="1" baseline="-25000" dirty="0" smtClean="0"/>
            </a:p>
          </p:txBody>
        </p:sp>
      </p:grpSp>
      <p:cxnSp>
        <p:nvCxnSpPr>
          <p:cNvPr id="24" name="Straight Connector 23"/>
          <p:cNvCxnSpPr/>
          <p:nvPr/>
        </p:nvCxnSpPr>
        <p:spPr>
          <a:xfrm>
            <a:off x="774879" y="3810000"/>
            <a:ext cx="3429000" cy="0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384442" y="3834684"/>
            <a:ext cx="3429000" cy="0"/>
          </a:xfrm>
          <a:prstGeom prst="line">
            <a:avLst/>
          </a:prstGeom>
          <a:ln>
            <a:prstDash val="lgDash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143000" y="34290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638800" y="34290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  <p:bldP spid="11" grpId="0" build="p"/>
      <p:bldP spid="12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Comments/Conclusions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These should be addressed in general (JET) and in TECHQM report in particular</a:t>
            </a:r>
          </a:p>
          <a:p>
            <a:pPr lvl="1"/>
            <a:r>
              <a:rPr lang="en-US" dirty="0" smtClean="0"/>
              <a:t>Consensus on missing &amp; important physics?</a:t>
            </a:r>
          </a:p>
          <a:p>
            <a:pPr lvl="2"/>
            <a:r>
              <a:rPr lang="en-US" dirty="0" smtClean="0"/>
              <a:t>Wide angle radiation, </a:t>
            </a:r>
            <a:r>
              <a:rPr lang="en-US" dirty="0" err="1" smtClean="0"/>
              <a:t>dyn</a:t>
            </a:r>
            <a:r>
              <a:rPr lang="en-US" dirty="0" smtClean="0"/>
              <a:t> vs. static sc. cent., Poisson vs. Fokker-Planck, vacuum radiation,...</a:t>
            </a:r>
          </a:p>
          <a:p>
            <a:pPr lvl="1"/>
            <a:r>
              <a:rPr lang="en-US" dirty="0" smtClean="0"/>
              <a:t>NB: Elastic loss not yet addressed at all</a:t>
            </a:r>
          </a:p>
          <a:p>
            <a:pPr lvl="2"/>
            <a:r>
              <a:rPr lang="en-US" dirty="0" smtClean="0"/>
              <a:t>Importance/uncertainties?</a:t>
            </a:r>
          </a:p>
          <a:p>
            <a:pPr lvl="1"/>
            <a:r>
              <a:rPr lang="en-US" dirty="0" smtClean="0"/>
              <a:t>Falsify first, then quantify</a:t>
            </a:r>
          </a:p>
          <a:p>
            <a:pPr lvl="2"/>
            <a:r>
              <a:rPr lang="en-US" dirty="0" smtClean="0"/>
              <a:t>Consensus that </a:t>
            </a:r>
            <a:r>
              <a:rPr lang="en-US" dirty="0" err="1" smtClean="0"/>
              <a:t>pQCD</a:t>
            </a:r>
            <a:r>
              <a:rPr lang="en-US" dirty="0" smtClean="0"/>
              <a:t> HI picture is in serious trouble?</a:t>
            </a:r>
          </a:p>
          <a:p>
            <a:pPr lvl="3"/>
            <a:r>
              <a:rPr lang="en-US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, I</a:t>
            </a:r>
            <a:r>
              <a:rPr lang="en-US" baseline="-25000" dirty="0" smtClean="0"/>
              <a:t>AA,</a:t>
            </a:r>
            <a:r>
              <a:rPr lang="en-US" dirty="0" smtClean="0"/>
              <a:t> NPE, ...</a:t>
            </a:r>
          </a:p>
          <a:p>
            <a:pPr lvl="3"/>
            <a:r>
              <a:rPr lang="en-US" dirty="0" err="1" smtClean="0"/>
              <a:t>Sim</a:t>
            </a:r>
            <a:r>
              <a:rPr lang="en-US" dirty="0" smtClean="0"/>
              <a:t>. </a:t>
            </a:r>
            <a:r>
              <a:rPr lang="en-US" dirty="0" err="1" smtClean="0"/>
              <a:t>mult</a:t>
            </a:r>
            <a:r>
              <a:rPr lang="en-US" dirty="0" smtClean="0"/>
              <a:t>. obs. description not possible, even with large </a:t>
            </a:r>
            <a:r>
              <a:rPr lang="en-US" dirty="0" err="1" smtClean="0"/>
              <a:t>unc</a:t>
            </a:r>
            <a:r>
              <a:rPr lang="en-US" dirty="0" smtClean="0"/>
              <a:t>. from wide angle radiation</a:t>
            </a:r>
          </a:p>
          <a:p>
            <a:pPr lvl="1"/>
            <a:r>
              <a:rPr lang="en-US" dirty="0" smtClean="0"/>
              <a:t>Future work:</a:t>
            </a:r>
          </a:p>
          <a:p>
            <a:pPr lvl="2"/>
            <a:r>
              <a:rPr lang="en-US" dirty="0" smtClean="0"/>
              <a:t>Include missing physics</a:t>
            </a:r>
          </a:p>
          <a:p>
            <a:pPr lvl="3"/>
            <a:r>
              <a:rPr lang="en-US" dirty="0" err="1" smtClean="0"/>
              <a:t>Sim</a:t>
            </a:r>
            <a:r>
              <a:rPr lang="en-US" dirty="0" smtClean="0"/>
              <a:t>. remove collinear and small mass approx?</a:t>
            </a:r>
          </a:p>
          <a:p>
            <a:pPr lvl="2"/>
            <a:r>
              <a:rPr lang="en-US" dirty="0" smtClean="0"/>
              <a:t>Calculate more observables in </a:t>
            </a:r>
            <a:r>
              <a:rPr lang="en-US" dirty="0" err="1" smtClean="0"/>
              <a:t>pQCD</a:t>
            </a:r>
            <a:r>
              <a:rPr lang="en-US" dirty="0" smtClean="0"/>
              <a:t> and </a:t>
            </a:r>
            <a:r>
              <a:rPr lang="en-US" dirty="0" err="1" smtClean="0"/>
              <a:t>AdS</a:t>
            </a:r>
            <a:r>
              <a:rPr lang="en-US" dirty="0" smtClean="0"/>
              <a:t>/CFT: I</a:t>
            </a:r>
            <a:r>
              <a:rPr lang="en-US" baseline="-25000" dirty="0" smtClean="0"/>
              <a:t>AA</a:t>
            </a:r>
            <a:r>
              <a:rPr lang="en-US" dirty="0" smtClean="0"/>
              <a:t>, etc.</a:t>
            </a:r>
            <a:endParaRPr lang="en-US" baseline="-25000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8901F-551C-46A0-82EB-DB4916A0D767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Motivation for </a:t>
            </a:r>
            <a:r>
              <a:rPr lang="en-US" dirty="0" err="1" smtClean="0"/>
              <a:t>pQCD</a:t>
            </a:r>
            <a:r>
              <a:rPr lang="en-US" dirty="0" smtClean="0"/>
              <a:t> Theory Comparison?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Death of fragility:</a:t>
            </a:r>
          </a:p>
          <a:p>
            <a:pPr lvl="1"/>
            <a:r>
              <a:rPr lang="en-US" dirty="0" smtClean="0"/>
              <a:t>Density extracted (assuming infinite thy </a:t>
            </a:r>
            <a:r>
              <a:rPr lang="en-US" dirty="0" err="1" smtClean="0"/>
              <a:t>prec</a:t>
            </a:r>
            <a:r>
              <a:rPr lang="en-US" dirty="0" smtClean="0"/>
              <a:t>) to w/</a:t>
            </a:r>
            <a:r>
              <a:rPr lang="en-US" dirty="0" err="1" smtClean="0"/>
              <a:t>i</a:t>
            </a:r>
            <a:r>
              <a:rPr lang="en-US" smtClean="0"/>
              <a:t> 20-30</a:t>
            </a:r>
            <a:r>
              <a:rPr lang="en-US" dirty="0" smtClean="0"/>
              <a:t>%</a:t>
            </a:r>
          </a:p>
          <a:p>
            <a:r>
              <a:rPr lang="en-US" b="1" i="1" dirty="0" smtClean="0"/>
              <a:t>Proof of Principle</a:t>
            </a:r>
            <a:endParaRPr lang="en-US" dirty="0" smtClean="0"/>
          </a:p>
          <a:p>
            <a:r>
              <a:rPr lang="en-US" dirty="0" smtClean="0"/>
              <a:t>What about other</a:t>
            </a:r>
          </a:p>
          <a:p>
            <a:pPr>
              <a:buNone/>
            </a:pPr>
            <a:r>
              <a:rPr lang="en-US" dirty="0" smtClean="0"/>
              <a:t>	observables?</a:t>
            </a:r>
          </a:p>
          <a:p>
            <a:pPr lvl="1"/>
            <a:r>
              <a:rPr lang="en-US" b="1" i="1" dirty="0" smtClean="0"/>
              <a:t>Falsify before</a:t>
            </a:r>
          </a:p>
          <a:p>
            <a:pPr lvl="1">
              <a:buNone/>
            </a:pPr>
            <a:r>
              <a:rPr lang="en-US" b="1" i="1" dirty="0" smtClean="0"/>
              <a:t>	we quantify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2E5DF-4E16-4603-960F-764B0AFE4D79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7" name="Group 8"/>
          <p:cNvGrpSpPr/>
          <p:nvPr/>
        </p:nvGrpSpPr>
        <p:grpSpPr>
          <a:xfrm>
            <a:off x="4419600" y="2514600"/>
            <a:ext cx="4436702" cy="4086999"/>
            <a:chOff x="4707298" y="2438400"/>
            <a:chExt cx="4436702" cy="4086999"/>
          </a:xfrm>
        </p:grpSpPr>
        <p:pic>
          <p:nvPicPr>
            <p:cNvPr id="577538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707298" y="2438400"/>
              <a:ext cx="4436702" cy="399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6002698" y="6248400"/>
              <a:ext cx="183896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PHENIX PRL101 (2008)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Uncertainty in Medium Extraction?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4800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Is this a sys. </a:t>
            </a:r>
            <a:r>
              <a:rPr lang="en-US" dirty="0" err="1" smtClean="0"/>
              <a:t>th</a:t>
            </a:r>
            <a:r>
              <a:rPr lang="en-US" dirty="0" smtClean="0"/>
              <a:t>. </a:t>
            </a:r>
            <a:r>
              <a:rPr lang="en-US" dirty="0" err="1" smtClean="0"/>
              <a:t>unc</a:t>
            </a:r>
            <a:r>
              <a:rPr lang="en-US" dirty="0" smtClean="0"/>
              <a:t>. on a medium parameter?</a:t>
            </a:r>
          </a:p>
          <a:p>
            <a:pPr lvl="1"/>
            <a:r>
              <a:rPr lang="en-US" dirty="0" smtClean="0"/>
              <a:t>No!  Experimentally all these models are falsified by data</a:t>
            </a:r>
          </a:p>
          <a:p>
            <a:pPr lvl="2"/>
            <a:r>
              <a:rPr lang="en-US" dirty="0" smtClean="0"/>
              <a:t>v</a:t>
            </a:r>
            <a:r>
              <a:rPr lang="en-US" baseline="-25000" dirty="0" smtClean="0"/>
              <a:t>2</a:t>
            </a:r>
            <a:r>
              <a:rPr lang="en-US" dirty="0" smtClean="0"/>
              <a:t>, I</a:t>
            </a:r>
            <a:r>
              <a:rPr lang="en-US" baseline="-25000" dirty="0" smtClean="0"/>
              <a:t>AA</a:t>
            </a:r>
            <a:r>
              <a:rPr lang="en-US" dirty="0" smtClean="0"/>
              <a:t>, NPE, ...</a:t>
            </a:r>
          </a:p>
          <a:p>
            <a:pPr lvl="1"/>
            <a:r>
              <a:rPr lang="en-US" dirty="0" smtClean="0"/>
              <a:t>No!  Known important physics is missing</a:t>
            </a:r>
          </a:p>
          <a:p>
            <a:pPr lvl="2"/>
            <a:r>
              <a:rPr lang="en-US" dirty="0" smtClean="0"/>
              <a:t>Elastic E-loss (</a:t>
            </a:r>
            <a:r>
              <a:rPr lang="en-US" dirty="0" err="1" smtClean="0"/>
              <a:t>dyn</a:t>
            </a:r>
            <a:r>
              <a:rPr lang="en-US" dirty="0" smtClean="0"/>
              <a:t> sc cent, vacuum </a:t>
            </a:r>
            <a:r>
              <a:rPr lang="en-US" dirty="0" err="1" smtClean="0"/>
              <a:t>rad</a:t>
            </a:r>
            <a:r>
              <a:rPr lang="en-US" dirty="0" smtClean="0"/>
              <a:t>, ...)</a:t>
            </a:r>
          </a:p>
          <a:p>
            <a:pPr lvl="1"/>
            <a:r>
              <a:rPr lang="en-US" dirty="0" smtClean="0"/>
              <a:t>What is the </a:t>
            </a:r>
            <a:r>
              <a:rPr lang="en-US" dirty="0" err="1" smtClean="0"/>
              <a:t>qhat</a:t>
            </a:r>
            <a:r>
              <a:rPr lang="en-US" dirty="0" smtClean="0"/>
              <a:t> from fully strongly coupled </a:t>
            </a:r>
            <a:r>
              <a:rPr lang="en-US" dirty="0" err="1" smtClean="0"/>
              <a:t>AdS</a:t>
            </a:r>
            <a:r>
              <a:rPr lang="en-US" dirty="0" smtClean="0"/>
              <a:t>?</a:t>
            </a:r>
          </a:p>
          <a:p>
            <a:pPr lvl="2"/>
            <a:r>
              <a:rPr lang="en-US" dirty="0" err="1" smtClean="0"/>
              <a:t>AdS</a:t>
            </a:r>
            <a:r>
              <a:rPr lang="en-US" dirty="0" smtClean="0"/>
              <a:t> is at least as right/wrong as </a:t>
            </a:r>
            <a:r>
              <a:rPr lang="en-US" dirty="0" err="1" smtClean="0"/>
              <a:t>pQCD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AE447-93B7-4B44-831F-F0311CD89FA8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2209800"/>
            <a:ext cx="4021666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562600" y="5257800"/>
            <a:ext cx="3300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Apples to oranges comparison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A2126-275E-45C1-9C77-1FB1894110D1}" type="slidenum">
              <a:rPr lang="en-US"/>
              <a:pPr/>
              <a:t>4</a:t>
            </a:fld>
            <a:endParaRPr lang="en-US"/>
          </a:p>
        </p:txBody>
      </p:sp>
      <p:sp>
        <p:nvSpPr>
          <p:cNvPr id="828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Irony of Multiple Observables</a:t>
            </a:r>
            <a:endParaRPr lang="en-US" dirty="0"/>
          </a:p>
        </p:txBody>
      </p:sp>
      <p:sp>
        <p:nvSpPr>
          <p:cNvPr id="8284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914400"/>
            <a:ext cx="3810000" cy="4953000"/>
          </a:xfrm>
        </p:spPr>
        <p:txBody>
          <a:bodyPr/>
          <a:lstStyle/>
          <a:p>
            <a:pPr lvl="1"/>
            <a:r>
              <a:rPr lang="en-US" sz="2800" dirty="0"/>
              <a:t>v</a:t>
            </a:r>
            <a:r>
              <a:rPr lang="en-US" sz="2800" baseline="-25000" dirty="0"/>
              <a:t>2</a:t>
            </a:r>
            <a:r>
              <a:rPr lang="en-US" sz="2800" dirty="0"/>
              <a:t> too small</a:t>
            </a:r>
          </a:p>
        </p:txBody>
      </p:sp>
      <p:sp>
        <p:nvSpPr>
          <p:cNvPr id="8284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951948"/>
            <a:ext cx="4495800" cy="4953000"/>
          </a:xfrm>
        </p:spPr>
        <p:txBody>
          <a:bodyPr/>
          <a:lstStyle/>
          <a:p>
            <a:pPr lvl="1"/>
            <a:r>
              <a:rPr lang="en-US" sz="2800" dirty="0"/>
              <a:t>NPE supp. too large</a:t>
            </a:r>
          </a:p>
        </p:txBody>
      </p:sp>
      <p:sp>
        <p:nvSpPr>
          <p:cNvPr id="828424" name="Text Box 8"/>
          <p:cNvSpPr txBox="1">
            <a:spLocks noChangeArrowheads="1"/>
          </p:cNvSpPr>
          <p:nvPr/>
        </p:nvSpPr>
        <p:spPr bwMode="auto">
          <a:xfrm>
            <a:off x="595850" y="6276201"/>
            <a:ext cx="321415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aseline="0" dirty="0"/>
              <a:t>PHENIX, Phys. Rev. </a:t>
            </a:r>
            <a:r>
              <a:rPr lang="en-US" sz="1200" baseline="0" dirty="0" err="1"/>
              <a:t>Lett</a:t>
            </a:r>
            <a:r>
              <a:rPr lang="en-US" sz="1200" baseline="0" dirty="0"/>
              <a:t>. 98, 172301 (2007)</a:t>
            </a:r>
          </a:p>
        </p:txBody>
      </p:sp>
      <p:sp>
        <p:nvSpPr>
          <p:cNvPr id="828425" name="Text Box 9"/>
          <p:cNvSpPr txBox="1">
            <a:spLocks noChangeArrowheads="1"/>
          </p:cNvSpPr>
          <p:nvPr/>
        </p:nvSpPr>
        <p:spPr bwMode="auto">
          <a:xfrm>
            <a:off x="0" y="4114800"/>
            <a:ext cx="11705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aseline="0" dirty="0"/>
              <a:t>NPE v</a:t>
            </a:r>
            <a:r>
              <a:rPr lang="en-US" sz="2400" baseline="-25000" dirty="0"/>
              <a:t>2</a:t>
            </a:r>
          </a:p>
        </p:txBody>
      </p:sp>
      <p:graphicFrame>
        <p:nvGraphicFramePr>
          <p:cNvPr id="828427" name="Object 11"/>
          <p:cNvGraphicFramePr>
            <a:graphicFrameLocks noChangeAspect="1"/>
          </p:cNvGraphicFramePr>
          <p:nvPr/>
        </p:nvGraphicFramePr>
        <p:xfrm>
          <a:off x="990600" y="4495800"/>
          <a:ext cx="4133850" cy="1970087"/>
        </p:xfrm>
        <a:graphic>
          <a:graphicData uri="http://schemas.openxmlformats.org/presentationml/2006/ole">
            <p:oleObj spid="_x0000_s579587" name="Image" r:id="rId3" imgW="9803175" imgH="4673016" progId="">
              <p:embed/>
            </p:oleObj>
          </a:graphicData>
        </a:graphic>
      </p:graphicFrame>
      <p:graphicFrame>
        <p:nvGraphicFramePr>
          <p:cNvPr id="828428" name="Object 12"/>
          <p:cNvGraphicFramePr>
            <a:graphicFrameLocks noChangeAspect="1"/>
          </p:cNvGraphicFramePr>
          <p:nvPr/>
        </p:nvGraphicFramePr>
        <p:xfrm>
          <a:off x="3581400" y="5442666"/>
          <a:ext cx="1219200" cy="552450"/>
        </p:xfrm>
        <a:graphic>
          <a:graphicData uri="http://schemas.openxmlformats.org/presentationml/2006/ole">
            <p:oleObj spid="_x0000_s579588" name="Image" r:id="rId4" imgW="4253968" imgH="1930159" progId="">
              <p:embed/>
            </p:oleObj>
          </a:graphicData>
        </a:graphic>
      </p:graphicFrame>
      <p:grpSp>
        <p:nvGrpSpPr>
          <p:cNvPr id="2" name="Group 22"/>
          <p:cNvGrpSpPr/>
          <p:nvPr/>
        </p:nvGrpSpPr>
        <p:grpSpPr>
          <a:xfrm>
            <a:off x="152400" y="1329551"/>
            <a:ext cx="4724400" cy="2937649"/>
            <a:chOff x="152400" y="1225550"/>
            <a:chExt cx="4724400" cy="2937649"/>
          </a:xfrm>
        </p:grpSpPr>
        <p:sp>
          <p:nvSpPr>
            <p:cNvPr id="828423" name="Text Box 7"/>
            <p:cNvSpPr txBox="1">
              <a:spLocks noChangeArrowheads="1"/>
            </p:cNvSpPr>
            <p:nvPr/>
          </p:nvSpPr>
          <p:spPr bwMode="auto">
            <a:xfrm>
              <a:off x="152400" y="1225550"/>
              <a:ext cx="86754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aseline="0" dirty="0">
                  <a:latin typeface="Symbol" pitchFamily="18" charset="2"/>
                </a:rPr>
                <a:t>p</a:t>
              </a:r>
              <a:r>
                <a:rPr lang="en-US" sz="2800" baseline="30000" dirty="0"/>
                <a:t>0</a:t>
              </a:r>
              <a:r>
                <a:rPr lang="en-US" sz="2400" baseline="0" dirty="0"/>
                <a:t> v</a:t>
              </a:r>
              <a:r>
                <a:rPr lang="en-US" sz="2400" baseline="-25000" dirty="0"/>
                <a:t>2</a:t>
              </a:r>
              <a:endParaRPr lang="en-US" sz="2800" baseline="-25000" dirty="0"/>
            </a:p>
          </p:txBody>
        </p:sp>
        <p:sp>
          <p:nvSpPr>
            <p:cNvPr id="828430" name="Text Box 14"/>
            <p:cNvSpPr txBox="1">
              <a:spLocks noChangeArrowheads="1"/>
            </p:cNvSpPr>
            <p:nvPr/>
          </p:nvSpPr>
          <p:spPr bwMode="auto">
            <a:xfrm>
              <a:off x="838200" y="3886200"/>
              <a:ext cx="398884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aseline="0" dirty="0"/>
                <a:t>C. </a:t>
              </a:r>
              <a:r>
                <a:rPr lang="en-US" sz="1200" baseline="0" dirty="0" smtClean="0"/>
                <a:t>Vale for PHENIX, </a:t>
              </a:r>
              <a:r>
                <a:rPr lang="en-US" sz="1200" baseline="0" dirty="0"/>
                <a:t>QM09 Plenary (analysis by R. Wei)</a:t>
              </a:r>
            </a:p>
          </p:txBody>
        </p:sp>
        <p:graphicFrame>
          <p:nvGraphicFramePr>
            <p:cNvPr id="828431" name="Object 15"/>
            <p:cNvGraphicFramePr>
              <a:graphicFrameLocks noChangeAspect="1"/>
            </p:cNvGraphicFramePr>
            <p:nvPr/>
          </p:nvGraphicFramePr>
          <p:xfrm>
            <a:off x="152400" y="1752600"/>
            <a:ext cx="4724400" cy="2170113"/>
          </p:xfrm>
          <a:graphic>
            <a:graphicData uri="http://schemas.openxmlformats.org/presentationml/2006/ole">
              <p:oleObj spid="_x0000_s579586" name="Image" r:id="rId5" imgW="5142857" imgH="2361905" progId="">
                <p:embed/>
              </p:oleObj>
            </a:graphicData>
          </a:graphic>
        </p:graphicFrame>
        <p:sp>
          <p:nvSpPr>
            <p:cNvPr id="828432" name="Text Box 16"/>
            <p:cNvSpPr txBox="1">
              <a:spLocks noChangeArrowheads="1"/>
            </p:cNvSpPr>
            <p:nvPr/>
          </p:nvSpPr>
          <p:spPr bwMode="auto">
            <a:xfrm>
              <a:off x="1676400" y="2676525"/>
              <a:ext cx="896938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 baseline="0">
                  <a:solidFill>
                    <a:srgbClr val="0000FF"/>
                  </a:solidFill>
                </a:rPr>
                <a:t>WHDG</a:t>
              </a:r>
            </a:p>
          </p:txBody>
        </p:sp>
      </p:grp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48DC4-DFAA-44EB-81A0-C3479FCF3469}" type="datetime1">
              <a:rPr lang="en-US" smtClean="0"/>
              <a:pPr/>
              <a:t>11/16/2010</a:t>
            </a:fld>
            <a:endParaRPr lang="en-US" dirty="0"/>
          </a:p>
        </p:txBody>
      </p:sp>
      <p:grpSp>
        <p:nvGrpSpPr>
          <p:cNvPr id="3" name="Group 23"/>
          <p:cNvGrpSpPr/>
          <p:nvPr/>
        </p:nvGrpSpPr>
        <p:grpSpPr>
          <a:xfrm>
            <a:off x="4953000" y="2161401"/>
            <a:ext cx="4241043" cy="3629799"/>
            <a:chOff x="4953000" y="1752600"/>
            <a:chExt cx="4241043" cy="3629799"/>
          </a:xfrm>
        </p:grpSpPr>
        <p:pic>
          <p:nvPicPr>
            <p:cNvPr id="20486" name="Picture 6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953000" y="1752600"/>
              <a:ext cx="3920613" cy="3352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2" name="TextBox 21"/>
            <p:cNvSpPr txBox="1"/>
            <p:nvPr/>
          </p:nvSpPr>
          <p:spPr>
            <a:xfrm>
              <a:off x="5562600" y="5105400"/>
              <a:ext cx="3631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Wicks, WAH, </a:t>
              </a:r>
              <a:r>
                <a:rPr lang="en-US" sz="1200" dirty="0" err="1" smtClean="0"/>
                <a:t>Gyulassy</a:t>
              </a:r>
              <a:r>
                <a:rPr lang="en-US" sz="1200" dirty="0" smtClean="0"/>
                <a:t>, </a:t>
              </a:r>
              <a:r>
                <a:rPr lang="en-US" sz="1200" dirty="0" err="1" smtClean="0"/>
                <a:t>Djordjevic</a:t>
              </a:r>
              <a:r>
                <a:rPr lang="en-US" sz="1200" dirty="0" smtClean="0"/>
                <a:t>, NPA784 (2007)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6019800" y="5791200"/>
            <a:ext cx="22541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9840A"/>
                </a:solidFill>
              </a:rPr>
              <a:t>I</a:t>
            </a:r>
            <a:r>
              <a:rPr lang="en-US" sz="2400" baseline="-25000" dirty="0" smtClean="0">
                <a:solidFill>
                  <a:srgbClr val="09840A"/>
                </a:solidFill>
              </a:rPr>
              <a:t>AA</a:t>
            </a:r>
            <a:r>
              <a:rPr lang="en-US" sz="2400" dirty="0" smtClean="0">
                <a:solidFill>
                  <a:srgbClr val="09840A"/>
                </a:solidFill>
              </a:rPr>
              <a:t>, B/M, </a:t>
            </a:r>
            <a:r>
              <a:rPr lang="en-US" sz="2400" dirty="0" smtClean="0">
                <a:solidFill>
                  <a:srgbClr val="09840A"/>
                </a:solidFill>
                <a:latin typeface="Symbol" pitchFamily="18" charset="2"/>
              </a:rPr>
              <a:t>g</a:t>
            </a:r>
            <a:r>
              <a:rPr lang="en-US" sz="2400" dirty="0" smtClean="0">
                <a:solidFill>
                  <a:srgbClr val="09840A"/>
                </a:solidFill>
              </a:rPr>
              <a:t>-h, ...</a:t>
            </a:r>
          </a:p>
          <a:p>
            <a:r>
              <a:rPr lang="en-US" sz="2400" dirty="0" smtClean="0">
                <a:solidFill>
                  <a:srgbClr val="660000"/>
                </a:solidFill>
              </a:rPr>
              <a:t>Pert. at LHC?</a:t>
            </a:r>
            <a:endParaRPr lang="en-US" sz="2400" dirty="0" err="1" smtClean="0">
              <a:solidFill>
                <a:srgbClr val="66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on v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525963"/>
          </a:xfrm>
        </p:spPr>
        <p:txBody>
          <a:bodyPr/>
          <a:lstStyle/>
          <a:p>
            <a:r>
              <a:rPr lang="en-US" dirty="0" smtClean="0"/>
              <a:t>CGC, fluctuations not enough for </a:t>
            </a:r>
            <a:r>
              <a:rPr lang="en-US" dirty="0" err="1" smtClean="0"/>
              <a:t>pQCD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525963"/>
          </a:xfrm>
        </p:spPr>
        <p:txBody>
          <a:bodyPr/>
          <a:lstStyle/>
          <a:p>
            <a:r>
              <a:rPr lang="en-US" dirty="0" err="1" smtClean="0"/>
              <a:t>AdS</a:t>
            </a:r>
            <a:r>
              <a:rPr lang="en-US" dirty="0" smtClean="0"/>
              <a:t>/CFT: </a:t>
            </a:r>
            <a:r>
              <a:rPr lang="en-US" dirty="0" smtClean="0">
                <a:latin typeface="Symbol" pitchFamily="18" charset="2"/>
              </a:rPr>
              <a:t>D</a:t>
            </a:r>
            <a:r>
              <a:rPr lang="en-US" dirty="0" smtClean="0"/>
              <a:t>E ~ L</a:t>
            </a:r>
            <a:r>
              <a:rPr lang="en-US" baseline="30000" dirty="0" smtClean="0"/>
              <a:t>3</a:t>
            </a:r>
          </a:p>
          <a:p>
            <a:pPr lvl="1"/>
            <a:r>
              <a:rPr lang="en-US" dirty="0" smtClean="0"/>
              <a:t>Better job?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407D-782B-4C60-A6B2-71F77523F675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3" name="Group 6"/>
          <p:cNvGrpSpPr/>
          <p:nvPr/>
        </p:nvGrpSpPr>
        <p:grpSpPr>
          <a:xfrm>
            <a:off x="0" y="2542401"/>
            <a:ext cx="4572000" cy="3206496"/>
            <a:chOff x="2190750" y="1758950"/>
            <a:chExt cx="4572000" cy="3206496"/>
          </a:xfrm>
        </p:grpSpPr>
        <p:pic>
          <p:nvPicPr>
            <p:cNvPr id="8" name="Picture 2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190750" y="1758950"/>
              <a:ext cx="4572000" cy="3206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4960424" y="2139950"/>
              <a:ext cx="1532792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err="1" smtClean="0">
                  <a:solidFill>
                    <a:srgbClr val="3F3D99"/>
                  </a:solidFill>
                </a:rPr>
                <a:t>Glauber</a:t>
              </a:r>
              <a:endParaRPr lang="en-US" sz="1200" dirty="0" smtClean="0">
                <a:solidFill>
                  <a:srgbClr val="3F3D99"/>
                </a:solidFill>
              </a:endParaRPr>
            </a:p>
            <a:p>
              <a:r>
                <a:rPr lang="en-US" sz="1200" dirty="0" smtClean="0">
                  <a:solidFill>
                    <a:srgbClr val="FF0000"/>
                  </a:solidFill>
                </a:rPr>
                <a:t>KLN CGC</a:t>
              </a:r>
            </a:p>
            <a:p>
              <a:r>
                <a:rPr lang="en-US" sz="1200" dirty="0" smtClean="0"/>
                <a:t>Solid: rotated</a:t>
              </a:r>
            </a:p>
            <a:p>
              <a:r>
                <a:rPr lang="en-US" sz="1200" dirty="0" smtClean="0"/>
                <a:t>Dashed: not rotated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028950" y="2216150"/>
              <a:ext cx="10134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PHENIX  </a:t>
              </a:r>
              <a:r>
                <a:rPr lang="en-US" sz="1200" dirty="0" smtClean="0">
                  <a:latin typeface="Symbol" pitchFamily="18" charset="2"/>
                </a:rPr>
                <a:t>p</a:t>
              </a:r>
              <a:r>
                <a:rPr lang="en-US" sz="1200" baseline="30000" dirty="0" smtClean="0"/>
                <a:t>0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2811221" y="5514201"/>
            <a:ext cx="22179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WAH and J </a:t>
            </a:r>
            <a:r>
              <a:rPr lang="en-US" sz="1200" dirty="0" err="1" smtClean="0"/>
              <a:t>Jia</a:t>
            </a:r>
            <a:r>
              <a:rPr lang="en-US" sz="1200" dirty="0" smtClean="0"/>
              <a:t>, </a:t>
            </a:r>
            <a:r>
              <a:rPr lang="en-US" sz="1200" i="1" dirty="0" smtClean="0"/>
              <a:t>in preparation</a:t>
            </a:r>
          </a:p>
        </p:txBody>
      </p:sp>
      <p:pic>
        <p:nvPicPr>
          <p:cNvPr id="56832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2774135"/>
            <a:ext cx="4419600" cy="280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6580478" y="5514201"/>
            <a:ext cx="25635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Marquet</a:t>
            </a:r>
            <a:r>
              <a:rPr lang="en-US" sz="1200" dirty="0" smtClean="0"/>
              <a:t> and </a:t>
            </a:r>
            <a:r>
              <a:rPr lang="en-US" sz="1200" dirty="0" err="1" smtClean="0"/>
              <a:t>Renk</a:t>
            </a:r>
            <a:r>
              <a:rPr lang="en-US" sz="1200" dirty="0" smtClean="0"/>
              <a:t>, PLB685 (2010)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1635" y="5943600"/>
            <a:ext cx="3974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Largest medium density w/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unc</a:t>
            </a:r>
            <a:r>
              <a:rPr lang="en-US" sz="1600" dirty="0" smtClean="0"/>
              <a:t>. from R</a:t>
            </a:r>
            <a:r>
              <a:rPr lang="en-US" sz="1600" baseline="-25000" dirty="0" smtClean="0"/>
              <a:t>AA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on NPE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28600" y="1447800"/>
            <a:ext cx="49530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Exp. converge in pp</a:t>
            </a:r>
          </a:p>
          <a:p>
            <a:r>
              <a:rPr lang="en-US" dirty="0" smtClean="0"/>
              <a:t>NB: </a:t>
            </a:r>
            <a:r>
              <a:rPr lang="en-US" dirty="0" err="1" smtClean="0"/>
              <a:t>pQCD</a:t>
            </a:r>
            <a:r>
              <a:rPr lang="en-US" dirty="0" smtClean="0"/>
              <a:t> calculations so far assume 		M &lt;&lt; E</a:t>
            </a:r>
          </a:p>
          <a:p>
            <a:pPr lvl="1"/>
            <a:r>
              <a:rPr lang="en-US" dirty="0" smtClean="0"/>
              <a:t>b corrections likely large</a:t>
            </a:r>
          </a:p>
          <a:p>
            <a:pPr lvl="2"/>
            <a:r>
              <a:rPr lang="en-US" dirty="0" smtClean="0"/>
              <a:t>c and b separation</a:t>
            </a:r>
          </a:p>
          <a:p>
            <a:r>
              <a:rPr lang="en-US" dirty="0" smtClean="0"/>
              <a:t>Success of </a:t>
            </a:r>
            <a:r>
              <a:rPr lang="en-US" dirty="0" err="1" smtClean="0"/>
              <a:t>AdS</a:t>
            </a:r>
            <a:r>
              <a:rPr lang="en-US" dirty="0" smtClean="0"/>
              <a:t>/CFT?</a:t>
            </a:r>
          </a:p>
          <a:p>
            <a:pPr lvl="1">
              <a:buFontTx/>
              <a:buNone/>
            </a:pPr>
            <a:r>
              <a:rPr lang="en-US" dirty="0" smtClean="0"/>
              <a:t>		</a:t>
            </a:r>
            <a:r>
              <a:rPr lang="en-US" dirty="0" err="1" smtClean="0"/>
              <a:t>dp</a:t>
            </a:r>
            <a:r>
              <a:rPr lang="en-US" baseline="-25000" dirty="0" err="1" smtClean="0"/>
              <a:t>T</a:t>
            </a:r>
            <a:r>
              <a:rPr lang="en-US" dirty="0" smtClean="0"/>
              <a:t>/</a:t>
            </a:r>
            <a:r>
              <a:rPr lang="en-US" dirty="0" err="1" smtClean="0"/>
              <a:t>dt</a:t>
            </a:r>
            <a:r>
              <a:rPr lang="en-US" dirty="0" smtClean="0"/>
              <a:t> = - </a:t>
            </a:r>
            <a:r>
              <a:rPr lang="en-US" dirty="0" smtClean="0">
                <a:latin typeface="Symbol" pitchFamily="18" charset="2"/>
              </a:rPr>
              <a:t>m</a:t>
            </a:r>
            <a:r>
              <a:rPr lang="en-US" dirty="0" smtClean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T</a:t>
            </a:r>
            <a:endParaRPr lang="en-US" baseline="-25000" dirty="0" smtClean="0"/>
          </a:p>
          <a:p>
            <a:pPr lvl="1">
              <a:buFontTx/>
              <a:buNone/>
            </a:pPr>
            <a:r>
              <a:rPr lang="en-US" dirty="0" smtClean="0">
                <a:latin typeface="Symbol" pitchFamily="18" charset="2"/>
              </a:rPr>
              <a:t>		m</a:t>
            </a:r>
            <a:r>
              <a:rPr lang="en-US" dirty="0" smtClean="0"/>
              <a:t> = </a:t>
            </a:r>
            <a:r>
              <a:rPr lang="en-US" dirty="0" smtClean="0">
                <a:latin typeface="Symbol" pitchFamily="18" charset="2"/>
              </a:rPr>
              <a:t>pl</a:t>
            </a:r>
            <a:r>
              <a:rPr lang="en-US" baseline="30000" dirty="0" smtClean="0">
                <a:latin typeface="Symbol" pitchFamily="18" charset="2"/>
              </a:rPr>
              <a:t>1/2</a:t>
            </a:r>
            <a:r>
              <a:rPr lang="en-US" dirty="0" smtClean="0">
                <a:latin typeface="Symbol" pitchFamily="18" charset="2"/>
              </a:rPr>
              <a:t> </a:t>
            </a:r>
            <a:r>
              <a:rPr lang="en-US" dirty="0" smtClean="0"/>
              <a:t>T</a:t>
            </a:r>
            <a:r>
              <a:rPr lang="en-US" baseline="30000" dirty="0" smtClean="0"/>
              <a:t>2</a:t>
            </a:r>
            <a:r>
              <a:rPr lang="en-US" dirty="0" smtClean="0"/>
              <a:t>/2M</a:t>
            </a:r>
            <a:r>
              <a:rPr lang="en-US" baseline="-25000" dirty="0" smtClean="0"/>
              <a:t>q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3C8A-8C6A-48AB-86C1-C34E3FC63BB0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1155879" y="3048000"/>
            <a:ext cx="1447800" cy="533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rtlCol="0" anchor="ctr">
            <a:spAutoFit/>
          </a:bodyPr>
          <a:lstStyle/>
          <a:p>
            <a:pPr algn="ctr"/>
            <a:endParaRPr lang="en-US" sz="1200" dirty="0"/>
          </a:p>
        </p:txBody>
      </p:sp>
      <p:pic>
        <p:nvPicPr>
          <p:cNvPr id="4884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133600"/>
            <a:ext cx="3886200" cy="3813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6172200" y="6019800"/>
            <a:ext cx="14153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WAH, PhD 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Uncertainties in Wide Angle Radiation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UV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about IR?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1442-3FAC-487A-BCE7-3E5E922F715F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1828800"/>
            <a:ext cx="4972566" cy="3477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078214" y="5133201"/>
            <a:ext cx="23462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WAH and B Cole, PRC81,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Collinearity</a:t>
            </a:r>
            <a:r>
              <a:rPr lang="en-US" dirty="0" smtClean="0"/>
              <a:t> and Gluon Mass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76800"/>
          </a:xfrm>
        </p:spPr>
        <p:txBody>
          <a:bodyPr/>
          <a:lstStyle/>
          <a:p>
            <a:r>
              <a:rPr lang="en-US" dirty="0" err="1" smtClean="0"/>
              <a:t>Massless</a:t>
            </a:r>
            <a:r>
              <a:rPr lang="en-US" dirty="0" smtClean="0"/>
              <a:t> gluons:</a:t>
            </a:r>
          </a:p>
          <a:p>
            <a:pPr lvl="1"/>
            <a:r>
              <a:rPr lang="en-US" dirty="0" smtClean="0"/>
              <a:t>Large IR cutoff sensitivity</a:t>
            </a:r>
          </a:p>
          <a:p>
            <a:r>
              <a:rPr lang="en-US" dirty="0" smtClean="0"/>
              <a:t>Gluons with thermal mass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F5EB2-21E4-4856-83A8-D6CDE91A0F34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941333" y="4191000"/>
            <a:ext cx="19740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BDMS, JHEP 0109 (2001)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0" y="6581001"/>
            <a:ext cx="23462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WAH and B Cole, PRC81, 2010</a:t>
            </a:r>
            <a:endParaRPr lang="en-US" sz="1200" i="1" dirty="0" smtClean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3962401"/>
            <a:ext cx="3810000" cy="26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29"/>
          <p:cNvSpPr txBox="1"/>
          <p:nvPr/>
        </p:nvSpPr>
        <p:spPr>
          <a:xfrm>
            <a:off x="4807508" y="5715000"/>
            <a:ext cx="3559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Larger x better respects </a:t>
            </a:r>
            <a:r>
              <a:rPr lang="en-US" dirty="0" err="1" smtClean="0"/>
              <a:t>k</a:t>
            </a:r>
            <a:r>
              <a:rPr lang="en-US" baseline="-25000" dirty="0" err="1" smtClean="0"/>
              <a:t>T</a:t>
            </a:r>
            <a:r>
              <a:rPr lang="en-US" dirty="0" smtClean="0"/>
              <a:t> &lt;&lt; </a:t>
            </a:r>
            <a:r>
              <a:rPr lang="en-US" dirty="0" err="1" smtClean="0"/>
              <a:t>xE</a:t>
            </a:r>
            <a:endParaRPr lang="en-US" dirty="0" smtClean="0"/>
          </a:p>
        </p:txBody>
      </p:sp>
      <p:pic>
        <p:nvPicPr>
          <p:cNvPr id="22118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1009650"/>
            <a:ext cx="3278124" cy="318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17"/>
          <p:cNvGrpSpPr/>
          <p:nvPr/>
        </p:nvGrpSpPr>
        <p:grpSpPr>
          <a:xfrm>
            <a:off x="1447800" y="2895600"/>
            <a:ext cx="5575389" cy="2438400"/>
            <a:chOff x="1447800" y="2895600"/>
            <a:chExt cx="5575389" cy="2438400"/>
          </a:xfrm>
        </p:grpSpPr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447800" y="2895600"/>
              <a:ext cx="2286000" cy="982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6" name="Elbow Connector 15"/>
            <p:cNvCxnSpPr/>
            <p:nvPr/>
          </p:nvCxnSpPr>
          <p:spPr>
            <a:xfrm>
              <a:off x="3733800" y="3657600"/>
              <a:ext cx="2286000" cy="1371600"/>
            </a:xfrm>
            <a:prstGeom prst="bentConnector3">
              <a:avLst>
                <a:gd name="adj1" fmla="val 70290"/>
              </a:avLst>
            </a:prstGeom>
            <a:ln w="381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9" name="Picture 4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400800" y="4724400"/>
              <a:ext cx="622389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" name="TextBox 16"/>
            <p:cNvSpPr txBox="1"/>
            <p:nvPr/>
          </p:nvSpPr>
          <p:spPr>
            <a:xfrm>
              <a:off x="6096000" y="4724400"/>
              <a:ext cx="42511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FF0000"/>
                  </a:solidFill>
                </a:rPr>
                <a:t>~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Quantitatively compare to PHENIX data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Assumed infinite Elastic precision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575A-D44B-411D-83A9-28BD546E344A}" type="datetime1">
              <a:rPr lang="en-US" smtClean="0"/>
              <a:pPr/>
              <a:t>11/16/2010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JET Collaboration Meeting at LBL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" y="2047101"/>
            <a:ext cx="41910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00600" y="2047101"/>
            <a:ext cx="4191000" cy="2956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0" y="4953000"/>
            <a:ext cx="23462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WAH and B Cole, PRC81,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 wrap="none">
        <a:spAutoFit/>
      </a:bodyPr>
      <a:lstStyle>
        <a:defPPr>
          <a:defRPr sz="1200" dirty="0"/>
        </a:defPPr>
      </a:lstStyle>
    </a:spDef>
    <a:txDef>
      <a:spPr>
        <a:noFill/>
      </a:spPr>
      <a:bodyPr wrap="none" rtlCol="0">
        <a:spAutoFit/>
      </a:bodyPr>
      <a:lstStyle>
        <a:defPPr>
          <a:defRPr sz="12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14844</TotalTime>
  <Words>630</Words>
  <Application>Microsoft Office PowerPoint</Application>
  <PresentationFormat>On-screen Show (4:3)</PresentationFormat>
  <Paragraphs>173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Image</vt:lpstr>
      <vt:lpstr>Theory Comparisons</vt:lpstr>
      <vt:lpstr>Motivation for pQCD Theory Comparison?</vt:lpstr>
      <vt:lpstr>Uncertainty in Medium Extraction?</vt:lpstr>
      <vt:lpstr>Irony of Multiple Observables</vt:lpstr>
      <vt:lpstr>Comments on v2</vt:lpstr>
      <vt:lpstr>Comments on NPE</vt:lpstr>
      <vt:lpstr>Uncertainties in Wide Angle Radiation</vt:lpstr>
      <vt:lpstr>Collinearity and Gluon Mass</vt:lpstr>
      <vt:lpstr>Results</vt:lpstr>
      <vt:lpstr>Parton Energy Dependence</vt:lpstr>
      <vt:lpstr>v2: “Collinearly Safe”</vt:lpstr>
      <vt:lpstr>Comments/Conclusions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William A Horowitz</dc:creator>
  <cp:lastModifiedBy>William A Horowitz</cp:lastModifiedBy>
  <cp:revision>692</cp:revision>
  <dcterms:created xsi:type="dcterms:W3CDTF">2009-09-03T22:02:25Z</dcterms:created>
  <dcterms:modified xsi:type="dcterms:W3CDTF">2010-11-16T12:36:03Z</dcterms:modified>
</cp:coreProperties>
</file>