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668" r:id="rId2"/>
    <p:sldId id="773" r:id="rId3"/>
    <p:sldId id="774" r:id="rId4"/>
    <p:sldId id="675" r:id="rId5"/>
    <p:sldId id="676" r:id="rId6"/>
    <p:sldId id="697" r:id="rId7"/>
    <p:sldId id="704" r:id="rId8"/>
    <p:sldId id="775" r:id="rId9"/>
    <p:sldId id="762" r:id="rId10"/>
    <p:sldId id="760" r:id="rId11"/>
    <p:sldId id="757" r:id="rId12"/>
    <p:sldId id="705" r:id="rId13"/>
    <p:sldId id="681" r:id="rId14"/>
    <p:sldId id="713" r:id="rId15"/>
    <p:sldId id="714" r:id="rId16"/>
    <p:sldId id="747" r:id="rId17"/>
    <p:sldId id="749" r:id="rId18"/>
    <p:sldId id="717" r:id="rId19"/>
    <p:sldId id="718" r:id="rId20"/>
    <p:sldId id="722" r:id="rId21"/>
    <p:sldId id="766" r:id="rId22"/>
    <p:sldId id="731" r:id="rId23"/>
    <p:sldId id="737" r:id="rId24"/>
    <p:sldId id="739" r:id="rId25"/>
    <p:sldId id="769" r:id="rId26"/>
    <p:sldId id="770" r:id="rId27"/>
    <p:sldId id="772" r:id="rId28"/>
    <p:sldId id="746" r:id="rId29"/>
    <p:sldId id="756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3F3D99"/>
    <a:srgbClr val="FF0000"/>
    <a:srgbClr val="005400"/>
    <a:srgbClr val="660000"/>
    <a:srgbClr val="09840A"/>
    <a:srgbClr val="2D2A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39" autoAdjust="0"/>
    <p:restoredTop sz="85216" autoAdjust="0"/>
  </p:normalViewPr>
  <p:slideViewPr>
    <p:cSldViewPr>
      <p:cViewPr varScale="1">
        <p:scale>
          <a:sx n="67" d="100"/>
          <a:sy n="67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7/12/2010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Unique as compared to strongly</a:t>
            </a:r>
            <a:r>
              <a:rPr lang="en-US" baseline="0" dirty="0" smtClean="0"/>
              <a:t> coupled </a:t>
            </a:r>
            <a:r>
              <a:rPr lang="en-US" baseline="0" dirty="0" err="1" smtClean="0"/>
              <a:t>Abelian</a:t>
            </a:r>
            <a:r>
              <a:rPr lang="en-US" baseline="0" dirty="0" smtClean="0"/>
              <a:t> problems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Important to get to &gt;~ 10 </a:t>
            </a:r>
            <a:r>
              <a:rPr lang="en-US" dirty="0" err="1" smtClean="0"/>
              <a:t>GeV</a:t>
            </a:r>
            <a:r>
              <a:rPr lang="en-US" dirty="0" smtClean="0"/>
              <a:t> to avoid IS, </a:t>
            </a:r>
            <a:r>
              <a:rPr lang="en-US" dirty="0" err="1" smtClean="0"/>
              <a:t>hadronization</a:t>
            </a:r>
            <a:r>
              <a:rPr lang="en-US" baseline="0" dirty="0" smtClean="0"/>
              <a:t> effects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F8449-7DED-45D7-82F4-FE0F61C2BEA3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92925"/>
            <a:ext cx="3124200" cy="365125"/>
          </a:xfrm>
        </p:spPr>
        <p:txBody>
          <a:bodyPr/>
          <a:lstStyle/>
          <a:p>
            <a:r>
              <a:rPr lang="en-US" smtClean="0"/>
              <a:t>PHENIX Collaboration Meeting, ISU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F101D-4BD8-4D30-A806-E6ABDF4B6F7D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PHENIX Collaboration Meeting, ISU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C088B-42A7-4D46-9851-133C5DCBBACD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PHENIX Collaboration Meeting, ISU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D4C8-82AA-4165-91A1-62703BD65660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PHENIX Collaboration Meeting, ISU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A0644-1B6D-492C-916E-DA5E020C957A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PHENIX Collaboration Meeting, ISU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DFED1-2822-4E25-82AA-4D9E1049D200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PHENIX Collaboration Meeting, ISU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1C0E-0F2D-4B32-A988-D0F74BEC0BDF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PHENIX Collaboration Meeting, ISU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06465-ACAF-42B6-9867-49D076E229A2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PHENIX Collaboration Meeting, ISU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E56CB-A963-43CB-B2FD-B6E18FB252BD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PHENIX Collaboration Meeting, ISU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B2125-48EA-4F02-8243-E0B20048B17A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PHENIX Collaboration Meeting, ISU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49944-946A-497D-88C2-C0580E570FB0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PHENIX Collaboration Meeting, ISU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AB425-81DD-4CB1-9DA2-2FC4D5F972EE}" type="datetime1">
              <a:rPr lang="en-US" smtClean="0"/>
              <a:pPr/>
              <a:t>7/12/2010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71800" y="6392925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PHENIX Collaboration Meeting, ISU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17" descr="OSU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2075" y="6393500"/>
            <a:ext cx="365125" cy="3714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73175"/>
            <a:ext cx="91440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Energy </a:t>
            </a:r>
            <a:r>
              <a:rPr lang="en-US" smtClean="0"/>
              <a:t>Loss Mechanisms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and Jet Physics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The Ohio State University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July 12, 2010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7F8E1-2D37-4649-B2FC-1A30A974C403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PHENIX Collaboration Meeting, ISU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905000" y="5181600"/>
            <a:ext cx="533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With many thanks to Brian Cole, </a:t>
            </a:r>
            <a:r>
              <a:rPr lang="en-US" sz="1600" dirty="0" err="1" smtClean="0"/>
              <a:t>Miklos</a:t>
            </a:r>
            <a:r>
              <a:rPr lang="en-US" sz="1600" dirty="0" smtClean="0"/>
              <a:t> </a:t>
            </a:r>
            <a:r>
              <a:rPr lang="en-US" sz="1600" dirty="0" err="1" smtClean="0"/>
              <a:t>Gyulassy</a:t>
            </a:r>
            <a:r>
              <a:rPr lang="en-US" sz="1600" dirty="0" smtClean="0"/>
              <a:t>, </a:t>
            </a:r>
          </a:p>
          <a:p>
            <a:pPr algn="ctr"/>
            <a:r>
              <a:rPr lang="en-US" sz="1600" dirty="0" smtClean="0"/>
              <a:t>Ulrich Heinz, </a:t>
            </a:r>
            <a:r>
              <a:rPr lang="en-US" sz="1600" dirty="0" err="1" smtClean="0"/>
              <a:t>Jiangyong</a:t>
            </a:r>
            <a:r>
              <a:rPr lang="en-US" sz="1600" dirty="0" smtClean="0"/>
              <a:t> </a:t>
            </a:r>
            <a:r>
              <a:rPr lang="en-US" sz="1600" dirty="0" err="1" smtClean="0"/>
              <a:t>Jia</a:t>
            </a:r>
            <a:r>
              <a:rPr lang="en-US" sz="1600" dirty="0" smtClean="0"/>
              <a:t>, and Yuri </a:t>
            </a:r>
            <a:r>
              <a:rPr lang="en-US" sz="1600" dirty="0" err="1" smtClean="0"/>
              <a:t>Kovchegov</a:t>
            </a: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Quantify the Transport Properties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334000"/>
          </a:xfrm>
        </p:spPr>
        <p:txBody>
          <a:bodyPr/>
          <a:lstStyle/>
          <a:p>
            <a:r>
              <a:rPr lang="en-US" dirty="0" smtClean="0"/>
              <a:t>Suppose hydro works at LHC (likely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What, quantitatively, is its viscosity?</a:t>
            </a:r>
          </a:p>
          <a:p>
            <a:pPr lvl="2"/>
            <a:r>
              <a:rPr lang="en-US" dirty="0" smtClean="0"/>
              <a:t>What </a:t>
            </a:r>
            <a:r>
              <a:rPr lang="en-US" dirty="0" smtClean="0"/>
              <a:t>is the initial geom. &amp; its </a:t>
            </a:r>
            <a:r>
              <a:rPr lang="en-US" dirty="0" err="1" smtClean="0"/>
              <a:t>fluct</a:t>
            </a:r>
            <a:r>
              <a:rPr lang="en-US" dirty="0" smtClean="0"/>
              <a:t>. (100% effect</a:t>
            </a:r>
            <a:r>
              <a:rPr lang="en-US" dirty="0" smtClean="0"/>
              <a:t>)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Need for </a:t>
            </a:r>
            <a:r>
              <a:rPr lang="en-US" dirty="0" smtClean="0">
                <a:latin typeface="Symbol" pitchFamily="18" charset="2"/>
              </a:rPr>
              <a:t>g</a:t>
            </a:r>
            <a:r>
              <a:rPr lang="en-US" dirty="0" smtClean="0"/>
              <a:t>-</a:t>
            </a:r>
            <a:r>
              <a:rPr lang="en-US" dirty="0" smtClean="0">
                <a:latin typeface="Symbol" pitchFamily="18" charset="2"/>
              </a:rPr>
              <a:t>g</a:t>
            </a:r>
            <a:r>
              <a:rPr lang="en-US" dirty="0" smtClean="0"/>
              <a:t> </a:t>
            </a:r>
            <a:r>
              <a:rPr lang="en-US" dirty="0" err="1" smtClean="0"/>
              <a:t>cor</a:t>
            </a:r>
            <a:r>
              <a:rPr lang="en-US" dirty="0" smtClean="0"/>
              <a:t>?  e-RHIC?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D4C8-82AA-4165-91A1-62703BD65660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PHENIX Collaboration Meeting, ISU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7" name="Picture 3" descr="v2npartAuAu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38596" y="2590800"/>
            <a:ext cx="4314604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Physics of the Thermal Medium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3276600"/>
          </a:xfrm>
        </p:spPr>
        <p:txBody>
          <a:bodyPr>
            <a:normAutofit/>
          </a:bodyPr>
          <a:lstStyle/>
          <a:p>
            <a:r>
              <a:rPr lang="en-US" dirty="0" smtClean="0"/>
              <a:t>Suppose hydro works at LHC (likely</a:t>
            </a:r>
            <a:r>
              <a:rPr lang="en-US" dirty="0" smtClean="0"/>
              <a:t>)</a:t>
            </a:r>
            <a:endParaRPr lang="en-US" dirty="0" smtClean="0"/>
          </a:p>
          <a:p>
            <a:pPr lvl="1"/>
            <a:r>
              <a:rPr lang="en-US" dirty="0" smtClean="0"/>
              <a:t>Is the soft-soft physics described </a:t>
            </a:r>
            <a:r>
              <a:rPr lang="en-US" dirty="0" smtClean="0"/>
              <a:t>by</a:t>
            </a:r>
          </a:p>
          <a:p>
            <a:pPr lvl="1">
              <a:buNone/>
            </a:pPr>
            <a:r>
              <a:rPr lang="en-US" dirty="0" smtClean="0"/>
              <a:t>	a</a:t>
            </a:r>
            <a:r>
              <a:rPr lang="en-US" dirty="0" smtClean="0"/>
              <a:t>) </a:t>
            </a:r>
            <a:r>
              <a:rPr lang="en-US" dirty="0" err="1" smtClean="0"/>
              <a:t>AdS</a:t>
            </a:r>
            <a:r>
              <a:rPr lang="en-US" dirty="0" smtClean="0"/>
              <a:t>/CFT, b) </a:t>
            </a:r>
            <a:r>
              <a:rPr lang="en-US" dirty="0" err="1" smtClean="0"/>
              <a:t>pQCD</a:t>
            </a:r>
            <a:r>
              <a:rPr lang="en-US" dirty="0" smtClean="0"/>
              <a:t> or, c) other</a:t>
            </a:r>
            <a:r>
              <a:rPr lang="en-US" dirty="0" smtClean="0"/>
              <a:t>?</a:t>
            </a:r>
          </a:p>
          <a:p>
            <a:pPr lvl="2"/>
            <a:r>
              <a:rPr lang="en-US" dirty="0" smtClean="0"/>
              <a:t>Low viscosity </a:t>
            </a:r>
            <a:r>
              <a:rPr lang="en-US" dirty="0" smtClean="0">
                <a:latin typeface="Symbol" pitchFamily="18" charset="2"/>
              </a:rPr>
              <a:t>¹ </a:t>
            </a:r>
            <a:r>
              <a:rPr lang="en-US" dirty="0" smtClean="0"/>
              <a:t>strong </a:t>
            </a:r>
            <a:r>
              <a:rPr lang="en-US" dirty="0" smtClean="0"/>
              <a:t>coupling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D4C8-82AA-4165-91A1-62703BD65660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PHENIX Collaboration Meeting, ISU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7219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1932" y="3505200"/>
            <a:ext cx="3318068" cy="265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Group 9"/>
          <p:cNvGrpSpPr/>
          <p:nvPr/>
        </p:nvGrpSpPr>
        <p:grpSpPr>
          <a:xfrm>
            <a:off x="3886200" y="3380601"/>
            <a:ext cx="4800600" cy="3172599"/>
            <a:chOff x="3886200" y="3200400"/>
            <a:chExt cx="4800600" cy="3172599"/>
          </a:xfrm>
        </p:grpSpPr>
        <p:pic>
          <p:nvPicPr>
            <p:cNvPr id="721922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886200" y="3200400"/>
              <a:ext cx="4583786" cy="312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/>
            <p:cNvSpPr txBox="1"/>
            <p:nvPr/>
          </p:nvSpPr>
          <p:spPr>
            <a:xfrm flipH="1">
              <a:off x="6934200" y="6096000"/>
              <a:ext cx="1752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El et al, PRC79, 2009</a:t>
              </a:r>
              <a:endParaRPr lang="en-US" sz="1200" dirty="0" smtClean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Big Qualitative Questions: II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D4C8-82AA-4165-91A1-62703BD65660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PHENIX Collaboration Meeting, ISU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How do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</a:t>
            </a:r>
            <a:r>
              <a:rPr lang="en-US" dirty="0" err="1" smtClean="0"/>
              <a:t>partons</a:t>
            </a:r>
            <a:r>
              <a:rPr lang="en-US" dirty="0" smtClean="0"/>
              <a:t> lose E to med.?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What is the soft-soft physics, and how does it relate to soft-hard physics?</a:t>
            </a:r>
            <a:endParaRPr lang="en-US" dirty="0"/>
          </a:p>
        </p:txBody>
      </p:sp>
      <p:pic>
        <p:nvPicPr>
          <p:cNvPr id="62361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71799" y="1600200"/>
            <a:ext cx="5654351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2438400" y="4876800"/>
            <a:ext cx="25473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Physics 2, 107 (2009)</a:t>
            </a:r>
          </a:p>
        </p:txBody>
      </p:sp>
      <p:pic>
        <p:nvPicPr>
          <p:cNvPr id="62362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3505200"/>
            <a:ext cx="1219200" cy="1078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381000" y="2545140"/>
            <a:ext cx="218842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4D4D4D"/>
                </a:solidFill>
              </a:rPr>
              <a:t>Puzzling,</a:t>
            </a:r>
          </a:p>
          <a:p>
            <a:r>
              <a:rPr lang="en-US" sz="3200" i="1" dirty="0" smtClean="0">
                <a:solidFill>
                  <a:srgbClr val="4D4D4D"/>
                </a:solidFill>
              </a:rPr>
              <a:t>Incomplete</a:t>
            </a:r>
          </a:p>
          <a:p>
            <a:r>
              <a:rPr lang="en-US" sz="3200" dirty="0" smtClean="0">
                <a:solidFill>
                  <a:srgbClr val="4D4D4D"/>
                </a:solidFill>
              </a:rPr>
              <a:t>Picture</a:t>
            </a:r>
            <a:endParaRPr lang="en-US" sz="3200" dirty="0" smtClean="0">
              <a:solidFill>
                <a:srgbClr val="4D4D4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pQCD</a:t>
            </a:r>
            <a:r>
              <a:rPr lang="en-US" dirty="0" smtClean="0"/>
              <a:t> Suppression Picture Inadequate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562600"/>
          </a:xfrm>
        </p:spPr>
        <p:txBody>
          <a:bodyPr>
            <a:normAutofit/>
          </a:bodyPr>
          <a:lstStyle/>
          <a:p>
            <a:r>
              <a:rPr lang="en-US" dirty="0" smtClean="0"/>
              <a:t>Lack of even qualitative understanding</a:t>
            </a:r>
          </a:p>
          <a:p>
            <a:pPr lvl="1"/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30000" dirty="0" smtClean="0"/>
              <a:t>0</a:t>
            </a:r>
            <a:r>
              <a:rPr lang="en-US" dirty="0" smtClean="0"/>
              <a:t>,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, </a:t>
            </a:r>
            <a:r>
              <a:rPr lang="en-US" dirty="0" smtClean="0">
                <a:latin typeface="Symbol" pitchFamily="18" charset="2"/>
              </a:rPr>
              <a:t>g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  <a:r>
              <a:rPr lang="en-US" dirty="0" smtClean="0"/>
              <a:t> well described, BUT</a:t>
            </a:r>
          </a:p>
          <a:p>
            <a:pPr lvl="1"/>
            <a:r>
              <a:rPr lang="en-US" dirty="0" smtClean="0"/>
              <a:t>e</a:t>
            </a:r>
            <a:r>
              <a:rPr lang="en-US" baseline="30000" dirty="0" smtClean="0"/>
              <a:t>-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  <a:r>
              <a:rPr lang="en-US" dirty="0" smtClean="0"/>
              <a:t>, v</a:t>
            </a:r>
            <a:r>
              <a:rPr lang="en-US" baseline="-25000" dirty="0" smtClean="0"/>
              <a:t>2</a:t>
            </a:r>
            <a:r>
              <a:rPr lang="en-US" dirty="0" smtClean="0"/>
              <a:t> is not, even with elastic loss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2"/>
            <a:r>
              <a:rPr lang="en-US" dirty="0" smtClean="0"/>
              <a:t>NB: M</a:t>
            </a:r>
            <a:r>
              <a:rPr lang="en-US" baseline="-25000" dirty="0" smtClean="0"/>
              <a:t>Q</a:t>
            </a:r>
            <a:r>
              <a:rPr lang="en-US" dirty="0" smtClean="0"/>
              <a:t>/E &lt;&lt; 1 assumed, not well controlled for b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D4C8-82AA-4165-91A1-62703BD65660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PHENIX Collaboration Meeting, ISU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62566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2592733"/>
            <a:ext cx="3962400" cy="3350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4876800" y="4724400"/>
            <a:ext cx="321415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PHENIX, Phys. Rev. </a:t>
            </a:r>
            <a:r>
              <a:rPr lang="en-US" sz="1200" dirty="0" err="1"/>
              <a:t>Lett</a:t>
            </a:r>
            <a:r>
              <a:rPr lang="en-US" sz="1200" dirty="0"/>
              <a:t>. 98, 172301 (2007)</a:t>
            </a:r>
          </a:p>
        </p:txBody>
      </p: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4149886" y="2971844"/>
            <a:ext cx="4994114" cy="1893845"/>
            <a:chOff x="2657" y="1586"/>
            <a:chExt cx="3103" cy="1479"/>
          </a:xfrm>
        </p:grpSpPr>
        <p:graphicFrame>
          <p:nvGraphicFramePr>
            <p:cNvPr id="12" name="Object 11"/>
            <p:cNvGraphicFramePr>
              <a:graphicFrameLocks noChangeAspect="1"/>
            </p:cNvGraphicFramePr>
            <p:nvPr/>
          </p:nvGraphicFramePr>
          <p:xfrm>
            <a:off x="2657" y="1586"/>
            <a:ext cx="3103" cy="1479"/>
          </p:xfrm>
          <a:graphic>
            <a:graphicData uri="http://schemas.openxmlformats.org/presentationml/2006/ole">
              <p:oleObj spid="_x0000_s625670" name="Image" r:id="rId4" imgW="9803175" imgH="4673016" progId="">
                <p:embed/>
              </p:oleObj>
            </a:graphicData>
          </a:graphic>
        </p:graphicFrame>
        <p:graphicFrame>
          <p:nvGraphicFramePr>
            <p:cNvPr id="13" name="Object 12"/>
            <p:cNvGraphicFramePr>
              <a:graphicFrameLocks noChangeAspect="1"/>
            </p:cNvGraphicFramePr>
            <p:nvPr/>
          </p:nvGraphicFramePr>
          <p:xfrm>
            <a:off x="4606" y="2241"/>
            <a:ext cx="962" cy="436"/>
          </p:xfrm>
          <a:graphic>
            <a:graphicData uri="http://schemas.openxmlformats.org/presentationml/2006/ole">
              <p:oleObj spid="_x0000_s625671" name="Image" r:id="rId5" imgW="4253968" imgH="1930159" progId="">
                <p:embed/>
              </p:oleObj>
            </a:graphicData>
          </a:graphic>
        </p:graphicFrame>
      </p:grpSp>
      <p:sp>
        <p:nvSpPr>
          <p:cNvPr id="14" name="TextBox 13"/>
          <p:cNvSpPr txBox="1"/>
          <p:nvPr/>
        </p:nvSpPr>
        <p:spPr>
          <a:xfrm>
            <a:off x="4038600" y="5257800"/>
            <a:ext cx="9717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Wicks et al.</a:t>
            </a:r>
            <a:endParaRPr lang="en-US" sz="1200" dirty="0" err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Reasons for Concern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5181600"/>
          </a:xfrm>
        </p:spPr>
        <p:txBody>
          <a:bodyPr/>
          <a:lstStyle/>
          <a:p>
            <a:r>
              <a:rPr lang="en-US" dirty="0" smtClean="0"/>
              <a:t>I</a:t>
            </a:r>
            <a:r>
              <a:rPr lang="en-US" baseline="-25000" dirty="0" smtClean="0"/>
              <a:t>AA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WHDG soon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4525963"/>
          </a:xfrm>
        </p:spPr>
        <p:txBody>
          <a:bodyPr/>
          <a:lstStyle/>
          <a:p>
            <a:r>
              <a:rPr lang="en-US" dirty="0" smtClean="0"/>
              <a:t>Baryon/Meson Ratio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51C09-BA1C-4B31-88F1-192C24DED585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 Workshop 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4894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" y="1752600"/>
            <a:ext cx="2920440" cy="391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04800" y="5514201"/>
            <a:ext cx="15408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Jamie Nagle, QM09</a:t>
            </a:r>
          </a:p>
        </p:txBody>
      </p:sp>
      <p:grpSp>
        <p:nvGrpSpPr>
          <p:cNvPr id="8" name="Group 16"/>
          <p:cNvGrpSpPr/>
          <p:nvPr/>
        </p:nvGrpSpPr>
        <p:grpSpPr>
          <a:xfrm>
            <a:off x="4648200" y="2209800"/>
            <a:ext cx="4303948" cy="3020199"/>
            <a:chOff x="4648200" y="2209800"/>
            <a:chExt cx="4303948" cy="3020199"/>
          </a:xfrm>
        </p:grpSpPr>
        <p:pic>
          <p:nvPicPr>
            <p:cNvPr id="489475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648200" y="2209800"/>
              <a:ext cx="4004972" cy="28015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5943600" y="2514600"/>
              <a:ext cx="58362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STAR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705600" y="4800600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i="1" dirty="0" err="1" smtClean="0"/>
                <a:t>p</a:t>
              </a:r>
              <a:r>
                <a:rPr lang="en-US" sz="1200" b="1" i="1" baseline="-25000" dirty="0" err="1" smtClean="0"/>
                <a:t>T</a:t>
              </a:r>
              <a:endParaRPr lang="en-US" sz="1200" b="1" i="1" baseline="-25000" dirty="0" smtClean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181600" y="4267200"/>
              <a:ext cx="11592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pQCD</a:t>
              </a:r>
              <a:r>
                <a:rPr lang="en-US" sz="1200" dirty="0" smtClean="0"/>
                <a:t> w/ KKP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367093" y="4012842"/>
              <a:ext cx="116730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pQCD</a:t>
              </a:r>
              <a:r>
                <a:rPr lang="en-US" sz="1200" dirty="0" smtClean="0"/>
                <a:t> w/ DSS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391400" y="4953000"/>
              <a:ext cx="15607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WAH, </a:t>
              </a:r>
              <a:r>
                <a:rPr lang="en-US" sz="1200" i="1" dirty="0" smtClean="0"/>
                <a:t>in preparation</a:t>
              </a:r>
            </a:p>
          </p:txBody>
        </p:sp>
      </p:grpSp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5287963" y="5638800"/>
            <a:ext cx="37036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aseline="0" dirty="0">
                <a:solidFill>
                  <a:srgbClr val="CC0000"/>
                </a:solidFill>
              </a:rPr>
              <a:t>Pert. at LHC energies?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Death of </a:t>
            </a:r>
            <a:r>
              <a:rPr lang="en-US" dirty="0" err="1" smtClean="0"/>
              <a:t>pQCD</a:t>
            </a:r>
            <a:r>
              <a:rPr lang="en-US" dirty="0" smtClean="0"/>
              <a:t> at RHIC?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2514600" y="1000125"/>
            <a:ext cx="4038600" cy="45259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Failure at &gt; 9 </a:t>
            </a:r>
            <a:r>
              <a:rPr lang="en-US" sz="3200" dirty="0" err="1" smtClean="0"/>
              <a:t>GeV</a:t>
            </a:r>
            <a:r>
              <a:rPr lang="en-US" sz="3200" dirty="0" smtClean="0"/>
              <a:t>!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72036-82BF-408D-812E-5A67E1CDC4AD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 Workshop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94623" y="1676400"/>
            <a:ext cx="4273177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4572000" y="5791200"/>
            <a:ext cx="19591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PHENIX, arXiv:1006.3740</a:t>
            </a: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28600" y="2209800"/>
            <a:ext cx="5091409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28600" y="5486400"/>
            <a:ext cx="2105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Rui</a:t>
            </a:r>
            <a:r>
              <a:rPr lang="en-US" sz="1200" dirty="0" smtClean="0"/>
              <a:t> Wei, for PHENIX, QM09</a:t>
            </a:r>
          </a:p>
        </p:txBody>
      </p:sp>
      <p:pic>
        <p:nvPicPr>
          <p:cNvPr id="678913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3600" y="1828800"/>
            <a:ext cx="7112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About Theoretical Uncertainty?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457200" y="1112837"/>
            <a:ext cx="4038600" cy="4525963"/>
          </a:xfrm>
        </p:spPr>
        <p:txBody>
          <a:bodyPr/>
          <a:lstStyle/>
          <a:p>
            <a:r>
              <a:rPr lang="en-US" dirty="0" smtClean="0"/>
              <a:t>Wide angle radiation not under </a:t>
            </a:r>
            <a:r>
              <a:rPr lang="en-US" dirty="0" err="1" smtClean="0"/>
              <a:t>th</a:t>
            </a:r>
            <a:r>
              <a:rPr lang="en-US" dirty="0" smtClean="0"/>
              <a:t>. control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648200" y="1112837"/>
            <a:ext cx="4038600" cy="4525963"/>
          </a:xfrm>
        </p:spPr>
        <p:txBody>
          <a:bodyPr/>
          <a:lstStyle/>
          <a:p>
            <a:r>
              <a:rPr lang="en-US" dirty="0" smtClean="0"/>
              <a:t>Large </a:t>
            </a:r>
            <a:r>
              <a:rPr lang="en-US" dirty="0" err="1" smtClean="0"/>
              <a:t>unc</a:t>
            </a:r>
            <a:r>
              <a:rPr lang="en-US" dirty="0" smtClean="0"/>
              <a:t>. in </a:t>
            </a:r>
            <a:r>
              <a:rPr lang="en-US" dirty="0" err="1" smtClean="0"/>
              <a:t>dNg</a:t>
            </a:r>
            <a:r>
              <a:rPr lang="en-US" dirty="0" smtClean="0"/>
              <a:t>/</a:t>
            </a:r>
            <a:r>
              <a:rPr lang="en-US" dirty="0" err="1" smtClean="0"/>
              <a:t>dy</a:t>
            </a:r>
            <a:r>
              <a:rPr lang="en-US" dirty="0" smtClean="0"/>
              <a:t> for given R</a:t>
            </a:r>
            <a:r>
              <a:rPr lang="en-US" baseline="-25000" dirty="0" smtClean="0"/>
              <a:t>AA</a:t>
            </a:r>
            <a:endParaRPr lang="en-US" baseline="-25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DFED1-2822-4E25-82AA-4D9E1049D200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PHENIX Collaboration Meeting, ISU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8199" y="2247900"/>
            <a:ext cx="4299857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3124200" y="5105400"/>
            <a:ext cx="23462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PRC81, 2010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2237601"/>
            <a:ext cx="4210566" cy="294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381000" y="5388114"/>
            <a:ext cx="419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</a:t>
            </a:r>
            <a:r>
              <a:rPr lang="en-US" sz="2000" baseline="-25000" dirty="0" smtClean="0"/>
              <a:t>AA</a:t>
            </a:r>
            <a:r>
              <a:rPr lang="en-US" sz="2000" dirty="0" smtClean="0"/>
              <a:t> ~ </a:t>
            </a:r>
            <a:r>
              <a:rPr lang="en-US" sz="2000" dirty="0" smtClean="0">
                <a:latin typeface="Symbol" pitchFamily="18" charset="2"/>
              </a:rPr>
              <a:t>ò</a:t>
            </a:r>
            <a:r>
              <a:rPr lang="en-US" sz="2000" dirty="0" smtClean="0"/>
              <a:t>(1-</a:t>
            </a:r>
            <a:r>
              <a:rPr lang="el-GR" sz="2000" dirty="0" smtClean="0"/>
              <a:t> ϵ</a:t>
            </a:r>
            <a:r>
              <a:rPr lang="en-US" sz="2000" dirty="0" smtClean="0"/>
              <a:t>)</a:t>
            </a:r>
            <a:r>
              <a:rPr lang="en-US" sz="2000" baseline="30000" dirty="0" err="1" smtClean="0"/>
              <a:t>n</a:t>
            </a:r>
            <a:r>
              <a:rPr lang="en-US" sz="2000" dirty="0" err="1" smtClean="0"/>
              <a:t>P</a:t>
            </a:r>
            <a:r>
              <a:rPr lang="en-US" sz="2000" dirty="0" smtClean="0"/>
              <a:t>(</a:t>
            </a:r>
            <a:r>
              <a:rPr lang="el-GR" sz="2000" dirty="0" smtClean="0"/>
              <a:t>ϵ</a:t>
            </a:r>
            <a:r>
              <a:rPr lang="en-US" sz="2000" dirty="0" smtClean="0"/>
              <a:t>);</a:t>
            </a:r>
          </a:p>
          <a:p>
            <a:r>
              <a:rPr lang="en-US" sz="2000" dirty="0" smtClean="0"/>
              <a:t>P(</a:t>
            </a:r>
            <a:r>
              <a:rPr lang="el-GR" sz="2000" dirty="0" smtClean="0"/>
              <a:t>ϵ</a:t>
            </a:r>
            <a:r>
              <a:rPr lang="en-US" sz="2000" dirty="0" smtClean="0"/>
              <a:t>) from Poisson conv. of </a:t>
            </a:r>
            <a:r>
              <a:rPr lang="en-US" sz="2000" dirty="0" err="1" smtClean="0"/>
              <a:t>dN</a:t>
            </a:r>
            <a:r>
              <a:rPr lang="en-US" sz="2000" baseline="-25000" dirty="0" err="1" smtClean="0"/>
              <a:t>g</a:t>
            </a:r>
            <a:r>
              <a:rPr lang="en-US" sz="2000" dirty="0" smtClean="0"/>
              <a:t>/</a:t>
            </a:r>
            <a:r>
              <a:rPr lang="en-US" sz="2000" dirty="0" err="1" smtClean="0"/>
              <a:t>dx</a:t>
            </a:r>
            <a:r>
              <a:rPr lang="en-US" sz="2000" baseline="-25000" dirty="0" err="1" smtClean="0"/>
              <a:t>E</a:t>
            </a:r>
            <a:endParaRPr lang="en-US" sz="2000" baseline="-25000" dirty="0" smtClean="0">
              <a:latin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</a:t>
            </a:r>
            <a:r>
              <a:rPr lang="en-US" baseline="-25000" dirty="0" smtClean="0"/>
              <a:t>2</a:t>
            </a:r>
            <a:r>
              <a:rPr lang="en-US" dirty="0" smtClean="0"/>
              <a:t>: “Collinearly Safe”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867400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 smtClean="0"/>
              <a:t>Fix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dy</a:t>
            </a:r>
            <a:r>
              <a:rPr lang="en-US" dirty="0" smtClean="0"/>
              <a:t> from R</a:t>
            </a:r>
            <a:r>
              <a:rPr lang="en-US" baseline="-25000" dirty="0" smtClean="0"/>
              <a:t>AA</a:t>
            </a:r>
            <a:r>
              <a:rPr lang="en-US" dirty="0" smtClean="0"/>
              <a:t>, calculate v</a:t>
            </a:r>
            <a:r>
              <a:rPr lang="en-US" baseline="-25000" dirty="0" smtClean="0"/>
              <a:t>2</a:t>
            </a:r>
          </a:p>
          <a:p>
            <a:pPr lvl="1"/>
            <a:r>
              <a:rPr lang="en-US" dirty="0" smtClean="0"/>
              <a:t>Expect larger v</a:t>
            </a:r>
            <a:r>
              <a:rPr lang="en-US" baseline="-25000" dirty="0" smtClean="0"/>
              <a:t>2</a:t>
            </a:r>
            <a:r>
              <a:rPr lang="en-US" dirty="0" smtClean="0"/>
              <a:t> for smaller opening angle</a:t>
            </a:r>
          </a:p>
          <a:p>
            <a:pPr lvl="2">
              <a:buNone/>
            </a:pPr>
            <a:r>
              <a:rPr lang="en-US" dirty="0" smtClean="0">
                <a:latin typeface="Symbol" pitchFamily="18" charset="2"/>
              </a:rPr>
              <a:t>			      ( </a:t>
            </a:r>
            <a:r>
              <a:rPr lang="en-US" dirty="0" err="1" smtClean="0">
                <a:latin typeface="Symbol" pitchFamily="18" charset="2"/>
              </a:rPr>
              <a:t>t</a:t>
            </a:r>
            <a:r>
              <a:rPr lang="en-US" baseline="-25000" dirty="0" err="1" smtClean="0"/>
              <a:t>coh</a:t>
            </a:r>
            <a:r>
              <a:rPr lang="en-US" dirty="0" smtClean="0"/>
              <a:t> ~ 1/k</a:t>
            </a:r>
            <a:r>
              <a:rPr lang="en-US" baseline="-25000" dirty="0" smtClean="0"/>
              <a:t>T</a:t>
            </a:r>
            <a:r>
              <a:rPr lang="en-US" baseline="30000" dirty="0" smtClean="0"/>
              <a:t>2</a:t>
            </a:r>
            <a:r>
              <a:rPr lang="en-US" dirty="0" smtClean="0"/>
              <a:t> )</a:t>
            </a:r>
            <a:endParaRPr lang="en-US" baseline="30000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4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I</a:t>
            </a:r>
            <a:r>
              <a:rPr lang="en-US" baseline="-25000" dirty="0" smtClean="0"/>
              <a:t>AA</a:t>
            </a:r>
            <a:r>
              <a:rPr lang="en-US" dirty="0" smtClean="0"/>
              <a:t>: coming soon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77663-0D6D-47FD-ACA0-FE157307B462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JET Collaboration Meeting at LBL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2408237"/>
            <a:ext cx="4038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Rad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Only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3"/>
          <p:cNvSpPr txBox="1">
            <a:spLocks/>
          </p:cNvSpPr>
          <p:nvPr/>
        </p:nvSpPr>
        <p:spPr>
          <a:xfrm>
            <a:off x="4648200" y="2408237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Rad + El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86200" y="5779395"/>
            <a:ext cx="15607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</a:t>
            </a:r>
            <a:r>
              <a:rPr lang="en-US" sz="1200" i="1" dirty="0" smtClean="0"/>
              <a:t>in preparation</a:t>
            </a:r>
          </a:p>
        </p:txBody>
      </p:sp>
      <p:grpSp>
        <p:nvGrpSpPr>
          <p:cNvPr id="2" name="Group 20"/>
          <p:cNvGrpSpPr/>
          <p:nvPr/>
        </p:nvGrpSpPr>
        <p:grpSpPr>
          <a:xfrm>
            <a:off x="0" y="2997200"/>
            <a:ext cx="4419600" cy="2858532"/>
            <a:chOff x="0" y="2844800"/>
            <a:chExt cx="4419600" cy="2858532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4800" y="2844800"/>
              <a:ext cx="4114800" cy="2559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Box 14"/>
            <p:cNvSpPr txBox="1"/>
            <p:nvPr/>
          </p:nvSpPr>
          <p:spPr>
            <a:xfrm>
              <a:off x="0" y="3962400"/>
              <a:ext cx="3978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v</a:t>
              </a:r>
              <a:r>
                <a:rPr lang="en-US" b="1" baseline="-25000" dirty="0" smtClean="0"/>
                <a:t>2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438400" y="5334000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/>
                <a:t>p</a:t>
              </a:r>
              <a:r>
                <a:rPr lang="en-US" b="1" baseline="-25000" dirty="0" err="1" smtClean="0"/>
                <a:t>T</a:t>
              </a:r>
              <a:endParaRPr lang="en-US" b="1" baseline="-25000" dirty="0" smtClean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819400" y="3124200"/>
              <a:ext cx="12554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20-30% </a:t>
              </a:r>
              <a:r>
                <a:rPr lang="en-US" b="1" dirty="0" smtClean="0">
                  <a:latin typeface="Symbol" pitchFamily="18" charset="2"/>
                </a:rPr>
                <a:t>p</a:t>
              </a:r>
              <a:r>
                <a:rPr lang="en-US" b="1" baseline="30000" dirty="0" smtClean="0"/>
                <a:t>0</a:t>
              </a:r>
            </a:p>
          </p:txBody>
        </p:sp>
      </p:grpSp>
      <p:grpSp>
        <p:nvGrpSpPr>
          <p:cNvPr id="3" name="Group 19"/>
          <p:cNvGrpSpPr/>
          <p:nvPr/>
        </p:nvGrpSpPr>
        <p:grpSpPr>
          <a:xfrm>
            <a:off x="4572000" y="3048000"/>
            <a:ext cx="4495800" cy="2807732"/>
            <a:chOff x="4572000" y="2895600"/>
            <a:chExt cx="4495800" cy="2807732"/>
          </a:xfrm>
        </p:grpSpPr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876800" y="2895600"/>
              <a:ext cx="4191000" cy="26067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" name="TextBox 19"/>
            <p:cNvSpPr txBox="1"/>
            <p:nvPr/>
          </p:nvSpPr>
          <p:spPr>
            <a:xfrm>
              <a:off x="7507528" y="3124200"/>
              <a:ext cx="12554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20-30% </a:t>
              </a:r>
              <a:r>
                <a:rPr lang="en-US" b="1" dirty="0" smtClean="0">
                  <a:latin typeface="Symbol" pitchFamily="18" charset="2"/>
                </a:rPr>
                <a:t>p</a:t>
              </a:r>
              <a:r>
                <a:rPr lang="en-US" b="1" baseline="30000" dirty="0" smtClean="0"/>
                <a:t>0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572000" y="3962400"/>
              <a:ext cx="3978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v</a:t>
              </a:r>
              <a:r>
                <a:rPr lang="en-US" b="1" baseline="-25000" dirty="0" smtClean="0"/>
                <a:t>2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047292" y="5334000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/>
                <a:t>p</a:t>
              </a:r>
              <a:r>
                <a:rPr lang="en-US" b="1" baseline="-25000" dirty="0" err="1" smtClean="0"/>
                <a:t>T</a:t>
              </a:r>
              <a:endParaRPr lang="en-US" b="1" baseline="-25000" dirty="0" smtClean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 build="p"/>
      <p:bldP spid="11" grpId="0" build="p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Alternative Picture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157288"/>
            <a:ext cx="8229600" cy="5334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AdS</a:t>
            </a:r>
            <a:r>
              <a:rPr lang="en-US" dirty="0" smtClean="0"/>
              <a:t> Drag: qual. agreement with NPE R</a:t>
            </a:r>
            <a:r>
              <a:rPr lang="en-US" baseline="-25000" dirty="0" smtClean="0"/>
              <a:t>AA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Result less controlled at </a:t>
            </a:r>
            <a:r>
              <a:rPr lang="en-US" i="1" dirty="0" smtClean="0"/>
              <a:t>higher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endParaRPr lang="en-US" baseline="-25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DFED1-2822-4E25-82AA-4D9E1049D200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PHENIX Collaboration Meeting, ISU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626691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00" y="1766888"/>
            <a:ext cx="5218113" cy="4134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1143000" y="5576888"/>
            <a:ext cx="30684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Akamatsu</a:t>
            </a:r>
            <a:r>
              <a:rPr lang="en-US" sz="1200" dirty="0" smtClean="0"/>
              <a:t>, </a:t>
            </a:r>
            <a:r>
              <a:rPr lang="en-US" sz="1200" dirty="0" err="1" smtClean="0"/>
              <a:t>Hatsuda</a:t>
            </a:r>
            <a:r>
              <a:rPr lang="en-US" sz="1200" dirty="0" smtClean="0"/>
              <a:t>, Hirano, PRC79, 2009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AdS</a:t>
            </a:r>
            <a:r>
              <a:rPr lang="en-US" dirty="0" smtClean="0"/>
              <a:t> Applied to 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30000" dirty="0" smtClean="0"/>
              <a:t>0</a:t>
            </a:r>
            <a:endParaRPr lang="en-US" baseline="300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990600"/>
            <a:ext cx="4038600" cy="4525963"/>
          </a:xfrm>
        </p:spPr>
        <p:txBody>
          <a:bodyPr/>
          <a:lstStyle/>
          <a:p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30000" dirty="0" smtClean="0"/>
              <a:t>0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  <a:endParaRPr lang="en-US" baseline="-250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Surprisingly </a:t>
            </a:r>
            <a:r>
              <a:rPr lang="en-US" b="1" i="1" dirty="0" smtClean="0"/>
              <a:t>not</a:t>
            </a:r>
            <a:r>
              <a:rPr lang="en-US" dirty="0" smtClean="0"/>
              <a:t> </a:t>
            </a:r>
            <a:r>
              <a:rPr lang="en-US" dirty="0" err="1" smtClean="0"/>
              <a:t>oversuppressed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4038600" cy="4525963"/>
          </a:xfrm>
        </p:spPr>
        <p:txBody>
          <a:bodyPr/>
          <a:lstStyle/>
          <a:p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30000" dirty="0" smtClean="0"/>
              <a:t>0</a:t>
            </a:r>
            <a:r>
              <a:rPr lang="en-US" dirty="0" smtClean="0"/>
              <a:t> v</a:t>
            </a:r>
            <a:r>
              <a:rPr lang="en-US" baseline="-25000" dirty="0" smtClean="0"/>
              <a:t>2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>
                <a:latin typeface="Symbol" pitchFamily="18" charset="2"/>
              </a:rPr>
              <a:t>D</a:t>
            </a:r>
            <a:r>
              <a:rPr lang="en-US" dirty="0" smtClean="0"/>
              <a:t>E ~ L</a:t>
            </a:r>
            <a:r>
              <a:rPr lang="en-US" baseline="30000" dirty="0" smtClean="0"/>
              <a:t>3</a:t>
            </a:r>
            <a:r>
              <a:rPr lang="en-US" dirty="0" smtClean="0"/>
              <a:t>!</a:t>
            </a:r>
            <a:endParaRPr lang="en-US" baseline="30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D4C8-82AA-4165-91A1-62703BD65660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PHENIX Collaboration Meeting, ISU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19</a:t>
            </a:fld>
            <a:endParaRPr lang="en-US"/>
          </a:p>
        </p:txBody>
      </p:sp>
      <p:grpSp>
        <p:nvGrpSpPr>
          <p:cNvPr id="9" name="Group 11"/>
          <p:cNvGrpSpPr/>
          <p:nvPr/>
        </p:nvGrpSpPr>
        <p:grpSpPr>
          <a:xfrm>
            <a:off x="0" y="1524000"/>
            <a:ext cx="4343400" cy="2943999"/>
            <a:chOff x="4001852" y="1676400"/>
            <a:chExt cx="4343400" cy="2943999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01852" y="1676400"/>
              <a:ext cx="4343400" cy="2884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TextBox 10"/>
            <p:cNvSpPr txBox="1"/>
            <p:nvPr/>
          </p:nvSpPr>
          <p:spPr>
            <a:xfrm>
              <a:off x="4230452" y="4343400"/>
              <a:ext cx="15607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WAH, </a:t>
              </a:r>
              <a:r>
                <a:rPr lang="en-US" sz="1200" i="1" dirty="0" smtClean="0"/>
                <a:t>in preparation</a:t>
              </a:r>
              <a:endParaRPr lang="en-US" sz="1200" dirty="0" smtClean="0"/>
            </a:p>
          </p:txBody>
        </p:sp>
      </p:grp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43400" y="1600200"/>
            <a:ext cx="4419600" cy="2806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6199478" y="4340266"/>
            <a:ext cx="25635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Marquet</a:t>
            </a:r>
            <a:r>
              <a:rPr lang="en-US" sz="1200" dirty="0" smtClean="0"/>
              <a:t> and </a:t>
            </a:r>
            <a:r>
              <a:rPr lang="en-US" sz="1200" dirty="0" err="1" smtClean="0"/>
              <a:t>Renk</a:t>
            </a:r>
            <a:r>
              <a:rPr lang="en-US" sz="1200" dirty="0" smtClean="0"/>
              <a:t>, PLB685 (2010)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60679" y="5638800"/>
            <a:ext cx="66879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Convinced?  Need to dot </a:t>
            </a:r>
            <a:r>
              <a:rPr lang="en-US" sz="2800" dirty="0" err="1" smtClean="0"/>
              <a:t>i’s</a:t>
            </a:r>
            <a:r>
              <a:rPr lang="en-US" sz="2800" dirty="0" smtClean="0"/>
              <a:t> and cross </a:t>
            </a:r>
            <a:r>
              <a:rPr lang="en-US" sz="2800" dirty="0" err="1" smtClean="0"/>
              <a:t>t’s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RHIC in the Age of the LHC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D4C8-82AA-4165-91A1-62703BD65660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PHENIX Collaboration Meeting, ISU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of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Physics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715000"/>
          </a:xfrm>
        </p:spPr>
        <p:txBody>
          <a:bodyPr>
            <a:normAutofit/>
          </a:bodyPr>
          <a:lstStyle/>
          <a:p>
            <a:r>
              <a:rPr lang="en-US" dirty="0" smtClean="0"/>
              <a:t>On one hand: Higher and higher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endParaRPr lang="en-US" baseline="-25000" dirty="0" smtClean="0"/>
          </a:p>
          <a:p>
            <a:pPr lvl="1"/>
            <a:r>
              <a:rPr lang="en-US" dirty="0" smtClean="0"/>
              <a:t>Look towards LHC for qual. understanding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3"/>
            <a:endParaRPr lang="en-US" dirty="0" smtClean="0"/>
          </a:p>
          <a:p>
            <a:pPr lvl="3"/>
            <a:endParaRPr lang="en-US" dirty="0" smtClean="0"/>
          </a:p>
          <a:p>
            <a:pPr lvl="2"/>
            <a:r>
              <a:rPr lang="en-US" dirty="0" err="1" smtClean="0"/>
              <a:t>pQCD</a:t>
            </a:r>
            <a:r>
              <a:rPr lang="en-US" dirty="0" smtClean="0"/>
              <a:t> at extremely large,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~ 100-200 </a:t>
            </a:r>
            <a:r>
              <a:rPr lang="en-US" dirty="0" err="1" smtClean="0"/>
              <a:t>GeV</a:t>
            </a:r>
            <a:r>
              <a:rPr lang="en-US" dirty="0" smtClean="0"/>
              <a:t>?</a:t>
            </a:r>
            <a:endParaRPr lang="en-US" baseline="-250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D4C8-82AA-4165-91A1-62703BD65660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PHENIX Collaboration Meeting, ISU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1" y="2228258"/>
            <a:ext cx="3657599" cy="3486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67681" y="2458226"/>
            <a:ext cx="5200119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7239000" y="4590458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PLB666 (2008)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D4C8-82AA-4165-91A1-62703BD65660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PHENIX Collaboration Meeting, ISU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Reasons to be Cautious about LHC</a:t>
            </a:r>
            <a:endParaRPr lang="en-US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304800" y="9906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Quenching due to IS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or FS?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en-US" sz="2800" dirty="0" smtClean="0">
                <a:solidFill>
                  <a:srgbClr val="005400"/>
                </a:solidFill>
              </a:rPr>
              <a:t>Need experimental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control over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production</a:t>
            </a:r>
          </a:p>
          <a:p>
            <a:pPr marL="1200150" lvl="2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sz="2800" dirty="0" err="1" smtClean="0">
                <a:solidFill>
                  <a:srgbClr val="005400"/>
                </a:solidFill>
              </a:rPr>
              <a:t>p+A</a:t>
            </a:r>
            <a:r>
              <a:rPr lang="en-US" sz="2800" dirty="0" smtClean="0">
                <a:solidFill>
                  <a:srgbClr val="005400"/>
                </a:solidFill>
              </a:rPr>
              <a:t> in...?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2873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37537" y="2743200"/>
            <a:ext cx="4830263" cy="3535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5805024" y="6182380"/>
            <a:ext cx="28055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=&gt; </a:t>
            </a:r>
            <a:r>
              <a:rPr lang="en-US" sz="2800" b="1" dirty="0" err="1" smtClean="0">
                <a:solidFill>
                  <a:srgbClr val="FF0000"/>
                </a:solidFill>
              </a:rPr>
              <a:t>R</a:t>
            </a:r>
            <a:r>
              <a:rPr lang="en-US" sz="2800" b="1" baseline="-25000" dirty="0" err="1" smtClean="0">
                <a:solidFill>
                  <a:srgbClr val="FF0000"/>
                </a:solidFill>
              </a:rPr>
              <a:t>PbPb</a:t>
            </a:r>
            <a:r>
              <a:rPr lang="en-US" sz="2800" b="1" dirty="0" smtClean="0">
                <a:solidFill>
                  <a:srgbClr val="FF0000"/>
                </a:solidFill>
              </a:rPr>
              <a:t> ~ 0.25!</a:t>
            </a:r>
            <a:endParaRPr lang="en-US" sz="2800" b="1" dirty="0" err="1" smtClean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56765" y="5895201"/>
            <a:ext cx="21964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Albacete and </a:t>
            </a:r>
            <a:r>
              <a:rPr lang="en-US" sz="1200" dirty="0" err="1" smtClean="0"/>
              <a:t>Marquete</a:t>
            </a:r>
            <a:r>
              <a:rPr lang="en-US" sz="1200" dirty="0" smtClean="0"/>
              <a:t>, 2010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46" y="2819400"/>
            <a:ext cx="3974354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228600" y="5638800"/>
            <a:ext cx="2590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 </a:t>
            </a:r>
            <a:r>
              <a:rPr lang="en-US" sz="1200" dirty="0" err="1" smtClean="0"/>
              <a:t>Isobe</a:t>
            </a:r>
            <a:r>
              <a:rPr lang="en-US" sz="1200" dirty="0" smtClean="0"/>
              <a:t>, JPhysG34 (2007)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Will LHC Solve Everything?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816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Two possibilities</a:t>
            </a:r>
          </a:p>
          <a:p>
            <a:pPr>
              <a:buNone/>
            </a:pPr>
            <a:r>
              <a:rPr lang="en-US" dirty="0" smtClean="0"/>
              <a:t>	(assuming LHC jets exist, controllable)</a:t>
            </a:r>
          </a:p>
          <a:p>
            <a:pPr lvl="1"/>
            <a:r>
              <a:rPr lang="en-US" dirty="0" err="1" smtClean="0"/>
              <a:t>pQCD</a:t>
            </a:r>
            <a:r>
              <a:rPr lang="en-US" dirty="0" smtClean="0"/>
              <a:t> takes over at very high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endParaRPr lang="en-US" baseline="-25000" dirty="0" smtClean="0"/>
          </a:p>
          <a:p>
            <a:pPr lvl="1"/>
            <a:r>
              <a:rPr lang="en-US" dirty="0" smtClean="0"/>
              <a:t>Strong coupling effects at all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endParaRPr lang="en-US" dirty="0" smtClean="0"/>
          </a:p>
          <a:p>
            <a:r>
              <a:rPr lang="en-US" dirty="0" smtClean="0"/>
              <a:t>Either way, in order to claim full </a:t>
            </a:r>
            <a:r>
              <a:rPr lang="en-US" dirty="0" smtClean="0"/>
              <a:t>understanding want </a:t>
            </a:r>
            <a:r>
              <a:rPr lang="en-US" i="1" dirty="0" smtClean="0"/>
              <a:t>consistent picture of </a:t>
            </a:r>
            <a:r>
              <a:rPr lang="en-US" i="1" dirty="0" smtClean="0"/>
              <a:t>full </a:t>
            </a:r>
            <a:r>
              <a:rPr lang="en-US" i="1" dirty="0" err="1" smtClean="0"/>
              <a:t>spacetime</a:t>
            </a:r>
            <a:r>
              <a:rPr lang="en-US" i="1" dirty="0" smtClean="0"/>
              <a:t> evolution</a:t>
            </a:r>
            <a:r>
              <a:rPr lang="en-US" dirty="0" smtClean="0"/>
              <a:t>: </a:t>
            </a:r>
            <a:r>
              <a:rPr lang="en-US" b="1" dirty="0" smtClean="0"/>
              <a:t>must</a:t>
            </a:r>
            <a:r>
              <a:rPr lang="en-US" dirty="0" smtClean="0"/>
              <a:t> vary </a:t>
            </a:r>
            <a:r>
              <a:rPr lang="en-US" dirty="0" smtClean="0">
                <a:latin typeface="Symbol" pitchFamily="18" charset="2"/>
              </a:rPr>
              <a:t>Ö</a:t>
            </a:r>
            <a:r>
              <a:rPr lang="en-US" dirty="0" smtClean="0"/>
              <a:t>s and </a:t>
            </a:r>
            <a:r>
              <a:rPr lang="en-US" dirty="0" smtClean="0"/>
              <a:t>A</a:t>
            </a:r>
          </a:p>
          <a:p>
            <a:pPr lvl="1"/>
            <a:r>
              <a:rPr lang="en-US" dirty="0" smtClean="0"/>
              <a:t>Want to test in as many ways as possible</a:t>
            </a:r>
          </a:p>
          <a:p>
            <a:r>
              <a:rPr lang="en-US" dirty="0" smtClean="0"/>
              <a:t>This </a:t>
            </a:r>
            <a:r>
              <a:rPr lang="en-US" dirty="0" smtClean="0"/>
              <a:t>will require a lot of </a:t>
            </a:r>
            <a:r>
              <a:rPr lang="en-US" i="1" dirty="0" smtClean="0"/>
              <a:t>flexibility </a:t>
            </a:r>
            <a:r>
              <a:rPr lang="en-US" dirty="0" smtClean="0"/>
              <a:t>&amp;</a:t>
            </a:r>
            <a:r>
              <a:rPr lang="en-US" i="1" dirty="0" smtClean="0"/>
              <a:t> run time</a:t>
            </a:r>
            <a:r>
              <a:rPr lang="en-US" dirty="0" smtClean="0"/>
              <a:t>—Only RHIC can provide this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D4C8-82AA-4165-91A1-62703BD65660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PHENIX Collaboration Meeting, ISU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RHIC Will Remain Relevant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686800" cy="4876800"/>
          </a:xfrm>
        </p:spPr>
        <p:txBody>
          <a:bodyPr/>
          <a:lstStyle/>
          <a:p>
            <a:r>
              <a:rPr lang="en-US" dirty="0" smtClean="0"/>
              <a:t>Uncertainty in every step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Uncertainty in every </a:t>
            </a:r>
            <a:r>
              <a:rPr lang="en-US" dirty="0" smtClean="0"/>
              <a:t>step</a:t>
            </a:r>
          </a:p>
          <a:p>
            <a:endParaRPr lang="en-US" dirty="0" smtClean="0"/>
          </a:p>
          <a:p>
            <a:r>
              <a:rPr lang="en-US" dirty="0" smtClean="0"/>
              <a:t>Want to turn all available exp. knobs on </a:t>
            </a:r>
            <a:r>
              <a:rPr lang="en-US" dirty="0" smtClean="0"/>
              <a:t>QGP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D4C8-82AA-4165-91A1-62703BD65660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PHENIX Collaboration Meeting, ISU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2057400"/>
            <a:ext cx="862965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Vary </a:t>
            </a:r>
            <a:r>
              <a:rPr lang="en-US" dirty="0" smtClean="0">
                <a:latin typeface="Symbol" pitchFamily="18" charset="2"/>
              </a:rPr>
              <a:t>Ö</a:t>
            </a:r>
            <a:r>
              <a:rPr lang="en-US" dirty="0" smtClean="0"/>
              <a:t>s and 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382000" cy="51816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Effects of t &lt; </a:t>
            </a:r>
            <a:r>
              <a:rPr lang="en-US" dirty="0" err="1" smtClean="0">
                <a:latin typeface="Symbol" pitchFamily="18" charset="2"/>
              </a:rPr>
              <a:t>t</a:t>
            </a:r>
            <a:r>
              <a:rPr lang="en-US" baseline="-25000" dirty="0" err="1" smtClean="0"/>
              <a:t>therm</a:t>
            </a:r>
            <a:endParaRPr lang="en-US" dirty="0" smtClean="0"/>
          </a:p>
          <a:p>
            <a:pPr lvl="1"/>
            <a:r>
              <a:rPr lang="en-US" dirty="0" smtClean="0"/>
              <a:t>What are the soft-soft, soft-hard modes; what is their effect on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</a:t>
            </a:r>
            <a:r>
              <a:rPr lang="en-US" dirty="0" err="1" smtClean="0"/>
              <a:t>partons</a:t>
            </a:r>
            <a:r>
              <a:rPr lang="en-US" dirty="0" smtClean="0"/>
              <a:t>?</a:t>
            </a:r>
          </a:p>
          <a:p>
            <a:pPr lvl="2"/>
            <a:r>
              <a:rPr lang="en-US" dirty="0" smtClean="0"/>
              <a:t>Vary </a:t>
            </a:r>
            <a:r>
              <a:rPr lang="en-US" dirty="0" err="1" smtClean="0">
                <a:latin typeface="Symbol" pitchFamily="18" charset="2"/>
              </a:rPr>
              <a:t>t</a:t>
            </a:r>
            <a:r>
              <a:rPr lang="en-US" baseline="-25000" dirty="0" err="1" smtClean="0"/>
              <a:t>therm</a:t>
            </a:r>
            <a:endParaRPr lang="en-US" dirty="0" smtClean="0"/>
          </a:p>
          <a:p>
            <a:r>
              <a:rPr lang="en-US" dirty="0" smtClean="0"/>
              <a:t>Importance of geometry?</a:t>
            </a:r>
          </a:p>
          <a:p>
            <a:pPr lvl="1"/>
            <a:r>
              <a:rPr lang="en-US" dirty="0" err="1" smtClean="0"/>
              <a:t>Glauber</a:t>
            </a:r>
            <a:r>
              <a:rPr lang="en-US" dirty="0" smtClean="0"/>
              <a:t> vs. </a:t>
            </a:r>
            <a:r>
              <a:rPr lang="en-US" dirty="0" smtClean="0"/>
              <a:t>CGC vs. ?</a:t>
            </a:r>
          </a:p>
          <a:p>
            <a:pPr lvl="1"/>
            <a:r>
              <a:rPr lang="en-US" dirty="0" smtClean="0"/>
              <a:t>Fluctuations</a:t>
            </a:r>
          </a:p>
          <a:p>
            <a:pPr lvl="1"/>
            <a:r>
              <a:rPr lang="en-US" dirty="0" smtClean="0"/>
              <a:t>Edge </a:t>
            </a:r>
            <a:r>
              <a:rPr lang="en-US" dirty="0" smtClean="0"/>
              <a:t>effects, </a:t>
            </a:r>
            <a:r>
              <a:rPr lang="en-US" dirty="0" err="1" smtClean="0"/>
              <a:t>hadronization</a:t>
            </a:r>
            <a:endParaRPr lang="en-US" dirty="0" smtClean="0"/>
          </a:p>
          <a:p>
            <a:pPr lvl="1"/>
            <a:r>
              <a:rPr lang="en-US" dirty="0" smtClean="0"/>
              <a:t>Coupling of E-loss with low-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flow</a:t>
            </a:r>
          </a:p>
          <a:p>
            <a:pPr lvl="2"/>
            <a:r>
              <a:rPr lang="en-US" dirty="0" smtClean="0"/>
              <a:t>Vary geometry</a:t>
            </a:r>
          </a:p>
          <a:p>
            <a:r>
              <a:rPr lang="en-US" dirty="0" smtClean="0"/>
              <a:t>How do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</a:t>
            </a:r>
            <a:r>
              <a:rPr lang="en-US" dirty="0" err="1" smtClean="0"/>
              <a:t>partons</a:t>
            </a:r>
            <a:r>
              <a:rPr lang="en-US" dirty="0" smtClean="0"/>
              <a:t> lose E in HG?</a:t>
            </a:r>
          </a:p>
          <a:p>
            <a:pPr lvl="1"/>
            <a:r>
              <a:rPr lang="en-US" dirty="0" smtClean="0"/>
              <a:t>Vary time in QGP vs. </a:t>
            </a:r>
            <a:r>
              <a:rPr lang="en-US" dirty="0" err="1" smtClean="0"/>
              <a:t>Hadron</a:t>
            </a:r>
            <a:r>
              <a:rPr lang="en-US" dirty="0" smtClean="0"/>
              <a:t> Gas</a:t>
            </a:r>
          </a:p>
          <a:p>
            <a:r>
              <a:rPr lang="en-US" dirty="0" smtClean="0"/>
              <a:t>T dependence of E loss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D4C8-82AA-4165-91A1-62703BD65660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PHENIX Collaboration Meeting, ISU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 to Dot </a:t>
            </a:r>
            <a:r>
              <a:rPr lang="en-US" dirty="0" err="1" smtClean="0"/>
              <a:t>i’s</a:t>
            </a:r>
            <a:r>
              <a:rPr lang="en-US" dirty="0" smtClean="0"/>
              <a:t> and Cross </a:t>
            </a:r>
            <a:r>
              <a:rPr lang="en-US" dirty="0" err="1" smtClean="0"/>
              <a:t>t’s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/>
            <a:r>
              <a:rPr lang="en-US" dirty="0" smtClean="0"/>
              <a:t>CGC vs. KLN and rotating RP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1"/>
            <a:r>
              <a:rPr lang="en-US" dirty="0" smtClean="0"/>
              <a:t>Effect not large enough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D4C8-82AA-4165-91A1-62703BD65660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PHENIX Collaboration Meeting, ISU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7" name="Content Placeholder 6" descr="eps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401783" y="1392383"/>
            <a:ext cx="3768435" cy="4876799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9906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Effects of geom. on, e.g. v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might be quite large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90800" y="5334000"/>
            <a:ext cx="22179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J </a:t>
            </a:r>
            <a:r>
              <a:rPr lang="en-US" sz="1200" dirty="0" err="1" smtClean="0"/>
              <a:t>Jia</a:t>
            </a:r>
            <a:r>
              <a:rPr lang="en-US" sz="1200" dirty="0" smtClean="0"/>
              <a:t>, </a:t>
            </a:r>
            <a:r>
              <a:rPr lang="en-US" sz="1200" i="1" dirty="0" smtClean="0"/>
              <a:t>in preparation</a:t>
            </a:r>
          </a:p>
        </p:txBody>
      </p: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63266" y="2362200"/>
            <a:ext cx="4704534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1524000" y="5791200"/>
            <a:ext cx="58192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Possibly truly outlandish initial geometry?</a:t>
            </a:r>
            <a:endParaRPr lang="en-US" sz="2400" dirty="0" err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Fluctuations?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14400"/>
            <a:ext cx="4038600" cy="5410200"/>
          </a:xfrm>
        </p:spPr>
        <p:txBody>
          <a:bodyPr>
            <a:normAutofit/>
          </a:bodyPr>
          <a:lstStyle/>
          <a:p>
            <a:r>
              <a:rPr lang="en-US" dirty="0" smtClean="0"/>
              <a:t>Hot spots can be huge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NEXUS calculation for </a:t>
            </a:r>
            <a:r>
              <a:rPr lang="en-US" b="1" i="1" dirty="0" smtClean="0"/>
              <a:t>10% most central</a:t>
            </a:r>
            <a:r>
              <a:rPr lang="en-US" dirty="0" smtClean="0"/>
              <a:t> top RHIC energy event</a:t>
            </a:r>
            <a:endParaRPr lang="en-US" b="1" i="1" dirty="0" smtClean="0"/>
          </a:p>
          <a:p>
            <a:pPr lvl="1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40386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For simple E-loss not a large effect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</a:p>
          <a:p>
            <a:pPr lvl="1"/>
            <a:r>
              <a:rPr lang="en-US" dirty="0" smtClean="0"/>
              <a:t>Important for </a:t>
            </a:r>
            <a:r>
              <a:rPr lang="en-US" dirty="0" err="1" smtClean="0"/>
              <a:t>fluc</a:t>
            </a:r>
            <a:r>
              <a:rPr lang="en-US" dirty="0" smtClean="0"/>
              <a:t>., opacity exp.?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DFED1-2822-4E25-82AA-4D9E1049D200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PHENIX Collaboration Meeting, ISU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8199" y="1752600"/>
            <a:ext cx="3123413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958337" y="5334000"/>
            <a:ext cx="21856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Jia</a:t>
            </a:r>
            <a:r>
              <a:rPr lang="en-US" sz="1200" dirty="0" smtClean="0"/>
              <a:t> and Wei, arXiv:1005.0645</a:t>
            </a:r>
            <a:endParaRPr lang="en-US" sz="1200" dirty="0" smtClean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981200"/>
            <a:ext cx="3048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Hydro + Fluctuations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76800"/>
          </a:xfrm>
        </p:spPr>
        <p:txBody>
          <a:bodyPr/>
          <a:lstStyle/>
          <a:p>
            <a:r>
              <a:rPr lang="en-US" dirty="0" smtClean="0"/>
              <a:t>Hydro evolution may amplify fluctuations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DFED1-2822-4E25-82AA-4D9E1049D200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PHENIX Collaboration Meeting, ISU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72499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0" y="1905000"/>
            <a:ext cx="4443413" cy="4301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4419600" y="6200001"/>
            <a:ext cx="30296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Gyulassy</a:t>
            </a:r>
            <a:r>
              <a:rPr lang="en-US" sz="1200" dirty="0" smtClean="0"/>
              <a:t>, </a:t>
            </a:r>
            <a:r>
              <a:rPr lang="en-US" sz="1200" dirty="0" err="1" smtClean="0"/>
              <a:t>Rischke</a:t>
            </a:r>
            <a:r>
              <a:rPr lang="en-US" sz="1200" dirty="0" smtClean="0"/>
              <a:t>, Zhang, NPA613, 1997</a:t>
            </a:r>
            <a:endParaRPr lang="en-US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Ex: T </a:t>
            </a:r>
            <a:r>
              <a:rPr lang="en-US" dirty="0" smtClean="0"/>
              <a:t>Dependence of </a:t>
            </a:r>
            <a:r>
              <a:rPr lang="en-US" dirty="0" err="1" smtClean="0"/>
              <a:t>AdS</a:t>
            </a:r>
            <a:r>
              <a:rPr lang="en-US" dirty="0" smtClean="0"/>
              <a:t> SL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Bands for guiding the eye only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D4C8-82AA-4165-91A1-62703BD65660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PHENIX Collaboration Meeting, ISU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28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228600" y="1219200"/>
            <a:ext cx="8763000" cy="4391799"/>
            <a:chOff x="228600" y="1371600"/>
            <a:chExt cx="8763000" cy="4391799"/>
          </a:xfrm>
        </p:grpSpPr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3352800" y="5486400"/>
              <a:ext cx="2740366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 smtClean="0"/>
                <a:t>WAH</a:t>
              </a:r>
              <a:r>
                <a:rPr lang="en-US" sz="1200" dirty="0"/>
                <a:t>, M. </a:t>
              </a:r>
              <a:r>
                <a:rPr lang="en-US" sz="1200" dirty="0" err="1"/>
                <a:t>Gyulassy</a:t>
              </a:r>
              <a:r>
                <a:rPr lang="en-US" sz="1200" dirty="0"/>
                <a:t>, </a:t>
              </a:r>
              <a:r>
                <a:rPr lang="en-US" sz="1200" dirty="0" smtClean="0"/>
                <a:t>JPhysG35 (2008)</a:t>
              </a:r>
              <a:endParaRPr lang="en-US" sz="1200" dirty="0"/>
            </a:p>
          </p:txBody>
        </p:sp>
        <p:pic>
          <p:nvPicPr>
            <p:cNvPr id="8" name="Picture 5" descr="071025RHICLHCRatioslb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8600" y="1371600"/>
              <a:ext cx="8763000" cy="4254500"/>
            </a:xfrm>
            <a:prstGeom prst="rect">
              <a:avLst/>
            </a:prstGeom>
            <a:noFill/>
          </p:spPr>
        </p:pic>
        <p:sp>
          <p:nvSpPr>
            <p:cNvPr id="9" name="Text Box 6"/>
            <p:cNvSpPr txBox="1">
              <a:spLocks noChangeArrowheads="1"/>
            </p:cNvSpPr>
            <p:nvPr/>
          </p:nvSpPr>
          <p:spPr bwMode="auto">
            <a:xfrm>
              <a:off x="6003925" y="2994025"/>
              <a:ext cx="912813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pQCD</a:t>
              </a:r>
            </a:p>
          </p:txBody>
        </p:sp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7158038" y="4648200"/>
              <a:ext cx="130016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AdS/CFT</a:t>
              </a:r>
            </a:p>
          </p:txBody>
        </p:sp>
        <p:sp>
          <p:nvSpPr>
            <p:cNvPr id="11" name="Text Box 8"/>
            <p:cNvSpPr txBox="1">
              <a:spLocks noChangeArrowheads="1"/>
            </p:cNvSpPr>
            <p:nvPr/>
          </p:nvSpPr>
          <p:spPr bwMode="auto">
            <a:xfrm>
              <a:off x="1752600" y="3260725"/>
              <a:ext cx="912813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pQCD</a:t>
              </a:r>
            </a:p>
          </p:txBody>
        </p:sp>
        <p:sp>
          <p:nvSpPr>
            <p:cNvPr id="12" name="Text Box 9"/>
            <p:cNvSpPr txBox="1">
              <a:spLocks noChangeArrowheads="1"/>
            </p:cNvSpPr>
            <p:nvPr/>
          </p:nvSpPr>
          <p:spPr bwMode="auto">
            <a:xfrm>
              <a:off x="2890838" y="4632325"/>
              <a:ext cx="130016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AdS/CFT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458200" cy="51054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After 10 years, RHIC is still surprising us</a:t>
            </a:r>
          </a:p>
          <a:p>
            <a:pPr lvl="1"/>
            <a:r>
              <a:rPr lang="en-US" dirty="0" smtClean="0"/>
              <a:t>Current picture of collision is incomplete, inconsistent</a:t>
            </a:r>
          </a:p>
          <a:p>
            <a:r>
              <a:rPr lang="en-US" dirty="0" smtClean="0"/>
              <a:t>LHC will open up completely new frontiers, new surprises</a:t>
            </a:r>
          </a:p>
          <a:p>
            <a:pPr lvl="1"/>
            <a:r>
              <a:rPr lang="en-US" dirty="0" smtClean="0"/>
              <a:t>Likely help settle </a:t>
            </a:r>
            <a:r>
              <a:rPr lang="en-US" b="1" i="1" dirty="0" smtClean="0"/>
              <a:t>qualitative</a:t>
            </a:r>
            <a:r>
              <a:rPr lang="en-US" dirty="0" smtClean="0"/>
              <a:t> picture</a:t>
            </a:r>
          </a:p>
          <a:p>
            <a:r>
              <a:rPr lang="en-US" dirty="0" smtClean="0"/>
              <a:t>However, I want a </a:t>
            </a:r>
            <a:r>
              <a:rPr lang="en-US" i="1" dirty="0" smtClean="0"/>
              <a:t>detailed, controlled</a:t>
            </a:r>
            <a:r>
              <a:rPr lang="en-US" dirty="0" smtClean="0"/>
              <a:t> understanding of med. prop., E-loss</a:t>
            </a:r>
          </a:p>
          <a:p>
            <a:pPr lvl="1"/>
            <a:r>
              <a:rPr lang="en-US" dirty="0" smtClean="0"/>
              <a:t>Require knowledge of initial geometry</a:t>
            </a:r>
          </a:p>
          <a:p>
            <a:pPr lvl="2"/>
            <a:r>
              <a:rPr lang="en-US" dirty="0" err="1" smtClean="0">
                <a:latin typeface="Symbol" pitchFamily="18" charset="2"/>
              </a:rPr>
              <a:t>g</a:t>
            </a:r>
            <a:r>
              <a:rPr lang="en-US" dirty="0" err="1" smtClean="0"/>
              <a:t>+</a:t>
            </a:r>
            <a:r>
              <a:rPr lang="en-US" dirty="0" err="1" smtClean="0">
                <a:latin typeface="Symbol" pitchFamily="18" charset="2"/>
              </a:rPr>
              <a:t>g</a:t>
            </a:r>
            <a:r>
              <a:rPr lang="en-US" dirty="0" smtClean="0"/>
              <a:t>; </a:t>
            </a:r>
            <a:r>
              <a:rPr lang="en-US" dirty="0" err="1" smtClean="0"/>
              <a:t>eRHIC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Vary </a:t>
            </a:r>
            <a:r>
              <a:rPr lang="en-US" dirty="0" smtClean="0">
                <a:latin typeface="Symbol" pitchFamily="18" charset="2"/>
              </a:rPr>
              <a:t>Ö</a:t>
            </a:r>
            <a:r>
              <a:rPr lang="en-US" dirty="0" smtClean="0"/>
              <a:t>s and </a:t>
            </a:r>
            <a:r>
              <a:rPr lang="en-US" dirty="0" smtClean="0"/>
              <a:t>A</a:t>
            </a:r>
          </a:p>
          <a:p>
            <a:pPr lvl="2"/>
            <a:r>
              <a:rPr lang="en-US" dirty="0" smtClean="0"/>
              <a:t>Require great flexibility &amp; run time, i.e. RHIC</a:t>
            </a:r>
            <a:endParaRPr lang="en-US" dirty="0" smtClean="0"/>
          </a:p>
          <a:p>
            <a:pPr lvl="3"/>
            <a:r>
              <a:rPr lang="en-US" dirty="0" smtClean="0"/>
              <a:t>Will need many d + A control </a:t>
            </a:r>
            <a:r>
              <a:rPr lang="en-US" dirty="0" smtClean="0"/>
              <a:t>runs for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endParaRPr lang="en-US" baseline="-25000" dirty="0" smtClean="0"/>
          </a:p>
          <a:p>
            <a:pPr lvl="2"/>
            <a:r>
              <a:rPr lang="en-US" dirty="0" smtClean="0"/>
              <a:t>For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</a:t>
            </a:r>
            <a:r>
              <a:rPr lang="en-US" b="1" i="1" dirty="0" smtClean="0"/>
              <a:t>jet reconstruction</a:t>
            </a:r>
            <a:r>
              <a:rPr lang="en-US" dirty="0" smtClean="0"/>
              <a:t> necessary at low </a:t>
            </a:r>
            <a:r>
              <a:rPr lang="en-US" dirty="0" smtClean="0">
                <a:latin typeface="Symbol" pitchFamily="18" charset="2"/>
              </a:rPr>
              <a:t>Ö</a:t>
            </a:r>
            <a:r>
              <a:rPr lang="en-US" dirty="0" smtClean="0"/>
              <a:t>s</a:t>
            </a:r>
          </a:p>
          <a:p>
            <a:pPr lvl="1"/>
            <a:r>
              <a:rPr lang="en-US" dirty="0" smtClean="0"/>
              <a:t>Jet modification likely necessary to distinguish </a:t>
            </a:r>
            <a:r>
              <a:rPr lang="en-US" dirty="0" err="1" smtClean="0"/>
              <a:t>pQCD</a:t>
            </a:r>
            <a:r>
              <a:rPr lang="en-US" dirty="0" smtClean="0"/>
              <a:t> E-loss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D4C8-82AA-4165-91A1-62703BD65660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PHENIX Collaboration Meeting, ISU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Questions to Answer in the Next 10 Years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D4C8-82AA-4165-91A1-62703BD65660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PHENIX Collaboration Meeting, ISU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we interested in?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3886200" cy="4419600"/>
          </a:xfrm>
        </p:spPr>
        <p:txBody>
          <a:bodyPr>
            <a:normAutofit/>
          </a:bodyPr>
          <a:lstStyle/>
          <a:p>
            <a:r>
              <a:rPr lang="en-US" dirty="0" smtClean="0"/>
              <a:t>Measure many-body physics of strong force</a:t>
            </a:r>
          </a:p>
          <a:p>
            <a:endParaRPr lang="en-US" dirty="0" smtClean="0"/>
          </a:p>
          <a:p>
            <a:r>
              <a:rPr lang="en-US" dirty="0" smtClean="0"/>
              <a:t>Test &amp; understand </a:t>
            </a:r>
            <a:r>
              <a:rPr lang="en-US" dirty="0" smtClean="0"/>
              <a:t>theory of many-body non-</a:t>
            </a:r>
            <a:r>
              <a:rPr lang="en-US" dirty="0" err="1" smtClean="0"/>
              <a:t>Abelian</a:t>
            </a:r>
            <a:r>
              <a:rPr lang="en-US" dirty="0" smtClean="0"/>
              <a:t> fields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D4C8-82AA-4165-91A1-62703BD65660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PHENIX Collaboration Meeting, ISU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7" name="Content Placeholder 6" descr="PhaseDiagramLR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73270" y="1323201"/>
            <a:ext cx="4618330" cy="45259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39635" y="5895201"/>
            <a:ext cx="17940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Long Range Plan, 2008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HI Collisions Tool for Strong Force Physics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191000"/>
            <a:ext cx="8229600" cy="2209800"/>
          </a:xfrm>
        </p:spPr>
        <p:txBody>
          <a:bodyPr/>
          <a:lstStyle/>
          <a:p>
            <a:r>
              <a:rPr lang="en-US" dirty="0" smtClean="0"/>
              <a:t>Want a </a:t>
            </a:r>
            <a:r>
              <a:rPr lang="en-US" b="1" i="1" dirty="0" smtClean="0"/>
              <a:t>consistent</a:t>
            </a:r>
            <a:r>
              <a:rPr lang="en-US" dirty="0" smtClean="0"/>
              <a:t> picture of matter produced in HI collisions</a:t>
            </a:r>
          </a:p>
          <a:p>
            <a:pPr lvl="1"/>
            <a:r>
              <a:rPr lang="en-US" dirty="0" smtClean="0"/>
              <a:t>Then, want to quantify the properties of the produced matter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D4C8-82AA-4165-91A1-62703BD65660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PHENIX Collaboration Meeting, ISU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6164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1371600"/>
            <a:ext cx="3995737" cy="2519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871" y="1371600"/>
            <a:ext cx="3829129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Years of RHIC: Two Pillars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066800"/>
            <a:ext cx="4038600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Huge low-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v</a:t>
            </a:r>
            <a:r>
              <a:rPr lang="en-US" baseline="-25000" dirty="0" smtClean="0"/>
              <a:t>2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Described by hydro with low viscosity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4958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Huge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supp.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30000" dirty="0" smtClean="0"/>
              <a:t>0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  <a:r>
              <a:rPr lang="en-US" dirty="0" smtClean="0"/>
              <a:t> described by </a:t>
            </a:r>
            <a:r>
              <a:rPr lang="en-US" dirty="0" err="1" smtClean="0"/>
              <a:t>pQCD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D4C8-82AA-4165-91A1-62703BD65660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PHENIX Collaboration Meeting, ISU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10" name="Object 7"/>
          <p:cNvGraphicFramePr>
            <a:graphicFrameLocks noChangeAspect="1"/>
          </p:cNvGraphicFramePr>
          <p:nvPr/>
        </p:nvGraphicFramePr>
        <p:xfrm>
          <a:off x="76200" y="1600200"/>
          <a:ext cx="4419600" cy="3051483"/>
        </p:xfrm>
        <a:graphic>
          <a:graphicData uri="http://schemas.openxmlformats.org/presentationml/2006/ole">
            <p:oleObj spid="_x0000_s620546" name="Image" r:id="rId3" imgW="6273016" imgH="4330159" progId="">
              <p:embed/>
            </p:oleObj>
          </a:graphicData>
        </a:graphic>
      </p:graphicFrame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228600" y="4676001"/>
            <a:ext cx="383130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err="1"/>
              <a:t>Luzum</a:t>
            </a:r>
            <a:r>
              <a:rPr lang="en-US" sz="1200" dirty="0"/>
              <a:t> </a:t>
            </a:r>
            <a:r>
              <a:rPr lang="en-US" sz="1200" dirty="0" smtClean="0"/>
              <a:t>and </a:t>
            </a:r>
            <a:r>
              <a:rPr lang="en-US" sz="1200" dirty="0" err="1"/>
              <a:t>Romatschke</a:t>
            </a:r>
            <a:r>
              <a:rPr lang="en-US" sz="1200" dirty="0"/>
              <a:t>, Phys.Rev.C78:034915,2008</a:t>
            </a:r>
          </a:p>
        </p:txBody>
      </p:sp>
      <p:grpSp>
        <p:nvGrpSpPr>
          <p:cNvPr id="12" name="Group 7"/>
          <p:cNvGrpSpPr>
            <a:grpSpLocks/>
          </p:cNvGrpSpPr>
          <p:nvPr/>
        </p:nvGrpSpPr>
        <p:grpSpPr bwMode="auto">
          <a:xfrm>
            <a:off x="4572000" y="1676400"/>
            <a:ext cx="4529138" cy="3352800"/>
            <a:chOff x="1920" y="672"/>
            <a:chExt cx="2853" cy="2112"/>
          </a:xfrm>
        </p:grpSpPr>
        <p:sp>
          <p:nvSpPr>
            <p:cNvPr id="13" name="Text Box 8"/>
            <p:cNvSpPr txBox="1">
              <a:spLocks noChangeArrowheads="1"/>
            </p:cNvSpPr>
            <p:nvPr/>
          </p:nvSpPr>
          <p:spPr bwMode="auto">
            <a:xfrm>
              <a:off x="2880" y="2496"/>
              <a:ext cx="178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Y. </a:t>
              </a:r>
              <a:r>
                <a:rPr lang="en-US" sz="1200" dirty="0" err="1"/>
                <a:t>Akiba</a:t>
              </a:r>
              <a:r>
                <a:rPr lang="en-US" sz="1200" dirty="0"/>
                <a:t> </a:t>
              </a:r>
              <a:r>
                <a:rPr lang="en-US" sz="1200" i="1" dirty="0"/>
                <a:t>for the PHENIX collaboration</a:t>
              </a:r>
              <a:r>
                <a:rPr lang="en-US" sz="1200" dirty="0"/>
                <a:t>, </a:t>
              </a:r>
              <a:r>
                <a:rPr lang="en-US" sz="1200" dirty="0" err="1"/>
                <a:t>hep</a:t>
              </a:r>
              <a:r>
                <a:rPr lang="en-US" sz="1200" dirty="0"/>
                <a:t>-ex/0510008</a:t>
              </a:r>
              <a:endParaRPr lang="en-US" sz="1200" i="1" dirty="0"/>
            </a:p>
          </p:txBody>
        </p:sp>
        <p:pic>
          <p:nvPicPr>
            <p:cNvPr id="14" name="Picture 9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920" y="672"/>
              <a:ext cx="2853" cy="1824"/>
            </a:xfrm>
            <a:prstGeom prst="rect">
              <a:avLst/>
            </a:prstGeom>
            <a:noFill/>
          </p:spPr>
        </p:pic>
      </p:grpSp>
      <p:sp>
        <p:nvSpPr>
          <p:cNvPr id="16" name="Content Placeholder 8"/>
          <p:cNvSpPr txBox="1">
            <a:spLocks/>
          </p:cNvSpPr>
          <p:nvPr/>
        </p:nvSpPr>
        <p:spPr>
          <a:xfrm>
            <a:off x="2667000" y="5943600"/>
            <a:ext cx="4038600" cy="76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Inconsistent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picture?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Big Qualitative Questions: I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86400"/>
          </a:xfrm>
        </p:spPr>
        <p:txBody>
          <a:bodyPr/>
          <a:lstStyle/>
          <a:p>
            <a:r>
              <a:rPr lang="en-US" dirty="0" smtClean="0"/>
              <a:t>Is hydro at RHIC a fluke?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Day 1 LHC will tell us</a:t>
            </a:r>
          </a:p>
          <a:p>
            <a:pPr lvl="2"/>
            <a:r>
              <a:rPr lang="en-US" dirty="0" smtClean="0"/>
              <a:t>If v</a:t>
            </a:r>
            <a:r>
              <a:rPr lang="en-US" baseline="-25000" dirty="0" smtClean="0"/>
              <a:t>2</a:t>
            </a:r>
            <a:r>
              <a:rPr lang="en-US" dirty="0" smtClean="0"/>
              <a:t> breaks hydro limit a la </a:t>
            </a:r>
            <a:r>
              <a:rPr lang="en-US" dirty="0" err="1" smtClean="0"/>
              <a:t>Busza</a:t>
            </a:r>
            <a:r>
              <a:rPr lang="en-US" dirty="0" smtClean="0"/>
              <a:t> extrapolation, what the heck is happening at RHIC?</a:t>
            </a:r>
          </a:p>
          <a:p>
            <a:pPr lvl="1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DFED1-2822-4E25-82AA-4D9E1049D200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PHENIX Collaboration Meeting, ISU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/>
        </p:nvGraphicFramePr>
        <p:xfrm>
          <a:off x="169749" y="1447800"/>
          <a:ext cx="4783251" cy="3703638"/>
        </p:xfrm>
        <a:graphic>
          <a:graphicData uri="http://schemas.openxmlformats.org/presentationml/2006/ole">
            <p:oleObj spid="_x0000_s622594" name="Image" r:id="rId3" imgW="6463492" imgH="5003175" progId="">
              <p:embed/>
            </p:oleObj>
          </a:graphicData>
        </a:graphic>
      </p:graphicFrame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304800" y="4800600"/>
            <a:ext cx="25601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NA49, Phys.Rev.C68:034903,2003</a:t>
            </a:r>
          </a:p>
        </p:txBody>
      </p:sp>
      <p:pic>
        <p:nvPicPr>
          <p:cNvPr id="622596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10652" y="1752600"/>
            <a:ext cx="3718353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7280028" y="4724400"/>
            <a:ext cx="18639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 </a:t>
            </a:r>
            <a:r>
              <a:rPr lang="en-US" sz="1200" dirty="0" err="1" smtClean="0"/>
              <a:t>Busza</a:t>
            </a:r>
            <a:r>
              <a:rPr lang="en-US" sz="1200" dirty="0" smtClean="0"/>
              <a:t>, NPA 830,2009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Hydro for the Next 10 Years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D4C8-82AA-4165-91A1-62703BD65660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PHENIX Collaboration Meeting, ISU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76800"/>
          </a:xfrm>
        </p:spPr>
        <p:txBody>
          <a:bodyPr/>
          <a:lstStyle/>
          <a:p>
            <a:r>
              <a:rPr lang="en-US" dirty="0" smtClean="0"/>
              <a:t>Suppose hydro works at LHC (likely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Want to understand full </a:t>
            </a:r>
            <a:r>
              <a:rPr lang="en-US" dirty="0" err="1" smtClean="0"/>
              <a:t>spacetime</a:t>
            </a:r>
            <a:r>
              <a:rPr lang="en-US" dirty="0" smtClean="0"/>
              <a:t> evolution</a:t>
            </a:r>
            <a:endParaRPr lang="en-US" dirty="0" smtClean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0" y="2103000"/>
            <a:ext cx="4343400" cy="429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76800"/>
          </a:xfrm>
        </p:spPr>
        <p:txBody>
          <a:bodyPr/>
          <a:lstStyle/>
          <a:p>
            <a:r>
              <a:rPr lang="en-US" dirty="0" smtClean="0"/>
              <a:t>Suppose hydro works at LHC (likely)</a:t>
            </a:r>
          </a:p>
          <a:p>
            <a:pPr lvl="1"/>
            <a:r>
              <a:rPr lang="en-US" dirty="0" smtClean="0"/>
              <a:t>How does the medium </a:t>
            </a:r>
            <a:r>
              <a:rPr lang="en-US" dirty="0" err="1" smtClean="0"/>
              <a:t>thermalize</a:t>
            </a:r>
            <a:r>
              <a:rPr lang="en-US" dirty="0" smtClean="0"/>
              <a:t>?</a:t>
            </a:r>
          </a:p>
          <a:p>
            <a:pPr lvl="2"/>
            <a:r>
              <a:rPr lang="en-US" dirty="0" smtClean="0"/>
              <a:t>What happens for t &lt; </a:t>
            </a:r>
            <a:r>
              <a:rPr lang="en-US" dirty="0" err="1" smtClean="0">
                <a:latin typeface="Symbol" pitchFamily="18" charset="2"/>
              </a:rPr>
              <a:t>t</a:t>
            </a:r>
            <a:r>
              <a:rPr lang="en-US" baseline="-25000" dirty="0" err="1" smtClean="0"/>
              <a:t>therm</a:t>
            </a:r>
            <a:r>
              <a:rPr lang="en-US" dirty="0" smtClean="0"/>
              <a:t>, what are IC for hydro?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D4C8-82AA-4165-91A1-62703BD65660}" type="datetime1">
              <a:rPr lang="en-US" smtClean="0"/>
              <a:pPr/>
              <a:t>7/12/2010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PHENIX Collaboration Meeting, ISU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24400" y="2971800"/>
            <a:ext cx="3696196" cy="3477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894733" y="3124200"/>
            <a:ext cx="15728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/>
              <a:t>AdS</a:t>
            </a:r>
            <a:endParaRPr lang="en-US" sz="2400" dirty="0" smtClean="0"/>
          </a:p>
          <a:p>
            <a:pPr algn="ctr"/>
            <a:r>
              <a:rPr lang="en-US" sz="2400" dirty="0" smtClean="0"/>
              <a:t>Stopping?</a:t>
            </a:r>
            <a:endParaRPr lang="en-US" sz="2400" dirty="0" err="1" smtClean="0"/>
          </a:p>
        </p:txBody>
      </p:sp>
      <p:pic>
        <p:nvPicPr>
          <p:cNvPr id="72397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3124200"/>
            <a:ext cx="390525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228600" y="5638800"/>
            <a:ext cx="28661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McLerran</a:t>
            </a:r>
            <a:r>
              <a:rPr lang="en-US" sz="1200" dirty="0" smtClean="0"/>
              <a:t> and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NPA750, 2005</a:t>
            </a:r>
            <a:endParaRPr lang="en-US" sz="12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691132" y="6581001"/>
            <a:ext cx="34528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Albacete, </a:t>
            </a:r>
            <a:r>
              <a:rPr lang="en-US" sz="1200" dirty="0" err="1" smtClean="0"/>
              <a:t>Kovchegov</a:t>
            </a:r>
            <a:r>
              <a:rPr lang="en-US" sz="1200" dirty="0" smtClean="0"/>
              <a:t>, </a:t>
            </a:r>
            <a:r>
              <a:rPr lang="en-US" sz="1200" dirty="0" err="1" smtClean="0"/>
              <a:t>Taliotis</a:t>
            </a:r>
            <a:r>
              <a:rPr lang="en-US" sz="1200" dirty="0" smtClean="0"/>
              <a:t>, JHEP </a:t>
            </a:r>
            <a:r>
              <a:rPr lang="en-US" sz="1200" dirty="0" smtClean="0"/>
              <a:t>0905, 2009</a:t>
            </a:r>
            <a:endParaRPr lang="en-US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16450</TotalTime>
  <Words>1258</Words>
  <Application>Microsoft Office PowerPoint</Application>
  <PresentationFormat>On-screen Show (4:3)</PresentationFormat>
  <Paragraphs>389</Paragraphs>
  <Slides>29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1" baseType="lpstr">
      <vt:lpstr>Office Theme</vt:lpstr>
      <vt:lpstr>Image</vt:lpstr>
      <vt:lpstr>Energy Loss Mechanisms  and Jet Physics</vt:lpstr>
      <vt:lpstr>RHIC in the Age of the LHC</vt:lpstr>
      <vt:lpstr>Questions to Answer in the Next 10 Years</vt:lpstr>
      <vt:lpstr>What are we interested in?</vt:lpstr>
      <vt:lpstr>HI Collisions Tool for Strong Force Physics Study</vt:lpstr>
      <vt:lpstr>10 Years of RHIC: Two Pillars</vt:lpstr>
      <vt:lpstr>Two Big Qualitative Questions: I</vt:lpstr>
      <vt:lpstr>Hydro for the Next 10 Years</vt:lpstr>
      <vt:lpstr>Understanding IC</vt:lpstr>
      <vt:lpstr>Quantify the Transport Properties</vt:lpstr>
      <vt:lpstr>Physics of the Thermal Medium</vt:lpstr>
      <vt:lpstr>Two Big Qualitative Questions: II</vt:lpstr>
      <vt:lpstr>pQCD Suppression Picture Inadequate</vt:lpstr>
      <vt:lpstr>More Reasons for Concern</vt:lpstr>
      <vt:lpstr>Death of pQCD at RHIC?</vt:lpstr>
      <vt:lpstr>What About Theoretical Uncertainty?</vt:lpstr>
      <vt:lpstr>v2: “Collinearly Safe”</vt:lpstr>
      <vt:lpstr>An Alternative Picture</vt:lpstr>
      <vt:lpstr>AdS Applied to p0</vt:lpstr>
      <vt:lpstr>Future of High-pT Physics</vt:lpstr>
      <vt:lpstr>Reasons to be Cautious about LHC</vt:lpstr>
      <vt:lpstr>Will LHC Solve Everything?</vt:lpstr>
      <vt:lpstr>Why RHIC Will Remain Relevant</vt:lpstr>
      <vt:lpstr>Why Vary Ös and A?</vt:lpstr>
      <vt:lpstr>Need to Dot i’s and Cross t’s</vt:lpstr>
      <vt:lpstr>What About Fluctuations?</vt:lpstr>
      <vt:lpstr>Hydro + Fluctuations</vt:lpstr>
      <vt:lpstr>Ex: T Dependence of AdS SL</vt:lpstr>
      <vt:lpstr>Conclusions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762</cp:revision>
  <dcterms:created xsi:type="dcterms:W3CDTF">2009-09-03T22:02:25Z</dcterms:created>
  <dcterms:modified xsi:type="dcterms:W3CDTF">2010-07-12T15:57:33Z</dcterms:modified>
</cp:coreProperties>
</file>