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668" r:id="rId2"/>
    <p:sldId id="833" r:id="rId3"/>
    <p:sldId id="834" r:id="rId4"/>
    <p:sldId id="779" r:id="rId5"/>
    <p:sldId id="675" r:id="rId6"/>
    <p:sldId id="676" r:id="rId7"/>
    <p:sldId id="806" r:id="rId8"/>
    <p:sldId id="814" r:id="rId9"/>
    <p:sldId id="815" r:id="rId10"/>
    <p:sldId id="816" r:id="rId11"/>
    <p:sldId id="840" r:id="rId12"/>
    <p:sldId id="841" r:id="rId13"/>
    <p:sldId id="809" r:id="rId14"/>
    <p:sldId id="856" r:id="rId15"/>
    <p:sldId id="802" r:id="rId16"/>
    <p:sldId id="803" r:id="rId17"/>
    <p:sldId id="788" r:id="rId18"/>
    <p:sldId id="843" r:id="rId19"/>
    <p:sldId id="863" r:id="rId20"/>
    <p:sldId id="804" r:id="rId21"/>
    <p:sldId id="846" r:id="rId22"/>
    <p:sldId id="858" r:id="rId23"/>
    <p:sldId id="859" r:id="rId24"/>
    <p:sldId id="861" r:id="rId25"/>
    <p:sldId id="853" r:id="rId26"/>
    <p:sldId id="854" r:id="rId27"/>
    <p:sldId id="86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00"/>
    <a:srgbClr val="0000FF"/>
    <a:srgbClr val="FF0000"/>
    <a:srgbClr val="4D4D4D"/>
    <a:srgbClr val="3F3D99"/>
    <a:srgbClr val="660000"/>
    <a:srgbClr val="09840A"/>
    <a:srgbClr val="2D2A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9" autoAdjust="0"/>
    <p:restoredTop sz="85216" autoAdjust="0"/>
  </p:normalViewPr>
  <p:slideViewPr>
    <p:cSldViewPr>
      <p:cViewPr varScale="1">
        <p:scale>
          <a:sx n="67" d="100"/>
          <a:sy n="67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713B-7F30-4AF5-96BF-BCA3677841D5}" type="datetimeFigureOut">
              <a:rPr lang="en-US" smtClean="0"/>
              <a:pPr/>
              <a:t>7/29/2010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E535-840F-463B-B54A-E456A7A5B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Unique as compared to strongly</a:t>
            </a:r>
            <a:r>
              <a:rPr lang="en-US" baseline="0" dirty="0" smtClean="0"/>
              <a:t> coupled </a:t>
            </a:r>
            <a:r>
              <a:rPr lang="en-US" baseline="0" dirty="0" err="1" smtClean="0"/>
              <a:t>Abelian</a:t>
            </a:r>
            <a:r>
              <a:rPr lang="en-US" baseline="0" dirty="0" smtClean="0"/>
              <a:t>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up, experiments!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63A34-D1F0-4384-9A11-98F5F74FDD36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92925"/>
            <a:ext cx="3124200" cy="365125"/>
          </a:xfrm>
        </p:spPr>
        <p:txBody>
          <a:bodyPr/>
          <a:lstStyle/>
          <a:p>
            <a:r>
              <a:rPr lang="en-US" smtClean="0"/>
              <a:t>EIC at CUA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2EF21-0ACA-43F0-BD58-6D26EAF0439F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CUA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6675-9A1D-4FEB-AB44-2A2E6CE63CF3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CUA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9940-EE48-4178-ADFB-C7281B215EA7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CUA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0383F-76EF-431A-A0F8-845134A0C4E4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CUA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AB9AD-2062-4D31-82B0-855270E913C8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CUA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CD22-233F-4C0D-A209-2BF1E1EE5D29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CUA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FFB2-EE5A-48D0-83BF-933FB33BD3ED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CUA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8DEE3-5F0F-4A20-BDEE-15B65B26C749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CUA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2DB9F-F6A6-4310-9E25-2B99C90A9EB2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CUA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EF7F-44F2-4376-8BDD-F13379AEB2E0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CUA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35B19-BDEA-4966-92BB-EAF439FB4798}" type="datetime1">
              <a:rPr lang="en-US" smtClean="0"/>
              <a:pPr/>
              <a:t>7/29/2010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392925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EIC at CUA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5BCB-DCF7-4CB6-B569-5FAD0D0113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17" descr="OSU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2075" y="6393500"/>
            <a:ext cx="365125" cy="3714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D2A6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6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4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73175"/>
            <a:ext cx="91440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Heavy Ion Physics </a:t>
            </a:r>
            <a:br>
              <a:rPr lang="en-US" dirty="0" smtClean="0"/>
            </a:br>
            <a:r>
              <a:rPr lang="en-US" dirty="0" smtClean="0"/>
              <a:t>and Electron Ion Colliders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660000"/>
                </a:solidFill>
              </a:rPr>
              <a:t>W. A. Horowitz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The Ohio State University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July 29, 2010</a:t>
            </a:r>
            <a:endParaRPr lang="en-US" sz="2000" dirty="0">
              <a:solidFill>
                <a:srgbClr val="66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398D-6378-497E-A399-08BCCA5190CB}" type="datetime1">
              <a:rPr lang="en-US" smtClean="0"/>
              <a:pPr/>
              <a:t>7/29/2010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CUA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51816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With many thanks to Brian Cole, </a:t>
            </a:r>
            <a:r>
              <a:rPr lang="en-US" sz="1600" dirty="0" err="1" smtClean="0"/>
              <a:t>Miklos</a:t>
            </a:r>
            <a:r>
              <a:rPr lang="en-US" sz="1600" dirty="0" smtClean="0"/>
              <a:t> </a:t>
            </a:r>
            <a:r>
              <a:rPr lang="en-US" sz="1600" dirty="0" err="1" smtClean="0"/>
              <a:t>Gyulassy</a:t>
            </a:r>
            <a:r>
              <a:rPr lang="en-US" sz="1600" dirty="0" smtClean="0"/>
              <a:t>, </a:t>
            </a:r>
          </a:p>
          <a:p>
            <a:pPr algn="ctr"/>
            <a:r>
              <a:rPr lang="en-US" sz="1600" dirty="0" smtClean="0"/>
              <a:t>Ulrich Heinz, </a:t>
            </a:r>
            <a:r>
              <a:rPr lang="en-US" sz="1600" dirty="0" err="1" smtClean="0"/>
              <a:t>Jiangyong</a:t>
            </a:r>
            <a:r>
              <a:rPr lang="en-US" sz="1600" dirty="0" smtClean="0"/>
              <a:t> </a:t>
            </a:r>
            <a:r>
              <a:rPr lang="en-US" sz="1600" dirty="0" err="1" smtClean="0"/>
              <a:t>Jia</a:t>
            </a:r>
            <a:r>
              <a:rPr lang="en-US" sz="1600" dirty="0" smtClean="0"/>
              <a:t>, and Yuri </a:t>
            </a:r>
            <a:r>
              <a:rPr lang="en-US" sz="1600" dirty="0" err="1" smtClean="0"/>
              <a:t>Kovchegov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Methods III: </a:t>
            </a:r>
            <a:r>
              <a:rPr lang="en-US" sz="4000" dirty="0" err="1" smtClean="0"/>
              <a:t>AdS</a:t>
            </a:r>
            <a:r>
              <a:rPr lang="en-US" sz="4000" dirty="0" smtClean="0"/>
              <a:t>/CFT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121" y="990600"/>
            <a:ext cx="9144000" cy="6858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Maldacena</a:t>
            </a:r>
            <a:r>
              <a:rPr lang="en-US" dirty="0" smtClean="0"/>
              <a:t> conjecture: SYM in </a:t>
            </a:r>
            <a:r>
              <a:rPr lang="en-US" i="1" dirty="0" smtClean="0"/>
              <a:t>d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 IIB in </a:t>
            </a:r>
            <a:r>
              <a:rPr lang="en-US" i="1" dirty="0" smtClean="0">
                <a:sym typeface="Wingdings" pitchFamily="2" charset="2"/>
              </a:rPr>
              <a:t>d</a:t>
            </a:r>
            <a:r>
              <a:rPr lang="en-US" dirty="0" smtClean="0">
                <a:sym typeface="Wingdings" pitchFamily="2" charset="2"/>
              </a:rPr>
              <a:t>+1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F33A-8179-4F9D-B778-2AB1066DC395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CUA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-304800" y="4800600"/>
            <a:ext cx="88392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 quantities</a:t>
            </a:r>
            <a:endParaRPr lang="en-US" sz="2200" dirty="0" smtClean="0">
              <a:solidFill>
                <a:srgbClr val="4D4D4D"/>
              </a:solidFill>
            </a:endParaRP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srgbClr val="4D4D4D"/>
                </a:solidFill>
              </a:rPr>
              <a:t>N</a:t>
            </a:r>
            <a:r>
              <a:rPr lang="en-US" sz="2200" baseline="-25000" dirty="0" err="1" smtClean="0">
                <a:solidFill>
                  <a:srgbClr val="4D4D4D"/>
                </a:solidFill>
              </a:rPr>
              <a:t>c</a:t>
            </a:r>
            <a:r>
              <a:rPr lang="en-US" sz="2200" dirty="0" smtClean="0">
                <a:solidFill>
                  <a:srgbClr val="4D4D4D"/>
                </a:solidFill>
              </a:rPr>
              <a:t> → ∞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SYM, not QCD</a:t>
            </a:r>
          </a:p>
          <a:p>
            <a:pPr marL="1600200" lvl="3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Probably not good approx. for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p+p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maybe A+A?</a:t>
            </a:r>
            <a:endParaRPr lang="en-US" sz="2200" dirty="0" smtClean="0">
              <a:solidFill>
                <a:srgbClr val="4D4D4D"/>
              </a:solidFill>
            </a:endParaRP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rgbClr val="4D4D4D"/>
                </a:solidFill>
              </a:rPr>
              <a:t>Applicable to condensed matter systems?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13"/>
          <p:cNvGrpSpPr/>
          <p:nvPr/>
        </p:nvGrpSpPr>
        <p:grpSpPr>
          <a:xfrm>
            <a:off x="152400" y="1802451"/>
            <a:ext cx="4156291" cy="2895600"/>
            <a:chOff x="152400" y="1802451"/>
            <a:chExt cx="4156291" cy="289560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3891" y="2335851"/>
              <a:ext cx="3698509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AFD6FF"/>
                </a:clrFrom>
                <a:clrTo>
                  <a:srgbClr val="AFD6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2400" y="1802451"/>
              <a:ext cx="3886200" cy="481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3124200" y="4393251"/>
              <a:ext cx="11844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Gubser</a:t>
              </a:r>
              <a:r>
                <a:rPr lang="en-US" sz="1200" dirty="0" smtClean="0"/>
                <a:t>, QM09</a:t>
              </a:r>
              <a:endParaRPr lang="en-US" sz="1200" dirty="0"/>
            </a:p>
          </p:txBody>
        </p:sp>
      </p:grpSp>
      <p:grpSp>
        <p:nvGrpSpPr>
          <p:cNvPr id="8" name="Group 17"/>
          <p:cNvGrpSpPr/>
          <p:nvPr/>
        </p:nvGrpSpPr>
        <p:grpSpPr>
          <a:xfrm>
            <a:off x="4572000" y="1752600"/>
            <a:ext cx="4267200" cy="3707451"/>
            <a:chOff x="4572000" y="1752600"/>
            <a:chExt cx="4267200" cy="3707451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2564451"/>
              <a:ext cx="4251609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AFD6FF"/>
                </a:clrFrom>
                <a:clrTo>
                  <a:srgbClr val="AFD6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8200" y="1752600"/>
              <a:ext cx="4191000" cy="518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and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Qualitative picture:</a:t>
            </a:r>
          </a:p>
          <a:p>
            <a:pPr lvl="1">
              <a:buNone/>
            </a:pPr>
            <a:r>
              <a:rPr lang="en-US" dirty="0" smtClean="0"/>
              <a:t>Anisotropic initial </a:t>
            </a:r>
          </a:p>
          <a:p>
            <a:pPr lvl="1">
              <a:buNone/>
            </a:pPr>
            <a:r>
              <a:rPr lang="en-US" dirty="0" smtClean="0"/>
              <a:t>geometry =&gt; </a:t>
            </a:r>
          </a:p>
          <a:p>
            <a:pPr lvl="1">
              <a:buNone/>
            </a:pPr>
            <a:r>
              <a:rPr lang="en-US" dirty="0" smtClean="0"/>
              <a:t>anisotropic flow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D760-B69C-4F80-B880-5160509E2AC3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CUA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4" descr="CollisionGeo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1036383"/>
            <a:ext cx="4495800" cy="3002218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141501"/>
            <a:ext cx="5943600" cy="225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Hydrodynamics and 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DBAC-522B-467D-A68D-AECC03EA5730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CUA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3" descr="v2pt_b7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1446399"/>
            <a:ext cx="4916006" cy="373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0" y="1295400"/>
            <a:ext cx="45720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Hydro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Early therm.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¶</a:t>
            </a:r>
            <a:r>
              <a:rPr kumimoji="0" lang="en-US" sz="28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m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800" b="0" i="1" u="none" strike="noStrike" kern="1200" cap="none" spc="0" normalizeH="0" baseline="30000" noProof="0" dirty="0" err="1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mn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 = 0</a:t>
            </a:r>
            <a:endParaRPr lang="en-US" sz="2800" dirty="0" smtClean="0">
              <a:solidFill>
                <a:srgbClr val="005400"/>
              </a:solidFill>
              <a:latin typeface="Arial" pitchFamily="34" charset="0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Equation of State (EOS)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>
                <a:solidFill>
                  <a:srgbClr val="005400"/>
                </a:solidFill>
                <a:latin typeface="Arial" pitchFamily="34" charset="0"/>
                <a:cs typeface="Arial" pitchFamily="34" charset="0"/>
              </a:rPr>
              <a:t>Ideal: </a:t>
            </a:r>
            <a:r>
              <a:rPr lang="en-US" sz="2800" dirty="0" smtClean="0">
                <a:solidFill>
                  <a:srgbClr val="005400"/>
                </a:solidFill>
                <a:latin typeface="Symbol" pitchFamily="18" charset="2"/>
                <a:cs typeface="Arial" pitchFamily="34" charset="0"/>
              </a:rPr>
              <a:t>h</a:t>
            </a:r>
            <a:r>
              <a:rPr lang="en-US" sz="2800" dirty="0" smtClean="0">
                <a:solidFill>
                  <a:srgbClr val="005400"/>
                </a:solidFill>
                <a:latin typeface="Arial" pitchFamily="34" charset="0"/>
                <a:cs typeface="Arial" pitchFamily="34" charset="0"/>
              </a:rPr>
              <a:t>/s = 0</a:t>
            </a:r>
            <a:endParaRPr lang="en-US" sz="3200" dirty="0" smtClean="0">
              <a:solidFill>
                <a:srgbClr val="660000"/>
              </a:solidFill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>
                <a:solidFill>
                  <a:srgbClr val="005400"/>
                </a:solidFill>
              </a:rPr>
              <a:t>v</a:t>
            </a:r>
            <a:r>
              <a:rPr lang="en-US" sz="2800" baseline="-25000" dirty="0" smtClean="0">
                <a:solidFill>
                  <a:srgbClr val="005400"/>
                </a:solidFill>
              </a:rPr>
              <a:t>2</a:t>
            </a:r>
            <a:r>
              <a:rPr lang="en-US" sz="2800" dirty="0" smtClean="0">
                <a:solidFill>
                  <a:srgbClr val="005400"/>
                </a:solidFill>
              </a:rPr>
              <a:t>: 2</a:t>
            </a:r>
            <a:r>
              <a:rPr lang="en-US" sz="2800" baseline="30000" dirty="0" smtClean="0">
                <a:solidFill>
                  <a:srgbClr val="005400"/>
                </a:solidFill>
              </a:rPr>
              <a:t>nd</a:t>
            </a:r>
            <a:r>
              <a:rPr lang="en-US" sz="2800" dirty="0" smtClean="0">
                <a:solidFill>
                  <a:srgbClr val="005400"/>
                </a:solidFill>
              </a:rPr>
              <a:t> Fourier </a:t>
            </a:r>
            <a:r>
              <a:rPr lang="en-US" sz="2800" dirty="0" err="1" smtClean="0">
                <a:solidFill>
                  <a:srgbClr val="005400"/>
                </a:solidFill>
              </a:rPr>
              <a:t>coef</a:t>
            </a:r>
            <a:r>
              <a:rPr lang="en-US" sz="2800" dirty="0" smtClean="0">
                <a:solidFill>
                  <a:srgbClr val="005400"/>
                </a:solidFill>
              </a:rPr>
              <a:t> of particle spectrum: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3200" dirty="0">
              <a:solidFill>
                <a:srgbClr val="660000"/>
              </a:solidFill>
            </a:endParaRPr>
          </a:p>
        </p:txBody>
      </p:sp>
      <p:pic>
        <p:nvPicPr>
          <p:cNvPr id="8622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947" y="5181600"/>
            <a:ext cx="657325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Viscous Hydrodynamics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Viscosity reduces elliptic flow</a:t>
            </a:r>
          </a:p>
          <a:p>
            <a:pPr lvl="1"/>
            <a:r>
              <a:rPr lang="en-US" dirty="0" smtClean="0"/>
              <a:t>Naive </a:t>
            </a:r>
            <a:r>
              <a:rPr lang="en-US" dirty="0" err="1" smtClean="0"/>
              <a:t>pQCD</a:t>
            </a:r>
            <a:r>
              <a:rPr lang="en-US" dirty="0" smtClean="0"/>
              <a:t> =&gt;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/s ~ 1</a:t>
            </a:r>
          </a:p>
          <a:p>
            <a:pPr lvl="1"/>
            <a:r>
              <a:rPr lang="en-US" dirty="0" smtClean="0"/>
              <a:t>Naive </a:t>
            </a:r>
            <a:r>
              <a:rPr lang="en-US" dirty="0" err="1" smtClean="0"/>
              <a:t>AdS</a:t>
            </a:r>
            <a:r>
              <a:rPr lang="en-US" dirty="0" smtClean="0"/>
              <a:t>/CFT =&gt;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/s ~ 1/4</a:t>
            </a:r>
            <a:r>
              <a:rPr lang="en-US" dirty="0" smtClean="0">
                <a:latin typeface="Symbol" pitchFamily="18" charset="2"/>
              </a:rPr>
              <a:t>p</a:t>
            </a:r>
          </a:p>
          <a:p>
            <a:pPr lvl="1"/>
            <a:endParaRPr lang="en-US" dirty="0" smtClean="0">
              <a:latin typeface="Symbol" pitchFamily="18" charset="2"/>
            </a:endParaRPr>
          </a:p>
          <a:p>
            <a:pPr lvl="2"/>
            <a:endParaRPr lang="en-US" dirty="0" smtClean="0">
              <a:latin typeface="Symbol" pitchFamily="18" charset="2"/>
            </a:endParaRPr>
          </a:p>
          <a:p>
            <a:pPr lvl="1"/>
            <a:endParaRPr lang="en-US" dirty="0" smtClean="0">
              <a:latin typeface="Symbol" pitchFamily="18" charset="2"/>
            </a:endParaRPr>
          </a:p>
          <a:p>
            <a:pPr lvl="1"/>
            <a:endParaRPr lang="en-US" dirty="0" smtClean="0">
              <a:latin typeface="Symbol" pitchFamily="18" charset="2"/>
            </a:endParaRPr>
          </a:p>
          <a:p>
            <a:pPr lvl="1"/>
            <a:endParaRPr lang="en-US" dirty="0" smtClean="0">
              <a:latin typeface="Symbol" pitchFamily="18" charset="2"/>
            </a:endParaRPr>
          </a:p>
          <a:p>
            <a:pPr lvl="1"/>
            <a:endParaRPr lang="en-US" dirty="0" smtClean="0">
              <a:latin typeface="Symbol" pitchFamily="18" charset="2"/>
            </a:endParaRPr>
          </a:p>
          <a:p>
            <a:pPr lvl="1"/>
            <a:endParaRPr lang="en-US" dirty="0" smtClean="0">
              <a:latin typeface="Symbol" pitchFamily="18" charset="2"/>
            </a:endParaRPr>
          </a:p>
          <a:p>
            <a:pPr lvl="2">
              <a:buNone/>
            </a:pPr>
            <a:r>
              <a:rPr lang="en-US" dirty="0" smtClean="0"/>
              <a:t>=&gt; Strongly coupled medium?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2DDFA-129C-4D21-AC6B-8938EAB974E6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CUA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4240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2895600"/>
            <a:ext cx="421860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4419601" y="2870789"/>
          <a:ext cx="4660900" cy="3218087"/>
        </p:xfrm>
        <a:graphic>
          <a:graphicData uri="http://schemas.openxmlformats.org/presentationml/2006/ole">
            <p:oleObj spid="_x0000_s742405" name="Image" r:id="rId4" imgW="6273016" imgH="4330159" progId="">
              <p:embed/>
            </p:oleObj>
          </a:graphicData>
        </a:graphic>
      </p:graphicFrame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748756" y="6015335"/>
            <a:ext cx="20904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err="1"/>
              <a:t>Luzum</a:t>
            </a:r>
            <a:r>
              <a:rPr lang="en-US" sz="1200" dirty="0"/>
              <a:t> and </a:t>
            </a:r>
            <a:r>
              <a:rPr lang="en-US" sz="1200" dirty="0" err="1"/>
              <a:t>Romatschke</a:t>
            </a:r>
            <a:r>
              <a:rPr lang="en-US" sz="1200" dirty="0"/>
              <a:t>, </a:t>
            </a:r>
            <a:endParaRPr lang="en-US" sz="1200" dirty="0" smtClean="0"/>
          </a:p>
          <a:p>
            <a:r>
              <a:rPr lang="en-US" sz="1200" dirty="0" smtClean="0"/>
              <a:t>Phys.Rev.C78:034915,2008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5715000"/>
            <a:ext cx="1978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Shear Viscosity, Wikipedia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Geometry in Viscosity Extraction</a:t>
            </a:r>
            <a:endParaRPr lang="en-US" baseline="-25000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Poorly constrained initial </a:t>
            </a:r>
            <a:r>
              <a:rPr lang="en-US" dirty="0" err="1" smtClean="0"/>
              <a:t>geom</a:t>
            </a:r>
            <a:r>
              <a:rPr lang="en-US" dirty="0" smtClean="0"/>
              <a:t> =&gt; 100% uncertainty in viscosity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KLN CGC breaks down at edge of nuclear overlap</a:t>
            </a:r>
          </a:p>
          <a:p>
            <a:pPr lvl="2"/>
            <a:r>
              <a:rPr lang="en-US" dirty="0" smtClean="0"/>
              <a:t>Whole effect comes from edges!</a:t>
            </a:r>
          </a:p>
          <a:p>
            <a:pPr lvl="2"/>
            <a:r>
              <a:rPr lang="en-US" dirty="0" smtClean="0"/>
              <a:t>Experimental constraints needed!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69148-8C58-4C52-82DA-241D1D4F14F8}" type="datetime1">
              <a:rPr lang="en-US" smtClean="0"/>
              <a:pPr/>
              <a:t>7/29/2010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EIC at CUA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228600" y="1748135"/>
          <a:ext cx="4176713" cy="3303587"/>
        </p:xfrm>
        <a:graphic>
          <a:graphicData uri="http://schemas.openxmlformats.org/presentationml/2006/ole">
            <p:oleObj spid="_x0000_s866306" name="Image" r:id="rId3" imgW="6679365" imgH="5282540" progId="">
              <p:embed/>
            </p:oleObj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4572000" y="1824335"/>
          <a:ext cx="4411663" cy="3251200"/>
        </p:xfrm>
        <a:graphic>
          <a:graphicData uri="http://schemas.openxmlformats.org/presentationml/2006/ole">
            <p:oleObj spid="_x0000_s866307" name="Image" r:id="rId4" imgW="6996825" imgH="5155556" progId="">
              <p:embed/>
            </p:oleObj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867400" y="5024735"/>
            <a:ext cx="22140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T Hirano, et al., </a:t>
            </a:r>
            <a:endParaRPr lang="en-US" sz="1200" dirty="0" smtClean="0"/>
          </a:p>
          <a:p>
            <a:r>
              <a:rPr lang="en-US" sz="1200" dirty="0" smtClean="0"/>
              <a:t>Phys.Lett.B636:299-304,2006</a:t>
            </a:r>
            <a:endParaRPr lang="en-US" sz="1200" dirty="0"/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609600" y="4842172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723900" y="4842172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8115300" y="4842172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8229600" y="4842172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11"/>
          <p:cNvSpPr>
            <a:spLocks noChangeArrowheads="1"/>
          </p:cNvSpPr>
          <p:nvPr/>
        </p:nvSpPr>
        <p:spPr bwMode="auto">
          <a:xfrm>
            <a:off x="3276600" y="4842172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3657600" y="4842172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4953000" y="4842172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5334000" y="4842172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Particles?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76800"/>
          </a:xfrm>
        </p:spPr>
        <p:txBody>
          <a:bodyPr/>
          <a:lstStyle/>
          <a:p>
            <a:r>
              <a:rPr lang="en-US" dirty="0" smtClean="0"/>
              <a:t>Tomography in medicine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1214-7A2E-4EAB-8284-0B7A5658A6DA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CUA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81200"/>
            <a:ext cx="28003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09800" y="6248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http://www.fas.org/irp/imint/docs/rst/Intro/Part2_26d.html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2400" y="1524000"/>
            <a:ext cx="518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4D4D4D"/>
                </a:solidFill>
              </a:rPr>
              <a:t>One can learn a lot from </a:t>
            </a:r>
            <a:r>
              <a:rPr lang="en-US" sz="2000" dirty="0" smtClean="0">
                <a:solidFill>
                  <a:srgbClr val="4D4D4D"/>
                </a:solidFill>
              </a:rPr>
              <a:t>a single probe</a:t>
            </a:r>
            <a:r>
              <a:rPr lang="en-US" sz="2000" dirty="0">
                <a:solidFill>
                  <a:srgbClr val="4D4D4D"/>
                </a:solidFill>
              </a:rPr>
              <a:t>…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24000" y="5791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660000"/>
                </a:solidFill>
              </a:rPr>
              <a:t>PET Scan</a:t>
            </a:r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5257800" y="2057400"/>
            <a:ext cx="3581400" cy="4070350"/>
            <a:chOff x="3312" y="1056"/>
            <a:chExt cx="2256" cy="2564"/>
          </a:xfrm>
        </p:grpSpPr>
        <p:graphicFrame>
          <p:nvGraphicFramePr>
            <p:cNvPr id="12" name="Object 8"/>
            <p:cNvGraphicFramePr>
              <a:graphicFrameLocks noChangeAspect="1"/>
            </p:cNvGraphicFramePr>
            <p:nvPr/>
          </p:nvGraphicFramePr>
          <p:xfrm>
            <a:off x="3504" y="1632"/>
            <a:ext cx="1712" cy="1528"/>
          </p:xfrm>
          <a:graphic>
            <a:graphicData uri="http://schemas.openxmlformats.org/presentationml/2006/ole">
              <p:oleObj spid="_x0000_s739330" name="Image" r:id="rId4" imgW="2717460" imgH="2425397" progId="">
                <p:embed/>
              </p:oleObj>
            </a:graphicData>
          </a:graphic>
        </p:graphicFrame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312" y="1056"/>
              <a:ext cx="22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and even more with multiple probes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360" y="3216"/>
              <a:ext cx="20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660000"/>
                  </a:solidFill>
                </a:rPr>
                <a:t>SPECT-CT Scan uses internal </a:t>
              </a:r>
              <a:r>
                <a:rPr lang="en-US" sz="1800">
                  <a:solidFill>
                    <a:srgbClr val="660000"/>
                  </a:solidFill>
                  <a:latin typeface="Symbol" pitchFamily="18" charset="2"/>
                </a:rPr>
                <a:t>g</a:t>
              </a:r>
              <a:r>
                <a:rPr lang="en-US" sz="1800">
                  <a:solidFill>
                    <a:srgbClr val="660000"/>
                  </a:solidFill>
                </a:rPr>
                <a:t> photons and external X-rays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Tomography in QGP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800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Requires well-controlled theory of:</a:t>
            </a:r>
          </a:p>
          <a:p>
            <a:pPr lvl="1"/>
            <a:r>
              <a:rPr lang="en-US" dirty="0" smtClean="0"/>
              <a:t>production of rare,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probes</a:t>
            </a:r>
          </a:p>
          <a:p>
            <a:pPr lvl="2"/>
            <a:r>
              <a:rPr lang="en-US" dirty="0" smtClean="0"/>
              <a:t>g, u, d, s, c, b</a:t>
            </a:r>
          </a:p>
          <a:p>
            <a:pPr lvl="1"/>
            <a:r>
              <a:rPr lang="en-US" dirty="0" smtClean="0"/>
              <a:t>in-medium E-loss</a:t>
            </a:r>
          </a:p>
          <a:p>
            <a:pPr lvl="1"/>
            <a:r>
              <a:rPr lang="en-US" dirty="0" err="1" smtClean="0"/>
              <a:t>hadronization</a:t>
            </a:r>
            <a:endParaRPr lang="en-US" dirty="0" smtClean="0"/>
          </a:p>
          <a:p>
            <a:r>
              <a:rPr lang="en-US" dirty="0" smtClean="0"/>
              <a:t>Requires precision measurements of decay fragments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A0EB9-BDE9-402D-BE33-E5827DD5EA85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CUA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7" name="Group 15"/>
          <p:cNvGrpSpPr/>
          <p:nvPr/>
        </p:nvGrpSpPr>
        <p:grpSpPr>
          <a:xfrm>
            <a:off x="5843604" y="1447799"/>
            <a:ext cx="2843196" cy="2895601"/>
            <a:chOff x="6324601" y="3352800"/>
            <a:chExt cx="2843196" cy="2895601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6324601" y="3352800"/>
              <a:ext cx="2749551" cy="2895601"/>
              <a:chOff x="336" y="768"/>
              <a:chExt cx="2147" cy="2208"/>
            </a:xfrm>
          </p:grpSpPr>
          <p:pic>
            <p:nvPicPr>
              <p:cNvPr id="19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6" y="912"/>
                <a:ext cx="1894" cy="2064"/>
              </a:xfrm>
              <a:prstGeom prst="rect">
                <a:avLst/>
              </a:prstGeom>
              <a:noFill/>
            </p:spPr>
          </p:pic>
          <p:sp>
            <p:nvSpPr>
              <p:cNvPr id="20" name="Line 5"/>
              <p:cNvSpPr>
                <a:spLocks noChangeShapeType="1"/>
              </p:cNvSpPr>
              <p:nvPr/>
            </p:nvSpPr>
            <p:spPr bwMode="auto">
              <a:xfrm>
                <a:off x="912" y="768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7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8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Text Box 9"/>
              <p:cNvSpPr txBox="1">
                <a:spLocks noChangeArrowheads="1"/>
              </p:cNvSpPr>
              <p:nvPr/>
            </p:nvSpPr>
            <p:spPr bwMode="auto">
              <a:xfrm>
                <a:off x="2150" y="919"/>
                <a:ext cx="333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latin typeface="Arial" charset="0"/>
                  </a:rPr>
                  <a:t>p</a:t>
                </a:r>
                <a:r>
                  <a:rPr lang="en-US" sz="2000" i="1" baseline="-25000">
                    <a:latin typeface="Arial" charset="0"/>
                  </a:rPr>
                  <a:t>T</a:t>
                </a:r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1248" y="1872"/>
                <a:ext cx="64" cy="192"/>
              </a:xfrm>
              <a:custGeom>
                <a:avLst/>
                <a:gdLst/>
                <a:ahLst/>
                <a:cxnLst>
                  <a:cxn ang="0">
                    <a:pos x="48" y="192"/>
                  </a:cxn>
                  <a:cxn ang="0">
                    <a:pos x="0" y="0"/>
                  </a:cxn>
                </a:cxnLst>
                <a:rect l="0" t="0" r="r" b="b"/>
                <a:pathLst>
                  <a:path w="64" h="192">
                    <a:moveTo>
                      <a:pt x="48" y="192"/>
                    </a:moveTo>
                    <a:cubicBezTo>
                      <a:pt x="56" y="132"/>
                      <a:pt x="64" y="7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11"/>
              <p:cNvSpPr txBox="1">
                <a:spLocks noChangeArrowheads="1"/>
              </p:cNvSpPr>
              <p:nvPr/>
            </p:nvSpPr>
            <p:spPr bwMode="auto">
              <a:xfrm>
                <a:off x="1298" y="1738"/>
                <a:ext cx="268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Symbol" pitchFamily="18" charset="2"/>
                  </a:rPr>
                  <a:t>f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8508642" y="4462046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dirty="0" smtClean="0">
                  <a:solidFill>
                    <a:srgbClr val="09840A"/>
                  </a:solidFill>
                  <a:latin typeface="Symbol" pitchFamily="18" charset="2"/>
                </a:rPr>
                <a:t>g</a:t>
              </a:r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i="1" dirty="0" smtClean="0">
                  <a:solidFill>
                    <a:srgbClr val="09840A"/>
                  </a:solidFill>
                </a:rPr>
                <a:t>e</a:t>
              </a:r>
              <a:r>
                <a:rPr lang="en-US" sz="1600" b="1" baseline="30000" dirty="0" smtClean="0">
                  <a:solidFill>
                    <a:srgbClr val="09840A"/>
                  </a:solidFill>
                </a:rPr>
                <a:t>-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410201" y="4590871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Invert attenuation pattern =&gt; measure medium properties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QGP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about E-loss mechanism</a:t>
            </a:r>
          </a:p>
          <a:p>
            <a:pPr lvl="1"/>
            <a:r>
              <a:rPr lang="en-US" dirty="0" smtClean="0"/>
              <a:t>Most direct probe of DOF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DB4F4-18F9-48D9-B360-2169A68B10A5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CUA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Content Placeholder 6" descr="FOOFig1Strin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931" y="2959795"/>
            <a:ext cx="8229600" cy="3592220"/>
          </a:xfrm>
          <a:prstGeom prst="rect">
            <a:avLst/>
          </a:prstGeom>
        </p:spPr>
      </p:pic>
      <p:pic>
        <p:nvPicPr>
          <p:cNvPr id="8" name="Content Placeholder 6" descr="FOOFig1pQC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105" y="2960980"/>
            <a:ext cx="8229600" cy="35922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2524780"/>
            <a:ext cx="240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pQCD</a:t>
            </a:r>
            <a:r>
              <a:rPr lang="en-US" sz="2800" dirty="0" smtClean="0"/>
              <a:t>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9762" y="2527479"/>
            <a:ext cx="2872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AdS</a:t>
            </a:r>
            <a:r>
              <a:rPr lang="en-US" sz="2800" dirty="0" smtClean="0"/>
              <a:t>/CFT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208" name="Rectangle 16"/>
          <p:cNvSpPr>
            <a:spLocks noChangeArrowheads="1"/>
          </p:cNvSpPr>
          <p:nvPr/>
        </p:nvSpPr>
        <p:spPr bwMode="auto">
          <a:xfrm>
            <a:off x="-838200" y="32766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r>
              <a:rPr lang="en-US" sz="2400" dirty="0">
                <a:solidFill>
                  <a:srgbClr val="660000"/>
                </a:solidFill>
              </a:rPr>
              <a:t>	Common variables used are transverse momentum, </a:t>
            </a:r>
            <a:r>
              <a:rPr lang="en-US" sz="2400" b="1" i="1" dirty="0" err="1">
                <a:solidFill>
                  <a:srgbClr val="660000"/>
                </a:solidFill>
              </a:rPr>
              <a:t>p</a:t>
            </a:r>
            <a:r>
              <a:rPr lang="en-US" sz="2400" b="1" i="1" baseline="-25000" dirty="0" err="1">
                <a:solidFill>
                  <a:srgbClr val="660000"/>
                </a:solidFill>
              </a:rPr>
              <a:t>T</a:t>
            </a:r>
            <a:r>
              <a:rPr lang="en-US" sz="2400" dirty="0">
                <a:solidFill>
                  <a:srgbClr val="660000"/>
                </a:solidFill>
              </a:rPr>
              <a:t>, and angle with respect to the reaction plane, </a:t>
            </a:r>
            <a:r>
              <a:rPr lang="en-US" sz="2400" i="1" dirty="0">
                <a:solidFill>
                  <a:srgbClr val="660000"/>
                </a:solidFill>
                <a:latin typeface="Symbol" pitchFamily="18" charset="2"/>
              </a:rPr>
              <a:t>f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CUA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3337D-5F07-49A2-9B71-5FAE03C03B6D}" type="slidenum">
              <a:rPr lang="en-US"/>
              <a:pPr/>
              <a:t>18</a:t>
            </a:fld>
            <a:endParaRPr lang="en-US"/>
          </a:p>
        </p:txBody>
      </p:sp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Observables</a:t>
            </a:r>
            <a:endParaRPr lang="en-US" dirty="0"/>
          </a:p>
        </p:txBody>
      </p:sp>
      <p:sp>
        <p:nvSpPr>
          <p:cNvPr id="648206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7772400" cy="533400"/>
          </a:xfrm>
          <a:noFill/>
          <a:ln/>
        </p:spPr>
        <p:txBody>
          <a:bodyPr/>
          <a:lstStyle/>
          <a:p>
            <a:pPr lvl="2">
              <a:buFontTx/>
              <a:buNone/>
            </a:pPr>
            <a:r>
              <a:rPr lang="en-US" dirty="0" smtClean="0">
                <a:solidFill>
                  <a:srgbClr val="005400"/>
                </a:solidFill>
              </a:rPr>
              <a:t>Naively</a:t>
            </a:r>
            <a:r>
              <a:rPr lang="en-US" dirty="0">
                <a:solidFill>
                  <a:srgbClr val="005400"/>
                </a:solidFill>
              </a:rPr>
              <a:t>: if medium has no effect, then </a:t>
            </a:r>
            <a:r>
              <a:rPr lang="en-US" b="1" i="1" dirty="0">
                <a:solidFill>
                  <a:srgbClr val="005400"/>
                </a:solidFill>
              </a:rPr>
              <a:t>R</a:t>
            </a:r>
            <a:r>
              <a:rPr lang="en-US" b="1" i="1" baseline="-25000" dirty="0">
                <a:solidFill>
                  <a:srgbClr val="005400"/>
                </a:solidFill>
              </a:rPr>
              <a:t>AA</a:t>
            </a:r>
            <a:r>
              <a:rPr lang="en-US" dirty="0">
                <a:solidFill>
                  <a:srgbClr val="005400"/>
                </a:solidFill>
              </a:rPr>
              <a:t> = 1</a:t>
            </a:r>
          </a:p>
        </p:txBody>
      </p:sp>
      <p:sp>
        <p:nvSpPr>
          <p:cNvPr id="648207" name="Rectangle 15"/>
          <p:cNvSpPr>
            <a:spLocks noChangeArrowheads="1"/>
          </p:cNvSpPr>
          <p:nvPr/>
        </p:nvSpPr>
        <p:spPr bwMode="auto">
          <a:xfrm>
            <a:off x="1193800" y="2667000"/>
            <a:ext cx="66294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8209" name="Rectangle 17"/>
          <p:cNvSpPr>
            <a:spLocks noChangeArrowheads="1"/>
          </p:cNvSpPr>
          <p:nvPr/>
        </p:nvSpPr>
        <p:spPr bwMode="auto">
          <a:xfrm>
            <a:off x="-838200" y="46482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r>
              <a:rPr lang="en-US" sz="2400" dirty="0">
                <a:solidFill>
                  <a:srgbClr val="4D4D4D"/>
                </a:solidFill>
              </a:rPr>
              <a:t>	</a:t>
            </a:r>
            <a:r>
              <a:rPr lang="en-US" sz="2400" dirty="0" smtClean="0">
                <a:solidFill>
                  <a:srgbClr val="4D4D4D"/>
                </a:solidFill>
              </a:rPr>
              <a:t>Fourier </a:t>
            </a:r>
            <a:r>
              <a:rPr lang="en-US" sz="2400" dirty="0">
                <a:solidFill>
                  <a:srgbClr val="4D4D4D"/>
                </a:solidFill>
              </a:rPr>
              <a:t>expand </a:t>
            </a:r>
            <a:r>
              <a:rPr lang="en-US" sz="2400" b="1" i="1" dirty="0">
                <a:solidFill>
                  <a:srgbClr val="4D4D4D"/>
                </a:solidFill>
              </a:rPr>
              <a:t>R</a:t>
            </a:r>
            <a:r>
              <a:rPr lang="en-US" sz="2400" b="1" i="1" baseline="-25000" dirty="0">
                <a:solidFill>
                  <a:srgbClr val="4D4D4D"/>
                </a:solidFill>
              </a:rPr>
              <a:t>AA</a:t>
            </a:r>
            <a:r>
              <a:rPr lang="en-US" sz="2400" dirty="0">
                <a:solidFill>
                  <a:srgbClr val="4D4D4D"/>
                </a:solidFill>
              </a:rPr>
              <a:t>:</a:t>
            </a:r>
            <a:endParaRPr lang="en-US" sz="2400" baseline="-25000" dirty="0">
              <a:solidFill>
                <a:srgbClr val="4D4D4D"/>
              </a:solidFill>
              <a:latin typeface="Symbol" pitchFamily="18" charset="2"/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9539E-9CE7-4D03-AF6B-E68BB8CB6214}" type="datetime1">
              <a:rPr lang="en-US" smtClean="0"/>
              <a:pPr/>
              <a:t>7/29/2010</a:t>
            </a:fld>
            <a:endParaRPr lang="en-US"/>
          </a:p>
        </p:txBody>
      </p:sp>
      <p:grpSp>
        <p:nvGrpSpPr>
          <p:cNvPr id="2" name="Group 23"/>
          <p:cNvGrpSpPr/>
          <p:nvPr/>
        </p:nvGrpSpPr>
        <p:grpSpPr>
          <a:xfrm>
            <a:off x="6324601" y="3352800"/>
            <a:ext cx="2843196" cy="2895601"/>
            <a:chOff x="6324601" y="3352800"/>
            <a:chExt cx="2843196" cy="289560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6324601" y="3352800"/>
              <a:ext cx="2749551" cy="2895601"/>
              <a:chOff x="336" y="768"/>
              <a:chExt cx="2147" cy="2208"/>
            </a:xfrm>
          </p:grpSpPr>
          <p:pic>
            <p:nvPicPr>
              <p:cNvPr id="648196" name="Picture 4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6" y="912"/>
                <a:ext cx="1894" cy="2064"/>
              </a:xfrm>
              <a:prstGeom prst="rect">
                <a:avLst/>
              </a:prstGeom>
              <a:noFill/>
            </p:spPr>
          </p:pic>
          <p:sp>
            <p:nvSpPr>
              <p:cNvPr id="648197" name="Line 5"/>
              <p:cNvSpPr>
                <a:spLocks noChangeShapeType="1"/>
              </p:cNvSpPr>
              <p:nvPr/>
            </p:nvSpPr>
            <p:spPr bwMode="auto">
              <a:xfrm>
                <a:off x="912" y="768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198" name="Line 6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199" name="Line 7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0" name="Line 8"/>
              <p:cNvSpPr>
                <a:spLocks noChangeShapeType="1"/>
              </p:cNvSpPr>
              <p:nvPr/>
            </p:nvSpPr>
            <p:spPr bwMode="auto">
              <a:xfrm>
                <a:off x="912" y="2064"/>
                <a:ext cx="1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1" name="Text Box 9"/>
              <p:cNvSpPr txBox="1">
                <a:spLocks noChangeArrowheads="1"/>
              </p:cNvSpPr>
              <p:nvPr/>
            </p:nvSpPr>
            <p:spPr bwMode="auto">
              <a:xfrm>
                <a:off x="2150" y="919"/>
                <a:ext cx="333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1">
                    <a:latin typeface="Arial" charset="0"/>
                  </a:rPr>
                  <a:t>p</a:t>
                </a:r>
                <a:r>
                  <a:rPr lang="en-US" sz="2000" i="1" baseline="-25000">
                    <a:latin typeface="Arial" charset="0"/>
                  </a:rPr>
                  <a:t>T</a:t>
                </a:r>
              </a:p>
            </p:txBody>
          </p:sp>
          <p:sp>
            <p:nvSpPr>
              <p:cNvPr id="648202" name="Freeform 10"/>
              <p:cNvSpPr>
                <a:spLocks/>
              </p:cNvSpPr>
              <p:nvPr/>
            </p:nvSpPr>
            <p:spPr bwMode="auto">
              <a:xfrm>
                <a:off x="1248" y="1872"/>
                <a:ext cx="64" cy="192"/>
              </a:xfrm>
              <a:custGeom>
                <a:avLst/>
                <a:gdLst/>
                <a:ahLst/>
                <a:cxnLst>
                  <a:cxn ang="0">
                    <a:pos x="48" y="192"/>
                  </a:cxn>
                  <a:cxn ang="0">
                    <a:pos x="0" y="0"/>
                  </a:cxn>
                </a:cxnLst>
                <a:rect l="0" t="0" r="r" b="b"/>
                <a:pathLst>
                  <a:path w="64" h="192">
                    <a:moveTo>
                      <a:pt x="48" y="192"/>
                    </a:moveTo>
                    <a:cubicBezTo>
                      <a:pt x="56" y="132"/>
                      <a:pt x="64" y="72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203" name="Text Box 11"/>
              <p:cNvSpPr txBox="1">
                <a:spLocks noChangeArrowheads="1"/>
              </p:cNvSpPr>
              <p:nvPr/>
            </p:nvSpPr>
            <p:spPr bwMode="auto">
              <a:xfrm>
                <a:off x="1298" y="1738"/>
                <a:ext cx="268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i="1">
                    <a:latin typeface="Symbol" pitchFamily="18" charset="2"/>
                  </a:rPr>
                  <a:t>f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8508642" y="4462046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dirty="0" smtClean="0">
                  <a:solidFill>
                    <a:srgbClr val="09840A"/>
                  </a:solidFill>
                  <a:latin typeface="Symbol" pitchFamily="18" charset="2"/>
                </a:rPr>
                <a:t>g</a:t>
              </a:r>
              <a:r>
                <a:rPr lang="en-US" sz="1600" b="1" dirty="0" smtClean="0">
                  <a:solidFill>
                    <a:srgbClr val="09840A"/>
                  </a:solidFill>
                </a:rPr>
                <a:t>, </a:t>
              </a:r>
              <a:r>
                <a:rPr lang="en-US" sz="1600" b="1" i="1" dirty="0" smtClean="0">
                  <a:solidFill>
                    <a:srgbClr val="09840A"/>
                  </a:solidFill>
                </a:rPr>
                <a:t>e</a:t>
              </a:r>
              <a:r>
                <a:rPr lang="en-US" sz="1600" b="1" baseline="30000" dirty="0" smtClean="0">
                  <a:solidFill>
                    <a:srgbClr val="09840A"/>
                  </a:solidFill>
                </a:rPr>
                <a:t>-</a:t>
              </a:r>
            </a:p>
          </p:txBody>
        </p:sp>
      </p:grp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7675" y="5257800"/>
            <a:ext cx="5876925" cy="99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8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066800"/>
            <a:ext cx="7686675" cy="78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8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2057400"/>
            <a:ext cx="5181600" cy="41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82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208" grpId="0"/>
      <p:bldP spid="648206" grpId="0" build="p" animBg="1"/>
      <p:bldP spid="64820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pQCD</a:t>
            </a:r>
            <a:r>
              <a:rPr lang="en-US" dirty="0" smtClean="0"/>
              <a:t> </a:t>
            </a:r>
            <a:r>
              <a:rPr lang="en-US" dirty="0" err="1" smtClean="0"/>
              <a:t>Rad</a:t>
            </a:r>
            <a:r>
              <a:rPr lang="en-US" dirty="0" smtClean="0"/>
              <a:t>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191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Bremsstrahlung</a:t>
            </a:r>
            <a:r>
              <a:rPr lang="en-US" dirty="0" smtClean="0"/>
              <a:t> Radiation</a:t>
            </a:r>
          </a:p>
          <a:p>
            <a:pPr lvl="1"/>
            <a:r>
              <a:rPr lang="en-US" dirty="0" smtClean="0"/>
              <a:t>Weakly-coupled plasma</a:t>
            </a:r>
          </a:p>
          <a:p>
            <a:pPr lvl="2"/>
            <a:r>
              <a:rPr lang="en-US" dirty="0" smtClean="0"/>
              <a:t>Medium organizes into Debye-screened centers</a:t>
            </a:r>
          </a:p>
          <a:p>
            <a:pPr lvl="1"/>
            <a:r>
              <a:rPr lang="en-US" dirty="0" smtClean="0"/>
              <a:t>T ~ 250 </a:t>
            </a:r>
            <a:r>
              <a:rPr lang="en-US" dirty="0" err="1" smtClean="0"/>
              <a:t>MeV</a:t>
            </a:r>
            <a:r>
              <a:rPr lang="en-US" dirty="0" smtClean="0"/>
              <a:t>, g ~ 2</a:t>
            </a:r>
          </a:p>
          <a:p>
            <a:pPr lvl="2"/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~ </a:t>
            </a:r>
            <a:r>
              <a:rPr lang="en-US" dirty="0" err="1" smtClean="0"/>
              <a:t>gT</a:t>
            </a:r>
            <a:r>
              <a:rPr lang="en-US" dirty="0" smtClean="0"/>
              <a:t> ~ 0.5 </a:t>
            </a:r>
            <a:r>
              <a:rPr lang="en-US" dirty="0" err="1" smtClean="0"/>
              <a:t>GeV</a:t>
            </a:r>
            <a:endParaRPr lang="en-US" dirty="0" smtClean="0"/>
          </a:p>
          <a:p>
            <a:pPr lvl="2"/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~ 1/g</a:t>
            </a:r>
            <a:r>
              <a:rPr lang="en-US" baseline="30000" dirty="0" smtClean="0"/>
              <a:t>2</a:t>
            </a:r>
            <a:r>
              <a:rPr lang="en-US" dirty="0" smtClean="0"/>
              <a:t>T ~ 1 fm</a:t>
            </a:r>
          </a:p>
          <a:p>
            <a:pPr lvl="2"/>
            <a:r>
              <a:rPr lang="en-US" dirty="0" err="1" smtClean="0"/>
              <a:t>R</a:t>
            </a:r>
            <a:r>
              <a:rPr lang="en-US" baseline="-25000" dirty="0" err="1" smtClean="0"/>
              <a:t>Au</a:t>
            </a:r>
            <a:r>
              <a:rPr lang="en-US" baseline="-25000" dirty="0" smtClean="0"/>
              <a:t> </a:t>
            </a:r>
            <a:r>
              <a:rPr lang="en-US" dirty="0" smtClean="0"/>
              <a:t> ~ 6 fm</a:t>
            </a:r>
          </a:p>
          <a:p>
            <a:pPr lvl="1"/>
            <a:r>
              <a:rPr lang="en-US" dirty="0" smtClean="0"/>
              <a:t>1/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 &lt;&lt; </a:t>
            </a:r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/>
              <a:t>mfp</a:t>
            </a:r>
            <a:r>
              <a:rPr lang="en-US" dirty="0" smtClean="0"/>
              <a:t> &lt;&lt; L</a:t>
            </a:r>
          </a:p>
          <a:p>
            <a:pPr lvl="2"/>
            <a:r>
              <a:rPr lang="en-US" dirty="0" err="1" smtClean="0"/>
              <a:t>mult</a:t>
            </a:r>
            <a:r>
              <a:rPr lang="en-US" dirty="0" smtClean="0"/>
              <a:t>. </a:t>
            </a:r>
            <a:r>
              <a:rPr lang="en-US" dirty="0" err="1" smtClean="0"/>
              <a:t>coh</a:t>
            </a:r>
            <a:r>
              <a:rPr lang="en-US" dirty="0" smtClean="0"/>
              <a:t>. </a:t>
            </a:r>
            <a:r>
              <a:rPr lang="en-US" dirty="0" err="1" smtClean="0"/>
              <a:t>em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2720-252B-47CB-90D7-E68D025F0CB8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CUA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724400" y="5332926"/>
            <a:ext cx="4038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005400"/>
                </a:solidFill>
              </a:rPr>
              <a:t>Bethe-</a:t>
            </a:r>
            <a:r>
              <a:rPr lang="en-US" sz="2800" dirty="0" err="1" smtClean="0">
                <a:solidFill>
                  <a:srgbClr val="005400"/>
                </a:solidFill>
              </a:rPr>
              <a:t>Heitler</a:t>
            </a:r>
            <a:endParaRPr lang="en-US" sz="28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400" dirty="0" err="1">
                <a:solidFill>
                  <a:srgbClr val="4D4D4D"/>
                </a:solidFill>
              </a:rPr>
              <a:t>dp</a:t>
            </a:r>
            <a:r>
              <a:rPr lang="en-US" sz="2400" baseline="-25000" dirty="0" err="1">
                <a:solidFill>
                  <a:srgbClr val="4D4D4D"/>
                </a:solidFill>
              </a:rPr>
              <a:t>T</a:t>
            </a:r>
            <a:r>
              <a:rPr lang="en-US" sz="2400" dirty="0">
                <a:solidFill>
                  <a:srgbClr val="4D4D4D"/>
                </a:solidFill>
              </a:rPr>
              <a:t>/</a:t>
            </a:r>
            <a:r>
              <a:rPr lang="en-US" sz="2400" dirty="0" err="1">
                <a:solidFill>
                  <a:srgbClr val="4D4D4D"/>
                </a:solidFill>
              </a:rPr>
              <a:t>dt</a:t>
            </a:r>
            <a:r>
              <a:rPr lang="en-US" sz="2400" dirty="0">
                <a:solidFill>
                  <a:srgbClr val="4D4D4D"/>
                </a:solidFill>
              </a:rPr>
              <a:t> ~ -(T</a:t>
            </a:r>
            <a:r>
              <a:rPr lang="en-US" sz="2400" baseline="30000" dirty="0">
                <a:solidFill>
                  <a:srgbClr val="4D4D4D"/>
                </a:solidFill>
              </a:rPr>
              <a:t>3</a:t>
            </a:r>
            <a:r>
              <a:rPr lang="en-US" sz="2400" dirty="0">
                <a:solidFill>
                  <a:srgbClr val="4D4D4D"/>
                </a:solidFill>
              </a:rPr>
              <a:t>/M</a:t>
            </a:r>
            <a:r>
              <a:rPr lang="en-US" sz="2400" baseline="-25000" dirty="0">
                <a:solidFill>
                  <a:srgbClr val="4D4D4D"/>
                </a:solidFill>
              </a:rPr>
              <a:t>q</a:t>
            </a:r>
            <a:r>
              <a:rPr lang="en-US" sz="2400" baseline="30000" dirty="0">
                <a:solidFill>
                  <a:srgbClr val="4D4D4D"/>
                </a:solidFill>
              </a:rPr>
              <a:t>2</a:t>
            </a:r>
            <a:r>
              <a:rPr lang="en-US" sz="2400" dirty="0">
                <a:solidFill>
                  <a:srgbClr val="4D4D4D"/>
                </a:solidFill>
              </a:rPr>
              <a:t>) </a:t>
            </a:r>
            <a:r>
              <a:rPr lang="en-US" sz="2400" dirty="0" err="1" smtClean="0">
                <a:solidFill>
                  <a:srgbClr val="4D4D4D"/>
                </a:solidFill>
              </a:rPr>
              <a:t>p</a:t>
            </a:r>
            <a:r>
              <a:rPr lang="en-US" sz="2400" baseline="-25000" dirty="0" err="1" smtClean="0">
                <a:solidFill>
                  <a:srgbClr val="4D4D4D"/>
                </a:solidFill>
              </a:rPr>
              <a:t>T</a:t>
            </a:r>
            <a:endParaRPr lang="en-US" sz="2400" dirty="0">
              <a:solidFill>
                <a:srgbClr val="4D4D4D"/>
              </a:solidFill>
            </a:endParaRPr>
          </a:p>
        </p:txBody>
      </p:sp>
      <p:grpSp>
        <p:nvGrpSpPr>
          <p:cNvPr id="7" name="Group 10"/>
          <p:cNvGrpSpPr/>
          <p:nvPr/>
        </p:nvGrpSpPr>
        <p:grpSpPr>
          <a:xfrm>
            <a:off x="304800" y="5282484"/>
            <a:ext cx="5334000" cy="1283595"/>
            <a:chOff x="4419600" y="5193405"/>
            <a:chExt cx="5334000" cy="1283595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4419600" y="5257800"/>
              <a:ext cx="53340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–"/>
              </a:pPr>
              <a:r>
                <a:rPr lang="en-US" sz="2800" dirty="0" smtClean="0">
                  <a:solidFill>
                    <a:srgbClr val="005400"/>
                  </a:solidFill>
                </a:rPr>
                <a:t>LPM</a:t>
              </a:r>
              <a:endParaRPr lang="en-US" sz="2800" dirty="0">
                <a:solidFill>
                  <a:srgbClr val="005400"/>
                </a:solidFill>
              </a:endParaRPr>
            </a:p>
            <a:p>
              <a:pPr marL="1143000" lvl="2" indent="-228600">
                <a:spcBef>
                  <a:spcPct val="20000"/>
                </a:spcBef>
              </a:pPr>
              <a:r>
                <a:rPr lang="en-US" sz="2400" dirty="0" err="1">
                  <a:solidFill>
                    <a:srgbClr val="4D4D4D"/>
                  </a:solidFill>
                </a:rPr>
                <a:t>dp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dt</a:t>
              </a:r>
              <a:r>
                <a:rPr lang="en-US" sz="2400" dirty="0">
                  <a:solidFill>
                    <a:srgbClr val="4D4D4D"/>
                  </a:solidFill>
                </a:rPr>
                <a:t> ~ -LT</a:t>
              </a:r>
              <a:r>
                <a:rPr lang="en-US" sz="2400" baseline="30000" dirty="0">
                  <a:solidFill>
                    <a:srgbClr val="4D4D4D"/>
                  </a:solidFill>
                </a:rPr>
                <a:t>3</a:t>
              </a:r>
              <a:r>
                <a:rPr lang="en-US" sz="2400" dirty="0">
                  <a:solidFill>
                    <a:srgbClr val="4D4D4D"/>
                  </a:solidFill>
                </a:rPr>
                <a:t> log(</a:t>
              </a:r>
              <a:r>
                <a:rPr lang="en-US" sz="2400" dirty="0" err="1">
                  <a:solidFill>
                    <a:srgbClr val="4D4D4D"/>
                  </a:solidFill>
                </a:rPr>
                <a:t>p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T</a:t>
              </a:r>
              <a:r>
                <a:rPr lang="en-US" sz="2400" dirty="0">
                  <a:solidFill>
                    <a:srgbClr val="4D4D4D"/>
                  </a:solidFill>
                </a:rPr>
                <a:t>/</a:t>
              </a:r>
              <a:r>
                <a:rPr lang="en-US" sz="2400" dirty="0" err="1">
                  <a:solidFill>
                    <a:srgbClr val="4D4D4D"/>
                  </a:solidFill>
                </a:rPr>
                <a:t>M</a:t>
              </a:r>
              <a:r>
                <a:rPr lang="en-US" sz="2400" baseline="-25000" dirty="0" err="1">
                  <a:solidFill>
                    <a:srgbClr val="4D4D4D"/>
                  </a:solidFill>
                </a:rPr>
                <a:t>q</a:t>
              </a:r>
              <a:r>
                <a:rPr lang="en-US" sz="2400" dirty="0" smtClean="0">
                  <a:solidFill>
                    <a:srgbClr val="4D4D4D"/>
                  </a:solidFill>
                </a:rPr>
                <a:t>)</a:t>
              </a:r>
              <a:endParaRPr lang="en-US" sz="2400" dirty="0">
                <a:solidFill>
                  <a:srgbClr val="4D4D4D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800600" y="5193405"/>
              <a:ext cx="3962400" cy="1143000"/>
            </a:xfrm>
            <a:prstGeom prst="rect">
              <a:avLst/>
            </a:prstGeom>
            <a:noFill/>
            <a:ln w="444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4953000" y="2971800"/>
            <a:ext cx="4038600" cy="1752600"/>
            <a:chOff x="1066800" y="1905000"/>
            <a:chExt cx="4038600" cy="17526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66800" y="1905000"/>
              <a:ext cx="4038600" cy="1372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2057400" y="3380601"/>
              <a:ext cx="30268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Gyulassy</a:t>
              </a:r>
              <a:r>
                <a:rPr lang="en-US" sz="1200" dirty="0" smtClean="0"/>
                <a:t>, </a:t>
              </a:r>
              <a:r>
                <a:rPr lang="en-US" sz="1200" dirty="0" err="1" smtClean="0"/>
                <a:t>Levai</a:t>
              </a:r>
              <a:r>
                <a:rPr lang="en-US" sz="1200" dirty="0" smtClean="0"/>
                <a:t>, and </a:t>
              </a:r>
              <a:r>
                <a:rPr lang="en-US" sz="1200" dirty="0" err="1" smtClean="0"/>
                <a:t>Vitev</a:t>
              </a:r>
              <a:r>
                <a:rPr lang="en-US" sz="1200" dirty="0" smtClean="0"/>
                <a:t>, NPB571 (200)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6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6200" y="1600200"/>
            <a:ext cx="4343400" cy="33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Major Discoveries at RHIC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1C07-A489-41BB-BDD3-4E22DAE52FC1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CUA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Content Placeholder 6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0386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Huge low-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v</a:t>
            </a:r>
            <a:r>
              <a:rPr lang="en-US" baseline="-25000" dirty="0" smtClean="0"/>
              <a:t>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Described by hydro with low viscosity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half" idx="2"/>
          </p:nvPr>
        </p:nvSpPr>
        <p:spPr>
          <a:xfrm>
            <a:off x="4419600" y="1066800"/>
            <a:ext cx="49530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Huge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suppression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 described by </a:t>
            </a:r>
            <a:r>
              <a:rPr lang="en-US" dirty="0" err="1" smtClean="0"/>
              <a:t>pQCD</a:t>
            </a:r>
            <a:endParaRPr lang="en-US" dirty="0"/>
          </a:p>
        </p:txBody>
      </p: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4572000" y="1676400"/>
            <a:ext cx="4529138" cy="3352800"/>
            <a:chOff x="1920" y="672"/>
            <a:chExt cx="2853" cy="2112"/>
          </a:xfrm>
        </p:grpSpPr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2880" y="2496"/>
              <a:ext cx="17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/>
                <a:t>Y. </a:t>
              </a:r>
              <a:r>
                <a:rPr lang="en-US" sz="1200" dirty="0" err="1"/>
                <a:t>Akiba</a:t>
              </a:r>
              <a:r>
                <a:rPr lang="en-US" sz="1200" dirty="0"/>
                <a:t> </a:t>
              </a:r>
              <a:r>
                <a:rPr lang="en-US" sz="1200" i="1" dirty="0"/>
                <a:t>for the PHENIX collaboration</a:t>
              </a:r>
              <a:r>
                <a:rPr lang="en-US" sz="1200" dirty="0"/>
                <a:t>, </a:t>
              </a:r>
              <a:r>
                <a:rPr lang="en-US" sz="1200" dirty="0" smtClean="0"/>
                <a:t>PLB630, 2005</a:t>
              </a:r>
              <a:endParaRPr lang="en-US" sz="1200" i="1" dirty="0"/>
            </a:p>
          </p:txBody>
        </p:sp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0" y="672"/>
              <a:ext cx="2853" cy="1824"/>
            </a:xfrm>
            <a:prstGeom prst="rect">
              <a:avLst/>
            </a:prstGeom>
            <a:noFill/>
          </p:spPr>
        </p:pic>
      </p:grp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2955925" y="3140075"/>
            <a:ext cx="111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ja-JP" sz="1800">
                <a:solidFill>
                  <a:srgbClr val="000000"/>
                </a:solidFill>
                <a:latin typeface="Verdana" pitchFamily="34" charset="0"/>
                <a:cs typeface="Arial" charset="0"/>
              </a:rPr>
              <a:t>20-30%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4752201"/>
            <a:ext cx="20185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Hirano et al., PRC77,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CUA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CA8A3-5C68-4163-9A01-2EBC296A9D14}" type="slidenum">
              <a:rPr lang="en-US"/>
              <a:pPr/>
              <a:t>20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/>
            <a:r>
              <a:rPr lang="en-US" dirty="0" err="1"/>
              <a:t>pQCD</a:t>
            </a:r>
            <a:r>
              <a:rPr lang="en-US" dirty="0"/>
              <a:t> Success at RHIC:</a:t>
            </a:r>
          </a:p>
        </p:txBody>
      </p:sp>
      <p:sp>
        <p:nvSpPr>
          <p:cNvPr id="372739" name="Text Box 3"/>
          <p:cNvSpPr txBox="1">
            <a:spLocks noChangeArrowheads="1"/>
          </p:cNvSpPr>
          <p:nvPr/>
        </p:nvSpPr>
        <p:spPr bwMode="auto">
          <a:xfrm>
            <a:off x="746125" y="4384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381000" y="2895600"/>
            <a:ext cx="4648200" cy="838200"/>
          </a:xfrm>
          <a:noFill/>
          <a:ln/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Consistency: 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h</a:t>
            </a:r>
            <a:r>
              <a:rPr lang="en-US" dirty="0"/>
              <a:t>)~R</a:t>
            </a:r>
            <a:r>
              <a:rPr lang="en-US" baseline="-25000" dirty="0"/>
              <a:t>AA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p</a:t>
            </a:r>
            <a:r>
              <a:rPr lang="en-US" dirty="0"/>
              <a:t>)</a:t>
            </a:r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-381000" y="3886200"/>
            <a:ext cx="434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Null Control: R</a:t>
            </a:r>
            <a:r>
              <a:rPr lang="en-US" sz="2800" baseline="-25000" dirty="0">
                <a:solidFill>
                  <a:srgbClr val="005400"/>
                </a:solidFill>
              </a:rPr>
              <a:t>AA</a:t>
            </a:r>
            <a:r>
              <a:rPr lang="en-US" sz="2800" dirty="0">
                <a:solidFill>
                  <a:srgbClr val="005400"/>
                </a:solidFill>
              </a:rPr>
              <a:t>(</a:t>
            </a:r>
            <a:r>
              <a:rPr lang="en-US" sz="2800" dirty="0">
                <a:solidFill>
                  <a:srgbClr val="005400"/>
                </a:solidFill>
                <a:latin typeface="Symbol" pitchFamily="18" charset="2"/>
              </a:rPr>
              <a:t>g</a:t>
            </a:r>
            <a:r>
              <a:rPr lang="en-US" sz="2800" dirty="0">
                <a:solidFill>
                  <a:srgbClr val="005400"/>
                </a:solidFill>
              </a:rPr>
              <a:t>)~1</a:t>
            </a:r>
          </a:p>
        </p:txBody>
      </p:sp>
      <p:sp>
        <p:nvSpPr>
          <p:cNvPr id="372742" name="Rectangle 6"/>
          <p:cNvSpPr>
            <a:spLocks noChangeArrowheads="1"/>
          </p:cNvSpPr>
          <p:nvPr/>
        </p:nvSpPr>
        <p:spPr bwMode="auto">
          <a:xfrm>
            <a:off x="-381000" y="49530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005400"/>
                </a:solidFill>
              </a:rPr>
              <a:t>GLV Prediction: </a:t>
            </a:r>
            <a:r>
              <a:rPr lang="en-US" sz="2800" dirty="0" err="1">
                <a:solidFill>
                  <a:srgbClr val="005400"/>
                </a:solidFill>
              </a:rPr>
              <a:t>Theory~Data</a:t>
            </a:r>
            <a:r>
              <a:rPr lang="en-US" sz="2800" dirty="0">
                <a:solidFill>
                  <a:srgbClr val="005400"/>
                </a:solidFill>
              </a:rPr>
              <a:t> for reasonable fixed L~5 fm and </a:t>
            </a:r>
            <a:r>
              <a:rPr lang="en-US" sz="2800" dirty="0" err="1">
                <a:solidFill>
                  <a:srgbClr val="005400"/>
                </a:solidFill>
              </a:rPr>
              <a:t>dN</a:t>
            </a:r>
            <a:r>
              <a:rPr lang="en-US" sz="2800" baseline="-25000" dirty="0" err="1">
                <a:solidFill>
                  <a:srgbClr val="005400"/>
                </a:solidFill>
              </a:rPr>
              <a:t>g</a:t>
            </a:r>
            <a:r>
              <a:rPr lang="en-US" sz="2800" dirty="0">
                <a:solidFill>
                  <a:srgbClr val="005400"/>
                </a:solidFill>
              </a:rPr>
              <a:t>/</a:t>
            </a:r>
            <a:r>
              <a:rPr lang="en-US" sz="2800" dirty="0" err="1">
                <a:solidFill>
                  <a:srgbClr val="005400"/>
                </a:solidFill>
              </a:rPr>
              <a:t>dy~dN</a:t>
            </a:r>
            <a:r>
              <a:rPr lang="en-US" sz="2800" baseline="-25000" dirty="0" err="1">
                <a:solidFill>
                  <a:srgbClr val="005400"/>
                </a:solidFill>
                <a:latin typeface="Symbol" pitchFamily="18" charset="2"/>
              </a:rPr>
              <a:t>p</a:t>
            </a:r>
            <a:r>
              <a:rPr lang="en-US" sz="2800" dirty="0">
                <a:solidFill>
                  <a:srgbClr val="005400"/>
                </a:solidFill>
              </a:rPr>
              <a:t>/</a:t>
            </a:r>
            <a:r>
              <a:rPr lang="en-US" sz="2800" dirty="0" err="1">
                <a:solidFill>
                  <a:srgbClr val="005400"/>
                </a:solidFill>
              </a:rPr>
              <a:t>dy</a:t>
            </a:r>
            <a:endParaRPr lang="en-US" sz="2800" dirty="0">
              <a:solidFill>
                <a:srgbClr val="005400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" y="1092200"/>
            <a:ext cx="8001000" cy="3556000"/>
            <a:chOff x="528" y="624"/>
            <a:chExt cx="5040" cy="2240"/>
          </a:xfrm>
        </p:grpSpPr>
        <p:sp>
          <p:nvSpPr>
            <p:cNvPr id="372743" name="Text Box 7"/>
            <p:cNvSpPr txBox="1">
              <a:spLocks noChangeArrowheads="1"/>
            </p:cNvSpPr>
            <p:nvPr/>
          </p:nvSpPr>
          <p:spPr bwMode="auto">
            <a:xfrm>
              <a:off x="528" y="1104"/>
              <a:ext cx="17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/>
                <a:t>Y. </a:t>
              </a:r>
              <a:r>
                <a:rPr lang="en-US" sz="1200" dirty="0" err="1"/>
                <a:t>Akiba</a:t>
              </a:r>
              <a:r>
                <a:rPr lang="en-US" sz="1200" dirty="0"/>
                <a:t> </a:t>
              </a:r>
              <a:r>
                <a:rPr lang="en-US" sz="1200" i="1" dirty="0"/>
                <a:t>for the PHENIX collaboration</a:t>
              </a:r>
              <a:r>
                <a:rPr lang="en-US" sz="1200" dirty="0"/>
                <a:t>, </a:t>
              </a:r>
              <a:r>
                <a:rPr lang="en-US" sz="1200" dirty="0" smtClean="0"/>
                <a:t>PLB630, 2005</a:t>
              </a:r>
              <a:endParaRPr lang="en-US" sz="1200" i="1" dirty="0"/>
            </a:p>
          </p:txBody>
        </p:sp>
        <p:pic>
          <p:nvPicPr>
            <p:cNvPr id="372744" name="Picture 8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4" y="624"/>
              <a:ext cx="3504" cy="2240"/>
            </a:xfrm>
            <a:prstGeom prst="rect">
              <a:avLst/>
            </a:prstGeom>
            <a:noFill/>
          </p:spPr>
        </p:pic>
      </p:grpSp>
      <p:sp>
        <p:nvSpPr>
          <p:cNvPr id="372745" name="Text Box 9"/>
          <p:cNvSpPr txBox="1">
            <a:spLocks noChangeArrowheads="1"/>
          </p:cNvSpPr>
          <p:nvPr/>
        </p:nvSpPr>
        <p:spPr bwMode="auto">
          <a:xfrm>
            <a:off x="457200" y="914400"/>
            <a:ext cx="2466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2D2A62"/>
                </a:solidFill>
              </a:rPr>
              <a:t>(circa 2005)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FC10A-43D5-40C9-8FD8-C9F1A0F7A7BA}" type="datetime1">
              <a:rPr lang="en-US" smtClean="0"/>
              <a:pPr/>
              <a:t>7/29/2010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pQCD Seemingly Inadequate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Lack of even qualitative understanding</a:t>
            </a:r>
          </a:p>
          <a:p>
            <a:pPr lvl="1"/>
            <a:r>
              <a:rPr lang="en-US" dirty="0" smtClean="0">
                <a:latin typeface="Symbol" pitchFamily="18" charset="2"/>
              </a:rPr>
              <a:t>p</a:t>
            </a:r>
            <a:r>
              <a:rPr lang="en-US" baseline="30000" dirty="0" smtClean="0"/>
              <a:t>0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h</a:t>
            </a:r>
            <a:r>
              <a:rPr lang="en-US" dirty="0" smtClean="0"/>
              <a:t>, </a:t>
            </a:r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 well described, BUT</a:t>
            </a:r>
          </a:p>
          <a:p>
            <a:pPr lvl="1"/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 R</a:t>
            </a:r>
            <a:r>
              <a:rPr lang="en-US" baseline="-25000" dirty="0" smtClean="0"/>
              <a:t>AA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 is not, even with elastic loss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F2763-003E-4950-AE73-D2254A77D507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CUA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256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2592733"/>
            <a:ext cx="3962400" cy="3350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95059" y="5819001"/>
            <a:ext cx="9717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Wicks et al.</a:t>
            </a:r>
            <a:endParaRPr lang="en-US" sz="1200" dirty="0" err="1" smtClean="0"/>
          </a:p>
        </p:txBody>
      </p:sp>
      <p:sp>
        <p:nvSpPr>
          <p:cNvPr id="24" name="TextBox 23"/>
          <p:cNvSpPr txBox="1"/>
          <p:nvPr/>
        </p:nvSpPr>
        <p:spPr>
          <a:xfrm>
            <a:off x="5046060" y="5867400"/>
            <a:ext cx="3640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Death of pQCD at RHIC?</a:t>
            </a:r>
            <a:endParaRPr lang="en-US" sz="2400" dirty="0" err="1" smtClean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63465" y="5867400"/>
            <a:ext cx="3103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pQCD assumes M &lt;&lt; E: </a:t>
            </a:r>
          </a:p>
          <a:p>
            <a:r>
              <a:rPr lang="en-US" sz="2000" dirty="0" smtClean="0"/>
              <a:t>b E-loss not under control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343401" y="2743200"/>
            <a:ext cx="4575047" cy="2987346"/>
            <a:chOff x="4343401" y="2743200"/>
            <a:chExt cx="4575047" cy="2987346"/>
          </a:xfrm>
        </p:grpSpPr>
        <p:grpSp>
          <p:nvGrpSpPr>
            <p:cNvPr id="25" name="Group 24"/>
            <p:cNvGrpSpPr/>
            <p:nvPr/>
          </p:nvGrpSpPr>
          <p:grpSpPr>
            <a:xfrm>
              <a:off x="4343401" y="2743200"/>
              <a:ext cx="4575047" cy="2987346"/>
              <a:chOff x="4343401" y="2743200"/>
              <a:chExt cx="4575047" cy="2987346"/>
            </a:xfrm>
          </p:grpSpPr>
          <p:grpSp>
            <p:nvGrpSpPr>
              <p:cNvPr id="16" name="Group 22"/>
              <p:cNvGrpSpPr/>
              <p:nvPr/>
            </p:nvGrpSpPr>
            <p:grpSpPr>
              <a:xfrm>
                <a:off x="4343401" y="2743200"/>
                <a:ext cx="4575047" cy="2987346"/>
                <a:chOff x="-380999" y="2030186"/>
                <a:chExt cx="4575047" cy="2987346"/>
              </a:xfrm>
            </p:grpSpPr>
            <p:grpSp>
              <p:nvGrpSpPr>
                <p:cNvPr id="18" name="Group 18"/>
                <p:cNvGrpSpPr/>
                <p:nvPr/>
              </p:nvGrpSpPr>
              <p:grpSpPr>
                <a:xfrm>
                  <a:off x="-380999" y="2030186"/>
                  <a:ext cx="4575047" cy="2987346"/>
                  <a:chOff x="-380999" y="2030186"/>
                  <a:chExt cx="4575047" cy="2987346"/>
                </a:xfrm>
              </p:grpSpPr>
              <p:pic>
                <p:nvPicPr>
                  <p:cNvPr id="20" name="Picture 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6200" y="2030186"/>
                    <a:ext cx="4270248" cy="254181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752600" y="4648200"/>
                    <a:ext cx="83388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latin typeface="Symbol" pitchFamily="18" charset="2"/>
                      </a:rPr>
                      <a:t>p</a:t>
                    </a:r>
                    <a:r>
                      <a:rPr lang="en-US" baseline="30000" dirty="0" smtClean="0"/>
                      <a:t>0</a:t>
                    </a:r>
                    <a:r>
                      <a:rPr lang="en-US" dirty="0" smtClean="0"/>
                      <a:t> R</a:t>
                    </a:r>
                    <a:r>
                      <a:rPr lang="en-US" baseline="-25000" dirty="0" smtClean="0"/>
                      <a:t>AA</a:t>
                    </a: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 rot="16200000">
                    <a:off x="-538574" y="3051687"/>
                    <a:ext cx="715260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dirty="0" smtClean="0">
                        <a:latin typeface="Symbol" pitchFamily="18" charset="2"/>
                      </a:rPr>
                      <a:t>p</a:t>
                    </a:r>
                    <a:r>
                      <a:rPr lang="en-US" sz="2000" baseline="30000" dirty="0" smtClean="0"/>
                      <a:t>0</a:t>
                    </a:r>
                    <a:r>
                      <a:rPr lang="en-US" sz="2000" dirty="0" smtClean="0"/>
                      <a:t> v</a:t>
                    </a:r>
                    <a:r>
                      <a:rPr lang="en-US" sz="2000" baseline="-25000" dirty="0" smtClean="0"/>
                      <a:t>2</a:t>
                    </a:r>
                  </a:p>
                </p:txBody>
              </p: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2309268" y="2362200"/>
                  <a:ext cx="1447832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PHENIX </a:t>
                  </a:r>
                  <a:r>
                    <a:rPr lang="en-US" sz="2000" dirty="0" smtClean="0">
                      <a:latin typeface="Symbol" pitchFamily="18" charset="2"/>
                    </a:rPr>
                    <a:t>p</a:t>
                  </a:r>
                  <a:r>
                    <a:rPr lang="en-US" sz="2000" baseline="30000" dirty="0" smtClean="0"/>
                    <a:t>0</a:t>
                  </a:r>
                  <a:endParaRPr lang="en-US" sz="2000" dirty="0" smtClean="0"/>
                </a:p>
                <a:p>
                  <a:r>
                    <a:rPr lang="en-US" sz="2000" dirty="0" smtClean="0"/>
                    <a:t>9.5 GeV!</a:t>
                  </a:r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6592099" y="4065814"/>
                <a:ext cx="20185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30-40% Centrality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1931558">
                <a:off x="5211514" y="3995947"/>
                <a:ext cx="9973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WHDG</a:t>
                </a:r>
              </a:p>
            </p:txBody>
          </p:sp>
        </p:grpSp>
        <p:pic>
          <p:nvPicPr>
            <p:cNvPr id="863236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48424" y="3379718"/>
              <a:ext cx="123824" cy="96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CUA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096E2-C52C-45A4-B9DB-D2A6DDE0618F}" type="slidenum">
              <a:rPr lang="en-US"/>
              <a:pPr/>
              <a:t>22</a:t>
            </a:fld>
            <a:endParaRPr lang="en-US"/>
          </a:p>
        </p:txBody>
      </p:sp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Jets in </a:t>
            </a:r>
            <a:r>
              <a:rPr lang="en-US" dirty="0" err="1" smtClean="0"/>
              <a:t>AdS</a:t>
            </a:r>
            <a:r>
              <a:rPr lang="en-US" dirty="0" smtClean="0"/>
              <a:t>/CFT</a:t>
            </a:r>
            <a:endParaRPr lang="en-US" dirty="0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7772400" cy="5410200"/>
          </a:xfrm>
        </p:spPr>
        <p:txBody>
          <a:bodyPr/>
          <a:lstStyle/>
          <a:p>
            <a:r>
              <a:rPr lang="en-US" dirty="0"/>
              <a:t>Model heavy quark jet energy loss by embedding string in </a:t>
            </a:r>
            <a:r>
              <a:rPr lang="en-US" dirty="0" err="1"/>
              <a:t>AdS</a:t>
            </a:r>
            <a:r>
              <a:rPr lang="en-US" dirty="0"/>
              <a:t> space</a:t>
            </a:r>
          </a:p>
          <a:p>
            <a:pPr lvl="1">
              <a:buNone/>
            </a:pPr>
            <a:endParaRPr lang="en-US" dirty="0"/>
          </a:p>
          <a:p>
            <a:pPr lvl="1">
              <a:buFontTx/>
              <a:buNone/>
            </a:pPr>
            <a:r>
              <a:rPr lang="en-US" dirty="0" err="1"/>
              <a:t>dp</a:t>
            </a:r>
            <a:r>
              <a:rPr lang="en-US" baseline="-25000" dirty="0" err="1"/>
              <a:t>T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= -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endParaRPr lang="en-US" baseline="-25000" dirty="0"/>
          </a:p>
          <a:p>
            <a:pPr lvl="1">
              <a:buNone/>
            </a:pPr>
            <a:endParaRPr lang="en-US" baseline="-25000" dirty="0"/>
          </a:p>
          <a:p>
            <a:pPr lvl="1">
              <a:buFontTx/>
              <a:buNone/>
            </a:pP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= </a:t>
            </a:r>
            <a:r>
              <a:rPr lang="en-US" dirty="0">
                <a:latin typeface="Symbol" pitchFamily="18" charset="2"/>
              </a:rPr>
              <a:t>pl</a:t>
            </a:r>
            <a:r>
              <a:rPr lang="en-US" baseline="30000" dirty="0">
                <a:latin typeface="Symbol" pitchFamily="18" charset="2"/>
              </a:rPr>
              <a:t>1/2</a:t>
            </a:r>
            <a:r>
              <a:rPr lang="en-US" dirty="0">
                <a:latin typeface="Symbol" pitchFamily="18" charset="2"/>
              </a:rPr>
              <a:t> </a:t>
            </a:r>
            <a:r>
              <a:rPr lang="en-US" dirty="0"/>
              <a:t>T</a:t>
            </a:r>
            <a:r>
              <a:rPr lang="en-US" baseline="30000" dirty="0"/>
              <a:t>2</a:t>
            </a:r>
            <a:r>
              <a:rPr lang="en-US" dirty="0"/>
              <a:t>/2M</a:t>
            </a:r>
            <a:r>
              <a:rPr lang="en-US" baseline="-25000" dirty="0"/>
              <a:t>q</a:t>
            </a:r>
          </a:p>
        </p:txBody>
      </p:sp>
      <p:grpSp>
        <p:nvGrpSpPr>
          <p:cNvPr id="2" name="Group 10"/>
          <p:cNvGrpSpPr/>
          <p:nvPr/>
        </p:nvGrpSpPr>
        <p:grpSpPr>
          <a:xfrm>
            <a:off x="3962400" y="2438400"/>
            <a:ext cx="5181600" cy="2943999"/>
            <a:chOff x="3962400" y="2438400"/>
            <a:chExt cx="5181600" cy="2943999"/>
          </a:xfrm>
        </p:grpSpPr>
        <p:graphicFrame>
          <p:nvGraphicFramePr>
            <p:cNvPr id="606212" name="Object 4"/>
            <p:cNvGraphicFramePr>
              <a:graphicFrameLocks noChangeAspect="1"/>
            </p:cNvGraphicFramePr>
            <p:nvPr/>
          </p:nvGraphicFramePr>
          <p:xfrm>
            <a:off x="3962400" y="2438400"/>
            <a:ext cx="5105400" cy="2543175"/>
          </p:xfrm>
          <a:graphic>
            <a:graphicData uri="http://schemas.openxmlformats.org/presentationml/2006/ole">
              <p:oleObj spid="_x0000_s868354" name="Image" r:id="rId3" imgW="13561905" imgH="6755556" progId="">
                <p:embed/>
              </p:oleObj>
            </a:graphicData>
          </a:graphic>
        </p:graphicFrame>
        <p:sp>
          <p:nvSpPr>
            <p:cNvPr id="606214" name="Rectangle 6"/>
            <p:cNvSpPr>
              <a:spLocks noChangeArrowheads="1"/>
            </p:cNvSpPr>
            <p:nvPr/>
          </p:nvSpPr>
          <p:spPr bwMode="auto">
            <a:xfrm>
              <a:off x="4158789" y="5105400"/>
              <a:ext cx="498521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dirty="0"/>
                <a:t>J </a:t>
              </a:r>
              <a:r>
                <a:rPr lang="en-US" sz="1200" dirty="0" err="1"/>
                <a:t>Friess</a:t>
              </a:r>
              <a:r>
                <a:rPr lang="en-US" sz="1200" dirty="0"/>
                <a:t>, S </a:t>
              </a:r>
              <a:r>
                <a:rPr lang="en-US" sz="1200" dirty="0" err="1"/>
                <a:t>Gubser</a:t>
              </a:r>
              <a:r>
                <a:rPr lang="en-US" sz="1200" dirty="0"/>
                <a:t>, G </a:t>
              </a:r>
              <a:r>
                <a:rPr lang="en-US" sz="1200" dirty="0" err="1"/>
                <a:t>Michalogiorgakis</a:t>
              </a:r>
              <a:r>
                <a:rPr lang="en-US" sz="1200" dirty="0"/>
                <a:t>, S </a:t>
              </a:r>
              <a:r>
                <a:rPr lang="en-US" sz="1200" dirty="0" err="1"/>
                <a:t>Pufu</a:t>
              </a:r>
              <a:r>
                <a:rPr lang="en-US" sz="1200" dirty="0"/>
                <a:t>, Phys Rev </a:t>
              </a:r>
              <a:r>
                <a:rPr lang="en-US" sz="1200" b="1" dirty="0" smtClean="0"/>
                <a:t>D75</a:t>
              </a:r>
              <a:r>
                <a:rPr lang="en-US" sz="1200" dirty="0" smtClean="0"/>
                <a:t> (2007)</a:t>
              </a:r>
              <a:endParaRPr lang="en-US" sz="1200" dirty="0"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4400-1B29-4D89-9518-A647A36ECE14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304800" y="4343400"/>
            <a:ext cx="533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Similar to Bethe-</a:t>
            </a:r>
            <a:r>
              <a:rPr lang="en-US" sz="2400" dirty="0" err="1">
                <a:solidFill>
                  <a:srgbClr val="005400"/>
                </a:solidFill>
              </a:rPr>
              <a:t>Heitler</a:t>
            </a:r>
            <a:endParaRPr lang="en-US" sz="2400" dirty="0">
              <a:solidFill>
                <a:srgbClr val="005400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-(T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/M</a:t>
            </a:r>
            <a:r>
              <a:rPr lang="en-US" sz="2000" baseline="-25000" dirty="0">
                <a:solidFill>
                  <a:srgbClr val="4D4D4D"/>
                </a:solidFill>
              </a:rPr>
              <a:t>q</a:t>
            </a:r>
            <a:r>
              <a:rPr lang="en-US" sz="2000" baseline="30000" dirty="0">
                <a:solidFill>
                  <a:srgbClr val="4D4D4D"/>
                </a:solidFill>
              </a:rPr>
              <a:t>2</a:t>
            </a:r>
            <a:r>
              <a:rPr lang="en-US" sz="2000" dirty="0">
                <a:solidFill>
                  <a:srgbClr val="4D4D4D"/>
                </a:solidFill>
              </a:rPr>
              <a:t>) 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endParaRPr lang="en-US" sz="2000" baseline="-25000" dirty="0">
              <a:solidFill>
                <a:srgbClr val="4D4D4D"/>
              </a:solidFill>
            </a:endParaRPr>
          </a:p>
          <a:p>
            <a:pPr marL="1143000" lvl="2" indent="-228600">
              <a:spcBef>
                <a:spcPct val="20000"/>
              </a:spcBef>
            </a:pPr>
            <a:endParaRPr lang="en-US" sz="2400" baseline="-25000" dirty="0">
              <a:solidFill>
                <a:srgbClr val="4D4D4D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solidFill>
                  <a:srgbClr val="005400"/>
                </a:solidFill>
              </a:rPr>
              <a:t>Very different from LPM</a:t>
            </a:r>
          </a:p>
          <a:p>
            <a:pPr marL="1143000" lvl="2" indent="-228600">
              <a:spcBef>
                <a:spcPct val="20000"/>
              </a:spcBef>
            </a:pPr>
            <a:r>
              <a:rPr lang="en-US" sz="2000" dirty="0" err="1">
                <a:solidFill>
                  <a:srgbClr val="4D4D4D"/>
                </a:solidFill>
              </a:rPr>
              <a:t>dp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dt</a:t>
            </a:r>
            <a:r>
              <a:rPr lang="en-US" sz="2000" dirty="0">
                <a:solidFill>
                  <a:srgbClr val="4D4D4D"/>
                </a:solidFill>
              </a:rPr>
              <a:t> ~ -LT</a:t>
            </a:r>
            <a:r>
              <a:rPr lang="en-US" sz="2000" baseline="30000" dirty="0">
                <a:solidFill>
                  <a:srgbClr val="4D4D4D"/>
                </a:solidFill>
              </a:rPr>
              <a:t>3</a:t>
            </a:r>
            <a:r>
              <a:rPr lang="en-US" sz="2000" dirty="0">
                <a:solidFill>
                  <a:srgbClr val="4D4D4D"/>
                </a:solidFill>
              </a:rPr>
              <a:t> log(</a:t>
            </a:r>
            <a:r>
              <a:rPr lang="en-US" sz="2000" dirty="0" err="1">
                <a:solidFill>
                  <a:srgbClr val="4D4D4D"/>
                </a:solidFill>
              </a:rPr>
              <a:t>p</a:t>
            </a:r>
            <a:r>
              <a:rPr lang="en-US" sz="2000" baseline="-25000" dirty="0" err="1">
                <a:solidFill>
                  <a:srgbClr val="4D4D4D"/>
                </a:solidFill>
              </a:rPr>
              <a:t>T</a:t>
            </a:r>
            <a:r>
              <a:rPr lang="en-US" sz="2000" dirty="0">
                <a:solidFill>
                  <a:srgbClr val="4D4D4D"/>
                </a:solidFill>
              </a:rPr>
              <a:t>/</a:t>
            </a:r>
            <a:r>
              <a:rPr lang="en-US" sz="2000" dirty="0" err="1">
                <a:solidFill>
                  <a:srgbClr val="4D4D4D"/>
                </a:solidFill>
              </a:rPr>
              <a:t>M</a:t>
            </a:r>
            <a:r>
              <a:rPr lang="en-US" sz="2000" baseline="-25000" dirty="0" err="1">
                <a:solidFill>
                  <a:srgbClr val="4D4D4D"/>
                </a:solidFill>
              </a:rPr>
              <a:t>q</a:t>
            </a:r>
            <a:r>
              <a:rPr lang="en-US" sz="2000" dirty="0">
                <a:solidFill>
                  <a:srgbClr val="4D4D4D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CUA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8C363-D587-46D0-ADC7-FA6C97A3387D}" type="slidenum">
              <a:rPr lang="en-US"/>
              <a:pPr/>
              <a:t>23</a:t>
            </a:fld>
            <a:endParaRPr lang="en-US"/>
          </a:p>
        </p:txBody>
      </p:sp>
      <p:sp>
        <p:nvSpPr>
          <p:cNvPr id="100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Compared to Data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6172200"/>
          </a:xfrm>
        </p:spPr>
        <p:txBody>
          <a:bodyPr>
            <a:normAutofit/>
          </a:bodyPr>
          <a:lstStyle/>
          <a:p>
            <a:r>
              <a:rPr lang="en-US" dirty="0"/>
              <a:t>String drag: </a:t>
            </a:r>
            <a:r>
              <a:rPr lang="en-US" dirty="0" smtClean="0"/>
              <a:t>qualitative agreement</a:t>
            </a:r>
          </a:p>
          <a:p>
            <a:pPr lvl="1"/>
            <a:endParaRPr lang="en-US" dirty="0" smtClean="0"/>
          </a:p>
        </p:txBody>
      </p:sp>
      <p:graphicFrame>
        <p:nvGraphicFramePr>
          <p:cNvPr id="1002500" name="Object 4"/>
          <p:cNvGraphicFramePr>
            <a:graphicFrameLocks noChangeAspect="1"/>
          </p:cNvGraphicFramePr>
          <p:nvPr/>
        </p:nvGraphicFramePr>
        <p:xfrm>
          <a:off x="2242276" y="2086789"/>
          <a:ext cx="4191000" cy="4052158"/>
        </p:xfrm>
        <a:graphic>
          <a:graphicData uri="http://schemas.openxmlformats.org/presentationml/2006/ole">
            <p:oleObj spid="_x0000_s869378" name="Image" r:id="rId3" imgW="11873016" imgH="11479365" progId="">
              <p:embed/>
            </p:oleObj>
          </a:graphicData>
        </a:graphic>
      </p:graphicFrame>
      <p:sp>
        <p:nvSpPr>
          <p:cNvPr id="1002501" name="Text Box 5"/>
          <p:cNvSpPr txBox="1">
            <a:spLocks noChangeArrowheads="1"/>
          </p:cNvSpPr>
          <p:nvPr/>
        </p:nvSpPr>
        <p:spPr bwMode="auto">
          <a:xfrm>
            <a:off x="5290276" y="6047601"/>
            <a:ext cx="141532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WAH</a:t>
            </a:r>
            <a:r>
              <a:rPr lang="en-US" sz="1200" dirty="0"/>
              <a:t>, </a:t>
            </a:r>
            <a:r>
              <a:rPr lang="en-US" sz="1200" dirty="0" smtClean="0"/>
              <a:t>PhD Thesis</a:t>
            </a:r>
            <a:endParaRPr lang="en-US" sz="12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16387-49FD-4BDD-9CC9-2961F497DD0B}" type="datetime1">
              <a:rPr lang="en-US" smtClean="0"/>
              <a:pPr/>
              <a:t>7/29/2010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Quark and Gluon E-Loss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4108-A355-45BC-A413-5A1DDF3138CB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CUA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4001852" y="838200"/>
            <a:ext cx="4645496" cy="3020199"/>
            <a:chOff x="4001852" y="1676400"/>
            <a:chExt cx="4645496" cy="3020199"/>
          </a:xfrm>
        </p:grpSpPr>
        <p:pic>
          <p:nvPicPr>
            <p:cNvPr id="1576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01852" y="1676400"/>
              <a:ext cx="4532548" cy="3010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7086600" y="4419600"/>
              <a:ext cx="15607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WAH, </a:t>
              </a:r>
              <a:r>
                <a:rPr lang="en-US" sz="1200" i="1" dirty="0" smtClean="0"/>
                <a:t>in preparation</a:t>
              </a:r>
              <a:endParaRPr lang="en-US" sz="1200" dirty="0" smtClean="0"/>
            </a:p>
          </p:txBody>
        </p:sp>
      </p:grpSp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707" y="1600200"/>
            <a:ext cx="365969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447800" y="5105400"/>
            <a:ext cx="2028119" cy="91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4D4D4D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4D4D4D"/>
                </a:solidFill>
              </a:rPr>
              <a:t>L</a:t>
            </a:r>
            <a:r>
              <a:rPr lang="en-US" sz="2000" baseline="30000" dirty="0" err="1" smtClean="0">
                <a:solidFill>
                  <a:srgbClr val="4D4D4D"/>
                </a:solidFill>
              </a:rPr>
              <a:t>g</a:t>
            </a:r>
            <a:r>
              <a:rPr lang="en-US" sz="2000" baseline="-25000" dirty="0" err="1" smtClean="0">
                <a:solidFill>
                  <a:srgbClr val="4D4D4D"/>
                </a:solidFill>
              </a:rPr>
              <a:t>therm</a:t>
            </a:r>
            <a:r>
              <a:rPr lang="en-US" sz="2000" dirty="0" smtClean="0">
                <a:solidFill>
                  <a:srgbClr val="4D4D4D"/>
                </a:solidFill>
              </a:rPr>
              <a:t> ~ E</a:t>
            </a:r>
            <a:r>
              <a:rPr lang="en-US" sz="2000" baseline="30000" dirty="0" smtClean="0">
                <a:solidFill>
                  <a:srgbClr val="4D4D4D"/>
                </a:solidFill>
              </a:rPr>
              <a:t>1/3</a:t>
            </a:r>
          </a:p>
          <a:p>
            <a:endParaRPr lang="en-US" sz="2000" baseline="30000" dirty="0" smtClean="0">
              <a:solidFill>
                <a:srgbClr val="4D4D4D"/>
              </a:solidFill>
            </a:endParaRPr>
          </a:p>
          <a:p>
            <a:r>
              <a:rPr lang="en-US" sz="2000" dirty="0" err="1" smtClean="0">
                <a:solidFill>
                  <a:srgbClr val="4D4D4D"/>
                </a:solidFill>
                <a:latin typeface="Symbol" pitchFamily="18" charset="2"/>
              </a:rPr>
              <a:t>D</a:t>
            </a:r>
            <a:r>
              <a:rPr lang="en-US" sz="2000" dirty="0" err="1" smtClean="0">
                <a:solidFill>
                  <a:srgbClr val="4D4D4D"/>
                </a:solidFill>
              </a:rPr>
              <a:t>L</a:t>
            </a:r>
            <a:r>
              <a:rPr lang="en-US" sz="2000" baseline="30000" dirty="0" err="1" smtClean="0">
                <a:solidFill>
                  <a:srgbClr val="4D4D4D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4D4D4D"/>
                </a:solidFill>
              </a:rPr>
              <a:t>therm</a:t>
            </a:r>
            <a:r>
              <a:rPr lang="en-US" sz="2000" dirty="0" smtClean="0">
                <a:solidFill>
                  <a:srgbClr val="4D4D4D"/>
                </a:solidFill>
              </a:rPr>
              <a:t> ~ (2E)</a:t>
            </a:r>
            <a:r>
              <a:rPr lang="en-US" sz="2000" baseline="30000" dirty="0" smtClean="0">
                <a:solidFill>
                  <a:srgbClr val="4D4D4D"/>
                </a:solidFill>
              </a:rPr>
              <a:t>1/3</a:t>
            </a:r>
            <a:endParaRPr lang="en-US" sz="2000" dirty="0" smtClean="0">
              <a:solidFill>
                <a:srgbClr val="4D4D4D"/>
              </a:solidFill>
            </a:endParaRPr>
          </a:p>
        </p:txBody>
      </p:sp>
      <p:pic>
        <p:nvPicPr>
          <p:cNvPr id="87040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3810000"/>
            <a:ext cx="4191000" cy="270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963388" y="6400800"/>
            <a:ext cx="2504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Renk</a:t>
            </a:r>
            <a:r>
              <a:rPr lang="en-US" sz="1200" dirty="0" smtClean="0"/>
              <a:t> and </a:t>
            </a:r>
            <a:r>
              <a:rPr lang="en-US" sz="1200" dirty="0" err="1" smtClean="0"/>
              <a:t>Marquet</a:t>
            </a:r>
            <a:r>
              <a:rPr lang="en-US" sz="1200" dirty="0" smtClean="0"/>
              <a:t>, PLB685,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High-p</a:t>
            </a:r>
            <a:r>
              <a:rPr lang="en-US" baseline="-25000" dirty="0" smtClean="0"/>
              <a:t>T</a:t>
            </a:r>
            <a:r>
              <a:rPr lang="en-US" dirty="0" smtClean="0"/>
              <a:t> and HIC </a:t>
            </a:r>
            <a:r>
              <a:rPr lang="en-US" dirty="0" err="1" smtClean="0"/>
              <a:t>Spacetime</a:t>
            </a:r>
            <a:r>
              <a:rPr lang="en-US" dirty="0" smtClean="0"/>
              <a:t> Evolution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E0378-46CB-44E5-8E51-2285F6667F67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CUA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057400"/>
            <a:ext cx="86296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and High-p</a:t>
            </a:r>
            <a:r>
              <a:rPr lang="en-US" baseline="-25000" dirty="0" smtClean="0"/>
              <a:t>T</a:t>
            </a:r>
            <a:r>
              <a:rPr lang="en-US" dirty="0" smtClean="0"/>
              <a:t> v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en-US" dirty="0" smtClean="0"/>
              <a:t>CGC vs. KLN and rotating RP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dirty="0" smtClean="0"/>
              <a:t>Effect not large enough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54571-8908-4406-9AC9-883118C1D2A1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CUA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7" name="Content Placeholder 6" descr="eps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401783" y="1392383"/>
            <a:ext cx="3768435" cy="4876799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9906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Effects of geom. on, e.g. v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might be quite large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66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5334000"/>
            <a:ext cx="221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J </a:t>
            </a:r>
            <a:r>
              <a:rPr lang="en-US" sz="1200" dirty="0" err="1" smtClean="0"/>
              <a:t>Jia</a:t>
            </a:r>
            <a:r>
              <a:rPr lang="en-US" sz="1200" dirty="0" smtClean="0"/>
              <a:t>, </a:t>
            </a:r>
            <a:r>
              <a:rPr lang="en-US" sz="1200" i="1" dirty="0" smtClean="0"/>
              <a:t>in preparation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63266" y="2362200"/>
            <a:ext cx="470453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524000" y="5791200"/>
            <a:ext cx="7103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Need experimental constraints on initial geometry!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Tantalizing physics discoveries at RHIC</a:t>
            </a:r>
          </a:p>
          <a:p>
            <a:pPr lvl="1"/>
            <a:r>
              <a:rPr lang="en-US" dirty="0" smtClean="0"/>
              <a:t>Large low-p</a:t>
            </a:r>
            <a:r>
              <a:rPr lang="en-US" baseline="-25000" dirty="0" smtClean="0"/>
              <a:t>T</a:t>
            </a:r>
            <a:r>
              <a:rPr lang="en-US" dirty="0" smtClean="0"/>
              <a:t> v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lvl="2"/>
            <a:r>
              <a:rPr lang="en-US" dirty="0" smtClean="0"/>
              <a:t>nearly perfect strongly coupled fluid</a:t>
            </a:r>
          </a:p>
          <a:p>
            <a:pPr lvl="1"/>
            <a:r>
              <a:rPr lang="en-US" dirty="0" smtClean="0"/>
              <a:t>Large high-p</a:t>
            </a:r>
            <a:r>
              <a:rPr lang="en-US" baseline="-25000" dirty="0" smtClean="0"/>
              <a:t>T</a:t>
            </a:r>
            <a:r>
              <a:rPr lang="en-US" dirty="0" smtClean="0"/>
              <a:t> suppression</a:t>
            </a:r>
          </a:p>
          <a:p>
            <a:pPr lvl="2"/>
            <a:r>
              <a:rPr lang="en-US" dirty="0" smtClean="0"/>
              <a:t>weakly coupled </a:t>
            </a:r>
            <a:r>
              <a:rPr lang="en-US" dirty="0" err="1" smtClean="0"/>
              <a:t>quasiparticle</a:t>
            </a:r>
            <a:r>
              <a:rPr lang="en-US" dirty="0" smtClean="0"/>
              <a:t> plasma</a:t>
            </a:r>
          </a:p>
          <a:p>
            <a:r>
              <a:rPr lang="en-US" dirty="0" smtClean="0"/>
              <a:t>Statement that QGP at RHIC is strongly coupled nearly ideal fluid depends sensitively on the IC</a:t>
            </a:r>
          </a:p>
          <a:p>
            <a:pPr lvl="1"/>
            <a:r>
              <a:rPr lang="en-US" dirty="0" smtClean="0"/>
              <a:t>Diffuse medium and AdS/CFT</a:t>
            </a:r>
          </a:p>
          <a:p>
            <a:pPr lvl="1"/>
            <a:r>
              <a:rPr lang="en-US" dirty="0" smtClean="0"/>
              <a:t>Sharp medium and pQCD</a:t>
            </a:r>
          </a:p>
          <a:p>
            <a:r>
              <a:rPr lang="en-US" dirty="0" smtClean="0"/>
              <a:t>Exciting </a:t>
            </a:r>
            <a:r>
              <a:rPr lang="en-US" dirty="0" err="1" smtClean="0"/>
              <a:t>eRHIC</a:t>
            </a:r>
            <a:r>
              <a:rPr lang="en-US" dirty="0" smtClean="0"/>
              <a:t> and </a:t>
            </a:r>
            <a:r>
              <a:rPr lang="en-US" smtClean="0"/>
              <a:t>LHeC</a:t>
            </a:r>
            <a:r>
              <a:rPr lang="en-US" dirty="0" smtClean="0"/>
              <a:t> </a:t>
            </a:r>
            <a:r>
              <a:rPr lang="en-US" dirty="0" smtClean="0"/>
              <a:t>HI physics opportunities</a:t>
            </a:r>
          </a:p>
          <a:p>
            <a:pPr lvl="1"/>
            <a:r>
              <a:rPr lang="en-US" dirty="0" smtClean="0"/>
              <a:t>Knowledge of </a:t>
            </a:r>
            <a:r>
              <a:rPr lang="en-US" i="1" dirty="0" smtClean="0">
                <a:latin typeface="Symbol" pitchFamily="18" charset="2"/>
              </a:rPr>
              <a:t>r </a:t>
            </a:r>
            <a:r>
              <a:rPr lang="en-US" dirty="0" smtClean="0"/>
              <a:t>(</a:t>
            </a:r>
            <a:r>
              <a:rPr lang="en-US" i="1" dirty="0" smtClean="0"/>
              <a:t>b</a:t>
            </a:r>
            <a:r>
              <a:rPr lang="en-US" dirty="0" smtClean="0"/>
              <a:t>) </a:t>
            </a:r>
            <a:r>
              <a:rPr lang="en-US" u="sng" dirty="0" smtClean="0"/>
              <a:t>extremely</a:t>
            </a:r>
            <a:r>
              <a:rPr lang="en-US" dirty="0" smtClean="0"/>
              <a:t> important for quantitative (qualitative?) HI physics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6E5A-44C0-4D7D-AE5A-006812883300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CUA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These Interesting?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Want to characterize the QGP</a:t>
            </a:r>
          </a:p>
          <a:p>
            <a:pPr lvl="1"/>
            <a:r>
              <a:rPr lang="en-US" dirty="0" smtClean="0"/>
              <a:t>Can’t directly measure</a:t>
            </a:r>
          </a:p>
          <a:p>
            <a:pPr lvl="2"/>
            <a:r>
              <a:rPr lang="en-US" dirty="0" smtClean="0"/>
              <a:t>Use indirect tools</a:t>
            </a:r>
          </a:p>
          <a:p>
            <a:r>
              <a:rPr lang="en-US" dirty="0" smtClean="0"/>
              <a:t>Is QGP:</a:t>
            </a:r>
          </a:p>
          <a:p>
            <a:pPr lvl="1"/>
            <a:r>
              <a:rPr lang="en-US" dirty="0" smtClean="0"/>
              <a:t>Most perfect fluid ever created/studied?</a:t>
            </a:r>
          </a:p>
          <a:p>
            <a:pPr lvl="1"/>
            <a:r>
              <a:rPr lang="en-US" dirty="0" smtClean="0"/>
              <a:t>Can one use strongly and/or weakly coupled field theory methods?</a:t>
            </a:r>
          </a:p>
          <a:p>
            <a:pPr lvl="2"/>
            <a:r>
              <a:rPr lang="en-US" dirty="0" smtClean="0"/>
              <a:t>pQCD vs. AdS/CFT</a:t>
            </a:r>
          </a:p>
          <a:p>
            <a:r>
              <a:rPr lang="en-US" i="1" dirty="0" smtClean="0"/>
              <a:t>Enormous</a:t>
            </a:r>
            <a:r>
              <a:rPr lang="en-US" dirty="0" smtClean="0"/>
              <a:t> influence of </a:t>
            </a:r>
            <a:r>
              <a:rPr lang="en-US" b="1" u="sng" dirty="0" smtClean="0"/>
              <a:t>geometry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3C75-1936-40F1-8F6A-14768B71E681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CUA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QCD: Theory of the Strong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318592"/>
            <a:ext cx="8229600" cy="4525963"/>
          </a:xfrm>
        </p:spPr>
        <p:txBody>
          <a:bodyPr/>
          <a:lstStyle/>
          <a:p>
            <a:pPr lvl="2"/>
            <a:r>
              <a:rPr lang="en-US" dirty="0" smtClean="0"/>
              <a:t>Running 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baseline="-25000" dirty="0" smtClean="0"/>
              <a:t>s</a:t>
            </a:r>
          </a:p>
          <a:p>
            <a:pPr lvl="3"/>
            <a:r>
              <a:rPr lang="en-US" dirty="0" smtClean="0"/>
              <a:t> -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-</a:t>
            </a:r>
            <a:r>
              <a:rPr lang="en-US" dirty="0" err="1" smtClean="0"/>
              <a:t>fcn</a:t>
            </a:r>
            <a:endParaRPr lang="en-US" dirty="0" smtClean="0"/>
          </a:p>
          <a:p>
            <a:pPr lvl="3"/>
            <a:endParaRPr lang="en-US" dirty="0" smtClean="0">
              <a:latin typeface="Symbol" pitchFamily="18" charset="2"/>
            </a:endParaRPr>
          </a:p>
          <a:p>
            <a:pPr lvl="2"/>
            <a:r>
              <a:rPr lang="en-US" dirty="0" smtClean="0"/>
              <a:t>SU(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</a:t>
            </a:r>
            <a:r>
              <a:rPr lang="en-US" dirty="0" smtClean="0"/>
              <a:t> = 3)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err="1" smtClean="0"/>
              <a:t>N</a:t>
            </a:r>
            <a:r>
              <a:rPr lang="en-US" baseline="-25000" dirty="0" err="1" smtClean="0"/>
              <a:t>f</a:t>
            </a:r>
            <a:r>
              <a:rPr lang="en-US" dirty="0" smtClean="0"/>
              <a:t>(E)</a:t>
            </a:r>
          </a:p>
          <a:p>
            <a:pPr lvl="3"/>
            <a:r>
              <a:rPr lang="en-US" dirty="0" err="1" smtClean="0"/>
              <a:t>N</a:t>
            </a:r>
            <a:r>
              <a:rPr lang="en-US" baseline="-25000" dirty="0" err="1" smtClean="0"/>
              <a:t>f</a:t>
            </a:r>
            <a:r>
              <a:rPr lang="en-US" dirty="0" smtClean="0"/>
              <a:t>(RHIC)  ≈ 2.5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0BAA-D7C5-41A5-BFAA-12A59EC14E49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CUA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9" name="Group 15"/>
          <p:cNvGrpSpPr/>
          <p:nvPr/>
        </p:nvGrpSpPr>
        <p:grpSpPr>
          <a:xfrm>
            <a:off x="6324600" y="1066800"/>
            <a:ext cx="2590800" cy="2662391"/>
            <a:chOff x="6324600" y="1196008"/>
            <a:chExt cx="2590800" cy="266239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324600" y="1196008"/>
              <a:ext cx="2590800" cy="249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6553200" y="3581400"/>
              <a:ext cx="18485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ALEPH, PLB284, (1992)</a:t>
              </a:r>
              <a:endParaRPr lang="en-US" sz="1200" dirty="0"/>
            </a:p>
          </p:txBody>
        </p:sp>
      </p:grpSp>
      <p:grpSp>
        <p:nvGrpSpPr>
          <p:cNvPr id="15" name="Group 16"/>
          <p:cNvGrpSpPr/>
          <p:nvPr/>
        </p:nvGrpSpPr>
        <p:grpSpPr>
          <a:xfrm>
            <a:off x="3756543" y="3939244"/>
            <a:ext cx="5082657" cy="2537756"/>
            <a:chOff x="3756543" y="4010835"/>
            <a:chExt cx="5082657" cy="253775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62400" y="4037339"/>
              <a:ext cx="4876800" cy="2301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56543" y="4010835"/>
              <a:ext cx="192719" cy="2276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6323339"/>
              <a:ext cx="453835" cy="153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6801676" y="6271592"/>
              <a:ext cx="18394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Griffiths Particle Physics</a:t>
              </a:r>
              <a:endParaRPr lang="en-US" sz="1200" dirty="0"/>
            </a:p>
          </p:txBody>
        </p:sp>
      </p:grpSp>
      <p:grpSp>
        <p:nvGrpSpPr>
          <p:cNvPr id="16" name="Group 14"/>
          <p:cNvGrpSpPr/>
          <p:nvPr/>
        </p:nvGrpSpPr>
        <p:grpSpPr>
          <a:xfrm>
            <a:off x="3200400" y="1159447"/>
            <a:ext cx="2971800" cy="2493544"/>
            <a:chOff x="3200400" y="1288655"/>
            <a:chExt cx="2971800" cy="2493544"/>
          </a:xfrm>
        </p:grpSpPr>
        <p:sp>
          <p:nvSpPr>
            <p:cNvPr id="10" name="TextBox 9"/>
            <p:cNvSpPr txBox="1"/>
            <p:nvPr/>
          </p:nvSpPr>
          <p:spPr>
            <a:xfrm>
              <a:off x="4267200" y="3505200"/>
              <a:ext cx="5180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PDG</a:t>
              </a:r>
              <a:endParaRPr lang="en-US" sz="1200" dirty="0"/>
            </a:p>
          </p:txBody>
        </p: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00400" y="1288655"/>
              <a:ext cx="2971800" cy="2368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Interested 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8862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Measure many-body physics of strong force</a:t>
            </a:r>
          </a:p>
          <a:p>
            <a:endParaRPr lang="en-US" dirty="0" smtClean="0"/>
          </a:p>
          <a:p>
            <a:r>
              <a:rPr lang="en-US" dirty="0" smtClean="0"/>
              <a:t>Test &amp; understand theory of many-body non-</a:t>
            </a:r>
            <a:r>
              <a:rPr lang="en-US" dirty="0" err="1" smtClean="0"/>
              <a:t>Abelian</a:t>
            </a:r>
            <a:r>
              <a:rPr lang="en-US" dirty="0" smtClean="0"/>
              <a:t> fields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7FDD-D659-4918-95D4-6EC1EFA4B7B3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CUA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Content Placeholder 6" descr="PhaseDiagramLR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3270" y="1323201"/>
            <a:ext cx="4618330" cy="45259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39635" y="5895201"/>
            <a:ext cx="1794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Long Range Plan, 2008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 Collisions Tool for Strong Force Physics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209800"/>
          </a:xfrm>
        </p:spPr>
        <p:txBody>
          <a:bodyPr/>
          <a:lstStyle/>
          <a:p>
            <a:r>
              <a:rPr lang="en-US" dirty="0" smtClean="0"/>
              <a:t>Want a </a:t>
            </a:r>
            <a:r>
              <a:rPr lang="en-US" b="1" i="1" dirty="0" smtClean="0"/>
              <a:t>consistent</a:t>
            </a:r>
            <a:r>
              <a:rPr lang="en-US" dirty="0" smtClean="0"/>
              <a:t> picture of matter produced in HI collisions</a:t>
            </a:r>
          </a:p>
          <a:p>
            <a:pPr lvl="1"/>
            <a:r>
              <a:rPr lang="en-US" dirty="0" smtClean="0"/>
              <a:t>Then, want to quantify the properties of the produced matter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A76BE-CEA9-46D0-B901-7F65C7A8010D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CUA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164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371600"/>
            <a:ext cx="3995737" cy="251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871" y="1371600"/>
            <a:ext cx="382912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Spacetime</a:t>
            </a:r>
            <a:r>
              <a:rPr lang="en-US" dirty="0" smtClean="0"/>
              <a:t> Evolution of a HI Collision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EFB0C-BD12-4D39-9CA5-BD361EAFFC1B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CUA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331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50" y="2559050"/>
            <a:ext cx="89773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0"/>
          <p:cNvGrpSpPr/>
          <p:nvPr/>
        </p:nvGrpSpPr>
        <p:grpSpPr>
          <a:xfrm>
            <a:off x="2438400" y="2819400"/>
            <a:ext cx="1219200" cy="990600"/>
            <a:chOff x="2362200" y="4572000"/>
            <a:chExt cx="1219200" cy="990600"/>
          </a:xfrm>
        </p:grpSpPr>
        <p:sp>
          <p:nvSpPr>
            <p:cNvPr id="8" name="Oval 7"/>
            <p:cNvSpPr/>
            <p:nvPr/>
          </p:nvSpPr>
          <p:spPr bwMode="auto">
            <a:xfrm>
              <a:off x="2362200" y="4572000"/>
              <a:ext cx="457200" cy="99060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5400000">
              <a:off x="2628900" y="48387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>
              <a:off x="2590800" y="47244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H="1">
              <a:off x="2400300" y="49149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2438400" y="48006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5400000">
              <a:off x="2628900" y="5067300"/>
              <a:ext cx="152400" cy="76200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>
              <a:off x="2590800" y="4953000"/>
              <a:ext cx="152400" cy="76200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5400000">
              <a:off x="2476500" y="52197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0800000">
              <a:off x="2438400" y="51054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rot="16200000" flipH="1">
              <a:off x="2552700" y="53721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2590800" y="52578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 bwMode="auto">
            <a:xfrm>
              <a:off x="3124200" y="4572000"/>
              <a:ext cx="457200" cy="99060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rot="5400000">
              <a:off x="3390900" y="48387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0800000">
              <a:off x="3352800" y="47244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6200000" flipH="1">
              <a:off x="3162300" y="49149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3200400" y="48006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>
              <a:off x="3390900" y="5067300"/>
              <a:ext cx="152400" cy="76200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10800000">
              <a:off x="3352800" y="4953000"/>
              <a:ext cx="152400" cy="76200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>
              <a:off x="3238500" y="52197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rot="10800000">
              <a:off x="3200400" y="51054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6200000" flipH="1">
              <a:off x="3314700" y="53721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3352800" y="52578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590800" y="4800600"/>
              <a:ext cx="838200" cy="0"/>
            </a:xfrm>
            <a:prstGeom prst="line">
              <a:avLst/>
            </a:prstGeom>
            <a:ln w="31750" cap="rnd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438400" y="4953000"/>
              <a:ext cx="838200" cy="0"/>
            </a:xfrm>
            <a:prstGeom prst="line">
              <a:avLst/>
            </a:prstGeom>
            <a:ln w="31750" cap="rnd">
              <a:solidFill>
                <a:srgbClr val="0000FF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667000" y="5105400"/>
              <a:ext cx="838200" cy="0"/>
            </a:xfrm>
            <a:prstGeom prst="line">
              <a:avLst/>
            </a:prstGeom>
            <a:ln w="31750" cap="rnd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514600" y="5181600"/>
              <a:ext cx="838200" cy="0"/>
            </a:xfrm>
            <a:prstGeom prst="line">
              <a:avLst/>
            </a:prstGeom>
            <a:ln w="31750" cap="rnd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667000" y="5334000"/>
              <a:ext cx="838200" cy="0"/>
            </a:xfrm>
            <a:prstGeom prst="line">
              <a:avLst/>
            </a:prstGeom>
            <a:ln w="31750" cap="rnd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401347" y="229766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- </a:t>
            </a:r>
            <a:r>
              <a:rPr lang="en-US" dirty="0" smtClean="0">
                <a:latin typeface="Symbol" pitchFamily="18" charset="2"/>
              </a:rPr>
              <a:t>¥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46081" y="228600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0</a:t>
            </a:r>
            <a:endParaRPr lang="en-US" dirty="0" smtClean="0">
              <a:latin typeface="Symbol" pitchFamily="18" charset="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76600" y="228600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1 fm/c</a:t>
            </a:r>
            <a:endParaRPr lang="en-US" dirty="0" smtClean="0">
              <a:latin typeface="Symbol" pitchFamily="18" charset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955944" y="228600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3 fm/c</a:t>
            </a:r>
            <a:endParaRPr lang="en-US" dirty="0" smtClean="0">
              <a:latin typeface="Symbol" pitchFamily="18" charset="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003944" y="2297668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+ </a:t>
            </a:r>
            <a:r>
              <a:rPr lang="en-US" dirty="0" smtClean="0">
                <a:latin typeface="Symbol" pitchFamily="18" charset="2"/>
              </a:rPr>
              <a:t>¥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03744" y="228600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4 fm/c</a:t>
            </a:r>
            <a:endParaRPr lang="en-US" dirty="0" smtClean="0">
              <a:latin typeface="Symbol" pitchFamily="18" charset="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4800" y="4142601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Initial State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371600" y="4142601"/>
            <a:ext cx="1122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Initial Overlap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458977" y="4142601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Thermalization</a:t>
            </a:r>
            <a:endParaRPr lang="en-US" sz="1200" dirty="0" smtClean="0"/>
          </a:p>
        </p:txBody>
      </p:sp>
      <p:sp>
        <p:nvSpPr>
          <p:cNvPr id="61" name="TextBox 60"/>
          <p:cNvSpPr txBox="1"/>
          <p:nvPr/>
        </p:nvSpPr>
        <p:spPr>
          <a:xfrm>
            <a:off x="4349091" y="4142601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QGP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562600" y="4141826"/>
            <a:ext cx="1128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Hadronization</a:t>
            </a:r>
            <a:endParaRPr lang="en-US" sz="1200" dirty="0" smtClean="0"/>
          </a:p>
        </p:txBody>
      </p:sp>
      <p:sp>
        <p:nvSpPr>
          <p:cNvPr id="63" name="TextBox 62"/>
          <p:cNvSpPr txBox="1"/>
          <p:nvPr/>
        </p:nvSpPr>
        <p:spPr>
          <a:xfrm>
            <a:off x="7467600" y="4141826"/>
            <a:ext cx="1011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Hadron</a:t>
            </a:r>
            <a:r>
              <a:rPr lang="en-US" sz="1200" dirty="0" smtClean="0"/>
              <a:t> Gas</a:t>
            </a:r>
          </a:p>
        </p:txBody>
      </p:sp>
      <p:sp>
        <p:nvSpPr>
          <p:cNvPr id="6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dirty="0" smtClean="0"/>
              <a:t>At RHIC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Nontrivial to learn about QGP through HIC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of QCD Calculation I: Lattice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876800" y="4343400"/>
            <a:ext cx="4495800" cy="1143000"/>
          </a:xfrm>
        </p:spPr>
        <p:txBody>
          <a:bodyPr/>
          <a:lstStyle/>
          <a:p>
            <a:pPr lvl="2"/>
            <a:r>
              <a:rPr lang="en-US" dirty="0" smtClean="0"/>
              <a:t>All </a:t>
            </a:r>
            <a:r>
              <a:rPr lang="en-US" dirty="0" err="1" smtClean="0"/>
              <a:t>momenta</a:t>
            </a:r>
            <a:endParaRPr lang="en-US" dirty="0" smtClean="0"/>
          </a:p>
          <a:p>
            <a:pPr lvl="2"/>
            <a:r>
              <a:rPr lang="en-US" dirty="0" smtClean="0"/>
              <a:t>Euclidean </a:t>
            </a:r>
            <a:r>
              <a:rPr lang="en-US" dirty="0" err="1" smtClean="0"/>
              <a:t>correlators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AF54-6D89-4389-B0C4-552D198D6ED9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CUA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3" name="Group 8"/>
          <p:cNvGrpSpPr/>
          <p:nvPr/>
        </p:nvGrpSpPr>
        <p:grpSpPr>
          <a:xfrm>
            <a:off x="1524000" y="1066800"/>
            <a:ext cx="2396296" cy="2362200"/>
            <a:chOff x="152400" y="1447800"/>
            <a:chExt cx="2396296" cy="2362200"/>
          </a:xfrm>
        </p:grpSpPr>
        <p:pic>
          <p:nvPicPr>
            <p:cNvPr id="10" name="Content Placeholder 6" descr="LatticeIllustrati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1447800"/>
              <a:ext cx="2396296" cy="2133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09600" y="3533001"/>
              <a:ext cx="17940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Long Range Plan, 2008</a:t>
              </a:r>
              <a:endParaRPr lang="en-US" sz="1200" dirty="0"/>
            </a:p>
          </p:txBody>
        </p:sp>
      </p:grpSp>
      <p:grpSp>
        <p:nvGrpSpPr>
          <p:cNvPr id="4" name="Group 11"/>
          <p:cNvGrpSpPr/>
          <p:nvPr/>
        </p:nvGrpSpPr>
        <p:grpSpPr>
          <a:xfrm>
            <a:off x="228600" y="3657600"/>
            <a:ext cx="5638800" cy="2639199"/>
            <a:chOff x="0" y="3810000"/>
            <a:chExt cx="5638800" cy="263919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00" y="3810000"/>
              <a:ext cx="5181600" cy="2441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0" y="6172200"/>
              <a:ext cx="28548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Kaczmarek</a:t>
              </a:r>
              <a:r>
                <a:rPr lang="en-US" sz="1200" dirty="0" smtClean="0"/>
                <a:t> and </a:t>
              </a:r>
              <a:r>
                <a:rPr lang="en-US" sz="1200" dirty="0" err="1" smtClean="0"/>
                <a:t>Zantow</a:t>
              </a:r>
              <a:r>
                <a:rPr lang="en-US" sz="1200" dirty="0" smtClean="0"/>
                <a:t>, PRD71 (2005)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68490" y="6172200"/>
              <a:ext cx="27703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Davies et al. (HPQCD), PRL92 (2004)</a:t>
              </a:r>
              <a:endParaRPr lang="en-US" sz="1200" dirty="0"/>
            </a:p>
          </p:txBody>
        </p:sp>
      </p:grp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6435" y="1066800"/>
            <a:ext cx="294469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Methods of QCD Calculation II: </a:t>
            </a:r>
            <a:r>
              <a:rPr lang="en-US" dirty="0" err="1" smtClean="0"/>
              <a:t>pQCD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2057400" y="5486400"/>
            <a:ext cx="5867400" cy="1066800"/>
          </a:xfrm>
        </p:spPr>
        <p:txBody>
          <a:bodyPr>
            <a:normAutofit fontScale="92500"/>
          </a:bodyPr>
          <a:lstStyle/>
          <a:p>
            <a:pPr lvl="2"/>
            <a:r>
              <a:rPr lang="en-US" dirty="0" smtClean="0"/>
              <a:t>Any quantity</a:t>
            </a:r>
          </a:p>
          <a:p>
            <a:pPr lvl="2"/>
            <a:r>
              <a:rPr lang="en-US" dirty="0" smtClean="0"/>
              <a:t>Small coupling (large </a:t>
            </a:r>
            <a:r>
              <a:rPr lang="en-US" dirty="0" err="1" smtClean="0"/>
              <a:t>momenta</a:t>
            </a:r>
            <a:r>
              <a:rPr lang="en-US" dirty="0" smtClean="0"/>
              <a:t> only)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C05C-BC3A-462F-855F-772589880E15}" type="datetime1">
              <a:rPr lang="en-US" smtClean="0"/>
              <a:pPr/>
              <a:t>7/29/2010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EIC at CUA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3" name="Group 17"/>
          <p:cNvGrpSpPr/>
          <p:nvPr/>
        </p:nvGrpSpPr>
        <p:grpSpPr>
          <a:xfrm>
            <a:off x="163881" y="838200"/>
            <a:ext cx="3798519" cy="4772799"/>
            <a:chOff x="163881" y="1219200"/>
            <a:chExt cx="3798519" cy="4772799"/>
          </a:xfrm>
        </p:grpSpPr>
        <p:sp>
          <p:nvSpPr>
            <p:cNvPr id="9" name="TextBox 8"/>
            <p:cNvSpPr txBox="1"/>
            <p:nvPr/>
          </p:nvSpPr>
          <p:spPr>
            <a:xfrm>
              <a:off x="457200" y="5715000"/>
              <a:ext cx="201048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Jäger</a:t>
              </a:r>
              <a:r>
                <a:rPr lang="en-US" sz="1200" dirty="0" smtClean="0"/>
                <a:t> et al., PRD67 (2003)</a:t>
              </a:r>
              <a:endParaRPr lang="en-US" sz="1200" dirty="0"/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3881" y="1219200"/>
              <a:ext cx="3798519" cy="449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" name="Group 16"/>
          <p:cNvGrpSpPr/>
          <p:nvPr/>
        </p:nvGrpSpPr>
        <p:grpSpPr>
          <a:xfrm>
            <a:off x="4078061" y="1295400"/>
            <a:ext cx="5065939" cy="4163199"/>
            <a:chOff x="4078061" y="1752600"/>
            <a:chExt cx="5065939" cy="4163199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78061" y="1752600"/>
              <a:ext cx="5065939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" name="TextBox 14"/>
            <p:cNvSpPr txBox="1"/>
            <p:nvPr/>
          </p:nvSpPr>
          <p:spPr>
            <a:xfrm>
              <a:off x="6019800" y="5638800"/>
              <a:ext cx="16383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d’Enterria</a:t>
              </a:r>
              <a:r>
                <a:rPr lang="en-US" sz="1200" dirty="0" smtClean="0"/>
                <a:t>, 0902.2011</a:t>
              </a:r>
              <a:endParaRPr lang="en-US" sz="12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562600" y="838200"/>
            <a:ext cx="2786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(</a:t>
            </a:r>
            <a:r>
              <a:rPr lang="en-US" sz="2400" dirty="0" err="1" smtClean="0"/>
              <a:t>perturbative</a:t>
            </a:r>
            <a:r>
              <a:rPr lang="en-US" sz="2400" dirty="0" smtClean="0"/>
              <a:t> QCD)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none">
        <a:spAutoFit/>
      </a:bodyPr>
      <a:lstStyle>
        <a:defPPr>
          <a:defRPr sz="1200" dirty="0"/>
        </a:defPPr>
      </a:lst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21374</TotalTime>
  <Words>1140</Words>
  <Application>Microsoft Office PowerPoint</Application>
  <PresentationFormat>On-screen Show (4:3)</PresentationFormat>
  <Paragraphs>330</Paragraphs>
  <Slides>27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Image</vt:lpstr>
      <vt:lpstr>Heavy Ion Physics  and Electron Ion Colliders</vt:lpstr>
      <vt:lpstr>Two Major Discoveries at RHIC</vt:lpstr>
      <vt:lpstr>Why Are These Interesting?</vt:lpstr>
      <vt:lpstr>QCD: Theory of the Strong Force</vt:lpstr>
      <vt:lpstr>What are We Interested In?</vt:lpstr>
      <vt:lpstr>HI Collisions Tool for Strong Force Physics Study</vt:lpstr>
      <vt:lpstr>Spacetime Evolution of a HI Collision</vt:lpstr>
      <vt:lpstr>Methods of QCD Calculation I: Lattice</vt:lpstr>
      <vt:lpstr>Methods of QCD Calculation II: pQCD</vt:lpstr>
      <vt:lpstr>Methods III: AdS/CFT</vt:lpstr>
      <vt:lpstr>Geometry and Flow</vt:lpstr>
      <vt:lpstr>Hydrodynamics and v2</vt:lpstr>
      <vt:lpstr>Viscous Hydrodynamics</vt:lpstr>
      <vt:lpstr>Geometry in Viscosity Extraction</vt:lpstr>
      <vt:lpstr>Why High-pT Particles?</vt:lpstr>
      <vt:lpstr>Tomography in QGP</vt:lpstr>
      <vt:lpstr>QGP Energy Loss</vt:lpstr>
      <vt:lpstr>High-pT Observables</vt:lpstr>
      <vt:lpstr>pQCD Rad Picture</vt:lpstr>
      <vt:lpstr>pQCD Success at RHIC:</vt:lpstr>
      <vt:lpstr>pQCD Seemingly Inadequate</vt:lpstr>
      <vt:lpstr>Jets in AdS/CFT</vt:lpstr>
      <vt:lpstr>Compared to Data</vt:lpstr>
      <vt:lpstr>Light Quark and Gluon E-Loss</vt:lpstr>
      <vt:lpstr>High-pT and HIC Spacetime Evolution</vt:lpstr>
      <vt:lpstr>Geometry and High-pT v2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A Horowitz</dc:creator>
  <cp:lastModifiedBy>William A Horowitz</cp:lastModifiedBy>
  <cp:revision>802</cp:revision>
  <dcterms:created xsi:type="dcterms:W3CDTF">2009-09-03T22:02:25Z</dcterms:created>
  <dcterms:modified xsi:type="dcterms:W3CDTF">2010-07-29T21:51:07Z</dcterms:modified>
</cp:coreProperties>
</file>