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668" r:id="rId2"/>
    <p:sldId id="833" r:id="rId3"/>
    <p:sldId id="834" r:id="rId4"/>
    <p:sldId id="779" r:id="rId5"/>
    <p:sldId id="675" r:id="rId6"/>
    <p:sldId id="676" r:id="rId7"/>
    <p:sldId id="806" r:id="rId8"/>
    <p:sldId id="814" r:id="rId9"/>
    <p:sldId id="815" r:id="rId10"/>
    <p:sldId id="816" r:id="rId11"/>
    <p:sldId id="840" r:id="rId12"/>
    <p:sldId id="841" r:id="rId13"/>
    <p:sldId id="809" r:id="rId14"/>
    <p:sldId id="856" r:id="rId15"/>
    <p:sldId id="802" r:id="rId16"/>
    <p:sldId id="803" r:id="rId17"/>
    <p:sldId id="788" r:id="rId18"/>
    <p:sldId id="843" r:id="rId19"/>
    <p:sldId id="863" r:id="rId20"/>
    <p:sldId id="804" r:id="rId21"/>
    <p:sldId id="846" r:id="rId22"/>
    <p:sldId id="858" r:id="rId23"/>
    <p:sldId id="859" r:id="rId24"/>
    <p:sldId id="861" r:id="rId25"/>
    <p:sldId id="853" r:id="rId26"/>
    <p:sldId id="854" r:id="rId27"/>
    <p:sldId id="865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00"/>
    <a:srgbClr val="0000FF"/>
    <a:srgbClr val="FF0000"/>
    <a:srgbClr val="4D4D4D"/>
    <a:srgbClr val="3F3D99"/>
    <a:srgbClr val="660000"/>
    <a:srgbClr val="09840A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39" autoAdjust="0"/>
    <p:restoredTop sz="85216" autoAdjust="0"/>
  </p:normalViewPr>
  <p:slideViewPr>
    <p:cSldViewPr>
      <p:cViewPr varScale="1">
        <p:scale>
          <a:sx n="67" d="100"/>
          <a:sy n="6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7/29/2010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3A34-D1F0-4384-9A11-98F5F74FDD36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/>
          <a:p>
            <a:r>
              <a:rPr lang="en-US" smtClean="0"/>
              <a:t>EIC at CUA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2EF21-0ACA-43F0-BD58-6D26EAF0439F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6675-9A1D-4FEB-AB44-2A2E6CE63CF3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9940-EE48-4178-ADFB-C7281B215EA7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0383F-76EF-431A-A0F8-845134A0C4E4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AB9AD-2062-4D31-82B0-855270E913C8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CD22-233F-4C0D-A209-2BF1E1EE5D29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6FFB2-EE5A-48D0-83BF-933FB33BD3ED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DEE3-5F0F-4A20-BDEE-15B65B26C749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2DB9F-F6A6-4310-9E25-2B99C90A9EB2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FEF7F-44F2-4376-8BDD-F13379AEB2E0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35B19-BDEA-4966-92BB-EAF439FB4798}" type="datetime1">
              <a:rPr lang="en-US" smtClean="0"/>
              <a:pPr/>
              <a:t>7/29/2010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EIC at CUA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Heavy Ion Physics </a:t>
            </a:r>
            <a:br>
              <a:rPr lang="en-US" dirty="0" smtClean="0"/>
            </a:br>
            <a:r>
              <a:rPr lang="en-US" dirty="0" smtClean="0"/>
              <a:t>and Electron Ion Colliders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July 29, 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7398D-6378-497E-A399-08BCCA5190CB}" type="datetime1">
              <a:rPr lang="en-US" smtClean="0"/>
              <a:pPr/>
              <a:t>7/29/2010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51816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smtClean="0"/>
              <a:t>Ulrich Heinz, </a:t>
            </a:r>
            <a:r>
              <a:rPr lang="en-US" sz="1600" dirty="0" err="1" smtClean="0"/>
              <a:t>Jiangyong</a:t>
            </a:r>
            <a:r>
              <a:rPr lang="en-US" sz="1600" dirty="0" smtClean="0"/>
              <a:t> </a:t>
            </a:r>
            <a:r>
              <a:rPr lang="en-US" sz="1600" dirty="0" err="1" smtClean="0"/>
              <a:t>Jia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Methods III: </a:t>
            </a:r>
            <a:r>
              <a:rPr lang="en-US" sz="4000" dirty="0" err="1" smtClean="0"/>
              <a:t>AdS</a:t>
            </a:r>
            <a:r>
              <a:rPr lang="en-US" sz="4000" dirty="0" smtClean="0"/>
              <a:t>/CFT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3F33A-8179-4F9D-B778-2AB1066DC395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8839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quantities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err="1" smtClean="0">
                <a:solidFill>
                  <a:srgbClr val="4D4D4D"/>
                </a:solidFill>
              </a:rPr>
              <a:t>N</a:t>
            </a:r>
            <a:r>
              <a:rPr lang="en-US" sz="2200" baseline="-25000" dirty="0" err="1" smtClean="0">
                <a:solidFill>
                  <a:srgbClr val="4D4D4D"/>
                </a:solidFill>
              </a:rPr>
              <a:t>c</a:t>
            </a:r>
            <a:r>
              <a:rPr lang="en-US" sz="2200" dirty="0" smtClean="0">
                <a:solidFill>
                  <a:srgbClr val="4D4D4D"/>
                </a:solidFill>
              </a:rPr>
              <a:t> → ∞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</a:t>
            </a:r>
          </a:p>
          <a:p>
            <a:pPr marL="1600200" lvl="3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approx. for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rgbClr val="4D4D4D"/>
                </a:solidFill>
              </a:rPr>
              <a:t>Applicable to condensed matter systems?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 and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Qualitative picture:</a:t>
            </a:r>
          </a:p>
          <a:p>
            <a:pPr lvl="1">
              <a:buNone/>
            </a:pPr>
            <a:r>
              <a:rPr lang="en-US" dirty="0" smtClean="0"/>
              <a:t>Anisotropic initial </a:t>
            </a:r>
          </a:p>
          <a:p>
            <a:pPr lvl="1">
              <a:buNone/>
            </a:pPr>
            <a:r>
              <a:rPr lang="en-US" dirty="0" smtClean="0"/>
              <a:t>geometry =&gt; </a:t>
            </a:r>
          </a:p>
          <a:p>
            <a:pPr lvl="1">
              <a:buNone/>
            </a:pPr>
            <a:r>
              <a:rPr lang="en-US" dirty="0" smtClean="0"/>
              <a:t>anisotropic flow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D760-B69C-4F80-B880-5160509E2AC3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Picture 4" descr="CollisionGeom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1036383"/>
            <a:ext cx="4495800" cy="300221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4141501"/>
            <a:ext cx="5943600" cy="2259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Hydrodynamics and 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5DBAC-522B-467D-A68D-AECC03EA5730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3" descr="v2pt_b7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1446399"/>
            <a:ext cx="4916006" cy="3735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0" y="1295400"/>
            <a:ext cx="45720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Hydro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Early therm.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¶</a:t>
            </a:r>
            <a:r>
              <a:rPr kumimoji="0" lang="en-US" sz="2800" b="0" i="1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</a:t>
            </a: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800" b="0" i="1" u="none" strike="noStrike" kern="1200" cap="none" spc="0" normalizeH="0" baseline="30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  = 0</a:t>
            </a:r>
            <a:endParaRPr lang="en-US" sz="2800" dirty="0" smtClean="0">
              <a:solidFill>
                <a:srgbClr val="005400"/>
              </a:solidFill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Equation of State (EOS)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  <a:latin typeface="Arial" pitchFamily="34" charset="0"/>
                <a:cs typeface="Arial" pitchFamily="34" charset="0"/>
              </a:rPr>
              <a:t>Ideal: </a:t>
            </a:r>
            <a:r>
              <a:rPr lang="en-US" sz="2800" dirty="0" smtClean="0">
                <a:solidFill>
                  <a:srgbClr val="005400"/>
                </a:solidFill>
                <a:latin typeface="Symbol" pitchFamily="18" charset="2"/>
                <a:cs typeface="Arial" pitchFamily="34" charset="0"/>
              </a:rPr>
              <a:t>h</a:t>
            </a:r>
            <a:r>
              <a:rPr lang="en-US" sz="2800" dirty="0" smtClean="0">
                <a:solidFill>
                  <a:srgbClr val="005400"/>
                </a:solidFill>
                <a:latin typeface="Arial" pitchFamily="34" charset="0"/>
                <a:cs typeface="Arial" pitchFamily="34" charset="0"/>
              </a:rPr>
              <a:t>/s = 0</a:t>
            </a:r>
            <a:endParaRPr lang="en-US" sz="3200" dirty="0" smtClean="0">
              <a:solidFill>
                <a:srgbClr val="660000"/>
              </a:solidFill>
            </a:endParaRP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v</a:t>
            </a:r>
            <a:r>
              <a:rPr lang="en-US" sz="2800" baseline="-25000" dirty="0" smtClean="0">
                <a:solidFill>
                  <a:srgbClr val="005400"/>
                </a:solidFill>
              </a:rPr>
              <a:t>2</a:t>
            </a:r>
            <a:r>
              <a:rPr lang="en-US" sz="2800" dirty="0" smtClean="0">
                <a:solidFill>
                  <a:srgbClr val="005400"/>
                </a:solidFill>
              </a:rPr>
              <a:t>: 2</a:t>
            </a:r>
            <a:r>
              <a:rPr lang="en-US" sz="2800" baseline="30000" dirty="0" smtClean="0">
                <a:solidFill>
                  <a:srgbClr val="005400"/>
                </a:solidFill>
              </a:rPr>
              <a:t>nd</a:t>
            </a:r>
            <a:r>
              <a:rPr lang="en-US" sz="2800" dirty="0" smtClean="0">
                <a:solidFill>
                  <a:srgbClr val="005400"/>
                </a:solidFill>
              </a:rPr>
              <a:t> Fourier </a:t>
            </a:r>
            <a:r>
              <a:rPr lang="en-US" sz="2800" dirty="0" err="1" smtClean="0">
                <a:solidFill>
                  <a:srgbClr val="005400"/>
                </a:solidFill>
              </a:rPr>
              <a:t>coef</a:t>
            </a:r>
            <a:r>
              <a:rPr lang="en-US" sz="2800" dirty="0" smtClean="0">
                <a:solidFill>
                  <a:srgbClr val="005400"/>
                </a:solidFill>
              </a:rPr>
              <a:t> of particle spectrum: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>
              <a:solidFill>
                <a:srgbClr val="660000"/>
              </a:solidFill>
            </a:endParaRPr>
          </a:p>
        </p:txBody>
      </p:sp>
      <p:pic>
        <p:nvPicPr>
          <p:cNvPr id="8622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1947" y="5181600"/>
            <a:ext cx="657325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Viscous Hydrodynamics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Viscosity reduces elliptic flow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pQCD</a:t>
            </a:r>
            <a:r>
              <a:rPr lang="en-US" dirty="0" smtClean="0"/>
              <a:t>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AdS</a:t>
            </a:r>
            <a:r>
              <a:rPr lang="en-US" dirty="0" smtClean="0"/>
              <a:t>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2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2">
              <a:buNone/>
            </a:pPr>
            <a:r>
              <a:rPr lang="en-US" dirty="0" smtClean="0"/>
              <a:t>=&gt; Strongly coupled medium?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DDFA-129C-4D21-AC6B-8938EAB974E6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4240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895600"/>
            <a:ext cx="4218601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4419601" y="2870789"/>
          <a:ext cx="4660900" cy="3218087"/>
        </p:xfrm>
        <a:graphic>
          <a:graphicData uri="http://schemas.openxmlformats.org/presentationml/2006/ole">
            <p:oleObj spid="_x0000_s742405" name="Image" r:id="rId4" imgW="6273016" imgH="4330159" progId="">
              <p:embed/>
            </p:oleObj>
          </a:graphicData>
        </a:graphic>
      </p:graphicFrame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748756" y="6015335"/>
            <a:ext cx="20904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err="1"/>
              <a:t>Luzum</a:t>
            </a:r>
            <a:r>
              <a:rPr lang="en-US" sz="1200" dirty="0"/>
              <a:t> and </a:t>
            </a:r>
            <a:r>
              <a:rPr lang="en-US" sz="1200" dirty="0" err="1"/>
              <a:t>Romatschke</a:t>
            </a:r>
            <a:r>
              <a:rPr lang="en-US" sz="1200" dirty="0"/>
              <a:t>, </a:t>
            </a:r>
            <a:endParaRPr lang="en-US" sz="1200" dirty="0" smtClean="0"/>
          </a:p>
          <a:p>
            <a:r>
              <a:rPr lang="en-US" sz="1200" dirty="0" smtClean="0"/>
              <a:t>Phys.Rev.C78:034915,2008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152400" y="5715000"/>
            <a:ext cx="19786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Shear Viscosity, Wikipedia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Geometry in Viscosity Extraction</a:t>
            </a:r>
            <a:endParaRPr lang="en-US" baseline="-25000" dirty="0"/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457200" y="914400"/>
            <a:ext cx="8686800" cy="5715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Poorly constrained initial </a:t>
            </a:r>
            <a:r>
              <a:rPr lang="en-US" dirty="0" err="1" smtClean="0"/>
              <a:t>geom</a:t>
            </a:r>
            <a:r>
              <a:rPr lang="en-US" dirty="0" smtClean="0"/>
              <a:t> =&gt; 100% uncertainty in viscosity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KLN CGC breaks down at edge of nuclear overlap</a:t>
            </a:r>
          </a:p>
          <a:p>
            <a:pPr lvl="2"/>
            <a:r>
              <a:rPr lang="en-US" dirty="0" smtClean="0"/>
              <a:t>Whole effect comes from edges!</a:t>
            </a:r>
          </a:p>
          <a:p>
            <a:pPr lvl="2"/>
            <a:r>
              <a:rPr lang="en-US" dirty="0" smtClean="0"/>
              <a:t>Experimental constraints needed!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69148-8C58-4C52-82DA-241D1D4F14F8}" type="datetime1">
              <a:rPr lang="en-US" smtClean="0"/>
              <a:pPr/>
              <a:t>7/29/2010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EIC at CUA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228600" y="1748135"/>
          <a:ext cx="4176713" cy="3303587"/>
        </p:xfrm>
        <a:graphic>
          <a:graphicData uri="http://schemas.openxmlformats.org/presentationml/2006/ole">
            <p:oleObj spid="_x0000_s866306" name="Image" r:id="rId3" imgW="6679365" imgH="5282540" progId="">
              <p:embed/>
            </p:oleObj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4572000" y="1824335"/>
          <a:ext cx="4411663" cy="3251200"/>
        </p:xfrm>
        <a:graphic>
          <a:graphicData uri="http://schemas.openxmlformats.org/presentationml/2006/ole">
            <p:oleObj spid="_x0000_s866307" name="Image" r:id="rId4" imgW="6996825" imgH="5155556" progId="">
              <p:embed/>
            </p:oleObj>
          </a:graphicData>
        </a:graphic>
      </p:graphicFrame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867400" y="5024735"/>
            <a:ext cx="22140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T Hirano, et al., </a:t>
            </a:r>
            <a:endParaRPr lang="en-US" sz="1200" dirty="0" smtClean="0"/>
          </a:p>
          <a:p>
            <a:r>
              <a:rPr lang="en-US" sz="1200" dirty="0" smtClean="0"/>
              <a:t>Phys.Lett.B636:299-304,2006</a:t>
            </a:r>
            <a:endParaRPr lang="en-US" sz="1200" dirty="0"/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609600" y="4842172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723900" y="4842172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9"/>
          <p:cNvSpPr>
            <a:spLocks noChangeArrowheads="1"/>
          </p:cNvSpPr>
          <p:nvPr/>
        </p:nvSpPr>
        <p:spPr bwMode="auto">
          <a:xfrm>
            <a:off x="8115300" y="4842172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8229600" y="4842172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11"/>
          <p:cNvSpPr>
            <a:spLocks noChangeArrowheads="1"/>
          </p:cNvSpPr>
          <p:nvPr/>
        </p:nvSpPr>
        <p:spPr bwMode="auto">
          <a:xfrm>
            <a:off x="3276600" y="4842172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auto">
          <a:xfrm>
            <a:off x="3657600" y="4842172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13"/>
          <p:cNvSpPr>
            <a:spLocks noChangeArrowheads="1"/>
          </p:cNvSpPr>
          <p:nvPr/>
        </p:nvSpPr>
        <p:spPr bwMode="auto">
          <a:xfrm>
            <a:off x="4953000" y="4842172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14"/>
          <p:cNvSpPr>
            <a:spLocks noChangeArrowheads="1"/>
          </p:cNvSpPr>
          <p:nvPr/>
        </p:nvSpPr>
        <p:spPr bwMode="auto">
          <a:xfrm>
            <a:off x="5334000" y="4842172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Particles?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B1214-7A2E-4EAB-8284-0B7A5658A6DA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739330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A0EB9-BDE9-402D-BE33-E5827DD5EA85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7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B4F4-18F9-48D9-B360-2169A68B10A5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208" name="Rectangle 16"/>
          <p:cNvSpPr>
            <a:spLocks noChangeArrowheads="1"/>
          </p:cNvSpPr>
          <p:nvPr/>
        </p:nvSpPr>
        <p:spPr bwMode="auto">
          <a:xfrm>
            <a:off x="-838200" y="32766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660000"/>
                </a:solidFill>
              </a:rPr>
              <a:t>	Common variables used are transverse momentum, </a:t>
            </a:r>
            <a:r>
              <a:rPr lang="en-US" sz="2400" b="1" i="1" dirty="0" err="1">
                <a:solidFill>
                  <a:srgbClr val="660000"/>
                </a:solidFill>
              </a:rPr>
              <a:t>p</a:t>
            </a:r>
            <a:r>
              <a:rPr lang="en-US" sz="2400" b="1" i="1" baseline="-25000" dirty="0" err="1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, and angle with respect to the reaction plane, </a:t>
            </a:r>
            <a:r>
              <a:rPr lang="en-US" sz="2400" i="1" dirty="0">
                <a:solidFill>
                  <a:srgbClr val="66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18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Observables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26670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8209" name="Rectangle 17"/>
          <p:cNvSpPr>
            <a:spLocks noChangeArrowheads="1"/>
          </p:cNvSpPr>
          <p:nvPr/>
        </p:nvSpPr>
        <p:spPr bwMode="auto">
          <a:xfrm>
            <a:off x="-838200" y="4648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4D4D4D"/>
                </a:solidFill>
              </a:rPr>
              <a:t>	</a:t>
            </a:r>
            <a:r>
              <a:rPr lang="en-US" sz="2400" dirty="0" smtClean="0">
                <a:solidFill>
                  <a:srgbClr val="4D4D4D"/>
                </a:solidFill>
              </a:rPr>
              <a:t>Fourier </a:t>
            </a:r>
            <a:r>
              <a:rPr lang="en-US" sz="2400" dirty="0">
                <a:solidFill>
                  <a:srgbClr val="4D4D4D"/>
                </a:solidFill>
              </a:rPr>
              <a:t>expand </a:t>
            </a:r>
            <a:r>
              <a:rPr lang="en-US" sz="2400" b="1" i="1" dirty="0">
                <a:solidFill>
                  <a:srgbClr val="4D4D4D"/>
                </a:solidFill>
              </a:rPr>
              <a:t>R</a:t>
            </a:r>
            <a:r>
              <a:rPr lang="en-US" sz="2400" b="1" i="1" baseline="-25000" dirty="0">
                <a:solidFill>
                  <a:srgbClr val="4D4D4D"/>
                </a:solidFill>
              </a:rPr>
              <a:t>AA</a:t>
            </a:r>
            <a:r>
              <a:rPr lang="en-US" sz="2400" dirty="0">
                <a:solidFill>
                  <a:srgbClr val="4D4D4D"/>
                </a:solidFill>
              </a:rPr>
              <a:t>:</a:t>
            </a:r>
            <a:endParaRPr lang="en-US" sz="2400" baseline="-25000" dirty="0">
              <a:solidFill>
                <a:srgbClr val="4D4D4D"/>
              </a:solidFill>
              <a:latin typeface="Symbol" pitchFamily="18" charset="2"/>
            </a:endParaRP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9539E-9CE7-4D03-AF6B-E68BB8CB6214}" type="datetime1">
              <a:rPr lang="en-US" smtClean="0"/>
              <a:pPr/>
              <a:t>7/29/2010</a:t>
            </a:fld>
            <a:endParaRPr lang="en-US"/>
          </a:p>
        </p:txBody>
      </p:sp>
      <p:grpSp>
        <p:nvGrpSpPr>
          <p:cNvPr id="2" name="Group 23"/>
          <p:cNvGrpSpPr/>
          <p:nvPr/>
        </p:nvGrpSpPr>
        <p:grpSpPr>
          <a:xfrm>
            <a:off x="6324601" y="3352800"/>
            <a:ext cx="2843196" cy="2895601"/>
            <a:chOff x="6324601" y="3352800"/>
            <a:chExt cx="2843196" cy="289560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648196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648197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8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9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0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1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648202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3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675" y="5257800"/>
            <a:ext cx="5876925" cy="99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066800"/>
            <a:ext cx="7686675" cy="78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057400"/>
            <a:ext cx="5181600" cy="41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08" grpId="0"/>
      <p:bldP spid="648206" grpId="0" build="p" animBg="1"/>
      <p:bldP spid="64820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42720-252B-47CB-90D7-E68D025F0CB8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4953000" y="2971800"/>
            <a:ext cx="4038600" cy="1752600"/>
            <a:chOff x="1066800" y="1905000"/>
            <a:chExt cx="4038600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0268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6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6200" y="1600200"/>
            <a:ext cx="4343400" cy="33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Major Discoveries at RHIC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1C07-A489-41BB-BDD3-4E22DAE52FC1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1" name="Content Placeholder 6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4038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Huge 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Described by hydro with low viscosity</a:t>
            </a:r>
          </a:p>
        </p:txBody>
      </p:sp>
      <p:sp>
        <p:nvSpPr>
          <p:cNvPr id="12" name="Content Placeholder 7"/>
          <p:cNvSpPr>
            <a:spLocks noGrp="1"/>
          </p:cNvSpPr>
          <p:nvPr>
            <p:ph sz="half" idx="2"/>
          </p:nvPr>
        </p:nvSpPr>
        <p:spPr>
          <a:xfrm>
            <a:off x="4419600" y="1066800"/>
            <a:ext cx="49530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Huge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suppression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described by </a:t>
            </a:r>
            <a:r>
              <a:rPr lang="en-US" dirty="0" err="1" smtClean="0"/>
              <a:t>pQCD</a:t>
            </a:r>
            <a:endParaRPr lang="en-US" dirty="0"/>
          </a:p>
        </p:txBody>
      </p: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4572000" y="1676400"/>
            <a:ext cx="4529138" cy="3352800"/>
            <a:chOff x="1920" y="672"/>
            <a:chExt cx="2853" cy="2112"/>
          </a:xfrm>
        </p:grpSpPr>
        <p:sp>
          <p:nvSpPr>
            <p:cNvPr id="14" name="Text Box 8"/>
            <p:cNvSpPr txBox="1">
              <a:spLocks noChangeArrowheads="1"/>
            </p:cNvSpPr>
            <p:nvPr/>
          </p:nvSpPr>
          <p:spPr bwMode="auto">
            <a:xfrm>
              <a:off x="2880" y="2496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smtClean="0"/>
                <a:t>PLB630, 2005</a:t>
              </a:r>
              <a:endParaRPr lang="en-US" sz="1200" i="1" dirty="0"/>
            </a:p>
          </p:txBody>
        </p:sp>
        <p:pic>
          <p:nvPicPr>
            <p:cNvPr id="15" name="Picture 9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20" y="672"/>
              <a:ext cx="2853" cy="1824"/>
            </a:xfrm>
            <a:prstGeom prst="rect">
              <a:avLst/>
            </a:prstGeom>
            <a:noFill/>
          </p:spPr>
        </p:pic>
      </p:grp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2955925" y="3140075"/>
            <a:ext cx="111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ja-JP" sz="1800">
                <a:solidFill>
                  <a:srgbClr val="000000"/>
                </a:solidFill>
                <a:latin typeface="Verdana" pitchFamily="34" charset="0"/>
                <a:cs typeface="Arial" charset="0"/>
              </a:rPr>
              <a:t>20-30%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8600" y="4752201"/>
            <a:ext cx="20185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Hirano et al., PRC77,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20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smtClean="0"/>
                <a:t>PLB630, 2005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FC10A-43D5-40C9-8FD8-C9F1A0F7A7BA}" type="datetime1">
              <a:rPr lang="en-US" smtClean="0"/>
              <a:pPr/>
              <a:t>7/29/2010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Seemingly Inadequate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Lack of even qualitative understanding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well described, BUT</a:t>
            </a:r>
          </a:p>
          <a:p>
            <a:pPr lvl="1"/>
            <a:r>
              <a:rPr lang="en-US" dirty="0" smtClean="0"/>
              <a:t>e</a:t>
            </a:r>
            <a:r>
              <a:rPr lang="en-US" baseline="30000" dirty="0" smtClean="0"/>
              <a:t>-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 is not, even with elastic loss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F2763-003E-4950-AE73-D2254A77D507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592733"/>
            <a:ext cx="3962400" cy="335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95059" y="5819001"/>
            <a:ext cx="971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 et al.</a:t>
            </a:r>
            <a:endParaRPr lang="en-US" sz="1200" dirty="0" err="1" smtClean="0"/>
          </a:p>
        </p:txBody>
      </p:sp>
      <p:sp>
        <p:nvSpPr>
          <p:cNvPr id="24" name="TextBox 23"/>
          <p:cNvSpPr txBox="1"/>
          <p:nvPr/>
        </p:nvSpPr>
        <p:spPr>
          <a:xfrm>
            <a:off x="5046060" y="5867400"/>
            <a:ext cx="3640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Death of pQCD at RHIC?</a:t>
            </a:r>
            <a:endParaRPr lang="en-US" sz="2400" dirty="0" err="1" smtClean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63465" y="5867400"/>
            <a:ext cx="31037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pQCD assumes M &lt;&lt; E: </a:t>
            </a:r>
          </a:p>
          <a:p>
            <a:r>
              <a:rPr lang="en-US" sz="2000" dirty="0" smtClean="0"/>
              <a:t>b E-loss not under control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4343401" y="2743200"/>
            <a:ext cx="4575047" cy="2987346"/>
            <a:chOff x="4343401" y="2743200"/>
            <a:chExt cx="4575047" cy="2987346"/>
          </a:xfrm>
        </p:grpSpPr>
        <p:grpSp>
          <p:nvGrpSpPr>
            <p:cNvPr id="25" name="Group 24"/>
            <p:cNvGrpSpPr/>
            <p:nvPr/>
          </p:nvGrpSpPr>
          <p:grpSpPr>
            <a:xfrm>
              <a:off x="4343401" y="2743200"/>
              <a:ext cx="4575047" cy="2987346"/>
              <a:chOff x="4343401" y="2743200"/>
              <a:chExt cx="4575047" cy="2987346"/>
            </a:xfrm>
          </p:grpSpPr>
          <p:grpSp>
            <p:nvGrpSpPr>
              <p:cNvPr id="16" name="Group 22"/>
              <p:cNvGrpSpPr/>
              <p:nvPr/>
            </p:nvGrpSpPr>
            <p:grpSpPr>
              <a:xfrm>
                <a:off x="4343401" y="2743200"/>
                <a:ext cx="4575047" cy="2987346"/>
                <a:chOff x="-380999" y="2030186"/>
                <a:chExt cx="4575047" cy="2987346"/>
              </a:xfrm>
            </p:grpSpPr>
            <p:grpSp>
              <p:nvGrpSpPr>
                <p:cNvPr id="18" name="Group 18"/>
                <p:cNvGrpSpPr/>
                <p:nvPr/>
              </p:nvGrpSpPr>
              <p:grpSpPr>
                <a:xfrm>
                  <a:off x="-380999" y="2030186"/>
                  <a:ext cx="4575047" cy="2987346"/>
                  <a:chOff x="-380999" y="2030186"/>
                  <a:chExt cx="4575047" cy="2987346"/>
                </a:xfrm>
              </p:grpSpPr>
              <p:pic>
                <p:nvPicPr>
                  <p:cNvPr id="20" name="Picture 1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76200" y="2030186"/>
                    <a:ext cx="4270248" cy="254181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1752600" y="4648200"/>
                    <a:ext cx="83388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>
                        <a:latin typeface="Symbol" pitchFamily="18" charset="2"/>
                      </a:rPr>
                      <a:t>p</a:t>
                    </a:r>
                    <a:r>
                      <a:rPr lang="en-US" baseline="30000" dirty="0" smtClean="0"/>
                      <a:t>0</a:t>
                    </a:r>
                    <a:r>
                      <a:rPr lang="en-US" dirty="0" smtClean="0"/>
                      <a:t> R</a:t>
                    </a:r>
                    <a:r>
                      <a:rPr lang="en-US" baseline="-25000" dirty="0" smtClean="0"/>
                      <a:t>AA</a:t>
                    </a:r>
                  </a:p>
                </p:txBody>
              </p:sp>
              <p:sp>
                <p:nvSpPr>
                  <p:cNvPr id="22" name="TextBox 21"/>
                  <p:cNvSpPr txBox="1"/>
                  <p:nvPr/>
                </p:nvSpPr>
                <p:spPr>
                  <a:xfrm rot="16200000">
                    <a:off x="-538574" y="3051687"/>
                    <a:ext cx="71526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dirty="0" smtClean="0">
                        <a:latin typeface="Symbol" pitchFamily="18" charset="2"/>
                      </a:rPr>
                      <a:t>p</a:t>
                    </a:r>
                    <a:r>
                      <a:rPr lang="en-US" sz="2000" baseline="30000" dirty="0" smtClean="0"/>
                      <a:t>0</a:t>
                    </a:r>
                    <a:r>
                      <a:rPr lang="en-US" sz="2000" dirty="0" smtClean="0"/>
                      <a:t> v</a:t>
                    </a:r>
                    <a:r>
                      <a:rPr lang="en-US" sz="2000" baseline="-25000" dirty="0" smtClean="0"/>
                      <a:t>2</a:t>
                    </a:r>
                  </a:p>
                </p:txBody>
              </p:sp>
            </p:grpSp>
            <p:sp>
              <p:nvSpPr>
                <p:cNvPr id="19" name="TextBox 18"/>
                <p:cNvSpPr txBox="1"/>
                <p:nvPr/>
              </p:nvSpPr>
              <p:spPr>
                <a:xfrm>
                  <a:off x="2309268" y="2362200"/>
                  <a:ext cx="1447832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/>
                    <a:t>PHENIX </a:t>
                  </a:r>
                  <a:r>
                    <a:rPr lang="en-US" sz="2000" dirty="0" smtClean="0">
                      <a:latin typeface="Symbol" pitchFamily="18" charset="2"/>
                    </a:rPr>
                    <a:t>p</a:t>
                  </a:r>
                  <a:r>
                    <a:rPr lang="en-US" sz="2000" baseline="30000" dirty="0" smtClean="0"/>
                    <a:t>0</a:t>
                  </a:r>
                  <a:endParaRPr lang="en-US" sz="2000" dirty="0" smtClean="0"/>
                </a:p>
                <a:p>
                  <a:r>
                    <a:rPr lang="en-US" sz="2000" dirty="0" smtClean="0"/>
                    <a:t>9.5 GeV!</a:t>
                  </a:r>
                </a:p>
              </p:txBody>
            </p:sp>
          </p:grpSp>
          <p:sp>
            <p:nvSpPr>
              <p:cNvPr id="17" name="Rectangle 16"/>
              <p:cNvSpPr/>
              <p:nvPr/>
            </p:nvSpPr>
            <p:spPr>
              <a:xfrm>
                <a:off x="6592099" y="4065814"/>
                <a:ext cx="20185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30-40% Centrality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 rot="1931558">
                <a:off x="5211514" y="3995947"/>
                <a:ext cx="9973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WHDG</a:t>
                </a:r>
              </a:p>
            </p:txBody>
          </p:sp>
        </p:grpSp>
        <p:pic>
          <p:nvPicPr>
            <p:cNvPr id="863236" name="Picture 4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48424" y="3379718"/>
              <a:ext cx="123824" cy="969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22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868354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4400-1B29-4D89-9518-A647A36ECE14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23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86937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16387-49FD-4BDD-9CC9-2961F497DD0B}" type="datetime1">
              <a:rPr lang="en-US" smtClean="0"/>
              <a:pPr/>
              <a:t>7/29/2010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4108-A355-45BC-A413-5A1DDF3138CB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grpSp>
        <p:nvGrpSpPr>
          <p:cNvPr id="7" name="Group 11"/>
          <p:cNvGrpSpPr/>
          <p:nvPr/>
        </p:nvGrpSpPr>
        <p:grpSpPr>
          <a:xfrm>
            <a:off x="4001852" y="838200"/>
            <a:ext cx="4645496" cy="3020199"/>
            <a:chOff x="4001852" y="1676400"/>
            <a:chExt cx="4645496" cy="3020199"/>
          </a:xfrm>
        </p:grpSpPr>
        <p:pic>
          <p:nvPicPr>
            <p:cNvPr id="15769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1852" y="1676400"/>
              <a:ext cx="4532548" cy="3010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7086600" y="44196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  <a:endParaRPr lang="en-US" sz="1200" dirty="0" smtClean="0"/>
            </a:p>
          </p:txBody>
        </p:sp>
      </p:grpSp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1600200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447800" y="5105400"/>
            <a:ext cx="2028119" cy="91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g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2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  <p:pic>
        <p:nvPicPr>
          <p:cNvPr id="87040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3810000"/>
            <a:ext cx="4191000" cy="2709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963388" y="6400800"/>
            <a:ext cx="25042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Renk</a:t>
            </a:r>
            <a:r>
              <a:rPr lang="en-US" sz="1200" dirty="0" smtClean="0"/>
              <a:t> and </a:t>
            </a:r>
            <a:r>
              <a:rPr lang="en-US" sz="1200" dirty="0" err="1" smtClean="0"/>
              <a:t>Marquet</a:t>
            </a:r>
            <a:r>
              <a:rPr lang="en-US" sz="1200" dirty="0" smtClean="0"/>
              <a:t>, PLB685,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70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High-p</a:t>
            </a:r>
            <a:r>
              <a:rPr lang="en-US" baseline="-25000" dirty="0" smtClean="0"/>
              <a:t>T</a:t>
            </a:r>
            <a:r>
              <a:rPr lang="en-US" dirty="0" smtClean="0"/>
              <a:t> and HIC </a:t>
            </a:r>
            <a:r>
              <a:rPr lang="en-US" dirty="0" err="1" smtClean="0"/>
              <a:t>Spacetime</a:t>
            </a:r>
            <a:r>
              <a:rPr lang="en-US" dirty="0" smtClean="0"/>
              <a:t> Evolution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E0378-46CB-44E5-8E51-2285F6667F67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057400"/>
            <a:ext cx="86296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 and High-p</a:t>
            </a:r>
            <a:r>
              <a:rPr lang="en-US" baseline="-25000" dirty="0" smtClean="0"/>
              <a:t>T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en-US" dirty="0" smtClean="0"/>
              <a:t>CGC vs. KLN and rotating RP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US" dirty="0" smtClean="0"/>
              <a:t>Effect not large enough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54571-8908-4406-9AC9-883118C1D2A1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7" name="Content Placeholder 6" descr="eps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01783" y="1392383"/>
            <a:ext cx="3768435" cy="4876799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9906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Effects of geom. on, e.g. v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might be quite large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5334000"/>
            <a:ext cx="2217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J </a:t>
            </a:r>
            <a:r>
              <a:rPr lang="en-US" sz="1200" dirty="0" err="1" smtClean="0"/>
              <a:t>Jia</a:t>
            </a:r>
            <a:r>
              <a:rPr lang="en-US" sz="1200" dirty="0" smtClean="0"/>
              <a:t>, </a:t>
            </a:r>
            <a:r>
              <a:rPr lang="en-US" sz="1200" i="1" dirty="0" smtClean="0"/>
              <a:t>in preparation</a:t>
            </a: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63266" y="2362200"/>
            <a:ext cx="470453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524000" y="5791200"/>
            <a:ext cx="71032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Need experimental constraints on initial geometry!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Tantalizing physics discoveries at RHIC</a:t>
            </a:r>
          </a:p>
          <a:p>
            <a:pPr lvl="1"/>
            <a:r>
              <a:rPr lang="en-US" dirty="0" smtClean="0"/>
              <a:t>Large low-p</a:t>
            </a:r>
            <a:r>
              <a:rPr lang="en-US" baseline="-25000" dirty="0" smtClean="0"/>
              <a:t>T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endParaRPr lang="en-US" dirty="0" smtClean="0"/>
          </a:p>
          <a:p>
            <a:pPr lvl="2"/>
            <a:r>
              <a:rPr lang="en-US" dirty="0" smtClean="0"/>
              <a:t>nearly perfect strongly coupled fluid</a:t>
            </a:r>
          </a:p>
          <a:p>
            <a:pPr lvl="1"/>
            <a:r>
              <a:rPr lang="en-US" dirty="0" smtClean="0"/>
              <a:t>Large high-p</a:t>
            </a:r>
            <a:r>
              <a:rPr lang="en-US" baseline="-25000" dirty="0" smtClean="0"/>
              <a:t>T</a:t>
            </a:r>
            <a:r>
              <a:rPr lang="en-US" dirty="0" smtClean="0"/>
              <a:t> suppression</a:t>
            </a:r>
          </a:p>
          <a:p>
            <a:pPr lvl="2"/>
            <a:r>
              <a:rPr lang="en-US" dirty="0" smtClean="0"/>
              <a:t>weakly coupled </a:t>
            </a:r>
            <a:r>
              <a:rPr lang="en-US" dirty="0" err="1" smtClean="0"/>
              <a:t>quasiparticle</a:t>
            </a:r>
            <a:r>
              <a:rPr lang="en-US" dirty="0" smtClean="0"/>
              <a:t> plasma</a:t>
            </a:r>
          </a:p>
          <a:p>
            <a:r>
              <a:rPr lang="en-US" dirty="0" smtClean="0"/>
              <a:t>Statement that QGP at RHIC is strongly coupled nearly ideal fluid depends sensitively on the IC</a:t>
            </a:r>
          </a:p>
          <a:p>
            <a:pPr lvl="1"/>
            <a:r>
              <a:rPr lang="en-US" dirty="0" smtClean="0"/>
              <a:t>Diffuse medium and AdS/CFT</a:t>
            </a:r>
          </a:p>
          <a:p>
            <a:pPr lvl="1"/>
            <a:r>
              <a:rPr lang="en-US" dirty="0" smtClean="0"/>
              <a:t>Sharp medium and pQCD</a:t>
            </a:r>
          </a:p>
          <a:p>
            <a:r>
              <a:rPr lang="en-US" dirty="0" smtClean="0"/>
              <a:t>Exciting </a:t>
            </a:r>
            <a:r>
              <a:rPr lang="en-US" dirty="0" err="1" smtClean="0"/>
              <a:t>eRHIC</a:t>
            </a:r>
            <a:r>
              <a:rPr lang="en-US" dirty="0" smtClean="0"/>
              <a:t> and </a:t>
            </a:r>
            <a:r>
              <a:rPr lang="en-US" smtClean="0"/>
              <a:t>LHeC</a:t>
            </a:r>
            <a:r>
              <a:rPr lang="en-US" dirty="0" smtClean="0"/>
              <a:t> </a:t>
            </a:r>
            <a:r>
              <a:rPr lang="en-US" dirty="0" smtClean="0"/>
              <a:t>HI physics opportunities</a:t>
            </a:r>
          </a:p>
          <a:p>
            <a:pPr lvl="1"/>
            <a:r>
              <a:rPr lang="en-US" dirty="0" smtClean="0"/>
              <a:t>Knowledge of </a:t>
            </a:r>
            <a:r>
              <a:rPr lang="en-US" i="1" dirty="0" smtClean="0">
                <a:latin typeface="Symbol" pitchFamily="18" charset="2"/>
              </a:rPr>
              <a:t>r </a:t>
            </a:r>
            <a:r>
              <a:rPr lang="en-US" dirty="0" smtClean="0"/>
              <a:t>(</a:t>
            </a:r>
            <a:r>
              <a:rPr lang="en-US" i="1" dirty="0" smtClean="0"/>
              <a:t>b</a:t>
            </a:r>
            <a:r>
              <a:rPr lang="en-US" dirty="0" smtClean="0"/>
              <a:t>) </a:t>
            </a:r>
            <a:r>
              <a:rPr lang="en-US" u="sng" dirty="0" smtClean="0"/>
              <a:t>extremely</a:t>
            </a:r>
            <a:r>
              <a:rPr lang="en-US" dirty="0" smtClean="0"/>
              <a:t> important for quantitative (qualitative?) HI physics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C6E5A-44C0-4D7D-AE5A-006812883300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Are These Interesting?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Want to characterize the QGP</a:t>
            </a:r>
          </a:p>
          <a:p>
            <a:pPr lvl="1"/>
            <a:r>
              <a:rPr lang="en-US" dirty="0" smtClean="0"/>
              <a:t>Can’t directly measure</a:t>
            </a:r>
          </a:p>
          <a:p>
            <a:pPr lvl="2"/>
            <a:r>
              <a:rPr lang="en-US" dirty="0" smtClean="0"/>
              <a:t>Use indirect tools</a:t>
            </a:r>
          </a:p>
          <a:p>
            <a:r>
              <a:rPr lang="en-US" dirty="0" smtClean="0"/>
              <a:t>Is QGP:</a:t>
            </a:r>
          </a:p>
          <a:p>
            <a:pPr lvl="1"/>
            <a:r>
              <a:rPr lang="en-US" dirty="0" smtClean="0"/>
              <a:t>Most perfect fluid ever created/studied?</a:t>
            </a:r>
          </a:p>
          <a:p>
            <a:pPr lvl="1"/>
            <a:r>
              <a:rPr lang="en-US" dirty="0" smtClean="0"/>
              <a:t>Can one use strongly and/or weakly coupled field theory methods?</a:t>
            </a:r>
          </a:p>
          <a:p>
            <a:pPr lvl="2"/>
            <a:r>
              <a:rPr lang="en-US" dirty="0" smtClean="0"/>
              <a:t>pQCD vs. AdS/CFT</a:t>
            </a:r>
          </a:p>
          <a:p>
            <a:r>
              <a:rPr lang="en-US" i="1" dirty="0" smtClean="0"/>
              <a:t>Enormous</a:t>
            </a:r>
            <a:r>
              <a:rPr lang="en-US" dirty="0" smtClean="0"/>
              <a:t> influence of </a:t>
            </a:r>
            <a:r>
              <a:rPr lang="en-US" b="1" u="sng" dirty="0" smtClean="0"/>
              <a:t>geometry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F3C75-1936-40F1-8F6A-14768B71E681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QCD: Theory of the Strong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18592"/>
            <a:ext cx="8229600" cy="4525963"/>
          </a:xfrm>
        </p:spPr>
        <p:txBody>
          <a:bodyPr/>
          <a:lstStyle/>
          <a:p>
            <a:pPr lvl="2"/>
            <a:r>
              <a:rPr lang="en-US" dirty="0" smtClean="0"/>
              <a:t>Running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</a:p>
          <a:p>
            <a:pPr lvl="3"/>
            <a:r>
              <a:rPr lang="en-US" dirty="0" smtClean="0"/>
              <a:t> -</a:t>
            </a:r>
            <a:r>
              <a:rPr lang="en-US" dirty="0" smtClean="0">
                <a:latin typeface="Symbol" pitchFamily="18" charset="2"/>
              </a:rPr>
              <a:t>b</a:t>
            </a:r>
            <a:r>
              <a:rPr lang="en-US" dirty="0" smtClean="0"/>
              <a:t>-</a:t>
            </a:r>
            <a:r>
              <a:rPr lang="en-US" dirty="0" err="1" smtClean="0"/>
              <a:t>fcn</a:t>
            </a:r>
            <a:endParaRPr lang="en-US" dirty="0" smtClean="0"/>
          </a:p>
          <a:p>
            <a:pPr lvl="3"/>
            <a:endParaRPr lang="en-US" dirty="0" smtClean="0">
              <a:latin typeface="Symbol" pitchFamily="18" charset="2"/>
            </a:endParaRPr>
          </a:p>
          <a:p>
            <a:pPr lvl="2"/>
            <a:r>
              <a:rPr lang="en-US" dirty="0" smtClean="0"/>
              <a:t>SU(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 = 3)</a:t>
            </a:r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(E)</a:t>
            </a:r>
          </a:p>
          <a:p>
            <a:pPr lvl="3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(RHIC)  ≈ 2.5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E0BAA-D7C5-41A5-BFAA-12A59EC14E49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9" name="Group 15"/>
          <p:cNvGrpSpPr/>
          <p:nvPr/>
        </p:nvGrpSpPr>
        <p:grpSpPr>
          <a:xfrm>
            <a:off x="6324600" y="1066800"/>
            <a:ext cx="2590800" cy="2662391"/>
            <a:chOff x="6324600" y="1196008"/>
            <a:chExt cx="2590800" cy="266239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324600" y="1196008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6553200" y="3581400"/>
              <a:ext cx="18485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 PLB284, (1992)</a:t>
              </a:r>
              <a:endParaRPr lang="en-US" sz="1200" dirty="0"/>
            </a:p>
          </p:txBody>
        </p:sp>
      </p:grpSp>
      <p:grpSp>
        <p:nvGrpSpPr>
          <p:cNvPr id="15" name="Group 16"/>
          <p:cNvGrpSpPr/>
          <p:nvPr/>
        </p:nvGrpSpPr>
        <p:grpSpPr>
          <a:xfrm>
            <a:off x="3756543" y="3939244"/>
            <a:ext cx="5082657" cy="2537756"/>
            <a:chOff x="3756543" y="4010835"/>
            <a:chExt cx="5082657" cy="253775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62400" y="4037339"/>
              <a:ext cx="4876800" cy="230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56543" y="4010835"/>
              <a:ext cx="192719" cy="2276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43600" y="6323339"/>
              <a:ext cx="453835" cy="153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6801676" y="6271592"/>
              <a:ext cx="18394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Griffiths Particle Physics</a:t>
              </a:r>
              <a:endParaRPr lang="en-US" sz="1200" dirty="0"/>
            </a:p>
          </p:txBody>
        </p:sp>
      </p:grpSp>
      <p:grpSp>
        <p:nvGrpSpPr>
          <p:cNvPr id="16" name="Group 14"/>
          <p:cNvGrpSpPr/>
          <p:nvPr/>
        </p:nvGrpSpPr>
        <p:grpSpPr>
          <a:xfrm>
            <a:off x="3200400" y="1159447"/>
            <a:ext cx="2971800" cy="2493544"/>
            <a:chOff x="3200400" y="1288655"/>
            <a:chExt cx="2971800" cy="2493544"/>
          </a:xfrm>
        </p:grpSpPr>
        <p:sp>
          <p:nvSpPr>
            <p:cNvPr id="10" name="TextBox 9"/>
            <p:cNvSpPr txBox="1"/>
            <p:nvPr/>
          </p:nvSpPr>
          <p:spPr>
            <a:xfrm>
              <a:off x="4267200" y="3505200"/>
              <a:ext cx="5180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PDG</a:t>
              </a:r>
              <a:endParaRPr lang="en-US" sz="1200" dirty="0"/>
            </a:p>
          </p:txBody>
        </p:sp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1288655"/>
              <a:ext cx="2971800" cy="2368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D7FDD-D659-4918-95D4-6EC1EFA4B7B3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 Collisions Tool for Strong Force Physics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91000"/>
            <a:ext cx="8229600" cy="2209800"/>
          </a:xfrm>
        </p:spPr>
        <p:txBody>
          <a:bodyPr/>
          <a:lstStyle/>
          <a:p>
            <a:r>
              <a:rPr lang="en-US" dirty="0" smtClean="0"/>
              <a:t>Want a </a:t>
            </a:r>
            <a:r>
              <a:rPr lang="en-US" b="1" i="1" dirty="0" smtClean="0"/>
              <a:t>consistent</a:t>
            </a:r>
            <a:r>
              <a:rPr lang="en-US" dirty="0" smtClean="0"/>
              <a:t> picture of matter produced in HI collisions</a:t>
            </a:r>
          </a:p>
          <a:p>
            <a:pPr lvl="1"/>
            <a:r>
              <a:rPr lang="en-US" dirty="0" smtClean="0"/>
              <a:t>Then, want to quantify the properties of the produced matter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76BE-CEA9-46D0-B901-7F65C7A8010D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164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371600"/>
            <a:ext cx="3995737" cy="251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871" y="1371600"/>
            <a:ext cx="382912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Spacetime</a:t>
            </a:r>
            <a:r>
              <a:rPr lang="en-US" dirty="0" smtClean="0"/>
              <a:t> Evolution of a HI Collision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EFB0C-BD12-4D39-9CA5-BD361EAFFC1B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331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550" y="2559050"/>
            <a:ext cx="8977313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50"/>
          <p:cNvGrpSpPr/>
          <p:nvPr/>
        </p:nvGrpSpPr>
        <p:grpSpPr>
          <a:xfrm>
            <a:off x="2438400" y="2819400"/>
            <a:ext cx="1219200" cy="990600"/>
            <a:chOff x="2362200" y="4572000"/>
            <a:chExt cx="1219200" cy="990600"/>
          </a:xfrm>
        </p:grpSpPr>
        <p:sp>
          <p:nvSpPr>
            <p:cNvPr id="8" name="Oval 7"/>
            <p:cNvSpPr/>
            <p:nvPr/>
          </p:nvSpPr>
          <p:spPr bwMode="auto">
            <a:xfrm>
              <a:off x="2362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rot="5400000">
              <a:off x="2628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rot="10800000">
              <a:off x="2590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2400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438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5400000">
              <a:off x="2628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0800000">
              <a:off x="2590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5400000">
              <a:off x="2476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0800000">
              <a:off x="2438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rot="16200000" flipH="1">
              <a:off x="2552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2590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Oval 32"/>
            <p:cNvSpPr/>
            <p:nvPr/>
          </p:nvSpPr>
          <p:spPr bwMode="auto">
            <a:xfrm>
              <a:off x="3124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 rot="5400000">
              <a:off x="3390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rot="10800000">
              <a:off x="3352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rot="16200000" flipH="1">
              <a:off x="3162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 flipV="1">
              <a:off x="3200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rot="5400000">
              <a:off x="3390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rot="10800000">
              <a:off x="3352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rot="5400000">
              <a:off x="3238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rot="10800000">
              <a:off x="3200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rot="16200000" flipH="1">
              <a:off x="3314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V="1">
              <a:off x="3352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2590800" y="4800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2438400" y="4953000"/>
              <a:ext cx="838200" cy="0"/>
            </a:xfrm>
            <a:prstGeom prst="line">
              <a:avLst/>
            </a:prstGeom>
            <a:ln w="31750" cap="rnd">
              <a:solidFill>
                <a:srgbClr val="0000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667000" y="51054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2514600" y="5181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2667000" y="53340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2" name="TextBox 51"/>
          <p:cNvSpPr txBox="1"/>
          <p:nvPr/>
        </p:nvSpPr>
        <p:spPr>
          <a:xfrm>
            <a:off x="401347" y="22976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-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646081" y="228600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0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276600" y="22860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1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955944" y="22860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3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003944" y="229766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+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403744" y="22860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4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04800" y="4142601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State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371600" y="4142601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Overlap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458977" y="4142601"/>
            <a:ext cx="118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Thermalization</a:t>
            </a:r>
            <a:endParaRPr lang="en-US" sz="1200" dirty="0" smtClean="0"/>
          </a:p>
        </p:txBody>
      </p:sp>
      <p:sp>
        <p:nvSpPr>
          <p:cNvPr id="61" name="TextBox 60"/>
          <p:cNvSpPr txBox="1"/>
          <p:nvPr/>
        </p:nvSpPr>
        <p:spPr>
          <a:xfrm>
            <a:off x="4349091" y="4142601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QGP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562600" y="4141826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Hadronization</a:t>
            </a:r>
            <a:endParaRPr lang="en-US" sz="1200" dirty="0" smtClean="0"/>
          </a:p>
        </p:txBody>
      </p:sp>
      <p:sp>
        <p:nvSpPr>
          <p:cNvPr id="63" name="TextBox 62"/>
          <p:cNvSpPr txBox="1"/>
          <p:nvPr/>
        </p:nvSpPr>
        <p:spPr>
          <a:xfrm>
            <a:off x="7467600" y="4141826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</a:t>
            </a:r>
            <a:r>
              <a:rPr lang="en-US" sz="1200" dirty="0" smtClean="0"/>
              <a:t> Gas</a:t>
            </a:r>
          </a:p>
        </p:txBody>
      </p:sp>
      <p:sp>
        <p:nvSpPr>
          <p:cNvPr id="64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</p:spPr>
        <p:txBody>
          <a:bodyPr/>
          <a:lstStyle/>
          <a:p>
            <a:r>
              <a:rPr lang="en-US" dirty="0" smtClean="0"/>
              <a:t>At RHIC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Nontrivial to learn about QGP through HIC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9AF54-6D89-4389-B0C4-552D198D6ED9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grpSp>
        <p:nvGrpSpPr>
          <p:cNvPr id="4" name="Group 11"/>
          <p:cNvGrpSpPr/>
          <p:nvPr/>
        </p:nvGrpSpPr>
        <p:grpSpPr>
          <a:xfrm>
            <a:off x="228600" y="3657600"/>
            <a:ext cx="5638800" cy="2639199"/>
            <a:chOff x="0" y="3810000"/>
            <a:chExt cx="5638800" cy="2639199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" y="3810000"/>
              <a:ext cx="5181600" cy="244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0" y="6172200"/>
              <a:ext cx="28548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Kaczmarek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Zantow</a:t>
              </a:r>
              <a:r>
                <a:rPr lang="en-US" sz="1200" dirty="0" smtClean="0"/>
                <a:t>, PRD71 (2005)</a:t>
              </a:r>
              <a:endParaRPr lang="en-U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868490" y="6172200"/>
              <a:ext cx="27703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Davies et al. (HPQCD), PRL92 (2004)</a:t>
              </a:r>
              <a:endParaRPr lang="en-US" sz="1200" dirty="0"/>
            </a:p>
          </p:txBody>
        </p:sp>
      </p:grp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C05C-BC3A-462F-855F-772589880E15}" type="datetime1">
              <a:rPr lang="en-US" smtClean="0"/>
              <a:pPr/>
              <a:t>7/29/2010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562600" y="838200"/>
            <a:ext cx="2786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</a:t>
            </a:r>
            <a:r>
              <a:rPr lang="en-US" sz="2400" dirty="0" err="1" smtClean="0"/>
              <a:t>perturbative</a:t>
            </a:r>
            <a:r>
              <a:rPr lang="en-US" sz="2400" dirty="0" smtClean="0"/>
              <a:t> QCD)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21374</TotalTime>
  <Words>1140</Words>
  <Application>Microsoft Office PowerPoint</Application>
  <PresentationFormat>On-screen Show (4:3)</PresentationFormat>
  <Paragraphs>330</Paragraphs>
  <Slides>27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Image</vt:lpstr>
      <vt:lpstr>Heavy Ion Physics  and Electron Ion Colliders</vt:lpstr>
      <vt:lpstr>Two Major Discoveries at RHIC</vt:lpstr>
      <vt:lpstr>Why Are These Interesting?</vt:lpstr>
      <vt:lpstr>QCD: Theory of the Strong Force</vt:lpstr>
      <vt:lpstr>What are We Interested In?</vt:lpstr>
      <vt:lpstr>HI Collisions Tool for Strong Force Physics Study</vt:lpstr>
      <vt:lpstr>Spacetime Evolution of a HI Collision</vt:lpstr>
      <vt:lpstr>Methods of QCD Calculation I: Lattice</vt:lpstr>
      <vt:lpstr>Methods of QCD Calculation II: pQCD</vt:lpstr>
      <vt:lpstr>Methods III: AdS/CFT</vt:lpstr>
      <vt:lpstr>Geometry and Flow</vt:lpstr>
      <vt:lpstr>Hydrodynamics and v2</vt:lpstr>
      <vt:lpstr>Viscous Hydrodynamics</vt:lpstr>
      <vt:lpstr>Geometry in Viscosity Extraction</vt:lpstr>
      <vt:lpstr>Why High-pT Particles?</vt:lpstr>
      <vt:lpstr>Tomography in QGP</vt:lpstr>
      <vt:lpstr>QGP Energy Loss</vt:lpstr>
      <vt:lpstr>High-pT Observables</vt:lpstr>
      <vt:lpstr>pQCD Rad Picture</vt:lpstr>
      <vt:lpstr>pQCD Success at RHIC:</vt:lpstr>
      <vt:lpstr>pQCD Seemingly Inadequate</vt:lpstr>
      <vt:lpstr>Jets in AdS/CFT</vt:lpstr>
      <vt:lpstr>Compared to Data</vt:lpstr>
      <vt:lpstr>Light Quark and Gluon E-Loss</vt:lpstr>
      <vt:lpstr>High-pT and HIC Spacetime Evolution</vt:lpstr>
      <vt:lpstr>Geometry and High-pT v2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802</cp:revision>
  <dcterms:created xsi:type="dcterms:W3CDTF">2009-09-03T22:02:25Z</dcterms:created>
  <dcterms:modified xsi:type="dcterms:W3CDTF">2010-07-29T21:51:07Z</dcterms:modified>
</cp:coreProperties>
</file>