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668" r:id="rId2"/>
    <p:sldId id="774" r:id="rId3"/>
    <p:sldId id="861" r:id="rId4"/>
    <p:sldId id="811" r:id="rId5"/>
    <p:sldId id="675" r:id="rId6"/>
    <p:sldId id="676" r:id="rId7"/>
    <p:sldId id="791" r:id="rId8"/>
    <p:sldId id="697" r:id="rId9"/>
    <p:sldId id="704" r:id="rId10"/>
    <p:sldId id="775" r:id="rId11"/>
    <p:sldId id="762" r:id="rId12"/>
    <p:sldId id="760" r:id="rId13"/>
    <p:sldId id="757" r:id="rId14"/>
    <p:sldId id="705" r:id="rId15"/>
    <p:sldId id="815" r:id="rId16"/>
    <p:sldId id="798" r:id="rId17"/>
    <p:sldId id="681" r:id="rId18"/>
    <p:sldId id="713" r:id="rId19"/>
    <p:sldId id="714" r:id="rId20"/>
    <p:sldId id="747" r:id="rId21"/>
    <p:sldId id="749" r:id="rId22"/>
    <p:sldId id="717" r:id="rId23"/>
    <p:sldId id="718" r:id="rId24"/>
    <p:sldId id="722" r:id="rId25"/>
    <p:sldId id="766" r:id="rId26"/>
    <p:sldId id="864" r:id="rId27"/>
    <p:sldId id="737" r:id="rId28"/>
    <p:sldId id="739" r:id="rId29"/>
    <p:sldId id="769" r:id="rId30"/>
    <p:sldId id="858" r:id="rId31"/>
    <p:sldId id="799" r:id="rId32"/>
    <p:sldId id="862" r:id="rId33"/>
    <p:sldId id="863" r:id="rId34"/>
    <p:sldId id="746" r:id="rId35"/>
    <p:sldId id="756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00"/>
    <a:srgbClr val="09840A"/>
    <a:srgbClr val="4D4D4D"/>
    <a:srgbClr val="FF0000"/>
    <a:srgbClr val="3F3D99"/>
    <a:srgbClr val="660000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9" autoAdjust="0"/>
    <p:restoredTop sz="85216" autoAdjust="0"/>
  </p:normalViewPr>
  <p:slideViewPr>
    <p:cSldViewPr>
      <p:cViewPr varScale="1">
        <p:scale>
          <a:sx n="67" d="100"/>
          <a:sy n="67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8/25/2010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as compared to strongly</a:t>
            </a:r>
            <a:r>
              <a:rPr lang="en-US" baseline="0" dirty="0" smtClean="0"/>
              <a:t> coupled </a:t>
            </a:r>
            <a:r>
              <a:rPr lang="en-US" baseline="0" dirty="0" err="1" smtClean="0"/>
              <a:t>Abelian</a:t>
            </a:r>
            <a:r>
              <a:rPr lang="en-US" baseline="0" dirty="0" smtClean="0"/>
              <a:t>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Important to get to &gt;~ 10 </a:t>
            </a:r>
            <a:r>
              <a:rPr lang="en-US" dirty="0" err="1" smtClean="0"/>
              <a:t>GeV</a:t>
            </a:r>
            <a:r>
              <a:rPr lang="en-US" dirty="0" smtClean="0"/>
              <a:t> to avoid IS, </a:t>
            </a:r>
            <a:r>
              <a:rPr lang="en-US" dirty="0" err="1" smtClean="0"/>
              <a:t>hadronization</a:t>
            </a:r>
            <a:r>
              <a:rPr lang="en-US" baseline="0" dirty="0" smtClean="0"/>
              <a:t> effects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8A73D-1109-4905-A42E-80AC9C0CEABC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/>
          <a:p>
            <a:r>
              <a:rPr lang="en-US" smtClean="0"/>
              <a:t>BNL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93C3-1640-4F98-BA29-C757BB549E1C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03998-53ED-40AA-B6E5-70F451BA94E4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86D5E-1024-48B0-9C0B-EDEAE11B91FA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6A39C-80D8-4181-A2A3-ADD90345DE0A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D8CC-C3B0-4516-ACBD-6EEE3468FDBC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A98F8-86D5-423A-BFDA-4A42899782DD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0FE58-E42B-4612-9B05-83A987A87439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B6C8-F2C7-4145-B4AE-4ECFA659F8A9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C6B7B-1C5F-4437-B51D-C281DC29FCE6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B7C9E-698E-4096-B301-14041BFF2A75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BE3BB-45D7-4BFE-AD5D-481D201DC05F}" type="datetime1">
              <a:rPr lang="en-US" smtClean="0"/>
              <a:pPr/>
              <a:t>8/25/2010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BNL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17" descr="OSU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075" y="6393500"/>
            <a:ext cx="365125" cy="371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RHIC in the Age of the LHC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The Ohio State University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August 24, 2010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8487-FA1C-45A7-9D18-CBC44C8812C1}" type="datetime1">
              <a:rPr lang="en-US" smtClean="0"/>
              <a:pPr/>
              <a:t>8/25/2010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BNL Seminar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47800" y="5181600"/>
            <a:ext cx="624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Ulrich Heinz, </a:t>
            </a:r>
            <a:r>
              <a:rPr lang="en-US" sz="1600" dirty="0" err="1" smtClean="0"/>
              <a:t>Jiangyong</a:t>
            </a:r>
            <a:r>
              <a:rPr lang="en-US" sz="1600" dirty="0" smtClean="0"/>
              <a:t> </a:t>
            </a:r>
            <a:r>
              <a:rPr lang="en-US" sz="1600" dirty="0" err="1" smtClean="0"/>
              <a:t>Jia</a:t>
            </a:r>
            <a:r>
              <a:rPr lang="en-US" sz="1600" dirty="0" smtClean="0"/>
              <a:t>, Jamie Nagle,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 for the Next 10 Years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98005-AC3C-4397-AB2B-5DFEC33A75A5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Suppose hydro works at LHC (likely)</a:t>
            </a:r>
          </a:p>
          <a:p>
            <a:pPr lvl="1"/>
            <a:r>
              <a:rPr lang="en-US" dirty="0" smtClean="0"/>
              <a:t>Want to understand full </a:t>
            </a:r>
            <a:r>
              <a:rPr lang="en-US" dirty="0" err="1" smtClean="0"/>
              <a:t>spacetime</a:t>
            </a:r>
            <a:r>
              <a:rPr lang="en-US" dirty="0" smtClean="0"/>
              <a:t> evolution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2103000"/>
            <a:ext cx="4343400" cy="429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Suppose hydro works at LHC (likely)</a:t>
            </a:r>
          </a:p>
          <a:p>
            <a:pPr lvl="1"/>
            <a:r>
              <a:rPr lang="en-US" dirty="0" smtClean="0"/>
              <a:t>How does the medium </a:t>
            </a:r>
            <a:r>
              <a:rPr lang="en-US" dirty="0" err="1" smtClean="0"/>
              <a:t>thermalize</a:t>
            </a:r>
            <a:r>
              <a:rPr lang="en-US" dirty="0" smtClean="0"/>
              <a:t>?</a:t>
            </a:r>
          </a:p>
          <a:p>
            <a:pPr lvl="2"/>
            <a:r>
              <a:rPr lang="en-US" dirty="0" smtClean="0"/>
              <a:t>What happens for t &lt; </a:t>
            </a:r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therm</a:t>
            </a:r>
            <a:r>
              <a:rPr lang="en-US" dirty="0" smtClean="0"/>
              <a:t>, what are IC for hydro?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2F92-9BBD-4A8C-A372-426E4FCECA6E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2971800"/>
            <a:ext cx="3696196" cy="3477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894733" y="3124200"/>
            <a:ext cx="15728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/>
              <a:t>AdS</a:t>
            </a:r>
            <a:endParaRPr lang="en-US" sz="2400" dirty="0" smtClean="0"/>
          </a:p>
          <a:p>
            <a:pPr algn="ctr"/>
            <a:r>
              <a:rPr lang="en-US" sz="2400" dirty="0" smtClean="0"/>
              <a:t>Stopping?</a:t>
            </a:r>
            <a:endParaRPr lang="en-US" sz="2400" dirty="0" err="1" smtClean="0"/>
          </a:p>
        </p:txBody>
      </p:sp>
      <p:pic>
        <p:nvPicPr>
          <p:cNvPr id="72397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3124200"/>
            <a:ext cx="39052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28600" y="5638800"/>
            <a:ext cx="28661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McLerran</a:t>
            </a:r>
            <a:r>
              <a:rPr lang="en-US" sz="1200" dirty="0" smtClean="0"/>
              <a:t> and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NPA750, 2005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91132" y="6581001"/>
            <a:ext cx="3452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Albacete, </a:t>
            </a:r>
            <a:r>
              <a:rPr lang="en-US" sz="1200" dirty="0" err="1" smtClean="0"/>
              <a:t>Kovchegov</a:t>
            </a:r>
            <a:r>
              <a:rPr lang="en-US" sz="1200" dirty="0" smtClean="0"/>
              <a:t>, </a:t>
            </a:r>
            <a:r>
              <a:rPr lang="en-US" sz="1200" dirty="0" err="1" smtClean="0"/>
              <a:t>Taliotis</a:t>
            </a:r>
            <a:r>
              <a:rPr lang="en-US" sz="1200" dirty="0" smtClean="0"/>
              <a:t>, JHEP 0905, 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Quantify the Transport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>
            <a:normAutofit/>
          </a:bodyPr>
          <a:lstStyle/>
          <a:p>
            <a:r>
              <a:rPr lang="en-US" dirty="0" smtClean="0"/>
              <a:t>Suppose hydro works at LHC (likely)</a:t>
            </a:r>
          </a:p>
          <a:p>
            <a:pPr lvl="1"/>
            <a:r>
              <a:rPr lang="en-US" dirty="0" smtClean="0"/>
              <a:t>What, quantitatively, is its viscosity?</a:t>
            </a:r>
          </a:p>
          <a:p>
            <a:pPr lvl="2"/>
            <a:r>
              <a:rPr lang="en-US" dirty="0" smtClean="0"/>
              <a:t>What is the initial geom. &amp; its </a:t>
            </a:r>
            <a:r>
              <a:rPr lang="en-US" dirty="0" err="1" smtClean="0"/>
              <a:t>fluct</a:t>
            </a:r>
            <a:r>
              <a:rPr lang="en-US" dirty="0" smtClean="0"/>
              <a:t>. (100% effect)</a:t>
            </a: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Need for 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-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 </a:t>
            </a:r>
            <a:r>
              <a:rPr lang="en-US" dirty="0" err="1" smtClean="0"/>
              <a:t>cor</a:t>
            </a:r>
            <a:r>
              <a:rPr lang="en-US" dirty="0" smtClean="0"/>
              <a:t>?  e-RHIC?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997AF-71B0-45C5-821C-C55F14CB2C00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Picture 3" descr="v2npartAuAu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00796" y="2590800"/>
            <a:ext cx="4314604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0" y="2574732"/>
          <a:ext cx="4419600" cy="3257049"/>
        </p:xfrm>
        <a:graphic>
          <a:graphicData uri="http://schemas.openxmlformats.org/presentationml/2006/ole">
            <p:oleObj spid="_x0000_s648193" name="Image" r:id="rId4" imgW="6996825" imgH="5155556" progId="">
              <p:embed/>
            </p:oleObj>
          </a:graphicData>
        </a:graphic>
      </p:graphicFrame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28600" y="5791200"/>
            <a:ext cx="42672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200" dirty="0"/>
              <a:t>T Hirano, et al., Phys.Lett.B636:299-304,2006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4688" y="5819001"/>
            <a:ext cx="33007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Hirano and Nara, Phys.Rev.C79:064904,2009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Physics of the Thermal Medium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3276600"/>
          </a:xfrm>
        </p:spPr>
        <p:txBody>
          <a:bodyPr>
            <a:normAutofit/>
          </a:bodyPr>
          <a:lstStyle/>
          <a:p>
            <a:r>
              <a:rPr lang="en-US" dirty="0" smtClean="0"/>
              <a:t>Suppose hydro works at LHC (likely)</a:t>
            </a:r>
          </a:p>
          <a:p>
            <a:pPr lvl="1"/>
            <a:r>
              <a:rPr lang="en-US" dirty="0" smtClean="0"/>
              <a:t>Is the soft-soft physics described by</a:t>
            </a:r>
          </a:p>
          <a:p>
            <a:pPr lvl="1">
              <a:buNone/>
            </a:pPr>
            <a:r>
              <a:rPr lang="en-US" dirty="0" smtClean="0"/>
              <a:t>	a) </a:t>
            </a:r>
            <a:r>
              <a:rPr lang="en-US" dirty="0" err="1" smtClean="0"/>
              <a:t>AdS</a:t>
            </a:r>
            <a:r>
              <a:rPr lang="en-US" dirty="0" smtClean="0"/>
              <a:t>/CFT, b) </a:t>
            </a:r>
            <a:r>
              <a:rPr lang="en-US" dirty="0" err="1" smtClean="0"/>
              <a:t>pQCD</a:t>
            </a:r>
            <a:r>
              <a:rPr lang="en-US" dirty="0" smtClean="0"/>
              <a:t> or, c) other?</a:t>
            </a:r>
          </a:p>
          <a:p>
            <a:pPr lvl="2"/>
            <a:r>
              <a:rPr lang="en-US" dirty="0" smtClean="0"/>
              <a:t>Low viscosity </a:t>
            </a:r>
            <a:r>
              <a:rPr lang="en-US" dirty="0" smtClean="0">
                <a:latin typeface="Symbol" pitchFamily="18" charset="2"/>
              </a:rPr>
              <a:t>¹ </a:t>
            </a:r>
            <a:r>
              <a:rPr lang="en-US" dirty="0" smtClean="0"/>
              <a:t>strong coupling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653BD-0375-4061-9E3F-8FDEDDF26FFD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7219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1932" y="3505200"/>
            <a:ext cx="3318068" cy="265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9"/>
          <p:cNvGrpSpPr/>
          <p:nvPr/>
        </p:nvGrpSpPr>
        <p:grpSpPr>
          <a:xfrm>
            <a:off x="3886200" y="3380601"/>
            <a:ext cx="4800600" cy="3172599"/>
            <a:chOff x="3886200" y="3200400"/>
            <a:chExt cx="4800600" cy="3172599"/>
          </a:xfrm>
        </p:grpSpPr>
        <p:pic>
          <p:nvPicPr>
            <p:cNvPr id="721922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86200" y="3200400"/>
              <a:ext cx="4583786" cy="312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 flipH="1">
              <a:off x="6934200" y="6096000"/>
              <a:ext cx="1752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El et al, PRC79, 2009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Big Qualitative Questions: II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164C-DC10-4F7B-A9C3-17294AA6BE03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How do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</a:t>
            </a:r>
            <a:r>
              <a:rPr lang="en-US" dirty="0" err="1" smtClean="0"/>
              <a:t>partons</a:t>
            </a:r>
            <a:r>
              <a:rPr lang="en-US" dirty="0" smtClean="0"/>
              <a:t> lose E to med.?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What is the soft-soft physics, and how does it relate to soft-hard physics?</a:t>
            </a:r>
            <a:endParaRPr lang="en-US" dirty="0"/>
          </a:p>
        </p:txBody>
      </p:sp>
      <p:pic>
        <p:nvPicPr>
          <p:cNvPr id="62361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1799" y="1600200"/>
            <a:ext cx="5654351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438400" y="4876800"/>
            <a:ext cx="25473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Physics 2, 107 (2009)</a:t>
            </a:r>
          </a:p>
        </p:txBody>
      </p:sp>
      <p:pic>
        <p:nvPicPr>
          <p:cNvPr id="6236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3505200"/>
            <a:ext cx="1219200" cy="1078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81000" y="2545140"/>
            <a:ext cx="218842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4D4D4D"/>
                </a:solidFill>
              </a:rPr>
              <a:t>Puzzling,</a:t>
            </a:r>
          </a:p>
          <a:p>
            <a:r>
              <a:rPr lang="en-US" sz="3200" i="1" dirty="0" smtClean="0">
                <a:solidFill>
                  <a:srgbClr val="4D4D4D"/>
                </a:solidFill>
              </a:rPr>
              <a:t>Incomplete</a:t>
            </a:r>
          </a:p>
          <a:p>
            <a:r>
              <a:rPr lang="en-US" sz="3200" dirty="0" smtClean="0">
                <a:solidFill>
                  <a:srgbClr val="4D4D4D"/>
                </a:solidFill>
              </a:rPr>
              <a:t>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Pictorial Soft-Soft vs. Soft-Hard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86D5E-1024-48B0-9C0B-EDEAE11B91FA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434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015804"/>
            <a:ext cx="7239000" cy="5512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16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220A-00A7-4400-9473-0345D30241E0}" type="datetime1">
              <a:rPr lang="en-US" smtClean="0"/>
              <a:pPr/>
              <a:t>8/25/2010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Suppression Picture Inadequate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Lack of even qualitative understanding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 well described, BUT</a:t>
            </a:r>
          </a:p>
          <a:p>
            <a:pPr lvl="1"/>
            <a:r>
              <a:rPr lang="en-US" dirty="0" smtClean="0"/>
              <a:t>e</a:t>
            </a:r>
            <a:r>
              <a:rPr lang="en-US" baseline="30000" dirty="0" smtClean="0"/>
              <a:t>-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, v</a:t>
            </a:r>
            <a:r>
              <a:rPr lang="en-US" baseline="-25000" dirty="0" smtClean="0"/>
              <a:t>2</a:t>
            </a:r>
            <a:r>
              <a:rPr lang="en-US" dirty="0" smtClean="0"/>
              <a:t> are not, even with elastic loss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NB: M</a:t>
            </a:r>
            <a:r>
              <a:rPr lang="en-US" baseline="-25000" dirty="0" smtClean="0"/>
              <a:t>Q</a:t>
            </a:r>
            <a:r>
              <a:rPr lang="en-US" dirty="0" smtClean="0"/>
              <a:t>/E &lt;&lt; 1 assumed, not well controlled for b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2A41-F434-4D6B-845A-B6565C819CD7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62566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592733"/>
            <a:ext cx="3962400" cy="335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876800" y="4724400"/>
            <a:ext cx="32141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PHENIX, Phys. Rev. </a:t>
            </a:r>
            <a:r>
              <a:rPr lang="en-US" sz="1200" dirty="0" err="1"/>
              <a:t>Lett</a:t>
            </a:r>
            <a:r>
              <a:rPr lang="en-US" sz="1200" dirty="0"/>
              <a:t>. 98, 172301 (2007)</a:t>
            </a: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4149886" y="2971844"/>
            <a:ext cx="4994114" cy="1893845"/>
            <a:chOff x="2657" y="1586"/>
            <a:chExt cx="3103" cy="1479"/>
          </a:xfrm>
        </p:grpSpPr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2657" y="1586"/>
            <a:ext cx="3103" cy="1479"/>
          </p:xfrm>
          <a:graphic>
            <a:graphicData uri="http://schemas.openxmlformats.org/presentationml/2006/ole">
              <p:oleObj spid="_x0000_s625670" name="Image" r:id="rId4" imgW="9803175" imgH="4673016" progId="">
                <p:embed/>
              </p:oleObj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/>
          </p:nvGraphicFramePr>
          <p:xfrm>
            <a:off x="4606" y="2241"/>
            <a:ext cx="962" cy="436"/>
          </p:xfrm>
          <a:graphic>
            <a:graphicData uri="http://schemas.openxmlformats.org/presentationml/2006/ole">
              <p:oleObj spid="_x0000_s625671" name="Image" r:id="rId5" imgW="4253968" imgH="1930159" progId="">
                <p:embed/>
              </p:oleObj>
            </a:graphicData>
          </a:graphic>
        </p:graphicFrame>
      </p:grpSp>
      <p:sp>
        <p:nvSpPr>
          <p:cNvPr id="14" name="TextBox 13"/>
          <p:cNvSpPr txBox="1"/>
          <p:nvPr/>
        </p:nvSpPr>
        <p:spPr>
          <a:xfrm>
            <a:off x="4038600" y="5257800"/>
            <a:ext cx="971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Wicks et al.</a:t>
            </a:r>
            <a:endParaRPr lang="en-US" sz="1200" dirty="0" err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Reasons for Concern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181600"/>
          </a:xfrm>
        </p:spPr>
        <p:txBody>
          <a:bodyPr/>
          <a:lstStyle/>
          <a:p>
            <a:r>
              <a:rPr lang="en-US" dirty="0" smtClean="0"/>
              <a:t>I</a:t>
            </a:r>
            <a:r>
              <a:rPr lang="en-US" baseline="-25000" dirty="0" smtClean="0"/>
              <a:t>AA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WHDG soon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525963"/>
          </a:xfrm>
        </p:spPr>
        <p:txBody>
          <a:bodyPr/>
          <a:lstStyle/>
          <a:p>
            <a:r>
              <a:rPr lang="en-US" dirty="0" smtClean="0"/>
              <a:t>Baryon/Meson Ratio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B70D6-5681-4B9D-8437-45F9DE366D2F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4894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1752600"/>
            <a:ext cx="2920440" cy="391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04800" y="5514201"/>
            <a:ext cx="1540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Jamie Nagle, QM09</a:t>
            </a:r>
          </a:p>
        </p:txBody>
      </p:sp>
      <p:grpSp>
        <p:nvGrpSpPr>
          <p:cNvPr id="8" name="Group 16"/>
          <p:cNvGrpSpPr/>
          <p:nvPr/>
        </p:nvGrpSpPr>
        <p:grpSpPr>
          <a:xfrm>
            <a:off x="4648200" y="2209800"/>
            <a:ext cx="4303948" cy="3020199"/>
            <a:chOff x="4648200" y="2209800"/>
            <a:chExt cx="4303948" cy="3020199"/>
          </a:xfrm>
        </p:grpSpPr>
        <p:pic>
          <p:nvPicPr>
            <p:cNvPr id="489475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2209800"/>
              <a:ext cx="4004972" cy="28015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5943600" y="2514600"/>
              <a:ext cx="5836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STAR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705600" y="4800600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 err="1" smtClean="0"/>
                <a:t>p</a:t>
              </a:r>
              <a:r>
                <a:rPr lang="en-US" sz="1200" b="1" i="1" baseline="-25000" dirty="0" err="1" smtClean="0"/>
                <a:t>T</a:t>
              </a:r>
              <a:endParaRPr lang="en-US" sz="1200" b="1" i="1" baseline="-25000" dirty="0" smtClean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181600" y="4267200"/>
              <a:ext cx="11592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pQCD</a:t>
              </a:r>
              <a:r>
                <a:rPr lang="en-US" sz="1200" dirty="0" smtClean="0"/>
                <a:t> w/ KKP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367093" y="4012842"/>
              <a:ext cx="11673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pQCD</a:t>
              </a:r>
              <a:r>
                <a:rPr lang="en-US" sz="1200" dirty="0" smtClean="0"/>
                <a:t> w/ DSS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91400" y="4953000"/>
              <a:ext cx="15607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i="1" dirty="0" smtClean="0"/>
                <a:t>in preparation</a:t>
              </a:r>
            </a:p>
          </p:txBody>
        </p:sp>
      </p:grp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5257800" y="5638800"/>
            <a:ext cx="36631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5400"/>
                </a:solidFill>
              </a:rPr>
              <a:t>PID desired in future?</a:t>
            </a:r>
            <a:endParaRPr lang="en-US" sz="2800" baseline="0" dirty="0">
              <a:solidFill>
                <a:srgbClr val="0054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Death of </a:t>
            </a:r>
            <a:r>
              <a:rPr lang="en-US" dirty="0" err="1" smtClean="0"/>
              <a:t>pQCD</a:t>
            </a:r>
            <a:r>
              <a:rPr lang="en-US" dirty="0" smtClean="0"/>
              <a:t> at RHIC?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2514600" y="1000125"/>
            <a:ext cx="4038600" cy="45259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Failure at &gt; 9 </a:t>
            </a:r>
            <a:r>
              <a:rPr lang="en-US" sz="3200" dirty="0" err="1" smtClean="0"/>
              <a:t>GeV</a:t>
            </a:r>
            <a:r>
              <a:rPr lang="en-US" sz="3200" dirty="0" smtClean="0"/>
              <a:t>!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351D6-6F6C-4E59-B6C9-A180E87E2491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94623" y="1676400"/>
            <a:ext cx="427317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572000" y="5791200"/>
            <a:ext cx="19591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arXiv:1006.3740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28600" y="2209800"/>
            <a:ext cx="5091409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28600" y="5486400"/>
            <a:ext cx="2105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Rui</a:t>
            </a:r>
            <a:r>
              <a:rPr lang="en-US" sz="1200" dirty="0" smtClean="0"/>
              <a:t> Wei, for PHENIX, QM09</a:t>
            </a:r>
          </a:p>
        </p:txBody>
      </p:sp>
      <p:pic>
        <p:nvPicPr>
          <p:cNvPr id="678913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1828800"/>
            <a:ext cx="7112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5287963" y="60340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 to Answer in the Next 10 Years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53367-DE68-4265-9EF1-6E28ABE5B09D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About Theoretical Uncertainty?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/>
          <a:lstStyle/>
          <a:p>
            <a:r>
              <a:rPr lang="en-US" dirty="0" smtClean="0"/>
              <a:t>Wide angle radiation not under </a:t>
            </a:r>
            <a:r>
              <a:rPr lang="en-US" dirty="0" err="1" smtClean="0"/>
              <a:t>th</a:t>
            </a:r>
            <a:r>
              <a:rPr lang="en-US" dirty="0" smtClean="0"/>
              <a:t>. control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/>
          <a:lstStyle/>
          <a:p>
            <a:r>
              <a:rPr lang="en-US" dirty="0" smtClean="0"/>
              <a:t>Large </a:t>
            </a:r>
            <a:r>
              <a:rPr lang="en-US" dirty="0" err="1" smtClean="0"/>
              <a:t>unc</a:t>
            </a:r>
            <a:r>
              <a:rPr lang="en-US" dirty="0" smtClean="0"/>
              <a:t>. in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for given R</a:t>
            </a:r>
            <a:r>
              <a:rPr lang="en-US" baseline="-25000" dirty="0" smtClean="0"/>
              <a:t>AA</a:t>
            </a:r>
            <a:endParaRPr lang="en-US" baseline="-25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C7CE9-F56C-4529-B020-5B32919AD97F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199" y="2247900"/>
            <a:ext cx="4299857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3124200" y="5105400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237601"/>
            <a:ext cx="4210566" cy="294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381000" y="5388114"/>
            <a:ext cx="419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</a:t>
            </a:r>
            <a:r>
              <a:rPr lang="en-US" sz="2000" baseline="-25000" dirty="0" smtClean="0"/>
              <a:t>AA</a:t>
            </a:r>
            <a:r>
              <a:rPr lang="en-US" sz="2000" dirty="0" smtClean="0"/>
              <a:t> ~ </a:t>
            </a:r>
            <a:r>
              <a:rPr lang="en-US" sz="2000" dirty="0" smtClean="0">
                <a:latin typeface="Symbol" pitchFamily="18" charset="2"/>
              </a:rPr>
              <a:t>ò</a:t>
            </a:r>
            <a:r>
              <a:rPr lang="en-US" sz="2000" dirty="0" smtClean="0"/>
              <a:t>(1-</a:t>
            </a:r>
            <a:r>
              <a:rPr lang="el-GR" sz="2000" dirty="0" smtClean="0"/>
              <a:t> ϵ</a:t>
            </a:r>
            <a:r>
              <a:rPr lang="en-US" sz="2000" dirty="0" smtClean="0"/>
              <a:t>)</a:t>
            </a:r>
            <a:r>
              <a:rPr lang="en-US" sz="2000" baseline="30000" dirty="0" err="1" smtClean="0"/>
              <a:t>n</a:t>
            </a:r>
            <a:r>
              <a:rPr lang="en-US" sz="2000" dirty="0" err="1" smtClean="0"/>
              <a:t>P</a:t>
            </a:r>
            <a:r>
              <a:rPr lang="en-US" sz="2000" dirty="0" smtClean="0"/>
              <a:t>(</a:t>
            </a:r>
            <a:r>
              <a:rPr lang="el-GR" sz="2000" dirty="0" smtClean="0"/>
              <a:t>ϵ</a:t>
            </a:r>
            <a:r>
              <a:rPr lang="en-US" sz="2000" dirty="0" smtClean="0"/>
              <a:t>);</a:t>
            </a:r>
          </a:p>
          <a:p>
            <a:r>
              <a:rPr lang="en-US" sz="2000" dirty="0" smtClean="0"/>
              <a:t>P(</a:t>
            </a:r>
            <a:r>
              <a:rPr lang="el-GR" sz="2000" dirty="0" smtClean="0"/>
              <a:t>ϵ</a:t>
            </a:r>
            <a:r>
              <a:rPr lang="en-US" sz="2000" dirty="0" smtClean="0"/>
              <a:t>) from Poisson conv. of </a:t>
            </a:r>
            <a:r>
              <a:rPr lang="en-US" sz="2000" dirty="0" err="1" smtClean="0"/>
              <a:t>dN</a:t>
            </a:r>
            <a:r>
              <a:rPr lang="en-US" sz="2000" baseline="-25000" dirty="0" err="1" smtClean="0"/>
              <a:t>g</a:t>
            </a:r>
            <a:r>
              <a:rPr lang="en-US" sz="2000" dirty="0" smtClean="0"/>
              <a:t>/</a:t>
            </a:r>
            <a:r>
              <a:rPr lang="en-US" sz="2000" dirty="0" err="1" smtClean="0"/>
              <a:t>dx</a:t>
            </a:r>
            <a:r>
              <a:rPr lang="en-US" sz="2000" baseline="-25000" dirty="0" err="1" smtClean="0"/>
              <a:t>E</a:t>
            </a:r>
            <a:endParaRPr lang="en-US" sz="2000" baseline="-25000" dirty="0" smtClean="0">
              <a:latin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: “Collinearly Safe”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Fix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from R</a:t>
            </a:r>
            <a:r>
              <a:rPr lang="en-US" baseline="-25000" dirty="0" smtClean="0"/>
              <a:t>AA</a:t>
            </a:r>
            <a:r>
              <a:rPr lang="en-US" dirty="0" smtClean="0"/>
              <a:t>, calculate v</a:t>
            </a:r>
            <a:r>
              <a:rPr lang="en-US" baseline="-25000" dirty="0" smtClean="0"/>
              <a:t>2</a:t>
            </a:r>
          </a:p>
          <a:p>
            <a:pPr lvl="1"/>
            <a:r>
              <a:rPr lang="en-US" dirty="0" smtClean="0"/>
              <a:t>Expect larger v</a:t>
            </a:r>
            <a:r>
              <a:rPr lang="en-US" baseline="-25000" dirty="0" smtClean="0"/>
              <a:t>2</a:t>
            </a:r>
            <a:r>
              <a:rPr lang="en-US" dirty="0" smtClean="0"/>
              <a:t> for smaller opening angle</a:t>
            </a:r>
          </a:p>
          <a:p>
            <a:pPr lvl="2">
              <a:buNone/>
            </a:pPr>
            <a:r>
              <a:rPr lang="en-US" dirty="0" smtClean="0">
                <a:latin typeface="Symbol" pitchFamily="18" charset="2"/>
              </a:rPr>
              <a:t>			      ( </a:t>
            </a:r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coh</a:t>
            </a:r>
            <a:r>
              <a:rPr lang="en-US" dirty="0" smtClean="0"/>
              <a:t> ~ 1/k</a:t>
            </a:r>
            <a:r>
              <a:rPr lang="en-US" baseline="-25000" dirty="0" smtClean="0"/>
              <a:t>T</a:t>
            </a:r>
            <a:r>
              <a:rPr lang="en-US" baseline="30000" dirty="0" smtClean="0"/>
              <a:t>2</a:t>
            </a:r>
            <a:r>
              <a:rPr lang="en-US" dirty="0" smtClean="0"/>
              <a:t> )</a:t>
            </a:r>
            <a:endParaRPr lang="en-US" baseline="30000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4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I</a:t>
            </a:r>
            <a:r>
              <a:rPr lang="en-US" baseline="-25000" dirty="0" smtClean="0"/>
              <a:t>AA</a:t>
            </a:r>
            <a:r>
              <a:rPr lang="en-US" dirty="0" smtClean="0"/>
              <a:t>: coming soon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05C8-F4CC-40CB-8FA3-49D8E4C0C0A4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2408237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Only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4648200" y="2408237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 + El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5779395"/>
            <a:ext cx="1560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</a:t>
            </a:r>
            <a:r>
              <a:rPr lang="en-US" sz="1200" i="1" dirty="0" smtClean="0"/>
              <a:t>in preparation</a:t>
            </a:r>
          </a:p>
        </p:txBody>
      </p:sp>
      <p:grpSp>
        <p:nvGrpSpPr>
          <p:cNvPr id="2" name="Group 20"/>
          <p:cNvGrpSpPr/>
          <p:nvPr/>
        </p:nvGrpSpPr>
        <p:grpSpPr>
          <a:xfrm>
            <a:off x="0" y="2997200"/>
            <a:ext cx="4419600" cy="2858532"/>
            <a:chOff x="0" y="2844800"/>
            <a:chExt cx="4419600" cy="2858532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" y="2844800"/>
              <a:ext cx="4114800" cy="2559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438400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819400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</p:grpSp>
      <p:grpSp>
        <p:nvGrpSpPr>
          <p:cNvPr id="3" name="Group 19"/>
          <p:cNvGrpSpPr/>
          <p:nvPr/>
        </p:nvGrpSpPr>
        <p:grpSpPr>
          <a:xfrm>
            <a:off x="4572000" y="3048000"/>
            <a:ext cx="4495800" cy="2807732"/>
            <a:chOff x="4572000" y="2895600"/>
            <a:chExt cx="4495800" cy="2807732"/>
          </a:xfrm>
        </p:grpSpPr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2895600"/>
              <a:ext cx="4191000" cy="2606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7507528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57200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047292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  <p:bldP spid="11" grpId="0" build="p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Alternative Picture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157288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AdS</a:t>
            </a:r>
            <a:r>
              <a:rPr lang="en-US" dirty="0" smtClean="0"/>
              <a:t> Drag: qual. agreement with NPE R</a:t>
            </a:r>
            <a:r>
              <a:rPr lang="en-US" baseline="-25000" dirty="0" smtClean="0"/>
              <a:t>AA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Result less controlled at </a:t>
            </a:r>
            <a:r>
              <a:rPr lang="en-US" i="1" dirty="0" smtClean="0"/>
              <a:t>higher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5DCAC-28D9-4B4E-8619-461973C8402D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62669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1766888"/>
            <a:ext cx="5218113" cy="4134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143000" y="5576888"/>
            <a:ext cx="30684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Akamatsu</a:t>
            </a:r>
            <a:r>
              <a:rPr lang="en-US" sz="1200" dirty="0" smtClean="0"/>
              <a:t>, </a:t>
            </a:r>
            <a:r>
              <a:rPr lang="en-US" sz="1200" dirty="0" err="1" smtClean="0"/>
              <a:t>Hatsuda</a:t>
            </a:r>
            <a:r>
              <a:rPr lang="en-US" sz="1200" dirty="0" smtClean="0"/>
              <a:t>, Hirano, PRC79, 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AdS</a:t>
            </a:r>
            <a:r>
              <a:rPr lang="en-US" dirty="0" smtClean="0"/>
              <a:t> Applied to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endParaRPr lang="en-US" baseline="300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038600" cy="4525963"/>
          </a:xfrm>
        </p:spPr>
        <p:txBody>
          <a:bodyPr/>
          <a:lstStyle/>
          <a:p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Surprisingly </a:t>
            </a:r>
            <a:r>
              <a:rPr lang="en-US" b="1" i="1" dirty="0" smtClean="0"/>
              <a:t>not</a:t>
            </a:r>
            <a:r>
              <a:rPr lang="en-US" dirty="0" smtClean="0"/>
              <a:t> </a:t>
            </a:r>
            <a:r>
              <a:rPr lang="en-US" dirty="0" err="1" smtClean="0"/>
              <a:t>oversuppressed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4525963"/>
          </a:xfrm>
        </p:spPr>
        <p:txBody>
          <a:bodyPr/>
          <a:lstStyle/>
          <a:p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E ~ L</a:t>
            </a:r>
            <a:r>
              <a:rPr lang="en-US" baseline="30000" dirty="0" smtClean="0"/>
              <a:t>3</a:t>
            </a:r>
            <a:r>
              <a:rPr lang="en-US" dirty="0" smtClean="0"/>
              <a:t>!</a:t>
            </a:r>
            <a:endParaRPr lang="en-US" baseline="30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C3D55-F43B-49E9-A781-677C4B2097B2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grpSp>
        <p:nvGrpSpPr>
          <p:cNvPr id="9" name="Group 11"/>
          <p:cNvGrpSpPr/>
          <p:nvPr/>
        </p:nvGrpSpPr>
        <p:grpSpPr>
          <a:xfrm>
            <a:off x="0" y="1524000"/>
            <a:ext cx="4343400" cy="2943999"/>
            <a:chOff x="4001852" y="1676400"/>
            <a:chExt cx="4343400" cy="2943999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1852" y="1676400"/>
              <a:ext cx="4343400" cy="2884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4230452" y="4343400"/>
              <a:ext cx="15607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i="1" dirty="0" smtClean="0"/>
                <a:t>in preparation</a:t>
              </a:r>
              <a:endParaRPr lang="en-US" sz="1200" dirty="0" smtClean="0"/>
            </a:p>
          </p:txBody>
        </p:sp>
      </p:grp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0" y="1600200"/>
            <a:ext cx="4419600" cy="2806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199478" y="4340266"/>
            <a:ext cx="25635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Marquet</a:t>
            </a:r>
            <a:r>
              <a:rPr lang="en-US" sz="1200" dirty="0" smtClean="0"/>
              <a:t> and </a:t>
            </a:r>
            <a:r>
              <a:rPr lang="en-US" sz="1200" dirty="0" err="1" smtClean="0"/>
              <a:t>Renk</a:t>
            </a:r>
            <a:r>
              <a:rPr lang="en-US" sz="1200" dirty="0" smtClean="0"/>
              <a:t>, PLB685 (2010)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60679" y="5638800"/>
            <a:ext cx="6687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Convinced?  Need to dot </a:t>
            </a:r>
            <a:r>
              <a:rPr lang="en-US" sz="2800" dirty="0" err="1" smtClean="0"/>
              <a:t>i’s</a:t>
            </a:r>
            <a:r>
              <a:rPr lang="en-US" sz="2800" dirty="0" smtClean="0"/>
              <a:t> and cross </a:t>
            </a:r>
            <a:r>
              <a:rPr lang="en-US" sz="2800" dirty="0" err="1" smtClean="0"/>
              <a:t>t’s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of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Physics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715000"/>
          </a:xfrm>
        </p:spPr>
        <p:txBody>
          <a:bodyPr>
            <a:normAutofit/>
          </a:bodyPr>
          <a:lstStyle/>
          <a:p>
            <a:r>
              <a:rPr lang="en-US" dirty="0" smtClean="0"/>
              <a:t>On one hand: Higher and higher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  <a:p>
            <a:pPr lvl="1"/>
            <a:r>
              <a:rPr lang="en-US" dirty="0" smtClean="0"/>
              <a:t>Look towards LHC for qual. understanding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pPr lvl="2"/>
            <a:r>
              <a:rPr lang="en-US" dirty="0" err="1" smtClean="0"/>
              <a:t>pQCD</a:t>
            </a:r>
            <a:r>
              <a:rPr lang="en-US" dirty="0" smtClean="0"/>
              <a:t> at extremely large,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~ 100-200 </a:t>
            </a:r>
            <a:r>
              <a:rPr lang="en-US" dirty="0" err="1" smtClean="0"/>
              <a:t>GeV</a:t>
            </a:r>
            <a:r>
              <a:rPr lang="en-US" dirty="0" smtClean="0"/>
              <a:t>?</a:t>
            </a:r>
            <a:endParaRPr lang="en-US" baseline="-25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014F1-76E9-411B-9F07-F4BB81A1070C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1" y="2228258"/>
            <a:ext cx="3657599" cy="3486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67681" y="2458226"/>
            <a:ext cx="5200119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7239000" y="4590458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AEADF-C8AD-4084-B75F-9D60B9666791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Reasons to be Cautious about LHC</a:t>
            </a:r>
            <a:endParaRPr lang="en-US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04800" y="9906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Quenching due to IS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or FS?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800" dirty="0" smtClean="0">
                <a:solidFill>
                  <a:srgbClr val="005400"/>
                </a:solidFill>
              </a:rPr>
              <a:t>Need experimental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control over production</a:t>
            </a:r>
          </a:p>
          <a:p>
            <a:pPr marL="1200150" lvl="2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800" dirty="0" smtClean="0">
                <a:solidFill>
                  <a:srgbClr val="005400"/>
                </a:solidFill>
              </a:rPr>
              <a:t>p + A in...?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2873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37537" y="2743200"/>
            <a:ext cx="4830263" cy="353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638800" y="6182380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=&gt; </a:t>
            </a:r>
            <a:r>
              <a:rPr lang="en-US" sz="2800" b="1" dirty="0" err="1" smtClean="0">
                <a:solidFill>
                  <a:srgbClr val="FF0000"/>
                </a:solidFill>
              </a:rPr>
              <a:t>R</a:t>
            </a:r>
            <a:r>
              <a:rPr lang="en-US" sz="2800" b="1" baseline="-25000" dirty="0" err="1" smtClean="0">
                <a:solidFill>
                  <a:srgbClr val="FF0000"/>
                </a:solidFill>
              </a:rPr>
              <a:t>PbPb</a:t>
            </a:r>
            <a:r>
              <a:rPr lang="en-US" sz="2800" b="1" dirty="0" smtClean="0">
                <a:solidFill>
                  <a:srgbClr val="FF0000"/>
                </a:solidFill>
              </a:rPr>
              <a:t> ~ 0.25!</a:t>
            </a:r>
            <a:endParaRPr lang="en-US" sz="2800" b="1" dirty="0" err="1" smtClean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14800" y="5971401"/>
            <a:ext cx="28280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Albacete and </a:t>
            </a:r>
            <a:r>
              <a:rPr lang="en-US" sz="1200" dirty="0" err="1" smtClean="0"/>
              <a:t>Marquet</a:t>
            </a:r>
            <a:r>
              <a:rPr lang="en-US" sz="1200" dirty="0" smtClean="0"/>
              <a:t>, PLB687, 2010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46" y="2819400"/>
            <a:ext cx="3974354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228600" y="5638800"/>
            <a:ext cx="259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 </a:t>
            </a:r>
            <a:r>
              <a:rPr lang="en-US" sz="1200" dirty="0" err="1" smtClean="0"/>
              <a:t>Isobe</a:t>
            </a:r>
            <a:r>
              <a:rPr lang="en-US" sz="1200" dirty="0" smtClean="0"/>
              <a:t>, JPhysG34 (2007)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Will LHC Solve Everything?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Two possibilities</a:t>
            </a:r>
          </a:p>
          <a:p>
            <a:pPr>
              <a:buNone/>
            </a:pPr>
            <a:r>
              <a:rPr lang="en-US" dirty="0" smtClean="0"/>
              <a:t>	(assuming LHC jets exist, controllable)</a:t>
            </a:r>
          </a:p>
          <a:p>
            <a:pPr lvl="1"/>
            <a:r>
              <a:rPr lang="en-US" dirty="0" err="1" smtClean="0"/>
              <a:t>pQCD</a:t>
            </a:r>
            <a:r>
              <a:rPr lang="en-US" dirty="0" smtClean="0"/>
              <a:t> takes over at very high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  <a:p>
            <a:pPr lvl="1"/>
            <a:r>
              <a:rPr lang="en-US" dirty="0" smtClean="0"/>
              <a:t>Strong coupling effects at all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dirty="0" smtClean="0"/>
          </a:p>
          <a:p>
            <a:r>
              <a:rPr lang="en-US" dirty="0" smtClean="0"/>
              <a:t>Either way, full understanding requires </a:t>
            </a:r>
            <a:r>
              <a:rPr lang="en-US" i="1" dirty="0" smtClean="0"/>
              <a:t>consistent picture of full </a:t>
            </a:r>
            <a:r>
              <a:rPr lang="en-US" i="1" dirty="0" err="1" smtClean="0"/>
              <a:t>spacetime</a:t>
            </a:r>
            <a:r>
              <a:rPr lang="en-US" i="1" dirty="0" smtClean="0"/>
              <a:t> evolution</a:t>
            </a:r>
            <a:r>
              <a:rPr lang="en-US" dirty="0" smtClean="0"/>
              <a:t>: </a:t>
            </a:r>
            <a:r>
              <a:rPr lang="en-US" b="1" dirty="0" smtClean="0"/>
              <a:t>must</a:t>
            </a:r>
            <a:r>
              <a:rPr lang="en-US" dirty="0" smtClean="0"/>
              <a:t> vary </a:t>
            </a:r>
            <a:r>
              <a:rPr lang="en-US" dirty="0" smtClean="0">
                <a:latin typeface="Symbol" pitchFamily="18" charset="2"/>
              </a:rPr>
              <a:t>Ö</a:t>
            </a:r>
            <a:r>
              <a:rPr lang="en-US" dirty="0" smtClean="0"/>
              <a:t>s and A, control IC</a:t>
            </a:r>
          </a:p>
          <a:p>
            <a:pPr lvl="1"/>
            <a:r>
              <a:rPr lang="en-US" dirty="0" smtClean="0"/>
              <a:t>Want to test in as many ways as possible</a:t>
            </a:r>
          </a:p>
          <a:p>
            <a:r>
              <a:rPr lang="en-US" dirty="0" smtClean="0"/>
              <a:t>This will require a lot of </a:t>
            </a:r>
            <a:r>
              <a:rPr lang="en-US" i="1" dirty="0" smtClean="0"/>
              <a:t>flexibility </a:t>
            </a:r>
            <a:r>
              <a:rPr lang="en-US" dirty="0" smtClean="0"/>
              <a:t>&amp;</a:t>
            </a:r>
            <a:r>
              <a:rPr lang="en-US" i="1" dirty="0" smtClean="0"/>
              <a:t> run time</a:t>
            </a:r>
            <a:r>
              <a:rPr lang="en-US" dirty="0" smtClean="0"/>
              <a:t>—Only RHIC + </a:t>
            </a:r>
            <a:r>
              <a:rPr lang="en-US" dirty="0" err="1" smtClean="0"/>
              <a:t>eRHIC</a:t>
            </a:r>
            <a:r>
              <a:rPr lang="en-US" dirty="0" smtClean="0"/>
              <a:t> can provide this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D42D5-2469-4F53-8F8F-C8ABBCAE8016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RHIC Will Remain Relevant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686800" cy="4876800"/>
          </a:xfrm>
        </p:spPr>
        <p:txBody>
          <a:bodyPr/>
          <a:lstStyle/>
          <a:p>
            <a:r>
              <a:rPr lang="en-US" dirty="0" smtClean="0"/>
              <a:t>Uncertainty in every step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Uncertainty in every step</a:t>
            </a:r>
          </a:p>
          <a:p>
            <a:endParaRPr lang="en-US" dirty="0" smtClean="0"/>
          </a:p>
          <a:p>
            <a:r>
              <a:rPr lang="en-US" dirty="0" smtClean="0"/>
              <a:t>Want to turn all available exp. knobs on QGP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99875-C54A-4089-9034-253B4E4A14EC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057400"/>
            <a:ext cx="86296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Vary </a:t>
            </a:r>
            <a:r>
              <a:rPr lang="en-US" dirty="0" smtClean="0">
                <a:latin typeface="Symbol" pitchFamily="18" charset="2"/>
              </a:rPr>
              <a:t>Ö</a:t>
            </a:r>
            <a:r>
              <a:rPr lang="en-US" dirty="0" smtClean="0"/>
              <a:t>s and 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51816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Effects of t &lt; </a:t>
            </a:r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therm</a:t>
            </a:r>
            <a:endParaRPr lang="en-US" dirty="0" smtClean="0"/>
          </a:p>
          <a:p>
            <a:pPr lvl="1"/>
            <a:r>
              <a:rPr lang="en-US" dirty="0" smtClean="0"/>
              <a:t>What are the soft-soft, soft-hard modes; what is their effect on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</a:t>
            </a:r>
            <a:r>
              <a:rPr lang="en-US" dirty="0" err="1" smtClean="0"/>
              <a:t>partons</a:t>
            </a:r>
            <a:r>
              <a:rPr lang="en-US" dirty="0" smtClean="0"/>
              <a:t>?</a:t>
            </a:r>
          </a:p>
          <a:p>
            <a:pPr lvl="2"/>
            <a:r>
              <a:rPr lang="en-US" dirty="0" smtClean="0"/>
              <a:t>Vary </a:t>
            </a:r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therm</a:t>
            </a:r>
            <a:endParaRPr lang="en-US" dirty="0" smtClean="0"/>
          </a:p>
          <a:p>
            <a:r>
              <a:rPr lang="en-US" dirty="0" smtClean="0"/>
              <a:t>Importance of geometry?</a:t>
            </a:r>
          </a:p>
          <a:p>
            <a:pPr lvl="1"/>
            <a:r>
              <a:rPr lang="en-US" dirty="0" err="1" smtClean="0"/>
              <a:t>Glauber</a:t>
            </a:r>
            <a:r>
              <a:rPr lang="en-US" dirty="0" smtClean="0"/>
              <a:t> vs. CGC vs. ?</a:t>
            </a:r>
          </a:p>
          <a:p>
            <a:pPr lvl="1"/>
            <a:r>
              <a:rPr lang="en-US" dirty="0" smtClean="0"/>
              <a:t>Fluctuations</a:t>
            </a:r>
          </a:p>
          <a:p>
            <a:pPr lvl="1"/>
            <a:r>
              <a:rPr lang="en-US" dirty="0" smtClean="0"/>
              <a:t>Edge effects, </a:t>
            </a:r>
            <a:r>
              <a:rPr lang="en-US" dirty="0" err="1" smtClean="0"/>
              <a:t>hadronization</a:t>
            </a:r>
            <a:endParaRPr lang="en-US" dirty="0" smtClean="0"/>
          </a:p>
          <a:p>
            <a:pPr lvl="1"/>
            <a:r>
              <a:rPr lang="en-US" dirty="0" smtClean="0"/>
              <a:t>Coupling of E-loss with 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flow</a:t>
            </a:r>
          </a:p>
          <a:p>
            <a:pPr lvl="2"/>
            <a:r>
              <a:rPr lang="en-US" dirty="0" smtClean="0"/>
              <a:t>Vary geometry</a:t>
            </a:r>
          </a:p>
          <a:p>
            <a:r>
              <a:rPr lang="en-US" dirty="0" smtClean="0"/>
              <a:t>How do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</a:t>
            </a:r>
            <a:r>
              <a:rPr lang="en-US" dirty="0" err="1" smtClean="0"/>
              <a:t>partons</a:t>
            </a:r>
            <a:r>
              <a:rPr lang="en-US" dirty="0" smtClean="0"/>
              <a:t> lose E in HG?</a:t>
            </a:r>
          </a:p>
          <a:p>
            <a:pPr lvl="1"/>
            <a:r>
              <a:rPr lang="en-US" dirty="0" smtClean="0"/>
              <a:t>Vary time in QGP vs. </a:t>
            </a:r>
            <a:r>
              <a:rPr lang="en-US" dirty="0" err="1" smtClean="0"/>
              <a:t>Hadron</a:t>
            </a:r>
            <a:r>
              <a:rPr lang="en-US" dirty="0" smtClean="0"/>
              <a:t> Gas</a:t>
            </a:r>
          </a:p>
          <a:p>
            <a:pPr lvl="1"/>
            <a:r>
              <a:rPr lang="en-US" dirty="0" smtClean="0"/>
              <a:t>e + A and/or </a:t>
            </a:r>
            <a:r>
              <a:rPr lang="en-US" dirty="0" err="1" smtClean="0"/>
              <a:t>JLab</a:t>
            </a:r>
            <a:endParaRPr lang="en-US" dirty="0" smtClean="0"/>
          </a:p>
          <a:p>
            <a:r>
              <a:rPr lang="en-US" dirty="0" smtClean="0"/>
              <a:t>T dependence of E loss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C577B-FF59-4EC9-8563-2760AB0794DA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to Dot </a:t>
            </a:r>
            <a:r>
              <a:rPr lang="en-US" dirty="0" err="1" smtClean="0"/>
              <a:t>i’s</a:t>
            </a:r>
            <a:r>
              <a:rPr lang="en-US" dirty="0" smtClean="0"/>
              <a:t> and Cross </a:t>
            </a:r>
            <a:r>
              <a:rPr lang="en-US" dirty="0" err="1" smtClean="0"/>
              <a:t>t’s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 lang="en-US" dirty="0" smtClean="0"/>
              <a:t>CGC vs. KLN and rotating RP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n-US" dirty="0" smtClean="0"/>
              <a:t>Effect not large enough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4287-8CF0-4414-9831-0BF0A07763FA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7" name="Content Placeholder 6" descr="eps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01783" y="1392383"/>
            <a:ext cx="3768435" cy="4876799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9906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Effects of geom. on, e.g. v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might be quite large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5334000"/>
            <a:ext cx="22179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J </a:t>
            </a:r>
            <a:r>
              <a:rPr lang="en-US" sz="1200" dirty="0" err="1" smtClean="0"/>
              <a:t>Jia</a:t>
            </a:r>
            <a:r>
              <a:rPr lang="en-US" sz="1200" dirty="0" smtClean="0"/>
              <a:t>, </a:t>
            </a:r>
            <a:r>
              <a:rPr lang="en-US" sz="1200" i="1" dirty="0" smtClean="0"/>
              <a:t>in preparation</a:t>
            </a: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63266" y="2362200"/>
            <a:ext cx="470453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524000" y="5791200"/>
            <a:ext cx="5819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Possibly truly outlandish initial geometry?</a:t>
            </a:r>
            <a:endParaRPr lang="en-US" sz="2400" dirty="0" err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More Context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86D5E-1024-48B0-9C0B-EDEAE11B91FA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686800" cy="4876800"/>
          </a:xfrm>
        </p:spPr>
        <p:txBody>
          <a:bodyPr/>
          <a:lstStyle/>
          <a:p>
            <a:r>
              <a:rPr lang="en-US" dirty="0" smtClean="0"/>
              <a:t>RHIC status quo over next few years:</a:t>
            </a:r>
          </a:p>
          <a:p>
            <a:pPr lvl="1"/>
            <a:r>
              <a:rPr lang="en-US" i="1" dirty="0" smtClean="0"/>
              <a:t>c </a:t>
            </a:r>
            <a:r>
              <a:rPr lang="en-US" dirty="0" smtClean="0"/>
              <a:t>and </a:t>
            </a:r>
            <a:r>
              <a:rPr lang="en-US" i="1" dirty="0" smtClean="0"/>
              <a:t>b</a:t>
            </a:r>
            <a:r>
              <a:rPr lang="en-US" dirty="0" smtClean="0"/>
              <a:t> separation</a:t>
            </a:r>
          </a:p>
          <a:p>
            <a:pPr lvl="1"/>
            <a:r>
              <a:rPr lang="en-US" dirty="0" smtClean="0"/>
              <a:t>U + U run</a:t>
            </a:r>
          </a:p>
          <a:p>
            <a:pPr lvl="1"/>
            <a:r>
              <a:rPr lang="en-US" dirty="0" smtClean="0"/>
              <a:t>...?</a:t>
            </a:r>
          </a:p>
          <a:p>
            <a:r>
              <a:rPr lang="en-US" dirty="0" smtClean="0"/>
              <a:t>Simultaneously LHC turns on</a:t>
            </a:r>
          </a:p>
          <a:p>
            <a:pPr lvl="1"/>
            <a:r>
              <a:rPr lang="en-US" dirty="0" smtClean="0"/>
              <a:t>November 9!</a:t>
            </a:r>
          </a:p>
          <a:p>
            <a:pPr lvl="2"/>
            <a:r>
              <a:rPr lang="en-US" dirty="0" smtClean="0"/>
              <a:t>Naively puts RHIC out of business</a:t>
            </a:r>
          </a:p>
          <a:p>
            <a:r>
              <a:rPr lang="en-US" dirty="0" smtClean="0"/>
              <a:t>Is there a physics case for continuing RHIC?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Fluctuations?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038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Hot spots can be huge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NEXUS calculation for </a:t>
            </a:r>
            <a:r>
              <a:rPr lang="en-US" b="1" i="1" dirty="0" smtClean="0"/>
              <a:t>10% most central</a:t>
            </a:r>
            <a:r>
              <a:rPr lang="en-US" dirty="0" smtClean="0"/>
              <a:t> top RHIC energy event</a:t>
            </a:r>
            <a:endParaRPr lang="en-US" b="1" i="1" dirty="0" smtClean="0"/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5638800"/>
          </a:xfrm>
        </p:spPr>
        <p:txBody>
          <a:bodyPr>
            <a:normAutofit/>
          </a:bodyPr>
          <a:lstStyle/>
          <a:p>
            <a:r>
              <a:rPr lang="en-US" dirty="0" smtClean="0"/>
              <a:t>For simple E-loss not a large effect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</a:p>
          <a:p>
            <a:pPr lvl="1"/>
            <a:r>
              <a:rPr lang="en-US" dirty="0" smtClean="0"/>
              <a:t>Important for </a:t>
            </a:r>
            <a:r>
              <a:rPr lang="en-US" dirty="0" err="1" smtClean="0"/>
              <a:t>fluc</a:t>
            </a:r>
            <a:r>
              <a:rPr lang="en-US" dirty="0" smtClean="0"/>
              <a:t>., opacity exp.?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585C-5965-455D-B750-10DD0CDDCACA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199" y="1905000"/>
            <a:ext cx="3123413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462644" y="5334000"/>
            <a:ext cx="1300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Jia</a:t>
            </a:r>
            <a:r>
              <a:rPr lang="en-US" sz="1200" dirty="0" smtClean="0"/>
              <a:t> and Wei,</a:t>
            </a:r>
          </a:p>
          <a:p>
            <a:r>
              <a:rPr lang="en-US" sz="1200" dirty="0" smtClean="0"/>
              <a:t>arXiv:1005.0645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133600"/>
            <a:ext cx="3048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Coupling of Flow to </a:t>
            </a:r>
            <a:r>
              <a:rPr lang="en-US" dirty="0" err="1" smtClean="0"/>
              <a:t>Eloss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33400" y="990600"/>
            <a:ext cx="8229600" cy="4876800"/>
          </a:xfrm>
        </p:spPr>
        <p:txBody>
          <a:bodyPr/>
          <a:lstStyle/>
          <a:p>
            <a:r>
              <a:rPr lang="en-US" dirty="0" smtClean="0"/>
              <a:t>Is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  <a:r>
              <a:rPr lang="en-US" dirty="0" smtClean="0"/>
              <a:t> huge b/c medium push?</a:t>
            </a:r>
          </a:p>
          <a:p>
            <a:pPr lvl="1"/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(</a:t>
            </a:r>
            <a:r>
              <a:rPr lang="en-US" i="1" dirty="0" smtClean="0">
                <a:latin typeface="Symbol" pitchFamily="18" charset="2"/>
              </a:rPr>
              <a:t>f </a:t>
            </a:r>
            <a:r>
              <a:rPr lang="en-US" dirty="0" smtClean="0">
                <a:latin typeface="Symbol" pitchFamily="18" charset="2"/>
              </a:rPr>
              <a:t>= 0,</a:t>
            </a:r>
            <a:r>
              <a:rPr lang="en-US" dirty="0" smtClean="0"/>
              <a:t>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part</a:t>
            </a:r>
            <a:r>
              <a:rPr lang="en-US" dirty="0" smtClean="0"/>
              <a:t>) vs. R</a:t>
            </a:r>
            <a:r>
              <a:rPr lang="en-US" baseline="-25000" dirty="0" smtClean="0"/>
              <a:t>AA</a:t>
            </a:r>
            <a:r>
              <a:rPr lang="en-US" dirty="0" smtClean="0"/>
              <a:t>(</a:t>
            </a:r>
            <a:r>
              <a:rPr lang="en-US" i="1" dirty="0" smtClean="0">
                <a:latin typeface="Symbol" pitchFamily="18" charset="2"/>
              </a:rPr>
              <a:t>f </a:t>
            </a:r>
            <a:r>
              <a:rPr lang="en-US" dirty="0" smtClean="0">
                <a:latin typeface="Symbol" pitchFamily="18" charset="2"/>
              </a:rPr>
              <a:t>= p/2,</a:t>
            </a:r>
            <a:r>
              <a:rPr lang="en-US" dirty="0" smtClean="0"/>
              <a:t>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part</a:t>
            </a:r>
            <a:r>
              <a:rPr lang="en-US" dirty="0" smtClean="0"/>
              <a:t>)</a:t>
            </a:r>
            <a:endParaRPr lang="en-US" i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9D6F4-3C85-472C-8C36-E6C69EAB9EDE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962400" y="5971401"/>
            <a:ext cx="26999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Horowitz and </a:t>
            </a:r>
            <a:r>
              <a:rPr lang="en-US" sz="1200" dirty="0" err="1" smtClean="0"/>
              <a:t>Jia</a:t>
            </a:r>
            <a:r>
              <a:rPr lang="en-US" sz="1200" dirty="0" smtClean="0"/>
              <a:t>, </a:t>
            </a:r>
            <a:r>
              <a:rPr lang="en-US" sz="1200" i="1" dirty="0" smtClean="0"/>
              <a:t>in preparation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4024313" y="2618601"/>
            <a:ext cx="5029199" cy="3371910"/>
            <a:chOff x="4038601" y="2876490"/>
            <a:chExt cx="5029199" cy="3371910"/>
          </a:xfrm>
        </p:grpSpPr>
        <p:pic>
          <p:nvPicPr>
            <p:cNvPr id="740354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394200" y="2876490"/>
              <a:ext cx="4673600" cy="299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6553200" y="5848290"/>
              <a:ext cx="6944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/>
                <a:t>N</a:t>
              </a:r>
              <a:r>
                <a:rPr lang="en-US" sz="2000" b="1" baseline="-25000" dirty="0" err="1" smtClean="0"/>
                <a:t>part</a:t>
              </a:r>
              <a:endParaRPr lang="en-US" sz="2000" b="1" baseline="-25000" dirty="0" smtClean="0"/>
            </a:p>
          </p:txBody>
        </p:sp>
        <p:sp>
          <p:nvSpPr>
            <p:cNvPr id="15" name="TextBox 14"/>
            <p:cNvSpPr txBox="1"/>
            <p:nvPr/>
          </p:nvSpPr>
          <p:spPr>
            <a:xfrm rot="16200000">
              <a:off x="3929917" y="4051973"/>
              <a:ext cx="61747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R</a:t>
              </a:r>
              <a:r>
                <a:rPr lang="en-US" sz="2000" b="1" baseline="-25000" dirty="0" smtClean="0"/>
                <a:t>AA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543800" y="3486090"/>
              <a:ext cx="108574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R</a:t>
              </a:r>
              <a:r>
                <a:rPr lang="en-US" sz="2000" baseline="-25000" dirty="0" smtClean="0"/>
                <a:t>AA</a:t>
              </a:r>
              <a:r>
                <a:rPr lang="en-US" sz="2000" dirty="0" smtClean="0"/>
                <a:t>  in</a:t>
              </a:r>
            </a:p>
            <a:p>
              <a:r>
                <a:rPr lang="en-US" sz="2000" dirty="0" smtClean="0">
                  <a:solidFill>
                    <a:srgbClr val="3F3D99"/>
                  </a:solidFill>
                </a:rPr>
                <a:t>R</a:t>
              </a:r>
              <a:r>
                <a:rPr lang="en-US" sz="2000" baseline="-25000" dirty="0" smtClean="0">
                  <a:solidFill>
                    <a:srgbClr val="3F3D99"/>
                  </a:solidFill>
                </a:rPr>
                <a:t>AA</a:t>
              </a:r>
              <a:r>
                <a:rPr lang="en-US" sz="2000" dirty="0" smtClean="0">
                  <a:solidFill>
                    <a:srgbClr val="3F3D99"/>
                  </a:solidFill>
                </a:rPr>
                <a:t>  out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938255" y="3175337"/>
              <a:ext cx="2148345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700" dirty="0" smtClean="0"/>
                <a:t>PHENIX Preliminary</a:t>
              </a:r>
            </a:p>
            <a:p>
              <a:r>
                <a:rPr lang="en-US" sz="1700" dirty="0" smtClean="0"/>
                <a:t>7-8 </a:t>
              </a:r>
              <a:r>
                <a:rPr lang="en-US" sz="1700" dirty="0" err="1" smtClean="0"/>
                <a:t>GeV</a:t>
              </a:r>
              <a:r>
                <a:rPr lang="en-US" sz="1700" dirty="0" smtClean="0"/>
                <a:t> </a:t>
              </a:r>
              <a:r>
                <a:rPr lang="en-US" sz="1700" dirty="0" smtClean="0">
                  <a:latin typeface="Symbol" pitchFamily="18" charset="2"/>
                </a:rPr>
                <a:t>p</a:t>
              </a:r>
              <a:r>
                <a:rPr lang="en-US" sz="1700" baseline="30000" dirty="0" smtClean="0"/>
                <a:t>0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28600" y="5924490"/>
            <a:ext cx="34515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4D4D4D"/>
                </a:solidFill>
              </a:rPr>
              <a:t>Care taken with </a:t>
            </a:r>
            <a:r>
              <a:rPr lang="en-US" sz="2000" dirty="0" err="1" smtClean="0">
                <a:solidFill>
                  <a:srgbClr val="4D4D4D"/>
                </a:solidFill>
              </a:rPr>
              <a:t>dN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g</a:t>
            </a:r>
            <a:r>
              <a:rPr lang="en-US" sz="2000" dirty="0" smtClean="0">
                <a:solidFill>
                  <a:srgbClr val="4D4D4D"/>
                </a:solidFill>
              </a:rPr>
              <a:t>/</a:t>
            </a:r>
            <a:r>
              <a:rPr lang="en-US" sz="2000" dirty="0" err="1" smtClean="0">
                <a:solidFill>
                  <a:srgbClr val="4D4D4D"/>
                </a:solidFill>
              </a:rPr>
              <a:t>dy</a:t>
            </a:r>
            <a:r>
              <a:rPr lang="en-US" sz="2000" dirty="0" smtClean="0">
                <a:solidFill>
                  <a:srgbClr val="4D4D4D"/>
                </a:solidFill>
              </a:rPr>
              <a:t>(</a:t>
            </a:r>
            <a:r>
              <a:rPr lang="en-US" sz="2000" dirty="0" err="1" smtClean="0">
                <a:solidFill>
                  <a:srgbClr val="4D4D4D"/>
                </a:solidFill>
              </a:rPr>
              <a:t>N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part</a:t>
            </a:r>
            <a:r>
              <a:rPr lang="en-US" sz="2000" dirty="0" smtClean="0">
                <a:solidFill>
                  <a:srgbClr val="4D4D4D"/>
                </a:solidFill>
              </a:rPr>
              <a:t>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-95248" y="2286000"/>
            <a:ext cx="4166704" cy="3733800"/>
            <a:chOff x="-152400" y="2819400"/>
            <a:chExt cx="4166704" cy="3733800"/>
          </a:xfrm>
        </p:grpSpPr>
        <p:grpSp>
          <p:nvGrpSpPr>
            <p:cNvPr id="9" name="Group 8"/>
            <p:cNvGrpSpPr/>
            <p:nvPr/>
          </p:nvGrpSpPr>
          <p:grpSpPr>
            <a:xfrm>
              <a:off x="-152400" y="2819400"/>
              <a:ext cx="4166704" cy="3733800"/>
              <a:chOff x="1066800" y="2406732"/>
              <a:chExt cx="4166704" cy="3733800"/>
            </a:xfrm>
          </p:grpSpPr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066800" y="2406732"/>
                <a:ext cx="4166704" cy="3733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2289401" y="2667000"/>
                <a:ext cx="102143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>
                    <a:solidFill>
                      <a:srgbClr val="C00000"/>
                    </a:solidFill>
                  </a:rPr>
                  <a:t>WS </a:t>
                </a:r>
                <a:r>
                  <a:rPr lang="en-US" sz="1200" dirty="0" err="1" smtClean="0">
                    <a:solidFill>
                      <a:srgbClr val="C00000"/>
                    </a:solidFill>
                  </a:rPr>
                  <a:t>Glauber</a:t>
                </a:r>
                <a:endParaRPr lang="en-US" sz="1200" dirty="0" smtClean="0">
                  <a:solidFill>
                    <a:srgbClr val="C00000"/>
                  </a:solidFill>
                </a:endParaRPr>
              </a:p>
              <a:p>
                <a:r>
                  <a:rPr lang="en-US" sz="1200" dirty="0" smtClean="0">
                    <a:solidFill>
                      <a:srgbClr val="005400"/>
                    </a:solidFill>
                  </a:rPr>
                  <a:t>HN Mixed</a:t>
                </a:r>
              </a:p>
              <a:p>
                <a:r>
                  <a:rPr lang="en-US" sz="1200" dirty="0" smtClean="0">
                    <a:solidFill>
                      <a:srgbClr val="002060"/>
                    </a:solidFill>
                  </a:rPr>
                  <a:t>KLN CGC</a:t>
                </a: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063894" y="5514201"/>
              <a:ext cx="15937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PHOBOS 2008 Data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5109835" y="6381690"/>
            <a:ext cx="31197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4D4D4D"/>
                </a:solidFill>
              </a:rPr>
              <a:t>Smaller influence of </a:t>
            </a:r>
            <a:r>
              <a:rPr lang="en-US" sz="2000" dirty="0" err="1" smtClean="0">
                <a:solidFill>
                  <a:srgbClr val="4D4D4D"/>
                </a:solidFill>
              </a:rPr>
              <a:t>fluc</a:t>
            </a:r>
            <a:r>
              <a:rPr lang="en-US" sz="2000" dirty="0" smtClean="0">
                <a:solidFill>
                  <a:srgbClr val="4D4D4D"/>
                </a:solidFill>
              </a:rPr>
              <a:t>.?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the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3464"/>
            <a:ext cx="8229600" cy="4876800"/>
          </a:xfrm>
        </p:spPr>
        <p:txBody>
          <a:bodyPr/>
          <a:lstStyle/>
          <a:p>
            <a:r>
              <a:rPr lang="en-US" dirty="0" err="1" smtClean="0"/>
              <a:t>eRHIC</a:t>
            </a:r>
            <a:r>
              <a:rPr lang="en-US" dirty="0" smtClean="0"/>
              <a:t> could give experimental handle on initial geometry</a:t>
            </a:r>
          </a:p>
          <a:p>
            <a:pPr lvl="1"/>
            <a:r>
              <a:rPr lang="en-US" dirty="0" smtClean="0"/>
              <a:t>Recall e + A diffraction </a:t>
            </a:r>
            <a:r>
              <a:rPr lang="en-US" dirty="0" err="1" smtClean="0"/>
              <a:t>exps</a:t>
            </a:r>
            <a:r>
              <a:rPr lang="en-US" dirty="0" smtClean="0"/>
              <a:t>. on A at rest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0D300-9FE4-40C7-8BA5-BFC773375196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7873" y="2667000"/>
            <a:ext cx="308212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9387" y="2847201"/>
            <a:ext cx="4759813" cy="3171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114800" y="6200001"/>
            <a:ext cx="403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Hahn, Ravenhall, and Hofstadter, Phys Rev 101 (1956)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Gluon Distribution of A at x ~ 10</a:t>
            </a:r>
            <a:r>
              <a:rPr lang="en-US" baseline="30000" dirty="0" smtClean="0"/>
              <a:t>-3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20E3-30D9-4718-8F0D-1C7713F46C26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114800"/>
          </a:xfrm>
        </p:spPr>
        <p:txBody>
          <a:bodyPr/>
          <a:lstStyle/>
          <a:p>
            <a:r>
              <a:rPr lang="en-US" dirty="0" smtClean="0"/>
              <a:t>Coherent vector meson production in e + A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228600" y="1828800"/>
            <a:ext cx="3987910" cy="2447330"/>
            <a:chOff x="228600" y="2433935"/>
            <a:chExt cx="3987910" cy="2447330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2819400"/>
              <a:ext cx="3614229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3733800" y="2433935"/>
              <a:ext cx="4251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e’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1400" y="3048000"/>
              <a:ext cx="6351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J/</a:t>
              </a:r>
              <a:r>
                <a:rPr lang="en-US" sz="2400" i="1" dirty="0" smtClean="0">
                  <a:latin typeface="Symbol" pitchFamily="18" charset="2"/>
                </a:rPr>
                <a:t>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33800" y="4415135"/>
              <a:ext cx="43595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A’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8600" y="243840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8600" y="441960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800" y="3200400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Symbol" pitchFamily="18" charset="2"/>
                </a:rPr>
                <a:t>g</a:t>
              </a:r>
              <a:r>
                <a:rPr lang="en-US" sz="2400" dirty="0" smtClean="0"/>
                <a:t>*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176464" y="3262312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214560" y="3686176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1752600"/>
            <a:ext cx="3561809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5181600" y="6400800"/>
            <a:ext cx="28167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Caldwell and Kowalski, PRC 81 (2010)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64454" y="5867400"/>
            <a:ext cx="1721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6</a:t>
            </a:r>
            <a:r>
              <a:rPr lang="en-US" dirty="0" smtClean="0"/>
              <a:t> J/</a:t>
            </a:r>
            <a:r>
              <a:rPr lang="en-US" i="1" dirty="0" smtClean="0">
                <a:latin typeface="Symbol" pitchFamily="18" charset="2"/>
              </a:rPr>
              <a:t>y</a:t>
            </a:r>
            <a:r>
              <a:rPr lang="en-US" dirty="0" smtClean="0"/>
              <a:t> Events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4960" y="4267200"/>
            <a:ext cx="38298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en-US" sz="2400" dirty="0" smtClean="0">
                <a:solidFill>
                  <a:srgbClr val="005400"/>
                </a:solidFill>
              </a:rPr>
              <a:t>2 gluon exchange </a:t>
            </a:r>
          </a:p>
          <a:p>
            <a:pPr lvl="1">
              <a:buNone/>
            </a:pPr>
            <a:r>
              <a:rPr lang="en-US" sz="2400" dirty="0" smtClean="0">
                <a:solidFill>
                  <a:srgbClr val="005400"/>
                </a:solidFill>
              </a:rPr>
              <a:t>=&gt; mean &amp; correlations</a:t>
            </a:r>
          </a:p>
          <a:p>
            <a:endParaRPr lang="en-US" sz="2400" dirty="0" err="1" smtClean="0"/>
          </a:p>
        </p:txBody>
      </p:sp>
      <p:sp>
        <p:nvSpPr>
          <p:cNvPr id="24" name="TextBox 23"/>
          <p:cNvSpPr txBox="1"/>
          <p:nvPr/>
        </p:nvSpPr>
        <p:spPr>
          <a:xfrm>
            <a:off x="7449305" y="3352800"/>
            <a:ext cx="1694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Must reject incoherent</a:t>
            </a:r>
          </a:p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collisions at ~100%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" y="5486400"/>
            <a:ext cx="26629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Also DVCS and </a:t>
            </a:r>
          </a:p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Incoherent production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1" grpId="0"/>
      <p:bldP spid="22" grpId="0"/>
      <p:bldP spid="24" grpId="0"/>
      <p:bldP spid="2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Ex: T Dependence of </a:t>
            </a:r>
            <a:r>
              <a:rPr lang="en-US" dirty="0" err="1" smtClean="0"/>
              <a:t>AdS</a:t>
            </a:r>
            <a:r>
              <a:rPr lang="en-US" dirty="0" smtClean="0"/>
              <a:t> SL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Bands for guiding the eye only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A281B-9E9E-47EF-B147-512B6517AE6C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34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228600" y="1219200"/>
            <a:ext cx="8763000" cy="4391799"/>
            <a:chOff x="228600" y="1371600"/>
            <a:chExt cx="8763000" cy="4391799"/>
          </a:xfrm>
        </p:grpSpPr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3352800" y="5486400"/>
              <a:ext cx="274036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 smtClean="0"/>
                <a:t>WAH</a:t>
              </a:r>
              <a:r>
                <a:rPr lang="en-US" sz="1200" dirty="0"/>
                <a:t>, M. </a:t>
              </a:r>
              <a:r>
                <a:rPr lang="en-US" sz="1200" dirty="0" err="1"/>
                <a:t>Gyulassy</a:t>
              </a:r>
              <a:r>
                <a:rPr lang="en-US" sz="1200" dirty="0"/>
                <a:t>, </a:t>
              </a:r>
              <a:r>
                <a:rPr lang="en-US" sz="1200" dirty="0" smtClean="0"/>
                <a:t>JPhysG35 (2008)</a:t>
              </a:r>
              <a:endParaRPr lang="en-US" sz="1200" dirty="0"/>
            </a:p>
          </p:txBody>
        </p:sp>
        <p:pic>
          <p:nvPicPr>
            <p:cNvPr id="8" name="Picture 5" descr="071025RHICLHCRatioslb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600" y="1371600"/>
              <a:ext cx="8763000" cy="4254500"/>
            </a:xfrm>
            <a:prstGeom prst="rect">
              <a:avLst/>
            </a:prstGeom>
            <a:noFill/>
          </p:spPr>
        </p:pic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6003925" y="2994025"/>
              <a:ext cx="912813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pQCD</a:t>
              </a:r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7158038" y="4648200"/>
              <a:ext cx="130016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AdS/CFT</a:t>
              </a:r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1752600" y="3260725"/>
              <a:ext cx="912813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pQCD</a:t>
              </a:r>
            </a:p>
          </p:txBody>
        </p:sp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2890838" y="4632325"/>
              <a:ext cx="130016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AdS/CFT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5105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After 10 years, RHIC is still surprising us</a:t>
            </a:r>
          </a:p>
          <a:p>
            <a:pPr lvl="1"/>
            <a:r>
              <a:rPr lang="en-US" dirty="0" smtClean="0"/>
              <a:t>Current picture of collision is incomplete, inconsistent</a:t>
            </a:r>
          </a:p>
          <a:p>
            <a:r>
              <a:rPr lang="en-US" dirty="0" smtClean="0"/>
              <a:t>LHC will open up completely new frontiers, new surprises</a:t>
            </a:r>
          </a:p>
          <a:p>
            <a:pPr lvl="1"/>
            <a:r>
              <a:rPr lang="en-US" dirty="0" smtClean="0"/>
              <a:t>Likely help settle </a:t>
            </a:r>
            <a:r>
              <a:rPr lang="en-US" b="1" i="1" dirty="0" smtClean="0"/>
              <a:t>qualitative</a:t>
            </a:r>
            <a:r>
              <a:rPr lang="en-US" dirty="0" smtClean="0"/>
              <a:t> picture</a:t>
            </a:r>
          </a:p>
          <a:p>
            <a:r>
              <a:rPr lang="en-US" dirty="0" smtClean="0"/>
              <a:t>However, I want a </a:t>
            </a:r>
            <a:r>
              <a:rPr lang="en-US" i="1" dirty="0" smtClean="0"/>
              <a:t>detailed, controlled</a:t>
            </a:r>
            <a:r>
              <a:rPr lang="en-US" dirty="0" smtClean="0"/>
              <a:t> understanding of med. prop., E-loss: RHIC + </a:t>
            </a:r>
            <a:r>
              <a:rPr lang="en-US" dirty="0" err="1" smtClean="0"/>
              <a:t>eRHIC</a:t>
            </a:r>
            <a:endParaRPr lang="en-US" dirty="0" smtClean="0"/>
          </a:p>
          <a:p>
            <a:pPr lvl="1"/>
            <a:r>
              <a:rPr lang="en-US" dirty="0" smtClean="0"/>
              <a:t>Knowledge of initial geometry </a:t>
            </a:r>
            <a:r>
              <a:rPr lang="en-US" b="1" i="1" dirty="0" smtClean="0"/>
              <a:t>required</a:t>
            </a:r>
          </a:p>
          <a:p>
            <a:pPr lvl="1"/>
            <a:r>
              <a:rPr lang="en-US" dirty="0" smtClean="0"/>
              <a:t>Vary </a:t>
            </a:r>
            <a:r>
              <a:rPr lang="en-US" dirty="0" smtClean="0">
                <a:latin typeface="Symbol" pitchFamily="18" charset="2"/>
              </a:rPr>
              <a:t>Ö</a:t>
            </a:r>
            <a:r>
              <a:rPr lang="en-US" dirty="0" smtClean="0"/>
              <a:t>s and A</a:t>
            </a:r>
          </a:p>
          <a:p>
            <a:pPr lvl="2"/>
            <a:r>
              <a:rPr lang="en-US" dirty="0" smtClean="0"/>
              <a:t>Require great flexibility &amp; run time, i.e. RHIC</a:t>
            </a:r>
          </a:p>
          <a:p>
            <a:pPr lvl="3"/>
            <a:r>
              <a:rPr lang="en-US" dirty="0" smtClean="0"/>
              <a:t>Will need many d + A control runs for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dirty="0" smtClean="0"/>
          </a:p>
          <a:p>
            <a:pPr lvl="2"/>
            <a:r>
              <a:rPr lang="en-US" dirty="0" smtClean="0"/>
              <a:t>For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</a:t>
            </a:r>
            <a:r>
              <a:rPr lang="en-US" b="1" i="1" dirty="0" smtClean="0"/>
              <a:t>jet reconstruction</a:t>
            </a:r>
            <a:r>
              <a:rPr lang="en-US" dirty="0" smtClean="0"/>
              <a:t> necessary at low </a:t>
            </a:r>
            <a:r>
              <a:rPr lang="en-US" dirty="0" smtClean="0">
                <a:latin typeface="Symbol" pitchFamily="18" charset="2"/>
              </a:rPr>
              <a:t>Ö</a:t>
            </a:r>
            <a:r>
              <a:rPr lang="en-US" dirty="0" smtClean="0"/>
              <a:t>s</a:t>
            </a:r>
          </a:p>
          <a:p>
            <a:pPr lvl="1"/>
            <a:r>
              <a:rPr lang="en-US" dirty="0" smtClean="0"/>
              <a:t>Jet modification likely necessary to distinguish </a:t>
            </a:r>
            <a:r>
              <a:rPr lang="en-US" dirty="0" err="1" smtClean="0"/>
              <a:t>pQCD</a:t>
            </a:r>
            <a:r>
              <a:rPr lang="en-US" dirty="0" smtClean="0"/>
              <a:t> E-loss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23EE-C3B0-465F-B6FA-E1D1A734F09F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QCD: Theory of the Strong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318592"/>
            <a:ext cx="8229600" cy="4525963"/>
          </a:xfrm>
        </p:spPr>
        <p:txBody>
          <a:bodyPr/>
          <a:lstStyle/>
          <a:p>
            <a:pPr lvl="2"/>
            <a:r>
              <a:rPr lang="en-US" dirty="0" smtClean="0"/>
              <a:t>Running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</a:p>
          <a:p>
            <a:pPr lvl="3"/>
            <a:r>
              <a:rPr lang="en-US" dirty="0" smtClean="0"/>
              <a:t> -</a:t>
            </a:r>
            <a:r>
              <a:rPr lang="en-US" dirty="0" smtClean="0">
                <a:latin typeface="Symbol" pitchFamily="18" charset="2"/>
              </a:rPr>
              <a:t>b</a:t>
            </a:r>
            <a:r>
              <a:rPr lang="en-US" dirty="0" smtClean="0"/>
              <a:t>-</a:t>
            </a:r>
            <a:r>
              <a:rPr lang="en-US" dirty="0" err="1" smtClean="0"/>
              <a:t>fcn</a:t>
            </a:r>
            <a:endParaRPr lang="en-US" dirty="0" smtClean="0"/>
          </a:p>
          <a:p>
            <a:pPr lvl="3"/>
            <a:endParaRPr lang="en-US" dirty="0" smtClean="0">
              <a:latin typeface="Symbol" pitchFamily="18" charset="2"/>
            </a:endParaRPr>
          </a:p>
          <a:p>
            <a:pPr lvl="2"/>
            <a:r>
              <a:rPr lang="en-US" dirty="0" smtClean="0"/>
              <a:t>SU(</a:t>
            </a:r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 = 3)</a:t>
            </a:r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2"/>
            <a:r>
              <a:rPr lang="en-US" dirty="0" err="1" smtClean="0"/>
              <a:t>N</a:t>
            </a:r>
            <a:r>
              <a:rPr lang="en-US" baseline="-25000" dirty="0" err="1" smtClean="0"/>
              <a:t>f</a:t>
            </a:r>
            <a:r>
              <a:rPr lang="en-US" dirty="0" smtClean="0"/>
              <a:t>(E)</a:t>
            </a:r>
          </a:p>
          <a:p>
            <a:pPr lvl="3"/>
            <a:r>
              <a:rPr lang="en-US" dirty="0" err="1" smtClean="0"/>
              <a:t>N</a:t>
            </a:r>
            <a:r>
              <a:rPr lang="en-US" baseline="-25000" dirty="0" err="1" smtClean="0"/>
              <a:t>f</a:t>
            </a:r>
            <a:r>
              <a:rPr lang="en-US" dirty="0" smtClean="0"/>
              <a:t>(RHIC)  ≈ 2.5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78736-FC1C-4F6F-A4B2-7F75B623E860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9" name="Group 15"/>
          <p:cNvGrpSpPr/>
          <p:nvPr/>
        </p:nvGrpSpPr>
        <p:grpSpPr>
          <a:xfrm>
            <a:off x="6324600" y="1066800"/>
            <a:ext cx="2590800" cy="2662391"/>
            <a:chOff x="6324600" y="1196008"/>
            <a:chExt cx="2590800" cy="2662391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324600" y="1196008"/>
              <a:ext cx="2590800" cy="249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6553200" y="3581400"/>
              <a:ext cx="18485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ALEPH, PLB284, (1992)</a:t>
              </a:r>
              <a:endParaRPr lang="en-US" sz="1200" dirty="0"/>
            </a:p>
          </p:txBody>
        </p:sp>
      </p:grpSp>
      <p:grpSp>
        <p:nvGrpSpPr>
          <p:cNvPr id="15" name="Group 16"/>
          <p:cNvGrpSpPr/>
          <p:nvPr/>
        </p:nvGrpSpPr>
        <p:grpSpPr>
          <a:xfrm>
            <a:off x="3756543" y="3939244"/>
            <a:ext cx="5082657" cy="2537756"/>
            <a:chOff x="3756543" y="4010835"/>
            <a:chExt cx="5082657" cy="253775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62400" y="4037339"/>
              <a:ext cx="4876800" cy="230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56543" y="4010835"/>
              <a:ext cx="192719" cy="2276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43600" y="6323339"/>
              <a:ext cx="453835" cy="153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6801676" y="6271592"/>
              <a:ext cx="18394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Griffiths Particle Physics</a:t>
              </a:r>
              <a:endParaRPr lang="en-US" sz="1200" dirty="0"/>
            </a:p>
          </p:txBody>
        </p:sp>
      </p:grpSp>
      <p:grpSp>
        <p:nvGrpSpPr>
          <p:cNvPr id="16" name="Group 14"/>
          <p:cNvGrpSpPr/>
          <p:nvPr/>
        </p:nvGrpSpPr>
        <p:grpSpPr>
          <a:xfrm>
            <a:off x="3200400" y="1159447"/>
            <a:ext cx="2971800" cy="2493544"/>
            <a:chOff x="3200400" y="1288655"/>
            <a:chExt cx="2971800" cy="2493544"/>
          </a:xfrm>
        </p:grpSpPr>
        <p:sp>
          <p:nvSpPr>
            <p:cNvPr id="10" name="TextBox 9"/>
            <p:cNvSpPr txBox="1"/>
            <p:nvPr/>
          </p:nvSpPr>
          <p:spPr>
            <a:xfrm>
              <a:off x="4267200" y="3505200"/>
              <a:ext cx="5180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PDG</a:t>
              </a:r>
              <a:endParaRPr lang="en-US" sz="1200" dirty="0"/>
            </a:p>
          </p:txBody>
        </p:sp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1288655"/>
              <a:ext cx="2971800" cy="23689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interested 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38862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Measure many-body physics of strong force</a:t>
            </a:r>
          </a:p>
          <a:p>
            <a:endParaRPr lang="en-US" dirty="0" smtClean="0"/>
          </a:p>
          <a:p>
            <a:r>
              <a:rPr lang="en-US" dirty="0" smtClean="0"/>
              <a:t>Test &amp; understand theory of many-body non-</a:t>
            </a:r>
            <a:r>
              <a:rPr lang="en-US" dirty="0" err="1" smtClean="0"/>
              <a:t>Abelian</a:t>
            </a:r>
            <a:r>
              <a:rPr lang="en-US" dirty="0" smtClean="0"/>
              <a:t> fields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AFE3-C358-4460-9CE7-3D724199F626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270" y="1323201"/>
            <a:ext cx="4618330" cy="4525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9635" y="5895201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 Collisions Tool for Strong Force Physics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91000"/>
            <a:ext cx="8229600" cy="2209800"/>
          </a:xfrm>
        </p:spPr>
        <p:txBody>
          <a:bodyPr/>
          <a:lstStyle/>
          <a:p>
            <a:r>
              <a:rPr lang="en-US" dirty="0" smtClean="0"/>
              <a:t>Want a </a:t>
            </a:r>
            <a:r>
              <a:rPr lang="en-US" b="1" i="1" dirty="0" smtClean="0"/>
              <a:t>consistent</a:t>
            </a:r>
            <a:r>
              <a:rPr lang="en-US" dirty="0" smtClean="0"/>
              <a:t> picture of matter produced in HI collisions</a:t>
            </a:r>
          </a:p>
          <a:p>
            <a:pPr lvl="1"/>
            <a:r>
              <a:rPr lang="en-US" dirty="0" smtClean="0"/>
              <a:t>Then, want to quantify the properties of the produced matter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83F4-DAF1-44C0-8420-2352DCD5CB78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164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371600"/>
            <a:ext cx="3995737" cy="251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871" y="1371600"/>
            <a:ext cx="382912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Spacetime</a:t>
            </a:r>
            <a:r>
              <a:rPr lang="en-US" dirty="0" smtClean="0"/>
              <a:t> Evolution of a HI Collision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65180-2873-4787-8945-B47F58C26FDF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3318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550" y="2559050"/>
            <a:ext cx="8977313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50"/>
          <p:cNvGrpSpPr/>
          <p:nvPr/>
        </p:nvGrpSpPr>
        <p:grpSpPr>
          <a:xfrm>
            <a:off x="2438400" y="2819400"/>
            <a:ext cx="1219200" cy="990600"/>
            <a:chOff x="2362200" y="4572000"/>
            <a:chExt cx="1219200" cy="990600"/>
          </a:xfrm>
        </p:grpSpPr>
        <p:sp>
          <p:nvSpPr>
            <p:cNvPr id="8" name="Oval 7"/>
            <p:cNvSpPr/>
            <p:nvPr/>
          </p:nvSpPr>
          <p:spPr bwMode="auto">
            <a:xfrm>
              <a:off x="2362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rot="5400000">
              <a:off x="2628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rot="10800000">
              <a:off x="2590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16200000" flipH="1">
              <a:off x="2400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438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5400000">
              <a:off x="2628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10800000">
              <a:off x="2590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rot="5400000">
              <a:off x="2476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rot="10800000">
              <a:off x="2438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rot="16200000" flipH="1">
              <a:off x="2552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2590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Oval 32"/>
            <p:cNvSpPr/>
            <p:nvPr/>
          </p:nvSpPr>
          <p:spPr bwMode="auto">
            <a:xfrm>
              <a:off x="3124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 rot="5400000">
              <a:off x="3390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rot="10800000">
              <a:off x="3352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rot="16200000" flipH="1">
              <a:off x="3162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 flipV="1">
              <a:off x="3200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 rot="5400000">
              <a:off x="3390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rot="10800000">
              <a:off x="3352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rot="5400000">
              <a:off x="3238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 rot="10800000">
              <a:off x="3200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rot="16200000" flipH="1">
              <a:off x="3314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flipV="1">
              <a:off x="3352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2590800" y="4800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2438400" y="4953000"/>
              <a:ext cx="838200" cy="0"/>
            </a:xfrm>
            <a:prstGeom prst="line">
              <a:avLst/>
            </a:prstGeom>
            <a:ln w="31750" cap="rnd">
              <a:solidFill>
                <a:srgbClr val="0000FF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2667000" y="51054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2514600" y="5181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2667000" y="53340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2" name="TextBox 51"/>
          <p:cNvSpPr txBox="1"/>
          <p:nvPr/>
        </p:nvSpPr>
        <p:spPr>
          <a:xfrm>
            <a:off x="401347" y="229766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-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646081" y="228600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0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276600" y="22860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1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955944" y="22860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3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003944" y="2297668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+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403744" y="22860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4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04800" y="4142601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State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371600" y="4142601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Overlap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458977" y="4142601"/>
            <a:ext cx="1189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Thermalization</a:t>
            </a:r>
            <a:endParaRPr lang="en-US" sz="1200" dirty="0" smtClean="0"/>
          </a:p>
        </p:txBody>
      </p:sp>
      <p:sp>
        <p:nvSpPr>
          <p:cNvPr id="61" name="TextBox 60"/>
          <p:cNvSpPr txBox="1"/>
          <p:nvPr/>
        </p:nvSpPr>
        <p:spPr>
          <a:xfrm>
            <a:off x="4349091" y="4142601"/>
            <a:ext cx="527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QGP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562600" y="4141826"/>
            <a:ext cx="1128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Hadronization</a:t>
            </a:r>
            <a:endParaRPr lang="en-US" sz="1200" dirty="0" smtClean="0"/>
          </a:p>
        </p:txBody>
      </p:sp>
      <p:sp>
        <p:nvSpPr>
          <p:cNvPr id="63" name="TextBox 62"/>
          <p:cNvSpPr txBox="1"/>
          <p:nvPr/>
        </p:nvSpPr>
        <p:spPr>
          <a:xfrm>
            <a:off x="7467600" y="4141826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</a:t>
            </a:r>
            <a:r>
              <a:rPr lang="en-US" sz="1200" dirty="0" smtClean="0"/>
              <a:t> Gas</a:t>
            </a:r>
          </a:p>
        </p:txBody>
      </p:sp>
      <p:sp>
        <p:nvSpPr>
          <p:cNvPr id="64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</p:spPr>
        <p:txBody>
          <a:bodyPr/>
          <a:lstStyle/>
          <a:p>
            <a:r>
              <a:rPr lang="en-US" dirty="0" smtClean="0"/>
              <a:t>At RHIC (LHC, too, but diff. time scales)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Nontrivial to learn about QGP through HIC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Years of RHIC: Two Pillars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Huge 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Described by hydro with low viscosity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4958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Huge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supp.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 described by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5F06A-02A7-4ACE-B885-995A50C7BA7E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76200" y="1600200"/>
          <a:ext cx="4419600" cy="3051483"/>
        </p:xfrm>
        <a:graphic>
          <a:graphicData uri="http://schemas.openxmlformats.org/presentationml/2006/ole">
            <p:oleObj spid="_x0000_s620546" name="Image" r:id="rId3" imgW="6273016" imgH="4330159" progId="">
              <p:embed/>
            </p:oleObj>
          </a:graphicData>
        </a:graphic>
      </p:graphicFrame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28600" y="4676001"/>
            <a:ext cx="383130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err="1"/>
              <a:t>Luzum</a:t>
            </a:r>
            <a:r>
              <a:rPr lang="en-US" sz="1200" dirty="0"/>
              <a:t> </a:t>
            </a:r>
            <a:r>
              <a:rPr lang="en-US" sz="1200" dirty="0" smtClean="0"/>
              <a:t>and </a:t>
            </a:r>
            <a:r>
              <a:rPr lang="en-US" sz="1200" dirty="0" err="1"/>
              <a:t>Romatschke</a:t>
            </a:r>
            <a:r>
              <a:rPr lang="en-US" sz="1200" dirty="0"/>
              <a:t>, Phys.Rev.C78:034915,2008</a:t>
            </a:r>
          </a:p>
        </p:txBody>
      </p:sp>
      <p:grpSp>
        <p:nvGrpSpPr>
          <p:cNvPr id="12" name="Group 7"/>
          <p:cNvGrpSpPr>
            <a:grpSpLocks/>
          </p:cNvGrpSpPr>
          <p:nvPr/>
        </p:nvGrpSpPr>
        <p:grpSpPr bwMode="auto">
          <a:xfrm>
            <a:off x="4572000" y="1676400"/>
            <a:ext cx="4529138" cy="3352800"/>
            <a:chOff x="1920" y="672"/>
            <a:chExt cx="2853" cy="2112"/>
          </a:xfrm>
        </p:grpSpPr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2880" y="2496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14" name="Picture 9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20" y="672"/>
              <a:ext cx="2853" cy="1824"/>
            </a:xfrm>
            <a:prstGeom prst="rect">
              <a:avLst/>
            </a:prstGeom>
            <a:noFill/>
          </p:spPr>
        </p:pic>
      </p:grpSp>
      <p:sp>
        <p:nvSpPr>
          <p:cNvPr id="16" name="Content Placeholder 8"/>
          <p:cNvSpPr txBox="1">
            <a:spLocks/>
          </p:cNvSpPr>
          <p:nvPr/>
        </p:nvSpPr>
        <p:spPr>
          <a:xfrm>
            <a:off x="2667000" y="5943600"/>
            <a:ext cx="40386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Inconsistent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picture?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Big Qualitative Questions: I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/>
          <a:lstStyle/>
          <a:p>
            <a:r>
              <a:rPr lang="en-US" dirty="0" smtClean="0"/>
              <a:t>Is hydro at RHIC a fluke?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LHC will tell us on Nov. 9</a:t>
            </a:r>
          </a:p>
          <a:p>
            <a:pPr lvl="2"/>
            <a:r>
              <a:rPr lang="en-US" dirty="0" smtClean="0"/>
              <a:t>If v</a:t>
            </a:r>
            <a:r>
              <a:rPr lang="en-US" baseline="-25000" dirty="0" smtClean="0"/>
              <a:t>2</a:t>
            </a:r>
            <a:r>
              <a:rPr lang="en-US" dirty="0" smtClean="0"/>
              <a:t> breaks hydro limit a la </a:t>
            </a:r>
            <a:r>
              <a:rPr lang="en-US" dirty="0" err="1" smtClean="0"/>
              <a:t>Busza</a:t>
            </a:r>
            <a:r>
              <a:rPr lang="en-US" dirty="0" smtClean="0"/>
              <a:t> extrapolation, what the heck is happening at RHIC?</a:t>
            </a:r>
          </a:p>
          <a:p>
            <a:pPr lvl="1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CACD0-E57A-4A64-81EC-D8C89EC87118}" type="datetime1">
              <a:rPr lang="en-US" smtClean="0"/>
              <a:pPr/>
              <a:t>8/25/2010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BNL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169749" y="1447800"/>
          <a:ext cx="4783251" cy="3703638"/>
        </p:xfrm>
        <a:graphic>
          <a:graphicData uri="http://schemas.openxmlformats.org/presentationml/2006/ole">
            <p:oleObj spid="_x0000_s622594" name="Image" r:id="rId3" imgW="6463492" imgH="5003175" progId="">
              <p:embed/>
            </p:oleObj>
          </a:graphicData>
        </a:graphic>
      </p:graphicFrame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04800" y="4800600"/>
            <a:ext cx="25601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NA49, Phys.Rev.C68:034903,2003</a:t>
            </a:r>
          </a:p>
        </p:txBody>
      </p:sp>
      <p:pic>
        <p:nvPicPr>
          <p:cNvPr id="62259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10652" y="1752600"/>
            <a:ext cx="3718353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7280028" y="4724400"/>
            <a:ext cx="18639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 </a:t>
            </a:r>
            <a:r>
              <a:rPr lang="en-US" sz="1200" dirty="0" err="1" smtClean="0"/>
              <a:t>Busza</a:t>
            </a:r>
            <a:r>
              <a:rPr lang="en-US" sz="1200" dirty="0" smtClean="0"/>
              <a:t>, NPA 830,2009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19727</TotalTime>
  <Words>1544</Words>
  <Application>Microsoft Office PowerPoint</Application>
  <PresentationFormat>On-screen Show (4:3)</PresentationFormat>
  <Paragraphs>495</Paragraphs>
  <Slides>35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Office Theme</vt:lpstr>
      <vt:lpstr>Image</vt:lpstr>
      <vt:lpstr>RHIC in the Age of the LHC</vt:lpstr>
      <vt:lpstr>Questions to Answer in the Next 10 Years</vt:lpstr>
      <vt:lpstr>Some More Context</vt:lpstr>
      <vt:lpstr>QCD: Theory of the Strong Force</vt:lpstr>
      <vt:lpstr>What are we interested in?</vt:lpstr>
      <vt:lpstr>HI Collisions Tool for Strong Force Physics Study</vt:lpstr>
      <vt:lpstr>Spacetime Evolution of a HI Collision</vt:lpstr>
      <vt:lpstr>10 Years of RHIC: Two Pillars</vt:lpstr>
      <vt:lpstr>Two Big Qualitative Questions: I</vt:lpstr>
      <vt:lpstr>Hydro for the Next 10 Years</vt:lpstr>
      <vt:lpstr>Understanding IC</vt:lpstr>
      <vt:lpstr>Quantify the Transport Properties</vt:lpstr>
      <vt:lpstr>Physics of the Thermal Medium</vt:lpstr>
      <vt:lpstr>Two Big Qualitative Questions: II</vt:lpstr>
      <vt:lpstr>Pictorial Soft-Soft vs. Soft-Hard</vt:lpstr>
      <vt:lpstr>pQCD Success at RHIC:</vt:lpstr>
      <vt:lpstr>pQCD Suppression Picture Inadequate</vt:lpstr>
      <vt:lpstr>More Reasons for Concern</vt:lpstr>
      <vt:lpstr>Death of pQCD at RHIC?</vt:lpstr>
      <vt:lpstr>What About Theoretical Uncertainty?</vt:lpstr>
      <vt:lpstr>v2: “Collinearly Safe”</vt:lpstr>
      <vt:lpstr>An Alternative Picture</vt:lpstr>
      <vt:lpstr>AdS Applied to p0</vt:lpstr>
      <vt:lpstr>Future of High-pT Physics</vt:lpstr>
      <vt:lpstr>Reasons to be Cautious about LHC</vt:lpstr>
      <vt:lpstr>Will LHC Solve Everything?</vt:lpstr>
      <vt:lpstr>Why RHIC Will Remain Relevant</vt:lpstr>
      <vt:lpstr>Why Vary Ös and A?</vt:lpstr>
      <vt:lpstr>Need to Dot i’s and Cross t’s</vt:lpstr>
      <vt:lpstr>What About Fluctuations?</vt:lpstr>
      <vt:lpstr>Coupling of Flow to Eloss</vt:lpstr>
      <vt:lpstr>Measuring the IC</vt:lpstr>
      <vt:lpstr>Gluon Distribution of A at x ~ 10-3</vt:lpstr>
      <vt:lpstr>Ex: T Dependence of AdS SL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779</cp:revision>
  <dcterms:created xsi:type="dcterms:W3CDTF">2009-09-03T22:02:25Z</dcterms:created>
  <dcterms:modified xsi:type="dcterms:W3CDTF">2010-08-25T20:58:17Z</dcterms:modified>
</cp:coreProperties>
</file>