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668" r:id="rId2"/>
    <p:sldId id="944" r:id="rId3"/>
    <p:sldId id="869" r:id="rId4"/>
    <p:sldId id="917" r:id="rId5"/>
    <p:sldId id="922" r:id="rId6"/>
    <p:sldId id="916" r:id="rId7"/>
    <p:sldId id="918" r:id="rId8"/>
    <p:sldId id="919" r:id="rId9"/>
    <p:sldId id="895" r:id="rId10"/>
    <p:sldId id="908" r:id="rId11"/>
    <p:sldId id="947" r:id="rId12"/>
    <p:sldId id="909" r:id="rId13"/>
    <p:sldId id="948" r:id="rId14"/>
    <p:sldId id="875" r:id="rId15"/>
    <p:sldId id="876" r:id="rId16"/>
    <p:sldId id="923" r:id="rId17"/>
    <p:sldId id="935" r:id="rId18"/>
    <p:sldId id="926" r:id="rId19"/>
    <p:sldId id="933" r:id="rId20"/>
    <p:sldId id="934" r:id="rId21"/>
    <p:sldId id="877" r:id="rId22"/>
    <p:sldId id="878" r:id="rId23"/>
    <p:sldId id="879" r:id="rId24"/>
    <p:sldId id="880" r:id="rId25"/>
    <p:sldId id="881" r:id="rId26"/>
    <p:sldId id="882" r:id="rId27"/>
    <p:sldId id="883" r:id="rId28"/>
    <p:sldId id="884" r:id="rId29"/>
    <p:sldId id="885" r:id="rId30"/>
    <p:sldId id="886" r:id="rId31"/>
    <p:sldId id="887" r:id="rId32"/>
    <p:sldId id="888" r:id="rId33"/>
    <p:sldId id="940" r:id="rId34"/>
    <p:sldId id="941" r:id="rId35"/>
    <p:sldId id="890" r:id="rId36"/>
    <p:sldId id="891" r:id="rId37"/>
    <p:sldId id="953" r:id="rId38"/>
    <p:sldId id="907" r:id="rId39"/>
    <p:sldId id="942" r:id="rId40"/>
    <p:sldId id="943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005400"/>
    <a:srgbClr val="09840A"/>
    <a:srgbClr val="4D4D4D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85216" autoAdjust="0"/>
  </p:normalViewPr>
  <p:slideViewPr>
    <p:cSldViewPr>
      <p:cViewPr varScale="1">
        <p:scale>
          <a:sx n="67" d="100"/>
          <a:sy n="6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4C758-E802-4381-A095-714A946A04E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1FF1D-97DC-49D9-B7B3-396D60584CE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39566-0AF2-4A8A-A673-75AB7D28225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E161F-FABF-4605-9AA7-ADF2BEBC6E1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8D0E-59FE-470A-97FE-9C947EB6975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F0F2E-22CE-4E9E-855E-1D670CD0DA4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48D1E-7223-410A-88CA-6D4AFD84D11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0FEF-352A-43CD-9EFA-3FFD487FEB1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D1E49-9FB7-49AB-A12C-4C63AF044E5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A54F-95D8-4A47-BBAB-30DD71E1150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E48A-8C4F-4DF3-A344-90ED613733C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515B2-6A24-422E-86CC-BD379B3F225B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Phenomenology of the </a:t>
            </a:r>
            <a:br>
              <a:rPr lang="en-US" dirty="0" smtClean="0"/>
            </a:br>
            <a:r>
              <a:rPr lang="en-US" dirty="0" smtClean="0"/>
              <a:t>Quark-Gluon Plasma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September 13,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6914-7397-403F-AB68-2EB286918384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UT Colloquium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51816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AE45-B303-4B7E-B8B5-93784EA59D1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of Magnitude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Units: </a:t>
            </a:r>
            <a:r>
              <a:rPr lang="en-US" dirty="0" err="1" smtClean="0"/>
              <a:t>MeV</a:t>
            </a:r>
            <a:r>
              <a:rPr lang="en-US" dirty="0" smtClean="0"/>
              <a:t>,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1"/>
            <a:r>
              <a:rPr lang="en-US" dirty="0" smtClean="0"/>
              <a:t>At RHIC, nuclei acc. to 100 </a:t>
            </a:r>
            <a:r>
              <a:rPr lang="en-US" dirty="0" err="1" smtClean="0"/>
              <a:t>GeV</a:t>
            </a:r>
            <a:r>
              <a:rPr lang="en-US" dirty="0" smtClean="0"/>
              <a:t> per nucleon</a:t>
            </a:r>
          </a:p>
          <a:p>
            <a:pPr lvl="2"/>
            <a:r>
              <a:rPr lang="en-US" dirty="0" smtClean="0"/>
              <a:t>Energy of collision ~ two mosquitoes colliding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45594-D8B9-4B49-A959-83DF27B9671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92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100" y="2895600"/>
            <a:ext cx="28575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2032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www.answersingenesis.org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7200" y="2667000"/>
            <a:ext cx="5791200" cy="4057650"/>
            <a:chOff x="457200" y="2667000"/>
            <a:chExt cx="5791200" cy="4057650"/>
          </a:xfrm>
        </p:grpSpPr>
        <p:pic>
          <p:nvPicPr>
            <p:cNvPr id="89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1025" y="4495800"/>
              <a:ext cx="4524375" cy="177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378901" y="6262985"/>
              <a:ext cx="1897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Chaisson</a:t>
              </a:r>
              <a:r>
                <a:rPr lang="en-US" sz="1200" dirty="0" smtClean="0"/>
                <a:t> and McMillan,</a:t>
              </a:r>
            </a:p>
            <a:p>
              <a:r>
                <a:rPr lang="en-US" sz="1200" dirty="0" smtClean="0"/>
                <a:t>Astronomy Today  (1993)</a:t>
              </a: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667000"/>
              <a:ext cx="5791200" cy="2133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</a:t>
              </a:r>
              <a:r>
                <a:rPr kumimoji="0" lang="en-US" sz="2800" b="0" i="0" u="none" strike="noStrike" kern="1200" cap="none" spc="0" normalizeH="0" baseline="-2500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L</a:t>
              </a:r>
              <a:r>
                <a:rPr kumimoji="0" lang="en-US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QCD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200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MeV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1143000" marR="0" lvl="2" indent="-2286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Temp. at RHIC ~ 10,000 times hotter than the core of the sun (15,000,000 Kelvin)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155-C4B5-4A85-AEB5-CF8118510CEC}" type="slidenum">
              <a:rPr lang="en-US"/>
              <a:pPr/>
              <a:t>12</a:t>
            </a:fld>
            <a:endParaRPr lang="en-US"/>
          </a:p>
        </p:txBody>
      </p:sp>
      <p:sp>
        <p:nvSpPr>
          <p:cNvPr id="98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98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03325"/>
            <a:ext cx="4038600" cy="4525963"/>
          </a:xfrm>
        </p:spPr>
        <p:txBody>
          <a:bodyPr/>
          <a:lstStyle/>
          <a:p>
            <a:r>
              <a:rPr lang="en-US" dirty="0"/>
              <a:t>RHIC</a:t>
            </a:r>
          </a:p>
          <a:p>
            <a:pPr lvl="1"/>
            <a:r>
              <a:rPr lang="en-US" dirty="0"/>
              <a:t>BRAHMS</a:t>
            </a:r>
          </a:p>
          <a:p>
            <a:pPr lvl="1"/>
            <a:r>
              <a:rPr lang="en-US" b="1" dirty="0"/>
              <a:t>PHENIX</a:t>
            </a:r>
          </a:p>
          <a:p>
            <a:pPr lvl="1"/>
            <a:r>
              <a:rPr lang="en-US" dirty="0"/>
              <a:t>PHOBOS</a:t>
            </a:r>
          </a:p>
          <a:p>
            <a:pPr lvl="1"/>
            <a:r>
              <a:rPr lang="en-US" b="1" dirty="0"/>
              <a:t>STAR</a:t>
            </a:r>
          </a:p>
          <a:p>
            <a:pPr lvl="1"/>
            <a:endParaRPr lang="en-US" dirty="0"/>
          </a:p>
        </p:txBody>
      </p:sp>
      <p:sp>
        <p:nvSpPr>
          <p:cNvPr id="988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03325"/>
            <a:ext cx="4038600" cy="4525963"/>
          </a:xfrm>
        </p:spPr>
        <p:txBody>
          <a:bodyPr/>
          <a:lstStyle/>
          <a:p>
            <a:r>
              <a:rPr lang="en-US" dirty="0"/>
              <a:t>LHC</a:t>
            </a:r>
          </a:p>
          <a:p>
            <a:pPr lvl="1"/>
            <a:r>
              <a:rPr lang="en-US" b="1" dirty="0"/>
              <a:t>ALICE</a:t>
            </a:r>
          </a:p>
          <a:p>
            <a:pPr lvl="1"/>
            <a:r>
              <a:rPr lang="en-US" b="1" dirty="0"/>
              <a:t>ATLAS</a:t>
            </a:r>
          </a:p>
          <a:p>
            <a:pPr lvl="1"/>
            <a:r>
              <a:rPr lang="en-US" b="1" dirty="0"/>
              <a:t>CMS</a:t>
            </a:r>
          </a:p>
          <a:p>
            <a:pPr lvl="1"/>
            <a:r>
              <a:rPr lang="en-US" dirty="0" err="1"/>
              <a:t>LHCb</a:t>
            </a:r>
            <a:endParaRPr lang="en-US" dirty="0"/>
          </a:p>
        </p:txBody>
      </p:sp>
      <p:pic>
        <p:nvPicPr>
          <p:cNvPr id="9881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89325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22675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8167" name="Text Box 7"/>
          <p:cNvSpPr txBox="1">
            <a:spLocks noChangeArrowheads="1"/>
          </p:cNvSpPr>
          <p:nvPr/>
        </p:nvSpPr>
        <p:spPr bwMode="auto">
          <a:xfrm>
            <a:off x="5927725" y="6064250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988168" name="Text Box 8"/>
          <p:cNvSpPr txBox="1">
            <a:spLocks noChangeArrowheads="1"/>
          </p:cNvSpPr>
          <p:nvPr/>
        </p:nvSpPr>
        <p:spPr bwMode="auto">
          <a:xfrm>
            <a:off x="1676400" y="6156325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PHENIX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32C27-B3DB-40A0-888F-258DF46600F3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9352-B23B-4506-AE42-FD2F533F41E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1600" y="63246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Davies et al. (HPQCD),</a:t>
            </a:r>
          </a:p>
          <a:p>
            <a:r>
              <a:rPr lang="en-US" sz="1200" dirty="0" smtClean="0"/>
              <a:t>PRL92 (2004)</a:t>
            </a:r>
            <a:endParaRPr lang="en-US" sz="1200" dirty="0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4" y="3657600"/>
            <a:ext cx="2133600" cy="26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3" y="3581400"/>
            <a:ext cx="3224213" cy="252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484787" y="6096000"/>
            <a:ext cx="2077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Cheng et al., PRD77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D2A3E-24C1-48CC-9A88-3CA04B0F91B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8219E-5C72-41F0-975E-22253928D75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7FFA-AFE6-46DE-9883-0651B0BF051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7" name="Group 10"/>
          <p:cNvGrpSpPr/>
          <p:nvPr/>
        </p:nvGrpSpPr>
        <p:grpSpPr>
          <a:xfrm>
            <a:off x="4549747" y="1905000"/>
            <a:ext cx="4441853" cy="3705999"/>
            <a:chOff x="4549747" y="1905000"/>
            <a:chExt cx="4441853" cy="3705999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49747" y="1905000"/>
              <a:ext cx="4441853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8179379" y="53340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  <a:endParaRPr lang="en-US" sz="1200"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and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876800"/>
          </a:xfrm>
        </p:spPr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B8DFC-FCEF-4BF0-A701-E3B334EA530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1828800"/>
            <a:ext cx="3657600" cy="24424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402189"/>
            <a:ext cx="5257800" cy="199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09844" y="4114800"/>
            <a:ext cx="1834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M </a:t>
            </a:r>
            <a:r>
              <a:rPr lang="en-US" sz="1200" dirty="0" err="1"/>
              <a:t>Kaneta</a:t>
            </a:r>
            <a:r>
              <a:rPr lang="en-US" sz="1200" dirty="0"/>
              <a:t>, Results from </a:t>
            </a:r>
            <a:endParaRPr lang="en-US" sz="1200" dirty="0" smtClean="0"/>
          </a:p>
          <a:p>
            <a:r>
              <a:rPr lang="en-US" sz="1200" dirty="0" smtClean="0"/>
              <a:t>the </a:t>
            </a:r>
            <a:r>
              <a:rPr lang="en-US" sz="1200" dirty="0"/>
              <a:t> </a:t>
            </a:r>
            <a:r>
              <a:rPr lang="en-US" sz="1200" dirty="0" smtClean="0"/>
              <a:t>Relativistic Heavy</a:t>
            </a:r>
          </a:p>
          <a:p>
            <a:r>
              <a:rPr lang="en-US" sz="1200" dirty="0" smtClean="0"/>
              <a:t>Ion </a:t>
            </a:r>
            <a:r>
              <a:rPr lang="en-US" sz="1200" dirty="0"/>
              <a:t>Collider (Part II)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58000" y="5715000"/>
            <a:ext cx="199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Ludlum and L </a:t>
            </a:r>
            <a:r>
              <a:rPr lang="en-US" sz="1200" dirty="0" err="1" smtClean="0"/>
              <a:t>McLerran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Phys</a:t>
            </a:r>
            <a:r>
              <a:rPr lang="en-US" sz="1200" dirty="0"/>
              <a:t>. Today </a:t>
            </a:r>
            <a:r>
              <a:rPr lang="en-US" sz="1200" dirty="0" smtClean="0"/>
              <a:t>56N10 </a:t>
            </a:r>
            <a:r>
              <a:rPr lang="en-US" sz="1200" dirty="0"/>
              <a:t>(2003)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066800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Hydrodynamics and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7019-4926-44DA-A788-34D63135FAD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1295400"/>
            <a:ext cx="4572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Ideal Hydro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¶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1" u="none" strike="noStrike" kern="1200" cap="none" spc="0" normalizeH="0" baseline="30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  = 0</a:t>
            </a:r>
            <a:endParaRPr lang="en-US" sz="2800" dirty="0" smtClean="0">
              <a:solidFill>
                <a:srgbClr val="005400"/>
              </a:solidFill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Equation of State (EOS)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Ideal: 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  <a:cs typeface="Arial" pitchFamily="34" charset="0"/>
              </a:rPr>
              <a:t>h</a:t>
            </a: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/s = 0</a:t>
            </a:r>
            <a:endParaRPr lang="en-US" sz="3200" dirty="0" smtClean="0">
              <a:solidFill>
                <a:srgbClr val="66000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v</a:t>
            </a:r>
            <a:r>
              <a:rPr lang="en-US" sz="2800" baseline="-25000" dirty="0" smtClean="0">
                <a:solidFill>
                  <a:srgbClr val="005400"/>
                </a:solidFill>
              </a:rPr>
              <a:t>2</a:t>
            </a:r>
            <a:r>
              <a:rPr lang="en-US" sz="2800" dirty="0" smtClean="0">
                <a:solidFill>
                  <a:srgbClr val="005400"/>
                </a:solidFill>
              </a:rPr>
              <a:t>: 2</a:t>
            </a:r>
            <a:r>
              <a:rPr lang="en-US" sz="2800" baseline="30000" dirty="0" smtClean="0">
                <a:solidFill>
                  <a:srgbClr val="005400"/>
                </a:solidFill>
              </a:rPr>
              <a:t>nd</a:t>
            </a:r>
            <a:r>
              <a:rPr lang="en-US" sz="2800" dirty="0" smtClean="0">
                <a:solidFill>
                  <a:srgbClr val="005400"/>
                </a:solidFill>
              </a:rPr>
              <a:t> Fourier </a:t>
            </a:r>
            <a:r>
              <a:rPr lang="en-US" sz="2800" dirty="0" err="1" smtClean="0">
                <a:solidFill>
                  <a:srgbClr val="005400"/>
                </a:solidFill>
              </a:rPr>
              <a:t>coef</a:t>
            </a:r>
            <a:r>
              <a:rPr lang="en-US" sz="2800" dirty="0" smtClean="0">
                <a:solidFill>
                  <a:srgbClr val="005400"/>
                </a:solidFill>
              </a:rPr>
              <a:t> of particle spectrum: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>
              <a:solidFill>
                <a:srgbClr val="660000"/>
              </a:solidFill>
            </a:endParaRPr>
          </a:p>
        </p:txBody>
      </p:sp>
      <p:pic>
        <p:nvPicPr>
          <p:cNvPr id="8837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064071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4929189" y="1170801"/>
            <a:ext cx="3681411" cy="3705999"/>
            <a:chOff x="4929189" y="2542401"/>
            <a:chExt cx="3681411" cy="3705999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F0168-51EE-4D9F-BF50-F9C1DCA49D6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88781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715000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Introduction</a:t>
            </a:r>
          </a:p>
          <a:p>
            <a:pPr lvl="1"/>
            <a:r>
              <a:rPr lang="en-US" dirty="0" smtClean="0"/>
              <a:t>Heavy Ion Collisions</a:t>
            </a:r>
          </a:p>
          <a:p>
            <a:pPr lvl="1"/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Theory</a:t>
            </a:r>
          </a:p>
          <a:p>
            <a:r>
              <a:rPr lang="en-US" dirty="0" smtClean="0"/>
              <a:t>Current Status</a:t>
            </a:r>
          </a:p>
          <a:p>
            <a:pPr lvl="1"/>
            <a:r>
              <a:rPr lang="en-US" dirty="0" smtClean="0"/>
              <a:t>Hydrodynamics</a:t>
            </a:r>
          </a:p>
          <a:p>
            <a:pPr lvl="1"/>
            <a:r>
              <a:rPr lang="en-US" dirty="0" smtClean="0"/>
              <a:t>Energy loss</a:t>
            </a:r>
          </a:p>
          <a:p>
            <a:r>
              <a:rPr lang="en-US" dirty="0" smtClean="0"/>
              <a:t>Future Outlook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2A293-856A-462C-B29A-E03013F1EA9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373270" y="1323201"/>
            <a:ext cx="4618330" cy="4848999"/>
            <a:chOff x="4373270" y="1323201"/>
            <a:chExt cx="4618330" cy="4848999"/>
          </a:xfrm>
        </p:grpSpPr>
        <p:pic>
          <p:nvPicPr>
            <p:cNvPr id="7" name="Content Placeholder 6" descr="PhaseDiagramLRP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73270" y="1323201"/>
              <a:ext cx="4618330" cy="452596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139635" y="58952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8600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Group 13"/>
          <p:cNvGrpSpPr/>
          <p:nvPr/>
        </p:nvGrpSpPr>
        <p:grpSpPr>
          <a:xfrm>
            <a:off x="4572000" y="1828800"/>
            <a:ext cx="4392266" cy="3324999"/>
            <a:chOff x="838200" y="3505200"/>
            <a:chExt cx="4392266" cy="3324999"/>
          </a:xfrm>
        </p:grpSpPr>
        <p:pic>
          <p:nvPicPr>
            <p:cNvPr id="891907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8200" y="3505200"/>
              <a:ext cx="4242718" cy="3109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3657600" y="6553200"/>
              <a:ext cx="1572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ALICE Collaboration</a:t>
              </a:r>
            </a:p>
          </p:txBody>
        </p:sp>
      </p:grpSp>
      <p:grpSp>
        <p:nvGrpSpPr>
          <p:cNvPr id="15" name="Group 17"/>
          <p:cNvGrpSpPr/>
          <p:nvPr/>
        </p:nvGrpSpPr>
        <p:grpSpPr>
          <a:xfrm>
            <a:off x="5105400" y="1143000"/>
            <a:ext cx="4038600" cy="4848999"/>
            <a:chOff x="163881" y="1219200"/>
            <a:chExt cx="4038600" cy="4848999"/>
          </a:xfrm>
        </p:grpSpPr>
        <p:sp>
          <p:nvSpPr>
            <p:cNvPr id="16" name="TextBox 15"/>
            <p:cNvSpPr txBox="1"/>
            <p:nvPr/>
          </p:nvSpPr>
          <p:spPr>
            <a:xfrm>
              <a:off x="2191994" y="57912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8" name="Group 17"/>
          <p:cNvGrpSpPr/>
          <p:nvPr/>
        </p:nvGrpSpPr>
        <p:grpSpPr>
          <a:xfrm>
            <a:off x="4929189" y="1704201"/>
            <a:ext cx="3681411" cy="3705999"/>
            <a:chOff x="4929189" y="2542401"/>
            <a:chExt cx="3681411" cy="3705999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4416425" y="2362200"/>
            <a:ext cx="4727575" cy="3429000"/>
            <a:chOff x="2590" y="960"/>
            <a:chExt cx="2978" cy="2160"/>
          </a:xfrm>
        </p:grpSpPr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3782" y="2832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90" y="960"/>
              <a:ext cx="2978" cy="1904"/>
            </a:xfrm>
            <a:prstGeom prst="rect">
              <a:avLst/>
            </a:prstGeom>
            <a:noFill/>
          </p:spPr>
        </p:pic>
      </p:grp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76800" y="22808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90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0" y="22098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9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Geometry in Viscosity Extraction</a:t>
            </a:r>
            <a:endParaRPr lang="en-US" baseline="-25000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Poorly constrained initial </a:t>
            </a:r>
            <a:r>
              <a:rPr lang="en-US" dirty="0" err="1" smtClean="0"/>
              <a:t>geom</a:t>
            </a:r>
            <a:r>
              <a:rPr lang="en-US" dirty="0" smtClean="0"/>
              <a:t> =&gt; &gt;100% uncertainty in viscosity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r>
              <a:rPr lang="en-US" dirty="0" smtClean="0"/>
              <a:t>Conservative estimate: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&lt; 6 x 1/4</a:t>
            </a:r>
            <a:r>
              <a:rPr lang="en-US" dirty="0" smtClean="0">
                <a:latin typeface="Symbol" pitchFamily="18" charset="2"/>
              </a:rPr>
              <a:t>p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F40-4231-4140-847C-65159C6B9289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28600" y="2052640"/>
          <a:ext cx="4176713" cy="3303587"/>
        </p:xfrm>
        <a:graphic>
          <a:graphicData uri="http://schemas.openxmlformats.org/presentationml/2006/ole">
            <p:oleObj spid="_x0000_s888834" name="Image" r:id="rId3" imgW="6679365" imgH="528254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4572000" y="2128840"/>
          <a:ext cx="4411663" cy="3251200"/>
        </p:xfrm>
        <a:graphic>
          <a:graphicData uri="http://schemas.openxmlformats.org/presentationml/2006/ole">
            <p:oleObj spid="_x0000_s888835" name="Image" r:id="rId4" imgW="6996825" imgH="5155556" progId="">
              <p:embed/>
            </p:oleObj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867400" y="5329240"/>
            <a:ext cx="2214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Phys.Lett.B636:299-304,2006</a:t>
            </a:r>
            <a:endParaRPr lang="en-US" sz="1200" dirty="0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9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7239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81153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8229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276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657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49530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53340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10" grpId="0"/>
      <p:bldP spid="13" grpId="0" animBg="1"/>
      <p:bldP spid="14" grpId="0" animBg="1"/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92382-5991-435D-AB6F-ECFE9E178DD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819202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A30D-6E9D-4D8F-AFB9-4B3D4BF3C9B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37407-3BA0-4C14-A629-4C20342A781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8F2B-F189-4CD2-A570-F35365392AA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AF17-687D-4E70-BDB1-0E1A53B43AD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4572000" y="2009001"/>
            <a:ext cx="4343400" cy="3982998"/>
            <a:chOff x="4572000" y="1828800"/>
            <a:chExt cx="4343400" cy="3982998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4724400" y="5534799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0079" y="5439334"/>
            <a:ext cx="787400" cy="274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26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42672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42672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E5504-5B03-4D18-9896-5CB832A6CE5C}" type="datetime1">
              <a:rPr lang="en-US" smtClean="0"/>
              <a:pPr/>
              <a:t>11/16/2010</a:t>
            </a:fld>
            <a:endParaRPr lang="en-US"/>
          </a:p>
        </p:txBody>
      </p:sp>
      <p:pic>
        <p:nvPicPr>
          <p:cNvPr id="355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1905000"/>
            <a:ext cx="8591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27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A5C5D-768C-40BA-82E9-5C14840E96C7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495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Mass of quarks should be important</a:t>
            </a:r>
          </a:p>
          <a:p>
            <a:pPr lvl="1"/>
            <a:r>
              <a:rPr lang="en-US" dirty="0" smtClean="0"/>
              <a:t>Expect heavy quarks to lose less energy</a:t>
            </a:r>
          </a:p>
          <a:p>
            <a:r>
              <a:rPr lang="en-US" dirty="0" smtClean="0"/>
              <a:t>Non-photonic electrons (NPE) surprisingly suppressed</a:t>
            </a:r>
          </a:p>
          <a:p>
            <a:pPr lvl="1"/>
            <a:r>
              <a:rPr lang="en-US" dirty="0" smtClean="0"/>
              <a:t>Decay fragments of </a:t>
            </a:r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quarks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21F05-E7D1-44B6-B3FA-F642585A4C7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36958" y="5486400"/>
            <a:ext cx="2307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Djordjevic,et</a:t>
            </a:r>
            <a:r>
              <a:rPr lang="en-US" sz="1200" dirty="0" smtClean="0"/>
              <a:t> al. PLB632 (2006)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872038" y="1524000"/>
            <a:ext cx="4043362" cy="3942436"/>
            <a:chOff x="2438400" y="2085201"/>
            <a:chExt cx="4043362" cy="394243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2085201"/>
              <a:ext cx="4043362" cy="394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" name="Group 15"/>
            <p:cNvGrpSpPr/>
            <p:nvPr/>
          </p:nvGrpSpPr>
          <p:grpSpPr>
            <a:xfrm>
              <a:off x="3200400" y="4489847"/>
              <a:ext cx="1066800" cy="338554"/>
              <a:chOff x="5181600" y="3991967"/>
              <a:chExt cx="1066800" cy="338554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5181600" y="4038600"/>
                <a:ext cx="1066800" cy="1588"/>
              </a:xfrm>
              <a:prstGeom prst="line">
                <a:avLst/>
              </a:prstGeom>
              <a:ln w="349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257800" y="3991967"/>
                <a:ext cx="3433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solidFill>
                      <a:schemeClr val="accent2"/>
                    </a:solidFill>
                  </a:rPr>
                  <a:t>e</a:t>
                </a:r>
                <a:r>
                  <a:rPr lang="en-US" sz="1600" b="1" baseline="30000" dirty="0" smtClean="0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81600" y="365462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504D"/>
                </a:solidFill>
              </a:rPr>
              <a:t>PHENIX 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BD036-D858-445E-9BE4-4FC66B70E90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DEF9-1F9B-4032-B189-6560FBE0708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30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2620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2133600" y="1295400"/>
            <a:ext cx="4572000" cy="4038600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81316-CE03-4704-8AB5-6AA54FB95FD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31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820226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E8DE-46F9-4D65-A396-AFBEB3FF884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32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821250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93A45-3502-4B75-A8FD-5594779A6BE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33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/>
              <a:t>c</a:t>
            </a:r>
            <a:r>
              <a:rPr lang="en-US" dirty="0"/>
              <a:t> to </a:t>
            </a:r>
            <a:r>
              <a:rPr lang="en-US" i="1" dirty="0"/>
              <a:t>b</a:t>
            </a:r>
            <a:r>
              <a:rPr lang="en-US" dirty="0"/>
              <a:t>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pQCD</a:t>
            </a:r>
            <a:r>
              <a:rPr lang="en-US" dirty="0"/>
              <a:t>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Enhanced </a:t>
            </a:r>
            <a:r>
              <a:rPr lang="en-US" dirty="0" smtClean="0"/>
              <a:t>Signal: LHC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211263" y="3124200"/>
            <a:ext cx="6448425" cy="457200"/>
            <a:chOff x="1211263" y="3124200"/>
            <a:chExt cx="6448425" cy="457200"/>
          </a:xfrm>
        </p:grpSpPr>
        <p:sp>
          <p:nvSpPr>
            <p:cNvPr id="613380" name="Rectangle 4"/>
            <p:cNvSpPr>
              <a:spLocks noChangeArrowheads="1"/>
            </p:cNvSpPr>
            <p:nvPr/>
          </p:nvSpPr>
          <p:spPr bwMode="auto">
            <a:xfrm>
              <a:off x="1211263" y="3124200"/>
              <a:ext cx="64484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R</a:t>
              </a:r>
              <a:r>
                <a:rPr lang="en-US" sz="2400" i="1" baseline="30000" dirty="0" err="1">
                  <a:solidFill>
                    <a:srgbClr val="4D4D4D"/>
                  </a:solidFill>
                </a:rPr>
                <a:t>cb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pQCD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i="1" dirty="0">
                  <a:solidFill>
                    <a:srgbClr val="4D4D4D"/>
                  </a:solidFill>
                </a:rPr>
                <a:t>n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b</a:t>
              </a:r>
              <a:r>
                <a:rPr lang="en-US" sz="2400" dirty="0">
                  <a:solidFill>
                    <a:srgbClr val="4D4D4D"/>
                  </a:solidFill>
                </a:rPr>
                <a:t>/M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c</a:t>
              </a:r>
              <a:r>
                <a:rPr lang="en-US" sz="2400" dirty="0">
                  <a:solidFill>
                    <a:srgbClr val="4D4D4D"/>
                  </a:solidFill>
                </a:rPr>
                <a:t>) (   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pic>
          <p:nvPicPr>
            <p:cNvPr id="613381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9400" y="3213100"/>
              <a:ext cx="274637" cy="342900"/>
            </a:xfrm>
            <a:prstGeom prst="rect">
              <a:avLst/>
            </a:prstGeom>
            <a:noFill/>
          </p:spPr>
        </p:pic>
      </p:grpSp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009-93BC-45ED-8756-7B7D37F314A7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uiExpand="1" build="p"/>
      <p:bldP spid="613382" grpId="0" animBg="1"/>
      <p:bldP spid="61338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34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LHC R</a:t>
            </a:r>
            <a:r>
              <a:rPr lang="en-US" i="1" baseline="30000"/>
              <a:t>c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)/R</a:t>
            </a:r>
            <a:r>
              <a:rPr lang="en-US" i="1" baseline="30000"/>
              <a:t>b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Prediction</a:t>
            </a:r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Zoo of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8006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Taking the ratio cancels most normalization differences seen previously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pQCD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AdS/CFT ratio is flat and many times smaller than pQCD at only moderate 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8A8C8-45F5-4004-A694-4186CC681DF2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35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3C13D-F2C3-4AE8-99AB-CCC337F2D201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36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5A9D7-DDFF-4DFC-B7CA-A4B22ED0876D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Want to understand properties of many-body QCD</a:t>
            </a:r>
          </a:p>
          <a:p>
            <a:r>
              <a:rPr lang="en-US" dirty="0" smtClean="0"/>
              <a:t>Just above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c</a:t>
            </a:r>
            <a:r>
              <a:rPr lang="en-US" dirty="0" smtClean="0"/>
              <a:t>, QGP is perfect fluid (?)</a:t>
            </a:r>
          </a:p>
          <a:p>
            <a:r>
              <a:rPr lang="en-US" dirty="0" smtClean="0"/>
              <a:t>Traditional </a:t>
            </a:r>
            <a:r>
              <a:rPr lang="en-US" dirty="0" err="1" smtClean="0"/>
              <a:t>pQCD</a:t>
            </a:r>
            <a:r>
              <a:rPr lang="en-US" dirty="0" smtClean="0"/>
              <a:t> techniques in quantitative disagreement with data</a:t>
            </a:r>
          </a:p>
          <a:p>
            <a:pPr lvl="1"/>
            <a:r>
              <a:rPr lang="en-US" dirty="0" smtClean="0"/>
              <a:t>New, exciting theory tool with </a:t>
            </a:r>
            <a:r>
              <a:rPr lang="en-US" dirty="0" err="1" smtClean="0"/>
              <a:t>AdS</a:t>
            </a:r>
            <a:r>
              <a:rPr lang="en-US" dirty="0" smtClean="0"/>
              <a:t>/CFT, successes</a:t>
            </a:r>
          </a:p>
          <a:p>
            <a:r>
              <a:rPr lang="en-US" dirty="0" smtClean="0"/>
              <a:t>LHC: much to look forward to</a:t>
            </a:r>
          </a:p>
          <a:p>
            <a:pPr lvl="1"/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dirty="0" smtClean="0"/>
          </a:p>
          <a:p>
            <a:r>
              <a:rPr lang="en-US" dirty="0" smtClean="0"/>
              <a:t>Future of HIC: qualitative =&gt; quantitative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5E8E3-F93D-473C-A20D-BF62C024B2F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A5B6-B966-41DD-AA95-CED78B64437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01BC8-C747-4DC7-87CC-EAAB37CFD6D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 bwMode="auto">
          <a:xfrm>
            <a:off x="6019800" y="1447800"/>
            <a:ext cx="3048000" cy="2743200"/>
          </a:xfrm>
          <a:prstGeom prst="ellips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0" y="1828800"/>
            <a:ext cx="2819400" cy="22098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pic>
        <p:nvPicPr>
          <p:cNvPr id="3512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1676400"/>
            <a:ext cx="25550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 compared to E&amp;M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Electromagnetism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Electric charge (+)</a:t>
            </a:r>
          </a:p>
          <a:p>
            <a:pPr lvl="2"/>
            <a:r>
              <a:rPr lang="en-US" dirty="0" smtClean="0"/>
              <a:t>electrons</a:t>
            </a:r>
          </a:p>
          <a:p>
            <a:pPr lvl="1"/>
            <a:r>
              <a:rPr lang="en-US" dirty="0" smtClean="0"/>
              <a:t>Carriers: photons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electro-dynamics (QED)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Strong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Color charge (r, g, b)</a:t>
            </a:r>
          </a:p>
          <a:p>
            <a:pPr lvl="2"/>
            <a:r>
              <a:rPr lang="en-US" dirty="0" smtClean="0"/>
              <a:t>quarks</a:t>
            </a:r>
          </a:p>
          <a:p>
            <a:pPr lvl="1"/>
            <a:r>
              <a:rPr lang="en-US" dirty="0" smtClean="0"/>
              <a:t>Carriers: gluons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chromo-dynamics (QCD)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1D916-FDC5-47D9-A1EC-EFAA3D3A57FF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522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300000">
            <a:off x="1131287" y="1823941"/>
            <a:ext cx="21431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647568" y="2958921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0600" y="1524000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432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Hydrogen</a:t>
            </a:r>
          </a:p>
        </p:txBody>
      </p:sp>
      <p:sp>
        <p:nvSpPr>
          <p:cNvPr id="19" name="Down Arrow 18"/>
          <p:cNvSpPr/>
          <p:nvPr/>
        </p:nvSpPr>
        <p:spPr bwMode="auto">
          <a:xfrm rot="15827717">
            <a:off x="4105324" y="1719302"/>
            <a:ext cx="990600" cy="255595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 rot="21230144">
            <a:off x="3751043" y="282603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 Inside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3685401"/>
            <a:ext cx="115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nobelprize.org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09800" y="3505200"/>
            <a:ext cx="788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21D5-335A-406E-881C-8C447F84EB1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1148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1828800"/>
            <a:ext cx="3987910" cy="2447330"/>
            <a:chOff x="228600" y="2433935"/>
            <a:chExt cx="3987910" cy="244733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433935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e’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4359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A’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4384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1752600"/>
            <a:ext cx="3561809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181600" y="6400800"/>
            <a:ext cx="2816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Caldwell and Kowalski, PRC 81 (2010)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64454" y="5867400"/>
            <a:ext cx="172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6</a:t>
            </a:r>
            <a:r>
              <a:rPr lang="en-US" dirty="0" smtClean="0"/>
              <a:t> J/</a:t>
            </a:r>
            <a:r>
              <a:rPr lang="en-US" i="1" dirty="0" smtClean="0">
                <a:latin typeface="Symbol" pitchFamily="18" charset="2"/>
              </a:rPr>
              <a:t>y</a:t>
            </a:r>
            <a:r>
              <a:rPr lang="en-US" dirty="0" smtClean="0"/>
              <a:t> Events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4960" y="4267200"/>
            <a:ext cx="38298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2400" dirty="0" smtClean="0">
                <a:solidFill>
                  <a:srgbClr val="005400"/>
                </a:solidFill>
              </a:rPr>
              <a:t>2 gluon exchange </a:t>
            </a:r>
          </a:p>
          <a:p>
            <a:pPr lvl="1">
              <a:buNone/>
            </a:pPr>
            <a:r>
              <a:rPr lang="en-US" sz="2400" dirty="0" smtClean="0">
                <a:solidFill>
                  <a:srgbClr val="005400"/>
                </a:solidFill>
              </a:rPr>
              <a:t>=&gt; mean &amp; correlations</a:t>
            </a:r>
          </a:p>
          <a:p>
            <a:endParaRPr lang="en-US" sz="2400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7449305" y="3352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5486400"/>
            <a:ext cx="2662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Also DVCS and </a:t>
            </a: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Incoherent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2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B3180-2999-4112-B8A9-3EA6B39F501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UT Colloquium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5C6F0-FE8B-4E9F-BE3E-5AF8C35AF5E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480965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41466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2442866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9812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9812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33846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8C289-0F70-4E65-BD07-C748B781293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73FED-9513-45F8-BCEB-C71CEE39148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D5AD-9698-4654-BCD3-E54F8F10F0D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UT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0"/>
          <p:cNvGrpSpPr/>
          <p:nvPr/>
        </p:nvGrpSpPr>
        <p:grpSpPr>
          <a:xfrm>
            <a:off x="2438400" y="42672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01347" y="37454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37338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59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37454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37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590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590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590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590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589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589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40386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23785</TotalTime>
  <Words>1672</Words>
  <Application>Microsoft Office PowerPoint</Application>
  <PresentationFormat>On-screen Show (4:3)</PresentationFormat>
  <Paragraphs>483</Paragraphs>
  <Slides>40</Slides>
  <Notes>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Image</vt:lpstr>
      <vt:lpstr>Phenomenology of the  Quark-Gluon Plasma</vt:lpstr>
      <vt:lpstr>Outline</vt:lpstr>
      <vt:lpstr>Four Fundamental Forces</vt:lpstr>
      <vt:lpstr>Strong compared to E&amp;M</vt:lpstr>
      <vt:lpstr>E&amp;M Particle Physics Well Understood</vt:lpstr>
      <vt:lpstr>E&amp;M and Phase Diagrams</vt:lpstr>
      <vt:lpstr>QCD Particle Physics Well Understood</vt:lpstr>
      <vt:lpstr>What Are We Interested In?</vt:lpstr>
      <vt:lpstr>Big Bang vs. Little Bang</vt:lpstr>
      <vt:lpstr>Heavy Ion Collisions</vt:lpstr>
      <vt:lpstr>Orders of Magnitude</vt:lpstr>
      <vt:lpstr>Experiments</vt:lpstr>
      <vt:lpstr>Methods of QCD Calculation I: Lattice</vt:lpstr>
      <vt:lpstr>Methods of QCD Calculation II: pQCD</vt:lpstr>
      <vt:lpstr>Methods III: AdS/CFT</vt:lpstr>
      <vt:lpstr>Evolution of a HI Collision</vt:lpstr>
      <vt:lpstr>Geometry and Flow</vt:lpstr>
      <vt:lpstr>Hydrodynamics and v2</vt:lpstr>
      <vt:lpstr>Viscous Hydrodynamics</vt:lpstr>
      <vt:lpstr>Geometry in Viscosity Extraction</vt:lpstr>
      <vt:lpstr>Why High-pT Jets?</vt:lpstr>
      <vt:lpstr>Tomography in QGP</vt:lpstr>
      <vt:lpstr>QGP Energy Loss</vt:lpstr>
      <vt:lpstr>pQCD Rad Picture</vt:lpstr>
      <vt:lpstr>Jets in Heavy Ion Collisions</vt:lpstr>
      <vt:lpstr>High-pT Observable</vt:lpstr>
      <vt:lpstr>pQCD Success at RHIC:</vt:lpstr>
      <vt:lpstr>Qualitative Disagreement</vt:lpstr>
      <vt:lpstr>What About Elastic Loss?</vt:lpstr>
      <vt:lpstr>Quantitative Disagreement Remains</vt:lpstr>
      <vt:lpstr>Jets in AdS/CFT</vt:lpstr>
      <vt:lpstr>Compared to Data</vt:lpstr>
      <vt:lpstr>An Enhanced Signal: LHC</vt:lpstr>
      <vt:lpstr>LHC RcAA(pT)/RbAA(pT) Prediction</vt:lpstr>
      <vt:lpstr>Not So Fast!</vt:lpstr>
      <vt:lpstr>LHC RcAA(pT)/RbAA(pT) Prediction (with speed limits)</vt:lpstr>
      <vt:lpstr>Conclusions</vt:lpstr>
      <vt:lpstr>Slide 38</vt:lpstr>
      <vt:lpstr>Measuring the IC</vt:lpstr>
      <vt:lpstr>Gluon Distribution of A at x ~ 10-3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813</cp:revision>
  <dcterms:created xsi:type="dcterms:W3CDTF">2009-09-03T22:02:25Z</dcterms:created>
  <dcterms:modified xsi:type="dcterms:W3CDTF">2010-11-16T12:19:35Z</dcterms:modified>
</cp:coreProperties>
</file>