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668" r:id="rId2"/>
    <p:sldId id="944" r:id="rId3"/>
    <p:sldId id="869" r:id="rId4"/>
    <p:sldId id="917" r:id="rId5"/>
    <p:sldId id="922" r:id="rId6"/>
    <p:sldId id="916" r:id="rId7"/>
    <p:sldId id="918" r:id="rId8"/>
    <p:sldId id="919" r:id="rId9"/>
    <p:sldId id="895" r:id="rId10"/>
    <p:sldId id="908" r:id="rId11"/>
    <p:sldId id="947" r:id="rId12"/>
    <p:sldId id="909" r:id="rId13"/>
    <p:sldId id="948" r:id="rId14"/>
    <p:sldId id="875" r:id="rId15"/>
    <p:sldId id="876" r:id="rId16"/>
    <p:sldId id="923" r:id="rId17"/>
    <p:sldId id="935" r:id="rId18"/>
    <p:sldId id="926" r:id="rId19"/>
    <p:sldId id="933" r:id="rId20"/>
    <p:sldId id="934" r:id="rId21"/>
    <p:sldId id="877" r:id="rId22"/>
    <p:sldId id="878" r:id="rId23"/>
    <p:sldId id="879" r:id="rId24"/>
    <p:sldId id="880" r:id="rId25"/>
    <p:sldId id="881" r:id="rId26"/>
    <p:sldId id="882" r:id="rId27"/>
    <p:sldId id="883" r:id="rId28"/>
    <p:sldId id="884" r:id="rId29"/>
    <p:sldId id="885" r:id="rId30"/>
    <p:sldId id="886" r:id="rId31"/>
    <p:sldId id="887" r:id="rId32"/>
    <p:sldId id="888" r:id="rId33"/>
    <p:sldId id="940" r:id="rId34"/>
    <p:sldId id="941" r:id="rId35"/>
    <p:sldId id="890" r:id="rId36"/>
    <p:sldId id="891" r:id="rId37"/>
    <p:sldId id="953" r:id="rId38"/>
    <p:sldId id="907" r:id="rId39"/>
    <p:sldId id="942" r:id="rId40"/>
    <p:sldId id="94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005400"/>
    <a:srgbClr val="09840A"/>
    <a:srgbClr val="4D4D4D"/>
    <a:srgbClr val="FF0000"/>
    <a:srgbClr val="3F3D99"/>
    <a:srgbClr val="660000"/>
    <a:srgbClr val="2D2A6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9" autoAdjust="0"/>
    <p:restoredTop sz="85216" autoAdjust="0"/>
  </p:normalViewPr>
  <p:slideViewPr>
    <p:cSldViewPr>
      <p:cViewPr varScale="1">
        <p:scale>
          <a:sx n="67" d="100"/>
          <a:sy n="67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5713B-7F30-4AF5-96BF-BCA3677841D5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2E535-840F-463B-B54A-E456A7A5B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Unique as compared to strongly</a:t>
            </a:r>
            <a:r>
              <a:rPr lang="en-US" baseline="0" dirty="0" smtClean="0"/>
              <a:t> coupled </a:t>
            </a:r>
            <a:r>
              <a:rPr lang="en-US" baseline="0" dirty="0" err="1" smtClean="0"/>
              <a:t>Abelian</a:t>
            </a:r>
            <a:r>
              <a:rPr lang="en-US" baseline="0" dirty="0" smtClean="0"/>
              <a:t>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up, experiments!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4C758-E802-4381-A095-714A946A04EC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92925"/>
            <a:ext cx="3124200" cy="365125"/>
          </a:xfrm>
        </p:spPr>
        <p:txBody>
          <a:bodyPr/>
          <a:lstStyle/>
          <a:p>
            <a:r>
              <a:rPr lang="en-US" smtClean="0"/>
              <a:t>UT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F1D-97DC-49D9-B7B3-396D60584CEA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9566-0AF2-4A8A-A673-75AB7D28225F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161F-FABF-4605-9AA7-ADF2BEBC6E12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88D0E-59FE-470A-97FE-9C947EB6975B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0F2E-22CE-4E9E-855E-1D670CD0DA43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8D1E-7223-410A-88CA-6D4AFD84D116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0FEF-352A-43CD-9EFA-3FFD487FEB1B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1E49-9FB7-49AB-A12C-4C63AF044E54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A54F-95D8-4A47-BBAB-30DD71E1150A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E48A-8C4F-4DF3-A344-90ED613733CD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chemeClr val="bg1"/>
            </a:gs>
            <a:gs pos="100000">
              <a:srgbClr val="99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15B2-6A24-422E-86CC-BD379B3F225B}" type="datetime1">
              <a:rPr lang="en-US" smtClean="0"/>
              <a:pPr/>
              <a:t>11/16/2010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92925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UT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5BCB-DCF7-4CB6-B569-5FAD0D0113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7" descr="OSU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075" y="6393500"/>
            <a:ext cx="365125" cy="3714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D2A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54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te581p\Presentations\2010\100913(UT)\blice.mpg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7317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Phenomenology of the </a:t>
            </a:r>
            <a:br>
              <a:rPr lang="en-US" dirty="0" smtClean="0"/>
            </a:br>
            <a:r>
              <a:rPr lang="en-US" dirty="0" smtClean="0"/>
              <a:t>Quark-Gluon Plasma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660000"/>
                </a:solidFill>
              </a:rPr>
              <a:t>W. A. Horowitz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The Ohio State University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September 13, 2010</a:t>
            </a:r>
            <a:endParaRPr lang="en-US" sz="2000" dirty="0">
              <a:solidFill>
                <a:srgbClr val="66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6914-7397-403F-AB68-2EB286918384}" type="datetime1">
              <a:rPr lang="en-US" smtClean="0"/>
              <a:pPr/>
              <a:t>11/16/2010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UT Colloquium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51816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With many thanks to </a:t>
            </a:r>
            <a:r>
              <a:rPr lang="en-US" sz="1600" dirty="0" err="1" smtClean="0"/>
              <a:t>Miklos</a:t>
            </a:r>
            <a:r>
              <a:rPr lang="en-US" sz="1600" dirty="0" smtClean="0"/>
              <a:t> </a:t>
            </a:r>
            <a:r>
              <a:rPr lang="en-US" sz="1600" dirty="0" err="1" smtClean="0"/>
              <a:t>Gyulassy</a:t>
            </a:r>
            <a:r>
              <a:rPr lang="en-US" sz="1600" dirty="0" smtClean="0"/>
              <a:t>, </a:t>
            </a:r>
          </a:p>
          <a:p>
            <a:pPr algn="ctr"/>
            <a:r>
              <a:rPr lang="en-US" sz="1600" dirty="0" smtClean="0"/>
              <a:t>Ulrich Heinz, and Yuri </a:t>
            </a:r>
            <a:r>
              <a:rPr lang="en-US" sz="1600" dirty="0" err="1" smtClean="0"/>
              <a:t>Kovchegov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 Collisions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AE45-B303-4B7E-B8B5-93784EA59D13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76010"/>
            <a:ext cx="3995737" cy="251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71" y="1976010"/>
            <a:ext cx="38291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Collider machines: RHIC, LHC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34974" y="4552890"/>
            <a:ext cx="3579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Relativistic Heavy Ion Collider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4552890"/>
            <a:ext cx="26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 </a:t>
            </a:r>
            <a:r>
              <a:rPr lang="en-US" sz="2000" dirty="0" err="1" smtClean="0"/>
              <a:t>Hadron</a:t>
            </a:r>
            <a:r>
              <a:rPr lang="en-US" sz="2000" dirty="0" smtClean="0"/>
              <a:t> Collider</a:t>
            </a:r>
          </a:p>
        </p:txBody>
      </p:sp>
      <p:pic>
        <p:nvPicPr>
          <p:cNvPr id="13" name="blic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Orders of Magnitude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Units: </a:t>
            </a:r>
            <a:r>
              <a:rPr lang="en-US" dirty="0" err="1" smtClean="0"/>
              <a:t>MeV</a:t>
            </a:r>
            <a:r>
              <a:rPr lang="en-US" dirty="0" smtClean="0"/>
              <a:t>,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At RHIC, nuclei acc. to 100 </a:t>
            </a:r>
            <a:r>
              <a:rPr lang="en-US" dirty="0" err="1" smtClean="0"/>
              <a:t>GeV</a:t>
            </a:r>
            <a:r>
              <a:rPr lang="en-US" dirty="0" smtClean="0"/>
              <a:t> per nucleon</a:t>
            </a:r>
          </a:p>
          <a:p>
            <a:pPr lvl="2"/>
            <a:r>
              <a:rPr lang="en-US" dirty="0" smtClean="0"/>
              <a:t>Energy of collision ~ two mosquitoes colliding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5594-D8B9-4B49-A959-83DF27B96715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UT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2895600"/>
            <a:ext cx="28575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86600" y="6096000"/>
            <a:ext cx="2032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www.answersingenesis.org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7200" y="2667000"/>
            <a:ext cx="5791200" cy="4057650"/>
            <a:chOff x="457200" y="2667000"/>
            <a:chExt cx="5791200" cy="4057650"/>
          </a:xfrm>
        </p:grpSpPr>
        <p:pic>
          <p:nvPicPr>
            <p:cNvPr id="8939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1025" y="4495800"/>
              <a:ext cx="4524375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378901" y="6262985"/>
              <a:ext cx="1897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Chaisson</a:t>
              </a:r>
              <a:r>
                <a:rPr lang="en-US" sz="1200" dirty="0" smtClean="0"/>
                <a:t> and McMillan,</a:t>
              </a:r>
            </a:p>
            <a:p>
              <a:r>
                <a:rPr lang="en-US" sz="1200" dirty="0" smtClean="0"/>
                <a:t>Astronomy Today  (1993)</a:t>
              </a: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57200" y="2667000"/>
              <a:ext cx="5791200" cy="2133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</a:t>
              </a:r>
              <a:r>
                <a:rPr kumimoji="0" lang="en-US" sz="28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L</a:t>
              </a:r>
              <a:r>
                <a:rPr kumimoji="0" lang="en-US" sz="2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QCD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200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MeV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Temp. at RHIC ~ 10,000 times hotter than the core of the sun (15,000,000 Kelvin)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9155-C4B5-4A85-AEB5-CF8118510CEC}" type="slidenum">
              <a:rPr lang="en-US"/>
              <a:pPr/>
              <a:t>12</a:t>
            </a:fld>
            <a:endParaRPr lang="en-US"/>
          </a:p>
        </p:txBody>
      </p:sp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03325"/>
            <a:ext cx="4038600" cy="4525963"/>
          </a:xfrm>
        </p:spPr>
        <p:txBody>
          <a:bodyPr/>
          <a:lstStyle/>
          <a:p>
            <a:r>
              <a:rPr lang="en-US" dirty="0"/>
              <a:t>RHIC</a:t>
            </a:r>
          </a:p>
          <a:p>
            <a:pPr lvl="1"/>
            <a:r>
              <a:rPr lang="en-US" dirty="0"/>
              <a:t>BRAHMS</a:t>
            </a:r>
          </a:p>
          <a:p>
            <a:pPr lvl="1"/>
            <a:r>
              <a:rPr lang="en-US" b="1" dirty="0"/>
              <a:t>PHENIX</a:t>
            </a:r>
          </a:p>
          <a:p>
            <a:pPr lvl="1"/>
            <a:r>
              <a:rPr lang="en-US" dirty="0"/>
              <a:t>PHOBOS</a:t>
            </a:r>
          </a:p>
          <a:p>
            <a:pPr lvl="1"/>
            <a:r>
              <a:rPr lang="en-US" b="1" dirty="0"/>
              <a:t>STAR</a:t>
            </a:r>
          </a:p>
          <a:p>
            <a:pPr lvl="1"/>
            <a:endParaRPr lang="en-US" dirty="0"/>
          </a:p>
        </p:txBody>
      </p:sp>
      <p:sp>
        <p:nvSpPr>
          <p:cNvPr id="9881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03325"/>
            <a:ext cx="4038600" cy="4525963"/>
          </a:xfrm>
        </p:spPr>
        <p:txBody>
          <a:bodyPr/>
          <a:lstStyle/>
          <a:p>
            <a:r>
              <a:rPr lang="en-US" dirty="0"/>
              <a:t>LHC</a:t>
            </a:r>
          </a:p>
          <a:p>
            <a:pPr lvl="1"/>
            <a:r>
              <a:rPr lang="en-US" b="1" dirty="0"/>
              <a:t>ALICE</a:t>
            </a:r>
          </a:p>
          <a:p>
            <a:pPr lvl="1"/>
            <a:r>
              <a:rPr lang="en-US" b="1" dirty="0"/>
              <a:t>ATLAS</a:t>
            </a:r>
          </a:p>
          <a:p>
            <a:pPr lvl="1"/>
            <a:r>
              <a:rPr lang="en-US" b="1" dirty="0"/>
              <a:t>CMS</a:t>
            </a:r>
          </a:p>
          <a:p>
            <a:pPr lvl="1"/>
            <a:r>
              <a:rPr lang="en-US" dirty="0" err="1"/>
              <a:t>LHCb</a:t>
            </a:r>
            <a:endParaRPr lang="en-US" dirty="0"/>
          </a:p>
        </p:txBody>
      </p:sp>
      <p:pic>
        <p:nvPicPr>
          <p:cNvPr id="9881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89325"/>
            <a:ext cx="3467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622675"/>
            <a:ext cx="3657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8167" name="Text Box 7"/>
          <p:cNvSpPr txBox="1">
            <a:spLocks noChangeArrowheads="1"/>
          </p:cNvSpPr>
          <p:nvPr/>
        </p:nvSpPr>
        <p:spPr bwMode="auto">
          <a:xfrm>
            <a:off x="5927725" y="6064250"/>
            <a:ext cx="102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ATLAS</a:t>
            </a:r>
          </a:p>
        </p:txBody>
      </p:sp>
      <p:sp>
        <p:nvSpPr>
          <p:cNvPr id="988168" name="Text Box 8"/>
          <p:cNvSpPr txBox="1">
            <a:spLocks noChangeArrowheads="1"/>
          </p:cNvSpPr>
          <p:nvPr/>
        </p:nvSpPr>
        <p:spPr bwMode="auto">
          <a:xfrm>
            <a:off x="1676400" y="6156325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PHENIX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C27-B3DB-40A0-888F-258DF46600F3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I: Lattice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876800" y="4343400"/>
            <a:ext cx="4495800" cy="1143000"/>
          </a:xfrm>
        </p:spPr>
        <p:txBody>
          <a:bodyPr/>
          <a:lstStyle/>
          <a:p>
            <a:pPr lvl="2"/>
            <a:r>
              <a:rPr lang="en-US" dirty="0" smtClean="0"/>
              <a:t>All </a:t>
            </a:r>
            <a:r>
              <a:rPr lang="en-US" dirty="0" err="1" smtClean="0"/>
              <a:t>momenta</a:t>
            </a:r>
            <a:endParaRPr lang="en-US" dirty="0" smtClean="0"/>
          </a:p>
          <a:p>
            <a:pPr lvl="2"/>
            <a:r>
              <a:rPr lang="en-US" dirty="0" smtClean="0"/>
              <a:t>Euclidean </a:t>
            </a:r>
            <a:r>
              <a:rPr lang="en-US" dirty="0" err="1" smtClean="0"/>
              <a:t>correlators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9352-B23B-4506-AE42-FD2F533F41E4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3" name="Group 8"/>
          <p:cNvGrpSpPr/>
          <p:nvPr/>
        </p:nvGrpSpPr>
        <p:grpSpPr>
          <a:xfrm>
            <a:off x="1524000" y="1066800"/>
            <a:ext cx="2396296" cy="2362200"/>
            <a:chOff x="152400" y="1447800"/>
            <a:chExt cx="2396296" cy="2362200"/>
          </a:xfrm>
        </p:grpSpPr>
        <p:pic>
          <p:nvPicPr>
            <p:cNvPr id="10" name="Content Placeholder 6" descr="LatticeIllustrati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447800"/>
              <a:ext cx="2396296" cy="2133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9600" y="3533001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 Range Plan, 2008</a:t>
              </a:r>
              <a:endParaRPr lang="en-US" sz="12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632460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Davies et al. (HPQCD),</a:t>
            </a:r>
          </a:p>
          <a:p>
            <a:r>
              <a:rPr lang="en-US" sz="1200" dirty="0" smtClean="0"/>
              <a:t>PRL92 (2004)</a:t>
            </a:r>
            <a:endParaRPr lang="en-US" sz="1200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435" y="1066800"/>
            <a:ext cx="29446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4" y="3657600"/>
            <a:ext cx="2133600" cy="268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7923" y="3581400"/>
            <a:ext cx="3224213" cy="252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484787" y="6096000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Cheng et al., PRD77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II: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057400" y="5486400"/>
            <a:ext cx="5867400" cy="1066800"/>
          </a:xfrm>
        </p:spPr>
        <p:txBody>
          <a:bodyPr>
            <a:normAutofit fontScale="92500"/>
          </a:bodyPr>
          <a:lstStyle/>
          <a:p>
            <a:pPr lvl="2"/>
            <a:r>
              <a:rPr lang="en-US" dirty="0" smtClean="0"/>
              <a:t>Any quantity</a:t>
            </a:r>
          </a:p>
          <a:p>
            <a:pPr lvl="2"/>
            <a:r>
              <a:rPr lang="en-US" dirty="0" smtClean="0"/>
              <a:t>Small coupling (large </a:t>
            </a:r>
            <a:r>
              <a:rPr lang="en-US" dirty="0" err="1" smtClean="0"/>
              <a:t>momenta</a:t>
            </a:r>
            <a:r>
              <a:rPr lang="en-US" dirty="0" smtClean="0"/>
              <a:t> only)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A3E-24C1-48CC-9A88-3CA04B0F91B4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163881" y="838200"/>
            <a:ext cx="3798519" cy="4772799"/>
            <a:chOff x="163881" y="1219200"/>
            <a:chExt cx="3798519" cy="4772799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5715000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Jäger</a:t>
              </a:r>
              <a:r>
                <a:rPr lang="en-US" sz="1200" dirty="0" smtClean="0"/>
                <a:t> et al., PRD67 (2003)</a:t>
              </a:r>
              <a:endParaRPr lang="en-US" sz="1200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881" y="1219200"/>
              <a:ext cx="379851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16"/>
          <p:cNvGrpSpPr/>
          <p:nvPr/>
        </p:nvGrpSpPr>
        <p:grpSpPr>
          <a:xfrm>
            <a:off x="4078061" y="1295400"/>
            <a:ext cx="5065939" cy="4163199"/>
            <a:chOff x="4078061" y="1752600"/>
            <a:chExt cx="5065939" cy="416319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78061" y="1752600"/>
              <a:ext cx="5065939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019800" y="5638800"/>
              <a:ext cx="1638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d’Enterria</a:t>
              </a:r>
              <a:r>
                <a:rPr lang="en-US" sz="1200" dirty="0" smtClean="0"/>
                <a:t>, 0902.2011</a:t>
              </a:r>
              <a:endParaRPr lang="en-US" sz="1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62600" y="83820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perturbative</a:t>
            </a:r>
            <a:r>
              <a:rPr lang="en-US" sz="2400" dirty="0" smtClean="0"/>
              <a:t> QCD)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Methods III: </a:t>
            </a:r>
            <a:r>
              <a:rPr lang="en-US" sz="4000" dirty="0" err="1" smtClean="0"/>
              <a:t>AdS</a:t>
            </a:r>
            <a:r>
              <a:rPr lang="en-US" sz="4000" dirty="0" smtClean="0"/>
              <a:t>/CFT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21" y="990600"/>
            <a:ext cx="9144000" cy="6858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Maldacena</a:t>
            </a:r>
            <a:r>
              <a:rPr lang="en-US" dirty="0" smtClean="0"/>
              <a:t> conjecture: SYM in 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 IIB in </a:t>
            </a:r>
            <a:r>
              <a:rPr lang="en-US" i="1" dirty="0" smtClean="0">
                <a:sym typeface="Wingdings" pitchFamily="2" charset="2"/>
              </a:rPr>
              <a:t>d</a:t>
            </a:r>
            <a:r>
              <a:rPr lang="en-US" dirty="0" smtClean="0">
                <a:sym typeface="Wingdings" pitchFamily="2" charset="2"/>
              </a:rPr>
              <a:t>+1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219E-5C72-41F0-975E-22253928D752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304800" y="4800600"/>
            <a:ext cx="8839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quantities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err="1" smtClean="0">
                <a:solidFill>
                  <a:srgbClr val="4D4D4D"/>
                </a:solidFill>
              </a:rPr>
              <a:t>N</a:t>
            </a:r>
            <a:r>
              <a:rPr lang="en-US" sz="2200" baseline="-25000" dirty="0" err="1" smtClean="0">
                <a:solidFill>
                  <a:srgbClr val="4D4D4D"/>
                </a:solidFill>
              </a:rPr>
              <a:t>c</a:t>
            </a:r>
            <a:r>
              <a:rPr lang="en-US" sz="2200" dirty="0" smtClean="0">
                <a:solidFill>
                  <a:srgbClr val="4D4D4D"/>
                </a:solidFill>
              </a:rPr>
              <a:t> → ∞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SYM, not QCD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Probably not good approx. for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p+p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maybe A+A?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4D4D4D"/>
                </a:solidFill>
              </a:rPr>
              <a:t>Applicable to condensed matter systems?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3"/>
          <p:cNvGrpSpPr/>
          <p:nvPr/>
        </p:nvGrpSpPr>
        <p:grpSpPr>
          <a:xfrm>
            <a:off x="152400" y="1802451"/>
            <a:ext cx="4156291" cy="2895600"/>
            <a:chOff x="152400" y="1802451"/>
            <a:chExt cx="4156291" cy="28956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3891" y="2335851"/>
              <a:ext cx="3698509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" y="1802451"/>
              <a:ext cx="3886200" cy="481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124200" y="4393251"/>
              <a:ext cx="11844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Gubser</a:t>
              </a:r>
              <a:r>
                <a:rPr lang="en-US" sz="1200" dirty="0" smtClean="0"/>
                <a:t>, QM09</a:t>
              </a:r>
              <a:endParaRPr lang="en-US" sz="1200" dirty="0"/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4572000" y="1752600"/>
            <a:ext cx="4267200" cy="3707451"/>
            <a:chOff x="4572000" y="1752600"/>
            <a:chExt cx="4267200" cy="370745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2564451"/>
              <a:ext cx="425160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1752600"/>
              <a:ext cx="4191000" cy="518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a HI Collision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7FFA-AFE6-46DE-9883-0651B0BF051A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4549747" y="1905000"/>
            <a:ext cx="4441853" cy="3705999"/>
            <a:chOff x="4549747" y="1905000"/>
            <a:chExt cx="4441853" cy="370599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49747" y="1905000"/>
              <a:ext cx="4441853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8179379" y="5334000"/>
              <a:ext cx="583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STAR</a:t>
              </a:r>
              <a:endParaRPr lang="en-US" sz="120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5831" y="1905000"/>
            <a:ext cx="3692769" cy="3782199"/>
            <a:chOff x="345831" y="1905000"/>
            <a:chExt cx="3692769" cy="3782199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831" y="1905000"/>
              <a:ext cx="3692769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9"/>
            <p:cNvSpPr/>
            <p:nvPr/>
          </p:nvSpPr>
          <p:spPr>
            <a:xfrm>
              <a:off x="457200" y="5410200"/>
              <a:ext cx="33528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T Hirano, Colliding Nuclei from </a:t>
              </a:r>
              <a:r>
                <a:rPr lang="en-US" sz="1200" dirty="0" err="1" smtClean="0"/>
                <a:t>AMeV</a:t>
              </a:r>
              <a:r>
                <a:rPr lang="en-US" sz="1200" dirty="0" smtClean="0"/>
                <a:t> to </a:t>
              </a:r>
              <a:r>
                <a:rPr lang="en-US" sz="1200" dirty="0" err="1" smtClean="0"/>
                <a:t>ATeV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and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876800"/>
          </a:xfrm>
        </p:spPr>
        <p:txBody>
          <a:bodyPr/>
          <a:lstStyle/>
          <a:p>
            <a:r>
              <a:rPr lang="en-US" dirty="0" smtClean="0"/>
              <a:t>Qualitative picture:</a:t>
            </a:r>
          </a:p>
          <a:p>
            <a:pPr lvl="1">
              <a:buNone/>
            </a:pPr>
            <a:r>
              <a:rPr lang="en-US" dirty="0" smtClean="0"/>
              <a:t>Anisotropic initial </a:t>
            </a:r>
          </a:p>
          <a:p>
            <a:pPr lvl="1">
              <a:buNone/>
            </a:pPr>
            <a:r>
              <a:rPr lang="en-US" dirty="0" smtClean="0"/>
              <a:t>geometry =&gt; </a:t>
            </a:r>
          </a:p>
          <a:p>
            <a:pPr lvl="1">
              <a:buNone/>
            </a:pPr>
            <a:r>
              <a:rPr lang="en-US" dirty="0" smtClean="0"/>
              <a:t>anisotropic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B8DFC-FCEF-4BF0-A701-E3B334EA530B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4" descr="CollisionGeo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1828800"/>
            <a:ext cx="3657600" cy="244248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4402189"/>
            <a:ext cx="5257800" cy="19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09844" y="4114800"/>
            <a:ext cx="1834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M </a:t>
            </a:r>
            <a:r>
              <a:rPr lang="en-US" sz="1200" dirty="0" err="1"/>
              <a:t>Kaneta</a:t>
            </a:r>
            <a:r>
              <a:rPr lang="en-US" sz="1200" dirty="0"/>
              <a:t>, Results from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 </a:t>
            </a:r>
            <a:r>
              <a:rPr lang="en-US" sz="1200" dirty="0" smtClean="0"/>
              <a:t>Relativistic Heavy</a:t>
            </a:r>
          </a:p>
          <a:p>
            <a:r>
              <a:rPr lang="en-US" sz="1200" dirty="0" smtClean="0"/>
              <a:t>Ion </a:t>
            </a:r>
            <a:r>
              <a:rPr lang="en-US" sz="1200" dirty="0"/>
              <a:t>Collider (Part II)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58000" y="5715000"/>
            <a:ext cx="1998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T Ludlum and L </a:t>
            </a:r>
            <a:r>
              <a:rPr lang="en-US" sz="1200" dirty="0" err="1" smtClean="0"/>
              <a:t>McLerran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Phys</a:t>
            </a:r>
            <a:r>
              <a:rPr lang="en-US" sz="1200" dirty="0"/>
              <a:t>. Today </a:t>
            </a:r>
            <a:r>
              <a:rPr lang="en-US" sz="1200" dirty="0" smtClean="0"/>
              <a:t>56N10 </a:t>
            </a:r>
            <a:r>
              <a:rPr lang="en-US" sz="1200" dirty="0"/>
              <a:t>(2003)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066800"/>
            <a:ext cx="8458200" cy="95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Hydrodynamics and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019-4926-44DA-A788-34D63135FADB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1295400"/>
            <a:ext cx="45720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Ideal Hydro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¶</a:t>
            </a:r>
            <a:r>
              <a:rPr kumimoji="0" lang="en-US" sz="2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800" b="0" i="1" u="none" strike="noStrike" kern="1200" cap="none" spc="0" normalizeH="0" baseline="30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= 0</a:t>
            </a:r>
            <a:endParaRPr lang="en-US" sz="2800" dirty="0" smtClean="0">
              <a:solidFill>
                <a:srgbClr val="005400"/>
              </a:solidFill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Equation of State (EOS)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 smtClean="0">
                <a:solidFill>
                  <a:srgbClr val="005400"/>
                </a:solidFill>
                <a:latin typeface="Arial" pitchFamily="34" charset="0"/>
                <a:cs typeface="Arial" pitchFamily="34" charset="0"/>
              </a:rPr>
              <a:t>Ideal: </a:t>
            </a:r>
            <a:r>
              <a:rPr lang="en-US" sz="2800" dirty="0" smtClean="0">
                <a:solidFill>
                  <a:srgbClr val="005400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en-US" sz="2800" dirty="0" smtClean="0">
                <a:solidFill>
                  <a:srgbClr val="005400"/>
                </a:solidFill>
                <a:latin typeface="Arial" pitchFamily="34" charset="0"/>
                <a:cs typeface="Arial" pitchFamily="34" charset="0"/>
              </a:rPr>
              <a:t>/s = 0</a:t>
            </a:r>
            <a:endParaRPr lang="en-US" sz="3200" dirty="0" smtClean="0">
              <a:solidFill>
                <a:srgbClr val="660000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srgbClr val="005400"/>
                </a:solidFill>
              </a:rPr>
              <a:t>v</a:t>
            </a:r>
            <a:r>
              <a:rPr lang="en-US" sz="2800" baseline="-25000" dirty="0" smtClean="0">
                <a:solidFill>
                  <a:srgbClr val="005400"/>
                </a:solidFill>
              </a:rPr>
              <a:t>2</a:t>
            </a:r>
            <a:r>
              <a:rPr lang="en-US" sz="2800" dirty="0" smtClean="0">
                <a:solidFill>
                  <a:srgbClr val="005400"/>
                </a:solidFill>
              </a:rPr>
              <a:t>: 2</a:t>
            </a:r>
            <a:r>
              <a:rPr lang="en-US" sz="2800" baseline="30000" dirty="0" smtClean="0">
                <a:solidFill>
                  <a:srgbClr val="005400"/>
                </a:solidFill>
              </a:rPr>
              <a:t>nd</a:t>
            </a:r>
            <a:r>
              <a:rPr lang="en-US" sz="2800" dirty="0" smtClean="0">
                <a:solidFill>
                  <a:srgbClr val="005400"/>
                </a:solidFill>
              </a:rPr>
              <a:t> Fourier </a:t>
            </a:r>
            <a:r>
              <a:rPr lang="en-US" sz="2800" dirty="0" err="1" smtClean="0">
                <a:solidFill>
                  <a:srgbClr val="005400"/>
                </a:solidFill>
              </a:rPr>
              <a:t>coef</a:t>
            </a:r>
            <a:r>
              <a:rPr lang="en-US" sz="2800" dirty="0" smtClean="0">
                <a:solidFill>
                  <a:srgbClr val="005400"/>
                </a:solidFill>
              </a:rPr>
              <a:t> of particle spectrum: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dirty="0">
              <a:solidFill>
                <a:srgbClr val="660000"/>
              </a:solidFill>
            </a:endParaRPr>
          </a:p>
        </p:txBody>
      </p:sp>
      <p:pic>
        <p:nvPicPr>
          <p:cNvPr id="8837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064071"/>
            <a:ext cx="8458200" cy="95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4929189" y="1170801"/>
            <a:ext cx="3681411" cy="3705999"/>
            <a:chOff x="4929189" y="2542401"/>
            <a:chExt cx="3681411" cy="370599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9189" y="2542401"/>
              <a:ext cx="3681411" cy="359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867400" y="5971401"/>
              <a:ext cx="1645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PHENIX White Paper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Viscous Hydrodynamics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Viscosity reduces elliptic flow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pQCD</a:t>
            </a:r>
            <a:r>
              <a:rPr lang="en-US" dirty="0" smtClean="0"/>
              <a:t>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AdS</a:t>
            </a:r>
            <a:r>
              <a:rPr lang="en-US" dirty="0" smtClean="0"/>
              <a:t>/CFT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1/4</a:t>
            </a:r>
            <a:r>
              <a:rPr lang="en-US" dirty="0" smtClean="0">
                <a:latin typeface="Symbol" pitchFamily="18" charset="2"/>
              </a:rPr>
              <a:t>p</a:t>
            </a: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2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0168-51EE-4D9F-BF50-F9C1DCA49D6D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4240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895600"/>
            <a:ext cx="42186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4419601" y="2870789"/>
          <a:ext cx="4660900" cy="3218087"/>
        </p:xfrm>
        <a:graphic>
          <a:graphicData uri="http://schemas.openxmlformats.org/presentationml/2006/ole">
            <p:oleObj spid="_x0000_s887810" name="Image" r:id="rId4" imgW="6273016" imgH="4330159" progId="">
              <p:embed/>
            </p:oleObj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48756" y="6015335"/>
            <a:ext cx="20904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/>
              <a:t>Luzum</a:t>
            </a:r>
            <a:r>
              <a:rPr lang="en-US" sz="1200" dirty="0"/>
              <a:t> and </a:t>
            </a:r>
            <a:r>
              <a:rPr lang="en-US" sz="1200" dirty="0" err="1"/>
              <a:t>Romatschke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smtClean="0"/>
              <a:t>Phys.Rev.C78:034915,2008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715000"/>
            <a:ext cx="197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Shear Viscosity, 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Heavy Ion Collisions</a:t>
            </a:r>
          </a:p>
          <a:p>
            <a:pPr lvl="1"/>
            <a:r>
              <a:rPr lang="en-US" dirty="0" smtClean="0"/>
              <a:t>Experiments</a:t>
            </a:r>
          </a:p>
          <a:p>
            <a:pPr lvl="1"/>
            <a:r>
              <a:rPr lang="en-US" dirty="0" smtClean="0"/>
              <a:t>Theory</a:t>
            </a:r>
          </a:p>
          <a:p>
            <a:r>
              <a:rPr lang="en-US" dirty="0" smtClean="0"/>
              <a:t>Current Status</a:t>
            </a:r>
          </a:p>
          <a:p>
            <a:pPr lvl="1"/>
            <a:r>
              <a:rPr lang="en-US" dirty="0" smtClean="0"/>
              <a:t>Hydrodynamics</a:t>
            </a:r>
          </a:p>
          <a:p>
            <a:pPr lvl="1"/>
            <a:r>
              <a:rPr lang="en-US" dirty="0" smtClean="0"/>
              <a:t>Energy loss</a:t>
            </a:r>
          </a:p>
          <a:p>
            <a:r>
              <a:rPr lang="en-US" dirty="0" smtClean="0"/>
              <a:t>Future Outlook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A293-856A-462C-B29A-E03013F1EA96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73270" y="1323201"/>
            <a:ext cx="4618330" cy="4848999"/>
            <a:chOff x="4373270" y="1323201"/>
            <a:chExt cx="4618330" cy="4848999"/>
          </a:xfrm>
        </p:grpSpPr>
        <p:pic>
          <p:nvPicPr>
            <p:cNvPr id="7" name="Content Placeholder 6" descr="PhaseDiagramLR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73270" y="1323201"/>
              <a:ext cx="4618330" cy="45259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39635" y="5895201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 Range Plan, 2008</a:t>
              </a:r>
              <a:endParaRPr lang="en-US" sz="1200" dirty="0"/>
            </a:p>
          </p:txBody>
        </p:sp>
      </p:grp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86000"/>
            <a:ext cx="38291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4572000" y="1828800"/>
            <a:ext cx="4392266" cy="3324999"/>
            <a:chOff x="838200" y="3505200"/>
            <a:chExt cx="4392266" cy="3324999"/>
          </a:xfrm>
        </p:grpSpPr>
        <p:pic>
          <p:nvPicPr>
            <p:cNvPr id="89190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3505200"/>
              <a:ext cx="4242718" cy="310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657600" y="6553200"/>
              <a:ext cx="1572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ALICE Collaboration</a:t>
              </a: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5105400" y="1143000"/>
            <a:ext cx="4038600" cy="4848999"/>
            <a:chOff x="163881" y="1219200"/>
            <a:chExt cx="4038600" cy="4848999"/>
          </a:xfrm>
        </p:grpSpPr>
        <p:sp>
          <p:nvSpPr>
            <p:cNvPr id="16" name="TextBox 15"/>
            <p:cNvSpPr txBox="1"/>
            <p:nvPr/>
          </p:nvSpPr>
          <p:spPr>
            <a:xfrm>
              <a:off x="2191994" y="5791200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Jäger</a:t>
              </a:r>
              <a:r>
                <a:rPr lang="en-US" sz="1200" dirty="0" smtClean="0"/>
                <a:t> et al., PRD67 (2003)</a:t>
              </a:r>
              <a:endParaRPr lang="en-US" sz="1200" dirty="0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881" y="1219200"/>
              <a:ext cx="379851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8" name="Group 17"/>
          <p:cNvGrpSpPr/>
          <p:nvPr/>
        </p:nvGrpSpPr>
        <p:grpSpPr>
          <a:xfrm>
            <a:off x="4929189" y="1704201"/>
            <a:ext cx="3681411" cy="3705999"/>
            <a:chOff x="4929189" y="2542401"/>
            <a:chExt cx="3681411" cy="370599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9189" y="2542401"/>
              <a:ext cx="3681411" cy="359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5867400" y="5971401"/>
              <a:ext cx="1645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PHENIX White Paper</a:t>
              </a:r>
              <a:endParaRPr lang="en-US" sz="1200" dirty="0"/>
            </a:p>
          </p:txBody>
        </p:sp>
      </p:grpSp>
      <p:grpSp>
        <p:nvGrpSpPr>
          <p:cNvPr id="21" name="Group 10"/>
          <p:cNvGrpSpPr>
            <a:grpSpLocks/>
          </p:cNvGrpSpPr>
          <p:nvPr/>
        </p:nvGrpSpPr>
        <p:grpSpPr bwMode="auto">
          <a:xfrm>
            <a:off x="4416425" y="2362200"/>
            <a:ext cx="4727575" cy="3429000"/>
            <a:chOff x="2590" y="960"/>
            <a:chExt cx="2978" cy="2160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782" y="2832"/>
              <a:ext cx="1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Akiba</a:t>
              </a:r>
              <a:r>
                <a:rPr lang="en-US" sz="1200" dirty="0"/>
                <a:t> </a:t>
              </a:r>
              <a:r>
                <a:rPr lang="en-US" sz="1200" i="1" dirty="0"/>
                <a:t>for the PHENIX collaboration</a:t>
              </a:r>
              <a:r>
                <a:rPr lang="en-US" sz="1200" dirty="0"/>
                <a:t>, </a:t>
              </a:r>
              <a:r>
                <a:rPr lang="en-US" sz="1200" dirty="0" err="1"/>
                <a:t>hep</a:t>
              </a:r>
              <a:r>
                <a:rPr lang="en-US" sz="1200" dirty="0"/>
                <a:t>-ex/0510008</a:t>
              </a:r>
              <a:endParaRPr lang="en-US" sz="1200" i="1" dirty="0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90" y="960"/>
              <a:ext cx="2978" cy="1904"/>
            </a:xfrm>
            <a:prstGeom prst="rect">
              <a:avLst/>
            </a:prstGeom>
            <a:noFill/>
          </p:spPr>
        </p:pic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2280810"/>
            <a:ext cx="3995737" cy="251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90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2209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9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Geometry in Viscosity Extraction</a:t>
            </a:r>
            <a:endParaRPr lang="en-US" baseline="-250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3340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Poorly constrained initial </a:t>
            </a:r>
            <a:r>
              <a:rPr lang="en-US" dirty="0" err="1" smtClean="0"/>
              <a:t>geom</a:t>
            </a:r>
            <a:r>
              <a:rPr lang="en-US" dirty="0" smtClean="0"/>
              <a:t> =&gt; &gt;100% uncertainty in viscosity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2"/>
            <a:r>
              <a:rPr lang="en-US" dirty="0" smtClean="0"/>
              <a:t>Conservative estimate: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&lt; 6 x 1/4</a:t>
            </a:r>
            <a:r>
              <a:rPr lang="en-US" dirty="0" smtClean="0">
                <a:latin typeface="Symbol" pitchFamily="18" charset="2"/>
              </a:rPr>
              <a:t>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DF40-4231-4140-847C-65159C6B9289}" type="datetime1">
              <a:rPr lang="en-US" smtClean="0"/>
              <a:pPr/>
              <a:t>11/16/2010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228600" y="2052640"/>
          <a:ext cx="4176713" cy="3303587"/>
        </p:xfrm>
        <a:graphic>
          <a:graphicData uri="http://schemas.openxmlformats.org/presentationml/2006/ole">
            <p:oleObj spid="_x0000_s888834" name="Image" r:id="rId3" imgW="6679365" imgH="5282540" progId="">
              <p:embed/>
            </p:oleObj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572000" y="2128840"/>
          <a:ext cx="4411663" cy="3251200"/>
        </p:xfrm>
        <a:graphic>
          <a:graphicData uri="http://schemas.openxmlformats.org/presentationml/2006/ole">
            <p:oleObj spid="_x0000_s888835" name="Image" r:id="rId4" imgW="6996825" imgH="5155556" progId="">
              <p:embed/>
            </p:oleObj>
          </a:graphicData>
        </a:graphic>
      </p:graphicFrame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867400" y="5329240"/>
            <a:ext cx="2214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T Hirano, et al., </a:t>
            </a:r>
            <a:endParaRPr lang="en-US" sz="1200" dirty="0" smtClean="0"/>
          </a:p>
          <a:p>
            <a:r>
              <a:rPr lang="en-US" sz="1200" dirty="0" smtClean="0"/>
              <a:t>Phys.Lett.B636:299-304,2006</a:t>
            </a:r>
            <a:endParaRPr lang="en-US" sz="1200" dirty="0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09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7239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81153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8229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3276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3657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49530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53340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10" grpId="0"/>
      <p:bldP spid="13" grpId="0" animBg="1"/>
      <p:bldP spid="14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r>
              <a:rPr lang="en-US" dirty="0" smtClean="0"/>
              <a:t>Tomography in medicine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382-5991-435D-AB6F-ECFE9E178DD0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81200"/>
            <a:ext cx="2800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98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http://www.fas.org/irp/imint/docs/rst/Intro/Part2_26d.html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" y="1524000"/>
            <a:ext cx="518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4D4D4D"/>
                </a:solidFill>
              </a:rPr>
              <a:t>One can learn a lot from </a:t>
            </a:r>
            <a:r>
              <a:rPr lang="en-US" sz="2000" dirty="0" smtClean="0">
                <a:solidFill>
                  <a:srgbClr val="4D4D4D"/>
                </a:solidFill>
              </a:rPr>
              <a:t>a single probe</a:t>
            </a:r>
            <a:r>
              <a:rPr lang="en-US" sz="2000" dirty="0">
                <a:solidFill>
                  <a:srgbClr val="4D4D4D"/>
                </a:solidFill>
              </a:rPr>
              <a:t>…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5791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660000"/>
                </a:solidFill>
              </a:rPr>
              <a:t>PET Scan</a:t>
            </a: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5257800" y="2057400"/>
            <a:ext cx="3581400" cy="4070350"/>
            <a:chOff x="3312" y="1056"/>
            <a:chExt cx="2256" cy="2564"/>
          </a:xfrm>
        </p:grpSpPr>
        <p:graphicFrame>
          <p:nvGraphicFramePr>
            <p:cNvPr id="12" name="Object 8"/>
            <p:cNvGraphicFramePr>
              <a:graphicFrameLocks noChangeAspect="1"/>
            </p:cNvGraphicFramePr>
            <p:nvPr/>
          </p:nvGraphicFramePr>
          <p:xfrm>
            <a:off x="3504" y="1632"/>
            <a:ext cx="1712" cy="1528"/>
          </p:xfrm>
          <a:graphic>
            <a:graphicData uri="http://schemas.openxmlformats.org/presentationml/2006/ole">
              <p:oleObj spid="_x0000_s819202" name="Image" r:id="rId4" imgW="2717460" imgH="2425397" progId="">
                <p:embed/>
              </p:oleObj>
            </a:graphicData>
          </a:graphic>
        </p:graphicFrame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312" y="1056"/>
              <a:ext cx="225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and even more with multiple probes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360" y="3216"/>
              <a:ext cx="20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660000"/>
                  </a:solidFill>
                </a:rPr>
                <a:t>SPECT-CT Scan uses internal </a:t>
              </a:r>
              <a:r>
                <a:rPr lang="en-US" sz="1800">
                  <a:solidFill>
                    <a:srgbClr val="660000"/>
                  </a:solidFill>
                  <a:latin typeface="Symbol" pitchFamily="18" charset="2"/>
                </a:rPr>
                <a:t>g</a:t>
              </a:r>
              <a:r>
                <a:rPr lang="en-US" sz="1800">
                  <a:solidFill>
                    <a:srgbClr val="660000"/>
                  </a:solidFill>
                </a:rPr>
                <a:t> photons and external X-rays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Tomography in QGP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800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Requires well-controlled theory of:</a:t>
            </a:r>
          </a:p>
          <a:p>
            <a:pPr lvl="1"/>
            <a:r>
              <a:rPr lang="en-US" dirty="0" smtClean="0"/>
              <a:t>production of rare,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probes</a:t>
            </a:r>
          </a:p>
          <a:p>
            <a:pPr lvl="2"/>
            <a:r>
              <a:rPr lang="en-US" dirty="0" smtClean="0"/>
              <a:t>g, u, d, s, c, b</a:t>
            </a:r>
          </a:p>
          <a:p>
            <a:pPr lvl="1"/>
            <a:r>
              <a:rPr lang="en-US" dirty="0" smtClean="0"/>
              <a:t>in-medium E-loss</a:t>
            </a:r>
          </a:p>
          <a:p>
            <a:pPr lvl="1"/>
            <a:r>
              <a:rPr lang="en-US" dirty="0" err="1" smtClean="0"/>
              <a:t>hadronization</a:t>
            </a:r>
            <a:endParaRPr lang="en-US" dirty="0" smtClean="0"/>
          </a:p>
          <a:p>
            <a:r>
              <a:rPr lang="en-US" dirty="0" smtClean="0"/>
              <a:t>Requires precision measurements of decay fragments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A30D-6E9D-4D8F-AFB9-4B3D4BF3C9BF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7" name="Group 15"/>
          <p:cNvGrpSpPr/>
          <p:nvPr/>
        </p:nvGrpSpPr>
        <p:grpSpPr>
          <a:xfrm>
            <a:off x="5843604" y="1447799"/>
            <a:ext cx="2843196" cy="2895601"/>
            <a:chOff x="6324601" y="3352800"/>
            <a:chExt cx="2843196" cy="2895601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6324601" y="3352800"/>
              <a:ext cx="2749551" cy="2895601"/>
              <a:chOff x="336" y="768"/>
              <a:chExt cx="2147" cy="2208"/>
            </a:xfrm>
          </p:grpSpPr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6" y="912"/>
                <a:ext cx="1894" cy="2064"/>
              </a:xfrm>
              <a:prstGeom prst="rect">
                <a:avLst/>
              </a:prstGeom>
              <a:noFill/>
            </p:spPr>
          </p:pic>
          <p:sp>
            <p:nvSpPr>
              <p:cNvPr id="20" name="Line 5"/>
              <p:cNvSpPr>
                <a:spLocks noChangeShapeType="1"/>
              </p:cNvSpPr>
              <p:nvPr/>
            </p:nvSpPr>
            <p:spPr bwMode="auto">
              <a:xfrm>
                <a:off x="912" y="76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2150" y="919"/>
                <a:ext cx="333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i="1">
                    <a:latin typeface="Arial" charset="0"/>
                  </a:rPr>
                  <a:t>p</a:t>
                </a:r>
                <a:r>
                  <a:rPr lang="en-US" sz="2000" i="1" baseline="-25000">
                    <a:latin typeface="Arial" charset="0"/>
                  </a:rPr>
                  <a:t>T</a:t>
                </a:r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1248" y="1872"/>
                <a:ext cx="64" cy="192"/>
              </a:xfrm>
              <a:custGeom>
                <a:avLst/>
                <a:gdLst/>
                <a:ahLst/>
                <a:cxnLst>
                  <a:cxn ang="0">
                    <a:pos x="48" y="192"/>
                  </a:cxn>
                  <a:cxn ang="0">
                    <a:pos x="0" y="0"/>
                  </a:cxn>
                </a:cxnLst>
                <a:rect l="0" t="0" r="r" b="b"/>
                <a:pathLst>
                  <a:path w="64" h="192">
                    <a:moveTo>
                      <a:pt x="48" y="192"/>
                    </a:moveTo>
                    <a:cubicBezTo>
                      <a:pt x="56" y="132"/>
                      <a:pt x="64" y="72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1298" y="1738"/>
                <a:ext cx="268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Symbol" pitchFamily="18" charset="2"/>
                  </a:rPr>
                  <a:t>f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508642" y="4462046"/>
              <a:ext cx="659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dirty="0" smtClean="0">
                  <a:solidFill>
                    <a:srgbClr val="09840A"/>
                  </a:solidFill>
                  <a:latin typeface="Symbol" pitchFamily="18" charset="2"/>
                </a:rPr>
                <a:t>g</a:t>
              </a:r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i="1" dirty="0" smtClean="0">
                  <a:solidFill>
                    <a:srgbClr val="09840A"/>
                  </a:solidFill>
                </a:rPr>
                <a:t>e</a:t>
              </a:r>
              <a:r>
                <a:rPr lang="en-US" sz="1600" b="1" baseline="30000" dirty="0" smtClean="0">
                  <a:solidFill>
                    <a:srgbClr val="09840A"/>
                  </a:solidFill>
                </a:rPr>
                <a:t>-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410201" y="459087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Invert attenuation pattern =&gt; measure medium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QGP Energy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about E-loss mechanism</a:t>
            </a:r>
          </a:p>
          <a:p>
            <a:pPr lvl="1"/>
            <a:r>
              <a:rPr lang="en-US" dirty="0" smtClean="0"/>
              <a:t>Most direct probe of DOF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7407-3BA0-4C14-A629-4C20342A781C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Content Placeholder 6" descr="FOOFig1String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931" y="2959795"/>
            <a:ext cx="8229600" cy="3592220"/>
          </a:xfrm>
          <a:prstGeom prst="rect">
            <a:avLst/>
          </a:prstGeom>
        </p:spPr>
      </p:pic>
      <p:pic>
        <p:nvPicPr>
          <p:cNvPr id="8" name="Content Placeholder 6" descr="FOOFig1pQC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105" y="2960980"/>
            <a:ext cx="8229600" cy="3592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2524780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pQCD</a:t>
            </a:r>
            <a:r>
              <a:rPr lang="en-US" sz="2800" dirty="0" smtClean="0"/>
              <a:t>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762" y="2527479"/>
            <a:ext cx="2872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AdS</a:t>
            </a:r>
            <a:r>
              <a:rPr lang="en-US" sz="2800" dirty="0" smtClean="0"/>
              <a:t>/CFT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pQCD</a:t>
            </a:r>
            <a:r>
              <a:rPr lang="en-US" dirty="0" smtClean="0"/>
              <a:t> </a:t>
            </a:r>
            <a:r>
              <a:rPr lang="en-US" dirty="0" err="1" smtClean="0"/>
              <a:t>Rad</a:t>
            </a:r>
            <a:r>
              <a:rPr lang="en-US" dirty="0" smtClean="0"/>
              <a:t>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1910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Bremsstrahlung</a:t>
            </a:r>
            <a:r>
              <a:rPr lang="en-US" dirty="0" smtClean="0"/>
              <a:t> Radiation</a:t>
            </a:r>
          </a:p>
          <a:p>
            <a:pPr lvl="1"/>
            <a:r>
              <a:rPr lang="en-US" dirty="0" smtClean="0"/>
              <a:t>Weakly-coupled plasma</a:t>
            </a:r>
          </a:p>
          <a:p>
            <a:pPr lvl="2"/>
            <a:r>
              <a:rPr lang="en-US" dirty="0" smtClean="0"/>
              <a:t>Medium organizes into Debye-screened centers</a:t>
            </a:r>
          </a:p>
          <a:p>
            <a:pPr lvl="1"/>
            <a:r>
              <a:rPr lang="en-US" dirty="0" smtClean="0"/>
              <a:t>T ~ 250 </a:t>
            </a:r>
            <a:r>
              <a:rPr lang="en-US" dirty="0" err="1" smtClean="0"/>
              <a:t>MeV</a:t>
            </a:r>
            <a:r>
              <a:rPr lang="en-US" dirty="0" smtClean="0"/>
              <a:t>, g ~ 2</a:t>
            </a:r>
          </a:p>
          <a:p>
            <a:pPr lvl="2"/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~ </a:t>
            </a:r>
            <a:r>
              <a:rPr lang="en-US" dirty="0" err="1" smtClean="0"/>
              <a:t>gT</a:t>
            </a:r>
            <a:r>
              <a:rPr lang="en-US" dirty="0" smtClean="0"/>
              <a:t> ~ 0.5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/>
              <a:t>mfp</a:t>
            </a:r>
            <a:r>
              <a:rPr lang="en-US" dirty="0" smtClean="0"/>
              <a:t> ~ 1/g</a:t>
            </a:r>
            <a:r>
              <a:rPr lang="en-US" baseline="30000" dirty="0" smtClean="0"/>
              <a:t>2</a:t>
            </a:r>
            <a:r>
              <a:rPr lang="en-US" dirty="0" smtClean="0"/>
              <a:t>T ~ 1 fm</a:t>
            </a:r>
          </a:p>
          <a:p>
            <a:pPr lvl="2"/>
            <a:r>
              <a:rPr lang="en-US" dirty="0" err="1" smtClean="0"/>
              <a:t>R</a:t>
            </a:r>
            <a:r>
              <a:rPr lang="en-US" baseline="-25000" dirty="0" err="1" smtClean="0"/>
              <a:t>Au</a:t>
            </a:r>
            <a:r>
              <a:rPr lang="en-US" baseline="-25000" dirty="0" smtClean="0"/>
              <a:t> </a:t>
            </a:r>
            <a:r>
              <a:rPr lang="en-US" dirty="0" smtClean="0"/>
              <a:t> ~ 6 fm</a:t>
            </a:r>
          </a:p>
          <a:p>
            <a:pPr lvl="1"/>
            <a:r>
              <a:rPr lang="en-US" dirty="0" smtClean="0"/>
              <a:t>1/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&lt;&lt; 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/>
              <a:t>mfp</a:t>
            </a:r>
            <a:r>
              <a:rPr lang="en-US" dirty="0" smtClean="0"/>
              <a:t> &lt;&lt; L</a:t>
            </a:r>
          </a:p>
          <a:p>
            <a:pPr lvl="2"/>
            <a:r>
              <a:rPr lang="en-US" dirty="0" err="1" smtClean="0"/>
              <a:t>mult</a:t>
            </a:r>
            <a:r>
              <a:rPr lang="en-US" dirty="0" smtClean="0"/>
              <a:t>. </a:t>
            </a:r>
            <a:r>
              <a:rPr lang="en-US" dirty="0" err="1" smtClean="0"/>
              <a:t>coh</a:t>
            </a:r>
            <a:r>
              <a:rPr lang="en-US" dirty="0" smtClean="0"/>
              <a:t>. </a:t>
            </a:r>
            <a:r>
              <a:rPr lang="en-US" dirty="0" err="1" smtClean="0"/>
              <a:t>em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8F2B-F189-4CD2-A570-F35365392AA7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724400" y="5332926"/>
            <a:ext cx="4038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solidFill>
                  <a:srgbClr val="005400"/>
                </a:solidFill>
              </a:rPr>
              <a:t>Bethe-</a:t>
            </a:r>
            <a:r>
              <a:rPr lang="en-US" sz="2800" dirty="0" err="1" smtClean="0">
                <a:solidFill>
                  <a:srgbClr val="005400"/>
                </a:solidFill>
              </a:rPr>
              <a:t>Heitler</a:t>
            </a:r>
            <a:endParaRPr lang="en-US" sz="28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400" dirty="0" err="1">
                <a:solidFill>
                  <a:srgbClr val="4D4D4D"/>
                </a:solidFill>
              </a:rPr>
              <a:t>dp</a:t>
            </a:r>
            <a:r>
              <a:rPr lang="en-US" sz="2400" baseline="-25000" dirty="0" err="1">
                <a:solidFill>
                  <a:srgbClr val="4D4D4D"/>
                </a:solidFill>
              </a:rPr>
              <a:t>T</a:t>
            </a:r>
            <a:r>
              <a:rPr lang="en-US" sz="2400" dirty="0">
                <a:solidFill>
                  <a:srgbClr val="4D4D4D"/>
                </a:solidFill>
              </a:rPr>
              <a:t>/</a:t>
            </a:r>
            <a:r>
              <a:rPr lang="en-US" sz="2400" dirty="0" err="1">
                <a:solidFill>
                  <a:srgbClr val="4D4D4D"/>
                </a:solidFill>
              </a:rPr>
              <a:t>dt</a:t>
            </a:r>
            <a:r>
              <a:rPr lang="en-US" sz="2400" dirty="0">
                <a:solidFill>
                  <a:srgbClr val="4D4D4D"/>
                </a:solidFill>
              </a:rPr>
              <a:t> ~ -(T</a:t>
            </a:r>
            <a:r>
              <a:rPr lang="en-US" sz="2400" baseline="30000" dirty="0">
                <a:solidFill>
                  <a:srgbClr val="4D4D4D"/>
                </a:solidFill>
              </a:rPr>
              <a:t>3</a:t>
            </a:r>
            <a:r>
              <a:rPr lang="en-US" sz="2400" dirty="0">
                <a:solidFill>
                  <a:srgbClr val="4D4D4D"/>
                </a:solidFill>
              </a:rPr>
              <a:t>/M</a:t>
            </a:r>
            <a:r>
              <a:rPr lang="en-US" sz="2400" baseline="-25000" dirty="0">
                <a:solidFill>
                  <a:srgbClr val="4D4D4D"/>
                </a:solidFill>
              </a:rPr>
              <a:t>q</a:t>
            </a:r>
            <a:r>
              <a:rPr lang="en-US" sz="2400" baseline="30000" dirty="0">
                <a:solidFill>
                  <a:srgbClr val="4D4D4D"/>
                </a:solidFill>
              </a:rPr>
              <a:t>2</a:t>
            </a:r>
            <a:r>
              <a:rPr lang="en-US" sz="2400" dirty="0">
                <a:solidFill>
                  <a:srgbClr val="4D4D4D"/>
                </a:solidFill>
              </a:rPr>
              <a:t>) </a:t>
            </a:r>
            <a:r>
              <a:rPr lang="en-US" sz="2400" dirty="0" err="1" smtClean="0">
                <a:solidFill>
                  <a:srgbClr val="4D4D4D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4D4D4D"/>
                </a:solidFill>
              </a:rPr>
              <a:t>T</a:t>
            </a:r>
            <a:endParaRPr lang="en-US" sz="2400" dirty="0">
              <a:solidFill>
                <a:srgbClr val="4D4D4D"/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304800" y="5282484"/>
            <a:ext cx="5334000" cy="1283595"/>
            <a:chOff x="4419600" y="5193405"/>
            <a:chExt cx="5334000" cy="1283595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419600" y="5257800"/>
              <a:ext cx="53340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742950" lvl="1" indent="-285750">
                <a:spcBef>
                  <a:spcPct val="20000"/>
                </a:spcBef>
                <a:buFontTx/>
                <a:buChar char="–"/>
              </a:pPr>
              <a:r>
                <a:rPr lang="en-US" sz="2800" dirty="0" smtClean="0">
                  <a:solidFill>
                    <a:srgbClr val="005400"/>
                  </a:solidFill>
                </a:rPr>
                <a:t>LPM</a:t>
              </a:r>
              <a:endParaRPr lang="en-US" sz="2800" dirty="0">
                <a:solidFill>
                  <a:srgbClr val="005400"/>
                </a:solidFill>
              </a:endParaRPr>
            </a:p>
            <a:p>
              <a:pPr marL="1143000" lvl="2" indent="-228600">
                <a:spcBef>
                  <a:spcPct val="20000"/>
                </a:spcBef>
              </a:pPr>
              <a:r>
                <a:rPr lang="en-US" sz="2400" dirty="0" err="1">
                  <a:solidFill>
                    <a:srgbClr val="4D4D4D"/>
                  </a:solidFill>
                </a:rPr>
                <a:t>dp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dt</a:t>
              </a:r>
              <a:r>
                <a:rPr lang="en-US" sz="2400" dirty="0">
                  <a:solidFill>
                    <a:srgbClr val="4D4D4D"/>
                  </a:solidFill>
                </a:rPr>
                <a:t> ~ -LT</a:t>
              </a:r>
              <a:r>
                <a:rPr lang="en-US" sz="2400" baseline="30000" dirty="0">
                  <a:solidFill>
                    <a:srgbClr val="4D4D4D"/>
                  </a:solidFill>
                </a:rPr>
                <a:t>3</a:t>
              </a:r>
              <a:r>
                <a:rPr lang="en-US" sz="2400" dirty="0">
                  <a:solidFill>
                    <a:srgbClr val="4D4D4D"/>
                  </a:solidFill>
                </a:rPr>
                <a:t> log(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M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q</a:t>
              </a:r>
              <a:r>
                <a:rPr lang="en-US" sz="2400" dirty="0" smtClean="0">
                  <a:solidFill>
                    <a:srgbClr val="4D4D4D"/>
                  </a:solidFill>
                </a:rPr>
                <a:t>)</a:t>
              </a:r>
              <a:endParaRPr lang="en-US" sz="2400" dirty="0">
                <a:solidFill>
                  <a:srgbClr val="4D4D4D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800600" y="5193405"/>
              <a:ext cx="3962400" cy="11430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</p:grpSp>
      <p:grpSp>
        <p:nvGrpSpPr>
          <p:cNvPr id="8" name="Group 13"/>
          <p:cNvGrpSpPr/>
          <p:nvPr/>
        </p:nvGrpSpPr>
        <p:grpSpPr>
          <a:xfrm>
            <a:off x="4953000" y="2971800"/>
            <a:ext cx="4102414" cy="1752600"/>
            <a:chOff x="1066800" y="1905000"/>
            <a:chExt cx="4102414" cy="17526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66800" y="1905000"/>
              <a:ext cx="4038600" cy="137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2057400" y="3380601"/>
              <a:ext cx="3111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Levai</a:t>
              </a:r>
              <a:r>
                <a:rPr lang="en-US" sz="1200" dirty="0" smtClean="0"/>
                <a:t>, and </a:t>
              </a:r>
              <a:r>
                <a:rPr lang="en-US" sz="1200" dirty="0" err="1" smtClean="0"/>
                <a:t>Vitev</a:t>
              </a:r>
              <a:r>
                <a:rPr lang="en-US" sz="1200" dirty="0" smtClean="0"/>
                <a:t>, NPB571 (2000)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Heavy Ion Collisions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/>
          <a:p>
            <a:r>
              <a:rPr lang="en-US" dirty="0" err="1" smtClean="0"/>
              <a:t>p+p</a:t>
            </a:r>
            <a:endParaRPr lang="en-US" dirty="0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25963"/>
          </a:xfrm>
        </p:spPr>
        <p:txBody>
          <a:bodyPr/>
          <a:lstStyle/>
          <a:p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AF17-687D-4E70-BDB1-0E1A53B43AD1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895326"/>
            <a:ext cx="3352800" cy="384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66800" y="5819001"/>
            <a:ext cx="3128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Y-S Lai, RHIC &amp; AGS Users’ Meeting, 2009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4572000" y="2009001"/>
            <a:ext cx="4343400" cy="3982998"/>
            <a:chOff x="4572000" y="1828800"/>
            <a:chExt cx="4343400" cy="3982998"/>
          </a:xfrm>
        </p:grpSpPr>
        <p:pic>
          <p:nvPicPr>
            <p:cNvPr id="1986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828800"/>
              <a:ext cx="4343400" cy="3749496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4724400" y="5534799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PHENIX</a:t>
              </a:r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0079" y="5439334"/>
            <a:ext cx="787400" cy="27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37D-5F07-49A2-9B71-5FAE03C03B6D}" type="slidenum">
              <a:rPr lang="en-US"/>
              <a:pPr/>
              <a:t>26</a:t>
            </a:fld>
            <a:endParaRPr lang="en-US"/>
          </a:p>
        </p:txBody>
      </p:sp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Observable</a:t>
            </a:r>
            <a:endParaRPr lang="en-US" dirty="0"/>
          </a:p>
        </p:txBody>
      </p:sp>
      <p:sp>
        <p:nvSpPr>
          <p:cNvPr id="64820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81000" y="4267200"/>
            <a:ext cx="7772400" cy="533400"/>
          </a:xfrm>
          <a:noFill/>
          <a:ln/>
        </p:spPr>
        <p:txBody>
          <a:bodyPr/>
          <a:lstStyle/>
          <a:p>
            <a:pPr lvl="2">
              <a:buFontTx/>
              <a:buNone/>
            </a:pPr>
            <a:r>
              <a:rPr lang="en-US" dirty="0" smtClean="0">
                <a:solidFill>
                  <a:srgbClr val="005400"/>
                </a:solidFill>
              </a:rPr>
              <a:t>Naively</a:t>
            </a:r>
            <a:r>
              <a:rPr lang="en-US" dirty="0">
                <a:solidFill>
                  <a:srgbClr val="005400"/>
                </a:solidFill>
              </a:rPr>
              <a:t>: if medium has no effect, then </a:t>
            </a:r>
            <a:r>
              <a:rPr lang="en-US" b="1" i="1" dirty="0">
                <a:solidFill>
                  <a:srgbClr val="005400"/>
                </a:solidFill>
              </a:rPr>
              <a:t>R</a:t>
            </a:r>
            <a:r>
              <a:rPr lang="en-US" b="1" i="1" baseline="-25000" dirty="0">
                <a:solidFill>
                  <a:srgbClr val="005400"/>
                </a:solidFill>
              </a:rPr>
              <a:t>AA</a:t>
            </a:r>
            <a:r>
              <a:rPr lang="en-US" dirty="0">
                <a:solidFill>
                  <a:srgbClr val="005400"/>
                </a:solidFill>
              </a:rPr>
              <a:t> = 1</a:t>
            </a: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1193800" y="4267200"/>
            <a:ext cx="6629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5504-5B03-4D18-9896-5CB832A6CE5C}" type="datetime1">
              <a:rPr lang="en-US" smtClean="0"/>
              <a:pPr/>
              <a:t>11/16/2010</a:t>
            </a:fld>
            <a:endParaRPr lang="en-US"/>
          </a:p>
        </p:txBody>
      </p:sp>
      <p:pic>
        <p:nvPicPr>
          <p:cNvPr id="35533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6225" y="1905000"/>
            <a:ext cx="85915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A8A3-5C68-4163-9A01-2EBC296A9D14}" type="slidenum">
              <a:rPr lang="en-US"/>
              <a:pPr/>
              <a:t>27</a:t>
            </a:fld>
            <a:endParaRPr lang="en-US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en-US" dirty="0" err="1"/>
              <a:t>pQCD</a:t>
            </a:r>
            <a:r>
              <a:rPr lang="en-US" dirty="0"/>
              <a:t> Success at RHIC:</a:t>
            </a:r>
          </a:p>
        </p:txBody>
      </p:sp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81000" y="2895600"/>
            <a:ext cx="4648200" cy="838200"/>
          </a:xfrm>
          <a:noFill/>
          <a:ln/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Consistency: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)~R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)</a:t>
            </a: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-381000" y="388620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Null Control: R</a:t>
            </a:r>
            <a:r>
              <a:rPr lang="en-US" sz="2800" baseline="-25000" dirty="0">
                <a:solidFill>
                  <a:srgbClr val="005400"/>
                </a:solidFill>
              </a:rPr>
              <a:t>AA</a:t>
            </a:r>
            <a:r>
              <a:rPr lang="en-US" sz="2800" dirty="0">
                <a:solidFill>
                  <a:srgbClr val="005400"/>
                </a:solidFill>
              </a:rPr>
              <a:t>(</a:t>
            </a:r>
            <a:r>
              <a:rPr lang="en-US" sz="2800" dirty="0">
                <a:solidFill>
                  <a:srgbClr val="005400"/>
                </a:solidFill>
                <a:latin typeface="Symbol" pitchFamily="18" charset="2"/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)~1</a:t>
            </a: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-381000" y="4953000"/>
            <a:ext cx="815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GLV Prediction: </a:t>
            </a:r>
            <a:r>
              <a:rPr lang="en-US" sz="2800" dirty="0" err="1">
                <a:solidFill>
                  <a:srgbClr val="005400"/>
                </a:solidFill>
              </a:rPr>
              <a:t>Theory~Data</a:t>
            </a:r>
            <a:r>
              <a:rPr lang="en-US" sz="2800" dirty="0">
                <a:solidFill>
                  <a:srgbClr val="005400"/>
                </a:solidFill>
              </a:rPr>
              <a:t> for reasonable fixed L~5 fm and </a:t>
            </a:r>
            <a:r>
              <a:rPr lang="en-US" sz="2800" dirty="0" err="1">
                <a:solidFill>
                  <a:srgbClr val="005400"/>
                </a:solidFill>
              </a:rPr>
              <a:t>dN</a:t>
            </a:r>
            <a:r>
              <a:rPr lang="en-US" sz="2800" baseline="-25000" dirty="0" err="1">
                <a:solidFill>
                  <a:srgbClr val="005400"/>
                </a:solidFill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dy~dN</a:t>
            </a:r>
            <a:r>
              <a:rPr lang="en-US" sz="2800" baseline="-25000" dirty="0" err="1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</a:t>
            </a:r>
            <a:endParaRPr lang="en-US" sz="2800" dirty="0">
              <a:solidFill>
                <a:srgbClr val="0054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38200" y="1092200"/>
            <a:ext cx="8001000" cy="3556000"/>
            <a:chOff x="528" y="624"/>
            <a:chExt cx="5040" cy="2240"/>
          </a:xfrm>
        </p:grpSpPr>
        <p:sp>
          <p:nvSpPr>
            <p:cNvPr id="372743" name="Text Box 7"/>
            <p:cNvSpPr txBox="1">
              <a:spLocks noChangeArrowheads="1"/>
            </p:cNvSpPr>
            <p:nvPr/>
          </p:nvSpPr>
          <p:spPr bwMode="auto">
            <a:xfrm>
              <a:off x="528" y="1104"/>
              <a:ext cx="1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Akiba</a:t>
              </a:r>
              <a:r>
                <a:rPr lang="en-US" sz="1200" dirty="0"/>
                <a:t> </a:t>
              </a:r>
              <a:r>
                <a:rPr lang="en-US" sz="1200" i="1" dirty="0"/>
                <a:t>for the PHENIX collaboration</a:t>
              </a:r>
              <a:r>
                <a:rPr lang="en-US" sz="1200" dirty="0"/>
                <a:t>, </a:t>
              </a:r>
              <a:r>
                <a:rPr lang="en-US" sz="1200" dirty="0" err="1"/>
                <a:t>hep</a:t>
              </a:r>
              <a:r>
                <a:rPr lang="en-US" sz="1200" dirty="0"/>
                <a:t>-ex/0510008</a:t>
              </a:r>
              <a:endParaRPr lang="en-US" sz="1200" i="1" dirty="0"/>
            </a:p>
          </p:txBody>
        </p:sp>
        <p:pic>
          <p:nvPicPr>
            <p:cNvPr id="372744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4" y="624"/>
              <a:ext cx="3504" cy="2240"/>
            </a:xfrm>
            <a:prstGeom prst="rect">
              <a:avLst/>
            </a:prstGeom>
            <a:noFill/>
          </p:spPr>
        </p:pic>
      </p:grp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457200" y="914400"/>
            <a:ext cx="2466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2D2A62"/>
                </a:solidFill>
              </a:rPr>
              <a:t>(circa 2005)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5C5D-768C-40BA-82E9-5C14840E96C7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Disagreement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9530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Mass of quarks should be important</a:t>
            </a:r>
          </a:p>
          <a:p>
            <a:pPr lvl="1"/>
            <a:r>
              <a:rPr lang="en-US" dirty="0" smtClean="0"/>
              <a:t>Expect heavy quarks to lose less energy</a:t>
            </a:r>
          </a:p>
          <a:p>
            <a:r>
              <a:rPr lang="en-US" dirty="0" smtClean="0"/>
              <a:t>Non-photonic electrons (NPE) surprisingly suppressed</a:t>
            </a:r>
          </a:p>
          <a:p>
            <a:pPr lvl="1"/>
            <a:r>
              <a:rPr lang="en-US" dirty="0" smtClean="0"/>
              <a:t>Decay fragments of </a:t>
            </a:r>
            <a:r>
              <a:rPr lang="en-US" i="1" dirty="0" smtClean="0"/>
              <a:t>c </a:t>
            </a:r>
            <a:r>
              <a:rPr lang="en-US" dirty="0" smtClean="0"/>
              <a:t>and </a:t>
            </a:r>
            <a:r>
              <a:rPr lang="en-US" i="1" dirty="0" smtClean="0"/>
              <a:t>b</a:t>
            </a:r>
            <a:r>
              <a:rPr lang="en-US" dirty="0" smtClean="0"/>
              <a:t> quarks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21F05-E7D1-44B6-B3FA-F642585A4C72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36958" y="5486400"/>
            <a:ext cx="2307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Djordjevic,et</a:t>
            </a:r>
            <a:r>
              <a:rPr lang="en-US" sz="1200" dirty="0" smtClean="0"/>
              <a:t> al. PLB632 (2006)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872038" y="1524000"/>
            <a:ext cx="4043362" cy="3942436"/>
            <a:chOff x="2438400" y="2085201"/>
            <a:chExt cx="4043362" cy="394243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38400" y="2085201"/>
              <a:ext cx="4043362" cy="394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Group 15"/>
            <p:cNvGrpSpPr/>
            <p:nvPr/>
          </p:nvGrpSpPr>
          <p:grpSpPr>
            <a:xfrm>
              <a:off x="3200400" y="4489847"/>
              <a:ext cx="1066800" cy="338554"/>
              <a:chOff x="5181600" y="3991967"/>
              <a:chExt cx="1066800" cy="33855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5181600" y="4038600"/>
                <a:ext cx="1066800" cy="158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257800" y="3991967"/>
                <a:ext cx="3433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smtClean="0">
                    <a:solidFill>
                      <a:schemeClr val="accent2"/>
                    </a:solidFill>
                  </a:rPr>
                  <a:t>e</a:t>
                </a:r>
                <a:r>
                  <a:rPr lang="en-US" sz="1600" b="1" baseline="30000" dirty="0" smtClean="0">
                    <a:solidFill>
                      <a:schemeClr val="accent2"/>
                    </a:solidFill>
                  </a:rPr>
                  <a:t>-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5181600" y="3654623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504D"/>
                </a:solidFill>
              </a:rPr>
              <a:t>PHENIX NPE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Elastic Loss?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Appreciable!</a:t>
            </a:r>
            <a:endParaRPr lang="en-US" sz="2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Finite time effects small</a:t>
            </a:r>
            <a:endParaRPr lang="en-US" sz="2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D036-D858-445E-9BE4-4FC66B70E902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0" name="Group 13"/>
          <p:cNvGrpSpPr/>
          <p:nvPr/>
        </p:nvGrpSpPr>
        <p:grpSpPr>
          <a:xfrm>
            <a:off x="123853" y="1676400"/>
            <a:ext cx="4200673" cy="4724400"/>
            <a:chOff x="123853" y="1676400"/>
            <a:chExt cx="4200673" cy="4724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853" y="1676400"/>
              <a:ext cx="4200673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241313" y="6123801"/>
              <a:ext cx="17972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Mustafa, PRC72 (2005)</a:t>
              </a: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4714466" y="1600200"/>
            <a:ext cx="4429534" cy="4724400"/>
            <a:chOff x="4714466" y="1600200"/>
            <a:chExt cx="4429534" cy="4724400"/>
          </a:xfrm>
        </p:grpSpPr>
        <p:pic>
          <p:nvPicPr>
            <p:cNvPr id="116740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AED5FF"/>
                </a:clrFrom>
                <a:clrTo>
                  <a:srgbClr val="AED5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466" y="1600200"/>
              <a:ext cx="3972334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994868" y="6047601"/>
              <a:ext cx="3149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Adil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WAH, Wicks, PRC75 (2007)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 Fundamental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DEF9-1F9B-4032-B189-6560FBE07088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5165" y="986135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914400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Electromagnetism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2003" y="3886200"/>
            <a:ext cx="96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9324" y="388620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Strong</a:t>
            </a:r>
          </a:p>
        </p:txBody>
      </p:sp>
      <p:pic>
        <p:nvPicPr>
          <p:cNvPr id="348163" name="Picture 3" descr="C:\Users\gte581p\Pictures\apple_falling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879" y="1447800"/>
            <a:ext cx="1534886" cy="2057400"/>
          </a:xfrm>
          <a:prstGeom prst="rect">
            <a:avLst/>
          </a:prstGeom>
          <a:noFill/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87" y="1447800"/>
            <a:ext cx="3109913" cy="206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38036" y="3505200"/>
            <a:ext cx="3653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</a:t>
            </a:r>
            <a:r>
              <a:rPr lang="en-US" sz="1200" dirty="0" err="1" smtClean="0"/>
              <a:t>Maarschalk</a:t>
            </a:r>
            <a:r>
              <a:rPr lang="en-US" sz="1200" dirty="0" smtClean="0"/>
              <a:t>, travelblog.portfoliocollection.com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65" y="3505200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starchild.gsfc.nasa.gov</a:t>
            </a: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3123" y="4800600"/>
            <a:ext cx="13462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565" y="4419600"/>
            <a:ext cx="341817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6965" y="6123801"/>
            <a:ext cx="387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lhs.lps.org/staff/</a:t>
            </a:r>
            <a:r>
              <a:rPr lang="en-US" sz="1200" dirty="0" err="1" smtClean="0"/>
              <a:t>sputnam</a:t>
            </a:r>
            <a:r>
              <a:rPr lang="en-US" sz="1200" dirty="0" smtClean="0"/>
              <a:t>/</a:t>
            </a:r>
            <a:r>
              <a:rPr lang="en-US" sz="1200" dirty="0" err="1" smtClean="0"/>
              <a:t>chem_notes</a:t>
            </a:r>
            <a:r>
              <a:rPr lang="en-US" sz="1200" dirty="0" smtClean="0"/>
              <a:t>/tritium_decay.gif</a:t>
            </a:r>
          </a:p>
        </p:txBody>
      </p:sp>
      <p:sp>
        <p:nvSpPr>
          <p:cNvPr id="26" name="Down Arrow 25"/>
          <p:cNvSpPr/>
          <p:nvPr/>
        </p:nvSpPr>
        <p:spPr bwMode="auto">
          <a:xfrm rot="3414848">
            <a:off x="7279256" y="4468463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7" name="Down Arrow 26"/>
          <p:cNvSpPr/>
          <p:nvPr/>
        </p:nvSpPr>
        <p:spPr bwMode="auto">
          <a:xfrm rot="18900000">
            <a:off x="5685926" y="4418536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8" name="Down Arrow 27"/>
          <p:cNvSpPr/>
          <p:nvPr/>
        </p:nvSpPr>
        <p:spPr bwMode="auto">
          <a:xfrm rot="8100000">
            <a:off x="7196185" y="5763862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9" name="Down Arrow 28"/>
          <p:cNvSpPr/>
          <p:nvPr/>
        </p:nvSpPr>
        <p:spPr bwMode="auto">
          <a:xfrm rot="14400000">
            <a:off x="5680494" y="5687661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025E-6 L -0.05834 0.04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95E-6 L 0.05 0.060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23312E-7 L -0.05 -0.06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9.25069E-9 L 0.05 -0.039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A2126-275E-45C1-9C77-1FB1894110D1}" type="slidenum">
              <a:rPr lang="en-US"/>
              <a:pPr/>
              <a:t>30</a:t>
            </a:fld>
            <a:endParaRPr lang="en-US"/>
          </a:p>
        </p:txBody>
      </p:sp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Quantitative Disagreement Remains</a:t>
            </a:r>
            <a:endParaRPr lang="en-US" dirty="0"/>
          </a:p>
        </p:txBody>
      </p:sp>
      <p:sp>
        <p:nvSpPr>
          <p:cNvPr id="828429" name="Text Box 13"/>
          <p:cNvSpPr txBox="1">
            <a:spLocks noChangeArrowheads="1"/>
          </p:cNvSpPr>
          <p:nvPr/>
        </p:nvSpPr>
        <p:spPr bwMode="auto">
          <a:xfrm>
            <a:off x="2620963" y="5638800"/>
            <a:ext cx="3703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aseline="0" dirty="0">
                <a:solidFill>
                  <a:srgbClr val="CC0000"/>
                </a:solidFill>
              </a:rPr>
              <a:t>Pert. at LHC energies?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2133600" y="1295400"/>
            <a:ext cx="4572000" cy="4038600"/>
            <a:chOff x="4953000" y="1752600"/>
            <a:chExt cx="4241043" cy="3629799"/>
          </a:xfrm>
        </p:grpSpPr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53000" y="1752600"/>
              <a:ext cx="3920613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5562600" y="5105400"/>
              <a:ext cx="3631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Wicks, WAH,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Djordjevic</a:t>
              </a:r>
              <a:r>
                <a:rPr lang="en-US" sz="1200" dirty="0" smtClean="0"/>
                <a:t>, NPA784 (2007)</a:t>
              </a:r>
            </a:p>
          </p:txBody>
        </p:sp>
      </p:grp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1316-CE03-4704-8AB5-6AA54FB95FD4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96E2-C52C-45A4-B9DB-D2A6DDE0618F}" type="slidenum">
              <a:rPr lang="en-US"/>
              <a:pPr/>
              <a:t>31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</a:t>
            </a:r>
            <a:r>
              <a:rPr lang="en-US" dirty="0" err="1" smtClean="0"/>
              <a:t>AdS</a:t>
            </a:r>
            <a:r>
              <a:rPr lang="en-US" dirty="0" smtClean="0"/>
              <a:t>/CFT</a:t>
            </a:r>
            <a:endParaRPr lang="en-US" dirty="0"/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7772400" cy="5410200"/>
          </a:xfrm>
        </p:spPr>
        <p:txBody>
          <a:bodyPr/>
          <a:lstStyle/>
          <a:p>
            <a:r>
              <a:rPr lang="en-US" dirty="0"/>
              <a:t>Model heavy quark jet energy loss by embedding string in </a:t>
            </a:r>
            <a:r>
              <a:rPr lang="en-US" dirty="0" err="1"/>
              <a:t>AdS</a:t>
            </a:r>
            <a:r>
              <a:rPr lang="en-US" dirty="0"/>
              <a:t> space</a:t>
            </a:r>
          </a:p>
          <a:p>
            <a:pPr lvl="1"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= -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1">
              <a:buNone/>
            </a:pPr>
            <a:endParaRPr lang="en-US" baseline="-25000" dirty="0"/>
          </a:p>
          <a:p>
            <a:pPr lvl="1">
              <a:buFontTx/>
              <a:buNone/>
            </a:pP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= </a:t>
            </a:r>
            <a:r>
              <a:rPr lang="en-US" dirty="0">
                <a:latin typeface="Symbol" pitchFamily="18" charset="2"/>
              </a:rPr>
              <a:t>pl</a:t>
            </a:r>
            <a:r>
              <a:rPr lang="en-US" baseline="30000" dirty="0">
                <a:latin typeface="Symbol" pitchFamily="18" charset="2"/>
              </a:rPr>
              <a:t>1/2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/2M</a:t>
            </a:r>
            <a:r>
              <a:rPr lang="en-US" baseline="-25000" dirty="0"/>
              <a:t>q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3962400" y="2438400"/>
            <a:ext cx="5181600" cy="2943999"/>
            <a:chOff x="3962400" y="2438400"/>
            <a:chExt cx="5181600" cy="2943999"/>
          </a:xfrm>
        </p:grpSpPr>
        <p:graphicFrame>
          <p:nvGraphicFramePr>
            <p:cNvPr id="606212" name="Object 4"/>
            <p:cNvGraphicFramePr>
              <a:graphicFrameLocks noChangeAspect="1"/>
            </p:cNvGraphicFramePr>
            <p:nvPr/>
          </p:nvGraphicFramePr>
          <p:xfrm>
            <a:off x="3962400" y="2438400"/>
            <a:ext cx="5105400" cy="2543175"/>
          </p:xfrm>
          <a:graphic>
            <a:graphicData uri="http://schemas.openxmlformats.org/presentationml/2006/ole">
              <p:oleObj spid="_x0000_s820226" name="Image" r:id="rId3" imgW="13561905" imgH="6755556" progId="">
                <p:embed/>
              </p:oleObj>
            </a:graphicData>
          </a:graphic>
        </p:graphicFrame>
        <p:sp>
          <p:nvSpPr>
            <p:cNvPr id="606214" name="Rectangle 6"/>
            <p:cNvSpPr>
              <a:spLocks noChangeArrowheads="1"/>
            </p:cNvSpPr>
            <p:nvPr/>
          </p:nvSpPr>
          <p:spPr bwMode="auto">
            <a:xfrm>
              <a:off x="4158789" y="5105400"/>
              <a:ext cx="49852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J </a:t>
              </a:r>
              <a:r>
                <a:rPr lang="en-US" sz="1200" dirty="0" err="1"/>
                <a:t>Friess</a:t>
              </a:r>
              <a:r>
                <a:rPr lang="en-US" sz="1200" dirty="0"/>
                <a:t>, S </a:t>
              </a:r>
              <a:r>
                <a:rPr lang="en-US" sz="1200" dirty="0" err="1"/>
                <a:t>Gubser</a:t>
              </a:r>
              <a:r>
                <a:rPr lang="en-US" sz="1200" dirty="0"/>
                <a:t>, G </a:t>
              </a:r>
              <a:r>
                <a:rPr lang="en-US" sz="1200" dirty="0" err="1"/>
                <a:t>Michalogiorgakis</a:t>
              </a:r>
              <a:r>
                <a:rPr lang="en-US" sz="1200" dirty="0"/>
                <a:t>, S </a:t>
              </a:r>
              <a:r>
                <a:rPr lang="en-US" sz="1200" dirty="0" err="1"/>
                <a:t>Pufu</a:t>
              </a:r>
              <a:r>
                <a:rPr lang="en-US" sz="1200" dirty="0"/>
                <a:t>, Phys Rev </a:t>
              </a:r>
              <a:r>
                <a:rPr lang="en-US" sz="1200" b="1" dirty="0" smtClean="0"/>
                <a:t>D75</a:t>
              </a:r>
              <a:r>
                <a:rPr lang="en-US" sz="1200" dirty="0" smtClean="0"/>
                <a:t> (2007)</a:t>
              </a:r>
              <a:endParaRPr lang="en-US" sz="1200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E8DE-46F9-4D65-A396-AFBEB3FF8842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304800" y="4343400"/>
            <a:ext cx="533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Similar to Bethe-</a:t>
            </a:r>
            <a:r>
              <a:rPr lang="en-US" sz="2400" dirty="0" err="1">
                <a:solidFill>
                  <a:srgbClr val="005400"/>
                </a:solidFill>
              </a:rPr>
              <a:t>Heitler</a:t>
            </a:r>
            <a:endParaRPr lang="en-US" sz="24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-(T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/M</a:t>
            </a:r>
            <a:r>
              <a:rPr lang="en-US" sz="2000" baseline="-25000" dirty="0">
                <a:solidFill>
                  <a:srgbClr val="4D4D4D"/>
                </a:solidFill>
              </a:rPr>
              <a:t>q</a:t>
            </a:r>
            <a:r>
              <a:rPr lang="en-US" sz="2000" baseline="30000" dirty="0">
                <a:solidFill>
                  <a:srgbClr val="4D4D4D"/>
                </a:solidFill>
              </a:rPr>
              <a:t>2</a:t>
            </a:r>
            <a:r>
              <a:rPr lang="en-US" sz="2000" dirty="0">
                <a:solidFill>
                  <a:srgbClr val="4D4D4D"/>
                </a:solidFill>
              </a:rPr>
              <a:t>) 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endParaRPr lang="en-US" sz="2000" baseline="-25000" dirty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en-US" sz="2400" baseline="-25000" dirty="0">
              <a:solidFill>
                <a:srgbClr val="4D4D4D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Very different from LPM</a:t>
            </a: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-LT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 log(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M</a:t>
            </a:r>
            <a:r>
              <a:rPr lang="en-US" sz="2000" baseline="-25000" dirty="0" err="1">
                <a:solidFill>
                  <a:srgbClr val="4D4D4D"/>
                </a:solidFill>
              </a:rPr>
              <a:t>q</a:t>
            </a:r>
            <a:r>
              <a:rPr lang="en-US" sz="2000" dirty="0">
                <a:solidFill>
                  <a:srgbClr val="4D4D4D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C363-D587-46D0-ADC7-FA6C97A3387D}" type="slidenum">
              <a:rPr lang="en-US"/>
              <a:pPr/>
              <a:t>32</a:t>
            </a:fld>
            <a:endParaRPr lang="en-US"/>
          </a:p>
        </p:txBody>
      </p:sp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Compared to Data</a:t>
            </a:r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6172200"/>
          </a:xfrm>
        </p:spPr>
        <p:txBody>
          <a:bodyPr>
            <a:normAutofit/>
          </a:bodyPr>
          <a:lstStyle/>
          <a:p>
            <a:r>
              <a:rPr lang="en-US" dirty="0"/>
              <a:t>String drag: </a:t>
            </a:r>
            <a:r>
              <a:rPr lang="en-US" dirty="0" smtClean="0"/>
              <a:t>qualitative agreement</a:t>
            </a:r>
          </a:p>
          <a:p>
            <a:pPr lvl="1"/>
            <a:endParaRPr lang="en-US" dirty="0" smtClean="0"/>
          </a:p>
        </p:txBody>
      </p:sp>
      <p:graphicFrame>
        <p:nvGraphicFramePr>
          <p:cNvPr id="1002500" name="Object 4"/>
          <p:cNvGraphicFramePr>
            <a:graphicFrameLocks noChangeAspect="1"/>
          </p:cNvGraphicFramePr>
          <p:nvPr/>
        </p:nvGraphicFramePr>
        <p:xfrm>
          <a:off x="2242276" y="2086789"/>
          <a:ext cx="4191000" cy="4052158"/>
        </p:xfrm>
        <a:graphic>
          <a:graphicData uri="http://schemas.openxmlformats.org/presentationml/2006/ole">
            <p:oleObj spid="_x0000_s821250" name="Image" r:id="rId3" imgW="11873016" imgH="11479365" progId="">
              <p:embed/>
            </p:oleObj>
          </a:graphicData>
        </a:graphic>
      </p:graphicFrame>
      <p:sp>
        <p:nvSpPr>
          <p:cNvPr id="1002501" name="Text Box 5"/>
          <p:cNvSpPr txBox="1">
            <a:spLocks noChangeArrowheads="1"/>
          </p:cNvSpPr>
          <p:nvPr/>
        </p:nvSpPr>
        <p:spPr bwMode="auto">
          <a:xfrm>
            <a:off x="5290276" y="6047601"/>
            <a:ext cx="14153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</a:t>
            </a:r>
            <a:r>
              <a:rPr lang="en-US" sz="1200" dirty="0" smtClean="0"/>
              <a:t>PhD Thesis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3A45-3502-4B75-A8FD-5594779A6BEF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40E9-1E48-4FA9-8EB9-04D65C835438}" type="slidenum">
              <a:rPr lang="en-US"/>
              <a:pPr/>
              <a:t>33</a:t>
            </a:fld>
            <a:endParaRPr lang="en-US"/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334000"/>
          </a:xfrm>
        </p:spPr>
        <p:txBody>
          <a:bodyPr/>
          <a:lstStyle/>
          <a:p>
            <a:r>
              <a:rPr lang="en-US" dirty="0"/>
              <a:t>But what about the interplay between mass and momentum?</a:t>
            </a:r>
          </a:p>
          <a:p>
            <a:pPr lvl="1"/>
            <a:r>
              <a:rPr lang="en-US" dirty="0"/>
              <a:t>Take ratio of </a:t>
            </a:r>
            <a:r>
              <a:rPr lang="en-US" i="1" dirty="0"/>
              <a:t>c</a:t>
            </a:r>
            <a:r>
              <a:rPr lang="en-US" dirty="0"/>
              <a:t> to </a:t>
            </a:r>
            <a:r>
              <a:rPr lang="en-US" i="1" dirty="0"/>
              <a:t>b</a:t>
            </a:r>
            <a:r>
              <a:rPr lang="en-US" dirty="0"/>
              <a:t>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pQCD</a:t>
            </a:r>
            <a:r>
              <a:rPr lang="en-US" dirty="0"/>
              <a:t>: Mass effects die out with increasing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2">
              <a:buFontTx/>
              <a:buNone/>
            </a:pPr>
            <a:endParaRPr lang="en-US" dirty="0"/>
          </a:p>
          <a:p>
            <a:pPr lvl="3"/>
            <a:r>
              <a:rPr lang="en-US" dirty="0"/>
              <a:t>Ratio starts below 1, asymptotically approaches 1.  Approach is slower for higher quenching</a:t>
            </a:r>
          </a:p>
          <a:p>
            <a:pPr lvl="2"/>
            <a:r>
              <a:rPr lang="en-US" dirty="0"/>
              <a:t>ST: drag independent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, inversely proportional to mass.  Simple analytic approx. of uniform medium gives</a:t>
            </a:r>
          </a:p>
          <a:p>
            <a:pPr lvl="2">
              <a:buFontTx/>
              <a:buNone/>
            </a:pPr>
            <a:r>
              <a:rPr lang="en-US" dirty="0" err="1"/>
              <a:t>R</a:t>
            </a:r>
            <a:r>
              <a:rPr lang="en-US" i="1" baseline="30000" dirty="0" err="1"/>
              <a:t>cb</a:t>
            </a:r>
            <a:r>
              <a:rPr lang="en-US" baseline="-25000" dirty="0" err="1"/>
              <a:t>pQCD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 ~ </a:t>
            </a:r>
            <a:r>
              <a:rPr lang="en-US" i="1" dirty="0" err="1"/>
              <a:t>n</a:t>
            </a:r>
            <a:r>
              <a:rPr lang="en-US" baseline="-25000" dirty="0" err="1"/>
              <a:t>b</a:t>
            </a:r>
            <a:r>
              <a:rPr lang="en-US" dirty="0" err="1"/>
              <a:t>M</a:t>
            </a:r>
            <a:r>
              <a:rPr lang="en-US" baseline="-25000" dirty="0" err="1"/>
              <a:t>c</a:t>
            </a:r>
            <a:r>
              <a:rPr lang="en-US" dirty="0"/>
              <a:t>/</a:t>
            </a:r>
            <a:r>
              <a:rPr lang="en-US" i="1" dirty="0" err="1"/>
              <a:t>n</a:t>
            </a:r>
            <a:r>
              <a:rPr lang="en-US" baseline="-25000" dirty="0" err="1"/>
              <a:t>c</a:t>
            </a:r>
            <a:r>
              <a:rPr lang="en-US" dirty="0" err="1"/>
              <a:t>M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~ M</a:t>
            </a:r>
            <a:r>
              <a:rPr lang="en-US" baseline="-25000" dirty="0"/>
              <a:t>c</a:t>
            </a:r>
            <a:r>
              <a:rPr lang="en-US" dirty="0"/>
              <a:t>/M</a:t>
            </a:r>
            <a:r>
              <a:rPr lang="en-US" baseline="-25000" dirty="0"/>
              <a:t>b </a:t>
            </a:r>
            <a:r>
              <a:rPr lang="en-US" dirty="0"/>
              <a:t>~ .27</a:t>
            </a:r>
          </a:p>
          <a:p>
            <a:pPr lvl="3"/>
            <a:r>
              <a:rPr lang="en-US" dirty="0"/>
              <a:t>Ratio starts below 1; independent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Enhanced </a:t>
            </a:r>
            <a:r>
              <a:rPr lang="en-US" dirty="0" smtClean="0"/>
              <a:t>Signal: LHC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11263" y="3124200"/>
            <a:ext cx="6448425" cy="457200"/>
            <a:chOff x="1211263" y="3124200"/>
            <a:chExt cx="6448425" cy="457200"/>
          </a:xfrm>
        </p:grpSpPr>
        <p:sp>
          <p:nvSpPr>
            <p:cNvPr id="613380" name="Rectangle 4"/>
            <p:cNvSpPr>
              <a:spLocks noChangeArrowheads="1"/>
            </p:cNvSpPr>
            <p:nvPr/>
          </p:nvSpPr>
          <p:spPr bwMode="auto">
            <a:xfrm>
              <a:off x="1211263" y="3124200"/>
              <a:ext cx="64484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solidFill>
                    <a:srgbClr val="4D4D4D"/>
                  </a:solidFill>
                </a:rPr>
                <a:t>R</a:t>
              </a:r>
              <a:r>
                <a:rPr lang="en-US" sz="2400" i="1" baseline="30000" dirty="0" err="1">
                  <a:solidFill>
                    <a:srgbClr val="4D4D4D"/>
                  </a:solidFill>
                </a:rPr>
                <a:t>cb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pQCD</a:t>
              </a:r>
              <a:r>
                <a:rPr lang="en-US" sz="2400" dirty="0">
                  <a:solidFill>
                    <a:srgbClr val="4D4D4D"/>
                  </a:solidFill>
                </a:rPr>
                <a:t>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~</a:t>
              </a:r>
              <a:r>
                <a:rPr lang="en-US" sz="2400" dirty="0">
                  <a:solidFill>
                    <a:srgbClr val="4D4D4D"/>
                  </a:solidFill>
                </a:rPr>
                <a:t> 1 -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a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s</a:t>
              </a:r>
              <a:r>
                <a:rPr lang="en-US" sz="2400" dirty="0">
                  <a:solidFill>
                    <a:srgbClr val="4D4D4D"/>
                  </a:solidFill>
                </a:rPr>
                <a:t> </a:t>
              </a:r>
              <a:r>
                <a:rPr lang="en-US" sz="2400" i="1" dirty="0">
                  <a:solidFill>
                    <a:srgbClr val="4D4D4D"/>
                  </a:solidFill>
                </a:rPr>
                <a:t>n</a:t>
              </a:r>
              <a:r>
                <a:rPr lang="en-US" sz="2400" dirty="0">
                  <a:solidFill>
                    <a:srgbClr val="4D4D4D"/>
                  </a:solidFill>
                </a:rPr>
                <a:t>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 L</a:t>
              </a:r>
              <a:r>
                <a:rPr lang="en-US" sz="2400" baseline="30000" dirty="0">
                  <a:solidFill>
                    <a:srgbClr val="4D4D4D"/>
                  </a:solidFill>
                </a:rPr>
                <a:t>2</a:t>
              </a:r>
              <a:r>
                <a:rPr lang="en-US" sz="2400" dirty="0">
                  <a:solidFill>
                    <a:srgbClr val="4D4D4D"/>
                  </a:solidFill>
                </a:rPr>
                <a:t> log(M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b</a:t>
              </a:r>
              <a:r>
                <a:rPr lang="en-US" sz="2400" dirty="0">
                  <a:solidFill>
                    <a:srgbClr val="4D4D4D"/>
                  </a:solidFill>
                </a:rPr>
                <a:t>/M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c</a:t>
              </a:r>
              <a:r>
                <a:rPr lang="en-US" sz="2400" dirty="0">
                  <a:solidFill>
                    <a:srgbClr val="4D4D4D"/>
                  </a:solidFill>
                </a:rPr>
                <a:t>) (   /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</a:t>
              </a:r>
              <a:endParaRPr lang="en-US" sz="2400" baseline="-25000" dirty="0">
                <a:solidFill>
                  <a:srgbClr val="4D4D4D"/>
                </a:solidFill>
              </a:endParaRPr>
            </a:p>
          </p:txBody>
        </p:sp>
        <p:pic>
          <p:nvPicPr>
            <p:cNvPr id="613381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29400" y="3213100"/>
              <a:ext cx="274637" cy="342900"/>
            </a:xfrm>
            <a:prstGeom prst="rect">
              <a:avLst/>
            </a:prstGeom>
            <a:noFill/>
          </p:spPr>
        </p:pic>
      </p:grpSp>
      <p:sp>
        <p:nvSpPr>
          <p:cNvPr id="613382" name="Rectangle 6"/>
          <p:cNvSpPr>
            <a:spLocks noChangeArrowheads="1"/>
          </p:cNvSpPr>
          <p:nvPr/>
        </p:nvSpPr>
        <p:spPr bwMode="auto">
          <a:xfrm>
            <a:off x="3683358" y="3607158"/>
            <a:ext cx="4393842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3383" name="Rectangle 7"/>
          <p:cNvSpPr>
            <a:spLocks noChangeArrowheads="1"/>
          </p:cNvSpPr>
          <p:nvPr/>
        </p:nvSpPr>
        <p:spPr bwMode="auto">
          <a:xfrm>
            <a:off x="3682284" y="5867400"/>
            <a:ext cx="3124200" cy="38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AE009-93BC-45ED-8756-7B7D37F314A7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3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79" grpId="0" uiExpand="1" build="p"/>
      <p:bldP spid="613382" grpId="0" animBg="1"/>
      <p:bldP spid="61338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765-F50B-43F1-A245-867502E31EBE}" type="slidenum">
              <a:rPr lang="en-US"/>
              <a:pPr/>
              <a:t>34</a:t>
            </a:fld>
            <a:endParaRPr lang="en-US"/>
          </a:p>
        </p:txBody>
      </p:sp>
      <p:pic>
        <p:nvPicPr>
          <p:cNvPr id="586754" name="Picture 2" descr="071015Rationos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914400"/>
            <a:ext cx="7162800" cy="4010025"/>
          </a:xfrm>
          <a:prstGeom prst="rect">
            <a:avLst/>
          </a:prstGeom>
          <a:noFill/>
        </p:spPr>
      </p:pic>
      <p:pic>
        <p:nvPicPr>
          <p:cNvPr id="586755" name="Picture 3" descr="zoo1dn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600200"/>
            <a:ext cx="8382000" cy="4191000"/>
          </a:xfrm>
          <a:prstGeom prst="rect">
            <a:avLst/>
          </a:prstGeom>
          <a:noFill/>
        </p:spPr>
      </p:pic>
      <p:sp>
        <p:nvSpPr>
          <p:cNvPr id="586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LHC R</a:t>
            </a:r>
            <a:r>
              <a:rPr lang="en-US" i="1" baseline="30000"/>
              <a:t>c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)/R</a:t>
            </a:r>
            <a:r>
              <a:rPr lang="en-US" i="1" baseline="30000"/>
              <a:t>b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 Prediction</a:t>
            </a:r>
          </a:p>
        </p:txBody>
      </p:sp>
      <p:sp>
        <p:nvSpPr>
          <p:cNvPr id="5867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 of </a:t>
            </a:r>
            <a:r>
              <a:rPr lang="en-US" i="1" dirty="0" smtClean="0"/>
              <a:t>c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 Predictions:</a:t>
            </a:r>
            <a:endParaRPr lang="en-US" dirty="0"/>
          </a:p>
        </p:txBody>
      </p:sp>
      <p:sp>
        <p:nvSpPr>
          <p:cNvPr id="586758" name="Rectangle 6"/>
          <p:cNvSpPr>
            <a:spLocks noChangeArrowheads="1"/>
          </p:cNvSpPr>
          <p:nvPr/>
        </p:nvSpPr>
        <p:spPr bwMode="auto">
          <a:xfrm>
            <a:off x="-977900" y="4800600"/>
            <a:ext cx="100584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Taking the ratio cancels most normalization differences seen previously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pQCD ratio asymptotically approaches 1, and more slowly so for increased quenching (until quenching saturates)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AdS/CFT ratio is flat and many times smaller than pQCD at only moderate 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</a:p>
        </p:txBody>
      </p:sp>
      <p:sp>
        <p:nvSpPr>
          <p:cNvPr id="586759" name="Text Box 7"/>
          <p:cNvSpPr txBox="1">
            <a:spLocks noChangeArrowheads="1"/>
          </p:cNvSpPr>
          <p:nvPr/>
        </p:nvSpPr>
        <p:spPr bwMode="auto">
          <a:xfrm>
            <a:off x="3359150" y="5745163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sp>
        <p:nvSpPr>
          <p:cNvPr id="586760" name="Text Box 8"/>
          <p:cNvSpPr txBox="1">
            <a:spLocks noChangeArrowheads="1"/>
          </p:cNvSpPr>
          <p:nvPr/>
        </p:nvSpPr>
        <p:spPr bwMode="auto">
          <a:xfrm>
            <a:off x="5257800" y="39624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8A8C8-45F5-4004-A694-4186CC681DF2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6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6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86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6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57" grpId="0" build="p"/>
      <p:bldP spid="586759" grpId="0"/>
      <p:bldP spid="58676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2FCC-1E49-4F15-B3E8-2FA60ECB4CD9}" type="slidenum">
              <a:rPr lang="en-US"/>
              <a:pPr/>
              <a:t>35</a:t>
            </a:fld>
            <a:endParaRPr lang="en-US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52400" y="1219200"/>
            <a:ext cx="6096000" cy="5486400"/>
          </a:xfrm>
        </p:spPr>
        <p:txBody>
          <a:bodyPr/>
          <a:lstStyle/>
          <a:p>
            <a:pPr lvl="1"/>
            <a:r>
              <a:rPr lang="en-US" dirty="0"/>
              <a:t>Speed limit estimate for applicability of </a:t>
            </a:r>
            <a:r>
              <a:rPr lang="en-US" dirty="0" err="1"/>
              <a:t>AdS</a:t>
            </a:r>
            <a:r>
              <a:rPr lang="en-US" dirty="0"/>
              <a:t> drag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 &lt;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= (1 + 2M</a:t>
            </a:r>
            <a:r>
              <a:rPr lang="en-US" baseline="-25000" dirty="0"/>
              <a:t>q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/>
              <a:t>1/2 </a:t>
            </a:r>
            <a:r>
              <a:rPr lang="en-US" dirty="0"/>
              <a:t>T)</a:t>
            </a:r>
            <a:r>
              <a:rPr lang="en-US" baseline="30000" dirty="0"/>
              <a:t>2</a:t>
            </a:r>
            <a:endParaRPr lang="en-US" dirty="0"/>
          </a:p>
          <a:p>
            <a:pPr lvl="2">
              <a:buFontTx/>
              <a:buNone/>
            </a:pPr>
            <a:r>
              <a:rPr lang="en-US" dirty="0"/>
              <a:t>                 ~ 4M</a:t>
            </a:r>
            <a:r>
              <a:rPr lang="en-US" baseline="-25000" dirty="0"/>
              <a:t>q</a:t>
            </a:r>
            <a:r>
              <a:rPr lang="en-US" baseline="30000" dirty="0"/>
              <a:t>2</a:t>
            </a:r>
            <a:r>
              <a:rPr lang="en-US" dirty="0"/>
              <a:t>/(</a:t>
            </a:r>
            <a:r>
              <a:rPr lang="en-US" dirty="0">
                <a:latin typeface="Symbol" pitchFamily="18" charset="2"/>
              </a:rPr>
              <a:t>l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Limited by </a:t>
            </a:r>
            <a:r>
              <a:rPr lang="en-US" dirty="0" err="1"/>
              <a:t>M</a:t>
            </a:r>
            <a:r>
              <a:rPr lang="en-US" baseline="-25000" dirty="0" err="1"/>
              <a:t>charm</a:t>
            </a:r>
            <a:r>
              <a:rPr lang="en-US" dirty="0"/>
              <a:t> ~ 1.2 </a:t>
            </a:r>
            <a:r>
              <a:rPr lang="en-US" dirty="0" err="1"/>
              <a:t>GeV</a:t>
            </a:r>
            <a:endParaRPr lang="en-US" dirty="0"/>
          </a:p>
          <a:p>
            <a:pPr lvl="2"/>
            <a:r>
              <a:rPr lang="en-US" dirty="0"/>
              <a:t>Similar to BH    LPM</a:t>
            </a:r>
          </a:p>
          <a:p>
            <a:pPr lvl="3"/>
            <a:r>
              <a:rPr lang="en-US" dirty="0"/>
              <a:t>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~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/(</a:t>
            </a:r>
            <a:r>
              <a:rPr lang="en-US" dirty="0" err="1">
                <a:latin typeface="Symbol" pitchFamily="18" charset="2"/>
              </a:rPr>
              <a:t>l</a:t>
            </a:r>
            <a:r>
              <a:rPr lang="en-US" dirty="0" err="1"/>
              <a:t>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Single T for QGP</a:t>
            </a:r>
          </a:p>
          <a:p>
            <a:pPr lvl="2"/>
            <a:r>
              <a:rPr lang="en-US" dirty="0"/>
              <a:t> smallest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for largest T </a:t>
            </a:r>
          </a:p>
          <a:p>
            <a:pPr lvl="2">
              <a:buFontTx/>
              <a:buNone/>
            </a:pPr>
            <a:r>
              <a:rPr lang="en-US" dirty="0"/>
              <a:t>         T = T(</a:t>
            </a:r>
            <a:r>
              <a:rPr lang="en-US" dirty="0">
                <a:latin typeface="Symbol" pitchFamily="18" charset="2"/>
              </a:rPr>
              <a:t>t</a:t>
            </a:r>
            <a:r>
              <a:rPr lang="en-US" baseline="-25000" dirty="0"/>
              <a:t>0</a:t>
            </a:r>
            <a:r>
              <a:rPr lang="en-US" dirty="0"/>
              <a:t>, x=y=0): “(”</a:t>
            </a:r>
          </a:p>
          <a:p>
            <a:pPr lvl="2"/>
            <a:r>
              <a:rPr lang="en-US" dirty="0"/>
              <a:t> largest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for smallest T </a:t>
            </a:r>
          </a:p>
          <a:p>
            <a:pPr lvl="2">
              <a:buFontTx/>
              <a:buNone/>
            </a:pPr>
            <a:r>
              <a:rPr lang="en-US" dirty="0"/>
              <a:t>         T = 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: “]”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So Fast!</a:t>
            </a:r>
          </a:p>
        </p:txBody>
      </p:sp>
      <p:grpSp>
        <p:nvGrpSpPr>
          <p:cNvPr id="2" name="Group 29"/>
          <p:cNvGrpSpPr/>
          <p:nvPr/>
        </p:nvGrpSpPr>
        <p:grpSpPr>
          <a:xfrm>
            <a:off x="5181600" y="1295400"/>
            <a:ext cx="3886200" cy="4329113"/>
            <a:chOff x="5181600" y="1295400"/>
            <a:chExt cx="3886200" cy="4329113"/>
          </a:xfrm>
        </p:grpSpPr>
        <p:sp>
          <p:nvSpPr>
            <p:cNvPr id="587780" name="Text Box 4"/>
            <p:cNvSpPr txBox="1">
              <a:spLocks noChangeArrowheads="1"/>
            </p:cNvSpPr>
            <p:nvPr/>
          </p:nvSpPr>
          <p:spPr bwMode="auto">
            <a:xfrm>
              <a:off x="6096000" y="5257800"/>
              <a:ext cx="177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D3 Black Brane</a:t>
              </a:r>
            </a:p>
          </p:txBody>
        </p:sp>
        <p:sp>
          <p:nvSpPr>
            <p:cNvPr id="587781" name="Text Box 5"/>
            <p:cNvSpPr txBox="1">
              <a:spLocks noChangeArrowheads="1"/>
            </p:cNvSpPr>
            <p:nvPr/>
          </p:nvSpPr>
          <p:spPr bwMode="auto">
            <a:xfrm>
              <a:off x="5943600" y="1295400"/>
              <a:ext cx="1822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D7 Probe Brane</a:t>
              </a:r>
            </a:p>
          </p:txBody>
        </p:sp>
        <p:sp>
          <p:nvSpPr>
            <p:cNvPr id="587782" name="AutoShape 6"/>
            <p:cNvSpPr>
              <a:spLocks noChangeArrowheads="1"/>
            </p:cNvSpPr>
            <p:nvPr/>
          </p:nvSpPr>
          <p:spPr bwMode="auto">
            <a:xfrm>
              <a:off x="5181600" y="16764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3" name="Text Box 7"/>
            <p:cNvSpPr txBox="1">
              <a:spLocks noChangeArrowheads="1"/>
            </p:cNvSpPr>
            <p:nvPr/>
          </p:nvSpPr>
          <p:spPr bwMode="auto">
            <a:xfrm>
              <a:off x="7848600" y="1371600"/>
              <a:ext cx="361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CC00CC"/>
                  </a:solidFill>
                  <a:latin typeface="Arial" charset="0"/>
                </a:rPr>
                <a:t>Q</a:t>
              </a:r>
            </a:p>
          </p:txBody>
        </p:sp>
        <p:sp>
          <p:nvSpPr>
            <p:cNvPr id="587784" name="Oval 8"/>
            <p:cNvSpPr>
              <a:spLocks noChangeArrowheads="1"/>
            </p:cNvSpPr>
            <p:nvPr/>
          </p:nvSpPr>
          <p:spPr bwMode="auto">
            <a:xfrm>
              <a:off x="8001000" y="1752600"/>
              <a:ext cx="152400" cy="1524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5" name="Text Box 9"/>
            <p:cNvSpPr txBox="1">
              <a:spLocks noChangeArrowheads="1"/>
            </p:cNvSpPr>
            <p:nvPr/>
          </p:nvSpPr>
          <p:spPr bwMode="auto">
            <a:xfrm>
              <a:off x="5594350" y="2587625"/>
              <a:ext cx="2406650" cy="6508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Worldsheet boundary Spacelike</a:t>
              </a:r>
              <a:r>
                <a:rPr lang="en-US" sz="1800">
                  <a:latin typeface="Symbol" pitchFamily="18" charset="2"/>
                </a:rPr>
                <a:t>  </a:t>
              </a:r>
              <a:r>
                <a:rPr lang="en-US" sz="1800">
                  <a:latin typeface="Arial" charset="0"/>
                </a:rPr>
                <a:t>if </a:t>
              </a:r>
              <a:r>
                <a:rPr lang="en-US" sz="1800">
                  <a:latin typeface="Symbol" pitchFamily="18" charset="2"/>
                </a:rPr>
                <a:t> g</a:t>
              </a:r>
              <a:r>
                <a:rPr lang="en-US" sz="1800">
                  <a:latin typeface="Arial" charset="0"/>
                </a:rPr>
                <a:t> &gt; </a:t>
              </a:r>
              <a:r>
                <a:rPr lang="en-US" sz="1800">
                  <a:latin typeface="Symbol" pitchFamily="18" charset="2"/>
                </a:rPr>
                <a:t>g</a:t>
              </a:r>
              <a:r>
                <a:rPr lang="en-US" sz="1800" baseline="-25000">
                  <a:latin typeface="Arial" charset="0"/>
                </a:rPr>
                <a:t>crit</a:t>
              </a:r>
            </a:p>
          </p:txBody>
        </p:sp>
        <p:sp>
          <p:nvSpPr>
            <p:cNvPr id="587786" name="Line 10"/>
            <p:cNvSpPr>
              <a:spLocks noChangeShapeType="1"/>
            </p:cNvSpPr>
            <p:nvPr/>
          </p:nvSpPr>
          <p:spPr bwMode="auto">
            <a:xfrm flipH="1">
              <a:off x="7543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7" name="Line 11"/>
            <p:cNvSpPr>
              <a:spLocks noChangeShapeType="1"/>
            </p:cNvSpPr>
            <p:nvPr/>
          </p:nvSpPr>
          <p:spPr bwMode="auto">
            <a:xfrm flipH="1">
              <a:off x="7162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8" name="Line 12"/>
            <p:cNvSpPr>
              <a:spLocks noChangeShapeType="1"/>
            </p:cNvSpPr>
            <p:nvPr/>
          </p:nvSpPr>
          <p:spPr bwMode="auto">
            <a:xfrm flipH="1">
              <a:off x="6781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9" name="Line 13"/>
            <p:cNvSpPr>
              <a:spLocks noChangeShapeType="1"/>
            </p:cNvSpPr>
            <p:nvPr/>
          </p:nvSpPr>
          <p:spPr bwMode="auto">
            <a:xfrm flipH="1" flipV="1">
              <a:off x="7696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0" name="Line 14"/>
            <p:cNvSpPr>
              <a:spLocks noChangeShapeType="1"/>
            </p:cNvSpPr>
            <p:nvPr/>
          </p:nvSpPr>
          <p:spPr bwMode="auto">
            <a:xfrm flipH="1" flipV="1">
              <a:off x="7315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1" name="Line 15"/>
            <p:cNvSpPr>
              <a:spLocks noChangeShapeType="1"/>
            </p:cNvSpPr>
            <p:nvPr/>
          </p:nvSpPr>
          <p:spPr bwMode="auto">
            <a:xfrm flipH="1" flipV="1">
              <a:off x="6934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2" name="AutoShape 16"/>
            <p:cNvSpPr>
              <a:spLocks noChangeArrowheads="1"/>
            </p:cNvSpPr>
            <p:nvPr/>
          </p:nvSpPr>
          <p:spPr bwMode="auto">
            <a:xfrm>
              <a:off x="5257800" y="4876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93" name="Line 17"/>
            <p:cNvSpPr>
              <a:spLocks noChangeShapeType="1"/>
            </p:cNvSpPr>
            <p:nvPr/>
          </p:nvSpPr>
          <p:spPr bwMode="auto">
            <a:xfrm>
              <a:off x="8229600" y="18288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4" name="Text Box 18"/>
            <p:cNvSpPr txBox="1">
              <a:spLocks noChangeArrowheads="1"/>
            </p:cNvSpPr>
            <p:nvPr/>
          </p:nvSpPr>
          <p:spPr bwMode="auto">
            <a:xfrm>
              <a:off x="5791200" y="3581400"/>
              <a:ext cx="198755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Trailing</a:t>
              </a:r>
            </a:p>
            <a:p>
              <a:pPr algn="ctr"/>
              <a:r>
                <a:rPr lang="en-US" sz="1800">
                  <a:latin typeface="Arial" charset="0"/>
                </a:rPr>
                <a:t>String</a:t>
              </a:r>
            </a:p>
            <a:p>
              <a:pPr algn="ctr"/>
              <a:r>
                <a:rPr lang="en-US" sz="1800">
                  <a:latin typeface="Arial" charset="0"/>
                </a:rPr>
                <a:t>“Brachistochrone”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486400" y="1676400"/>
              <a:ext cx="3581400" cy="3795713"/>
              <a:chOff x="3504" y="1056"/>
              <a:chExt cx="2256" cy="2391"/>
            </a:xfrm>
          </p:grpSpPr>
          <p:pic>
            <p:nvPicPr>
              <p:cNvPr id="587796" name="Picture 20" descr="070520Dangle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04" y="1056"/>
                <a:ext cx="2256" cy="2256"/>
              </a:xfrm>
              <a:prstGeom prst="rect">
                <a:avLst/>
              </a:prstGeom>
              <a:noFill/>
            </p:spPr>
          </p:pic>
          <p:sp>
            <p:nvSpPr>
              <p:cNvPr id="587797" name="Text Box 21"/>
              <p:cNvSpPr txBox="1">
                <a:spLocks noChangeArrowheads="1"/>
              </p:cNvSpPr>
              <p:nvPr/>
            </p:nvSpPr>
            <p:spPr bwMode="auto">
              <a:xfrm>
                <a:off x="5476" y="32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“z”</a:t>
                </a:r>
              </a:p>
            </p:txBody>
          </p:sp>
          <p:sp>
            <p:nvSpPr>
              <p:cNvPr id="587798" name="Text Box 22"/>
              <p:cNvSpPr txBox="1">
                <a:spLocks noChangeArrowheads="1"/>
              </p:cNvSpPr>
              <p:nvPr/>
            </p:nvSpPr>
            <p:spPr bwMode="auto">
              <a:xfrm>
                <a:off x="3648" y="2160"/>
                <a:ext cx="2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x</a:t>
                </a:r>
                <a:r>
                  <a:rPr lang="en-US" sz="1800" baseline="-25000">
                    <a:latin typeface="Arial" charset="0"/>
                  </a:rPr>
                  <a:t>5</a:t>
                </a:r>
                <a:endParaRPr lang="en-US" sz="1800">
                  <a:latin typeface="Arial" charset="0"/>
                </a:endParaRPr>
              </a:p>
            </p:txBody>
          </p:sp>
        </p:grpSp>
        <p:sp>
          <p:nvSpPr>
            <p:cNvPr id="587799" name="AutoShape 23"/>
            <p:cNvSpPr>
              <a:spLocks noChangeArrowheads="1"/>
            </p:cNvSpPr>
            <p:nvPr/>
          </p:nvSpPr>
          <p:spPr bwMode="auto">
            <a:xfrm>
              <a:off x="5257800" y="2209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FF0000">
                <a:alpha val="3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00" name="Freeform 24"/>
            <p:cNvSpPr>
              <a:spLocks/>
            </p:cNvSpPr>
            <p:nvPr/>
          </p:nvSpPr>
          <p:spPr bwMode="auto">
            <a:xfrm>
              <a:off x="7431088" y="2235200"/>
              <a:ext cx="919162" cy="276225"/>
            </a:xfrm>
            <a:custGeom>
              <a:avLst/>
              <a:gdLst/>
              <a:ahLst/>
              <a:cxnLst>
                <a:cxn ang="0">
                  <a:pos x="435" y="124"/>
                </a:cxn>
                <a:cxn ang="0">
                  <a:pos x="407" y="96"/>
                </a:cxn>
                <a:cxn ang="0">
                  <a:pos x="395" y="88"/>
                </a:cxn>
                <a:cxn ang="0">
                  <a:pos x="367" y="96"/>
                </a:cxn>
                <a:cxn ang="0">
                  <a:pos x="359" y="108"/>
                </a:cxn>
                <a:cxn ang="0">
                  <a:pos x="355" y="120"/>
                </a:cxn>
                <a:cxn ang="0">
                  <a:pos x="331" y="136"/>
                </a:cxn>
                <a:cxn ang="0">
                  <a:pos x="259" y="128"/>
                </a:cxn>
                <a:cxn ang="0">
                  <a:pos x="239" y="112"/>
                </a:cxn>
                <a:cxn ang="0">
                  <a:pos x="219" y="92"/>
                </a:cxn>
                <a:cxn ang="0">
                  <a:pos x="195" y="84"/>
                </a:cxn>
                <a:cxn ang="0">
                  <a:pos x="143" y="92"/>
                </a:cxn>
                <a:cxn ang="0">
                  <a:pos x="135" y="116"/>
                </a:cxn>
                <a:cxn ang="0">
                  <a:pos x="83" y="168"/>
                </a:cxn>
                <a:cxn ang="0">
                  <a:pos x="47" y="160"/>
                </a:cxn>
                <a:cxn ang="0">
                  <a:pos x="7" y="112"/>
                </a:cxn>
                <a:cxn ang="0">
                  <a:pos x="3" y="96"/>
                </a:cxn>
                <a:cxn ang="0">
                  <a:pos x="7" y="44"/>
                </a:cxn>
                <a:cxn ang="0">
                  <a:pos x="23" y="48"/>
                </a:cxn>
                <a:cxn ang="0">
                  <a:pos x="71" y="72"/>
                </a:cxn>
                <a:cxn ang="0">
                  <a:pos x="79" y="84"/>
                </a:cxn>
                <a:cxn ang="0">
                  <a:pos x="103" y="92"/>
                </a:cxn>
                <a:cxn ang="0">
                  <a:pos x="167" y="128"/>
                </a:cxn>
                <a:cxn ang="0">
                  <a:pos x="191" y="136"/>
                </a:cxn>
                <a:cxn ang="0">
                  <a:pos x="247" y="92"/>
                </a:cxn>
                <a:cxn ang="0">
                  <a:pos x="299" y="56"/>
                </a:cxn>
                <a:cxn ang="0">
                  <a:pos x="387" y="76"/>
                </a:cxn>
                <a:cxn ang="0">
                  <a:pos x="447" y="60"/>
                </a:cxn>
                <a:cxn ang="0">
                  <a:pos x="527" y="12"/>
                </a:cxn>
                <a:cxn ang="0">
                  <a:pos x="551" y="4"/>
                </a:cxn>
                <a:cxn ang="0">
                  <a:pos x="563" y="0"/>
                </a:cxn>
                <a:cxn ang="0">
                  <a:pos x="579" y="48"/>
                </a:cxn>
                <a:cxn ang="0">
                  <a:pos x="535" y="56"/>
                </a:cxn>
              </a:cxnLst>
              <a:rect l="0" t="0" r="r" b="b"/>
              <a:pathLst>
                <a:path w="579" h="174">
                  <a:moveTo>
                    <a:pt x="435" y="124"/>
                  </a:moveTo>
                  <a:cubicBezTo>
                    <a:pt x="428" y="103"/>
                    <a:pt x="435" y="114"/>
                    <a:pt x="407" y="96"/>
                  </a:cubicBezTo>
                  <a:cubicBezTo>
                    <a:pt x="403" y="93"/>
                    <a:pt x="395" y="88"/>
                    <a:pt x="395" y="88"/>
                  </a:cubicBezTo>
                  <a:cubicBezTo>
                    <a:pt x="394" y="88"/>
                    <a:pt x="370" y="94"/>
                    <a:pt x="367" y="96"/>
                  </a:cubicBezTo>
                  <a:cubicBezTo>
                    <a:pt x="363" y="99"/>
                    <a:pt x="361" y="104"/>
                    <a:pt x="359" y="108"/>
                  </a:cubicBezTo>
                  <a:cubicBezTo>
                    <a:pt x="357" y="112"/>
                    <a:pt x="358" y="117"/>
                    <a:pt x="355" y="120"/>
                  </a:cubicBezTo>
                  <a:cubicBezTo>
                    <a:pt x="348" y="127"/>
                    <a:pt x="331" y="136"/>
                    <a:pt x="331" y="136"/>
                  </a:cubicBezTo>
                  <a:cubicBezTo>
                    <a:pt x="307" y="134"/>
                    <a:pt x="278" y="143"/>
                    <a:pt x="259" y="128"/>
                  </a:cubicBezTo>
                  <a:cubicBezTo>
                    <a:pt x="233" y="107"/>
                    <a:pt x="269" y="122"/>
                    <a:pt x="239" y="112"/>
                  </a:cubicBezTo>
                  <a:cubicBezTo>
                    <a:pt x="232" y="101"/>
                    <a:pt x="232" y="98"/>
                    <a:pt x="219" y="92"/>
                  </a:cubicBezTo>
                  <a:cubicBezTo>
                    <a:pt x="211" y="89"/>
                    <a:pt x="195" y="84"/>
                    <a:pt x="195" y="84"/>
                  </a:cubicBezTo>
                  <a:cubicBezTo>
                    <a:pt x="178" y="86"/>
                    <a:pt x="153" y="78"/>
                    <a:pt x="143" y="92"/>
                  </a:cubicBezTo>
                  <a:cubicBezTo>
                    <a:pt x="138" y="99"/>
                    <a:pt x="135" y="116"/>
                    <a:pt x="135" y="116"/>
                  </a:cubicBezTo>
                  <a:cubicBezTo>
                    <a:pt x="130" y="174"/>
                    <a:pt x="137" y="174"/>
                    <a:pt x="83" y="168"/>
                  </a:cubicBezTo>
                  <a:cubicBezTo>
                    <a:pt x="71" y="164"/>
                    <a:pt x="58" y="165"/>
                    <a:pt x="47" y="160"/>
                  </a:cubicBezTo>
                  <a:cubicBezTo>
                    <a:pt x="30" y="153"/>
                    <a:pt x="20" y="125"/>
                    <a:pt x="7" y="112"/>
                  </a:cubicBezTo>
                  <a:cubicBezTo>
                    <a:pt x="6" y="107"/>
                    <a:pt x="3" y="101"/>
                    <a:pt x="3" y="96"/>
                  </a:cubicBezTo>
                  <a:cubicBezTo>
                    <a:pt x="3" y="79"/>
                    <a:pt x="0" y="60"/>
                    <a:pt x="7" y="44"/>
                  </a:cubicBezTo>
                  <a:cubicBezTo>
                    <a:pt x="9" y="39"/>
                    <a:pt x="18" y="46"/>
                    <a:pt x="23" y="48"/>
                  </a:cubicBezTo>
                  <a:cubicBezTo>
                    <a:pt x="41" y="53"/>
                    <a:pt x="53" y="66"/>
                    <a:pt x="71" y="72"/>
                  </a:cubicBezTo>
                  <a:cubicBezTo>
                    <a:pt x="74" y="76"/>
                    <a:pt x="75" y="81"/>
                    <a:pt x="79" y="84"/>
                  </a:cubicBezTo>
                  <a:cubicBezTo>
                    <a:pt x="86" y="88"/>
                    <a:pt x="103" y="92"/>
                    <a:pt x="103" y="92"/>
                  </a:cubicBezTo>
                  <a:cubicBezTo>
                    <a:pt x="131" y="120"/>
                    <a:pt x="131" y="116"/>
                    <a:pt x="167" y="128"/>
                  </a:cubicBezTo>
                  <a:cubicBezTo>
                    <a:pt x="175" y="131"/>
                    <a:pt x="191" y="136"/>
                    <a:pt x="191" y="136"/>
                  </a:cubicBezTo>
                  <a:cubicBezTo>
                    <a:pt x="233" y="128"/>
                    <a:pt x="217" y="112"/>
                    <a:pt x="247" y="92"/>
                  </a:cubicBezTo>
                  <a:cubicBezTo>
                    <a:pt x="254" y="72"/>
                    <a:pt x="279" y="63"/>
                    <a:pt x="299" y="56"/>
                  </a:cubicBezTo>
                  <a:cubicBezTo>
                    <a:pt x="351" y="60"/>
                    <a:pt x="347" y="66"/>
                    <a:pt x="387" y="76"/>
                  </a:cubicBezTo>
                  <a:cubicBezTo>
                    <a:pt x="411" y="73"/>
                    <a:pt x="427" y="73"/>
                    <a:pt x="447" y="60"/>
                  </a:cubicBezTo>
                  <a:cubicBezTo>
                    <a:pt x="467" y="30"/>
                    <a:pt x="492" y="17"/>
                    <a:pt x="527" y="12"/>
                  </a:cubicBezTo>
                  <a:cubicBezTo>
                    <a:pt x="535" y="9"/>
                    <a:pt x="543" y="7"/>
                    <a:pt x="551" y="4"/>
                  </a:cubicBezTo>
                  <a:cubicBezTo>
                    <a:pt x="555" y="3"/>
                    <a:pt x="563" y="0"/>
                    <a:pt x="563" y="0"/>
                  </a:cubicBezTo>
                  <a:cubicBezTo>
                    <a:pt x="573" y="15"/>
                    <a:pt x="575" y="30"/>
                    <a:pt x="579" y="48"/>
                  </a:cubicBezTo>
                  <a:cubicBezTo>
                    <a:pt x="558" y="62"/>
                    <a:pt x="572" y="56"/>
                    <a:pt x="535" y="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7801" name="Line 25"/>
          <p:cNvSpPr>
            <a:spLocks noChangeShapeType="1"/>
          </p:cNvSpPr>
          <p:nvPr/>
        </p:nvSpPr>
        <p:spPr bwMode="auto">
          <a:xfrm>
            <a:off x="2895600" y="3620037"/>
            <a:ext cx="254000" cy="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C13D-F2C3-4AE8-99AB-CCC337F2D201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77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7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3467-40D7-40D2-AB4A-51E2FAF21160}" type="slidenum">
              <a:rPr lang="en-US"/>
              <a:pPr/>
              <a:t>36</a:t>
            </a:fld>
            <a:endParaRPr lang="en-US"/>
          </a:p>
        </p:txBody>
      </p:sp>
      <p:pic>
        <p:nvPicPr>
          <p:cNvPr id="5888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104900"/>
            <a:ext cx="7772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88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LHC R</a:t>
            </a:r>
            <a:r>
              <a:rPr lang="en-US" sz="4000" i="1" baseline="30000"/>
              <a:t>c</a:t>
            </a:r>
            <a:r>
              <a:rPr lang="en-US" sz="4000" baseline="-25000"/>
              <a:t>AA</a:t>
            </a:r>
            <a:r>
              <a:rPr lang="en-US" sz="4000"/>
              <a:t>(p</a:t>
            </a:r>
            <a:r>
              <a:rPr lang="en-US" sz="4000" baseline="-25000"/>
              <a:t>T</a:t>
            </a:r>
            <a:r>
              <a:rPr lang="en-US" sz="4000"/>
              <a:t>)/R</a:t>
            </a:r>
            <a:r>
              <a:rPr lang="en-US" sz="4000" i="1" baseline="30000"/>
              <a:t>b</a:t>
            </a:r>
            <a:r>
              <a:rPr lang="en-US" sz="4000" baseline="-25000"/>
              <a:t>AA</a:t>
            </a:r>
            <a:r>
              <a:rPr lang="en-US" sz="4000"/>
              <a:t>(p</a:t>
            </a:r>
            <a:r>
              <a:rPr lang="en-US" sz="4000" baseline="-25000"/>
              <a:t>T</a:t>
            </a:r>
            <a:r>
              <a:rPr lang="en-US" sz="4000"/>
              <a:t>) Prediction</a:t>
            </a:r>
            <a:br>
              <a:rPr lang="en-US" sz="4000"/>
            </a:br>
            <a:r>
              <a:rPr lang="en-US" sz="4000"/>
              <a:t>(with speed limits)</a:t>
            </a:r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-1143000" y="54991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030303"/>
                </a:solidFill>
              </a:rPr>
              <a:t>T(</a:t>
            </a:r>
            <a:r>
              <a:rPr lang="en-US" sz="1800" dirty="0">
                <a:solidFill>
                  <a:srgbClr val="030303"/>
                </a:solidFill>
                <a:latin typeface="Symbol" pitchFamily="18" charset="2"/>
              </a:rPr>
              <a:t>t</a:t>
            </a:r>
            <a:r>
              <a:rPr lang="en-US" sz="1800" baseline="-25000" dirty="0">
                <a:solidFill>
                  <a:srgbClr val="030303"/>
                </a:solidFill>
              </a:rPr>
              <a:t>0</a:t>
            </a:r>
            <a:r>
              <a:rPr lang="en-US" sz="1800" dirty="0">
                <a:solidFill>
                  <a:srgbClr val="030303"/>
                </a:solidFill>
              </a:rPr>
              <a:t>): </a:t>
            </a:r>
            <a:r>
              <a:rPr lang="en-US" dirty="0" smtClean="0">
                <a:solidFill>
                  <a:srgbClr val="030303"/>
                </a:solidFill>
              </a:rPr>
              <a:t>“(”</a:t>
            </a:r>
            <a:r>
              <a:rPr lang="en-US" sz="1800" dirty="0" smtClean="0">
                <a:solidFill>
                  <a:srgbClr val="030303"/>
                </a:solidFill>
              </a:rPr>
              <a:t>, </a:t>
            </a:r>
            <a:r>
              <a:rPr lang="en-US" sz="1800" dirty="0">
                <a:solidFill>
                  <a:srgbClr val="030303"/>
                </a:solidFill>
              </a:rPr>
              <a:t>corrections </a:t>
            </a:r>
            <a:r>
              <a:rPr lang="en-US" sz="1800" dirty="0" smtClean="0">
                <a:solidFill>
                  <a:srgbClr val="030303"/>
                </a:solidFill>
              </a:rPr>
              <a:t>likely small for </a:t>
            </a:r>
            <a:r>
              <a:rPr lang="en-US" sz="1800" dirty="0">
                <a:solidFill>
                  <a:srgbClr val="030303"/>
                </a:solidFill>
              </a:rPr>
              <a:t>smaller </a:t>
            </a:r>
            <a:r>
              <a:rPr lang="en-US" sz="1800" dirty="0" err="1">
                <a:solidFill>
                  <a:srgbClr val="030303"/>
                </a:solidFill>
              </a:rPr>
              <a:t>momenta</a:t>
            </a:r>
            <a:endParaRPr lang="en-US" sz="1800" dirty="0">
              <a:solidFill>
                <a:srgbClr val="030303"/>
              </a:solidFill>
            </a:endParaRP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 dirty="0" err="1">
                <a:solidFill>
                  <a:srgbClr val="030303"/>
                </a:solidFill>
              </a:rPr>
              <a:t>T</a:t>
            </a:r>
            <a:r>
              <a:rPr lang="en-US" sz="1800" baseline="-25000" dirty="0" err="1">
                <a:solidFill>
                  <a:srgbClr val="030303"/>
                </a:solidFill>
              </a:rPr>
              <a:t>c</a:t>
            </a:r>
            <a:r>
              <a:rPr lang="en-US" sz="1800" dirty="0">
                <a:solidFill>
                  <a:srgbClr val="030303"/>
                </a:solidFill>
              </a:rPr>
              <a:t>: </a:t>
            </a:r>
            <a:r>
              <a:rPr lang="en-US" sz="1800" dirty="0" smtClean="0">
                <a:solidFill>
                  <a:srgbClr val="030303"/>
                </a:solidFill>
              </a:rPr>
              <a:t>“]”, </a:t>
            </a:r>
            <a:r>
              <a:rPr lang="en-US" sz="1800" dirty="0">
                <a:solidFill>
                  <a:srgbClr val="030303"/>
                </a:solidFill>
              </a:rPr>
              <a:t>corrections likely </a:t>
            </a:r>
            <a:r>
              <a:rPr lang="en-US" sz="1800" dirty="0" smtClean="0">
                <a:solidFill>
                  <a:srgbClr val="030303"/>
                </a:solidFill>
              </a:rPr>
              <a:t>large for </a:t>
            </a:r>
            <a:r>
              <a:rPr lang="en-US" sz="1800" dirty="0">
                <a:solidFill>
                  <a:srgbClr val="030303"/>
                </a:solidFill>
              </a:rPr>
              <a:t>higher </a:t>
            </a:r>
            <a:r>
              <a:rPr lang="en-US" sz="1800" dirty="0" err="1">
                <a:solidFill>
                  <a:srgbClr val="030303"/>
                </a:solidFill>
              </a:rPr>
              <a:t>momenta</a:t>
            </a:r>
            <a:endParaRPr lang="en-US" sz="1800" dirty="0">
              <a:solidFill>
                <a:srgbClr val="030303"/>
              </a:solidFill>
            </a:endParaRP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5581650" y="44958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PLB666 (2008)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A9D7-DDFF-4DFC-B7CA-A4B22ED0876D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Heavy Ion Physics is fascinating</a:t>
            </a:r>
          </a:p>
          <a:p>
            <a:pPr lvl="1"/>
            <a:r>
              <a:rPr lang="en-US" dirty="0" smtClean="0"/>
              <a:t>Want to understand properties of many-body QCD</a:t>
            </a:r>
          </a:p>
          <a:p>
            <a:r>
              <a:rPr lang="en-US" dirty="0" smtClean="0"/>
              <a:t>Just above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, QGP is perfect fluid (?)</a:t>
            </a:r>
          </a:p>
          <a:p>
            <a:r>
              <a:rPr lang="en-US" dirty="0" smtClean="0"/>
              <a:t>Traditional </a:t>
            </a:r>
            <a:r>
              <a:rPr lang="en-US" dirty="0" err="1" smtClean="0"/>
              <a:t>pQCD</a:t>
            </a:r>
            <a:r>
              <a:rPr lang="en-US" dirty="0" smtClean="0"/>
              <a:t> techniques in quantitative disagreement with data</a:t>
            </a:r>
          </a:p>
          <a:p>
            <a:pPr lvl="1"/>
            <a:r>
              <a:rPr lang="en-US" dirty="0" smtClean="0"/>
              <a:t>New, exciting theory tool with </a:t>
            </a:r>
            <a:r>
              <a:rPr lang="en-US" dirty="0" err="1" smtClean="0"/>
              <a:t>AdS</a:t>
            </a:r>
            <a:r>
              <a:rPr lang="en-US" dirty="0" smtClean="0"/>
              <a:t>/CFT, successes</a:t>
            </a:r>
          </a:p>
          <a:p>
            <a:r>
              <a:rPr lang="en-US" dirty="0" smtClean="0"/>
              <a:t>LHC: much to look forward to</a:t>
            </a:r>
          </a:p>
          <a:p>
            <a:pPr lvl="1"/>
            <a:r>
              <a:rPr lang="en-US" dirty="0" smtClean="0"/>
              <a:t>Experimental signature: 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c</a:t>
            </a:r>
            <a:r>
              <a:rPr lang="en-US" i="1" baseline="-25000" dirty="0" err="1" smtClean="0"/>
              <a:t>AA</a:t>
            </a:r>
            <a:r>
              <a:rPr lang="en-US" i="1" dirty="0" smtClean="0"/>
              <a:t>/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b</a:t>
            </a:r>
            <a:r>
              <a:rPr lang="en-US" i="1" baseline="-25000" dirty="0" err="1" smtClean="0"/>
              <a:t>AA</a:t>
            </a:r>
            <a:endParaRPr lang="en-US" i="1" dirty="0" smtClean="0"/>
          </a:p>
          <a:p>
            <a:r>
              <a:rPr lang="en-US" dirty="0" smtClean="0"/>
              <a:t>Future of HIC: qualitative =&gt; quantitative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E8E3-F93D-473C-A20D-BF62C024B2F9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5B6-B966-41DD-AA95-CED78B64437F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the 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464"/>
            <a:ext cx="8229600" cy="4876800"/>
          </a:xfrm>
        </p:spPr>
        <p:txBody>
          <a:bodyPr/>
          <a:lstStyle/>
          <a:p>
            <a:r>
              <a:rPr lang="en-US" dirty="0" err="1" smtClean="0"/>
              <a:t>eRHIC</a:t>
            </a:r>
            <a:r>
              <a:rPr lang="en-US" dirty="0" smtClean="0"/>
              <a:t> could give experimental handle on initial geometry</a:t>
            </a:r>
          </a:p>
          <a:p>
            <a:pPr lvl="1"/>
            <a:r>
              <a:rPr lang="en-US" dirty="0" smtClean="0"/>
              <a:t>Recall e + A diffraction </a:t>
            </a:r>
            <a:r>
              <a:rPr lang="en-US" dirty="0" err="1" smtClean="0"/>
              <a:t>exps</a:t>
            </a:r>
            <a:r>
              <a:rPr lang="en-US" dirty="0" smtClean="0"/>
              <a:t>. on A at rest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1BC8-C747-4DC7-87CC-EAAB37CFD6D9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873" y="2667000"/>
            <a:ext cx="308212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9387" y="2847201"/>
            <a:ext cx="4759813" cy="317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14800" y="6200001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Hahn, Ravenhall, and Hofstadter, Phys Rev 101 (1956)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 bwMode="auto">
          <a:xfrm>
            <a:off x="6019800" y="1447800"/>
            <a:ext cx="3048000" cy="2743200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0" y="1828800"/>
            <a:ext cx="2819400" cy="2209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  <p:pic>
        <p:nvPicPr>
          <p:cNvPr id="35123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1676400"/>
            <a:ext cx="25550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compared to E&amp;M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Electromagnetism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Electric charge (+)</a:t>
            </a:r>
          </a:p>
          <a:p>
            <a:pPr lvl="2"/>
            <a:r>
              <a:rPr lang="en-US" dirty="0" smtClean="0"/>
              <a:t>electrons</a:t>
            </a:r>
          </a:p>
          <a:p>
            <a:pPr lvl="1"/>
            <a:r>
              <a:rPr lang="en-US" dirty="0" smtClean="0"/>
              <a:t>Carriers: photons</a:t>
            </a:r>
          </a:p>
          <a:p>
            <a:pPr lvl="1"/>
            <a:r>
              <a:rPr lang="en-US" dirty="0" smtClean="0"/>
              <a:t>Field theory:</a:t>
            </a:r>
          </a:p>
          <a:p>
            <a:pPr lvl="2"/>
            <a:r>
              <a:rPr lang="en-US" dirty="0" smtClean="0"/>
              <a:t>Quantum electro-dynamics (QED)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148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Strong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Color charge (r, g, b)</a:t>
            </a:r>
          </a:p>
          <a:p>
            <a:pPr lvl="2"/>
            <a:r>
              <a:rPr lang="en-US" dirty="0" smtClean="0"/>
              <a:t>quarks</a:t>
            </a:r>
          </a:p>
          <a:p>
            <a:pPr lvl="1"/>
            <a:r>
              <a:rPr lang="en-US" dirty="0" smtClean="0"/>
              <a:t>Carriers: gluons</a:t>
            </a:r>
          </a:p>
          <a:p>
            <a:pPr lvl="1"/>
            <a:r>
              <a:rPr lang="en-US" dirty="0" smtClean="0"/>
              <a:t>Field theory:</a:t>
            </a:r>
          </a:p>
          <a:p>
            <a:pPr lvl="2"/>
            <a:r>
              <a:rPr lang="en-US" dirty="0" smtClean="0"/>
              <a:t>Quantum chromo-dynamics (QCD)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1D916-FDC5-47D9-A1EC-EFAA3D3A57FF}" type="datetime1">
              <a:rPr lang="en-US" smtClean="0"/>
              <a:pPr/>
              <a:t>11/16/2010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5225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300000">
            <a:off x="1131287" y="1823941"/>
            <a:ext cx="214312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647568" y="295892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1524000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" y="27432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Hydrogen</a:t>
            </a:r>
          </a:p>
        </p:txBody>
      </p:sp>
      <p:sp>
        <p:nvSpPr>
          <p:cNvPr id="19" name="Down Arrow 18"/>
          <p:cNvSpPr/>
          <p:nvPr/>
        </p:nvSpPr>
        <p:spPr bwMode="auto">
          <a:xfrm rot="15827717">
            <a:off x="4105324" y="1719302"/>
            <a:ext cx="990600" cy="2555954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21230144">
            <a:off x="3751043" y="282603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 Inside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15200" y="3685401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nobelprize.org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09800" y="350520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Distribution of A at x ~ 10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21D5-335A-406E-881C-8C447F84EB16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114800"/>
          </a:xfrm>
        </p:spPr>
        <p:txBody>
          <a:bodyPr/>
          <a:lstStyle/>
          <a:p>
            <a:r>
              <a:rPr lang="en-US" dirty="0" smtClean="0"/>
              <a:t>Coherent vector meson production in e + A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grpSp>
        <p:nvGrpSpPr>
          <p:cNvPr id="3" name="Group 7"/>
          <p:cNvGrpSpPr/>
          <p:nvPr/>
        </p:nvGrpSpPr>
        <p:grpSpPr>
          <a:xfrm>
            <a:off x="228600" y="1828800"/>
            <a:ext cx="3987910" cy="2447330"/>
            <a:chOff x="228600" y="2433935"/>
            <a:chExt cx="3987910" cy="244733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" y="2819400"/>
              <a:ext cx="3614229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733800" y="2433935"/>
              <a:ext cx="425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e’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81400" y="3048000"/>
              <a:ext cx="635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J/</a:t>
              </a:r>
              <a:r>
                <a:rPr lang="en-US" sz="2400" i="1" dirty="0" smtClean="0">
                  <a:latin typeface="Symbol" pitchFamily="18" charset="2"/>
                </a:rPr>
                <a:t>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33800" y="4415135"/>
              <a:ext cx="435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8600" y="243840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600" y="441960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800" y="3200400"/>
              <a:ext cx="431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g</a:t>
              </a:r>
              <a:r>
                <a:rPr lang="en-US" sz="2400" dirty="0" smtClean="0"/>
                <a:t>*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176464" y="3262312"/>
              <a:ext cx="1524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14560" y="3686176"/>
              <a:ext cx="1524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752600"/>
            <a:ext cx="356180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181600" y="6400800"/>
            <a:ext cx="2816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Caldwell and Kowalski, PRC 81 (2010)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64454" y="5867400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 smtClean="0"/>
              <a:t> J/</a:t>
            </a:r>
            <a:r>
              <a:rPr lang="en-US" i="1" dirty="0" smtClean="0">
                <a:latin typeface="Symbol" pitchFamily="18" charset="2"/>
              </a:rPr>
              <a:t>y</a:t>
            </a:r>
            <a:r>
              <a:rPr lang="en-US" dirty="0" smtClean="0"/>
              <a:t> Events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4960" y="4267200"/>
            <a:ext cx="3829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dirty="0" smtClean="0">
                <a:solidFill>
                  <a:srgbClr val="005400"/>
                </a:solidFill>
              </a:rPr>
              <a:t>2 gluon exchange 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005400"/>
                </a:solidFill>
              </a:rPr>
              <a:t>=&gt; mean &amp; correlations</a:t>
            </a:r>
          </a:p>
          <a:p>
            <a:endParaRPr lang="en-US" sz="2400" dirty="0" err="1" smtClean="0"/>
          </a:p>
        </p:txBody>
      </p:sp>
      <p:sp>
        <p:nvSpPr>
          <p:cNvPr id="24" name="TextBox 23"/>
          <p:cNvSpPr txBox="1"/>
          <p:nvPr/>
        </p:nvSpPr>
        <p:spPr>
          <a:xfrm>
            <a:off x="7449305" y="3352800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Must reject incoherent</a:t>
            </a:r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collisions at ~100%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5486400"/>
            <a:ext cx="266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Also DVCS and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Incoherent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E&amp;M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 smtClean="0"/>
              <a:t> known:</a:t>
            </a:r>
          </a:p>
          <a:p>
            <a:r>
              <a:rPr lang="en-US" dirty="0" smtClean="0"/>
              <a:t>QED Vertex: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Ex. of Precision QED: g - 2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80-2999-4112-B8A9-3EA6B39F501E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UT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239644"/>
            <a:ext cx="4191000" cy="81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E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2133600"/>
            <a:ext cx="1529920" cy="1347787"/>
          </a:xfrm>
          <a:prstGeom prst="rect">
            <a:avLst/>
          </a:prstGeom>
        </p:spPr>
      </p:pic>
      <p:pic>
        <p:nvPicPr>
          <p:cNvPr id="88064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298" y="4419600"/>
            <a:ext cx="8636302" cy="62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69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5562600"/>
            <a:ext cx="760571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6096000"/>
            <a:ext cx="3576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Hanneke</a:t>
            </a:r>
            <a:r>
              <a:rPr lang="en-US" sz="1200" dirty="0" smtClean="0"/>
              <a:t>, </a:t>
            </a:r>
            <a:r>
              <a:rPr lang="en-US" sz="1200" dirty="0" err="1" smtClean="0"/>
              <a:t>Fogwell</a:t>
            </a:r>
            <a:r>
              <a:rPr lang="en-US" sz="1200" dirty="0" smtClean="0"/>
              <a:t>, and </a:t>
            </a:r>
            <a:r>
              <a:rPr lang="en-US" sz="1200" dirty="0" err="1" smtClean="0"/>
              <a:t>Gabrielse</a:t>
            </a:r>
            <a:r>
              <a:rPr lang="en-US" sz="1200" dirty="0" smtClean="0"/>
              <a:t>, PRL100 (2008)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5105400"/>
            <a:ext cx="2257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Gabrielse</a:t>
            </a:r>
            <a:r>
              <a:rPr lang="en-US" sz="1200" dirty="0" smtClean="0"/>
              <a:t> et al., PRL97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E&amp;M and Phase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Many body physics less well understood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C6F0-FE8B-4E9F-BE3E-5AF8C35AF5EA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480965"/>
            <a:ext cx="32004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414665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www.sv.vt.edu/classes/MSE2094_NoteBook/96ClassProj/examples/triplpt.html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7009" y="2442866"/>
            <a:ext cx="3711191" cy="295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25410" y="1981200"/>
            <a:ext cx="99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Water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3630" y="1981200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Hydrogen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4044" y="5338465"/>
            <a:ext cx="217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Calculated, </a:t>
            </a:r>
            <a:r>
              <a:rPr lang="en-US" sz="1200" dirty="0" err="1" smtClean="0"/>
              <a:t>Burkhard</a:t>
            </a:r>
            <a:r>
              <a:rPr lang="en-US" sz="1200" dirty="0" smtClean="0"/>
              <a:t> </a:t>
            </a:r>
            <a:r>
              <a:rPr lang="en-US" sz="1200" dirty="0" err="1" smtClean="0"/>
              <a:t>Militzer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Diploma Thesis, Berlin, </a:t>
            </a:r>
            <a:r>
              <a:rPr lang="en-US" sz="1200" b="1" i="1" u="sng" dirty="0" smtClean="0"/>
              <a:t>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QCD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 err="1" smtClean="0"/>
              <a:t>Lagr</a:t>
            </a:r>
            <a:r>
              <a:rPr lang="en-US" dirty="0" smtClean="0"/>
              <a:t>. known:</a:t>
            </a:r>
          </a:p>
          <a:p>
            <a:r>
              <a:rPr lang="en-US" dirty="0" smtClean="0"/>
              <a:t>QCD Vertices: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Qual. &amp; Quant. agreement w/ data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8C289-0F70-4E65-BD07-C748B7812930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60787" y="1080675"/>
            <a:ext cx="5383213" cy="9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C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62200"/>
            <a:ext cx="5334000" cy="1150470"/>
          </a:xfrm>
          <a:prstGeom prst="rect">
            <a:avLst/>
          </a:prstGeom>
        </p:spPr>
      </p:pic>
      <p:grpSp>
        <p:nvGrpSpPr>
          <p:cNvPr id="9" name="Group 15"/>
          <p:cNvGrpSpPr/>
          <p:nvPr/>
        </p:nvGrpSpPr>
        <p:grpSpPr>
          <a:xfrm>
            <a:off x="457200" y="4284463"/>
            <a:ext cx="3276600" cy="2497337"/>
            <a:chOff x="5715000" y="1284862"/>
            <a:chExt cx="3276600" cy="249733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1284862"/>
              <a:ext cx="2590800" cy="249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5715000" y="2486799"/>
              <a:ext cx="7312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ALEPH,</a:t>
              </a:r>
            </a:p>
            <a:p>
              <a:r>
                <a:rPr lang="en-US" sz="1200" dirty="0" smtClean="0"/>
                <a:t>PLB284</a:t>
              </a:r>
            </a:p>
            <a:p>
              <a:r>
                <a:rPr lang="en-US" sz="1200" dirty="0" smtClean="0"/>
                <a:t>(1992)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00600" y="601980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PDG</a:t>
            </a:r>
            <a:endParaRPr lang="en-US" sz="1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4364456"/>
            <a:ext cx="2971800" cy="236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Interested 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8862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Measure many-body physics of strong force</a:t>
            </a:r>
          </a:p>
          <a:p>
            <a:endParaRPr lang="en-US" dirty="0" smtClean="0"/>
          </a:p>
          <a:p>
            <a:r>
              <a:rPr lang="en-US" dirty="0" smtClean="0"/>
              <a:t>Test &amp; understand theory of many-body non-</a:t>
            </a:r>
            <a:r>
              <a:rPr lang="en-US" dirty="0" err="1" smtClean="0"/>
              <a:t>Abelian</a:t>
            </a:r>
            <a:r>
              <a:rPr lang="en-US" dirty="0" smtClean="0"/>
              <a:t> fields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3FED-9513-45F8-BCEB-C71CEE39148C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Content Placeholder 6" descr="PhaseDiagramLR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270" y="1323201"/>
            <a:ext cx="4618330" cy="45259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9635" y="5895201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Long Range Plan,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 vs. Little Bang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6D5AD-9698-4654-BCD3-E54F8F10F0DD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313217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0"/>
          <p:cNvGrpSpPr/>
          <p:nvPr/>
        </p:nvGrpSpPr>
        <p:grpSpPr>
          <a:xfrm>
            <a:off x="2438400" y="4267200"/>
            <a:ext cx="1219200" cy="990600"/>
            <a:chOff x="2362200" y="4572000"/>
            <a:chExt cx="1219200" cy="990600"/>
          </a:xfrm>
        </p:grpSpPr>
        <p:sp>
          <p:nvSpPr>
            <p:cNvPr id="10" name="Oval 9"/>
            <p:cNvSpPr/>
            <p:nvPr/>
          </p:nvSpPr>
          <p:spPr bwMode="auto">
            <a:xfrm>
              <a:off x="2362200" y="4572000"/>
              <a:ext cx="457200" cy="9906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>
              <a:off x="2628900" y="4838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800000">
              <a:off x="2590800" y="4724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6200000" flipH="1">
              <a:off x="2400300" y="49149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438400" y="48006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628900" y="50673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>
              <a:off x="2590800" y="49530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76500" y="5219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>
              <a:off x="2438400" y="5105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52700" y="53721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590800" y="52578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 bwMode="auto">
            <a:xfrm>
              <a:off x="3124200" y="4572000"/>
              <a:ext cx="457200" cy="9906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>
              <a:off x="3390900" y="4838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>
              <a:off x="3352800" y="4724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H="1">
              <a:off x="3162300" y="49149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3200400" y="48006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>
              <a:off x="3390900" y="50673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3352800" y="49530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3238500" y="5219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>
              <a:off x="3200400" y="5105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H="1">
              <a:off x="3314700" y="53721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352800" y="52578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90800" y="4800600"/>
              <a:ext cx="838200" cy="0"/>
            </a:xfrm>
            <a:prstGeom prst="line">
              <a:avLst/>
            </a:prstGeom>
            <a:ln w="31750" cap="rnd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438400" y="4953000"/>
              <a:ext cx="838200" cy="0"/>
            </a:xfrm>
            <a:prstGeom prst="line">
              <a:avLst/>
            </a:prstGeom>
            <a:ln w="31750" cap="rnd">
              <a:solidFill>
                <a:srgbClr val="0000F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667000" y="5105400"/>
              <a:ext cx="838200" cy="0"/>
            </a:xfrm>
            <a:prstGeom prst="line">
              <a:avLst/>
            </a:prstGeom>
            <a:ln w="31750" cap="rnd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514600" y="5181600"/>
              <a:ext cx="838200" cy="0"/>
            </a:xfrm>
            <a:prstGeom prst="line">
              <a:avLst/>
            </a:prstGeom>
            <a:ln w="31750" cap="rnd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667000" y="5334000"/>
              <a:ext cx="838200" cy="0"/>
            </a:xfrm>
            <a:prstGeom prst="line">
              <a:avLst/>
            </a:prstGeom>
            <a:ln w="31750" cap="rnd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01347" y="374546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- </a:t>
            </a:r>
            <a:r>
              <a:rPr lang="en-US" dirty="0" smtClean="0">
                <a:latin typeface="Symbol" pitchFamily="18" charset="2"/>
              </a:rPr>
              <a:t>¥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46081" y="373380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0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76600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1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5944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3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03944" y="37454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+ </a:t>
            </a:r>
            <a:r>
              <a:rPr lang="en-US" dirty="0" smtClean="0">
                <a:latin typeface="Symbol" pitchFamily="18" charset="2"/>
              </a:rPr>
              <a:t>¥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03744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4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800" y="5590401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Initial State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71600" y="5590401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Initial Overlap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58977" y="5590401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Thermalization</a:t>
            </a:r>
            <a:endParaRPr lang="en-US" sz="1200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4349091" y="559040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QGP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62600" y="5589626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Hadronization</a:t>
            </a:r>
            <a:endParaRPr lang="en-US" sz="1200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7467600" y="5589626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Hadron</a:t>
            </a:r>
            <a:r>
              <a:rPr lang="en-US" sz="1200" dirty="0" smtClean="0"/>
              <a:t> Gas</a:t>
            </a:r>
          </a:p>
        </p:txBody>
      </p:sp>
      <p:pic>
        <p:nvPicPr>
          <p:cNvPr id="8744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" y="4038600"/>
            <a:ext cx="8829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7113934" y="3124200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200" dirty="0"/>
        </a:defPPr>
      </a:lst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23785</TotalTime>
  <Words>1672</Words>
  <Application>Microsoft Office PowerPoint</Application>
  <PresentationFormat>On-screen Show (4:3)</PresentationFormat>
  <Paragraphs>483</Paragraphs>
  <Slides>40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Image</vt:lpstr>
      <vt:lpstr>Phenomenology of the  Quark-Gluon Plasma</vt:lpstr>
      <vt:lpstr>Outline</vt:lpstr>
      <vt:lpstr>Four Fundamental Forces</vt:lpstr>
      <vt:lpstr>Strong compared to E&amp;M</vt:lpstr>
      <vt:lpstr>E&amp;M Particle Physics Well Understood</vt:lpstr>
      <vt:lpstr>E&amp;M and Phase Diagrams</vt:lpstr>
      <vt:lpstr>QCD Particle Physics Well Understood</vt:lpstr>
      <vt:lpstr>What Are We Interested In?</vt:lpstr>
      <vt:lpstr>Big Bang vs. Little Bang</vt:lpstr>
      <vt:lpstr>Heavy Ion Collisions</vt:lpstr>
      <vt:lpstr>Orders of Magnitude</vt:lpstr>
      <vt:lpstr>Experiments</vt:lpstr>
      <vt:lpstr>Methods of QCD Calculation I: Lattice</vt:lpstr>
      <vt:lpstr>Methods of QCD Calculation II: pQCD</vt:lpstr>
      <vt:lpstr>Methods III: AdS/CFT</vt:lpstr>
      <vt:lpstr>Evolution of a HI Collision</vt:lpstr>
      <vt:lpstr>Geometry and Flow</vt:lpstr>
      <vt:lpstr>Hydrodynamics and v2</vt:lpstr>
      <vt:lpstr>Viscous Hydrodynamics</vt:lpstr>
      <vt:lpstr>Geometry in Viscosity Extraction</vt:lpstr>
      <vt:lpstr>Why High-pT Jets?</vt:lpstr>
      <vt:lpstr>Tomography in QGP</vt:lpstr>
      <vt:lpstr>QGP Energy Loss</vt:lpstr>
      <vt:lpstr>pQCD Rad Picture</vt:lpstr>
      <vt:lpstr>Jets in Heavy Ion Collisions</vt:lpstr>
      <vt:lpstr>High-pT Observable</vt:lpstr>
      <vt:lpstr>pQCD Success at RHIC:</vt:lpstr>
      <vt:lpstr>Qualitative Disagreement</vt:lpstr>
      <vt:lpstr>What About Elastic Loss?</vt:lpstr>
      <vt:lpstr>Quantitative Disagreement Remains</vt:lpstr>
      <vt:lpstr>Jets in AdS/CFT</vt:lpstr>
      <vt:lpstr>Compared to Data</vt:lpstr>
      <vt:lpstr>An Enhanced Signal: LHC</vt:lpstr>
      <vt:lpstr>LHC RcAA(pT)/RbAA(pT) Prediction</vt:lpstr>
      <vt:lpstr>Not So Fast!</vt:lpstr>
      <vt:lpstr>LHC RcAA(pT)/RbAA(pT) Prediction (with speed limits)</vt:lpstr>
      <vt:lpstr>Conclusions</vt:lpstr>
      <vt:lpstr>Slide 38</vt:lpstr>
      <vt:lpstr>Measuring the IC</vt:lpstr>
      <vt:lpstr>Gluon Distribution of A at x ~ 10-3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A Horowitz</dc:creator>
  <cp:lastModifiedBy>William A Horowitz</cp:lastModifiedBy>
  <cp:revision>813</cp:revision>
  <dcterms:created xsi:type="dcterms:W3CDTF">2009-09-03T22:02:25Z</dcterms:created>
  <dcterms:modified xsi:type="dcterms:W3CDTF">2010-11-16T12:19:35Z</dcterms:modified>
</cp:coreProperties>
</file>