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668" r:id="rId2"/>
    <p:sldId id="833" r:id="rId3"/>
    <p:sldId id="834" r:id="rId4"/>
    <p:sldId id="806" r:id="rId5"/>
    <p:sldId id="840" r:id="rId6"/>
    <p:sldId id="841" r:id="rId7"/>
    <p:sldId id="809" r:id="rId8"/>
    <p:sldId id="856" r:id="rId9"/>
    <p:sldId id="802" r:id="rId10"/>
    <p:sldId id="803" r:id="rId11"/>
    <p:sldId id="788" r:id="rId12"/>
    <p:sldId id="843" r:id="rId13"/>
    <p:sldId id="863" r:id="rId14"/>
    <p:sldId id="804" r:id="rId15"/>
    <p:sldId id="873" r:id="rId16"/>
    <p:sldId id="874" r:id="rId17"/>
    <p:sldId id="846" r:id="rId18"/>
    <p:sldId id="858" r:id="rId19"/>
    <p:sldId id="859" r:id="rId20"/>
    <p:sldId id="861" r:id="rId21"/>
    <p:sldId id="909" r:id="rId22"/>
    <p:sldId id="854" r:id="rId23"/>
    <p:sldId id="885" r:id="rId24"/>
    <p:sldId id="886" r:id="rId25"/>
    <p:sldId id="890" r:id="rId26"/>
    <p:sldId id="891" r:id="rId27"/>
    <p:sldId id="908" r:id="rId28"/>
    <p:sldId id="9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0000FF"/>
    <a:srgbClr val="FF0000"/>
    <a:srgbClr val="4D4D4D"/>
    <a:srgbClr val="3F3D99"/>
    <a:srgbClr val="660000"/>
    <a:srgbClr val="09840A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85216" autoAdjust="0"/>
  </p:normalViewPr>
  <p:slideViewPr>
    <p:cSldViewPr>
      <p:cViewPr varScale="1">
        <p:scale>
          <a:sx n="67" d="100"/>
          <a:sy n="6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396C-B7F2-440B-9FE0-951D18CED09D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/>
          <a:p>
            <a:r>
              <a:rPr lang="en-US" smtClean="0"/>
              <a:t>EIC at the 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E72C-55AD-4231-AB19-D0964C3309FD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1439-54AE-4D69-80DA-FE2C60D77F15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071A-FFD9-4330-BB84-96A92294334E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1CD1-D7BB-45E0-BE38-4C369D285B27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6BE1-A9BD-48E1-B1BC-6B72FE123159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73D5-F364-4F4A-ABC1-D75615063AD1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5BE2-A736-41FF-BE0E-BAFB9DAD60BF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57FB-9EDB-4840-B255-EFE70D6398F5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0E35-5383-4AFE-B8FA-9C87699510CC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329F-FB68-4B98-9721-FF4B06B7BB7A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1BD6-25BA-45F2-B582-C425B5908827}" type="datetime1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EIC at the 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EIC, Heavy Quarks, </a:t>
            </a:r>
            <a:br>
              <a:rPr lang="en-US" dirty="0" smtClean="0"/>
            </a:br>
            <a:r>
              <a:rPr lang="en-US" dirty="0" smtClean="0"/>
              <a:t>and QGP Phenomenology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October 4,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12DF-257D-4AE3-B617-D6119CCF1073}" type="datetime1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18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Ulrich Heinz, </a:t>
            </a:r>
            <a:r>
              <a:rPr lang="en-US" sz="1600" dirty="0" err="1" smtClean="0"/>
              <a:t>Jiangyong</a:t>
            </a:r>
            <a:r>
              <a:rPr lang="en-US" sz="1600" dirty="0" smtClean="0"/>
              <a:t> </a:t>
            </a:r>
            <a:r>
              <a:rPr lang="en-US" sz="1600" dirty="0" err="1" smtClean="0"/>
              <a:t>Jia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well-controlled theory of:</a:t>
            </a:r>
          </a:p>
          <a:p>
            <a:pPr lvl="1"/>
            <a:r>
              <a:rPr lang="en-US" dirty="0" smtClean="0"/>
              <a:t>production of rare,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</a:p>
          <a:p>
            <a:pPr lvl="2"/>
            <a:r>
              <a:rPr lang="en-US" dirty="0" smtClean="0"/>
              <a:t>g, u, d, s, c, b</a:t>
            </a:r>
          </a:p>
          <a:p>
            <a:pPr lvl="1"/>
            <a:r>
              <a:rPr lang="en-US" dirty="0" smtClean="0"/>
              <a:t>in-medium E-loss</a:t>
            </a:r>
          </a:p>
          <a:p>
            <a:pPr lvl="1"/>
            <a:r>
              <a:rPr lang="en-US" dirty="0" err="1" smtClean="0"/>
              <a:t>hadronization</a:t>
            </a:r>
            <a:endParaRPr lang="en-US" dirty="0" smtClean="0"/>
          </a:p>
          <a:p>
            <a:r>
              <a:rPr lang="en-US" dirty="0" smtClean="0"/>
              <a:t>Requires precision measurements of decay 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D11A-8AF8-4544-B2CC-541A572BCD0F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15"/>
          <p:cNvGrpSpPr/>
          <p:nvPr/>
        </p:nvGrpSpPr>
        <p:grpSpPr>
          <a:xfrm>
            <a:off x="5843604" y="1447799"/>
            <a:ext cx="2843196" cy="2895601"/>
            <a:chOff x="6324601" y="3352800"/>
            <a:chExt cx="2843196" cy="289560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10201" y="4590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 attenuation pattern =&gt; measure medium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1AB8-51FA-47DA-8893-2392F5D2AB37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12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6C50-803E-470D-B203-CCCFFD6162FE}" type="datetime1">
              <a:rPr lang="en-US" smtClean="0"/>
              <a:pPr/>
              <a:t>10/4/2010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5257800"/>
            <a:ext cx="5876925" cy="9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66800"/>
            <a:ext cx="7686675" cy="7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057400"/>
            <a:ext cx="5181600" cy="4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8" grpId="0"/>
      <p:bldP spid="648206" grpId="0" build="p" animBg="1"/>
      <p:bldP spid="6482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01E7-F1F7-41F7-BD05-740FD27024DD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53000" y="2971800"/>
            <a:ext cx="4038600" cy="1752600"/>
            <a:chOff x="1066800" y="1905000"/>
            <a:chExt cx="4038600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026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14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smtClean="0"/>
                <a:t>PLB630, 2005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6F69-70B7-4DA5-8F61-832103834D4D}" type="datetime1">
              <a:rPr lang="en-US" smtClean="0"/>
              <a:pPr/>
              <a:t>10/4/2010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Disagreement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953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Mass of quarks should be important</a:t>
            </a:r>
          </a:p>
          <a:p>
            <a:pPr lvl="1"/>
            <a:r>
              <a:rPr lang="en-US" dirty="0" smtClean="0"/>
              <a:t>Expect heavy quarks to lose less energy</a:t>
            </a:r>
          </a:p>
          <a:p>
            <a:r>
              <a:rPr lang="en-US" dirty="0" smtClean="0"/>
              <a:t>Non-photonic electrons (NPE) surprisingly suppressed</a:t>
            </a:r>
          </a:p>
          <a:p>
            <a:pPr lvl="1"/>
            <a:r>
              <a:rPr lang="en-US" dirty="0" smtClean="0"/>
              <a:t>Decay fragments of </a:t>
            </a:r>
            <a:r>
              <a:rPr lang="en-US" i="1" dirty="0" smtClean="0"/>
              <a:t>c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dirty="0" smtClean="0"/>
              <a:t> quarks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1F05-E7D1-44B6-B3FA-F642585A4C72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36958" y="5486400"/>
            <a:ext cx="230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Djordjevic,et</a:t>
            </a:r>
            <a:r>
              <a:rPr lang="en-US" sz="1200" dirty="0" smtClean="0"/>
              <a:t> al. PLB632 (2006)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4872038" y="1524000"/>
            <a:ext cx="4043362" cy="3942436"/>
            <a:chOff x="2438400" y="2085201"/>
            <a:chExt cx="4043362" cy="394243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38400" y="2085201"/>
              <a:ext cx="4043362" cy="394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Group 15"/>
            <p:cNvGrpSpPr/>
            <p:nvPr/>
          </p:nvGrpSpPr>
          <p:grpSpPr>
            <a:xfrm>
              <a:off x="3200400" y="4489847"/>
              <a:ext cx="1066800" cy="338554"/>
              <a:chOff x="5181600" y="3991967"/>
              <a:chExt cx="1066800" cy="33855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181600" y="4038600"/>
                <a:ext cx="1066800" cy="1588"/>
              </a:xfrm>
              <a:prstGeom prst="line">
                <a:avLst/>
              </a:prstGeom>
              <a:ln w="349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257800" y="3991967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chemeClr val="accent2"/>
                    </a:solidFill>
                  </a:rPr>
                  <a:t>e</a:t>
                </a:r>
                <a:r>
                  <a:rPr lang="en-US" sz="1600" b="1" baseline="30000" dirty="0" smtClean="0">
                    <a:solidFill>
                      <a:schemeClr val="accent2"/>
                    </a:solidFill>
                  </a:rPr>
                  <a:t>-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5181600" y="3654623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504D"/>
                </a:solidFill>
              </a:rPr>
              <a:t>PHENIX NPE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036-D858-445E-9BE4-4FC66B70E902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123853" y="1676400"/>
            <a:ext cx="4200673" cy="4724400"/>
            <a:chOff x="123853" y="1676400"/>
            <a:chExt cx="4200673" cy="4724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853" y="1676400"/>
              <a:ext cx="4200673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241313" y="6123801"/>
              <a:ext cx="1797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Mustafa, PRC72 (2005)</a:t>
              </a: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4714466" y="1600200"/>
            <a:ext cx="4429534" cy="4724400"/>
            <a:chOff x="4714466" y="1600200"/>
            <a:chExt cx="4429534" cy="4724400"/>
          </a:xfrm>
        </p:grpSpPr>
        <p:pic>
          <p:nvPicPr>
            <p:cNvPr id="1167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466" y="1600200"/>
              <a:ext cx="3972334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994868" y="6047601"/>
              <a:ext cx="3149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Adil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WAH, Wicks, PRC75 (2007)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Seemingly Inadequate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Lack of qual. </a:t>
            </a:r>
            <a:r>
              <a:rPr lang="en-US" b="1" i="1" dirty="0" smtClean="0"/>
              <a:t>simultaneous</a:t>
            </a:r>
            <a:r>
              <a:rPr lang="en-US" dirty="0" smtClean="0"/>
              <a:t> understanding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well described, BUT</a:t>
            </a:r>
          </a:p>
          <a:p>
            <a:pPr lvl="1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 is not, even with elastic loss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DD0-021D-4A09-8F90-5C6F67C9A715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592733"/>
            <a:ext cx="3962400" cy="33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5059" y="5819001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</a:t>
            </a:r>
            <a:endParaRPr lang="en-US" sz="1200" dirty="0" err="1" smtClean="0"/>
          </a:p>
        </p:txBody>
      </p:sp>
      <p:sp>
        <p:nvSpPr>
          <p:cNvPr id="24" name="TextBox 23"/>
          <p:cNvSpPr txBox="1"/>
          <p:nvPr/>
        </p:nvSpPr>
        <p:spPr>
          <a:xfrm>
            <a:off x="5046060" y="5867400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Death of pQCD at RHIC?</a:t>
            </a:r>
            <a:endParaRPr lang="en-US" sz="2400" dirty="0" err="1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3465" y="5867400"/>
            <a:ext cx="3103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pQCD assumes M &lt;&lt; E: </a:t>
            </a:r>
          </a:p>
          <a:p>
            <a:r>
              <a:rPr lang="en-US" sz="2000" dirty="0" smtClean="0"/>
              <a:t>b E-loss not under control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343401" y="2743200"/>
            <a:ext cx="4575047" cy="2987346"/>
            <a:chOff x="4343401" y="2743200"/>
            <a:chExt cx="4575047" cy="2987346"/>
          </a:xfrm>
        </p:grpSpPr>
        <p:grpSp>
          <p:nvGrpSpPr>
            <p:cNvPr id="25" name="Group 24"/>
            <p:cNvGrpSpPr/>
            <p:nvPr/>
          </p:nvGrpSpPr>
          <p:grpSpPr>
            <a:xfrm>
              <a:off x="4343401" y="2743200"/>
              <a:ext cx="4575047" cy="2987346"/>
              <a:chOff x="4343401" y="2743200"/>
              <a:chExt cx="4575047" cy="2987346"/>
            </a:xfrm>
          </p:grpSpPr>
          <p:grpSp>
            <p:nvGrpSpPr>
              <p:cNvPr id="16" name="Group 22"/>
              <p:cNvGrpSpPr/>
              <p:nvPr/>
            </p:nvGrpSpPr>
            <p:grpSpPr>
              <a:xfrm>
                <a:off x="4343401" y="2743200"/>
                <a:ext cx="4575047" cy="2987346"/>
                <a:chOff x="-380999" y="2030186"/>
                <a:chExt cx="4575047" cy="2987346"/>
              </a:xfrm>
            </p:grpSpPr>
            <p:grpSp>
              <p:nvGrpSpPr>
                <p:cNvPr id="18" name="Group 18"/>
                <p:cNvGrpSpPr/>
                <p:nvPr/>
              </p:nvGrpSpPr>
              <p:grpSpPr>
                <a:xfrm>
                  <a:off x="-380999" y="2030186"/>
                  <a:ext cx="4575047" cy="2987346"/>
                  <a:chOff x="-380999" y="2030186"/>
                  <a:chExt cx="4575047" cy="2987346"/>
                </a:xfrm>
              </p:grpSpPr>
              <p:pic>
                <p:nvPicPr>
                  <p:cNvPr id="20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6200" y="2030186"/>
                    <a:ext cx="4270248" cy="25418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52600" y="4648200"/>
                    <a:ext cx="8338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Symbol" pitchFamily="18" charset="2"/>
                      </a:rPr>
                      <a:t>p</a:t>
                    </a:r>
                    <a:r>
                      <a:rPr lang="en-US" baseline="30000" dirty="0" smtClean="0"/>
                      <a:t>0</a:t>
                    </a:r>
                    <a:r>
                      <a:rPr lang="en-US" dirty="0" smtClean="0"/>
                      <a:t> R</a:t>
                    </a:r>
                    <a:r>
                      <a:rPr lang="en-US" baseline="-25000" dirty="0" smtClean="0"/>
                      <a:t>AA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 rot="16200000">
                    <a:off x="-538574" y="3051687"/>
                    <a:ext cx="71526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latin typeface="Symbol" pitchFamily="18" charset="2"/>
                      </a:rPr>
                      <a:t>p</a:t>
                    </a:r>
                    <a:r>
                      <a:rPr lang="en-US" sz="2000" baseline="30000" dirty="0" smtClean="0"/>
                      <a:t>0</a:t>
                    </a:r>
                    <a:r>
                      <a:rPr lang="en-US" sz="2000" dirty="0" smtClean="0"/>
                      <a:t> v</a:t>
                    </a:r>
                    <a:r>
                      <a:rPr lang="en-US" sz="2000" baseline="-25000" dirty="0" smtClean="0"/>
                      <a:t>2</a:t>
                    </a:r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2309268" y="2362200"/>
                  <a:ext cx="144783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PHENIX </a:t>
                  </a:r>
                  <a:r>
                    <a:rPr lang="en-US" sz="2000" dirty="0" smtClean="0">
                      <a:latin typeface="Symbol" pitchFamily="18" charset="2"/>
                    </a:rPr>
                    <a:t>p</a:t>
                  </a:r>
                  <a:r>
                    <a:rPr lang="en-US" sz="2000" baseline="30000" dirty="0" smtClean="0"/>
                    <a:t>0</a:t>
                  </a:r>
                  <a:endParaRPr lang="en-US" sz="2000" dirty="0" smtClean="0"/>
                </a:p>
                <a:p>
                  <a:r>
                    <a:rPr lang="en-US" sz="2000" dirty="0" smtClean="0"/>
                    <a:t>9.5 GeV!</a:t>
                  </a: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6592099" y="4065814"/>
                <a:ext cx="2018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30-40% Centrality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931558">
                <a:off x="5211514" y="3995947"/>
                <a:ext cx="9973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WHDG</a:t>
                </a:r>
              </a:p>
            </p:txBody>
          </p:sp>
        </p:grpSp>
        <p:pic>
          <p:nvPicPr>
            <p:cNvPr id="863236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48424" y="3379718"/>
              <a:ext cx="123824" cy="96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18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868354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CF92-38FC-473E-B196-837C292CD34D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LPM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19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86937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69B2-7F14-4E04-A58A-FDB62D0C38E1}" type="datetime1">
              <a:rPr lang="en-US" smtClean="0"/>
              <a:pPr/>
              <a:t>10/4/2010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1600200"/>
            <a:ext cx="4343400" cy="33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Major Discoveries at RHIC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DDD6-D18C-47D4-88E6-9B2731F0A7E2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038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Huge 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Described by hydro with low viscosity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1066800"/>
            <a:ext cx="4953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Huge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suppression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described by </a:t>
            </a:r>
            <a:r>
              <a:rPr lang="en-US" dirty="0" err="1" smtClean="0"/>
              <a:t>pQCD</a:t>
            </a:r>
            <a:endParaRPr lang="en-US" dirty="0"/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4572000" y="1676400"/>
            <a:ext cx="4529138" cy="3352800"/>
            <a:chOff x="1920" y="672"/>
            <a:chExt cx="2853" cy="2112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880" y="2496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smtClean="0"/>
                <a:t>PLB630, 2005</a:t>
              </a:r>
              <a:endParaRPr lang="en-US" sz="1200" i="1" dirty="0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0" y="672"/>
              <a:ext cx="2853" cy="1824"/>
            </a:xfrm>
            <a:prstGeom prst="rect">
              <a:avLst/>
            </a:prstGeom>
            <a:noFill/>
          </p:spPr>
        </p:pic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955925" y="3140075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20-30%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4752201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Hirano et al., PRC77,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1843-6F8E-409B-903D-E057176B3B9C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4001852" y="838200"/>
            <a:ext cx="4645496" cy="3020199"/>
            <a:chOff x="4001852" y="1676400"/>
            <a:chExt cx="4645496" cy="3020199"/>
          </a:xfrm>
        </p:grpSpPr>
        <p:pic>
          <p:nvPicPr>
            <p:cNvPr id="1576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1852" y="1676400"/>
              <a:ext cx="4532548" cy="3010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7086600" y="44196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  <a:endParaRPr lang="en-US" sz="1200" dirty="0" smtClean="0"/>
            </a:p>
          </p:txBody>
        </p:sp>
      </p:grp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1600200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47800" y="5105400"/>
            <a:ext cx="2028119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g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2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  <p:pic>
        <p:nvPicPr>
          <p:cNvPr id="87040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810000"/>
            <a:ext cx="4191000" cy="270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963388" y="6400800"/>
            <a:ext cx="2504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Renk</a:t>
            </a:r>
            <a:r>
              <a:rPr lang="en-US" sz="1200" dirty="0" smtClean="0"/>
              <a:t> and </a:t>
            </a:r>
            <a:r>
              <a:rPr lang="en-US" sz="1200" dirty="0" err="1" smtClean="0"/>
              <a:t>Marquet</a:t>
            </a:r>
            <a:r>
              <a:rPr lang="en-US" sz="1200" dirty="0" smtClean="0"/>
              <a:t>, PLB685,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HIC </a:t>
            </a:r>
            <a:r>
              <a:rPr lang="en-US" dirty="0" err="1" smtClean="0"/>
              <a:t>Spacetime</a:t>
            </a:r>
            <a:r>
              <a:rPr lang="en-US" dirty="0" smtClean="0"/>
              <a:t>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Jet sees full </a:t>
            </a:r>
            <a:r>
              <a:rPr lang="en-US" dirty="0" err="1" smtClean="0"/>
              <a:t>spacetime</a:t>
            </a:r>
            <a:r>
              <a:rPr lang="en-US" dirty="0" smtClean="0"/>
              <a:t> evolution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Affected by:</a:t>
            </a:r>
          </a:p>
          <a:p>
            <a:pPr lvl="2"/>
            <a:r>
              <a:rPr lang="en-US" dirty="0" smtClean="0"/>
              <a:t>Initial geometry</a:t>
            </a:r>
          </a:p>
          <a:p>
            <a:pPr lvl="2"/>
            <a:r>
              <a:rPr lang="en-US" dirty="0" err="1" smtClean="0"/>
              <a:t>Thermalization</a:t>
            </a:r>
            <a:r>
              <a:rPr lang="en-US" dirty="0" smtClean="0"/>
              <a:t> process</a:t>
            </a:r>
          </a:p>
          <a:p>
            <a:pPr lvl="2"/>
            <a:r>
              <a:rPr lang="en-US" dirty="0" smtClean="0"/>
              <a:t>E-loss in cold, </a:t>
            </a:r>
            <a:r>
              <a:rPr lang="en-US" dirty="0" err="1" smtClean="0"/>
              <a:t>hadronic</a:t>
            </a:r>
            <a:r>
              <a:rPr lang="en-US" dirty="0" smtClean="0"/>
              <a:t> matter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071A-FFD9-4330-BB84-96A92294334E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82550" y="1747832"/>
            <a:ext cx="8977313" cy="2443168"/>
            <a:chOff x="82550" y="1752600"/>
            <a:chExt cx="8977313" cy="244316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550" y="2335218"/>
              <a:ext cx="8977313" cy="173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50"/>
            <p:cNvGrpSpPr/>
            <p:nvPr/>
          </p:nvGrpSpPr>
          <p:grpSpPr>
            <a:xfrm>
              <a:off x="2438400" y="2595568"/>
              <a:ext cx="1219200" cy="990600"/>
              <a:chOff x="2362200" y="4572000"/>
              <a:chExt cx="1219200" cy="990600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2362200" y="4572000"/>
                <a:ext cx="457200" cy="9906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rot="5400000">
                <a:off x="2628900" y="48387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10800000">
                <a:off x="2590800" y="47244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16200000" flipH="1">
                <a:off x="2400300" y="49149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00B05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2438400" y="48006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00B05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>
                <a:off x="2628900" y="50673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0000FF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0800000">
                <a:off x="2590800" y="49530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0000FF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2476500" y="52197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0800000">
                <a:off x="2438400" y="51054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6200000" flipH="1">
                <a:off x="2552700" y="53721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00B05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2590800" y="52578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00B05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 bwMode="auto">
              <a:xfrm>
                <a:off x="3124200" y="4572000"/>
                <a:ext cx="457200" cy="9906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rot="5400000">
                <a:off x="3390900" y="48387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0800000">
                <a:off x="3352800" y="47244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16200000" flipH="1">
                <a:off x="3162300" y="49149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00B05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3200400" y="48006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00B05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3390900" y="50673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0000FF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0800000">
                <a:off x="3352800" y="49530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0000FF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3238500" y="52197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10800000">
                <a:off x="3200400" y="51054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6200000" flipH="1">
                <a:off x="3314700" y="53721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00B05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3352800" y="5257800"/>
                <a:ext cx="152400" cy="76200"/>
              </a:xfrm>
              <a:prstGeom prst="straightConnector1">
                <a:avLst/>
              </a:prstGeom>
              <a:ln w="6350">
                <a:solidFill>
                  <a:srgbClr val="00B05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590800" y="4800600"/>
                <a:ext cx="838200" cy="0"/>
              </a:xfrm>
              <a:prstGeom prst="line">
                <a:avLst/>
              </a:prstGeom>
              <a:ln w="31750" cap="rnd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438400" y="4953000"/>
                <a:ext cx="838200" cy="0"/>
              </a:xfrm>
              <a:prstGeom prst="line">
                <a:avLst/>
              </a:prstGeom>
              <a:ln w="31750" cap="rnd">
                <a:solidFill>
                  <a:srgbClr val="0000FF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667000" y="5105400"/>
                <a:ext cx="838200" cy="0"/>
              </a:xfrm>
              <a:prstGeom prst="line">
                <a:avLst/>
              </a:prstGeom>
              <a:ln w="31750" cap="rnd">
                <a:solidFill>
                  <a:srgbClr val="00B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514600" y="5181600"/>
                <a:ext cx="838200" cy="0"/>
              </a:xfrm>
              <a:prstGeom prst="line">
                <a:avLst/>
              </a:prstGeom>
              <a:ln w="31750" cap="rnd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667000" y="5334000"/>
                <a:ext cx="838200" cy="0"/>
              </a:xfrm>
              <a:prstGeom prst="line">
                <a:avLst/>
              </a:prstGeom>
              <a:ln w="31750" cap="rnd">
                <a:solidFill>
                  <a:srgbClr val="00B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401347" y="2073836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 = - </a:t>
              </a:r>
              <a:r>
                <a:rPr lang="en-US" dirty="0" smtClean="0">
                  <a:latin typeface="Symbol" pitchFamily="18" charset="2"/>
                </a:rPr>
                <a:t>¥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46081" y="206216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 = 0</a:t>
              </a:r>
              <a:endParaRPr lang="en-US" dirty="0" smtClean="0">
                <a:latin typeface="Symbol" pitchFamily="18" charset="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76600" y="2062168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 = 1 fm/c</a:t>
              </a:r>
              <a:endParaRPr lang="en-US" dirty="0" smtClean="0">
                <a:latin typeface="Symbol" pitchFamily="18" charset="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5944" y="2062168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 = 3 fm/c</a:t>
              </a:r>
              <a:endParaRPr lang="en-US" dirty="0" smtClean="0">
                <a:latin typeface="Symbol" pitchFamily="18" charset="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03944" y="2073836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 = + </a:t>
              </a:r>
              <a:r>
                <a:rPr lang="en-US" dirty="0" smtClean="0">
                  <a:latin typeface="Symbol" pitchFamily="18" charset="2"/>
                </a:rPr>
                <a:t>¥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03744" y="2062168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 = 4 fm/c</a:t>
              </a:r>
              <a:endParaRPr lang="en-US" dirty="0" smtClean="0">
                <a:latin typeface="Symbol" pitchFamily="18" charset="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4800" y="3918769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Initial State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71600" y="3918769"/>
              <a:ext cx="11224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Initial Overlap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58977" y="3918769"/>
              <a:ext cx="11897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Thermalization</a:t>
              </a:r>
              <a:endParaRPr lang="en-US" sz="1200" dirty="0" smtClean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49091" y="3918769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QGP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62600" y="3917994"/>
              <a:ext cx="11288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Hadronization</a:t>
              </a:r>
              <a:endParaRPr lang="en-US" sz="12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67600" y="3917994"/>
              <a:ext cx="10118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Hadron</a:t>
              </a:r>
              <a:r>
                <a:rPr lang="en-US" sz="1200" dirty="0" smtClean="0"/>
                <a:t> Gas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981200" y="2595568"/>
              <a:ext cx="7010400" cy="114300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2209800" y="2257432"/>
              <a:ext cx="457200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315851" y="1752600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JET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and High-p</a:t>
            </a:r>
            <a:r>
              <a:rPr lang="en-US" baseline="-25000" dirty="0" smtClean="0"/>
              <a:t>T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smtClean="0"/>
              <a:t>CGC vs. KLN and rotating RP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Effect not large enough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87-3073-4C91-952A-1DCB4883412D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 descr="eps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01783" y="1392383"/>
            <a:ext cx="3768435" cy="487679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990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of geom. on, e.g.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might be quite large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5334000"/>
            <a:ext cx="221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J </a:t>
            </a:r>
            <a:r>
              <a:rPr lang="en-US" sz="1200" dirty="0" err="1" smtClean="0"/>
              <a:t>Jia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3266" y="2362200"/>
            <a:ext cx="47045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0" y="5791200"/>
            <a:ext cx="710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 experimental constraints on initial geometry!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Fluctuations?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Hot spots can be huge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NEXUS calculation for </a:t>
            </a:r>
            <a:r>
              <a:rPr lang="en-US" b="1" i="1" dirty="0" smtClean="0"/>
              <a:t>10% most central</a:t>
            </a:r>
            <a:r>
              <a:rPr lang="en-US" dirty="0" smtClean="0"/>
              <a:t> top RHIC energy event</a:t>
            </a:r>
            <a:endParaRPr lang="en-US" b="1" i="1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For simple E-loss not a large effect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Important for </a:t>
            </a:r>
            <a:r>
              <a:rPr lang="en-US" dirty="0" err="1" smtClean="0"/>
              <a:t>fluc</a:t>
            </a:r>
            <a:r>
              <a:rPr lang="en-US" dirty="0" smtClean="0"/>
              <a:t>., opacity exp.?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F4FC-3C7E-4F63-AB96-B75331FBEA60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199" y="1752600"/>
            <a:ext cx="3123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58337" y="5334000"/>
            <a:ext cx="2185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Jia</a:t>
            </a:r>
            <a:r>
              <a:rPr lang="en-US" sz="1200" dirty="0" smtClean="0"/>
              <a:t> and Wei, arXiv:1005.0645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+ Fluctuations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Hydro evolution may amplify fluctuations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8E04-38FB-401C-A27B-9F7A35E29413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249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4443413" cy="43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19600" y="6200001"/>
            <a:ext cx="302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dirty="0" err="1" smtClean="0"/>
              <a:t>Rischke</a:t>
            </a:r>
            <a:r>
              <a:rPr lang="en-US" sz="1200" dirty="0" smtClean="0"/>
              <a:t>, Zhang, NPA613,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464"/>
            <a:ext cx="8229600" cy="4876800"/>
          </a:xfrm>
        </p:spPr>
        <p:txBody>
          <a:bodyPr/>
          <a:lstStyle/>
          <a:p>
            <a:r>
              <a:rPr lang="en-US" smtClean="0"/>
              <a:t>EIC </a:t>
            </a:r>
            <a:r>
              <a:rPr lang="en-US" dirty="0" smtClean="0"/>
              <a:t>could give experimental handle on initial geometry</a:t>
            </a:r>
          </a:p>
          <a:p>
            <a:pPr lvl="1"/>
            <a:r>
              <a:rPr lang="en-US" dirty="0" smtClean="0"/>
              <a:t>Recall e + A diffraction </a:t>
            </a:r>
            <a:r>
              <a:rPr lang="en-US" dirty="0" err="1" smtClean="0"/>
              <a:t>exps</a:t>
            </a:r>
            <a:r>
              <a:rPr lang="en-US" dirty="0" smtClean="0"/>
              <a:t>. on A at rest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1BC8-C747-4DC7-87CC-EAAB37CFD6D9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73" y="2667000"/>
            <a:ext cx="30821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387" y="2847201"/>
            <a:ext cx="4759813" cy="317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0" y="620000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Hahn, Ravenhall, and Hofstadter, Phys Rev 101 (1956)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Distribution of A at x ~ 10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21D5-335A-406E-881C-8C447F84EB16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r>
              <a:rPr lang="en-US" dirty="0" smtClean="0"/>
              <a:t>Coherent vector meson production in e + A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228600" y="1828800"/>
            <a:ext cx="3987910" cy="2447330"/>
            <a:chOff x="228600" y="2433935"/>
            <a:chExt cx="3987910" cy="244733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819400"/>
              <a:ext cx="361422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733800" y="2433935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e’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3048000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J/</a:t>
              </a:r>
              <a:r>
                <a:rPr lang="en-US" sz="2400" i="1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4415135"/>
              <a:ext cx="435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A’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24384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4419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3200400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g</a:t>
              </a:r>
              <a:r>
                <a:rPr lang="en-US" sz="2400" dirty="0" smtClean="0"/>
                <a:t>*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176464" y="3262312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214560" y="3686176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752600"/>
            <a:ext cx="356180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181600" y="6400800"/>
            <a:ext cx="2816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Caldwell and Kowalski, PRC 81 (2010)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4454" y="5867400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 J/</a:t>
            </a:r>
            <a:r>
              <a:rPr lang="en-US" i="1" dirty="0" smtClean="0">
                <a:latin typeface="Symbol" pitchFamily="18" charset="2"/>
              </a:rPr>
              <a:t>y</a:t>
            </a:r>
            <a:r>
              <a:rPr lang="en-US" dirty="0" smtClean="0"/>
              <a:t> Events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4960" y="4267200"/>
            <a:ext cx="3829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dirty="0" smtClean="0">
                <a:solidFill>
                  <a:srgbClr val="005400"/>
                </a:solidFill>
              </a:rPr>
              <a:t>2 gluon exchange 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5400"/>
                </a:solidFill>
              </a:rPr>
              <a:t>=&gt; mean &amp; correlations</a:t>
            </a:r>
          </a:p>
          <a:p>
            <a:endParaRPr lang="en-US" sz="2400" dirty="0" err="1" smtClean="0"/>
          </a:p>
        </p:txBody>
      </p:sp>
      <p:sp>
        <p:nvSpPr>
          <p:cNvPr id="24" name="TextBox 23"/>
          <p:cNvSpPr txBox="1"/>
          <p:nvPr/>
        </p:nvSpPr>
        <p:spPr>
          <a:xfrm>
            <a:off x="7449305" y="335280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Must reject incoherent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collisions at ~100%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5486400"/>
            <a:ext cx="2662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Also DVCS and 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Incoherent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Cold Matter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smtClean="0"/>
              <a:t>Large fraction of jet lifetime spent in </a:t>
            </a:r>
            <a:r>
              <a:rPr lang="en-US" dirty="0" err="1" smtClean="0"/>
              <a:t>hadronic</a:t>
            </a:r>
            <a:r>
              <a:rPr lang="en-US" dirty="0" smtClean="0"/>
              <a:t> matter</a:t>
            </a:r>
          </a:p>
          <a:p>
            <a:pPr lvl="1"/>
            <a:r>
              <a:rPr lang="en-US" dirty="0" smtClean="0"/>
              <a:t>QGP lasts ~ 2 fm</a:t>
            </a:r>
          </a:p>
          <a:p>
            <a:pPr lvl="1"/>
            <a:r>
              <a:rPr lang="en-US" dirty="0" smtClean="0"/>
              <a:t>Typical jet </a:t>
            </a:r>
            <a:r>
              <a:rPr lang="en-US" dirty="0" err="1" smtClean="0"/>
              <a:t>pathlength</a:t>
            </a:r>
            <a:r>
              <a:rPr lang="en-US" dirty="0" smtClean="0"/>
              <a:t> ~ 5 fm</a:t>
            </a:r>
          </a:p>
          <a:p>
            <a:r>
              <a:rPr lang="en-US" dirty="0" smtClean="0"/>
              <a:t>Measure in EIC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071A-FFD9-4330-BB84-96A92294334E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785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3300" y="2057400"/>
            <a:ext cx="2984500" cy="3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52400" y="3810000"/>
            <a:ext cx="5772591" cy="2791599"/>
            <a:chOff x="152400" y="3810000"/>
            <a:chExt cx="5772591" cy="2791599"/>
          </a:xfrm>
        </p:grpSpPr>
        <p:pic>
          <p:nvPicPr>
            <p:cNvPr id="8785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3810000"/>
              <a:ext cx="5772591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649860" y="6324600"/>
              <a:ext cx="1398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Accardi</a:t>
              </a:r>
              <a:r>
                <a:rPr lang="en-US" sz="1200" dirty="0" smtClean="0"/>
                <a:t>, QM Italia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77000" y="6019800"/>
            <a:ext cx="183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Accardi</a:t>
            </a:r>
            <a:r>
              <a:rPr lang="en-US" sz="1200" dirty="0" smtClean="0"/>
              <a:t> et al., </a:t>
            </a:r>
          </a:p>
          <a:p>
            <a:r>
              <a:rPr lang="en-US" sz="1200" dirty="0" err="1" smtClean="0"/>
              <a:t>Riv.Nuovo</a:t>
            </a:r>
            <a:r>
              <a:rPr lang="en-US" sz="1200" dirty="0" smtClean="0"/>
              <a:t> Cim.32,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Tantalizing physics discoveries at RHIC</a:t>
            </a:r>
          </a:p>
          <a:p>
            <a:pPr lvl="1"/>
            <a:r>
              <a:rPr lang="en-US" dirty="0" smtClean="0"/>
              <a:t>Large low-p</a:t>
            </a:r>
            <a:r>
              <a:rPr lang="en-US" baseline="-25000" dirty="0" smtClean="0"/>
              <a:t>T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2"/>
            <a:r>
              <a:rPr lang="en-US" dirty="0" smtClean="0"/>
              <a:t>nearly perfect strongly coupled fluid (?)</a:t>
            </a:r>
          </a:p>
          <a:p>
            <a:pPr lvl="1"/>
            <a:r>
              <a:rPr lang="en-US" dirty="0" smtClean="0"/>
              <a:t>Large high-p</a:t>
            </a:r>
            <a:r>
              <a:rPr lang="en-US" baseline="-25000" dirty="0" smtClean="0"/>
              <a:t>T</a:t>
            </a:r>
            <a:r>
              <a:rPr lang="en-US" dirty="0" smtClean="0"/>
              <a:t> suppression</a:t>
            </a:r>
          </a:p>
          <a:p>
            <a:pPr lvl="2"/>
            <a:r>
              <a:rPr lang="en-US" dirty="0" smtClean="0"/>
              <a:t>weakly coupled </a:t>
            </a:r>
            <a:r>
              <a:rPr lang="en-US" dirty="0" err="1" smtClean="0"/>
              <a:t>quasiparticle</a:t>
            </a:r>
            <a:r>
              <a:rPr lang="en-US" dirty="0" smtClean="0"/>
              <a:t> plasma (?)</a:t>
            </a:r>
          </a:p>
          <a:p>
            <a:r>
              <a:rPr lang="en-US" dirty="0" smtClean="0"/>
              <a:t>Qualitative understanding of QGP physics requires constraints on full </a:t>
            </a:r>
            <a:r>
              <a:rPr lang="en-US" dirty="0" err="1" smtClean="0"/>
              <a:t>spacetime</a:t>
            </a:r>
            <a:r>
              <a:rPr lang="en-US" dirty="0" smtClean="0"/>
              <a:t> evolution of HI collision</a:t>
            </a:r>
          </a:p>
          <a:p>
            <a:r>
              <a:rPr lang="en-US" dirty="0" smtClean="0"/>
              <a:t>Exciting </a:t>
            </a:r>
            <a:r>
              <a:rPr lang="en-US" dirty="0" err="1" smtClean="0"/>
              <a:t>eA</a:t>
            </a:r>
            <a:r>
              <a:rPr lang="en-US" dirty="0" smtClean="0"/>
              <a:t> physics opportunities for AA</a:t>
            </a:r>
          </a:p>
          <a:p>
            <a:pPr lvl="1"/>
            <a:r>
              <a:rPr lang="en-US" dirty="0" smtClean="0"/>
              <a:t>Knowledge of:</a:t>
            </a:r>
          </a:p>
          <a:p>
            <a:pPr lvl="2">
              <a:buNone/>
            </a:pPr>
            <a:r>
              <a:rPr lang="en-US" i="1" dirty="0" smtClean="0">
                <a:latin typeface="Symbol" pitchFamily="18" charset="2"/>
              </a:rPr>
              <a:t>	</a:t>
            </a:r>
            <a:r>
              <a:rPr lang="en-US" b="1" i="1" u="sng" dirty="0" smtClean="0">
                <a:latin typeface="Symbol" pitchFamily="18" charset="2"/>
              </a:rPr>
              <a:t>r </a:t>
            </a:r>
            <a:r>
              <a:rPr lang="en-US" b="1" u="sng" dirty="0" smtClean="0"/>
              <a:t>(</a:t>
            </a:r>
            <a:r>
              <a:rPr lang="en-US" b="1" i="1" u="sng" dirty="0" smtClean="0"/>
              <a:t>b</a:t>
            </a:r>
            <a:r>
              <a:rPr lang="en-US" b="1" u="sng" dirty="0" smtClean="0"/>
              <a:t>), </a:t>
            </a:r>
            <a:r>
              <a:rPr lang="en-US" b="1" u="sng" dirty="0" err="1" smtClean="0"/>
              <a:t>thermalization</a:t>
            </a:r>
            <a:r>
              <a:rPr lang="en-US" b="1" u="sng" dirty="0" smtClean="0"/>
              <a:t>, cold matter E-loss</a:t>
            </a:r>
          </a:p>
          <a:p>
            <a:pPr lvl="1">
              <a:buNone/>
            </a:pPr>
            <a:r>
              <a:rPr lang="en-US" dirty="0" smtClean="0"/>
              <a:t>	a </a:t>
            </a:r>
            <a:r>
              <a:rPr lang="en-US" b="1" i="1" dirty="0" smtClean="0"/>
              <a:t>qualitative</a:t>
            </a:r>
            <a:r>
              <a:rPr lang="en-US" dirty="0" smtClean="0"/>
              <a:t> advance of HI via EIC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600D-E061-462C-B69E-C90BB5C19A1D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These Interesting?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to characterize the QGP</a:t>
            </a:r>
          </a:p>
          <a:p>
            <a:pPr lvl="1"/>
            <a:r>
              <a:rPr lang="en-US" dirty="0" smtClean="0"/>
              <a:t>Can’t directly measure</a:t>
            </a:r>
          </a:p>
          <a:p>
            <a:pPr lvl="2"/>
            <a:r>
              <a:rPr lang="en-US" dirty="0" smtClean="0"/>
              <a:t>Use indirect tools</a:t>
            </a:r>
          </a:p>
          <a:p>
            <a:r>
              <a:rPr lang="en-US" dirty="0" smtClean="0"/>
              <a:t>Is QGP:</a:t>
            </a:r>
          </a:p>
          <a:p>
            <a:pPr lvl="1"/>
            <a:r>
              <a:rPr lang="en-US" dirty="0" smtClean="0"/>
              <a:t>Most perfect fluid ever created/studied?</a:t>
            </a:r>
          </a:p>
          <a:p>
            <a:pPr lvl="1"/>
            <a:r>
              <a:rPr lang="en-US" dirty="0" smtClean="0"/>
              <a:t>Can one use strongly and/or weakly coupled field theory methods?</a:t>
            </a:r>
          </a:p>
          <a:p>
            <a:pPr lvl="2"/>
            <a:r>
              <a:rPr lang="en-US" dirty="0" smtClean="0"/>
              <a:t>pQCD vs. AdS/CFT</a:t>
            </a:r>
          </a:p>
          <a:p>
            <a:r>
              <a:rPr lang="en-US" i="1" dirty="0" smtClean="0"/>
              <a:t>Enormous</a:t>
            </a:r>
            <a:r>
              <a:rPr lang="en-US" dirty="0" smtClean="0"/>
              <a:t> influence of </a:t>
            </a:r>
            <a:r>
              <a:rPr lang="en-US" b="1" u="sng" dirty="0" smtClean="0"/>
              <a:t>geometry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8DE4-E757-4857-8BD5-B9B569736D91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Spacetime</a:t>
            </a:r>
            <a:r>
              <a:rPr lang="en-US" dirty="0" smtClean="0"/>
              <a:t> Evolution of a HI Collision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FDA-EB00-46A3-8161-65986BE1F9E0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331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" y="2559050"/>
            <a:ext cx="89773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0"/>
          <p:cNvGrpSpPr/>
          <p:nvPr/>
        </p:nvGrpSpPr>
        <p:grpSpPr>
          <a:xfrm>
            <a:off x="2438400" y="2819400"/>
            <a:ext cx="1219200" cy="990600"/>
            <a:chOff x="2362200" y="4572000"/>
            <a:chExt cx="1219200" cy="990600"/>
          </a:xfrm>
        </p:grpSpPr>
        <p:sp>
          <p:nvSpPr>
            <p:cNvPr id="8" name="Oval 7"/>
            <p:cNvSpPr/>
            <p:nvPr/>
          </p:nvSpPr>
          <p:spPr bwMode="auto">
            <a:xfrm>
              <a:off x="2362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2628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2590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400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438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628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2590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2476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2438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2552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590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 bwMode="auto">
            <a:xfrm>
              <a:off x="3124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>
              <a:off x="3390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3352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3162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200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3390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>
              <a:off x="3352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3238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>
              <a:off x="3200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3314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352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590800" y="4800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438400" y="4953000"/>
              <a:ext cx="838200" cy="0"/>
            </a:xfrm>
            <a:prstGeom prst="line">
              <a:avLst/>
            </a:prstGeom>
            <a:ln w="31750" cap="rnd">
              <a:solidFill>
                <a:srgbClr val="0000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667000" y="51054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14600" y="5181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667000" y="53340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01347" y="22976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-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46081" y="22860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76600" y="2286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55944" y="2286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3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03944" y="229766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+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03744" y="2286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4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800" y="414260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State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71600" y="4142601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Overlap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58977" y="414260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Thermalization</a:t>
            </a:r>
            <a:endParaRPr lang="en-US" sz="12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4349091" y="4142601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QGP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62600" y="4141826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Hadronization</a:t>
            </a:r>
            <a:endParaRPr lang="en-US" sz="12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7467600" y="4141826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</a:t>
            </a:r>
            <a:r>
              <a:rPr lang="en-US" sz="1200" dirty="0" smtClean="0"/>
              <a:t> Gas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At RHIC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Nontrivial to learn about QGP through 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and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picture:</a:t>
            </a:r>
          </a:p>
          <a:p>
            <a:pPr lvl="1">
              <a:buNone/>
            </a:pPr>
            <a:r>
              <a:rPr lang="en-US" dirty="0" smtClean="0"/>
              <a:t>Anisotropic initial </a:t>
            </a:r>
          </a:p>
          <a:p>
            <a:pPr lvl="1">
              <a:buNone/>
            </a:pPr>
            <a:r>
              <a:rPr lang="en-US" dirty="0" smtClean="0"/>
              <a:t>geometry =&gt; </a:t>
            </a:r>
          </a:p>
          <a:p>
            <a:pPr lvl="1">
              <a:buNone/>
            </a:pPr>
            <a:r>
              <a:rPr lang="en-US" dirty="0" smtClean="0"/>
              <a:t>anisotropic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FB74-BCFB-40CE-B921-BF3A71F74002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4" descr="CollisionGeo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036383"/>
            <a:ext cx="4495800" cy="300221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141501"/>
            <a:ext cx="5943600" cy="22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Hydrodynamics and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DAD-4F22-4188-9EC2-E3A18B0C45AD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3" descr="v2pt_b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446399"/>
            <a:ext cx="4916006" cy="373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295400"/>
            <a:ext cx="4572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therm.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¶</a:t>
            </a:r>
            <a:r>
              <a:rPr kumimoji="0" lang="en-US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1" u="none" strike="noStrike" kern="1200" cap="none" spc="0" normalizeH="0" baseline="30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 = 0</a:t>
            </a:r>
            <a:endParaRPr lang="en-US" sz="2800" dirty="0" smtClean="0">
              <a:solidFill>
                <a:srgbClr val="005400"/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Equation of State (EOS)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  <a:latin typeface="Arial" pitchFamily="34" charset="0"/>
                <a:cs typeface="Arial" pitchFamily="34" charset="0"/>
              </a:rPr>
              <a:t>Ideal: </a:t>
            </a:r>
            <a:r>
              <a:rPr lang="en-US" sz="2800" dirty="0" smtClean="0">
                <a:solidFill>
                  <a:srgbClr val="005400"/>
                </a:solidFill>
                <a:latin typeface="Symbol" pitchFamily="18" charset="2"/>
                <a:cs typeface="Arial" pitchFamily="34" charset="0"/>
              </a:rPr>
              <a:t>h</a:t>
            </a:r>
            <a:r>
              <a:rPr lang="en-US" sz="2800" dirty="0" smtClean="0">
                <a:solidFill>
                  <a:srgbClr val="005400"/>
                </a:solidFill>
                <a:latin typeface="Arial" pitchFamily="34" charset="0"/>
                <a:cs typeface="Arial" pitchFamily="34" charset="0"/>
              </a:rPr>
              <a:t>/s = 0</a:t>
            </a:r>
            <a:endParaRPr lang="en-US" sz="3200" dirty="0" smtClean="0">
              <a:solidFill>
                <a:srgbClr val="6600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v</a:t>
            </a:r>
            <a:r>
              <a:rPr lang="en-US" sz="2800" baseline="-25000" dirty="0" smtClean="0">
                <a:solidFill>
                  <a:srgbClr val="005400"/>
                </a:solidFill>
              </a:rPr>
              <a:t>2</a:t>
            </a:r>
            <a:r>
              <a:rPr lang="en-US" sz="2800" dirty="0" smtClean="0">
                <a:solidFill>
                  <a:srgbClr val="005400"/>
                </a:solidFill>
              </a:rPr>
              <a:t>: 2</a:t>
            </a:r>
            <a:r>
              <a:rPr lang="en-US" sz="2800" baseline="30000" dirty="0" smtClean="0">
                <a:solidFill>
                  <a:srgbClr val="005400"/>
                </a:solidFill>
              </a:rPr>
              <a:t>nd</a:t>
            </a:r>
            <a:r>
              <a:rPr lang="en-US" sz="2800" dirty="0" smtClean="0">
                <a:solidFill>
                  <a:srgbClr val="005400"/>
                </a:solidFill>
              </a:rPr>
              <a:t> Fourier </a:t>
            </a:r>
            <a:r>
              <a:rPr lang="en-US" sz="2800" dirty="0" err="1" smtClean="0">
                <a:solidFill>
                  <a:srgbClr val="005400"/>
                </a:solidFill>
              </a:rPr>
              <a:t>coef</a:t>
            </a:r>
            <a:r>
              <a:rPr lang="en-US" sz="2800" dirty="0" smtClean="0">
                <a:solidFill>
                  <a:srgbClr val="005400"/>
                </a:solidFill>
              </a:rPr>
              <a:t> of particle spectrum: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>
              <a:solidFill>
                <a:srgbClr val="660000"/>
              </a:solidFill>
            </a:endParaRPr>
          </a:p>
        </p:txBody>
      </p:sp>
      <p:pic>
        <p:nvPicPr>
          <p:cNvPr id="8622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947" y="5181600"/>
            <a:ext cx="657325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Viscous Hydrodynamics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Viscosity reduces elliptic flow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pQCD</a:t>
            </a:r>
            <a:r>
              <a:rPr lang="en-US" dirty="0" smtClean="0"/>
              <a:t>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AdS</a:t>
            </a:r>
            <a:r>
              <a:rPr lang="en-US" dirty="0" smtClean="0"/>
              <a:t>/CFT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1/4</a:t>
            </a:r>
            <a:r>
              <a:rPr lang="en-US" dirty="0" smtClean="0">
                <a:latin typeface="Symbol" pitchFamily="18" charset="2"/>
              </a:rPr>
              <a:t>p</a:t>
            </a: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2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2">
              <a:buNone/>
            </a:pPr>
            <a:r>
              <a:rPr lang="en-US" dirty="0" smtClean="0"/>
              <a:t>=&gt; Strongly coupled medium?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FA28-DC62-470A-9336-23D8A8F25D99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4240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895600"/>
            <a:ext cx="42186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4419601" y="2870789"/>
          <a:ext cx="4660900" cy="3218087"/>
        </p:xfrm>
        <a:graphic>
          <a:graphicData uri="http://schemas.openxmlformats.org/presentationml/2006/ole">
            <p:oleObj spid="_x0000_s742405" name="Image" r:id="rId4" imgW="6273016" imgH="4330159" progId="">
              <p:embed/>
            </p:oleObj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748756" y="6015335"/>
            <a:ext cx="2090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/>
              <a:t>Luzum</a:t>
            </a:r>
            <a:r>
              <a:rPr lang="en-US" sz="1200" dirty="0"/>
              <a:t> and </a:t>
            </a:r>
            <a:r>
              <a:rPr lang="en-US" sz="1200" dirty="0" err="1"/>
              <a:t>Romatschke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 smtClean="0"/>
              <a:t>Phys.Rev.C78:034915,2008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1978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Shear Viscosity, 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Geometry in Viscosity Extraction</a:t>
            </a:r>
            <a:endParaRPr lang="en-US" baseline="-250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Poorly constrained initial </a:t>
            </a:r>
            <a:r>
              <a:rPr lang="en-US" dirty="0" err="1" smtClean="0"/>
              <a:t>geom</a:t>
            </a:r>
            <a:r>
              <a:rPr lang="en-US" dirty="0" smtClean="0"/>
              <a:t> =&gt; 100% uncertainty in viscosity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KLN CGC breaks down at edge of nuclear overlap</a:t>
            </a:r>
          </a:p>
          <a:p>
            <a:pPr lvl="2"/>
            <a:r>
              <a:rPr lang="en-US" dirty="0" smtClean="0"/>
              <a:t>Whole effect comes from edges!</a:t>
            </a:r>
          </a:p>
          <a:p>
            <a:pPr lvl="2"/>
            <a:r>
              <a:rPr lang="en-US" dirty="0" smtClean="0"/>
              <a:t>Experimental constraints needed!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C9CC-5BEC-4DD9-9D9A-622D738485C5}" type="datetime1">
              <a:rPr lang="en-US" smtClean="0"/>
              <a:pPr/>
              <a:t>10/4/2010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28600" y="1748135"/>
          <a:ext cx="4176713" cy="3303587"/>
        </p:xfrm>
        <a:graphic>
          <a:graphicData uri="http://schemas.openxmlformats.org/presentationml/2006/ole">
            <p:oleObj spid="_x0000_s866306" name="Image" r:id="rId3" imgW="6679365" imgH="5282540" progId="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572000" y="1824335"/>
          <a:ext cx="4411663" cy="3251200"/>
        </p:xfrm>
        <a:graphic>
          <a:graphicData uri="http://schemas.openxmlformats.org/presentationml/2006/ole">
            <p:oleObj spid="_x0000_s866307" name="Image" r:id="rId4" imgW="6996825" imgH="5155556" progId="">
              <p:embed/>
            </p:oleObj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867400" y="5024735"/>
            <a:ext cx="2214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T Hirano, et al., </a:t>
            </a:r>
            <a:endParaRPr lang="en-US" sz="1200" dirty="0" smtClean="0"/>
          </a:p>
          <a:p>
            <a:r>
              <a:rPr lang="en-US" sz="1200" dirty="0" smtClean="0"/>
              <a:t>Phys.Lett.B636:299-304,2006</a:t>
            </a:r>
            <a:endParaRPr lang="en-US" sz="1200" dirty="0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096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7239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1153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82296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2766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6576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9530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3340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Particles?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B4FD-63B6-4694-B1AE-4EC98E50BF5E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the 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00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98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http://www.fas.org/irp/imint/docs/rst/Intro/Part2_26d.html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</a:rPr>
              <a:t>One can learn a lot from </a:t>
            </a:r>
            <a:r>
              <a:rPr lang="en-US" sz="2000" dirty="0" smtClean="0">
                <a:solidFill>
                  <a:srgbClr val="4D4D4D"/>
                </a:solidFill>
              </a:rPr>
              <a:t>a single probe</a:t>
            </a:r>
            <a:r>
              <a:rPr lang="en-US" sz="2000" dirty="0">
                <a:solidFill>
                  <a:srgbClr val="4D4D4D"/>
                </a:solidFill>
              </a:rPr>
              <a:t>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00"/>
                </a:solidFill>
              </a:rPr>
              <a:t>PET Scan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57800" y="2057400"/>
            <a:ext cx="3581400" cy="4070350"/>
            <a:chOff x="3312" y="1056"/>
            <a:chExt cx="2256" cy="2564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739330" name="Image" r:id="rId4" imgW="2717460" imgH="2425397" progId="">
                <p:embed/>
              </p:oleObj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and even more with multiple probes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22147</TotalTime>
  <Words>1235</Words>
  <Application>Microsoft Office PowerPoint</Application>
  <PresentationFormat>On-screen Show (4:3)</PresentationFormat>
  <Paragraphs>381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Image</vt:lpstr>
      <vt:lpstr>The EIC, Heavy Quarks,  and QGP Phenomenology</vt:lpstr>
      <vt:lpstr>Two Major Discoveries at RHIC</vt:lpstr>
      <vt:lpstr>Why Are These Interesting?</vt:lpstr>
      <vt:lpstr>Spacetime Evolution of a HI Collision</vt:lpstr>
      <vt:lpstr>Geometry and Flow</vt:lpstr>
      <vt:lpstr>Hydrodynamics and v2</vt:lpstr>
      <vt:lpstr>Viscous Hydrodynamics</vt:lpstr>
      <vt:lpstr>Geometry in Viscosity Extraction</vt:lpstr>
      <vt:lpstr>Why High-pT Particles?</vt:lpstr>
      <vt:lpstr>Tomography in QGP</vt:lpstr>
      <vt:lpstr>QGP Energy Loss</vt:lpstr>
      <vt:lpstr>High-pT Observables</vt:lpstr>
      <vt:lpstr>pQCD Rad Picture</vt:lpstr>
      <vt:lpstr>pQCD Success at RHIC:</vt:lpstr>
      <vt:lpstr>Qualitative Disagreement</vt:lpstr>
      <vt:lpstr>What About Elastic Loss?</vt:lpstr>
      <vt:lpstr>pQCD Seemingly Inadequate</vt:lpstr>
      <vt:lpstr>Jets in AdS/CFT</vt:lpstr>
      <vt:lpstr>Compared to Data</vt:lpstr>
      <vt:lpstr>Light Quark and Gluon E-Loss</vt:lpstr>
      <vt:lpstr>High-pT and HIC Spacetime Evolution</vt:lpstr>
      <vt:lpstr>Geometry and High-pT v2</vt:lpstr>
      <vt:lpstr>What About Fluctuations?</vt:lpstr>
      <vt:lpstr>Hydro + Fluctuations</vt:lpstr>
      <vt:lpstr>Measuring the IC</vt:lpstr>
      <vt:lpstr>Gluon Distribution of A at x ~ 10-3</vt:lpstr>
      <vt:lpstr>Importance of Cold Matter E-Loss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808</cp:revision>
  <dcterms:created xsi:type="dcterms:W3CDTF">2009-09-03T22:02:25Z</dcterms:created>
  <dcterms:modified xsi:type="dcterms:W3CDTF">2010-10-04T18:53:10Z</dcterms:modified>
</cp:coreProperties>
</file>