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668" r:id="rId2"/>
    <p:sldId id="972" r:id="rId3"/>
    <p:sldId id="869" r:id="rId4"/>
    <p:sldId id="917" r:id="rId5"/>
    <p:sldId id="922" r:id="rId6"/>
    <p:sldId id="916" r:id="rId7"/>
    <p:sldId id="918" r:id="rId8"/>
    <p:sldId id="919" r:id="rId9"/>
    <p:sldId id="895" r:id="rId10"/>
    <p:sldId id="908" r:id="rId11"/>
    <p:sldId id="958" r:id="rId12"/>
    <p:sldId id="909" r:id="rId13"/>
    <p:sldId id="948" r:id="rId14"/>
    <p:sldId id="875" r:id="rId15"/>
    <p:sldId id="876" r:id="rId16"/>
    <p:sldId id="967" r:id="rId17"/>
    <p:sldId id="966" r:id="rId18"/>
    <p:sldId id="978" r:id="rId19"/>
    <p:sldId id="965" r:id="rId20"/>
    <p:sldId id="979" r:id="rId21"/>
    <p:sldId id="926" r:id="rId22"/>
    <p:sldId id="933" r:id="rId23"/>
    <p:sldId id="934" r:id="rId24"/>
    <p:sldId id="877" r:id="rId25"/>
    <p:sldId id="878" r:id="rId26"/>
    <p:sldId id="879" r:id="rId27"/>
    <p:sldId id="880" r:id="rId28"/>
    <p:sldId id="969" r:id="rId29"/>
    <p:sldId id="882" r:id="rId30"/>
    <p:sldId id="883" r:id="rId31"/>
    <p:sldId id="884" r:id="rId32"/>
    <p:sldId id="885" r:id="rId33"/>
    <p:sldId id="886" r:id="rId34"/>
    <p:sldId id="970" r:id="rId35"/>
    <p:sldId id="887" r:id="rId36"/>
    <p:sldId id="888" r:id="rId37"/>
    <p:sldId id="976" r:id="rId38"/>
    <p:sldId id="940" r:id="rId39"/>
    <p:sldId id="941" r:id="rId40"/>
    <p:sldId id="890" r:id="rId41"/>
    <p:sldId id="891" r:id="rId42"/>
    <p:sldId id="980" r:id="rId43"/>
    <p:sldId id="907" r:id="rId44"/>
    <p:sldId id="971" r:id="rId45"/>
    <p:sldId id="942" r:id="rId46"/>
    <p:sldId id="943" r:id="rId47"/>
    <p:sldId id="983" r:id="rId48"/>
    <p:sldId id="961" r:id="rId49"/>
    <p:sldId id="962" r:id="rId50"/>
    <p:sldId id="960" r:id="rId51"/>
    <p:sldId id="968" r:id="rId52"/>
    <p:sldId id="959" r:id="rId53"/>
    <p:sldId id="963" r:id="rId54"/>
    <p:sldId id="964" r:id="rId55"/>
    <p:sldId id="975" r:id="rId56"/>
    <p:sldId id="982" r:id="rId57"/>
    <p:sldId id="676" r:id="rId58"/>
    <p:sldId id="697" r:id="rId59"/>
    <p:sldId id="704" r:id="rId60"/>
    <p:sldId id="815" r:id="rId61"/>
    <p:sldId id="894" r:id="rId62"/>
    <p:sldId id="920" r:id="rId63"/>
    <p:sldId id="929" r:id="rId64"/>
    <p:sldId id="930" r:id="rId65"/>
    <p:sldId id="949" r:id="rId66"/>
    <p:sldId id="950" r:id="rId67"/>
    <p:sldId id="951" r:id="rId68"/>
    <p:sldId id="952" r:id="rId69"/>
    <p:sldId id="954" r:id="rId70"/>
    <p:sldId id="955" r:id="rId71"/>
    <p:sldId id="956" r:id="rId72"/>
    <p:sldId id="957" r:id="rId73"/>
    <p:sldId id="973" r:id="rId74"/>
    <p:sldId id="974" r:id="rId75"/>
    <p:sldId id="981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04D"/>
    <a:srgbClr val="005400"/>
    <a:srgbClr val="09840A"/>
    <a:srgbClr val="4D4D4D"/>
    <a:srgbClr val="FF0000"/>
    <a:srgbClr val="3F3D99"/>
    <a:srgbClr val="660000"/>
    <a:srgbClr val="2D2A6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9" autoAdjust="0"/>
    <p:restoredTop sz="85216" autoAdjust="0"/>
  </p:normalViewPr>
  <p:slideViewPr>
    <p:cSldViewPr>
      <p:cViewPr varScale="1">
        <p:scale>
          <a:sx n="79" d="100"/>
          <a:sy n="79" d="100"/>
        </p:scale>
        <p:origin x="-2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5713B-7F30-4AF5-96BF-BCA3677841D5}" type="datetimeFigureOut">
              <a:rPr lang="en-US" smtClean="0"/>
              <a:pPr/>
              <a:t>3/28/2011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2E535-840F-463B-B54A-E456A7A5B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Unique as compared to strongly</a:t>
            </a:r>
            <a:r>
              <a:rPr lang="en-US" baseline="0" dirty="0" smtClean="0"/>
              <a:t> coupled </a:t>
            </a:r>
            <a:r>
              <a:rPr lang="en-US" baseline="0" dirty="0" err="1" smtClean="0"/>
              <a:t>Abelian</a:t>
            </a:r>
            <a:r>
              <a:rPr lang="en-US" baseline="0" dirty="0" smtClean="0"/>
              <a:t>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up, experiments!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Important to get to &gt;~ 10 </a:t>
            </a:r>
            <a:r>
              <a:rPr lang="en-US" dirty="0" err="1" smtClean="0"/>
              <a:t>GeV</a:t>
            </a:r>
            <a:r>
              <a:rPr lang="en-US" dirty="0" smtClean="0"/>
              <a:t> to avoid IS, </a:t>
            </a:r>
            <a:r>
              <a:rPr lang="en-US" dirty="0" err="1" smtClean="0"/>
              <a:t>hadronization</a:t>
            </a:r>
            <a:r>
              <a:rPr lang="en-US" baseline="0" dirty="0" smtClean="0"/>
              <a:t> effects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2E535-840F-463B-B54A-E456A7A5BD15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4037-8873-48A0-A2D1-AE8112F008B0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92925"/>
            <a:ext cx="3124200" cy="365125"/>
          </a:xfrm>
        </p:spPr>
        <p:txBody>
          <a:bodyPr/>
          <a:lstStyle/>
          <a:p>
            <a:r>
              <a:rPr lang="en-US" smtClean="0"/>
              <a:t>Wits Theory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8139-363C-4E43-A46D-4A4E2E185DD5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68EB-E107-4200-A35E-777EFF83A2CF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8C4CE-D33E-498D-9AD9-532A548673A7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B8E17-2EB2-4A8E-B376-12834473CFA7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73B6-FAEC-4717-8BA9-C7BB88184699}" type="datetime1">
              <a:rPr lang="en-US" smtClean="0"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A1929-BA11-41F4-9CFD-C01027D52555}" type="datetime1">
              <a:rPr lang="en-US" smtClean="0"/>
              <a:t>3/29/2011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05CB7-CDAA-4F4C-A3D7-873A944CD233}" type="datetime1">
              <a:rPr lang="en-US" smtClean="0"/>
              <a:t>3/29/2011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F1BE1-2718-443A-98DF-170705DC0D8A}" type="datetime1">
              <a:rPr lang="en-US" smtClean="0"/>
              <a:t>3/29/2011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2BD51-55F0-4EF9-BA2E-D026492117FD}" type="datetime1">
              <a:rPr lang="en-US" smtClean="0"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322E5-C711-4908-A9AE-95982B85CB4D}" type="datetime1">
              <a:rPr lang="en-US" smtClean="0"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50000">
              <a:schemeClr val="bg1"/>
            </a:gs>
            <a:gs pos="100000">
              <a:srgbClr val="99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29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21F5C-1973-4B6E-8B83-EF6BFC1F3F9C}" type="datetime1">
              <a:rPr lang="en-US" smtClean="0"/>
              <a:t>3/29/2011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71800" y="6392925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Wits Theory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29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B5BCB-DCF7-4CB6-B569-5FAD0D0113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525" y="6388925"/>
            <a:ext cx="304800" cy="40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D2A6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66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54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D4D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te581p\Presentations\2010\100913(UT)\blice.mpg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gte581p\Presentations\2010\100913(UT)\movie4_cinepak.avi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6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2.png"/><Relationship Id="rId4" Type="http://schemas.openxmlformats.org/officeDocument/2006/relationships/image" Target="../media/image113.png"/><Relationship Id="rId9" Type="http://schemas.openxmlformats.org/officeDocument/2006/relationships/image" Target="../media/image11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73175"/>
            <a:ext cx="91440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Phenomenology of the </a:t>
            </a:r>
            <a:br>
              <a:rPr lang="en-US" dirty="0" smtClean="0"/>
            </a:br>
            <a:r>
              <a:rPr lang="en-US" dirty="0" smtClean="0"/>
              <a:t>Quark-Gluon Plasma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660000"/>
                </a:solidFill>
              </a:rPr>
              <a:t>W. A. Horowitz</a:t>
            </a:r>
          </a:p>
          <a:p>
            <a:r>
              <a:rPr lang="en-US" sz="2000" dirty="0" smtClean="0">
                <a:solidFill>
                  <a:srgbClr val="660000"/>
                </a:solidFill>
              </a:rPr>
              <a:t>University of Cape Town</a:t>
            </a:r>
          </a:p>
          <a:p>
            <a:r>
              <a:rPr lang="en-US" sz="2000" dirty="0" smtClean="0">
                <a:solidFill>
                  <a:srgbClr val="660000"/>
                </a:solidFill>
              </a:rPr>
              <a:t>March 29, 2011</a:t>
            </a:r>
            <a:endParaRPr lang="en-US" sz="2000" dirty="0">
              <a:solidFill>
                <a:srgbClr val="66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30AC1-54C0-48BA-982B-A2B7C6FE445F}" type="datetime1">
              <a:rPr lang="en-US" smtClean="0"/>
              <a:t>3/29/2011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51816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With many thanks to </a:t>
            </a:r>
            <a:r>
              <a:rPr lang="en-US" sz="1600" dirty="0" err="1" smtClean="0"/>
              <a:t>Miklos</a:t>
            </a:r>
            <a:r>
              <a:rPr lang="en-US" sz="1600" dirty="0" smtClean="0"/>
              <a:t> </a:t>
            </a:r>
            <a:r>
              <a:rPr lang="en-US" sz="1600" dirty="0" err="1" smtClean="0"/>
              <a:t>Gyulassy</a:t>
            </a:r>
            <a:r>
              <a:rPr lang="en-US" sz="1600" dirty="0" smtClean="0"/>
              <a:t>, </a:t>
            </a:r>
          </a:p>
          <a:p>
            <a:pPr algn="ctr"/>
            <a:r>
              <a:rPr lang="en-US" sz="1600" dirty="0" smtClean="0"/>
              <a:t>Ulrich Heinz, and Yuri </a:t>
            </a:r>
            <a:r>
              <a:rPr lang="en-US" sz="1600" dirty="0" err="1" smtClean="0"/>
              <a:t>Kovchegov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Ion Collisions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3919-2FF4-4BF1-855A-7B3594C355DF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976010"/>
            <a:ext cx="3995737" cy="251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871" y="1976010"/>
            <a:ext cx="382912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/>
          <a:lstStyle/>
          <a:p>
            <a:r>
              <a:rPr lang="en-US" dirty="0" smtClean="0"/>
              <a:t>Collider machines: RHIC, LHC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34974" y="4552890"/>
            <a:ext cx="3579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Relativistic Heavy Ion Collider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5000" y="4552890"/>
            <a:ext cx="2694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Large </a:t>
            </a:r>
            <a:r>
              <a:rPr lang="en-US" sz="2000" dirty="0" err="1" smtClean="0"/>
              <a:t>Hadron</a:t>
            </a:r>
            <a:r>
              <a:rPr lang="en-US" sz="2000" dirty="0" smtClean="0"/>
              <a:t> Collider</a:t>
            </a:r>
          </a:p>
        </p:txBody>
      </p:sp>
      <p:pic>
        <p:nvPicPr>
          <p:cNvPr id="13" name="blic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14400" y="9144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Orders of Magnitude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05400"/>
          </a:xfrm>
        </p:spPr>
        <p:txBody>
          <a:bodyPr/>
          <a:lstStyle/>
          <a:p>
            <a:r>
              <a:rPr lang="en-US" dirty="0" smtClean="0"/>
              <a:t>Units: </a:t>
            </a:r>
            <a:r>
              <a:rPr lang="en-US" dirty="0" err="1" smtClean="0"/>
              <a:t>MeV</a:t>
            </a:r>
            <a:r>
              <a:rPr lang="en-US" dirty="0" smtClean="0"/>
              <a:t>,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At RHIC, nuclei acc. to 100 </a:t>
            </a:r>
            <a:r>
              <a:rPr lang="en-US" dirty="0" err="1" smtClean="0"/>
              <a:t>GeV</a:t>
            </a:r>
            <a:r>
              <a:rPr lang="en-US" dirty="0" smtClean="0"/>
              <a:t> per nucleon</a:t>
            </a:r>
          </a:p>
          <a:p>
            <a:pPr lvl="2"/>
            <a:r>
              <a:rPr lang="en-US" dirty="0" smtClean="0"/>
              <a:t>Energy of collision ~ two mosquitoes colliding</a:t>
            </a:r>
          </a:p>
          <a:p>
            <a:pPr lvl="2"/>
            <a:r>
              <a:rPr lang="en-US" dirty="0" smtClean="0"/>
              <a:t>LHC: 10x higher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9599C-4C28-4E7F-8435-6B6119B8935C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92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4100" y="2895600"/>
            <a:ext cx="28575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086600" y="6096000"/>
            <a:ext cx="2032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www.answersingenesis.org</a:t>
            </a:r>
          </a:p>
        </p:txBody>
      </p:sp>
      <p:grpSp>
        <p:nvGrpSpPr>
          <p:cNvPr id="7" name="Group 13"/>
          <p:cNvGrpSpPr/>
          <p:nvPr/>
        </p:nvGrpSpPr>
        <p:grpSpPr>
          <a:xfrm>
            <a:off x="457200" y="2799352"/>
            <a:ext cx="5791200" cy="3925298"/>
            <a:chOff x="457200" y="2799352"/>
            <a:chExt cx="5791200" cy="3925298"/>
          </a:xfrm>
        </p:grpSpPr>
        <p:pic>
          <p:nvPicPr>
            <p:cNvPr id="89395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1025" y="4495800"/>
              <a:ext cx="4524375" cy="177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378901" y="6262985"/>
              <a:ext cx="18976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Chaisson</a:t>
              </a:r>
              <a:r>
                <a:rPr lang="en-US" sz="1200" dirty="0" smtClean="0"/>
                <a:t> and McMillan,</a:t>
              </a:r>
            </a:p>
            <a:p>
              <a:r>
                <a:rPr lang="en-US" sz="1200" dirty="0" smtClean="0"/>
                <a:t>Astronomy Today  (1993)</a:t>
              </a: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457200" y="2799352"/>
              <a:ext cx="5791200" cy="2133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</a:t>
              </a:r>
              <a:r>
                <a:rPr kumimoji="0" lang="en-US" sz="28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~ 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L</a:t>
              </a:r>
              <a:r>
                <a:rPr kumimoji="0" lang="en-US" sz="28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QCD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~ 200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54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MeV</a:t>
              </a:r>
              <a:endPara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1143000" marR="0" lvl="2" indent="-2286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Temp. at RHIC ~ 10,000 times hotter than the core of the sun (15,000,000 Kelvin)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9155-C4B5-4A85-AEB5-CF8118510CEC}" type="slidenum">
              <a:rPr lang="en-US"/>
              <a:pPr/>
              <a:t>12</a:t>
            </a:fld>
            <a:endParaRPr lang="en-US"/>
          </a:p>
        </p:txBody>
      </p:sp>
      <p:sp>
        <p:nvSpPr>
          <p:cNvPr id="98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9881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03325"/>
            <a:ext cx="4038600" cy="4525963"/>
          </a:xfrm>
        </p:spPr>
        <p:txBody>
          <a:bodyPr/>
          <a:lstStyle/>
          <a:p>
            <a:r>
              <a:rPr lang="en-US" dirty="0"/>
              <a:t>RHIC</a:t>
            </a:r>
          </a:p>
          <a:p>
            <a:pPr lvl="1"/>
            <a:r>
              <a:rPr lang="en-US" dirty="0"/>
              <a:t>BRAHMS</a:t>
            </a:r>
          </a:p>
          <a:p>
            <a:pPr lvl="1"/>
            <a:r>
              <a:rPr lang="en-US" b="1" dirty="0"/>
              <a:t>PHENIX</a:t>
            </a:r>
          </a:p>
          <a:p>
            <a:pPr lvl="1"/>
            <a:r>
              <a:rPr lang="en-US" dirty="0"/>
              <a:t>PHOBOS</a:t>
            </a:r>
          </a:p>
          <a:p>
            <a:pPr lvl="1"/>
            <a:r>
              <a:rPr lang="en-US" b="1" dirty="0"/>
              <a:t>STAR</a:t>
            </a:r>
          </a:p>
          <a:p>
            <a:pPr lvl="1"/>
            <a:endParaRPr lang="en-US" dirty="0"/>
          </a:p>
        </p:txBody>
      </p:sp>
      <p:sp>
        <p:nvSpPr>
          <p:cNvPr id="9881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03325"/>
            <a:ext cx="4038600" cy="4525963"/>
          </a:xfrm>
        </p:spPr>
        <p:txBody>
          <a:bodyPr/>
          <a:lstStyle/>
          <a:p>
            <a:r>
              <a:rPr lang="en-US" dirty="0"/>
              <a:t>LHC</a:t>
            </a:r>
          </a:p>
          <a:p>
            <a:pPr lvl="1"/>
            <a:r>
              <a:rPr lang="en-US" b="1" dirty="0"/>
              <a:t>ALICE</a:t>
            </a:r>
          </a:p>
          <a:p>
            <a:pPr lvl="1"/>
            <a:r>
              <a:rPr lang="en-US" b="1" dirty="0"/>
              <a:t>ATLAS</a:t>
            </a:r>
          </a:p>
          <a:p>
            <a:pPr lvl="1"/>
            <a:r>
              <a:rPr lang="en-US" b="1" dirty="0"/>
              <a:t>CMS</a:t>
            </a:r>
          </a:p>
          <a:p>
            <a:pPr lvl="1"/>
            <a:r>
              <a:rPr lang="en-US" dirty="0" err="1"/>
              <a:t>LHCb</a:t>
            </a:r>
            <a:endParaRPr lang="en-US" dirty="0"/>
          </a:p>
        </p:txBody>
      </p:sp>
      <p:pic>
        <p:nvPicPr>
          <p:cNvPr id="9881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489325"/>
            <a:ext cx="3467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81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622675"/>
            <a:ext cx="36576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88167" name="Text Box 7"/>
          <p:cNvSpPr txBox="1">
            <a:spLocks noChangeArrowheads="1"/>
          </p:cNvSpPr>
          <p:nvPr/>
        </p:nvSpPr>
        <p:spPr bwMode="auto">
          <a:xfrm>
            <a:off x="5927725" y="6064250"/>
            <a:ext cx="1022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ATLAS</a:t>
            </a:r>
          </a:p>
        </p:txBody>
      </p:sp>
      <p:sp>
        <p:nvSpPr>
          <p:cNvPr id="988168" name="Text Box 8"/>
          <p:cNvSpPr txBox="1">
            <a:spLocks noChangeArrowheads="1"/>
          </p:cNvSpPr>
          <p:nvPr/>
        </p:nvSpPr>
        <p:spPr bwMode="auto">
          <a:xfrm>
            <a:off x="1676400" y="6156325"/>
            <a:ext cx="1171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PHENIX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D2B47-E783-42CF-B5EF-31F48A4F876D}" type="datetime1">
              <a:rPr lang="en-US" smtClean="0"/>
              <a:t>3/29/2011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of QCD Calculation I: Lattice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876800" y="4343400"/>
            <a:ext cx="4495800" cy="1143000"/>
          </a:xfrm>
        </p:spPr>
        <p:txBody>
          <a:bodyPr/>
          <a:lstStyle/>
          <a:p>
            <a:pPr lvl="2"/>
            <a:r>
              <a:rPr lang="en-US" dirty="0" smtClean="0"/>
              <a:t>All </a:t>
            </a:r>
            <a:r>
              <a:rPr lang="en-US" dirty="0" err="1" smtClean="0"/>
              <a:t>momenta</a:t>
            </a:r>
            <a:endParaRPr lang="en-US" dirty="0" smtClean="0"/>
          </a:p>
          <a:p>
            <a:pPr lvl="2"/>
            <a:r>
              <a:rPr lang="en-US" dirty="0" smtClean="0"/>
              <a:t>Euclidean </a:t>
            </a:r>
            <a:r>
              <a:rPr lang="en-US" dirty="0" err="1" smtClean="0"/>
              <a:t>correlators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6F8F-F2AD-414C-94F5-F6BA28BD49B6}" type="datetime1">
              <a:rPr lang="en-US" smtClean="0"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3" name="Group 8"/>
          <p:cNvGrpSpPr/>
          <p:nvPr/>
        </p:nvGrpSpPr>
        <p:grpSpPr>
          <a:xfrm>
            <a:off x="1524000" y="1066800"/>
            <a:ext cx="2396296" cy="2362200"/>
            <a:chOff x="152400" y="1447800"/>
            <a:chExt cx="2396296" cy="2362200"/>
          </a:xfrm>
        </p:grpSpPr>
        <p:pic>
          <p:nvPicPr>
            <p:cNvPr id="10" name="Content Placeholder 6" descr="LatticeIllustrati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1447800"/>
              <a:ext cx="2396296" cy="21336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09600" y="3533001"/>
              <a:ext cx="1794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Long Range Plan, 2008</a:t>
              </a:r>
              <a:endParaRPr lang="en-US" sz="12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71600" y="6324600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Davies et al. (HPQCD),</a:t>
            </a:r>
          </a:p>
          <a:p>
            <a:r>
              <a:rPr lang="en-US" sz="1200" dirty="0" smtClean="0"/>
              <a:t>PRL92 (2004)</a:t>
            </a:r>
            <a:endParaRPr lang="en-US" sz="1200" dirty="0"/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6435" y="1066800"/>
            <a:ext cx="294469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4" y="3657600"/>
            <a:ext cx="2133600" cy="268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949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47923" y="3581400"/>
            <a:ext cx="3224213" cy="252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484787" y="6096000"/>
            <a:ext cx="20778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Cheng et al., PRD77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Methods of QCD Calculation II: </a:t>
            </a:r>
            <a:r>
              <a:rPr lang="en-US" dirty="0" err="1" smtClean="0"/>
              <a:t>pQCD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057400" y="5486400"/>
            <a:ext cx="5867400" cy="1066800"/>
          </a:xfrm>
        </p:spPr>
        <p:txBody>
          <a:bodyPr>
            <a:normAutofit fontScale="92500"/>
          </a:bodyPr>
          <a:lstStyle/>
          <a:p>
            <a:pPr lvl="2"/>
            <a:r>
              <a:rPr lang="en-US" dirty="0" smtClean="0"/>
              <a:t>Any quantity</a:t>
            </a:r>
          </a:p>
          <a:p>
            <a:pPr lvl="2"/>
            <a:r>
              <a:rPr lang="en-US" dirty="0" smtClean="0"/>
              <a:t>Small coupling (large </a:t>
            </a:r>
            <a:r>
              <a:rPr lang="en-US" dirty="0" err="1" smtClean="0"/>
              <a:t>momenta</a:t>
            </a:r>
            <a:r>
              <a:rPr lang="en-US" dirty="0" smtClean="0"/>
              <a:t> only)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5113-71E5-4F75-A68F-1A49075B5ED1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3" name="Group 17"/>
          <p:cNvGrpSpPr/>
          <p:nvPr/>
        </p:nvGrpSpPr>
        <p:grpSpPr>
          <a:xfrm>
            <a:off x="163881" y="838200"/>
            <a:ext cx="3798519" cy="4772799"/>
            <a:chOff x="163881" y="1219200"/>
            <a:chExt cx="3798519" cy="4772799"/>
          </a:xfrm>
        </p:grpSpPr>
        <p:sp>
          <p:nvSpPr>
            <p:cNvPr id="9" name="TextBox 8"/>
            <p:cNvSpPr txBox="1"/>
            <p:nvPr/>
          </p:nvSpPr>
          <p:spPr>
            <a:xfrm>
              <a:off x="457200" y="5715000"/>
              <a:ext cx="20104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Jäger</a:t>
              </a:r>
              <a:r>
                <a:rPr lang="en-US" sz="1200" dirty="0" smtClean="0"/>
                <a:t> et al., PRD67 (2003)</a:t>
              </a:r>
              <a:endParaRPr lang="en-US" sz="1200" dirty="0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3881" y="1219200"/>
              <a:ext cx="3798519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7" name="Group 16"/>
          <p:cNvGrpSpPr/>
          <p:nvPr/>
        </p:nvGrpSpPr>
        <p:grpSpPr>
          <a:xfrm>
            <a:off x="4078061" y="1295400"/>
            <a:ext cx="5065939" cy="4163199"/>
            <a:chOff x="4078061" y="1752600"/>
            <a:chExt cx="5065939" cy="4163199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78061" y="1752600"/>
              <a:ext cx="5065939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6019800" y="5638800"/>
              <a:ext cx="16383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d’Enterria</a:t>
              </a:r>
              <a:r>
                <a:rPr lang="en-US" sz="1200" dirty="0" smtClean="0"/>
                <a:t>, 0902.2011</a:t>
              </a:r>
              <a:endParaRPr lang="en-US" sz="12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562600" y="83820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err="1" smtClean="0"/>
              <a:t>perturbative</a:t>
            </a:r>
            <a:r>
              <a:rPr lang="en-US" sz="2400" dirty="0" smtClean="0"/>
              <a:t> QCD)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Methods III: </a:t>
            </a:r>
            <a:r>
              <a:rPr lang="en-US" sz="4000" dirty="0" err="1" smtClean="0"/>
              <a:t>AdS</a:t>
            </a:r>
            <a:r>
              <a:rPr lang="en-US" sz="4000" dirty="0" smtClean="0"/>
              <a:t>/CFT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121" y="990600"/>
            <a:ext cx="9144000" cy="685800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Maldacena</a:t>
            </a:r>
            <a:r>
              <a:rPr lang="en-US" dirty="0" smtClean="0"/>
              <a:t> conjecture: SYM in </a:t>
            </a:r>
            <a:r>
              <a:rPr lang="en-US" i="1" dirty="0" smtClean="0"/>
              <a:t>d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 IIB in </a:t>
            </a:r>
            <a:r>
              <a:rPr lang="en-US" i="1" dirty="0" smtClean="0">
                <a:sym typeface="Wingdings" pitchFamily="2" charset="2"/>
              </a:rPr>
              <a:t>d</a:t>
            </a:r>
            <a:r>
              <a:rPr lang="en-US" dirty="0" smtClean="0">
                <a:sym typeface="Wingdings" pitchFamily="2" charset="2"/>
              </a:rPr>
              <a:t>+1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AF516-DB25-432E-81F2-034173C7572C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-304800" y="4800600"/>
            <a:ext cx="88392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quantities</a:t>
            </a:r>
            <a:endParaRPr lang="en-US" sz="2200" dirty="0" smtClean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err="1" smtClean="0">
                <a:solidFill>
                  <a:srgbClr val="4D4D4D"/>
                </a:solidFill>
              </a:rPr>
              <a:t>N</a:t>
            </a:r>
            <a:r>
              <a:rPr lang="en-US" sz="2200" baseline="-25000" dirty="0" err="1" smtClean="0">
                <a:solidFill>
                  <a:srgbClr val="4D4D4D"/>
                </a:solidFill>
              </a:rPr>
              <a:t>c</a:t>
            </a:r>
            <a:r>
              <a:rPr lang="en-US" sz="2200" dirty="0" smtClean="0">
                <a:solidFill>
                  <a:srgbClr val="4D4D4D"/>
                </a:solidFill>
              </a:rPr>
              <a:t> → ∞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SYM, not QCD</a:t>
            </a: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Probably not good approx. for 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p+p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maybe A+A?</a:t>
            </a:r>
            <a:endParaRPr lang="en-US" sz="2200" dirty="0" smtClean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srgbClr val="4D4D4D"/>
                </a:solidFill>
              </a:rPr>
              <a:t>Applicable to condensed matter systems?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13"/>
          <p:cNvGrpSpPr/>
          <p:nvPr/>
        </p:nvGrpSpPr>
        <p:grpSpPr>
          <a:xfrm>
            <a:off x="152400" y="1802451"/>
            <a:ext cx="4156291" cy="2895600"/>
            <a:chOff x="152400" y="1802451"/>
            <a:chExt cx="4156291" cy="28956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3891" y="2335851"/>
              <a:ext cx="3698509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AFD6FF"/>
                </a:clrFrom>
                <a:clrTo>
                  <a:srgbClr val="AFD6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2400" y="1802451"/>
              <a:ext cx="3886200" cy="481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3124200" y="4393251"/>
              <a:ext cx="11844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Gubser</a:t>
              </a:r>
              <a:r>
                <a:rPr lang="en-US" sz="1200" dirty="0" smtClean="0"/>
                <a:t>, QM09</a:t>
              </a:r>
              <a:endParaRPr lang="en-US" sz="1200" dirty="0"/>
            </a:p>
          </p:txBody>
        </p:sp>
      </p:grpSp>
      <p:grpSp>
        <p:nvGrpSpPr>
          <p:cNvPr id="8" name="Group 17"/>
          <p:cNvGrpSpPr/>
          <p:nvPr/>
        </p:nvGrpSpPr>
        <p:grpSpPr>
          <a:xfrm>
            <a:off x="4572000" y="1752600"/>
            <a:ext cx="4267200" cy="3707451"/>
            <a:chOff x="4572000" y="1752600"/>
            <a:chExt cx="4267200" cy="3707451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0" y="2564451"/>
              <a:ext cx="4251609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AFD6FF"/>
                </a:clrFrom>
                <a:clrTo>
                  <a:srgbClr val="AFD6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8200" y="1752600"/>
              <a:ext cx="4191000" cy="518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Calculational</a:t>
            </a:r>
            <a:r>
              <a:rPr lang="en-US" dirty="0" smtClean="0"/>
              <a:t> Validity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Relevant scale for pQCD depends on process</a:t>
            </a:r>
          </a:p>
          <a:p>
            <a:pPr lvl="1"/>
            <a:r>
              <a:rPr lang="en-US" dirty="0" smtClean="0">
                <a:latin typeface="Symbol" pitchFamily="18" charset="2"/>
              </a:rPr>
              <a:t>a</a:t>
            </a:r>
            <a:r>
              <a:rPr lang="en-US" baseline="-25000" dirty="0" smtClean="0"/>
              <a:t>s</a:t>
            </a:r>
            <a:r>
              <a:rPr lang="en-US" dirty="0" smtClean="0"/>
              <a:t>(2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 T) ~ 0.4 for T = 300 </a:t>
            </a:r>
            <a:r>
              <a:rPr lang="en-US" dirty="0" err="1" smtClean="0"/>
              <a:t>MeV</a:t>
            </a:r>
            <a:r>
              <a:rPr lang="en-US" dirty="0" smtClean="0"/>
              <a:t> </a:t>
            </a:r>
          </a:p>
          <a:p>
            <a:r>
              <a:rPr lang="en-US" dirty="0" smtClean="0"/>
              <a:t>Most AdS/CFT calculations: SYM,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dirty="0" smtClean="0"/>
              <a:t> -&gt; </a:t>
            </a:r>
            <a:r>
              <a:rPr lang="en-US" dirty="0" err="1" smtClean="0"/>
              <a:t>inf</a:t>
            </a:r>
            <a:r>
              <a:rPr lang="en-US" dirty="0" smtClean="0"/>
              <a:t>,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 -&gt; inf.</a:t>
            </a:r>
          </a:p>
          <a:p>
            <a:pPr lvl="1"/>
            <a:r>
              <a:rPr lang="en-US" dirty="0" err="1" smtClean="0"/>
              <a:t>N</a:t>
            </a:r>
            <a:r>
              <a:rPr lang="en-US" baseline="-25000" dirty="0" err="1" smtClean="0"/>
              <a:t>c</a:t>
            </a:r>
            <a:r>
              <a:rPr lang="en-US" dirty="0" smtClean="0"/>
              <a:t> = 3</a:t>
            </a:r>
          </a:p>
          <a:p>
            <a:pPr lvl="1"/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 ~ 5.5 from energy density matching to lattice</a:t>
            </a:r>
          </a:p>
          <a:p>
            <a:pPr lvl="1"/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 ~ 6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dirty="0" smtClean="0"/>
              <a:t> for 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baseline="-25000" dirty="0" smtClean="0"/>
              <a:t>s</a:t>
            </a:r>
            <a:r>
              <a:rPr lang="en-US" dirty="0" smtClean="0"/>
              <a:t> = 0.5</a:t>
            </a:r>
          </a:p>
          <a:p>
            <a:r>
              <a:rPr lang="en-US" dirty="0" smtClean="0"/>
              <a:t>RHIC and LHC are in a regime where physics is </a:t>
            </a:r>
            <a:r>
              <a:rPr lang="en-US" dirty="0" smtClean="0"/>
              <a:t>hard</a:t>
            </a:r>
          </a:p>
          <a:p>
            <a:pPr lvl="1"/>
            <a:r>
              <a:rPr lang="en-US" dirty="0" smtClean="0"/>
              <a:t>For pQCD and AdS/CFT theory is at qualitative, not quantitative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BECB1-9D3D-4DDB-B886-AD13B8932C06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AdS/CFT to Lattice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“Intriguing” similarity of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1B4CA-37FA-4428-B47D-DCDF9812E040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38200" y="1905000"/>
            <a:ext cx="6248400" cy="2814384"/>
            <a:chOff x="838200" y="1981200"/>
            <a:chExt cx="6248400" cy="2814384"/>
          </a:xfrm>
        </p:grpSpPr>
        <p:pic>
          <p:nvPicPr>
            <p:cNvPr id="9646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8200" y="2057400"/>
              <a:ext cx="3167063" cy="2544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4613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13887" y="1981200"/>
              <a:ext cx="3072713" cy="2814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4419601" y="3429001"/>
            <a:ext cx="4267199" cy="3047999"/>
            <a:chOff x="1008" y="1152"/>
            <a:chExt cx="3618" cy="2358"/>
          </a:xfrm>
        </p:grpSpPr>
        <p:graphicFrame>
          <p:nvGraphicFramePr>
            <p:cNvPr id="13" name="Object 13"/>
            <p:cNvGraphicFramePr>
              <a:graphicFrameLocks noChangeAspect="1"/>
            </p:cNvGraphicFramePr>
            <p:nvPr/>
          </p:nvGraphicFramePr>
          <p:xfrm>
            <a:off x="1008" y="1152"/>
            <a:ext cx="3618" cy="2358"/>
          </p:xfrm>
          <a:graphic>
            <a:graphicData uri="http://schemas.openxmlformats.org/presentationml/2006/ole">
              <p:oleObj spid="_x0000_s964614" name="Bitmap Image" r:id="rId5" imgW="5742857" imgH="3742857" progId="Paint.Picture">
                <p:embed/>
              </p:oleObj>
            </a:graphicData>
          </a:graphic>
        </p:graphicFrame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1488" y="2936"/>
              <a:ext cx="29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3657" y="2685"/>
              <a:ext cx="65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dirty="0">
                  <a:latin typeface="Arial" charset="0"/>
                </a:rPr>
                <a:t>AdS/CFT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90800" y="6248400"/>
            <a:ext cx="5066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J. P. </a:t>
            </a:r>
            <a:r>
              <a:rPr lang="en-US" sz="1200" dirty="0" err="1" smtClean="0"/>
              <a:t>Blaizot</a:t>
            </a:r>
            <a:r>
              <a:rPr lang="en-US" sz="1200" dirty="0" smtClean="0"/>
              <a:t>, E. </a:t>
            </a:r>
            <a:r>
              <a:rPr lang="en-US" sz="1200" dirty="0" err="1" smtClean="0"/>
              <a:t>Iancu</a:t>
            </a:r>
            <a:r>
              <a:rPr lang="en-US" sz="1200" dirty="0" smtClean="0"/>
              <a:t>, U. </a:t>
            </a:r>
            <a:r>
              <a:rPr lang="en-US" sz="1200" dirty="0" err="1" smtClean="0"/>
              <a:t>Kraemmer</a:t>
            </a:r>
            <a:r>
              <a:rPr lang="en-US" sz="1200" dirty="0" smtClean="0"/>
              <a:t>, A. </a:t>
            </a:r>
            <a:r>
              <a:rPr lang="en-US" sz="1200" dirty="0" err="1" smtClean="0"/>
              <a:t>Rebhan</a:t>
            </a:r>
            <a:r>
              <a:rPr lang="en-US" sz="1200" dirty="0" smtClean="0"/>
              <a:t>, JHEP 0706 (2007) 035</a:t>
            </a:r>
            <a:endParaRPr lang="en-US" sz="1200" dirty="0" smtClean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4196405" y="4871396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S/S</a:t>
            </a:r>
            <a:r>
              <a:rPr lang="en-US" sz="1200" baseline="-25000" dirty="0" smtClean="0"/>
              <a:t>SB</a:t>
            </a:r>
            <a:endParaRPr lang="en-US" sz="1200" baseline="-250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685800" y="4800600"/>
            <a:ext cx="1261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Gubser</a:t>
            </a:r>
            <a:r>
              <a:rPr lang="en-US" sz="1200" dirty="0" smtClean="0"/>
              <a:t>, QM ‘09</a:t>
            </a: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a HI Collision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5FCE-3FF7-4CE1-ADD1-77015BBE3703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345831" y="1905000"/>
            <a:ext cx="3692769" cy="3782199"/>
            <a:chOff x="345831" y="1905000"/>
            <a:chExt cx="3692769" cy="3782199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5831" y="1905000"/>
              <a:ext cx="3692769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ectangle 9"/>
            <p:cNvSpPr/>
            <p:nvPr/>
          </p:nvSpPr>
          <p:spPr>
            <a:xfrm>
              <a:off x="457200" y="5410200"/>
              <a:ext cx="33528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/>
                <a:t>T Hirano, Colliding Nuclei from </a:t>
              </a:r>
              <a:r>
                <a:rPr lang="en-US" sz="1200" dirty="0" err="1" smtClean="0"/>
                <a:t>AMeV</a:t>
              </a:r>
              <a:r>
                <a:rPr lang="en-US" sz="1200" dirty="0" smtClean="0"/>
                <a:t> to </a:t>
              </a:r>
              <a:r>
                <a:rPr lang="en-US" sz="1200" dirty="0" err="1" smtClean="0"/>
                <a:t>ATeV</a:t>
              </a:r>
              <a:endParaRPr lang="en-US" sz="1200" dirty="0"/>
            </a:p>
          </p:txBody>
        </p:sp>
      </p:grpSp>
      <p:pic>
        <p:nvPicPr>
          <p:cNvPr id="968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905000"/>
            <a:ext cx="433566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848600" y="5257800"/>
            <a:ext cx="1045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STAR, event</a:t>
            </a: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Simplest Measurement: No. of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Multiplicity results appear ~perturbative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4">
              <a:buNone/>
            </a:pPr>
            <a:endParaRPr lang="en-US" dirty="0" smtClean="0"/>
          </a:p>
          <a:p>
            <a:pPr lvl="1"/>
            <a:r>
              <a:rPr lang="en-US" dirty="0" smtClean="0"/>
              <a:t>Naive AdS trapped surface results ~ E</a:t>
            </a:r>
            <a:r>
              <a:rPr lang="en-US" baseline="30000" dirty="0" smtClean="0"/>
              <a:t>1/3</a:t>
            </a:r>
          </a:p>
          <a:p>
            <a:pPr lvl="1"/>
            <a:r>
              <a:rPr lang="en-US" dirty="0" smtClean="0"/>
              <a:t>LHC ~2x </a:t>
            </a:r>
            <a:r>
              <a:rPr lang="en-US" dirty="0" smtClean="0"/>
              <a:t>RHIC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1D12E-73C9-4418-95A9-EC988CE6F7C8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089488"/>
            <a:ext cx="427088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358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1" y="2089489"/>
            <a:ext cx="4114799" cy="298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8600" y="4908888"/>
            <a:ext cx="2895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ALICE, Phys.Rev.Lett.105:252301,2010</a:t>
            </a:r>
            <a:endParaRPr lang="en-US" sz="12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184062" y="4800600"/>
            <a:ext cx="1742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ALICE, </a:t>
            </a:r>
            <a:r>
              <a:rPr lang="en-US" sz="1200" dirty="0" smtClean="0"/>
              <a:t>PRL106 (2011)</a:t>
            </a:r>
            <a:endParaRPr lang="en-US" sz="1200" dirty="0" smtClean="0"/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4953000" y="5053264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5334000" y="5053264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8205536" y="5053264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8305800" y="5053264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Energy, Many Body QCD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Introduction to HIC</a:t>
            </a:r>
          </a:p>
          <a:p>
            <a:r>
              <a:rPr lang="en-US" dirty="0" smtClean="0"/>
              <a:t>Heavy Ion Phenomenology</a:t>
            </a:r>
          </a:p>
          <a:p>
            <a:pPr lvl="1"/>
            <a:r>
              <a:rPr lang="en-US" dirty="0" smtClean="0"/>
              <a:t>Theoretical tools</a:t>
            </a:r>
          </a:p>
          <a:p>
            <a:pPr lvl="1"/>
            <a:r>
              <a:rPr lang="en-US" dirty="0" smtClean="0"/>
              <a:t>Connections between theory and data</a:t>
            </a:r>
          </a:p>
          <a:p>
            <a:pPr lvl="2"/>
            <a:r>
              <a:rPr lang="en-US" dirty="0" smtClean="0"/>
              <a:t>Focus on applications of pQCD and AdS/CFT</a:t>
            </a:r>
            <a:endParaRPr lang="en-US" dirty="0" smtClean="0"/>
          </a:p>
          <a:p>
            <a:r>
              <a:rPr lang="en-US" dirty="0" smtClean="0"/>
              <a:t>Discussion/Conclusions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0F4FE-F919-4CDE-95F9-6702B7A58D18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Flow: </a:t>
            </a:r>
            <a:r>
              <a:rPr lang="en-US" dirty="0" smtClean="0"/>
              <a:t>More </a:t>
            </a:r>
            <a:r>
              <a:rPr lang="en-US" dirty="0" smtClean="0"/>
              <a:t>Nontrivial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/>
          <a:lstStyle/>
          <a:p>
            <a:r>
              <a:rPr lang="en-US" dirty="0" smtClean="0"/>
              <a:t>Qualitative picture:</a:t>
            </a:r>
          </a:p>
          <a:p>
            <a:pPr lvl="1">
              <a:buNone/>
            </a:pPr>
            <a:r>
              <a:rPr lang="en-US" dirty="0" smtClean="0"/>
              <a:t>Anisotropic initial </a:t>
            </a:r>
          </a:p>
          <a:p>
            <a:pPr lvl="1">
              <a:buNone/>
            </a:pPr>
            <a:r>
              <a:rPr lang="en-US" dirty="0" smtClean="0"/>
              <a:t>geometry =&gt; </a:t>
            </a:r>
          </a:p>
          <a:p>
            <a:pPr lvl="1">
              <a:buNone/>
            </a:pPr>
            <a:r>
              <a:rPr lang="en-US" dirty="0" smtClean="0"/>
              <a:t>anisotropic flow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2E7F8-0E0C-4F12-8935-0615DB2C63F2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4" descr="CollisionGeo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838200"/>
            <a:ext cx="3657600" cy="2442482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3411589"/>
            <a:ext cx="5257800" cy="199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309844" y="3124200"/>
            <a:ext cx="1834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M </a:t>
            </a:r>
            <a:r>
              <a:rPr lang="en-US" sz="1200" dirty="0" err="1"/>
              <a:t>Kaneta</a:t>
            </a:r>
            <a:r>
              <a:rPr lang="en-US" sz="1200" dirty="0"/>
              <a:t>, Results from </a:t>
            </a:r>
            <a:endParaRPr lang="en-US" sz="1200" dirty="0" smtClean="0"/>
          </a:p>
          <a:p>
            <a:r>
              <a:rPr lang="en-US" sz="1200" dirty="0" smtClean="0"/>
              <a:t>the </a:t>
            </a:r>
            <a:r>
              <a:rPr lang="en-US" sz="1200" dirty="0"/>
              <a:t> </a:t>
            </a:r>
            <a:r>
              <a:rPr lang="en-US" sz="1200" dirty="0" smtClean="0"/>
              <a:t>Relativistic Heavy</a:t>
            </a:r>
          </a:p>
          <a:p>
            <a:r>
              <a:rPr lang="en-US" sz="1200" dirty="0" smtClean="0"/>
              <a:t>Ion </a:t>
            </a:r>
            <a:r>
              <a:rPr lang="en-US" sz="1200" dirty="0"/>
              <a:t>Collider (Part II)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58000" y="4724400"/>
            <a:ext cx="19986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T Ludlum and L </a:t>
            </a:r>
            <a:r>
              <a:rPr lang="en-US" sz="1200" dirty="0" err="1" smtClean="0"/>
              <a:t>McLerran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Phys</a:t>
            </a:r>
            <a:r>
              <a:rPr lang="en-US" sz="1200" dirty="0"/>
              <a:t>. Today </a:t>
            </a:r>
            <a:r>
              <a:rPr lang="en-US" sz="1200" dirty="0" smtClean="0"/>
              <a:t>56N10 </a:t>
            </a:r>
            <a:r>
              <a:rPr lang="en-US" sz="1200" dirty="0"/>
              <a:t>(2003)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5486400"/>
            <a:ext cx="8458200" cy="95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Hydrodynamics and v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217E1-73F0-4CC4-A30E-DD299EB066F9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1295400"/>
            <a:ext cx="45720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Ideal Hydro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¶</a:t>
            </a:r>
            <a:r>
              <a:rPr kumimoji="0" lang="en-US" sz="2800" b="0" i="1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</a:t>
            </a:r>
            <a:r>
              <a:rPr kumimoji="0" 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sz="2800" b="0" i="1" u="none" strike="noStrike" kern="1200" cap="none" spc="0" normalizeH="0" baseline="30000" noProof="0" dirty="0" err="1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 = 0</a:t>
            </a:r>
            <a:endParaRPr lang="en-US" sz="2800" dirty="0" smtClean="0">
              <a:solidFill>
                <a:srgbClr val="005400"/>
              </a:solidFill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Equation of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State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(from lattice QCD)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54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800" dirty="0" smtClean="0">
                <a:solidFill>
                  <a:srgbClr val="005400"/>
                </a:solidFill>
                <a:latin typeface="Arial" pitchFamily="34" charset="0"/>
                <a:cs typeface="Arial" pitchFamily="34" charset="0"/>
              </a:rPr>
              <a:t>Ideal: </a:t>
            </a:r>
            <a:r>
              <a:rPr lang="en-US" sz="2800" dirty="0" smtClean="0">
                <a:solidFill>
                  <a:srgbClr val="005400"/>
                </a:solidFill>
                <a:latin typeface="Symbol" pitchFamily="18" charset="2"/>
                <a:cs typeface="Arial" pitchFamily="34" charset="0"/>
              </a:rPr>
              <a:t>h</a:t>
            </a:r>
            <a:r>
              <a:rPr lang="en-US" sz="2800" dirty="0" smtClean="0">
                <a:solidFill>
                  <a:srgbClr val="005400"/>
                </a:solidFill>
                <a:latin typeface="Arial" pitchFamily="34" charset="0"/>
                <a:cs typeface="Arial" pitchFamily="34" charset="0"/>
              </a:rPr>
              <a:t>/s = 0</a:t>
            </a:r>
            <a:endParaRPr lang="en-US" sz="3200" dirty="0" smtClean="0">
              <a:solidFill>
                <a:srgbClr val="660000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>
                <a:solidFill>
                  <a:srgbClr val="005400"/>
                </a:solidFill>
              </a:rPr>
              <a:t>v</a:t>
            </a:r>
            <a:r>
              <a:rPr lang="en-US" sz="2800" baseline="-25000" dirty="0" smtClean="0">
                <a:solidFill>
                  <a:srgbClr val="005400"/>
                </a:solidFill>
              </a:rPr>
              <a:t>2</a:t>
            </a:r>
            <a:r>
              <a:rPr lang="en-US" sz="2800" dirty="0" smtClean="0">
                <a:solidFill>
                  <a:srgbClr val="005400"/>
                </a:solidFill>
              </a:rPr>
              <a:t>: 2</a:t>
            </a:r>
            <a:r>
              <a:rPr lang="en-US" sz="2800" baseline="30000" dirty="0" smtClean="0">
                <a:solidFill>
                  <a:srgbClr val="005400"/>
                </a:solidFill>
              </a:rPr>
              <a:t>nd</a:t>
            </a:r>
            <a:r>
              <a:rPr lang="en-US" sz="2800" dirty="0" smtClean="0">
                <a:solidFill>
                  <a:srgbClr val="005400"/>
                </a:solidFill>
              </a:rPr>
              <a:t> Fourier </a:t>
            </a:r>
            <a:r>
              <a:rPr lang="en-US" sz="2800" dirty="0" err="1" smtClean="0">
                <a:solidFill>
                  <a:srgbClr val="005400"/>
                </a:solidFill>
              </a:rPr>
              <a:t>coef</a:t>
            </a:r>
            <a:r>
              <a:rPr lang="en-US" sz="2800" dirty="0" smtClean="0">
                <a:solidFill>
                  <a:srgbClr val="005400"/>
                </a:solidFill>
              </a:rPr>
              <a:t> of particle spectrum: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dirty="0">
              <a:solidFill>
                <a:srgbClr val="660000"/>
              </a:solidFill>
            </a:endParaRPr>
          </a:p>
        </p:txBody>
      </p:sp>
      <p:pic>
        <p:nvPicPr>
          <p:cNvPr id="8837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5064071"/>
            <a:ext cx="8458200" cy="95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4929189" y="1170801"/>
            <a:ext cx="3681411" cy="3705999"/>
            <a:chOff x="4929189" y="2542401"/>
            <a:chExt cx="3681411" cy="370599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9189" y="2542401"/>
              <a:ext cx="3681411" cy="359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5867400" y="5971401"/>
              <a:ext cx="1645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PHENIX White Paper</a:t>
              </a:r>
              <a:endParaRPr 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3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Viscous Hydrodynamics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Viscosity reduces elliptic flow</a:t>
            </a:r>
          </a:p>
          <a:p>
            <a:pPr lvl="1"/>
            <a:r>
              <a:rPr lang="en-US" dirty="0" smtClean="0"/>
              <a:t>Naive </a:t>
            </a:r>
            <a:r>
              <a:rPr lang="en-US" dirty="0" err="1" smtClean="0"/>
              <a:t>pQCD</a:t>
            </a:r>
            <a:r>
              <a:rPr lang="en-US" dirty="0" smtClean="0"/>
              <a:t> =&gt;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~ 1</a:t>
            </a:r>
          </a:p>
          <a:p>
            <a:pPr lvl="1"/>
            <a:r>
              <a:rPr lang="en-US" dirty="0" smtClean="0"/>
              <a:t>Naive AdS/CFT =&gt;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~ </a:t>
            </a:r>
            <a:r>
              <a:rPr lang="en-US" dirty="0" smtClean="0"/>
              <a:t>1/4</a:t>
            </a:r>
            <a:r>
              <a:rPr lang="en-US" dirty="0" smtClean="0">
                <a:latin typeface="Symbol" pitchFamily="18" charset="2"/>
              </a:rPr>
              <a:t>p</a:t>
            </a: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r>
              <a:rPr lang="en-US" dirty="0" smtClean="0"/>
              <a:t>Similar story for hydro at LHC</a:t>
            </a:r>
            <a:endParaRPr lang="en-US" dirty="0" smtClean="0"/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2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 smtClean="0">
              <a:latin typeface="Symbol" pitchFamily="18" charset="2"/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E82C-8471-4124-BAFD-8D130769594F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4240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615611"/>
            <a:ext cx="421860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7"/>
          <p:cNvGraphicFramePr>
            <a:graphicFrameLocks noChangeAspect="1"/>
          </p:cNvGraphicFramePr>
          <p:nvPr/>
        </p:nvGraphicFramePr>
        <p:xfrm>
          <a:off x="4419601" y="2590800"/>
          <a:ext cx="4660900" cy="3218087"/>
        </p:xfrm>
        <a:graphic>
          <a:graphicData uri="http://schemas.openxmlformats.org/presentationml/2006/ole">
            <p:oleObj spid="_x0000_s887810" name="Image" r:id="rId4" imgW="6273016" imgH="4330159" progId="">
              <p:embed/>
            </p:oleObj>
          </a:graphicData>
        </a:graphic>
      </p:graphicFrame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748756" y="5735346"/>
            <a:ext cx="20904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/>
              <a:t>Luzum</a:t>
            </a:r>
            <a:r>
              <a:rPr lang="en-US" sz="1200" dirty="0"/>
              <a:t> and </a:t>
            </a:r>
            <a:r>
              <a:rPr lang="en-US" sz="1200" dirty="0" err="1"/>
              <a:t>Romatschke</a:t>
            </a:r>
            <a:r>
              <a:rPr lang="en-US" sz="1200" dirty="0"/>
              <a:t>, </a:t>
            </a:r>
            <a:endParaRPr lang="en-US" sz="1200" dirty="0" smtClean="0"/>
          </a:p>
          <a:p>
            <a:r>
              <a:rPr lang="en-US" sz="1200" dirty="0" smtClean="0"/>
              <a:t>Phys.Rev.C78:034915,2008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435011"/>
            <a:ext cx="1978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Shear Viscosity, Wikipedia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Geometry in Viscosity Extraction</a:t>
            </a:r>
            <a:endParaRPr lang="en-US" baseline="-25000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53340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Poorly constrained initial </a:t>
            </a:r>
            <a:r>
              <a:rPr lang="en-US" dirty="0" err="1" smtClean="0"/>
              <a:t>geom</a:t>
            </a:r>
            <a:r>
              <a:rPr lang="en-US" dirty="0" smtClean="0"/>
              <a:t> =&gt; &gt;100% uncertainty in viscosity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2"/>
            <a:r>
              <a:rPr lang="en-US" dirty="0" smtClean="0"/>
              <a:t>Conservative estimate: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/s &lt; 6 x 1/4</a:t>
            </a:r>
            <a:r>
              <a:rPr lang="en-US" dirty="0" smtClean="0">
                <a:latin typeface="Symbol" pitchFamily="18" charset="2"/>
              </a:rPr>
              <a:t>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8E52-C691-4DB2-9FBE-996E9AF546AC}" type="datetime1">
              <a:rPr lang="en-US" smtClean="0"/>
              <a:t>3/29/2011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228600" y="2052640"/>
          <a:ext cx="4176713" cy="3303587"/>
        </p:xfrm>
        <a:graphic>
          <a:graphicData uri="http://schemas.openxmlformats.org/presentationml/2006/ole">
            <p:oleObj spid="_x0000_s888834" name="Image" r:id="rId3" imgW="6679365" imgH="5282540" progId="">
              <p:embed/>
            </p:oleObj>
          </a:graphicData>
        </a:graphic>
      </p:graphicFrame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572000" y="2128840"/>
          <a:ext cx="4411663" cy="3251200"/>
        </p:xfrm>
        <a:graphic>
          <a:graphicData uri="http://schemas.openxmlformats.org/presentationml/2006/ole">
            <p:oleObj spid="_x0000_s888835" name="Image" r:id="rId4" imgW="6996825" imgH="5155556" progId="">
              <p:embed/>
            </p:oleObj>
          </a:graphicData>
        </a:graphic>
      </p:graphicFrame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867400" y="5329240"/>
            <a:ext cx="22140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T Hirano, et al., </a:t>
            </a:r>
            <a:endParaRPr lang="en-US" sz="1200" dirty="0" smtClean="0"/>
          </a:p>
          <a:p>
            <a:r>
              <a:rPr lang="en-US" sz="1200" dirty="0" smtClean="0"/>
              <a:t>Phys.Lett.B636:299-304,2006</a:t>
            </a:r>
            <a:endParaRPr lang="en-US" sz="1200" dirty="0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6096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7239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81153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0"/>
          <p:cNvSpPr>
            <a:spLocks noChangeArrowheads="1"/>
          </p:cNvSpPr>
          <p:nvPr/>
        </p:nvSpPr>
        <p:spPr bwMode="auto">
          <a:xfrm>
            <a:off x="82296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32766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36576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49530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4"/>
          <p:cNvSpPr>
            <a:spLocks noChangeArrowheads="1"/>
          </p:cNvSpPr>
          <p:nvPr/>
        </p:nvSpPr>
        <p:spPr bwMode="auto">
          <a:xfrm>
            <a:off x="5334000" y="5146677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  <p:bldP spid="10" grpId="0"/>
      <p:bldP spid="13" grpId="0" animBg="1"/>
      <p:bldP spid="14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876800"/>
          </a:xfrm>
        </p:spPr>
        <p:txBody>
          <a:bodyPr/>
          <a:lstStyle/>
          <a:p>
            <a:r>
              <a:rPr lang="en-US" dirty="0" smtClean="0"/>
              <a:t>Tomography in medicine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30B3A-E6EF-4D4D-8DA4-9DB26C9AA86C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981200"/>
            <a:ext cx="2800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2098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http://www.fas.org/irp/imint/docs/rst/Intro/Part2_26d.html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52400" y="1524000"/>
            <a:ext cx="518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4D4D4D"/>
                </a:solidFill>
              </a:rPr>
              <a:t>One can learn a lot from </a:t>
            </a:r>
            <a:r>
              <a:rPr lang="en-US" sz="2000" dirty="0" smtClean="0">
                <a:solidFill>
                  <a:srgbClr val="4D4D4D"/>
                </a:solidFill>
              </a:rPr>
              <a:t>a single probe</a:t>
            </a:r>
            <a:r>
              <a:rPr lang="en-US" sz="2000" dirty="0">
                <a:solidFill>
                  <a:srgbClr val="4D4D4D"/>
                </a:solidFill>
              </a:rPr>
              <a:t>…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24000" y="579120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660000"/>
                </a:solidFill>
              </a:rPr>
              <a:t>PET Scan</a:t>
            </a: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5257800" y="2057400"/>
            <a:ext cx="3581400" cy="4070350"/>
            <a:chOff x="3312" y="1056"/>
            <a:chExt cx="2256" cy="2564"/>
          </a:xfrm>
        </p:grpSpPr>
        <p:graphicFrame>
          <p:nvGraphicFramePr>
            <p:cNvPr id="12" name="Object 8"/>
            <p:cNvGraphicFramePr>
              <a:graphicFrameLocks noChangeAspect="1"/>
            </p:cNvGraphicFramePr>
            <p:nvPr/>
          </p:nvGraphicFramePr>
          <p:xfrm>
            <a:off x="3504" y="1632"/>
            <a:ext cx="1712" cy="1528"/>
          </p:xfrm>
          <a:graphic>
            <a:graphicData uri="http://schemas.openxmlformats.org/presentationml/2006/ole">
              <p:oleObj spid="_x0000_s819202" name="Image" r:id="rId4" imgW="2717460" imgH="2425397" progId="">
                <p:embed/>
              </p:oleObj>
            </a:graphicData>
          </a:graphic>
        </p:graphicFrame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312" y="1056"/>
              <a:ext cx="225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/>
                <a:t>and even more with multiple probes</a:t>
              </a: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360" y="3216"/>
              <a:ext cx="20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660000"/>
                  </a:solidFill>
                </a:rPr>
                <a:t>SPECT-CT Scan uses internal </a:t>
              </a:r>
              <a:r>
                <a:rPr lang="en-US" sz="1800">
                  <a:solidFill>
                    <a:srgbClr val="660000"/>
                  </a:solidFill>
                  <a:latin typeface="Symbol" pitchFamily="18" charset="2"/>
                </a:rPr>
                <a:t>g</a:t>
              </a:r>
              <a:r>
                <a:rPr lang="en-US" sz="1800">
                  <a:solidFill>
                    <a:srgbClr val="660000"/>
                  </a:solidFill>
                </a:rPr>
                <a:t> photons and external X-rays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Tomography in QGP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8006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Requires well-controlled theory of:</a:t>
            </a:r>
          </a:p>
          <a:p>
            <a:pPr lvl="1"/>
            <a:r>
              <a:rPr lang="en-US" dirty="0" smtClean="0"/>
              <a:t>production of rare,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probes</a:t>
            </a:r>
          </a:p>
          <a:p>
            <a:pPr lvl="2"/>
            <a:r>
              <a:rPr lang="en-US" dirty="0" smtClean="0"/>
              <a:t>g, u, d, s, c, b</a:t>
            </a:r>
          </a:p>
          <a:p>
            <a:pPr lvl="1"/>
            <a:r>
              <a:rPr lang="en-US" dirty="0" smtClean="0"/>
              <a:t>in-medium E-loss</a:t>
            </a:r>
          </a:p>
          <a:p>
            <a:pPr lvl="1"/>
            <a:r>
              <a:rPr lang="en-US" dirty="0" err="1" smtClean="0"/>
              <a:t>hadronization</a:t>
            </a:r>
            <a:endParaRPr lang="en-US" dirty="0" smtClean="0"/>
          </a:p>
          <a:p>
            <a:r>
              <a:rPr lang="en-US" dirty="0" smtClean="0"/>
              <a:t>Requires precision measurements of decay fragments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4A761-AC58-4D92-84BF-A64A5A4E64CC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7" name="Group 15"/>
          <p:cNvGrpSpPr/>
          <p:nvPr/>
        </p:nvGrpSpPr>
        <p:grpSpPr>
          <a:xfrm>
            <a:off x="5843604" y="1447799"/>
            <a:ext cx="2843196" cy="2895601"/>
            <a:chOff x="6324601" y="3352800"/>
            <a:chExt cx="2843196" cy="2895601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6324601" y="3352800"/>
              <a:ext cx="2749551" cy="2895601"/>
              <a:chOff x="336" y="768"/>
              <a:chExt cx="2147" cy="2208"/>
            </a:xfrm>
          </p:grpSpPr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36" y="912"/>
                <a:ext cx="1894" cy="2064"/>
              </a:xfrm>
              <a:prstGeom prst="rect">
                <a:avLst/>
              </a:prstGeom>
              <a:noFill/>
            </p:spPr>
          </p:pic>
          <p:sp>
            <p:nvSpPr>
              <p:cNvPr id="20" name="Line 5"/>
              <p:cNvSpPr>
                <a:spLocks noChangeShapeType="1"/>
              </p:cNvSpPr>
              <p:nvPr/>
            </p:nvSpPr>
            <p:spPr bwMode="auto">
              <a:xfrm>
                <a:off x="912" y="768"/>
                <a:ext cx="0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6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9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7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1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8"/>
              <p:cNvSpPr>
                <a:spLocks noChangeShapeType="1"/>
              </p:cNvSpPr>
              <p:nvPr/>
            </p:nvSpPr>
            <p:spPr bwMode="auto">
              <a:xfrm>
                <a:off x="912" y="2064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 Box 9"/>
              <p:cNvSpPr txBox="1">
                <a:spLocks noChangeArrowheads="1"/>
              </p:cNvSpPr>
              <p:nvPr/>
            </p:nvSpPr>
            <p:spPr bwMode="auto">
              <a:xfrm>
                <a:off x="2150" y="919"/>
                <a:ext cx="333" cy="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i="1">
                    <a:latin typeface="Arial" charset="0"/>
                  </a:rPr>
                  <a:t>p</a:t>
                </a:r>
                <a:r>
                  <a:rPr lang="en-US" sz="2000" i="1" baseline="-25000">
                    <a:latin typeface="Arial" charset="0"/>
                  </a:rPr>
                  <a:t>T</a:t>
                </a:r>
              </a:p>
            </p:txBody>
          </p:sp>
          <p:sp>
            <p:nvSpPr>
              <p:cNvPr id="25" name="Freeform 10"/>
              <p:cNvSpPr>
                <a:spLocks/>
              </p:cNvSpPr>
              <p:nvPr/>
            </p:nvSpPr>
            <p:spPr bwMode="auto">
              <a:xfrm>
                <a:off x="1248" y="1872"/>
                <a:ext cx="64" cy="192"/>
              </a:xfrm>
              <a:custGeom>
                <a:avLst/>
                <a:gdLst/>
                <a:ahLst/>
                <a:cxnLst>
                  <a:cxn ang="0">
                    <a:pos x="48" y="192"/>
                  </a:cxn>
                  <a:cxn ang="0">
                    <a:pos x="0" y="0"/>
                  </a:cxn>
                </a:cxnLst>
                <a:rect l="0" t="0" r="r" b="b"/>
                <a:pathLst>
                  <a:path w="64" h="192">
                    <a:moveTo>
                      <a:pt x="48" y="192"/>
                    </a:moveTo>
                    <a:cubicBezTo>
                      <a:pt x="56" y="132"/>
                      <a:pt x="64" y="72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 Box 11"/>
              <p:cNvSpPr txBox="1">
                <a:spLocks noChangeArrowheads="1"/>
              </p:cNvSpPr>
              <p:nvPr/>
            </p:nvSpPr>
            <p:spPr bwMode="auto">
              <a:xfrm>
                <a:off x="1298" y="1738"/>
                <a:ext cx="268" cy="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i="1">
                    <a:latin typeface="Symbol" pitchFamily="18" charset="2"/>
                  </a:rPr>
                  <a:t>f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8508642" y="4462046"/>
              <a:ext cx="6591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9840A"/>
                  </a:solidFill>
                </a:rPr>
                <a:t>, </a:t>
              </a:r>
              <a:r>
                <a:rPr lang="en-US" sz="1600" b="1" dirty="0" smtClean="0">
                  <a:solidFill>
                    <a:srgbClr val="09840A"/>
                  </a:solidFill>
                  <a:latin typeface="Symbol" pitchFamily="18" charset="2"/>
                </a:rPr>
                <a:t>g</a:t>
              </a:r>
              <a:r>
                <a:rPr lang="en-US" sz="1600" b="1" dirty="0" smtClean="0">
                  <a:solidFill>
                    <a:srgbClr val="09840A"/>
                  </a:solidFill>
                </a:rPr>
                <a:t>, </a:t>
              </a:r>
              <a:r>
                <a:rPr lang="en-US" sz="1600" b="1" i="1" dirty="0" smtClean="0">
                  <a:solidFill>
                    <a:srgbClr val="09840A"/>
                  </a:solidFill>
                </a:rPr>
                <a:t>e</a:t>
              </a:r>
              <a:r>
                <a:rPr lang="en-US" sz="1600" b="1" baseline="30000" dirty="0" smtClean="0">
                  <a:solidFill>
                    <a:srgbClr val="09840A"/>
                  </a:solidFill>
                </a:rPr>
                <a:t>-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410201" y="459087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Invert attenuation pattern =&gt; measure medium properties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QGP Energy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about E-loss mechanism</a:t>
            </a:r>
          </a:p>
          <a:p>
            <a:pPr lvl="1"/>
            <a:r>
              <a:rPr lang="en-US" dirty="0" smtClean="0"/>
              <a:t>Most direct probe of DOF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618C4-64FB-440E-A0AF-28A6D3908E9E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Content Placeholder 6" descr="FOOFig1String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931" y="2959795"/>
            <a:ext cx="8229600" cy="3592220"/>
          </a:xfrm>
          <a:prstGeom prst="rect">
            <a:avLst/>
          </a:prstGeom>
        </p:spPr>
      </p:pic>
      <p:pic>
        <p:nvPicPr>
          <p:cNvPr id="8" name="Content Placeholder 6" descr="FOOFig1pQCD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105" y="2960980"/>
            <a:ext cx="8229600" cy="3592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5600" y="2524780"/>
            <a:ext cx="2401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pQCD</a:t>
            </a:r>
            <a:r>
              <a:rPr lang="en-US" sz="2800" dirty="0" smtClean="0"/>
              <a:t> Picture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9762" y="2527479"/>
            <a:ext cx="2872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AdS</a:t>
            </a:r>
            <a:r>
              <a:rPr lang="en-US" sz="2800" dirty="0" smtClean="0"/>
              <a:t>/CFT Picture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pQCD</a:t>
            </a:r>
            <a:r>
              <a:rPr lang="en-US" dirty="0" smtClean="0"/>
              <a:t> </a:t>
            </a:r>
            <a:r>
              <a:rPr lang="en-US" dirty="0" err="1" smtClean="0"/>
              <a:t>Rad</a:t>
            </a:r>
            <a:r>
              <a:rPr lang="en-US" dirty="0" smtClean="0"/>
              <a:t>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41910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Bremsstrahlung</a:t>
            </a:r>
            <a:r>
              <a:rPr lang="en-US" dirty="0" smtClean="0"/>
              <a:t> Radiation</a:t>
            </a:r>
          </a:p>
          <a:p>
            <a:pPr lvl="1"/>
            <a:r>
              <a:rPr lang="en-US" dirty="0" smtClean="0"/>
              <a:t>Weakly-coupled plasma</a:t>
            </a:r>
          </a:p>
          <a:p>
            <a:pPr lvl="2"/>
            <a:r>
              <a:rPr lang="en-US" dirty="0" smtClean="0"/>
              <a:t>Medium organizes into Debye-screened centers</a:t>
            </a:r>
          </a:p>
          <a:p>
            <a:pPr lvl="1"/>
            <a:r>
              <a:rPr lang="en-US" dirty="0" smtClean="0"/>
              <a:t>T ~ 250 </a:t>
            </a:r>
            <a:r>
              <a:rPr lang="en-US" dirty="0" err="1" smtClean="0"/>
              <a:t>MeV</a:t>
            </a:r>
            <a:r>
              <a:rPr lang="en-US" dirty="0" smtClean="0"/>
              <a:t>, g ~ 2</a:t>
            </a:r>
          </a:p>
          <a:p>
            <a:pPr lvl="2"/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~ </a:t>
            </a:r>
            <a:r>
              <a:rPr lang="en-US" dirty="0" err="1" smtClean="0"/>
              <a:t>gT</a:t>
            </a:r>
            <a:r>
              <a:rPr lang="en-US" dirty="0" smtClean="0"/>
              <a:t> ~ 0.5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2"/>
            <a:r>
              <a:rPr lang="en-US" dirty="0" err="1" smtClean="0">
                <a:latin typeface="Symbol" pitchFamily="18" charset="2"/>
              </a:rPr>
              <a:t>l</a:t>
            </a:r>
            <a:r>
              <a:rPr lang="en-US" baseline="-25000" dirty="0" err="1" smtClean="0"/>
              <a:t>mfp</a:t>
            </a:r>
            <a:r>
              <a:rPr lang="en-US" dirty="0" smtClean="0"/>
              <a:t> ~ 1/g</a:t>
            </a:r>
            <a:r>
              <a:rPr lang="en-US" baseline="30000" dirty="0" smtClean="0"/>
              <a:t>2</a:t>
            </a:r>
            <a:r>
              <a:rPr lang="en-US" dirty="0" smtClean="0"/>
              <a:t>T ~ 1 fm</a:t>
            </a:r>
          </a:p>
          <a:p>
            <a:pPr lvl="2"/>
            <a:r>
              <a:rPr lang="en-US" dirty="0" err="1" smtClean="0"/>
              <a:t>R</a:t>
            </a:r>
            <a:r>
              <a:rPr lang="en-US" baseline="-25000" dirty="0" err="1" smtClean="0"/>
              <a:t>Au</a:t>
            </a:r>
            <a:r>
              <a:rPr lang="en-US" baseline="-25000" dirty="0" smtClean="0"/>
              <a:t> </a:t>
            </a:r>
            <a:r>
              <a:rPr lang="en-US" dirty="0" smtClean="0"/>
              <a:t> ~ 6 fm</a:t>
            </a:r>
          </a:p>
          <a:p>
            <a:pPr lvl="1"/>
            <a:r>
              <a:rPr lang="en-US" dirty="0" smtClean="0"/>
              <a:t>1/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&lt;&lt; </a:t>
            </a:r>
            <a:r>
              <a:rPr lang="en-US" dirty="0" err="1" smtClean="0">
                <a:latin typeface="Symbol" pitchFamily="18" charset="2"/>
              </a:rPr>
              <a:t>l</a:t>
            </a:r>
            <a:r>
              <a:rPr lang="en-US" baseline="-25000" dirty="0" err="1" smtClean="0"/>
              <a:t>mfp</a:t>
            </a:r>
            <a:r>
              <a:rPr lang="en-US" dirty="0" smtClean="0"/>
              <a:t> &lt;&lt; L</a:t>
            </a:r>
          </a:p>
          <a:p>
            <a:pPr lvl="2"/>
            <a:r>
              <a:rPr lang="en-US" dirty="0" err="1" smtClean="0"/>
              <a:t>mult</a:t>
            </a:r>
            <a:r>
              <a:rPr lang="en-US" dirty="0" smtClean="0"/>
              <a:t>. </a:t>
            </a:r>
            <a:r>
              <a:rPr lang="en-US" dirty="0" err="1" smtClean="0"/>
              <a:t>coh</a:t>
            </a:r>
            <a:r>
              <a:rPr lang="en-US" dirty="0" smtClean="0"/>
              <a:t>. </a:t>
            </a:r>
            <a:r>
              <a:rPr lang="en-US" dirty="0" err="1" smtClean="0"/>
              <a:t>em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EA89-9EF7-4087-85BE-4391C36E834D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724400" y="5332926"/>
            <a:ext cx="4038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 smtClean="0">
                <a:solidFill>
                  <a:srgbClr val="005400"/>
                </a:solidFill>
              </a:rPr>
              <a:t>Bethe-</a:t>
            </a:r>
            <a:r>
              <a:rPr lang="en-US" sz="2800" dirty="0" err="1" smtClean="0">
                <a:solidFill>
                  <a:srgbClr val="005400"/>
                </a:solidFill>
              </a:rPr>
              <a:t>Heitler</a:t>
            </a:r>
            <a:endParaRPr lang="en-US" sz="2800" dirty="0">
              <a:solidFill>
                <a:srgbClr val="0054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r>
              <a:rPr lang="en-US" sz="2400" dirty="0" err="1">
                <a:solidFill>
                  <a:srgbClr val="4D4D4D"/>
                </a:solidFill>
              </a:rPr>
              <a:t>dp</a:t>
            </a:r>
            <a:r>
              <a:rPr lang="en-US" sz="2400" baseline="-25000" dirty="0" err="1">
                <a:solidFill>
                  <a:srgbClr val="4D4D4D"/>
                </a:solidFill>
              </a:rPr>
              <a:t>T</a:t>
            </a:r>
            <a:r>
              <a:rPr lang="en-US" sz="2400" dirty="0">
                <a:solidFill>
                  <a:srgbClr val="4D4D4D"/>
                </a:solidFill>
              </a:rPr>
              <a:t>/</a:t>
            </a:r>
            <a:r>
              <a:rPr lang="en-US" sz="2400" dirty="0" err="1">
                <a:solidFill>
                  <a:srgbClr val="4D4D4D"/>
                </a:solidFill>
              </a:rPr>
              <a:t>dt</a:t>
            </a:r>
            <a:r>
              <a:rPr lang="en-US" sz="2400" dirty="0">
                <a:solidFill>
                  <a:srgbClr val="4D4D4D"/>
                </a:solidFill>
              </a:rPr>
              <a:t> ~ -(T</a:t>
            </a:r>
            <a:r>
              <a:rPr lang="en-US" sz="2400" baseline="30000" dirty="0">
                <a:solidFill>
                  <a:srgbClr val="4D4D4D"/>
                </a:solidFill>
              </a:rPr>
              <a:t>3</a:t>
            </a:r>
            <a:r>
              <a:rPr lang="en-US" sz="2400" dirty="0">
                <a:solidFill>
                  <a:srgbClr val="4D4D4D"/>
                </a:solidFill>
              </a:rPr>
              <a:t>/M</a:t>
            </a:r>
            <a:r>
              <a:rPr lang="en-US" sz="2400" baseline="-25000" dirty="0">
                <a:solidFill>
                  <a:srgbClr val="4D4D4D"/>
                </a:solidFill>
              </a:rPr>
              <a:t>q</a:t>
            </a:r>
            <a:r>
              <a:rPr lang="en-US" sz="2400" baseline="30000" dirty="0">
                <a:solidFill>
                  <a:srgbClr val="4D4D4D"/>
                </a:solidFill>
              </a:rPr>
              <a:t>2</a:t>
            </a:r>
            <a:r>
              <a:rPr lang="en-US" sz="2400" dirty="0">
                <a:solidFill>
                  <a:srgbClr val="4D4D4D"/>
                </a:solidFill>
              </a:rPr>
              <a:t>) </a:t>
            </a:r>
            <a:r>
              <a:rPr lang="en-US" sz="2400" dirty="0" err="1" smtClean="0">
                <a:solidFill>
                  <a:srgbClr val="4D4D4D"/>
                </a:solidFill>
              </a:rPr>
              <a:t>p</a:t>
            </a:r>
            <a:r>
              <a:rPr lang="en-US" sz="2400" baseline="-25000" dirty="0" err="1" smtClean="0">
                <a:solidFill>
                  <a:srgbClr val="4D4D4D"/>
                </a:solidFill>
              </a:rPr>
              <a:t>T</a:t>
            </a:r>
            <a:endParaRPr lang="en-US" sz="2400" dirty="0">
              <a:solidFill>
                <a:srgbClr val="4D4D4D"/>
              </a:solidFill>
            </a:endParaRPr>
          </a:p>
        </p:txBody>
      </p:sp>
      <p:grpSp>
        <p:nvGrpSpPr>
          <p:cNvPr id="7" name="Group 10"/>
          <p:cNvGrpSpPr/>
          <p:nvPr/>
        </p:nvGrpSpPr>
        <p:grpSpPr>
          <a:xfrm>
            <a:off x="304800" y="5282484"/>
            <a:ext cx="5334000" cy="1283595"/>
            <a:chOff x="4419600" y="5193405"/>
            <a:chExt cx="5334000" cy="1283595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4419600" y="5257800"/>
              <a:ext cx="53340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742950" lvl="1" indent="-285750">
                <a:spcBef>
                  <a:spcPct val="20000"/>
                </a:spcBef>
                <a:buFontTx/>
                <a:buChar char="–"/>
              </a:pPr>
              <a:r>
                <a:rPr lang="en-US" sz="2800" dirty="0" smtClean="0">
                  <a:solidFill>
                    <a:srgbClr val="005400"/>
                  </a:solidFill>
                </a:rPr>
                <a:t>LPM</a:t>
              </a:r>
              <a:endParaRPr lang="en-US" sz="2800" dirty="0">
                <a:solidFill>
                  <a:srgbClr val="005400"/>
                </a:solidFill>
              </a:endParaRPr>
            </a:p>
            <a:p>
              <a:pPr marL="1143000" lvl="2" indent="-228600">
                <a:spcBef>
                  <a:spcPct val="20000"/>
                </a:spcBef>
              </a:pPr>
              <a:r>
                <a:rPr lang="en-US" sz="2400" dirty="0" err="1">
                  <a:solidFill>
                    <a:srgbClr val="4D4D4D"/>
                  </a:solidFill>
                </a:rPr>
                <a:t>dp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/</a:t>
              </a:r>
              <a:r>
                <a:rPr lang="en-US" sz="2400" dirty="0" err="1">
                  <a:solidFill>
                    <a:srgbClr val="4D4D4D"/>
                  </a:solidFill>
                </a:rPr>
                <a:t>dt</a:t>
              </a:r>
              <a:r>
                <a:rPr lang="en-US" sz="2400" dirty="0">
                  <a:solidFill>
                    <a:srgbClr val="4D4D4D"/>
                  </a:solidFill>
                </a:rPr>
                <a:t> ~ -LT</a:t>
              </a:r>
              <a:r>
                <a:rPr lang="en-US" sz="2400" baseline="30000" dirty="0">
                  <a:solidFill>
                    <a:srgbClr val="4D4D4D"/>
                  </a:solidFill>
                </a:rPr>
                <a:t>3</a:t>
              </a:r>
              <a:r>
                <a:rPr lang="en-US" sz="2400" dirty="0">
                  <a:solidFill>
                    <a:srgbClr val="4D4D4D"/>
                  </a:solidFill>
                </a:rPr>
                <a:t> log(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/</a:t>
              </a:r>
              <a:r>
                <a:rPr lang="en-US" sz="2400" dirty="0" err="1">
                  <a:solidFill>
                    <a:srgbClr val="4D4D4D"/>
                  </a:solidFill>
                </a:rPr>
                <a:t>M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q</a:t>
              </a:r>
              <a:r>
                <a:rPr lang="en-US" sz="2400" dirty="0" smtClean="0">
                  <a:solidFill>
                    <a:srgbClr val="4D4D4D"/>
                  </a:solidFill>
                </a:rPr>
                <a:t>)</a:t>
              </a:r>
              <a:endParaRPr lang="en-US" sz="2400" dirty="0">
                <a:solidFill>
                  <a:srgbClr val="4D4D4D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800600" y="5193405"/>
              <a:ext cx="3962400" cy="1143000"/>
            </a:xfrm>
            <a:prstGeom prst="rect">
              <a:avLst/>
            </a:prstGeom>
            <a:noFill/>
            <a:ln w="444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rtlCol="0" anchor="ctr">
              <a:spAutoFit/>
            </a:bodyPr>
            <a:lstStyle/>
            <a:p>
              <a:pPr algn="ctr"/>
              <a:endParaRPr lang="en-US" sz="1200" dirty="0"/>
            </a:p>
          </p:txBody>
        </p:sp>
      </p:grpSp>
      <p:grpSp>
        <p:nvGrpSpPr>
          <p:cNvPr id="8" name="Group 13"/>
          <p:cNvGrpSpPr/>
          <p:nvPr/>
        </p:nvGrpSpPr>
        <p:grpSpPr>
          <a:xfrm>
            <a:off x="4953000" y="2971800"/>
            <a:ext cx="4102414" cy="1752600"/>
            <a:chOff x="1066800" y="1905000"/>
            <a:chExt cx="4102414" cy="17526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66800" y="1905000"/>
              <a:ext cx="4038600" cy="1372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16"/>
            <p:cNvSpPr txBox="1"/>
            <p:nvPr/>
          </p:nvSpPr>
          <p:spPr>
            <a:xfrm>
              <a:off x="2057400" y="3380601"/>
              <a:ext cx="31118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Gyulassy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Levai</a:t>
              </a:r>
              <a:r>
                <a:rPr lang="en-US" sz="1200" dirty="0" smtClean="0"/>
                <a:t>, and </a:t>
              </a:r>
              <a:r>
                <a:rPr lang="en-US" sz="1200" dirty="0" err="1" smtClean="0"/>
                <a:t>Vitev</a:t>
              </a:r>
              <a:r>
                <a:rPr lang="en-US" sz="1200" dirty="0" smtClean="0"/>
                <a:t>, NPB571 (2000)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Hard-to-Find Jets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525963"/>
          </a:xfrm>
        </p:spPr>
        <p:txBody>
          <a:bodyPr/>
          <a:lstStyle/>
          <a:p>
            <a:r>
              <a:rPr lang="en-US" dirty="0" smtClean="0"/>
              <a:t>Peripheral Collision</a:t>
            </a:r>
          </a:p>
          <a:p>
            <a:pPr lvl="1"/>
            <a:r>
              <a:rPr lang="en-US" dirty="0" smtClean="0"/>
              <a:t>similar to p + 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525963"/>
          </a:xfrm>
        </p:spPr>
        <p:txBody>
          <a:bodyPr/>
          <a:lstStyle/>
          <a:p>
            <a:r>
              <a:rPr lang="en-US" dirty="0" smtClean="0"/>
              <a:t>Central Collision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6D0-89D3-4902-946F-4A26D9F79011}" type="datetime1">
              <a:rPr lang="en-US" smtClean="0"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966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2341109"/>
            <a:ext cx="4114800" cy="3362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6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1109"/>
            <a:ext cx="4343400" cy="337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667000" y="5791200"/>
            <a:ext cx="3621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ATLAS measurements from Steinberg, HI at LHC</a:t>
            </a: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3337D-5F07-49A2-9B71-5FAE03C03B6D}" type="slidenum">
              <a:rPr lang="en-US"/>
              <a:pPr/>
              <a:t>29</a:t>
            </a:fld>
            <a:endParaRPr lang="en-US"/>
          </a:p>
        </p:txBody>
      </p:sp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Observable</a:t>
            </a:r>
            <a:endParaRPr lang="en-US" dirty="0"/>
          </a:p>
        </p:txBody>
      </p:sp>
      <p:sp>
        <p:nvSpPr>
          <p:cNvPr id="64820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81000" y="4267200"/>
            <a:ext cx="7772400" cy="533400"/>
          </a:xfrm>
          <a:noFill/>
          <a:ln/>
        </p:spPr>
        <p:txBody>
          <a:bodyPr/>
          <a:lstStyle/>
          <a:p>
            <a:pPr lvl="2">
              <a:buFontTx/>
              <a:buNone/>
            </a:pPr>
            <a:r>
              <a:rPr lang="en-US" dirty="0" smtClean="0">
                <a:solidFill>
                  <a:srgbClr val="005400"/>
                </a:solidFill>
              </a:rPr>
              <a:t>Naively</a:t>
            </a:r>
            <a:r>
              <a:rPr lang="en-US" dirty="0">
                <a:solidFill>
                  <a:srgbClr val="005400"/>
                </a:solidFill>
              </a:rPr>
              <a:t>: if medium has no effect, then </a:t>
            </a:r>
            <a:r>
              <a:rPr lang="en-US" b="1" i="1" dirty="0">
                <a:solidFill>
                  <a:srgbClr val="005400"/>
                </a:solidFill>
              </a:rPr>
              <a:t>R</a:t>
            </a:r>
            <a:r>
              <a:rPr lang="en-US" b="1" i="1" baseline="-25000" dirty="0">
                <a:solidFill>
                  <a:srgbClr val="005400"/>
                </a:solidFill>
              </a:rPr>
              <a:t>AA</a:t>
            </a:r>
            <a:r>
              <a:rPr lang="en-US" dirty="0">
                <a:solidFill>
                  <a:srgbClr val="005400"/>
                </a:solidFill>
              </a:rPr>
              <a:t> = 1</a:t>
            </a:r>
          </a:p>
        </p:txBody>
      </p:sp>
      <p:sp>
        <p:nvSpPr>
          <p:cNvPr id="648207" name="Rectangle 15"/>
          <p:cNvSpPr>
            <a:spLocks noChangeArrowheads="1"/>
          </p:cNvSpPr>
          <p:nvPr/>
        </p:nvSpPr>
        <p:spPr bwMode="auto">
          <a:xfrm>
            <a:off x="1193800" y="4267200"/>
            <a:ext cx="66294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A903-93C6-4DCB-B5B1-C52075A68226}" type="datetime1">
              <a:rPr lang="en-US" smtClean="0"/>
              <a:t>3/29/2011</a:t>
            </a:fld>
            <a:endParaRPr lang="en-US"/>
          </a:p>
        </p:txBody>
      </p:sp>
      <p:pic>
        <p:nvPicPr>
          <p:cNvPr id="35533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6225" y="1905000"/>
            <a:ext cx="85915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Four Fundamental Forces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93B4-74AB-4074-AB12-3CF2670AC714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5165" y="986135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Gravity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914400"/>
            <a:ext cx="265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Electromagnetism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2003" y="3886200"/>
            <a:ext cx="966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Weak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9324" y="388620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Strong</a:t>
            </a:r>
          </a:p>
        </p:txBody>
      </p:sp>
      <p:pic>
        <p:nvPicPr>
          <p:cNvPr id="348163" name="Picture 3" descr="C:\Users\gte581p\Pictures\apple_falling.gif"/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1879" y="1447800"/>
            <a:ext cx="1534886" cy="2057400"/>
          </a:xfrm>
          <a:prstGeom prst="rect">
            <a:avLst/>
          </a:prstGeom>
          <a:noFill/>
        </p:spPr>
      </p:pic>
      <p:pic>
        <p:nvPicPr>
          <p:cNvPr id="3481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287" y="1447800"/>
            <a:ext cx="3109913" cy="2062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338036" y="3505200"/>
            <a:ext cx="3653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John </a:t>
            </a:r>
            <a:r>
              <a:rPr lang="en-US" sz="1200" dirty="0" err="1" smtClean="0"/>
              <a:t>Maarschalk</a:t>
            </a:r>
            <a:r>
              <a:rPr lang="en-US" sz="1200" dirty="0" smtClean="0"/>
              <a:t>, travelblog.portfoliocollection.com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0765" y="3505200"/>
            <a:ext cx="1745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starchild.gsfc.nasa.gov</a:t>
            </a:r>
          </a:p>
        </p:txBody>
      </p:sp>
      <p:pic>
        <p:nvPicPr>
          <p:cNvPr id="35021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3123" y="4800600"/>
            <a:ext cx="13462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565" y="4419600"/>
            <a:ext cx="341817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96965" y="6123801"/>
            <a:ext cx="387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lhs.lps.org/staff/</a:t>
            </a:r>
            <a:r>
              <a:rPr lang="en-US" sz="1200" dirty="0" err="1" smtClean="0"/>
              <a:t>sputnam</a:t>
            </a:r>
            <a:r>
              <a:rPr lang="en-US" sz="1200" dirty="0" smtClean="0"/>
              <a:t>/</a:t>
            </a:r>
            <a:r>
              <a:rPr lang="en-US" sz="1200" dirty="0" err="1" smtClean="0"/>
              <a:t>chem_notes</a:t>
            </a:r>
            <a:r>
              <a:rPr lang="en-US" sz="1200" dirty="0" smtClean="0"/>
              <a:t>/tritium_decay.gif</a:t>
            </a:r>
          </a:p>
        </p:txBody>
      </p:sp>
      <p:sp>
        <p:nvSpPr>
          <p:cNvPr id="26" name="Down Arrow 25"/>
          <p:cNvSpPr/>
          <p:nvPr/>
        </p:nvSpPr>
        <p:spPr bwMode="auto">
          <a:xfrm rot="3414848">
            <a:off x="7279256" y="4468463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7" name="Down Arrow 26"/>
          <p:cNvSpPr/>
          <p:nvPr/>
        </p:nvSpPr>
        <p:spPr bwMode="auto">
          <a:xfrm rot="18900000">
            <a:off x="5685926" y="4418536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8" name="Down Arrow 27"/>
          <p:cNvSpPr/>
          <p:nvPr/>
        </p:nvSpPr>
        <p:spPr bwMode="auto">
          <a:xfrm rot="8100000">
            <a:off x="7196185" y="5763862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9" name="Down Arrow 28"/>
          <p:cNvSpPr/>
          <p:nvPr/>
        </p:nvSpPr>
        <p:spPr bwMode="auto">
          <a:xfrm rot="14400000">
            <a:off x="5680494" y="5687661"/>
            <a:ext cx="523335" cy="750387"/>
          </a:xfrm>
          <a:prstGeom prst="downArrow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025E-6 L -0.05834 0.04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95E-6 L 0.05 0.060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3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8.23312E-7 L -0.05 -0.061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-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9.25069E-9 L 0.05 -0.039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CA8A3-5C68-4163-9A01-2EBC296A9D14}" type="slidenum">
              <a:rPr lang="en-US"/>
              <a:pPr/>
              <a:t>30</a:t>
            </a:fld>
            <a:endParaRPr lang="en-US"/>
          </a:p>
        </p:txBody>
      </p:sp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/>
            <a:r>
              <a:rPr lang="en-US" dirty="0" err="1"/>
              <a:t>pQCD</a:t>
            </a:r>
            <a:r>
              <a:rPr lang="en-US" dirty="0"/>
              <a:t> Success at RHIC:</a:t>
            </a:r>
          </a:p>
        </p:txBody>
      </p:sp>
      <p:sp>
        <p:nvSpPr>
          <p:cNvPr id="372739" name="Text Box 3"/>
          <p:cNvSpPr txBox="1">
            <a:spLocks noChangeArrowheads="1"/>
          </p:cNvSpPr>
          <p:nvPr/>
        </p:nvSpPr>
        <p:spPr bwMode="auto">
          <a:xfrm>
            <a:off x="746125" y="438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3727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381000" y="2895600"/>
            <a:ext cx="4648200" cy="838200"/>
          </a:xfrm>
          <a:noFill/>
          <a:ln/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/>
              <a:t>Consistency: 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</a:rPr>
              <a:t>h</a:t>
            </a:r>
            <a:r>
              <a:rPr lang="en-US" dirty="0"/>
              <a:t>)~R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dirty="0"/>
              <a:t>)</a:t>
            </a:r>
          </a:p>
        </p:txBody>
      </p:sp>
      <p:sp>
        <p:nvSpPr>
          <p:cNvPr id="372741" name="Rectangle 5"/>
          <p:cNvSpPr>
            <a:spLocks noChangeArrowheads="1"/>
          </p:cNvSpPr>
          <p:nvPr/>
        </p:nvSpPr>
        <p:spPr bwMode="auto">
          <a:xfrm>
            <a:off x="-381000" y="3886200"/>
            <a:ext cx="434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5400"/>
                </a:solidFill>
              </a:rPr>
              <a:t>Null Control: R</a:t>
            </a:r>
            <a:r>
              <a:rPr lang="en-US" sz="2800" baseline="-25000" dirty="0">
                <a:solidFill>
                  <a:srgbClr val="005400"/>
                </a:solidFill>
              </a:rPr>
              <a:t>AA</a:t>
            </a:r>
            <a:r>
              <a:rPr lang="en-US" sz="2800" dirty="0">
                <a:solidFill>
                  <a:srgbClr val="005400"/>
                </a:solidFill>
              </a:rPr>
              <a:t>(</a:t>
            </a:r>
            <a:r>
              <a:rPr lang="en-US" sz="2800" dirty="0">
                <a:solidFill>
                  <a:srgbClr val="005400"/>
                </a:solidFill>
                <a:latin typeface="Symbol" pitchFamily="18" charset="2"/>
              </a:rPr>
              <a:t>g</a:t>
            </a:r>
            <a:r>
              <a:rPr lang="en-US" sz="2800" dirty="0">
                <a:solidFill>
                  <a:srgbClr val="005400"/>
                </a:solidFill>
              </a:rPr>
              <a:t>)~1</a:t>
            </a:r>
          </a:p>
        </p:txBody>
      </p:sp>
      <p:sp>
        <p:nvSpPr>
          <p:cNvPr id="372742" name="Rectangle 6"/>
          <p:cNvSpPr>
            <a:spLocks noChangeArrowheads="1"/>
          </p:cNvSpPr>
          <p:nvPr/>
        </p:nvSpPr>
        <p:spPr bwMode="auto">
          <a:xfrm>
            <a:off x="-381000" y="4953000"/>
            <a:ext cx="8153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5400"/>
                </a:solidFill>
              </a:rPr>
              <a:t>GLV Prediction: </a:t>
            </a:r>
            <a:r>
              <a:rPr lang="en-US" sz="2800" dirty="0" err="1">
                <a:solidFill>
                  <a:srgbClr val="005400"/>
                </a:solidFill>
              </a:rPr>
              <a:t>Theory~Data</a:t>
            </a:r>
            <a:r>
              <a:rPr lang="en-US" sz="2800" dirty="0">
                <a:solidFill>
                  <a:srgbClr val="005400"/>
                </a:solidFill>
              </a:rPr>
              <a:t> for reasonable fixed L~5 fm and </a:t>
            </a:r>
            <a:r>
              <a:rPr lang="en-US" sz="2800" dirty="0" err="1">
                <a:solidFill>
                  <a:srgbClr val="005400"/>
                </a:solidFill>
              </a:rPr>
              <a:t>dN</a:t>
            </a:r>
            <a:r>
              <a:rPr lang="en-US" sz="2800" baseline="-25000" dirty="0" err="1">
                <a:solidFill>
                  <a:srgbClr val="005400"/>
                </a:solidFill>
              </a:rPr>
              <a:t>g</a:t>
            </a:r>
            <a:r>
              <a:rPr lang="en-US" sz="2800" dirty="0">
                <a:solidFill>
                  <a:srgbClr val="005400"/>
                </a:solidFill>
              </a:rPr>
              <a:t>/</a:t>
            </a:r>
            <a:r>
              <a:rPr lang="en-US" sz="2800" dirty="0" err="1">
                <a:solidFill>
                  <a:srgbClr val="005400"/>
                </a:solidFill>
              </a:rPr>
              <a:t>dy~dN</a:t>
            </a:r>
            <a:r>
              <a:rPr lang="en-US" sz="2800" baseline="-25000" dirty="0" err="1">
                <a:solidFill>
                  <a:srgbClr val="005400"/>
                </a:solidFill>
                <a:latin typeface="Symbol" pitchFamily="18" charset="2"/>
              </a:rPr>
              <a:t>p</a:t>
            </a:r>
            <a:r>
              <a:rPr lang="en-US" sz="2800" dirty="0">
                <a:solidFill>
                  <a:srgbClr val="005400"/>
                </a:solidFill>
              </a:rPr>
              <a:t>/</a:t>
            </a:r>
            <a:r>
              <a:rPr lang="en-US" sz="2800" dirty="0" err="1">
                <a:solidFill>
                  <a:srgbClr val="005400"/>
                </a:solidFill>
              </a:rPr>
              <a:t>dy</a:t>
            </a:r>
            <a:endParaRPr lang="en-US" sz="2800" dirty="0">
              <a:solidFill>
                <a:srgbClr val="005400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38200" y="1092200"/>
            <a:ext cx="8001000" cy="3556000"/>
            <a:chOff x="528" y="624"/>
            <a:chExt cx="5040" cy="2240"/>
          </a:xfrm>
        </p:grpSpPr>
        <p:sp>
          <p:nvSpPr>
            <p:cNvPr id="372743" name="Text Box 7"/>
            <p:cNvSpPr txBox="1">
              <a:spLocks noChangeArrowheads="1"/>
            </p:cNvSpPr>
            <p:nvPr/>
          </p:nvSpPr>
          <p:spPr bwMode="auto">
            <a:xfrm>
              <a:off x="528" y="1104"/>
              <a:ext cx="17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dirty="0"/>
                <a:t>Y. </a:t>
              </a:r>
              <a:r>
                <a:rPr lang="en-US" sz="1200" dirty="0" err="1"/>
                <a:t>Akiba</a:t>
              </a:r>
              <a:r>
                <a:rPr lang="en-US" sz="1200" dirty="0"/>
                <a:t> </a:t>
              </a:r>
              <a:r>
                <a:rPr lang="en-US" sz="1200" i="1" dirty="0"/>
                <a:t>for the PHENIX collaboration</a:t>
              </a:r>
              <a:r>
                <a:rPr lang="en-US" sz="1200" dirty="0"/>
                <a:t>, </a:t>
              </a:r>
              <a:r>
                <a:rPr lang="en-US" sz="1200" dirty="0" err="1"/>
                <a:t>hep</a:t>
              </a:r>
              <a:r>
                <a:rPr lang="en-US" sz="1200" dirty="0"/>
                <a:t>-ex/0510008</a:t>
              </a:r>
              <a:endParaRPr lang="en-US" sz="1200" i="1" dirty="0"/>
            </a:p>
          </p:txBody>
        </p:sp>
        <p:pic>
          <p:nvPicPr>
            <p:cNvPr id="372744" name="Picture 8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64" y="624"/>
              <a:ext cx="3504" cy="2240"/>
            </a:xfrm>
            <a:prstGeom prst="rect">
              <a:avLst/>
            </a:prstGeom>
            <a:noFill/>
          </p:spPr>
        </p:pic>
      </p:grpSp>
      <p:sp>
        <p:nvSpPr>
          <p:cNvPr id="372745" name="Text Box 9"/>
          <p:cNvSpPr txBox="1">
            <a:spLocks noChangeArrowheads="1"/>
          </p:cNvSpPr>
          <p:nvPr/>
        </p:nvSpPr>
        <p:spPr bwMode="auto">
          <a:xfrm>
            <a:off x="457200" y="914400"/>
            <a:ext cx="2466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2D2A62"/>
                </a:solidFill>
              </a:rPr>
              <a:t>(circa 2005)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AC14-0BED-46E1-A2D7-5297ECFBA13A}" type="datetime1">
              <a:rPr lang="en-US" smtClean="0"/>
              <a:t>3/29/2011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Disagreement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9530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Mass of quarks should be important</a:t>
            </a:r>
          </a:p>
          <a:p>
            <a:pPr lvl="1"/>
            <a:r>
              <a:rPr lang="en-US" dirty="0" smtClean="0"/>
              <a:t>Expect heavy quarks to lose less energy</a:t>
            </a:r>
          </a:p>
          <a:p>
            <a:r>
              <a:rPr lang="en-US" dirty="0" smtClean="0"/>
              <a:t>Non-photonic electrons (NPE) surprisingly suppressed</a:t>
            </a:r>
          </a:p>
          <a:p>
            <a:pPr lvl="1"/>
            <a:r>
              <a:rPr lang="en-US" dirty="0" smtClean="0"/>
              <a:t>Decay fragments of </a:t>
            </a:r>
            <a:r>
              <a:rPr lang="en-US" i="1" dirty="0" smtClean="0"/>
              <a:t>c </a:t>
            </a:r>
            <a:r>
              <a:rPr lang="en-US" dirty="0" smtClean="0"/>
              <a:t>and </a:t>
            </a:r>
            <a:r>
              <a:rPr lang="en-US" i="1" dirty="0" smtClean="0"/>
              <a:t>b</a:t>
            </a:r>
            <a:r>
              <a:rPr lang="en-US" dirty="0" smtClean="0"/>
              <a:t> quarks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64D41-0820-4014-A75B-3BCEED7721ED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36958" y="5486400"/>
            <a:ext cx="2307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Djordjevic,et</a:t>
            </a:r>
            <a:r>
              <a:rPr lang="en-US" sz="1200" dirty="0" smtClean="0"/>
              <a:t> al. PLB632 (2006)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872038" y="1524000"/>
            <a:ext cx="4043362" cy="3942436"/>
            <a:chOff x="2438400" y="2085201"/>
            <a:chExt cx="4043362" cy="3942436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38400" y="2085201"/>
              <a:ext cx="4043362" cy="3942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9" name="Group 15"/>
            <p:cNvGrpSpPr/>
            <p:nvPr/>
          </p:nvGrpSpPr>
          <p:grpSpPr>
            <a:xfrm>
              <a:off x="3200400" y="4489847"/>
              <a:ext cx="1066800" cy="338554"/>
              <a:chOff x="5181600" y="3991967"/>
              <a:chExt cx="1066800" cy="338554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5181600" y="4038600"/>
                <a:ext cx="1066800" cy="158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5257800" y="3991967"/>
                <a:ext cx="3433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1" dirty="0" smtClean="0">
                    <a:solidFill>
                      <a:schemeClr val="accent2"/>
                    </a:solidFill>
                  </a:rPr>
                  <a:t>e</a:t>
                </a:r>
                <a:r>
                  <a:rPr lang="en-US" sz="1600" b="1" baseline="30000" dirty="0" smtClean="0">
                    <a:solidFill>
                      <a:schemeClr val="accent2"/>
                    </a:solidFill>
                  </a:rPr>
                  <a:t>-</a:t>
                </a: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5181600" y="3654623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504D"/>
                </a:solidFill>
              </a:rPr>
              <a:t>PHENIX NPE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Elastic Loss?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2837"/>
            <a:ext cx="4038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Appreciable!</a:t>
            </a:r>
            <a:endParaRPr lang="en-US" sz="2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2837"/>
            <a:ext cx="4038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Finite time effects small</a:t>
            </a:r>
            <a:endParaRPr lang="en-US" sz="2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E2F32-6570-4B2A-9DBC-77B0F72F0746}" type="datetime1">
              <a:rPr lang="en-US" smtClean="0"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10" name="Group 13"/>
          <p:cNvGrpSpPr/>
          <p:nvPr/>
        </p:nvGrpSpPr>
        <p:grpSpPr>
          <a:xfrm>
            <a:off x="123853" y="1676400"/>
            <a:ext cx="4200673" cy="4724400"/>
            <a:chOff x="123853" y="1676400"/>
            <a:chExt cx="4200673" cy="47244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3853" y="1676400"/>
              <a:ext cx="4200673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2241313" y="6123801"/>
              <a:ext cx="17972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Mustafa, PRC72 (2005)</a:t>
              </a:r>
            </a:p>
          </p:txBody>
        </p:sp>
      </p:grpSp>
      <p:grpSp>
        <p:nvGrpSpPr>
          <p:cNvPr id="11" name="Group 14"/>
          <p:cNvGrpSpPr/>
          <p:nvPr/>
        </p:nvGrpSpPr>
        <p:grpSpPr>
          <a:xfrm>
            <a:off x="4714466" y="1600200"/>
            <a:ext cx="4429534" cy="4724400"/>
            <a:chOff x="4714466" y="1600200"/>
            <a:chExt cx="4429534" cy="4724400"/>
          </a:xfrm>
        </p:grpSpPr>
        <p:pic>
          <p:nvPicPr>
            <p:cNvPr id="116740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AED5FF"/>
                </a:clrFrom>
                <a:clrTo>
                  <a:srgbClr val="AED5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14466" y="1600200"/>
              <a:ext cx="3972334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5994868" y="6047601"/>
              <a:ext cx="31491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Adil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Gyulassy</a:t>
              </a:r>
              <a:r>
                <a:rPr lang="en-US" sz="1200" dirty="0" smtClean="0"/>
                <a:t>, WAH, Wicks, PRC75 (2007)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A2126-275E-45C1-9C77-1FB1894110D1}" type="slidenum">
              <a:rPr lang="en-US"/>
              <a:pPr/>
              <a:t>33</a:t>
            </a:fld>
            <a:endParaRPr lang="en-US"/>
          </a:p>
        </p:txBody>
      </p:sp>
      <p:sp>
        <p:nvSpPr>
          <p:cNvPr id="82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Quantitative Disagreement Remains</a:t>
            </a:r>
            <a:endParaRPr lang="en-US" dirty="0"/>
          </a:p>
        </p:txBody>
      </p:sp>
      <p:sp>
        <p:nvSpPr>
          <p:cNvPr id="828429" name="Text Box 13"/>
          <p:cNvSpPr txBox="1">
            <a:spLocks noChangeArrowheads="1"/>
          </p:cNvSpPr>
          <p:nvPr/>
        </p:nvSpPr>
        <p:spPr bwMode="auto">
          <a:xfrm>
            <a:off x="2620963" y="5638800"/>
            <a:ext cx="3703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aseline="0" dirty="0">
                <a:solidFill>
                  <a:srgbClr val="CC0000"/>
                </a:solidFill>
              </a:rPr>
              <a:t>Pert. at LHC energies?</a:t>
            </a:r>
          </a:p>
        </p:txBody>
      </p:sp>
      <p:grpSp>
        <p:nvGrpSpPr>
          <p:cNvPr id="2" name="Group 23"/>
          <p:cNvGrpSpPr/>
          <p:nvPr/>
        </p:nvGrpSpPr>
        <p:grpSpPr>
          <a:xfrm>
            <a:off x="2133600" y="1295400"/>
            <a:ext cx="4572000" cy="4038600"/>
            <a:chOff x="4953000" y="1752600"/>
            <a:chExt cx="4241043" cy="3629799"/>
          </a:xfrm>
        </p:grpSpPr>
        <p:pic>
          <p:nvPicPr>
            <p:cNvPr id="20486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53000" y="1752600"/>
              <a:ext cx="3920613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TextBox 21"/>
            <p:cNvSpPr txBox="1"/>
            <p:nvPr/>
          </p:nvSpPr>
          <p:spPr>
            <a:xfrm>
              <a:off x="5562600" y="5105400"/>
              <a:ext cx="36314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Wicks, WAH, </a:t>
              </a:r>
              <a:r>
                <a:rPr lang="en-US" sz="1200" dirty="0" err="1" smtClean="0"/>
                <a:t>Gyulassy</a:t>
              </a:r>
              <a:r>
                <a:rPr lang="en-US" sz="1200" dirty="0" smtClean="0"/>
                <a:t>, </a:t>
              </a:r>
              <a:r>
                <a:rPr lang="en-US" sz="1200" dirty="0" err="1" smtClean="0"/>
                <a:t>Djordjevic</a:t>
              </a:r>
              <a:r>
                <a:rPr lang="en-US" sz="1200" dirty="0" smtClean="0"/>
                <a:t>, NPA784 (2007)</a:t>
              </a:r>
            </a:p>
          </p:txBody>
        </p:sp>
      </p:grp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41FD-A7C2-4678-BF69-D06EE277A09B}" type="datetime1">
              <a:rPr lang="en-US" smtClean="0"/>
              <a:t>3/29/2011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8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84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at LHC: First Results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Many caveats</a:t>
            </a:r>
          </a:p>
          <a:p>
            <a:pPr lvl="1"/>
            <a:r>
              <a:rPr lang="en-US" dirty="0" smtClean="0"/>
              <a:t>But, difficult to reconcile large increase in multiplicity and minor increase in suppression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5683-C428-46F1-AB3C-29768D1E88B8}" type="datetime1">
              <a:rPr lang="en-US" smtClean="0"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96768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9950" y="1066800"/>
            <a:ext cx="48641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7687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9950" y="1087854"/>
            <a:ext cx="48641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7688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9950" y="1078832"/>
            <a:ext cx="48641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7690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9950" y="1078832"/>
            <a:ext cx="48641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562600" y="4972050"/>
            <a:ext cx="2225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 and M </a:t>
            </a:r>
            <a:r>
              <a:rPr lang="en-US" sz="1200" dirty="0" err="1" smtClean="0"/>
              <a:t>Gyulassy</a:t>
            </a:r>
            <a:r>
              <a:rPr lang="en-US" sz="1200" dirty="0" smtClean="0"/>
              <a:t>, in prep</a:t>
            </a: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96E2-C52C-45A4-B9DB-D2A6DDE0618F}" type="slidenum">
              <a:rPr lang="en-US"/>
              <a:pPr/>
              <a:t>35</a:t>
            </a:fld>
            <a:endParaRPr lang="en-US"/>
          </a:p>
        </p:txBody>
      </p:sp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in </a:t>
            </a:r>
            <a:r>
              <a:rPr lang="en-US" dirty="0" err="1" smtClean="0"/>
              <a:t>AdS</a:t>
            </a:r>
            <a:r>
              <a:rPr lang="en-US" dirty="0" smtClean="0"/>
              <a:t>/CFT</a:t>
            </a:r>
            <a:endParaRPr lang="en-US" dirty="0"/>
          </a:p>
        </p:txBody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7772400" cy="5410200"/>
          </a:xfrm>
        </p:spPr>
        <p:txBody>
          <a:bodyPr/>
          <a:lstStyle/>
          <a:p>
            <a:r>
              <a:rPr lang="en-US" dirty="0"/>
              <a:t>Model heavy quark jet energy loss by embedding string in </a:t>
            </a:r>
            <a:r>
              <a:rPr lang="en-US" dirty="0" err="1"/>
              <a:t>AdS</a:t>
            </a:r>
            <a:r>
              <a:rPr lang="en-US" dirty="0"/>
              <a:t> space</a:t>
            </a:r>
          </a:p>
          <a:p>
            <a:pPr lvl="1">
              <a:buNone/>
            </a:pPr>
            <a:endParaRPr lang="en-US" dirty="0"/>
          </a:p>
          <a:p>
            <a:pPr lvl="1">
              <a:buFontTx/>
              <a:buNone/>
            </a:pPr>
            <a:r>
              <a:rPr lang="en-US" dirty="0" err="1"/>
              <a:t>dp</a:t>
            </a:r>
            <a:r>
              <a:rPr lang="en-US" baseline="-25000" dirty="0" err="1"/>
              <a:t>T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 = -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  <a:p>
            <a:pPr lvl="1">
              <a:buNone/>
            </a:pPr>
            <a:endParaRPr lang="en-US" baseline="-25000" dirty="0"/>
          </a:p>
          <a:p>
            <a:pPr lvl="1">
              <a:buFontTx/>
              <a:buNone/>
            </a:pP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 = </a:t>
            </a:r>
            <a:r>
              <a:rPr lang="en-US" dirty="0">
                <a:latin typeface="Symbol" pitchFamily="18" charset="2"/>
              </a:rPr>
              <a:t>pl</a:t>
            </a:r>
            <a:r>
              <a:rPr lang="en-US" baseline="30000" dirty="0">
                <a:latin typeface="Symbol" pitchFamily="18" charset="2"/>
              </a:rPr>
              <a:t>1/2</a:t>
            </a:r>
            <a:r>
              <a:rPr lang="en-US" dirty="0">
                <a:latin typeface="Symbol" pitchFamily="18" charset="2"/>
              </a:rPr>
              <a:t> </a:t>
            </a:r>
            <a:r>
              <a:rPr lang="en-US" dirty="0"/>
              <a:t>T</a:t>
            </a:r>
            <a:r>
              <a:rPr lang="en-US" baseline="30000" dirty="0"/>
              <a:t>2</a:t>
            </a:r>
            <a:r>
              <a:rPr lang="en-US" dirty="0"/>
              <a:t>/2M</a:t>
            </a:r>
            <a:r>
              <a:rPr lang="en-US" baseline="-25000" dirty="0"/>
              <a:t>q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3962400" y="2438400"/>
            <a:ext cx="5181600" cy="2943999"/>
            <a:chOff x="3962400" y="2438400"/>
            <a:chExt cx="5181600" cy="2943999"/>
          </a:xfrm>
        </p:grpSpPr>
        <p:graphicFrame>
          <p:nvGraphicFramePr>
            <p:cNvPr id="606212" name="Object 4"/>
            <p:cNvGraphicFramePr>
              <a:graphicFrameLocks noChangeAspect="1"/>
            </p:cNvGraphicFramePr>
            <p:nvPr/>
          </p:nvGraphicFramePr>
          <p:xfrm>
            <a:off x="3962400" y="2438400"/>
            <a:ext cx="5105400" cy="2543175"/>
          </p:xfrm>
          <a:graphic>
            <a:graphicData uri="http://schemas.openxmlformats.org/presentationml/2006/ole">
              <p:oleObj spid="_x0000_s820226" name="Image" r:id="rId3" imgW="13561905" imgH="6755556" progId="">
                <p:embed/>
              </p:oleObj>
            </a:graphicData>
          </a:graphic>
        </p:graphicFrame>
        <p:sp>
          <p:nvSpPr>
            <p:cNvPr id="606214" name="Rectangle 6"/>
            <p:cNvSpPr>
              <a:spLocks noChangeArrowheads="1"/>
            </p:cNvSpPr>
            <p:nvPr/>
          </p:nvSpPr>
          <p:spPr bwMode="auto">
            <a:xfrm>
              <a:off x="4158789" y="5105400"/>
              <a:ext cx="498521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J </a:t>
              </a:r>
              <a:r>
                <a:rPr lang="en-US" sz="1200" dirty="0" err="1"/>
                <a:t>Friess</a:t>
              </a:r>
              <a:r>
                <a:rPr lang="en-US" sz="1200" dirty="0"/>
                <a:t>, S </a:t>
              </a:r>
              <a:r>
                <a:rPr lang="en-US" sz="1200" dirty="0" err="1"/>
                <a:t>Gubser</a:t>
              </a:r>
              <a:r>
                <a:rPr lang="en-US" sz="1200" dirty="0"/>
                <a:t>, G </a:t>
              </a:r>
              <a:r>
                <a:rPr lang="en-US" sz="1200" dirty="0" err="1"/>
                <a:t>Michalogiorgakis</a:t>
              </a:r>
              <a:r>
                <a:rPr lang="en-US" sz="1200" dirty="0"/>
                <a:t>, S </a:t>
              </a:r>
              <a:r>
                <a:rPr lang="en-US" sz="1200" dirty="0" err="1"/>
                <a:t>Pufu</a:t>
              </a:r>
              <a:r>
                <a:rPr lang="en-US" sz="1200" dirty="0"/>
                <a:t>, Phys Rev </a:t>
              </a:r>
              <a:r>
                <a:rPr lang="en-US" sz="1200" b="1" dirty="0" smtClean="0"/>
                <a:t>D75</a:t>
              </a:r>
              <a:r>
                <a:rPr lang="en-US" sz="1200" dirty="0" smtClean="0"/>
                <a:t> (2007)</a:t>
              </a:r>
              <a:endParaRPr lang="en-US" sz="1200" dirty="0"/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86725-FCF9-4355-A13B-0F2F26EEDAF3}" type="datetime1">
              <a:rPr lang="en-US" smtClean="0"/>
              <a:t>3/29/2011</a:t>
            </a:fld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304800" y="4343400"/>
            <a:ext cx="5334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Similar to Bethe-</a:t>
            </a:r>
            <a:r>
              <a:rPr lang="en-US" sz="2400" dirty="0" err="1">
                <a:solidFill>
                  <a:srgbClr val="005400"/>
                </a:solidFill>
              </a:rPr>
              <a:t>Heitler</a:t>
            </a:r>
            <a:endParaRPr lang="en-US" sz="2400" dirty="0">
              <a:solidFill>
                <a:srgbClr val="005400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r>
              <a:rPr lang="en-US" sz="2000" dirty="0" err="1">
                <a:solidFill>
                  <a:srgbClr val="4D4D4D"/>
                </a:solidFill>
              </a:rPr>
              <a:t>dp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dt</a:t>
            </a:r>
            <a:r>
              <a:rPr lang="en-US" sz="2000" dirty="0">
                <a:solidFill>
                  <a:srgbClr val="4D4D4D"/>
                </a:solidFill>
              </a:rPr>
              <a:t> ~ -(T</a:t>
            </a:r>
            <a:r>
              <a:rPr lang="en-US" sz="2000" baseline="30000" dirty="0">
                <a:solidFill>
                  <a:srgbClr val="4D4D4D"/>
                </a:solidFill>
              </a:rPr>
              <a:t>3</a:t>
            </a:r>
            <a:r>
              <a:rPr lang="en-US" sz="2000" dirty="0">
                <a:solidFill>
                  <a:srgbClr val="4D4D4D"/>
                </a:solidFill>
              </a:rPr>
              <a:t>/M</a:t>
            </a:r>
            <a:r>
              <a:rPr lang="en-US" sz="2000" baseline="-25000" dirty="0">
                <a:solidFill>
                  <a:srgbClr val="4D4D4D"/>
                </a:solidFill>
              </a:rPr>
              <a:t>q</a:t>
            </a:r>
            <a:r>
              <a:rPr lang="en-US" sz="2000" baseline="30000" dirty="0">
                <a:solidFill>
                  <a:srgbClr val="4D4D4D"/>
                </a:solidFill>
              </a:rPr>
              <a:t>2</a:t>
            </a:r>
            <a:r>
              <a:rPr lang="en-US" sz="2000" dirty="0">
                <a:solidFill>
                  <a:srgbClr val="4D4D4D"/>
                </a:solidFill>
              </a:rPr>
              <a:t>) </a:t>
            </a:r>
            <a:r>
              <a:rPr lang="en-US" sz="2000" dirty="0" err="1">
                <a:solidFill>
                  <a:srgbClr val="4D4D4D"/>
                </a:solidFill>
              </a:rPr>
              <a:t>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endParaRPr lang="en-US" sz="2000" baseline="-25000" dirty="0">
              <a:solidFill>
                <a:srgbClr val="4D4D4D"/>
              </a:solidFill>
            </a:endParaRPr>
          </a:p>
          <a:p>
            <a:pPr marL="1143000" lvl="2" indent="-228600">
              <a:spcBef>
                <a:spcPct val="20000"/>
              </a:spcBef>
            </a:pPr>
            <a:endParaRPr lang="en-US" sz="2400" baseline="-25000" dirty="0">
              <a:solidFill>
                <a:srgbClr val="4D4D4D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400" dirty="0">
                <a:solidFill>
                  <a:srgbClr val="005400"/>
                </a:solidFill>
              </a:rPr>
              <a:t>Very different from LPM</a:t>
            </a:r>
          </a:p>
          <a:p>
            <a:pPr marL="1143000" lvl="2" indent="-228600">
              <a:spcBef>
                <a:spcPct val="20000"/>
              </a:spcBef>
            </a:pPr>
            <a:r>
              <a:rPr lang="en-US" sz="2000" dirty="0" err="1">
                <a:solidFill>
                  <a:srgbClr val="4D4D4D"/>
                </a:solidFill>
              </a:rPr>
              <a:t>dp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dt</a:t>
            </a:r>
            <a:r>
              <a:rPr lang="en-US" sz="2000" dirty="0">
                <a:solidFill>
                  <a:srgbClr val="4D4D4D"/>
                </a:solidFill>
              </a:rPr>
              <a:t> ~ -LT</a:t>
            </a:r>
            <a:r>
              <a:rPr lang="en-US" sz="2000" baseline="30000" dirty="0">
                <a:solidFill>
                  <a:srgbClr val="4D4D4D"/>
                </a:solidFill>
              </a:rPr>
              <a:t>3</a:t>
            </a:r>
            <a:r>
              <a:rPr lang="en-US" sz="2000" dirty="0">
                <a:solidFill>
                  <a:srgbClr val="4D4D4D"/>
                </a:solidFill>
              </a:rPr>
              <a:t> log(</a:t>
            </a:r>
            <a:r>
              <a:rPr lang="en-US" sz="2000" dirty="0" err="1">
                <a:solidFill>
                  <a:srgbClr val="4D4D4D"/>
                </a:solidFill>
              </a:rPr>
              <a:t>p</a:t>
            </a:r>
            <a:r>
              <a:rPr lang="en-US" sz="2000" baseline="-25000" dirty="0" err="1">
                <a:solidFill>
                  <a:srgbClr val="4D4D4D"/>
                </a:solidFill>
              </a:rPr>
              <a:t>T</a:t>
            </a:r>
            <a:r>
              <a:rPr lang="en-US" sz="2000" dirty="0">
                <a:solidFill>
                  <a:srgbClr val="4D4D4D"/>
                </a:solidFill>
              </a:rPr>
              <a:t>/</a:t>
            </a:r>
            <a:r>
              <a:rPr lang="en-US" sz="2000" dirty="0" err="1">
                <a:solidFill>
                  <a:srgbClr val="4D4D4D"/>
                </a:solidFill>
              </a:rPr>
              <a:t>M</a:t>
            </a:r>
            <a:r>
              <a:rPr lang="en-US" sz="2000" baseline="-25000" dirty="0" err="1">
                <a:solidFill>
                  <a:srgbClr val="4D4D4D"/>
                </a:solidFill>
              </a:rPr>
              <a:t>q</a:t>
            </a:r>
            <a:r>
              <a:rPr lang="en-US" sz="2000" dirty="0">
                <a:solidFill>
                  <a:srgbClr val="4D4D4D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8C363-D587-46D0-ADC7-FA6C97A3387D}" type="slidenum">
              <a:rPr lang="en-US"/>
              <a:pPr/>
              <a:t>36</a:t>
            </a:fld>
            <a:endParaRPr lang="en-US"/>
          </a:p>
        </p:txBody>
      </p:sp>
      <p:sp>
        <p:nvSpPr>
          <p:cNvPr id="100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Compared to Data</a:t>
            </a:r>
          </a:p>
        </p:txBody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6172200"/>
          </a:xfrm>
        </p:spPr>
        <p:txBody>
          <a:bodyPr>
            <a:normAutofit/>
          </a:bodyPr>
          <a:lstStyle/>
          <a:p>
            <a:r>
              <a:rPr lang="en-US" dirty="0"/>
              <a:t>String drag: </a:t>
            </a:r>
            <a:r>
              <a:rPr lang="en-US" dirty="0" smtClean="0"/>
              <a:t>qualitative agreement</a:t>
            </a:r>
          </a:p>
          <a:p>
            <a:pPr lvl="1"/>
            <a:endParaRPr lang="en-US" dirty="0" smtClean="0"/>
          </a:p>
        </p:txBody>
      </p:sp>
      <p:graphicFrame>
        <p:nvGraphicFramePr>
          <p:cNvPr id="1002500" name="Object 4"/>
          <p:cNvGraphicFramePr>
            <a:graphicFrameLocks noChangeAspect="1"/>
          </p:cNvGraphicFramePr>
          <p:nvPr/>
        </p:nvGraphicFramePr>
        <p:xfrm>
          <a:off x="2242276" y="2086789"/>
          <a:ext cx="4191000" cy="4052158"/>
        </p:xfrm>
        <a:graphic>
          <a:graphicData uri="http://schemas.openxmlformats.org/presentationml/2006/ole">
            <p:oleObj spid="_x0000_s821250" name="Image" r:id="rId3" imgW="11873016" imgH="11479365" progId="">
              <p:embed/>
            </p:oleObj>
          </a:graphicData>
        </a:graphic>
      </p:graphicFrame>
      <p:sp>
        <p:nvSpPr>
          <p:cNvPr id="1002501" name="Text Box 5"/>
          <p:cNvSpPr txBox="1">
            <a:spLocks noChangeArrowheads="1"/>
          </p:cNvSpPr>
          <p:nvPr/>
        </p:nvSpPr>
        <p:spPr bwMode="auto">
          <a:xfrm>
            <a:off x="5290276" y="6047601"/>
            <a:ext cx="14153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</a:t>
            </a:r>
            <a:r>
              <a:rPr lang="en-US" sz="1200" dirty="0" smtClean="0"/>
              <a:t>PhD Thesis</a:t>
            </a:r>
            <a:endParaRPr lang="en-US" sz="1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7689D-45DF-4AD4-8CC2-235CDCCEBE5B}" type="datetime1">
              <a:rPr lang="en-US" smtClean="0"/>
              <a:t>3/29/2011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Quark and Gluon E-Loss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C3B7-0B96-4C48-AE42-1797BED01D6D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7" name="Group 11"/>
          <p:cNvGrpSpPr/>
          <p:nvPr/>
        </p:nvGrpSpPr>
        <p:grpSpPr>
          <a:xfrm>
            <a:off x="4001852" y="838200"/>
            <a:ext cx="4797896" cy="3020199"/>
            <a:chOff x="4001852" y="1676400"/>
            <a:chExt cx="4797896" cy="3020199"/>
          </a:xfrm>
        </p:grpSpPr>
        <p:pic>
          <p:nvPicPr>
            <p:cNvPr id="1576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01852" y="1676400"/>
              <a:ext cx="4532548" cy="3010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7239000" y="4419600"/>
              <a:ext cx="15607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WAH, </a:t>
              </a:r>
              <a:r>
                <a:rPr lang="en-US" sz="1200" i="1" dirty="0" smtClean="0"/>
                <a:t>in preparation</a:t>
              </a:r>
              <a:endParaRPr lang="en-US" sz="1200" dirty="0" smtClean="0"/>
            </a:p>
          </p:txBody>
        </p:sp>
      </p:grp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2707" y="1143000"/>
            <a:ext cx="365969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62000" y="4800600"/>
            <a:ext cx="2028119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4D4D4D"/>
                </a:solidFill>
                <a:latin typeface="Symbol" pitchFamily="18" charset="2"/>
              </a:rPr>
              <a:t>D</a:t>
            </a:r>
            <a:r>
              <a:rPr lang="en-US" sz="2000" dirty="0" err="1" smtClean="0">
                <a:solidFill>
                  <a:srgbClr val="4D4D4D"/>
                </a:solidFill>
              </a:rPr>
              <a:t>L</a:t>
            </a:r>
            <a:r>
              <a:rPr lang="en-US" sz="2000" baseline="30000" dirty="0" err="1" smtClean="0">
                <a:solidFill>
                  <a:srgbClr val="4D4D4D"/>
                </a:solidFill>
              </a:rPr>
              <a:t>g</a:t>
            </a:r>
            <a:r>
              <a:rPr lang="en-US" sz="2000" baseline="-25000" dirty="0" err="1" smtClean="0">
                <a:solidFill>
                  <a:srgbClr val="4D4D4D"/>
                </a:solidFill>
              </a:rPr>
              <a:t>therm</a:t>
            </a:r>
            <a:r>
              <a:rPr lang="en-US" sz="2000" dirty="0" smtClean="0">
                <a:solidFill>
                  <a:srgbClr val="4D4D4D"/>
                </a:solidFill>
              </a:rPr>
              <a:t> ~ E</a:t>
            </a:r>
            <a:r>
              <a:rPr lang="en-US" sz="2000" baseline="30000" dirty="0" smtClean="0">
                <a:solidFill>
                  <a:srgbClr val="4D4D4D"/>
                </a:solidFill>
              </a:rPr>
              <a:t>1/3</a:t>
            </a:r>
          </a:p>
          <a:p>
            <a:endParaRPr lang="en-US" sz="2000" baseline="30000" dirty="0" smtClean="0">
              <a:solidFill>
                <a:srgbClr val="4D4D4D"/>
              </a:solidFill>
            </a:endParaRPr>
          </a:p>
          <a:p>
            <a:r>
              <a:rPr lang="en-US" sz="2000" dirty="0" err="1" smtClean="0">
                <a:solidFill>
                  <a:srgbClr val="4D4D4D"/>
                </a:solidFill>
                <a:latin typeface="Symbol" pitchFamily="18" charset="2"/>
              </a:rPr>
              <a:t>D</a:t>
            </a:r>
            <a:r>
              <a:rPr lang="en-US" sz="2000" dirty="0" err="1" smtClean="0">
                <a:solidFill>
                  <a:srgbClr val="4D4D4D"/>
                </a:solidFill>
              </a:rPr>
              <a:t>L</a:t>
            </a:r>
            <a:r>
              <a:rPr lang="en-US" sz="2000" baseline="30000" dirty="0" err="1" smtClean="0">
                <a:solidFill>
                  <a:srgbClr val="4D4D4D"/>
                </a:solidFill>
              </a:rPr>
              <a:t>q</a:t>
            </a:r>
            <a:r>
              <a:rPr lang="en-US" sz="2000" baseline="-25000" dirty="0" err="1" smtClean="0">
                <a:solidFill>
                  <a:srgbClr val="4D4D4D"/>
                </a:solidFill>
              </a:rPr>
              <a:t>therm</a:t>
            </a:r>
            <a:r>
              <a:rPr lang="en-US" sz="2000" dirty="0" smtClean="0">
                <a:solidFill>
                  <a:srgbClr val="4D4D4D"/>
                </a:solidFill>
              </a:rPr>
              <a:t> ~ (2E)</a:t>
            </a:r>
            <a:r>
              <a:rPr lang="en-US" sz="2000" baseline="30000" dirty="0" smtClean="0">
                <a:solidFill>
                  <a:srgbClr val="4D4D4D"/>
                </a:solidFill>
              </a:rPr>
              <a:t>1/3</a:t>
            </a:r>
            <a:endParaRPr lang="en-US" sz="2000" dirty="0" smtClean="0">
              <a:solidFill>
                <a:srgbClr val="4D4D4D"/>
              </a:solidFill>
            </a:endParaRPr>
          </a:p>
        </p:txBody>
      </p:sp>
      <p:grpSp>
        <p:nvGrpSpPr>
          <p:cNvPr id="9" name="Group 13"/>
          <p:cNvGrpSpPr/>
          <p:nvPr/>
        </p:nvGrpSpPr>
        <p:grpSpPr>
          <a:xfrm>
            <a:off x="3733800" y="3840935"/>
            <a:ext cx="4419600" cy="3017065"/>
            <a:chOff x="3733800" y="3840935"/>
            <a:chExt cx="4419600" cy="301706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33800" y="3840935"/>
              <a:ext cx="4419600" cy="2806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5589878" y="6581001"/>
              <a:ext cx="25635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Marquet</a:t>
              </a:r>
              <a:r>
                <a:rPr lang="en-US" sz="1200" dirty="0" smtClean="0"/>
                <a:t> and </a:t>
              </a:r>
              <a:r>
                <a:rPr lang="en-US" sz="1200" dirty="0" err="1" smtClean="0"/>
                <a:t>Renk</a:t>
              </a:r>
              <a:r>
                <a:rPr lang="en-US" sz="1200" dirty="0" smtClean="0"/>
                <a:t>, PLB685 (2010)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2400" y="5791200"/>
            <a:ext cx="2369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Gubser</a:t>
            </a:r>
            <a:r>
              <a:rPr lang="en-US" sz="1200" dirty="0" smtClean="0"/>
              <a:t> et al., JHEP0810 (2008)</a:t>
            </a:r>
          </a:p>
          <a:p>
            <a:r>
              <a:rPr lang="en-US" sz="1200" dirty="0" err="1" smtClean="0"/>
              <a:t>Chesler</a:t>
            </a:r>
            <a:r>
              <a:rPr lang="en-US" sz="1200" dirty="0" smtClean="0"/>
              <a:t> et al., PRD79 (2009)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7400" y="4419600"/>
            <a:ext cx="1432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SS </a:t>
            </a:r>
            <a:r>
              <a:rPr lang="en-US" sz="1200" dirty="0" err="1" smtClean="0"/>
              <a:t>Gubser</a:t>
            </a:r>
            <a:r>
              <a:rPr lang="en-US" sz="1200" dirty="0" smtClean="0"/>
              <a:t>, QM08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840E9-1E48-4FA9-8EB9-04D65C835438}" type="slidenum">
              <a:rPr lang="en-US"/>
              <a:pPr/>
              <a:t>38</a:t>
            </a:fld>
            <a:endParaRPr lang="en-US"/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334000"/>
          </a:xfrm>
        </p:spPr>
        <p:txBody>
          <a:bodyPr/>
          <a:lstStyle/>
          <a:p>
            <a:r>
              <a:rPr lang="en-US" dirty="0"/>
              <a:t>But what about the interplay between mass and momentum?</a:t>
            </a:r>
          </a:p>
          <a:p>
            <a:pPr lvl="1"/>
            <a:r>
              <a:rPr lang="en-US" dirty="0"/>
              <a:t>Take ratio of </a:t>
            </a:r>
            <a:r>
              <a:rPr lang="en-US" i="1" dirty="0"/>
              <a:t>c</a:t>
            </a:r>
            <a:r>
              <a:rPr lang="en-US" dirty="0"/>
              <a:t> to </a:t>
            </a:r>
            <a:r>
              <a:rPr lang="en-US" i="1" dirty="0"/>
              <a:t>b</a:t>
            </a:r>
            <a:r>
              <a:rPr lang="en-US" dirty="0"/>
              <a:t> R</a:t>
            </a:r>
            <a:r>
              <a:rPr lang="en-US" baseline="-25000" dirty="0"/>
              <a:t>AA</a:t>
            </a:r>
            <a:r>
              <a:rPr lang="en-US" dirty="0"/>
              <a:t>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)</a:t>
            </a:r>
          </a:p>
          <a:p>
            <a:pPr lvl="2"/>
            <a:r>
              <a:rPr lang="en-US" dirty="0" err="1"/>
              <a:t>pQCD</a:t>
            </a:r>
            <a:r>
              <a:rPr lang="en-US" dirty="0"/>
              <a:t>: Mass effects die out with increasing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  <a:p>
            <a:pPr lvl="2">
              <a:buFontTx/>
              <a:buNone/>
            </a:pPr>
            <a:endParaRPr lang="en-US" dirty="0"/>
          </a:p>
          <a:p>
            <a:pPr lvl="3"/>
            <a:r>
              <a:rPr lang="en-US" dirty="0"/>
              <a:t>Ratio starts below 1, asymptotically approaches 1.  Approach is slower for higher quenching</a:t>
            </a:r>
          </a:p>
          <a:p>
            <a:pPr lvl="2"/>
            <a:r>
              <a:rPr lang="en-US" dirty="0"/>
              <a:t>ST: drag independent of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, inversely proportional to mass.  Simple analytic approx. of uniform medium gives</a:t>
            </a:r>
          </a:p>
          <a:p>
            <a:pPr lvl="2">
              <a:buFontTx/>
              <a:buNone/>
            </a:pPr>
            <a:r>
              <a:rPr lang="en-US" dirty="0" err="1"/>
              <a:t>R</a:t>
            </a:r>
            <a:r>
              <a:rPr lang="en-US" i="1" baseline="30000" dirty="0" err="1"/>
              <a:t>cb</a:t>
            </a:r>
            <a:r>
              <a:rPr lang="en-US" baseline="-25000" dirty="0" err="1"/>
              <a:t>pQCD</a:t>
            </a:r>
            <a:r>
              <a:rPr lang="en-US" dirty="0"/>
              <a:t>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) ~ </a:t>
            </a:r>
            <a:r>
              <a:rPr lang="en-US" i="1" dirty="0" err="1"/>
              <a:t>n</a:t>
            </a:r>
            <a:r>
              <a:rPr lang="en-US" baseline="-25000" dirty="0" err="1"/>
              <a:t>b</a:t>
            </a:r>
            <a:r>
              <a:rPr lang="en-US" dirty="0" err="1"/>
              <a:t>M</a:t>
            </a:r>
            <a:r>
              <a:rPr lang="en-US" baseline="-25000" dirty="0" err="1"/>
              <a:t>c</a:t>
            </a:r>
            <a:r>
              <a:rPr lang="en-US" dirty="0"/>
              <a:t>/</a:t>
            </a:r>
            <a:r>
              <a:rPr lang="en-US" i="1" dirty="0" err="1"/>
              <a:t>n</a:t>
            </a:r>
            <a:r>
              <a:rPr lang="en-US" baseline="-25000" dirty="0" err="1"/>
              <a:t>c</a:t>
            </a:r>
            <a:r>
              <a:rPr lang="en-US" dirty="0" err="1"/>
              <a:t>M</a:t>
            </a:r>
            <a:r>
              <a:rPr lang="en-US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~ M</a:t>
            </a:r>
            <a:r>
              <a:rPr lang="en-US" baseline="-25000" dirty="0"/>
              <a:t>c</a:t>
            </a:r>
            <a:r>
              <a:rPr lang="en-US" dirty="0"/>
              <a:t>/M</a:t>
            </a:r>
            <a:r>
              <a:rPr lang="en-US" baseline="-25000" dirty="0"/>
              <a:t>b </a:t>
            </a:r>
            <a:r>
              <a:rPr lang="en-US" dirty="0"/>
              <a:t>~ .27</a:t>
            </a:r>
          </a:p>
          <a:p>
            <a:pPr lvl="3"/>
            <a:r>
              <a:rPr lang="en-US" dirty="0"/>
              <a:t>Ratio starts below 1; independent of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</p:txBody>
      </p:sp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Enhanced </a:t>
            </a:r>
            <a:r>
              <a:rPr lang="en-US" dirty="0" smtClean="0"/>
              <a:t>Signal: LHC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211263" y="3124200"/>
            <a:ext cx="6448425" cy="457200"/>
            <a:chOff x="1211263" y="3124200"/>
            <a:chExt cx="6448425" cy="457200"/>
          </a:xfrm>
        </p:grpSpPr>
        <p:sp>
          <p:nvSpPr>
            <p:cNvPr id="613380" name="Rectangle 4"/>
            <p:cNvSpPr>
              <a:spLocks noChangeArrowheads="1"/>
            </p:cNvSpPr>
            <p:nvPr/>
          </p:nvSpPr>
          <p:spPr bwMode="auto">
            <a:xfrm>
              <a:off x="1211263" y="3124200"/>
              <a:ext cx="64484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solidFill>
                    <a:srgbClr val="4D4D4D"/>
                  </a:solidFill>
                </a:rPr>
                <a:t>R</a:t>
              </a:r>
              <a:r>
                <a:rPr lang="en-US" sz="2400" i="1" baseline="30000" dirty="0" err="1">
                  <a:solidFill>
                    <a:srgbClr val="4D4D4D"/>
                  </a:solidFill>
                </a:rPr>
                <a:t>cb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pQCD</a:t>
              </a:r>
              <a:r>
                <a:rPr lang="en-US" sz="2400" dirty="0">
                  <a:solidFill>
                    <a:srgbClr val="4D4D4D"/>
                  </a:solidFill>
                </a:rPr>
                <a:t>(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)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~</a:t>
              </a:r>
              <a:r>
                <a:rPr lang="en-US" sz="2400" dirty="0">
                  <a:solidFill>
                    <a:srgbClr val="4D4D4D"/>
                  </a:solidFill>
                </a:rPr>
                <a:t> 1 -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a</a:t>
              </a:r>
              <a:r>
                <a:rPr lang="en-US" sz="2400" baseline="-25000" dirty="0">
                  <a:solidFill>
                    <a:srgbClr val="4D4D4D"/>
                  </a:solidFill>
                </a:rPr>
                <a:t>s</a:t>
              </a:r>
              <a:r>
                <a:rPr lang="en-US" sz="2400" dirty="0">
                  <a:solidFill>
                    <a:srgbClr val="4D4D4D"/>
                  </a:solidFill>
                </a:rPr>
                <a:t> </a:t>
              </a:r>
              <a:r>
                <a:rPr lang="en-US" sz="2400" i="1" dirty="0">
                  <a:solidFill>
                    <a:srgbClr val="4D4D4D"/>
                  </a:solidFill>
                </a:rPr>
                <a:t>n</a:t>
              </a:r>
              <a:r>
                <a:rPr lang="en-US" sz="2400" dirty="0">
                  <a:solidFill>
                    <a:srgbClr val="4D4D4D"/>
                  </a:solidFill>
                </a:rPr>
                <a:t>(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) L</a:t>
              </a:r>
              <a:r>
                <a:rPr lang="en-US" sz="2400" baseline="30000" dirty="0">
                  <a:solidFill>
                    <a:srgbClr val="4D4D4D"/>
                  </a:solidFill>
                </a:rPr>
                <a:t>2</a:t>
              </a:r>
              <a:r>
                <a:rPr lang="en-US" sz="2400" dirty="0">
                  <a:solidFill>
                    <a:srgbClr val="4D4D4D"/>
                  </a:solidFill>
                </a:rPr>
                <a:t> log(M</a:t>
              </a:r>
              <a:r>
                <a:rPr lang="en-US" sz="2400" baseline="-25000" dirty="0">
                  <a:solidFill>
                    <a:srgbClr val="4D4D4D"/>
                  </a:solidFill>
                </a:rPr>
                <a:t>b</a:t>
              </a:r>
              <a:r>
                <a:rPr lang="en-US" sz="2400" dirty="0">
                  <a:solidFill>
                    <a:srgbClr val="4D4D4D"/>
                  </a:solidFill>
                </a:rPr>
                <a:t>/M</a:t>
              </a:r>
              <a:r>
                <a:rPr lang="en-US" sz="2400" baseline="-25000" dirty="0">
                  <a:solidFill>
                    <a:srgbClr val="4D4D4D"/>
                  </a:solidFill>
                </a:rPr>
                <a:t>c</a:t>
              </a:r>
              <a:r>
                <a:rPr lang="en-US" sz="2400" dirty="0">
                  <a:solidFill>
                    <a:srgbClr val="4D4D4D"/>
                  </a:solidFill>
                </a:rPr>
                <a:t>) (   /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)</a:t>
              </a:r>
              <a:endParaRPr lang="en-US" sz="2400" baseline="-25000" dirty="0">
                <a:solidFill>
                  <a:srgbClr val="4D4D4D"/>
                </a:solidFill>
              </a:endParaRPr>
            </a:p>
          </p:txBody>
        </p:sp>
        <p:pic>
          <p:nvPicPr>
            <p:cNvPr id="613381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29400" y="3213100"/>
              <a:ext cx="274637" cy="342900"/>
            </a:xfrm>
            <a:prstGeom prst="rect">
              <a:avLst/>
            </a:prstGeom>
            <a:noFill/>
          </p:spPr>
        </p:pic>
      </p:grpSp>
      <p:sp>
        <p:nvSpPr>
          <p:cNvPr id="613382" name="Rectangle 6"/>
          <p:cNvSpPr>
            <a:spLocks noChangeArrowheads="1"/>
          </p:cNvSpPr>
          <p:nvPr/>
        </p:nvSpPr>
        <p:spPr bwMode="auto">
          <a:xfrm>
            <a:off x="3683358" y="3607158"/>
            <a:ext cx="4393842" cy="33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3383" name="Rectangle 7"/>
          <p:cNvSpPr>
            <a:spLocks noChangeArrowheads="1"/>
          </p:cNvSpPr>
          <p:nvPr/>
        </p:nvSpPr>
        <p:spPr bwMode="auto">
          <a:xfrm>
            <a:off x="3682284" y="5867400"/>
            <a:ext cx="3124200" cy="381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73AA9-27A6-4D8C-AEC1-1AB698F51F6C}" type="datetime1">
              <a:rPr lang="en-US" smtClean="0"/>
              <a:t>3/29/2011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3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3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3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3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79" grpId="0" uiExpand="1" build="p"/>
      <p:bldP spid="613382" grpId="0" animBg="1"/>
      <p:bldP spid="61338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D61765-F50B-43F1-A245-867502E31EBE}" type="slidenum">
              <a:rPr lang="en-US"/>
              <a:pPr/>
              <a:t>39</a:t>
            </a:fld>
            <a:endParaRPr lang="en-US"/>
          </a:p>
        </p:txBody>
      </p:sp>
      <p:pic>
        <p:nvPicPr>
          <p:cNvPr id="586754" name="Picture 2" descr="071015Rationos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914400"/>
            <a:ext cx="7162800" cy="4010025"/>
          </a:xfrm>
          <a:prstGeom prst="rect">
            <a:avLst/>
          </a:prstGeom>
          <a:noFill/>
        </p:spPr>
      </p:pic>
      <p:pic>
        <p:nvPicPr>
          <p:cNvPr id="586755" name="Picture 3" descr="zoo1dne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600200"/>
            <a:ext cx="8382000" cy="4191000"/>
          </a:xfrm>
          <a:prstGeom prst="rect">
            <a:avLst/>
          </a:prstGeom>
          <a:noFill/>
        </p:spPr>
      </p:pic>
      <p:sp>
        <p:nvSpPr>
          <p:cNvPr id="586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/>
              <a:t>LHC R</a:t>
            </a:r>
            <a:r>
              <a:rPr lang="en-US" i="1" baseline="30000"/>
              <a:t>c</a:t>
            </a:r>
            <a:r>
              <a:rPr lang="en-US" baseline="-25000"/>
              <a:t>AA</a:t>
            </a:r>
            <a:r>
              <a:rPr lang="en-US"/>
              <a:t>(p</a:t>
            </a:r>
            <a:r>
              <a:rPr lang="en-US" baseline="-25000"/>
              <a:t>T</a:t>
            </a:r>
            <a:r>
              <a:rPr lang="en-US"/>
              <a:t>)/R</a:t>
            </a:r>
            <a:r>
              <a:rPr lang="en-US" i="1" baseline="30000"/>
              <a:t>b</a:t>
            </a:r>
            <a:r>
              <a:rPr lang="en-US" baseline="-25000"/>
              <a:t>AA</a:t>
            </a:r>
            <a:r>
              <a:rPr lang="en-US"/>
              <a:t>(p</a:t>
            </a:r>
            <a:r>
              <a:rPr lang="en-US" baseline="-25000"/>
              <a:t>T</a:t>
            </a:r>
            <a:r>
              <a:rPr lang="en-US"/>
              <a:t>) Prediction</a:t>
            </a:r>
          </a:p>
        </p:txBody>
      </p:sp>
      <p:sp>
        <p:nvSpPr>
          <p:cNvPr id="58675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Zoo of </a:t>
            </a:r>
            <a:r>
              <a:rPr lang="en-US" i="1" dirty="0" smtClean="0"/>
              <a:t>c</a:t>
            </a:r>
            <a:r>
              <a:rPr lang="en-US" dirty="0" smtClean="0"/>
              <a:t> and </a:t>
            </a:r>
            <a:r>
              <a:rPr lang="en-US" i="1" dirty="0" smtClean="0"/>
              <a:t>b</a:t>
            </a:r>
            <a:r>
              <a:rPr lang="en-US" dirty="0" smtClean="0"/>
              <a:t> Predictions:</a:t>
            </a:r>
            <a:endParaRPr lang="en-US" dirty="0"/>
          </a:p>
        </p:txBody>
      </p:sp>
      <p:sp>
        <p:nvSpPr>
          <p:cNvPr id="586758" name="Rectangle 6"/>
          <p:cNvSpPr>
            <a:spLocks noChangeArrowheads="1"/>
          </p:cNvSpPr>
          <p:nvPr/>
        </p:nvSpPr>
        <p:spPr bwMode="auto">
          <a:xfrm>
            <a:off x="-977900" y="4800600"/>
            <a:ext cx="100584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Taking the ratio cancels most normalization differences seen previously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pQCD ratio asymptotically approaches 1, and more slowly so for increased quenching (until quenching saturates)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AdS/CFT ratio is flat and many times smaller than pQCD at only moderate p</a:t>
            </a:r>
            <a:r>
              <a:rPr lang="en-US" sz="1800" baseline="-25000">
                <a:solidFill>
                  <a:srgbClr val="030303"/>
                </a:solidFill>
              </a:rPr>
              <a:t>T</a:t>
            </a:r>
          </a:p>
        </p:txBody>
      </p:sp>
      <p:sp>
        <p:nvSpPr>
          <p:cNvPr id="586759" name="Text Box 7"/>
          <p:cNvSpPr txBox="1">
            <a:spLocks noChangeArrowheads="1"/>
          </p:cNvSpPr>
          <p:nvPr/>
        </p:nvSpPr>
        <p:spPr bwMode="auto">
          <a:xfrm>
            <a:off x="3359150" y="5745163"/>
            <a:ext cx="2576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/>
              <a:t>Gyulassy</a:t>
            </a:r>
            <a:r>
              <a:rPr lang="en-US" sz="1200" dirty="0"/>
              <a:t>, </a:t>
            </a:r>
            <a:r>
              <a:rPr lang="en-US" sz="1200" dirty="0" smtClean="0"/>
              <a:t>PLB666 (2008)</a:t>
            </a:r>
            <a:endParaRPr lang="en-US" sz="1200" dirty="0"/>
          </a:p>
        </p:txBody>
      </p:sp>
      <p:sp>
        <p:nvSpPr>
          <p:cNvPr id="586760" name="Text Box 8"/>
          <p:cNvSpPr txBox="1">
            <a:spLocks noChangeArrowheads="1"/>
          </p:cNvSpPr>
          <p:nvPr/>
        </p:nvSpPr>
        <p:spPr bwMode="auto">
          <a:xfrm>
            <a:off x="5257800" y="3962400"/>
            <a:ext cx="2576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/>
              <a:t>Gyulassy</a:t>
            </a:r>
            <a:r>
              <a:rPr lang="en-US" sz="1200" dirty="0"/>
              <a:t>, </a:t>
            </a:r>
            <a:r>
              <a:rPr lang="en-US" sz="1200" dirty="0" smtClean="0"/>
              <a:t>PLB666 (2008)</a:t>
            </a:r>
            <a:endParaRPr lang="en-US" sz="1200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D149-71E7-4148-83D3-693D36A19E9C}" type="datetime1">
              <a:rPr lang="en-US" smtClean="0"/>
              <a:t>3/29/2011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6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6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6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67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6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86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86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757" grpId="0" build="p"/>
      <p:bldP spid="586759" grpId="0"/>
      <p:bldP spid="5867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 bwMode="auto">
          <a:xfrm>
            <a:off x="6019800" y="1447800"/>
            <a:ext cx="3048000" cy="2743200"/>
          </a:xfrm>
          <a:prstGeom prst="ellips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0" y="1828800"/>
            <a:ext cx="2819400" cy="2209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spAutoFit/>
          </a:bodyPr>
          <a:lstStyle/>
          <a:p>
            <a:pPr algn="ctr"/>
            <a:endParaRPr lang="en-US" sz="1200" dirty="0"/>
          </a:p>
        </p:txBody>
      </p:sp>
      <p:pic>
        <p:nvPicPr>
          <p:cNvPr id="35123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1676400"/>
            <a:ext cx="25550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compared to E&amp;M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Electromagnetism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Electric charge (+)</a:t>
            </a:r>
          </a:p>
          <a:p>
            <a:pPr lvl="2"/>
            <a:r>
              <a:rPr lang="en-US" dirty="0" smtClean="0"/>
              <a:t>electrons</a:t>
            </a:r>
          </a:p>
          <a:p>
            <a:pPr lvl="1"/>
            <a:r>
              <a:rPr lang="en-US" dirty="0" smtClean="0"/>
              <a:t>Carriers: photons</a:t>
            </a:r>
          </a:p>
          <a:p>
            <a:pPr lvl="1"/>
            <a:r>
              <a:rPr lang="en-US" dirty="0" smtClean="0"/>
              <a:t>Field theory:</a:t>
            </a:r>
          </a:p>
          <a:p>
            <a:pPr lvl="2"/>
            <a:r>
              <a:rPr lang="en-US" dirty="0" smtClean="0"/>
              <a:t>Quantum electro-dynamics (QED)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148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Strong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Color charge (r, g, b)</a:t>
            </a:r>
          </a:p>
          <a:p>
            <a:pPr lvl="2"/>
            <a:r>
              <a:rPr lang="en-US" dirty="0" smtClean="0"/>
              <a:t>quarks</a:t>
            </a:r>
          </a:p>
          <a:p>
            <a:pPr lvl="1"/>
            <a:r>
              <a:rPr lang="en-US" dirty="0" smtClean="0"/>
              <a:t>Carriers: gluons</a:t>
            </a:r>
          </a:p>
          <a:p>
            <a:pPr lvl="1"/>
            <a:r>
              <a:rPr lang="en-US" dirty="0" smtClean="0"/>
              <a:t>Field theory:</a:t>
            </a:r>
          </a:p>
          <a:p>
            <a:pPr lvl="2"/>
            <a:r>
              <a:rPr lang="en-US" dirty="0" smtClean="0"/>
              <a:t>Quantum chromo-dynamics (QCD)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7B68-9487-463C-98A0-5A3ED25A979A}" type="datetime1">
              <a:rPr lang="en-US" smtClean="0"/>
              <a:t>3/29/2011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5225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300000">
            <a:off x="1131287" y="1823941"/>
            <a:ext cx="2143125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647568" y="295892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0600" y="1524000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-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00" y="27432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Hydrogen</a:t>
            </a:r>
          </a:p>
        </p:txBody>
      </p:sp>
      <p:sp>
        <p:nvSpPr>
          <p:cNvPr id="19" name="Down Arrow 18"/>
          <p:cNvSpPr/>
          <p:nvPr/>
        </p:nvSpPr>
        <p:spPr bwMode="auto">
          <a:xfrm rot="15827717">
            <a:off x="4105324" y="1719302"/>
            <a:ext cx="990600" cy="2555954"/>
          </a:xfrm>
          <a:prstGeom prst="downArrow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 rot="21230144">
            <a:off x="3751043" y="282603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 Inside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15200" y="3685401"/>
            <a:ext cx="1154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nobelprize.org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09800" y="3505200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D2FCC-1E49-4F15-B3E8-2FA60ECB4CD9}" type="slidenum">
              <a:rPr lang="en-US"/>
              <a:pPr/>
              <a:t>40</a:t>
            </a:fld>
            <a:endParaRPr lang="en-US"/>
          </a:p>
        </p:txBody>
      </p:sp>
      <p:sp>
        <p:nvSpPr>
          <p:cNvPr id="587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-152400" y="1219200"/>
            <a:ext cx="6096000" cy="5486400"/>
          </a:xfrm>
        </p:spPr>
        <p:txBody>
          <a:bodyPr/>
          <a:lstStyle/>
          <a:p>
            <a:pPr lvl="1"/>
            <a:r>
              <a:rPr lang="en-US" dirty="0"/>
              <a:t>Speed limit estimate for applicability of </a:t>
            </a:r>
            <a:r>
              <a:rPr lang="en-US" dirty="0" err="1"/>
              <a:t>AdS</a:t>
            </a:r>
            <a:r>
              <a:rPr lang="en-US" dirty="0"/>
              <a:t> drag</a:t>
            </a:r>
          </a:p>
          <a:p>
            <a:pPr lvl="2"/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g</a:t>
            </a:r>
            <a:r>
              <a:rPr lang="en-US" dirty="0"/>
              <a:t> &lt;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= (1 + 2M</a:t>
            </a:r>
            <a:r>
              <a:rPr lang="en-US" baseline="-25000" dirty="0"/>
              <a:t>q</a:t>
            </a:r>
            <a:r>
              <a:rPr lang="en-US" dirty="0"/>
              <a:t>/</a:t>
            </a:r>
            <a:r>
              <a:rPr lang="en-US" dirty="0">
                <a:latin typeface="Symbol" pitchFamily="18" charset="2"/>
              </a:rPr>
              <a:t>l</a:t>
            </a:r>
            <a:r>
              <a:rPr lang="en-US" baseline="30000" dirty="0"/>
              <a:t>1/2 </a:t>
            </a:r>
            <a:r>
              <a:rPr lang="en-US" dirty="0"/>
              <a:t>T)</a:t>
            </a:r>
            <a:r>
              <a:rPr lang="en-US" baseline="30000" dirty="0"/>
              <a:t>2</a:t>
            </a:r>
            <a:endParaRPr lang="en-US" dirty="0"/>
          </a:p>
          <a:p>
            <a:pPr lvl="2">
              <a:buFontTx/>
              <a:buNone/>
            </a:pPr>
            <a:r>
              <a:rPr lang="en-US" dirty="0"/>
              <a:t>                 ~ 4M</a:t>
            </a:r>
            <a:r>
              <a:rPr lang="en-US" baseline="-25000" dirty="0"/>
              <a:t>q</a:t>
            </a:r>
            <a:r>
              <a:rPr lang="en-US" baseline="30000" dirty="0"/>
              <a:t>2</a:t>
            </a:r>
            <a:r>
              <a:rPr lang="en-US" dirty="0"/>
              <a:t>/(</a:t>
            </a:r>
            <a:r>
              <a:rPr lang="en-US" dirty="0">
                <a:latin typeface="Symbol" pitchFamily="18" charset="2"/>
              </a:rPr>
              <a:t>l </a:t>
            </a:r>
            <a:r>
              <a:rPr lang="en-US" dirty="0"/>
              <a:t>T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Limited by </a:t>
            </a:r>
            <a:r>
              <a:rPr lang="en-US" dirty="0" err="1"/>
              <a:t>M</a:t>
            </a:r>
            <a:r>
              <a:rPr lang="en-US" baseline="-25000" dirty="0" err="1"/>
              <a:t>charm</a:t>
            </a:r>
            <a:r>
              <a:rPr lang="en-US" dirty="0"/>
              <a:t> ~ 1.2 </a:t>
            </a:r>
            <a:r>
              <a:rPr lang="en-US" dirty="0" err="1"/>
              <a:t>GeV</a:t>
            </a:r>
            <a:endParaRPr lang="en-US" dirty="0"/>
          </a:p>
          <a:p>
            <a:pPr lvl="2"/>
            <a:r>
              <a:rPr lang="en-US" dirty="0"/>
              <a:t>Similar to BH    LPM</a:t>
            </a:r>
          </a:p>
          <a:p>
            <a:pPr lvl="3"/>
            <a:r>
              <a:rPr lang="en-US" dirty="0"/>
              <a:t>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~ </a:t>
            </a:r>
            <a:r>
              <a:rPr lang="en-US" dirty="0" err="1"/>
              <a:t>M</a:t>
            </a:r>
            <a:r>
              <a:rPr lang="en-US" baseline="-25000" dirty="0" err="1"/>
              <a:t>q</a:t>
            </a:r>
            <a:r>
              <a:rPr lang="en-US" dirty="0"/>
              <a:t>/(</a:t>
            </a:r>
            <a:r>
              <a:rPr lang="en-US" dirty="0" err="1">
                <a:latin typeface="Symbol" pitchFamily="18" charset="2"/>
              </a:rPr>
              <a:t>l</a:t>
            </a:r>
            <a:r>
              <a:rPr lang="en-US" dirty="0" err="1"/>
              <a:t>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 Single T for QGP</a:t>
            </a:r>
          </a:p>
          <a:p>
            <a:pPr lvl="2"/>
            <a:r>
              <a:rPr lang="en-US" dirty="0"/>
              <a:t> smallest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for largest T </a:t>
            </a:r>
          </a:p>
          <a:p>
            <a:pPr lvl="2">
              <a:buFontTx/>
              <a:buNone/>
            </a:pPr>
            <a:r>
              <a:rPr lang="en-US" dirty="0"/>
              <a:t>         T = T(</a:t>
            </a:r>
            <a:r>
              <a:rPr lang="en-US" dirty="0">
                <a:latin typeface="Symbol" pitchFamily="18" charset="2"/>
              </a:rPr>
              <a:t>t</a:t>
            </a:r>
            <a:r>
              <a:rPr lang="en-US" baseline="-25000" dirty="0"/>
              <a:t>0</a:t>
            </a:r>
            <a:r>
              <a:rPr lang="en-US" dirty="0"/>
              <a:t>, x=y=0): “(”</a:t>
            </a:r>
          </a:p>
          <a:p>
            <a:pPr lvl="2"/>
            <a:r>
              <a:rPr lang="en-US" dirty="0"/>
              <a:t> largest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baseline="-25000" dirty="0" err="1"/>
              <a:t>crit</a:t>
            </a:r>
            <a:r>
              <a:rPr lang="en-US" dirty="0"/>
              <a:t> for smallest T </a:t>
            </a:r>
          </a:p>
          <a:p>
            <a:pPr lvl="2">
              <a:buFontTx/>
              <a:buNone/>
            </a:pPr>
            <a:r>
              <a:rPr lang="en-US" dirty="0"/>
              <a:t>         T = </a:t>
            </a:r>
            <a:r>
              <a:rPr lang="en-US" dirty="0" err="1"/>
              <a:t>T</a:t>
            </a:r>
            <a:r>
              <a:rPr lang="en-US" baseline="-25000" dirty="0" err="1"/>
              <a:t>c</a:t>
            </a:r>
            <a:r>
              <a:rPr lang="en-US" dirty="0"/>
              <a:t>: “]”</a:t>
            </a:r>
          </a:p>
        </p:txBody>
      </p:sp>
      <p:sp>
        <p:nvSpPr>
          <p:cNvPr id="587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So Fast!</a:t>
            </a:r>
          </a:p>
        </p:txBody>
      </p:sp>
      <p:grpSp>
        <p:nvGrpSpPr>
          <p:cNvPr id="2" name="Group 29"/>
          <p:cNvGrpSpPr/>
          <p:nvPr/>
        </p:nvGrpSpPr>
        <p:grpSpPr>
          <a:xfrm>
            <a:off x="5181600" y="1295400"/>
            <a:ext cx="3886200" cy="4329113"/>
            <a:chOff x="5181600" y="1295400"/>
            <a:chExt cx="3886200" cy="4329113"/>
          </a:xfrm>
        </p:grpSpPr>
        <p:sp>
          <p:nvSpPr>
            <p:cNvPr id="587780" name="Text Box 4"/>
            <p:cNvSpPr txBox="1">
              <a:spLocks noChangeArrowheads="1"/>
            </p:cNvSpPr>
            <p:nvPr/>
          </p:nvSpPr>
          <p:spPr bwMode="auto">
            <a:xfrm>
              <a:off x="6096000" y="5257800"/>
              <a:ext cx="17716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D3 Black Brane</a:t>
              </a:r>
            </a:p>
          </p:txBody>
        </p:sp>
        <p:sp>
          <p:nvSpPr>
            <p:cNvPr id="587781" name="Text Box 5"/>
            <p:cNvSpPr txBox="1">
              <a:spLocks noChangeArrowheads="1"/>
            </p:cNvSpPr>
            <p:nvPr/>
          </p:nvSpPr>
          <p:spPr bwMode="auto">
            <a:xfrm>
              <a:off x="5943600" y="1295400"/>
              <a:ext cx="1822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charset="0"/>
                </a:rPr>
                <a:t>D7 Probe Brane</a:t>
              </a:r>
            </a:p>
          </p:txBody>
        </p:sp>
        <p:sp>
          <p:nvSpPr>
            <p:cNvPr id="587782" name="AutoShape 6"/>
            <p:cNvSpPr>
              <a:spLocks noChangeArrowheads="1"/>
            </p:cNvSpPr>
            <p:nvPr/>
          </p:nvSpPr>
          <p:spPr bwMode="auto">
            <a:xfrm>
              <a:off x="5181600" y="16764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3" name="Text Box 7"/>
            <p:cNvSpPr txBox="1">
              <a:spLocks noChangeArrowheads="1"/>
            </p:cNvSpPr>
            <p:nvPr/>
          </p:nvSpPr>
          <p:spPr bwMode="auto">
            <a:xfrm>
              <a:off x="7848600" y="1371600"/>
              <a:ext cx="361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CC00CC"/>
                  </a:solidFill>
                  <a:latin typeface="Arial" charset="0"/>
                </a:rPr>
                <a:t>Q</a:t>
              </a:r>
            </a:p>
          </p:txBody>
        </p:sp>
        <p:sp>
          <p:nvSpPr>
            <p:cNvPr id="587784" name="Oval 8"/>
            <p:cNvSpPr>
              <a:spLocks noChangeArrowheads="1"/>
            </p:cNvSpPr>
            <p:nvPr/>
          </p:nvSpPr>
          <p:spPr bwMode="auto">
            <a:xfrm>
              <a:off x="8001000" y="1752600"/>
              <a:ext cx="152400" cy="152400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85" name="Text Box 9"/>
            <p:cNvSpPr txBox="1">
              <a:spLocks noChangeArrowheads="1"/>
            </p:cNvSpPr>
            <p:nvPr/>
          </p:nvSpPr>
          <p:spPr bwMode="auto">
            <a:xfrm>
              <a:off x="5594350" y="2587625"/>
              <a:ext cx="2406650" cy="6508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Worldsheet boundary Spacelike</a:t>
              </a:r>
              <a:r>
                <a:rPr lang="en-US" sz="1800">
                  <a:latin typeface="Symbol" pitchFamily="18" charset="2"/>
                </a:rPr>
                <a:t>  </a:t>
              </a:r>
              <a:r>
                <a:rPr lang="en-US" sz="1800">
                  <a:latin typeface="Arial" charset="0"/>
                </a:rPr>
                <a:t>if </a:t>
              </a:r>
              <a:r>
                <a:rPr lang="en-US" sz="1800">
                  <a:latin typeface="Symbol" pitchFamily="18" charset="2"/>
                </a:rPr>
                <a:t> g</a:t>
              </a:r>
              <a:r>
                <a:rPr lang="en-US" sz="1800">
                  <a:latin typeface="Arial" charset="0"/>
                </a:rPr>
                <a:t> &gt; </a:t>
              </a:r>
              <a:r>
                <a:rPr lang="en-US" sz="1800">
                  <a:latin typeface="Symbol" pitchFamily="18" charset="2"/>
                </a:rPr>
                <a:t>g</a:t>
              </a:r>
              <a:r>
                <a:rPr lang="en-US" sz="1800" baseline="-25000">
                  <a:latin typeface="Arial" charset="0"/>
                </a:rPr>
                <a:t>crit</a:t>
              </a:r>
            </a:p>
          </p:txBody>
        </p:sp>
        <p:sp>
          <p:nvSpPr>
            <p:cNvPr id="587786" name="Line 10"/>
            <p:cNvSpPr>
              <a:spLocks noChangeShapeType="1"/>
            </p:cNvSpPr>
            <p:nvPr/>
          </p:nvSpPr>
          <p:spPr bwMode="auto">
            <a:xfrm flipH="1">
              <a:off x="7543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7" name="Line 11"/>
            <p:cNvSpPr>
              <a:spLocks noChangeShapeType="1"/>
            </p:cNvSpPr>
            <p:nvPr/>
          </p:nvSpPr>
          <p:spPr bwMode="auto">
            <a:xfrm flipH="1">
              <a:off x="7162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8" name="Line 12"/>
            <p:cNvSpPr>
              <a:spLocks noChangeShapeType="1"/>
            </p:cNvSpPr>
            <p:nvPr/>
          </p:nvSpPr>
          <p:spPr bwMode="auto">
            <a:xfrm flipH="1">
              <a:off x="6781800" y="1905000"/>
              <a:ext cx="3810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89" name="Line 13"/>
            <p:cNvSpPr>
              <a:spLocks noChangeShapeType="1"/>
            </p:cNvSpPr>
            <p:nvPr/>
          </p:nvSpPr>
          <p:spPr bwMode="auto">
            <a:xfrm flipH="1" flipV="1">
              <a:off x="7696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0" name="Line 14"/>
            <p:cNvSpPr>
              <a:spLocks noChangeShapeType="1"/>
            </p:cNvSpPr>
            <p:nvPr/>
          </p:nvSpPr>
          <p:spPr bwMode="auto">
            <a:xfrm flipH="1" flipV="1">
              <a:off x="7315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1" name="Line 15"/>
            <p:cNvSpPr>
              <a:spLocks noChangeShapeType="1"/>
            </p:cNvSpPr>
            <p:nvPr/>
          </p:nvSpPr>
          <p:spPr bwMode="auto">
            <a:xfrm flipH="1" flipV="1">
              <a:off x="6934200" y="1752600"/>
              <a:ext cx="228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2" name="AutoShape 16"/>
            <p:cNvSpPr>
              <a:spLocks noChangeArrowheads="1"/>
            </p:cNvSpPr>
            <p:nvPr/>
          </p:nvSpPr>
          <p:spPr bwMode="auto">
            <a:xfrm>
              <a:off x="5257800" y="48768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793" name="Line 17"/>
            <p:cNvSpPr>
              <a:spLocks noChangeShapeType="1"/>
            </p:cNvSpPr>
            <p:nvPr/>
          </p:nvSpPr>
          <p:spPr bwMode="auto">
            <a:xfrm>
              <a:off x="8229600" y="1828800"/>
              <a:ext cx="685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87794" name="Text Box 18"/>
            <p:cNvSpPr txBox="1">
              <a:spLocks noChangeArrowheads="1"/>
            </p:cNvSpPr>
            <p:nvPr/>
          </p:nvSpPr>
          <p:spPr bwMode="auto">
            <a:xfrm>
              <a:off x="5791200" y="3581400"/>
              <a:ext cx="1987550" cy="915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Trailing</a:t>
              </a:r>
            </a:p>
            <a:p>
              <a:pPr algn="ctr"/>
              <a:r>
                <a:rPr lang="en-US" sz="1800">
                  <a:latin typeface="Arial" charset="0"/>
                </a:rPr>
                <a:t>String</a:t>
              </a:r>
            </a:p>
            <a:p>
              <a:pPr algn="ctr"/>
              <a:r>
                <a:rPr lang="en-US" sz="1800">
                  <a:latin typeface="Arial" charset="0"/>
                </a:rPr>
                <a:t>“Brachistochrone”</a:t>
              </a:r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5486400" y="1676400"/>
              <a:ext cx="3581400" cy="3795713"/>
              <a:chOff x="3504" y="1056"/>
              <a:chExt cx="2256" cy="2391"/>
            </a:xfrm>
          </p:grpSpPr>
          <p:pic>
            <p:nvPicPr>
              <p:cNvPr id="587796" name="Picture 20" descr="070520Dangle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504" y="1056"/>
                <a:ext cx="2256" cy="2256"/>
              </a:xfrm>
              <a:prstGeom prst="rect">
                <a:avLst/>
              </a:prstGeom>
              <a:noFill/>
            </p:spPr>
          </p:pic>
          <p:sp>
            <p:nvSpPr>
              <p:cNvPr id="587797" name="Text Box 21"/>
              <p:cNvSpPr txBox="1">
                <a:spLocks noChangeArrowheads="1"/>
              </p:cNvSpPr>
              <p:nvPr/>
            </p:nvSpPr>
            <p:spPr bwMode="auto">
              <a:xfrm>
                <a:off x="5476" y="3216"/>
                <a:ext cx="2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Arial" charset="0"/>
                  </a:rPr>
                  <a:t>“z”</a:t>
                </a:r>
              </a:p>
            </p:txBody>
          </p:sp>
          <p:sp>
            <p:nvSpPr>
              <p:cNvPr id="587798" name="Text Box 22"/>
              <p:cNvSpPr txBox="1">
                <a:spLocks noChangeArrowheads="1"/>
              </p:cNvSpPr>
              <p:nvPr/>
            </p:nvSpPr>
            <p:spPr bwMode="auto">
              <a:xfrm>
                <a:off x="3648" y="2160"/>
                <a:ext cx="24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Arial" charset="0"/>
                  </a:rPr>
                  <a:t>x</a:t>
                </a:r>
                <a:r>
                  <a:rPr lang="en-US" sz="1800" baseline="-25000">
                    <a:latin typeface="Arial" charset="0"/>
                  </a:rPr>
                  <a:t>5</a:t>
                </a:r>
                <a:endParaRPr lang="en-US" sz="1800">
                  <a:latin typeface="Arial" charset="0"/>
                </a:endParaRPr>
              </a:p>
            </p:txBody>
          </p:sp>
        </p:grpSp>
        <p:sp>
          <p:nvSpPr>
            <p:cNvPr id="587799" name="AutoShape 23"/>
            <p:cNvSpPr>
              <a:spLocks noChangeArrowheads="1"/>
            </p:cNvSpPr>
            <p:nvPr/>
          </p:nvSpPr>
          <p:spPr bwMode="auto">
            <a:xfrm>
              <a:off x="5257800" y="2209800"/>
              <a:ext cx="3810000" cy="381000"/>
            </a:xfrm>
            <a:prstGeom prst="parallelogram">
              <a:avLst>
                <a:gd name="adj" fmla="val 250000"/>
              </a:avLst>
            </a:prstGeom>
            <a:solidFill>
              <a:srgbClr val="FF0000">
                <a:alpha val="3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7800" name="Freeform 24"/>
            <p:cNvSpPr>
              <a:spLocks/>
            </p:cNvSpPr>
            <p:nvPr/>
          </p:nvSpPr>
          <p:spPr bwMode="auto">
            <a:xfrm>
              <a:off x="7431088" y="2235200"/>
              <a:ext cx="919162" cy="276225"/>
            </a:xfrm>
            <a:custGeom>
              <a:avLst/>
              <a:gdLst/>
              <a:ahLst/>
              <a:cxnLst>
                <a:cxn ang="0">
                  <a:pos x="435" y="124"/>
                </a:cxn>
                <a:cxn ang="0">
                  <a:pos x="407" y="96"/>
                </a:cxn>
                <a:cxn ang="0">
                  <a:pos x="395" y="88"/>
                </a:cxn>
                <a:cxn ang="0">
                  <a:pos x="367" y="96"/>
                </a:cxn>
                <a:cxn ang="0">
                  <a:pos x="359" y="108"/>
                </a:cxn>
                <a:cxn ang="0">
                  <a:pos x="355" y="120"/>
                </a:cxn>
                <a:cxn ang="0">
                  <a:pos x="331" y="136"/>
                </a:cxn>
                <a:cxn ang="0">
                  <a:pos x="259" y="128"/>
                </a:cxn>
                <a:cxn ang="0">
                  <a:pos x="239" y="112"/>
                </a:cxn>
                <a:cxn ang="0">
                  <a:pos x="219" y="92"/>
                </a:cxn>
                <a:cxn ang="0">
                  <a:pos x="195" y="84"/>
                </a:cxn>
                <a:cxn ang="0">
                  <a:pos x="143" y="92"/>
                </a:cxn>
                <a:cxn ang="0">
                  <a:pos x="135" y="116"/>
                </a:cxn>
                <a:cxn ang="0">
                  <a:pos x="83" y="168"/>
                </a:cxn>
                <a:cxn ang="0">
                  <a:pos x="47" y="160"/>
                </a:cxn>
                <a:cxn ang="0">
                  <a:pos x="7" y="112"/>
                </a:cxn>
                <a:cxn ang="0">
                  <a:pos x="3" y="96"/>
                </a:cxn>
                <a:cxn ang="0">
                  <a:pos x="7" y="44"/>
                </a:cxn>
                <a:cxn ang="0">
                  <a:pos x="23" y="48"/>
                </a:cxn>
                <a:cxn ang="0">
                  <a:pos x="71" y="72"/>
                </a:cxn>
                <a:cxn ang="0">
                  <a:pos x="79" y="84"/>
                </a:cxn>
                <a:cxn ang="0">
                  <a:pos x="103" y="92"/>
                </a:cxn>
                <a:cxn ang="0">
                  <a:pos x="167" y="128"/>
                </a:cxn>
                <a:cxn ang="0">
                  <a:pos x="191" y="136"/>
                </a:cxn>
                <a:cxn ang="0">
                  <a:pos x="247" y="92"/>
                </a:cxn>
                <a:cxn ang="0">
                  <a:pos x="299" y="56"/>
                </a:cxn>
                <a:cxn ang="0">
                  <a:pos x="387" y="76"/>
                </a:cxn>
                <a:cxn ang="0">
                  <a:pos x="447" y="60"/>
                </a:cxn>
                <a:cxn ang="0">
                  <a:pos x="527" y="12"/>
                </a:cxn>
                <a:cxn ang="0">
                  <a:pos x="551" y="4"/>
                </a:cxn>
                <a:cxn ang="0">
                  <a:pos x="563" y="0"/>
                </a:cxn>
                <a:cxn ang="0">
                  <a:pos x="579" y="48"/>
                </a:cxn>
                <a:cxn ang="0">
                  <a:pos x="535" y="56"/>
                </a:cxn>
              </a:cxnLst>
              <a:rect l="0" t="0" r="r" b="b"/>
              <a:pathLst>
                <a:path w="579" h="174">
                  <a:moveTo>
                    <a:pt x="435" y="124"/>
                  </a:moveTo>
                  <a:cubicBezTo>
                    <a:pt x="428" y="103"/>
                    <a:pt x="435" y="114"/>
                    <a:pt x="407" y="96"/>
                  </a:cubicBezTo>
                  <a:cubicBezTo>
                    <a:pt x="403" y="93"/>
                    <a:pt x="395" y="88"/>
                    <a:pt x="395" y="88"/>
                  </a:cubicBezTo>
                  <a:cubicBezTo>
                    <a:pt x="394" y="88"/>
                    <a:pt x="370" y="94"/>
                    <a:pt x="367" y="96"/>
                  </a:cubicBezTo>
                  <a:cubicBezTo>
                    <a:pt x="363" y="99"/>
                    <a:pt x="361" y="104"/>
                    <a:pt x="359" y="108"/>
                  </a:cubicBezTo>
                  <a:cubicBezTo>
                    <a:pt x="357" y="112"/>
                    <a:pt x="358" y="117"/>
                    <a:pt x="355" y="120"/>
                  </a:cubicBezTo>
                  <a:cubicBezTo>
                    <a:pt x="348" y="127"/>
                    <a:pt x="331" y="136"/>
                    <a:pt x="331" y="136"/>
                  </a:cubicBezTo>
                  <a:cubicBezTo>
                    <a:pt x="307" y="134"/>
                    <a:pt x="278" y="143"/>
                    <a:pt x="259" y="128"/>
                  </a:cubicBezTo>
                  <a:cubicBezTo>
                    <a:pt x="233" y="107"/>
                    <a:pt x="269" y="122"/>
                    <a:pt x="239" y="112"/>
                  </a:cubicBezTo>
                  <a:cubicBezTo>
                    <a:pt x="232" y="101"/>
                    <a:pt x="232" y="98"/>
                    <a:pt x="219" y="92"/>
                  </a:cubicBezTo>
                  <a:cubicBezTo>
                    <a:pt x="211" y="89"/>
                    <a:pt x="195" y="84"/>
                    <a:pt x="195" y="84"/>
                  </a:cubicBezTo>
                  <a:cubicBezTo>
                    <a:pt x="178" y="86"/>
                    <a:pt x="153" y="78"/>
                    <a:pt x="143" y="92"/>
                  </a:cubicBezTo>
                  <a:cubicBezTo>
                    <a:pt x="138" y="99"/>
                    <a:pt x="135" y="116"/>
                    <a:pt x="135" y="116"/>
                  </a:cubicBezTo>
                  <a:cubicBezTo>
                    <a:pt x="130" y="174"/>
                    <a:pt x="137" y="174"/>
                    <a:pt x="83" y="168"/>
                  </a:cubicBezTo>
                  <a:cubicBezTo>
                    <a:pt x="71" y="164"/>
                    <a:pt x="58" y="165"/>
                    <a:pt x="47" y="160"/>
                  </a:cubicBezTo>
                  <a:cubicBezTo>
                    <a:pt x="30" y="153"/>
                    <a:pt x="20" y="125"/>
                    <a:pt x="7" y="112"/>
                  </a:cubicBezTo>
                  <a:cubicBezTo>
                    <a:pt x="6" y="107"/>
                    <a:pt x="3" y="101"/>
                    <a:pt x="3" y="96"/>
                  </a:cubicBezTo>
                  <a:cubicBezTo>
                    <a:pt x="3" y="79"/>
                    <a:pt x="0" y="60"/>
                    <a:pt x="7" y="44"/>
                  </a:cubicBezTo>
                  <a:cubicBezTo>
                    <a:pt x="9" y="39"/>
                    <a:pt x="18" y="46"/>
                    <a:pt x="23" y="48"/>
                  </a:cubicBezTo>
                  <a:cubicBezTo>
                    <a:pt x="41" y="53"/>
                    <a:pt x="53" y="66"/>
                    <a:pt x="71" y="72"/>
                  </a:cubicBezTo>
                  <a:cubicBezTo>
                    <a:pt x="74" y="76"/>
                    <a:pt x="75" y="81"/>
                    <a:pt x="79" y="84"/>
                  </a:cubicBezTo>
                  <a:cubicBezTo>
                    <a:pt x="86" y="88"/>
                    <a:pt x="103" y="92"/>
                    <a:pt x="103" y="92"/>
                  </a:cubicBezTo>
                  <a:cubicBezTo>
                    <a:pt x="131" y="120"/>
                    <a:pt x="131" y="116"/>
                    <a:pt x="167" y="128"/>
                  </a:cubicBezTo>
                  <a:cubicBezTo>
                    <a:pt x="175" y="131"/>
                    <a:pt x="191" y="136"/>
                    <a:pt x="191" y="136"/>
                  </a:cubicBezTo>
                  <a:cubicBezTo>
                    <a:pt x="233" y="128"/>
                    <a:pt x="217" y="112"/>
                    <a:pt x="247" y="92"/>
                  </a:cubicBezTo>
                  <a:cubicBezTo>
                    <a:pt x="254" y="72"/>
                    <a:pt x="279" y="63"/>
                    <a:pt x="299" y="56"/>
                  </a:cubicBezTo>
                  <a:cubicBezTo>
                    <a:pt x="351" y="60"/>
                    <a:pt x="347" y="66"/>
                    <a:pt x="387" y="76"/>
                  </a:cubicBezTo>
                  <a:cubicBezTo>
                    <a:pt x="411" y="73"/>
                    <a:pt x="427" y="73"/>
                    <a:pt x="447" y="60"/>
                  </a:cubicBezTo>
                  <a:cubicBezTo>
                    <a:pt x="467" y="30"/>
                    <a:pt x="492" y="17"/>
                    <a:pt x="527" y="12"/>
                  </a:cubicBezTo>
                  <a:cubicBezTo>
                    <a:pt x="535" y="9"/>
                    <a:pt x="543" y="7"/>
                    <a:pt x="551" y="4"/>
                  </a:cubicBezTo>
                  <a:cubicBezTo>
                    <a:pt x="555" y="3"/>
                    <a:pt x="563" y="0"/>
                    <a:pt x="563" y="0"/>
                  </a:cubicBezTo>
                  <a:cubicBezTo>
                    <a:pt x="573" y="15"/>
                    <a:pt x="575" y="30"/>
                    <a:pt x="579" y="48"/>
                  </a:cubicBezTo>
                  <a:cubicBezTo>
                    <a:pt x="558" y="62"/>
                    <a:pt x="572" y="56"/>
                    <a:pt x="535" y="56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7801" name="Line 25"/>
          <p:cNvSpPr>
            <a:spLocks noChangeShapeType="1"/>
          </p:cNvSpPr>
          <p:nvPr/>
        </p:nvSpPr>
        <p:spPr bwMode="auto">
          <a:xfrm>
            <a:off x="2895600" y="3620037"/>
            <a:ext cx="254000" cy="0"/>
          </a:xfrm>
          <a:prstGeom prst="line">
            <a:avLst/>
          </a:prstGeom>
          <a:noFill/>
          <a:ln w="25400">
            <a:solidFill>
              <a:srgbClr val="4D4D4D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C30D6-4E1A-4025-A2AF-0612C42D4865}" type="datetime1">
              <a:rPr lang="en-US" smtClean="0"/>
              <a:t>3/29/2011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7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77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77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77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77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778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C3467-40D7-40D2-AB4A-51E2FAF21160}" type="slidenum">
              <a:rPr lang="en-US"/>
              <a:pPr/>
              <a:t>41</a:t>
            </a:fld>
            <a:endParaRPr lang="en-US"/>
          </a:p>
        </p:txBody>
      </p:sp>
      <p:pic>
        <p:nvPicPr>
          <p:cNvPr id="58880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1104900"/>
            <a:ext cx="777240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88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LHC R</a:t>
            </a:r>
            <a:r>
              <a:rPr lang="en-US" sz="4000" i="1" baseline="30000"/>
              <a:t>c</a:t>
            </a:r>
            <a:r>
              <a:rPr lang="en-US" sz="4000" baseline="-25000"/>
              <a:t>AA</a:t>
            </a:r>
            <a:r>
              <a:rPr lang="en-US" sz="4000"/>
              <a:t>(p</a:t>
            </a:r>
            <a:r>
              <a:rPr lang="en-US" sz="4000" baseline="-25000"/>
              <a:t>T</a:t>
            </a:r>
            <a:r>
              <a:rPr lang="en-US" sz="4000"/>
              <a:t>)/R</a:t>
            </a:r>
            <a:r>
              <a:rPr lang="en-US" sz="4000" i="1" baseline="30000"/>
              <a:t>b</a:t>
            </a:r>
            <a:r>
              <a:rPr lang="en-US" sz="4000" baseline="-25000"/>
              <a:t>AA</a:t>
            </a:r>
            <a:r>
              <a:rPr lang="en-US" sz="4000"/>
              <a:t>(p</a:t>
            </a:r>
            <a:r>
              <a:rPr lang="en-US" sz="4000" baseline="-25000"/>
              <a:t>T</a:t>
            </a:r>
            <a:r>
              <a:rPr lang="en-US" sz="4000"/>
              <a:t>) Prediction</a:t>
            </a:r>
            <a:br>
              <a:rPr lang="en-US" sz="4000"/>
            </a:br>
            <a:r>
              <a:rPr lang="en-US" sz="4000"/>
              <a:t>(with speed limits)</a:t>
            </a:r>
          </a:p>
        </p:txBody>
      </p:sp>
      <p:sp>
        <p:nvSpPr>
          <p:cNvPr id="588804" name="Rectangle 4"/>
          <p:cNvSpPr>
            <a:spLocks noChangeArrowheads="1"/>
          </p:cNvSpPr>
          <p:nvPr/>
        </p:nvSpPr>
        <p:spPr bwMode="auto">
          <a:xfrm>
            <a:off x="-1143000" y="5499100"/>
            <a:ext cx="10223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 dirty="0">
                <a:solidFill>
                  <a:srgbClr val="030303"/>
                </a:solidFill>
              </a:rPr>
              <a:t>T(</a:t>
            </a:r>
            <a:r>
              <a:rPr lang="en-US" sz="1800" dirty="0">
                <a:solidFill>
                  <a:srgbClr val="030303"/>
                </a:solidFill>
                <a:latin typeface="Symbol" pitchFamily="18" charset="2"/>
              </a:rPr>
              <a:t>t</a:t>
            </a:r>
            <a:r>
              <a:rPr lang="en-US" sz="1800" baseline="-25000" dirty="0">
                <a:solidFill>
                  <a:srgbClr val="030303"/>
                </a:solidFill>
              </a:rPr>
              <a:t>0</a:t>
            </a:r>
            <a:r>
              <a:rPr lang="en-US" sz="1800" dirty="0">
                <a:solidFill>
                  <a:srgbClr val="030303"/>
                </a:solidFill>
              </a:rPr>
              <a:t>): </a:t>
            </a:r>
            <a:r>
              <a:rPr lang="en-US" dirty="0" smtClean="0">
                <a:solidFill>
                  <a:srgbClr val="030303"/>
                </a:solidFill>
              </a:rPr>
              <a:t>“(”</a:t>
            </a:r>
            <a:r>
              <a:rPr lang="en-US" sz="1800" dirty="0" smtClean="0">
                <a:solidFill>
                  <a:srgbClr val="030303"/>
                </a:solidFill>
              </a:rPr>
              <a:t>, </a:t>
            </a:r>
            <a:r>
              <a:rPr lang="en-US" sz="1800" dirty="0">
                <a:solidFill>
                  <a:srgbClr val="030303"/>
                </a:solidFill>
              </a:rPr>
              <a:t>corrections </a:t>
            </a:r>
            <a:r>
              <a:rPr lang="en-US" sz="1800" dirty="0" smtClean="0">
                <a:solidFill>
                  <a:srgbClr val="030303"/>
                </a:solidFill>
              </a:rPr>
              <a:t>likely small for </a:t>
            </a:r>
            <a:r>
              <a:rPr lang="en-US" sz="1800" dirty="0">
                <a:solidFill>
                  <a:srgbClr val="030303"/>
                </a:solidFill>
              </a:rPr>
              <a:t>smaller </a:t>
            </a:r>
            <a:r>
              <a:rPr lang="en-US" sz="1800" dirty="0" err="1">
                <a:solidFill>
                  <a:srgbClr val="030303"/>
                </a:solidFill>
              </a:rPr>
              <a:t>momenta</a:t>
            </a:r>
            <a:endParaRPr lang="en-US" sz="1800" dirty="0">
              <a:solidFill>
                <a:srgbClr val="030303"/>
              </a:solidFill>
            </a:endParaRP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 dirty="0" err="1">
                <a:solidFill>
                  <a:srgbClr val="030303"/>
                </a:solidFill>
              </a:rPr>
              <a:t>T</a:t>
            </a:r>
            <a:r>
              <a:rPr lang="en-US" sz="1800" baseline="-25000" dirty="0" err="1">
                <a:solidFill>
                  <a:srgbClr val="030303"/>
                </a:solidFill>
              </a:rPr>
              <a:t>c</a:t>
            </a:r>
            <a:r>
              <a:rPr lang="en-US" sz="1800" dirty="0">
                <a:solidFill>
                  <a:srgbClr val="030303"/>
                </a:solidFill>
              </a:rPr>
              <a:t>: </a:t>
            </a:r>
            <a:r>
              <a:rPr lang="en-US" sz="1800" dirty="0" smtClean="0">
                <a:solidFill>
                  <a:srgbClr val="030303"/>
                </a:solidFill>
              </a:rPr>
              <a:t>“]”, </a:t>
            </a:r>
            <a:r>
              <a:rPr lang="en-US" sz="1800" dirty="0">
                <a:solidFill>
                  <a:srgbClr val="030303"/>
                </a:solidFill>
              </a:rPr>
              <a:t>corrections likely </a:t>
            </a:r>
            <a:r>
              <a:rPr lang="en-US" sz="1800" dirty="0" smtClean="0">
                <a:solidFill>
                  <a:srgbClr val="030303"/>
                </a:solidFill>
              </a:rPr>
              <a:t>large for </a:t>
            </a:r>
            <a:r>
              <a:rPr lang="en-US" sz="1800" dirty="0">
                <a:solidFill>
                  <a:srgbClr val="030303"/>
                </a:solidFill>
              </a:rPr>
              <a:t>higher </a:t>
            </a:r>
            <a:r>
              <a:rPr lang="en-US" sz="1800" dirty="0" err="1">
                <a:solidFill>
                  <a:srgbClr val="030303"/>
                </a:solidFill>
              </a:rPr>
              <a:t>momenta</a:t>
            </a:r>
            <a:endParaRPr lang="en-US" sz="1800" dirty="0">
              <a:solidFill>
                <a:srgbClr val="030303"/>
              </a:solidFill>
            </a:endParaRPr>
          </a:p>
        </p:txBody>
      </p:sp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5581650" y="4495800"/>
            <a:ext cx="2576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 smtClean="0"/>
              <a:t>Gyulassy</a:t>
            </a:r>
            <a:r>
              <a:rPr lang="en-US" sz="1200" dirty="0" smtClean="0"/>
              <a:t>, PLB666 (2008)</a:t>
            </a:r>
            <a:endParaRPr lang="en-US" sz="1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BF285-0722-4623-ADB7-27F0ED2B69B4}" type="datetime1">
              <a:rPr lang="en-US" smtClean="0"/>
              <a:t>3/29/2011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Heavy Ion Physics is fascinating</a:t>
            </a:r>
          </a:p>
          <a:p>
            <a:pPr lvl="1"/>
            <a:r>
              <a:rPr lang="en-US" dirty="0" smtClean="0"/>
              <a:t>Want to understand properties of </a:t>
            </a:r>
            <a:r>
              <a:rPr lang="en-US" dirty="0" smtClean="0"/>
              <a:t>many-body, non-Abelian QCD</a:t>
            </a:r>
          </a:p>
          <a:p>
            <a:pPr lvl="1"/>
            <a:r>
              <a:rPr lang="en-US" dirty="0" smtClean="0"/>
              <a:t>A</a:t>
            </a:r>
            <a:r>
              <a:rPr lang="en-US" dirty="0" smtClean="0"/>
              <a:t>ble to experimentally test theory</a:t>
            </a:r>
          </a:p>
          <a:p>
            <a:r>
              <a:rPr lang="en-US" dirty="0" smtClean="0"/>
              <a:t>Number of computable observables</a:t>
            </a:r>
          </a:p>
          <a:p>
            <a:pPr lvl="1"/>
            <a:r>
              <a:rPr lang="en-US" dirty="0" smtClean="0"/>
              <a:t>Particle production; </a:t>
            </a:r>
            <a:r>
              <a:rPr lang="en-US" dirty="0" err="1" smtClean="0"/>
              <a:t>thermalization</a:t>
            </a:r>
            <a:r>
              <a:rPr lang="en-US" dirty="0" smtClean="0"/>
              <a:t> time; viscosity (shear and bulk); correlations between 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particles,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particles, and high- and 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particles; energy loss and its redistribution</a:t>
            </a:r>
            <a:endParaRPr lang="en-US" dirty="0" smtClean="0"/>
          </a:p>
          <a:p>
            <a:r>
              <a:rPr lang="en-US" dirty="0" smtClean="0"/>
              <a:t>Traditional </a:t>
            </a:r>
            <a:r>
              <a:rPr lang="en-US" dirty="0" smtClean="0"/>
              <a:t>pQCD techniques in quantitative disagreement with data</a:t>
            </a:r>
          </a:p>
          <a:p>
            <a:pPr lvl="1"/>
            <a:r>
              <a:rPr lang="en-US" dirty="0" smtClean="0"/>
              <a:t>New, exciting theory tool with </a:t>
            </a:r>
            <a:r>
              <a:rPr lang="en-US" dirty="0" err="1" smtClean="0"/>
              <a:t>AdS</a:t>
            </a:r>
            <a:r>
              <a:rPr lang="en-US" dirty="0" smtClean="0"/>
              <a:t>/CFT, successes</a:t>
            </a:r>
          </a:p>
          <a:p>
            <a:r>
              <a:rPr lang="en-US" dirty="0" smtClean="0"/>
              <a:t>LHC: </a:t>
            </a:r>
            <a:r>
              <a:rPr lang="en-US" dirty="0" smtClean="0"/>
              <a:t>already exciting new results</a:t>
            </a:r>
            <a:endParaRPr lang="en-US" dirty="0" smtClean="0"/>
          </a:p>
          <a:p>
            <a:pPr lvl="1"/>
            <a:r>
              <a:rPr lang="en-US" dirty="0" smtClean="0"/>
              <a:t>Experimental signature: </a:t>
            </a:r>
            <a:r>
              <a:rPr lang="en-US" i="1" dirty="0" err="1" smtClean="0"/>
              <a:t>R</a:t>
            </a:r>
            <a:r>
              <a:rPr lang="en-US" i="1" baseline="30000" dirty="0" err="1" smtClean="0"/>
              <a:t>c</a:t>
            </a:r>
            <a:r>
              <a:rPr lang="en-US" i="1" baseline="-25000" dirty="0" err="1" smtClean="0"/>
              <a:t>AA</a:t>
            </a:r>
            <a:r>
              <a:rPr lang="en-US" i="1" dirty="0" smtClean="0"/>
              <a:t>/</a:t>
            </a:r>
            <a:r>
              <a:rPr lang="en-US" i="1" dirty="0" err="1" smtClean="0"/>
              <a:t>R</a:t>
            </a:r>
            <a:r>
              <a:rPr lang="en-US" i="1" baseline="30000" dirty="0" err="1" smtClean="0"/>
              <a:t>b</a:t>
            </a:r>
            <a:r>
              <a:rPr lang="en-US" i="1" baseline="-25000" dirty="0" err="1" smtClean="0"/>
              <a:t>AA</a:t>
            </a:r>
            <a:endParaRPr lang="en-US" i="1" dirty="0" smtClean="0"/>
          </a:p>
          <a:p>
            <a:r>
              <a:rPr lang="en-US" dirty="0" smtClean="0"/>
              <a:t>Future of HIC: qualitative =&gt; quantitative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218C5-04E0-44D9-A120-15B489FDDEDD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8C44B-BF17-4538-904A-CB0332521920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high-</a:t>
            </a:r>
            <a:r>
              <a:rPr lang="en-US" dirty="0" err="1" smtClean="0"/>
              <a:t>pT</a:t>
            </a:r>
            <a:r>
              <a:rPr lang="en-US" dirty="0" smtClean="0"/>
              <a:t> v2: JHL </a:t>
            </a:r>
            <a:r>
              <a:rPr lang="en-US" dirty="0" smtClean="0"/>
              <a:t>plots</a:t>
            </a:r>
          </a:p>
          <a:p>
            <a:r>
              <a:rPr lang="en-US" dirty="0" smtClean="0"/>
              <a:t>baryons/mesons AdS</a:t>
            </a:r>
          </a:p>
          <a:p>
            <a:r>
              <a:rPr lang="en-US" dirty="0" smtClean="0"/>
              <a:t>AdS light quarks/gluons</a:t>
            </a:r>
          </a:p>
          <a:p>
            <a:r>
              <a:rPr lang="en-US" dirty="0" smtClean="0"/>
              <a:t>bulk </a:t>
            </a:r>
            <a:r>
              <a:rPr lang="en-US" dirty="0" err="1" smtClean="0"/>
              <a:t>vs</a:t>
            </a:r>
            <a:r>
              <a:rPr lang="en-US" dirty="0" smtClean="0"/>
              <a:t> shear viscosity</a:t>
            </a:r>
          </a:p>
          <a:p>
            <a:r>
              <a:rPr lang="en-US" dirty="0" smtClean="0"/>
              <a:t>Distribution of lost energy in AdS: correlations</a:t>
            </a:r>
          </a:p>
          <a:p>
            <a:r>
              <a:rPr lang="en-US" dirty="0" err="1" smtClean="0"/>
              <a:t>Thermalization</a:t>
            </a:r>
            <a:r>
              <a:rPr lang="en-US" dirty="0" smtClean="0"/>
              <a:t> time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4413-CAF0-4FDC-82C6-B38DE9019510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the 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3464"/>
            <a:ext cx="8229600" cy="4876800"/>
          </a:xfrm>
        </p:spPr>
        <p:txBody>
          <a:bodyPr/>
          <a:lstStyle/>
          <a:p>
            <a:r>
              <a:rPr lang="en-US" dirty="0" err="1" smtClean="0"/>
              <a:t>eRHIC</a:t>
            </a:r>
            <a:r>
              <a:rPr lang="en-US" dirty="0" smtClean="0"/>
              <a:t> could give experimental handle on initial geometry</a:t>
            </a:r>
          </a:p>
          <a:p>
            <a:pPr lvl="1"/>
            <a:r>
              <a:rPr lang="en-US" dirty="0" smtClean="0"/>
              <a:t>Recall e + A diffraction </a:t>
            </a:r>
            <a:r>
              <a:rPr lang="en-US" dirty="0" err="1" smtClean="0"/>
              <a:t>exps</a:t>
            </a:r>
            <a:r>
              <a:rPr lang="en-US" dirty="0" smtClean="0"/>
              <a:t>. on A at rest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5FDF9-44F6-467E-8C7D-9A2DBFCB3DD1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873" y="2667000"/>
            <a:ext cx="308212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9387" y="2847201"/>
            <a:ext cx="4759813" cy="317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14800" y="6200001"/>
            <a:ext cx="403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Hahn, Ravenhall, and Hofstadter, Phys Rev 101 (1956)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Gluon Distribution of A at x ~ 10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E8A97-143F-4828-A926-5BDFCFA01549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114800"/>
          </a:xfrm>
        </p:spPr>
        <p:txBody>
          <a:bodyPr/>
          <a:lstStyle/>
          <a:p>
            <a:r>
              <a:rPr lang="en-US" dirty="0" smtClean="0"/>
              <a:t>Coherent vector meson production in e + A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grpSp>
        <p:nvGrpSpPr>
          <p:cNvPr id="3" name="Group 7"/>
          <p:cNvGrpSpPr/>
          <p:nvPr/>
        </p:nvGrpSpPr>
        <p:grpSpPr>
          <a:xfrm>
            <a:off x="228600" y="1828800"/>
            <a:ext cx="3987910" cy="2447330"/>
            <a:chOff x="228600" y="2433935"/>
            <a:chExt cx="3987910" cy="244733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7200" y="2819400"/>
              <a:ext cx="3614229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733800" y="2433935"/>
              <a:ext cx="4251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e’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81400" y="3048000"/>
              <a:ext cx="635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J/</a:t>
              </a:r>
              <a:r>
                <a:rPr lang="en-US" sz="2400" i="1" dirty="0" smtClean="0">
                  <a:latin typeface="Symbol" pitchFamily="18" charset="2"/>
                </a:rPr>
                <a:t>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33800" y="4415135"/>
              <a:ext cx="435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A’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8600" y="2438400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8600" y="4419600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5800" y="3200400"/>
              <a:ext cx="4315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Symbol" pitchFamily="18" charset="2"/>
                </a:rPr>
                <a:t>g</a:t>
              </a:r>
              <a:r>
                <a:rPr lang="en-US" sz="2400" dirty="0" smtClean="0"/>
                <a:t>*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2176464" y="3262312"/>
              <a:ext cx="152400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14560" y="3686176"/>
              <a:ext cx="152400" cy="15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1752600"/>
            <a:ext cx="3561809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181600" y="6400800"/>
            <a:ext cx="2816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Caldwell and Kowalski, PRC 81 (2010)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64454" y="5867400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r>
              <a:rPr lang="en-US" dirty="0" smtClean="0"/>
              <a:t> J/</a:t>
            </a:r>
            <a:r>
              <a:rPr lang="en-US" i="1" dirty="0" smtClean="0">
                <a:latin typeface="Symbol" pitchFamily="18" charset="2"/>
              </a:rPr>
              <a:t>y</a:t>
            </a:r>
            <a:r>
              <a:rPr lang="en-US" dirty="0" smtClean="0"/>
              <a:t> Events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4960" y="4267200"/>
            <a:ext cx="3829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400" dirty="0" smtClean="0">
                <a:solidFill>
                  <a:srgbClr val="005400"/>
                </a:solidFill>
              </a:rPr>
              <a:t>2 gluon exchange </a:t>
            </a:r>
          </a:p>
          <a:p>
            <a:pPr lvl="1">
              <a:buNone/>
            </a:pPr>
            <a:r>
              <a:rPr lang="en-US" sz="2400" dirty="0" smtClean="0">
                <a:solidFill>
                  <a:srgbClr val="005400"/>
                </a:solidFill>
              </a:rPr>
              <a:t>=&gt; mean &amp; correlations</a:t>
            </a:r>
          </a:p>
          <a:p>
            <a:endParaRPr lang="en-US" sz="2400" dirty="0" err="1" smtClean="0"/>
          </a:p>
        </p:txBody>
      </p:sp>
      <p:sp>
        <p:nvSpPr>
          <p:cNvPr id="24" name="TextBox 23"/>
          <p:cNvSpPr txBox="1"/>
          <p:nvPr/>
        </p:nvSpPr>
        <p:spPr>
          <a:xfrm>
            <a:off x="7449305" y="3352800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Must reject incoherent</a:t>
            </a:r>
          </a:p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collisions at ~100%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" y="5486400"/>
            <a:ext cx="2662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Also DVCS and 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Incoherent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2" grpId="0"/>
      <p:bldP spid="24" grpId="0"/>
      <p:bldP spid="2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73B6-FAEC-4717-8BA9-C7BB88184699}" type="datetime1">
              <a:rPr lang="en-US" smtClean="0"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97075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1576389"/>
            <a:ext cx="9157650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629400" y="4953000"/>
            <a:ext cx="1728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WAH, arXiv:1102.5058</a:t>
            </a: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D2E3D-B75D-490B-95BF-E51A2884DD60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96153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7800" y="1752600"/>
            <a:ext cx="6086475" cy="406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943600" y="6324600"/>
            <a:ext cx="2431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ALICE, </a:t>
            </a:r>
            <a:r>
              <a:rPr lang="en-US" sz="1200" dirty="0" smtClean="0"/>
              <a:t>PRL105 </a:t>
            </a:r>
            <a:r>
              <a:rPr lang="en-US" sz="1200" dirty="0" smtClean="0"/>
              <a:t>(2010), 252301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A755D-44CA-4C4F-8699-63D8A13981C0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9605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762000"/>
            <a:ext cx="7800975" cy="514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943600" y="6324600"/>
            <a:ext cx="2431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ALICE, </a:t>
            </a:r>
            <a:r>
              <a:rPr lang="en-US" sz="1200" dirty="0" smtClean="0"/>
              <a:t>PRL105 </a:t>
            </a:r>
            <a:r>
              <a:rPr lang="en-US" sz="1200" dirty="0" smtClean="0"/>
              <a:t>(2010), 252301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E&amp;M Particle Physics Well Understood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Lagrangian</a:t>
            </a:r>
            <a:r>
              <a:rPr lang="en-US" dirty="0" smtClean="0"/>
              <a:t> known:</a:t>
            </a:r>
          </a:p>
          <a:p>
            <a:r>
              <a:rPr lang="en-US" dirty="0" smtClean="0"/>
              <a:t>QED Vertex: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Ex. of Precision QED: g - 2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BA62-02FB-434E-B30F-549641952EE9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239644"/>
            <a:ext cx="4191000" cy="81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QEDvert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2133600"/>
            <a:ext cx="1529920" cy="1347787"/>
          </a:xfrm>
          <a:prstGeom prst="rect">
            <a:avLst/>
          </a:prstGeom>
        </p:spPr>
      </p:pic>
      <p:pic>
        <p:nvPicPr>
          <p:cNvPr id="88064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298" y="4419600"/>
            <a:ext cx="8636302" cy="62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269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5562600"/>
            <a:ext cx="760571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86400" y="6096000"/>
            <a:ext cx="3576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Hanneke</a:t>
            </a:r>
            <a:r>
              <a:rPr lang="en-US" sz="1200" dirty="0" smtClean="0"/>
              <a:t>, </a:t>
            </a:r>
            <a:r>
              <a:rPr lang="en-US" sz="1200" dirty="0" err="1" smtClean="0"/>
              <a:t>Fogwell</a:t>
            </a:r>
            <a:r>
              <a:rPr lang="en-US" sz="1200" dirty="0" smtClean="0"/>
              <a:t>, and </a:t>
            </a:r>
            <a:r>
              <a:rPr lang="en-US" sz="1200" dirty="0" err="1" smtClean="0"/>
              <a:t>Gabrielse</a:t>
            </a:r>
            <a:r>
              <a:rPr lang="en-US" sz="1200" dirty="0" smtClean="0"/>
              <a:t>, PRL100 (2008)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05600" y="5105400"/>
            <a:ext cx="22573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Gabrielse</a:t>
            </a:r>
            <a:r>
              <a:rPr lang="en-US" sz="1200" dirty="0" smtClean="0"/>
              <a:t> et al., PRL97 (2006)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2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BF396-CD74-4715-A5BB-4D59102BEC72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960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38200"/>
            <a:ext cx="7090734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66068" y="6076890"/>
            <a:ext cx="3854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 </a:t>
            </a:r>
            <a:r>
              <a:rPr lang="en-US" sz="2000" dirty="0" err="1" smtClean="0"/>
              <a:t>Loizides</a:t>
            </a:r>
            <a:r>
              <a:rPr lang="en-US" sz="2000" dirty="0" smtClean="0"/>
              <a:t>, HI at the LHC (2011)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 at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EDC63-549E-44DB-9A70-EAFA13052DBD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96563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1295400"/>
            <a:ext cx="6368894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943600" y="5638800"/>
            <a:ext cx="1878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Loizides</a:t>
            </a:r>
            <a:r>
              <a:rPr lang="en-US" sz="1200" dirty="0" smtClean="0"/>
              <a:t>, HI at LHC 2011</a:t>
            </a:r>
            <a:endParaRPr lang="en-US" sz="1200" dirty="0" smtClean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B061-4553-462F-8B92-F5A72DE66056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617064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66068" y="6400800"/>
            <a:ext cx="3854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K </a:t>
            </a:r>
            <a:r>
              <a:rPr lang="en-US" sz="2000" dirty="0" err="1" smtClean="0"/>
              <a:t>Loizides</a:t>
            </a:r>
            <a:r>
              <a:rPr lang="en-US" sz="2000" dirty="0" smtClean="0"/>
              <a:t>, HI at the LHC (2011)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AF2A8-B47E-4D5F-B989-093E95E92AAE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96153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0" y="1295400"/>
            <a:ext cx="4140200" cy="141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3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2819400"/>
            <a:ext cx="8315325" cy="197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629400" y="4876800"/>
            <a:ext cx="2338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ATLAS, </a:t>
            </a:r>
            <a:r>
              <a:rPr lang="en-US" sz="1200" dirty="0" smtClean="0"/>
              <a:t>PRL105:252303 (2010)</a:t>
            </a:r>
            <a:endParaRPr lang="en-US" sz="1200" dirty="0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7AF6-E4C6-450F-B96F-E62CAB9CB64E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96256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4572" y="1752600"/>
            <a:ext cx="4393228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6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1752600"/>
            <a:ext cx="462101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Death of </a:t>
            </a:r>
            <a:r>
              <a:rPr lang="en-US" dirty="0" err="1" smtClean="0"/>
              <a:t>pQCD</a:t>
            </a:r>
            <a:r>
              <a:rPr lang="en-US" dirty="0" smtClean="0"/>
              <a:t> at RHIC?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2514600" y="1000125"/>
            <a:ext cx="4038600" cy="4525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Failure at &gt; 9 </a:t>
            </a:r>
            <a:r>
              <a:rPr lang="en-US" sz="3200" dirty="0" err="1" smtClean="0"/>
              <a:t>GeV</a:t>
            </a:r>
            <a:r>
              <a:rPr lang="en-US" sz="3200" dirty="0" smtClean="0"/>
              <a:t>!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75F3-0EA6-487C-95AE-EE6A29E35EE7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94623" y="1676400"/>
            <a:ext cx="427317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572000" y="5791200"/>
            <a:ext cx="1959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PHENIX, arXiv:1006.3740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28600" y="2209800"/>
            <a:ext cx="509140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8600" y="5486400"/>
            <a:ext cx="2105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Rui</a:t>
            </a:r>
            <a:r>
              <a:rPr lang="en-US" sz="1200" dirty="0" smtClean="0"/>
              <a:t> Wei, for PHENIX, QM09</a:t>
            </a:r>
          </a:p>
        </p:txBody>
      </p:sp>
      <p:pic>
        <p:nvPicPr>
          <p:cNvPr id="678913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3600" y="1828800"/>
            <a:ext cx="7112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287963" y="6034088"/>
            <a:ext cx="3703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aseline="0" dirty="0">
                <a:solidFill>
                  <a:srgbClr val="CC0000"/>
                </a:solidFill>
              </a:rPr>
              <a:t>Pert. at LHC energies?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73B6-FAEC-4717-8BA9-C7BB88184699}" type="datetime1">
              <a:rPr lang="en-US" smtClean="0"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969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533400"/>
            <a:ext cx="4780332" cy="541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419600" y="6096000"/>
            <a:ext cx="26265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 </a:t>
            </a:r>
            <a:r>
              <a:rPr lang="en-US" sz="1200" dirty="0" err="1" smtClean="0"/>
              <a:t>Jia</a:t>
            </a:r>
            <a:r>
              <a:rPr lang="en-US" sz="1200" dirty="0" smtClean="0"/>
              <a:t>, WAH, </a:t>
            </a:r>
            <a:r>
              <a:rPr lang="en-US" sz="1200" dirty="0" smtClean="0"/>
              <a:t>J Liao, arXiv:1101.0290</a:t>
            </a: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 Collisions Tool for Strong Force Physics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91000"/>
            <a:ext cx="8229600" cy="2209800"/>
          </a:xfrm>
        </p:spPr>
        <p:txBody>
          <a:bodyPr/>
          <a:lstStyle/>
          <a:p>
            <a:r>
              <a:rPr lang="en-US" dirty="0" smtClean="0"/>
              <a:t>Want a </a:t>
            </a:r>
            <a:r>
              <a:rPr lang="en-US" b="1" i="1" dirty="0" smtClean="0"/>
              <a:t>consistent</a:t>
            </a:r>
            <a:r>
              <a:rPr lang="en-US" dirty="0" smtClean="0"/>
              <a:t> picture of matter produced in HI collisions</a:t>
            </a:r>
          </a:p>
          <a:p>
            <a:pPr lvl="1"/>
            <a:r>
              <a:rPr lang="en-US" dirty="0" smtClean="0"/>
              <a:t>Then, want to quantify the properties of the produced matter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3E7E-9762-4407-A2DE-589A688EEEC2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6164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371600"/>
            <a:ext cx="3995737" cy="251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871" y="1371600"/>
            <a:ext cx="382912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Years of RHIC: Two Pillars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Huge 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v</a:t>
            </a:r>
            <a:r>
              <a:rPr lang="en-US" baseline="-25000" dirty="0" smtClean="0"/>
              <a:t>2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Described by hydro with low viscosity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958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Huge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supp.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latin typeface="Symbol" pitchFamily="18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R</a:t>
            </a:r>
            <a:r>
              <a:rPr lang="en-US" baseline="-25000" dirty="0" smtClean="0"/>
              <a:t>AA</a:t>
            </a:r>
            <a:r>
              <a:rPr lang="en-US" dirty="0" smtClean="0"/>
              <a:t> described by </a:t>
            </a:r>
            <a:r>
              <a:rPr lang="en-US" dirty="0" err="1" smtClean="0"/>
              <a:t>pQCD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0FEE-0739-4D43-854A-E218FE7A26FF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58</a:t>
            </a:fld>
            <a:endParaRPr lang="en-US"/>
          </a:p>
        </p:txBody>
      </p:sp>
      <p:graphicFrame>
        <p:nvGraphicFramePr>
          <p:cNvPr id="10" name="Object 7"/>
          <p:cNvGraphicFramePr>
            <a:graphicFrameLocks noChangeAspect="1"/>
          </p:cNvGraphicFramePr>
          <p:nvPr/>
        </p:nvGraphicFramePr>
        <p:xfrm>
          <a:off x="76200" y="1600200"/>
          <a:ext cx="4419600" cy="3051483"/>
        </p:xfrm>
        <a:graphic>
          <a:graphicData uri="http://schemas.openxmlformats.org/presentationml/2006/ole">
            <p:oleObj spid="_x0000_s620546" name="Image" r:id="rId3" imgW="6273016" imgH="4330159" progId="">
              <p:embed/>
            </p:oleObj>
          </a:graphicData>
        </a:graphic>
      </p:graphicFrame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28600" y="4676001"/>
            <a:ext cx="38313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err="1"/>
              <a:t>Luzum</a:t>
            </a:r>
            <a:r>
              <a:rPr lang="en-US" sz="1200" dirty="0"/>
              <a:t> </a:t>
            </a:r>
            <a:r>
              <a:rPr lang="en-US" sz="1200" dirty="0" smtClean="0"/>
              <a:t>and </a:t>
            </a:r>
            <a:r>
              <a:rPr lang="en-US" sz="1200" dirty="0" err="1"/>
              <a:t>Romatschke</a:t>
            </a:r>
            <a:r>
              <a:rPr lang="en-US" sz="1200" dirty="0"/>
              <a:t>, Phys.Rev.C78:034915,2008</a:t>
            </a:r>
          </a:p>
        </p:txBody>
      </p: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4572000" y="1676400"/>
            <a:ext cx="4529138" cy="3352800"/>
            <a:chOff x="1920" y="672"/>
            <a:chExt cx="2853" cy="2112"/>
          </a:xfrm>
        </p:grpSpPr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2880" y="2496"/>
              <a:ext cx="17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dirty="0"/>
                <a:t>Y. </a:t>
              </a:r>
              <a:r>
                <a:rPr lang="en-US" sz="1200" dirty="0" err="1"/>
                <a:t>Akiba</a:t>
              </a:r>
              <a:r>
                <a:rPr lang="en-US" sz="1200" dirty="0"/>
                <a:t> </a:t>
              </a:r>
              <a:r>
                <a:rPr lang="en-US" sz="1200" i="1" dirty="0"/>
                <a:t>for the PHENIX collaboration</a:t>
              </a:r>
              <a:r>
                <a:rPr lang="en-US" sz="1200" dirty="0"/>
                <a:t>, </a:t>
              </a:r>
              <a:r>
                <a:rPr lang="en-US" sz="1200" dirty="0" err="1"/>
                <a:t>hep</a:t>
              </a:r>
              <a:r>
                <a:rPr lang="en-US" sz="1200" dirty="0"/>
                <a:t>-ex/0510008</a:t>
              </a:r>
              <a:endParaRPr lang="en-US" sz="1200" i="1" dirty="0"/>
            </a:p>
          </p:txBody>
        </p:sp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20" y="672"/>
              <a:ext cx="2853" cy="1824"/>
            </a:xfrm>
            <a:prstGeom prst="rect">
              <a:avLst/>
            </a:prstGeom>
            <a:noFill/>
          </p:spPr>
        </p:pic>
      </p:grpSp>
      <p:sp>
        <p:nvSpPr>
          <p:cNvPr id="16" name="Content Placeholder 8"/>
          <p:cNvSpPr txBox="1">
            <a:spLocks/>
          </p:cNvSpPr>
          <p:nvPr/>
        </p:nvSpPr>
        <p:spPr>
          <a:xfrm>
            <a:off x="2667000" y="5943600"/>
            <a:ext cx="4038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Inconsistent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picture?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Big Qualitative Questions: I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/>
          <a:lstStyle/>
          <a:p>
            <a:r>
              <a:rPr lang="en-US" dirty="0" smtClean="0"/>
              <a:t>Is hydro at RHIC a fluke?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LHC will tell us on Nov. 9</a:t>
            </a:r>
          </a:p>
          <a:p>
            <a:pPr lvl="2"/>
            <a:r>
              <a:rPr lang="en-US" dirty="0" smtClean="0"/>
              <a:t>If v</a:t>
            </a:r>
            <a:r>
              <a:rPr lang="en-US" baseline="-25000" dirty="0" smtClean="0"/>
              <a:t>2</a:t>
            </a:r>
            <a:r>
              <a:rPr lang="en-US" dirty="0" smtClean="0"/>
              <a:t> breaks hydro limit a la </a:t>
            </a:r>
            <a:r>
              <a:rPr lang="en-US" dirty="0" err="1" smtClean="0"/>
              <a:t>Busza</a:t>
            </a:r>
            <a:r>
              <a:rPr lang="en-US" dirty="0" smtClean="0"/>
              <a:t> extrapolation, what the heck is happening at RHIC?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793-68B9-4E90-B933-08EEDF2A7847}" type="datetime1">
              <a:rPr lang="en-US" smtClean="0"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59</a:t>
            </a:fld>
            <a:endParaRPr lang="en-US"/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169749" y="1447800"/>
          <a:ext cx="4783251" cy="3703638"/>
        </p:xfrm>
        <a:graphic>
          <a:graphicData uri="http://schemas.openxmlformats.org/presentationml/2006/ole">
            <p:oleObj spid="_x0000_s622594" name="Image" r:id="rId3" imgW="6463492" imgH="5003175" progId="">
              <p:embed/>
            </p:oleObj>
          </a:graphicData>
        </a:graphic>
      </p:graphicFrame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04800" y="4800600"/>
            <a:ext cx="25601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/>
              <a:t>NA49, Phys.Rev.C68:034903,2003</a:t>
            </a:r>
          </a:p>
        </p:txBody>
      </p:sp>
      <p:pic>
        <p:nvPicPr>
          <p:cNvPr id="62259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0652" y="1752600"/>
            <a:ext cx="371835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280028" y="4724400"/>
            <a:ext cx="1863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 </a:t>
            </a:r>
            <a:r>
              <a:rPr lang="en-US" sz="1200" dirty="0" err="1" smtClean="0"/>
              <a:t>Busza</a:t>
            </a:r>
            <a:r>
              <a:rPr lang="en-US" sz="1200" dirty="0" smtClean="0"/>
              <a:t>, NPA 830,2009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E&amp;M and Phase Diagrams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76800"/>
          </a:xfrm>
        </p:spPr>
        <p:txBody>
          <a:bodyPr/>
          <a:lstStyle/>
          <a:p>
            <a:r>
              <a:rPr lang="en-US" dirty="0" smtClean="0"/>
              <a:t>Many body physics less well understood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ECAF-53BF-4432-9F3D-B03BCD97FAE6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2480965"/>
            <a:ext cx="32004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5414665"/>
            <a:ext cx="556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www.sv.vt.edu/classes/MSE2094_NoteBook/96ClassProj/examples/triplpt.html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47009" y="2442866"/>
            <a:ext cx="3711191" cy="295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825410" y="1981200"/>
            <a:ext cx="993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5400"/>
                </a:solidFill>
              </a:rPr>
              <a:t>Water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3630" y="1981200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5400"/>
                </a:solidFill>
              </a:rPr>
              <a:t>Hydrogen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64044" y="5338465"/>
            <a:ext cx="217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Calculated, </a:t>
            </a:r>
            <a:r>
              <a:rPr lang="en-US" sz="1200" dirty="0" err="1" smtClean="0"/>
              <a:t>Burkhard</a:t>
            </a:r>
            <a:r>
              <a:rPr lang="en-US" sz="1200" dirty="0" smtClean="0"/>
              <a:t> </a:t>
            </a:r>
            <a:r>
              <a:rPr lang="en-US" sz="1200" dirty="0" err="1" smtClean="0"/>
              <a:t>Militzer</a:t>
            </a:r>
            <a:r>
              <a:rPr lang="en-US" sz="1200" dirty="0" smtClean="0"/>
              <a:t>,</a:t>
            </a:r>
          </a:p>
          <a:p>
            <a:r>
              <a:rPr lang="en-US" sz="1200" dirty="0" smtClean="0"/>
              <a:t>Diploma Thesis, Berlin, </a:t>
            </a:r>
            <a:r>
              <a:rPr lang="en-US" sz="1200" b="1" i="1" u="sng" dirty="0" smtClean="0"/>
              <a:t>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Pictorial Soft-Soft vs. Soft-Hard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21269-A7E7-494C-9908-1A5992F112BE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7434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1015804"/>
            <a:ext cx="7239000" cy="55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0E4B3-37D9-4024-990E-374FCC6A1175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7" name="movie4_cinepak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990600"/>
            <a:ext cx="6858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Crucial QCD Facts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Yang-Mills Theory: non-</a:t>
            </a:r>
            <a:r>
              <a:rPr lang="en-US" dirty="0" err="1" smtClean="0"/>
              <a:t>Abelian</a:t>
            </a:r>
            <a:endParaRPr lang="en-US" dirty="0" smtClean="0"/>
          </a:p>
          <a:p>
            <a:pPr lvl="1"/>
            <a:r>
              <a:rPr lang="en-US" dirty="0" smtClean="0"/>
              <a:t>Gluons carry color charge</a:t>
            </a:r>
          </a:p>
          <a:p>
            <a:pPr lvl="1"/>
            <a:r>
              <a:rPr lang="en-US" dirty="0" smtClean="0"/>
              <a:t>“Strong” over long distances, “weak” over short distances</a:t>
            </a:r>
          </a:p>
          <a:p>
            <a:pPr lvl="2"/>
            <a:r>
              <a:rPr lang="en-US" dirty="0" smtClean="0"/>
              <a:t>Rigorous analytic calculations only for large momentum processes</a:t>
            </a:r>
          </a:p>
          <a:p>
            <a:pPr lvl="3"/>
            <a:r>
              <a:rPr lang="en-US" dirty="0" smtClean="0"/>
              <a:t>Large compared to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baseline="-25000" dirty="0" smtClean="0"/>
              <a:t>QCD</a:t>
            </a:r>
            <a:r>
              <a:rPr lang="en-US" dirty="0" smtClean="0"/>
              <a:t> ~ 200 </a:t>
            </a:r>
            <a:r>
              <a:rPr lang="en-US" dirty="0" err="1" smtClean="0"/>
              <a:t>MeV</a:t>
            </a:r>
            <a:endParaRPr lang="en-US" dirty="0" smtClean="0"/>
          </a:p>
          <a:p>
            <a:r>
              <a:rPr lang="en-US" dirty="0" smtClean="0"/>
              <a:t>Quarks and gluons are </a:t>
            </a:r>
            <a:r>
              <a:rPr lang="en-US" i="1" dirty="0" smtClean="0"/>
              <a:t>confined</a:t>
            </a:r>
            <a:endParaRPr lang="en-US" dirty="0" smtClean="0"/>
          </a:p>
          <a:p>
            <a:pPr lvl="2"/>
            <a:r>
              <a:rPr lang="en-US" dirty="0" smtClean="0"/>
              <a:t>no bare quark or gluon has ever been detected</a:t>
            </a:r>
          </a:p>
          <a:p>
            <a:pPr lvl="3"/>
            <a:r>
              <a:rPr lang="en-US" dirty="0" smtClean="0"/>
              <a:t>1,000,000 USD Clay </a:t>
            </a:r>
            <a:r>
              <a:rPr lang="en-US" dirty="0" err="1" smtClean="0"/>
              <a:t>Millenium</a:t>
            </a:r>
            <a:r>
              <a:rPr lang="en-US" dirty="0" smtClean="0"/>
              <a:t> prize for proof of confinement in Yang-Mills theories</a:t>
            </a:r>
          </a:p>
          <a:p>
            <a:pPr lvl="2"/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A49E-35F8-47EF-842A-648012C4237C}" type="datetime1">
              <a:rPr lang="en-US" smtClean="0"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Measurements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990600"/>
            <a:ext cx="8229600" cy="6019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err="1" smtClean="0"/>
              <a:t>Partonic</a:t>
            </a:r>
            <a:r>
              <a:rPr lang="en-US" dirty="0" smtClean="0"/>
              <a:t> DOF at </a:t>
            </a:r>
            <a:r>
              <a:rPr lang="en-US" dirty="0" err="1" smtClean="0"/>
              <a:t>hadronization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D33B1-A5ED-41E2-89DE-93F5B09BB11A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1066800"/>
            <a:ext cx="3614737" cy="404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876800" y="5029200"/>
            <a:ext cx="1155481" cy="352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LRP 2008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1219200" y="5715000"/>
            <a:ext cx="502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 anchor="ctr">
            <a:spAutoFit/>
          </a:bodyPr>
          <a:lstStyle/>
          <a:p>
            <a:pPr algn="ctr"/>
            <a:endParaRPr lang="en-US" sz="120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5435958"/>
            <a:ext cx="5105400" cy="5334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rtlCol="0" anchor="ctr">
            <a:spAutoFit/>
          </a:bodyPr>
          <a:lstStyle/>
          <a:p>
            <a:pPr algn="ctr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Measurements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99401"/>
            <a:ext cx="4038600" cy="4525963"/>
          </a:xfrm>
        </p:spPr>
        <p:txBody>
          <a:bodyPr/>
          <a:lstStyle/>
          <a:p>
            <a:r>
              <a:rPr lang="en-US" dirty="0" smtClean="0"/>
              <a:t>EOS from lattice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48200" y="1399401"/>
            <a:ext cx="4038600" cy="4525963"/>
          </a:xfrm>
        </p:spPr>
        <p:txBody>
          <a:bodyPr/>
          <a:lstStyle/>
          <a:p>
            <a:r>
              <a:rPr lang="en-US" dirty="0" smtClean="0"/>
              <a:t>Anisotropy from (ideal) Hydro + 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55B99-34E1-4806-8764-C00AFAAE93AC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4576" y="2542401"/>
            <a:ext cx="430122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oup 11"/>
          <p:cNvGrpSpPr/>
          <p:nvPr/>
        </p:nvGrpSpPr>
        <p:grpSpPr>
          <a:xfrm>
            <a:off x="4929189" y="2542401"/>
            <a:ext cx="3681411" cy="3705999"/>
            <a:chOff x="4929189" y="2542401"/>
            <a:chExt cx="3681411" cy="3705999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9189" y="2542401"/>
              <a:ext cx="3681411" cy="359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5867400" y="5971401"/>
              <a:ext cx="1645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PHENIX White Paper</a:t>
              </a:r>
              <a:endParaRPr lang="en-US" sz="12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00400" y="5313402"/>
            <a:ext cx="863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LRP 2008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Alternative Picture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57288"/>
            <a:ext cx="8229600" cy="5334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AdS</a:t>
            </a:r>
            <a:r>
              <a:rPr lang="en-US" dirty="0" smtClean="0"/>
              <a:t> Drag: qual. agreement with NPE R</a:t>
            </a:r>
            <a:r>
              <a:rPr lang="en-US" baseline="-25000" dirty="0" smtClean="0"/>
              <a:t>AA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Result less controlled at </a:t>
            </a:r>
            <a:r>
              <a:rPr lang="en-US" i="1" dirty="0" smtClean="0"/>
              <a:t>higher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7492-D3B9-4FAB-A537-0C6417025A3C}" type="datetime1">
              <a:rPr lang="en-US" smtClean="0"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62669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1766888"/>
            <a:ext cx="5218113" cy="413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143000" y="5576888"/>
            <a:ext cx="3068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Akamatsu</a:t>
            </a:r>
            <a:r>
              <a:rPr lang="en-US" sz="1200" dirty="0" smtClean="0"/>
              <a:t>, </a:t>
            </a:r>
            <a:r>
              <a:rPr lang="en-US" sz="1200" dirty="0" err="1" smtClean="0"/>
              <a:t>Hatsuda</a:t>
            </a:r>
            <a:r>
              <a:rPr lang="en-US" sz="1200" dirty="0" smtClean="0"/>
              <a:t>, Hirano, PRC79,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AdS</a:t>
            </a:r>
            <a:r>
              <a:rPr lang="en-US" dirty="0" smtClean="0"/>
              <a:t> Applied to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4525963"/>
          </a:xfrm>
        </p:spPr>
        <p:txBody>
          <a:bodyPr/>
          <a:lstStyle/>
          <a:p>
            <a:r>
              <a:rPr lang="en-US" dirty="0" smtClean="0">
                <a:latin typeface="Symbol" pitchFamily="18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R</a:t>
            </a:r>
            <a:r>
              <a:rPr lang="en-US" baseline="-25000" dirty="0" smtClean="0"/>
              <a:t>AA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Surprisingly </a:t>
            </a:r>
            <a:r>
              <a:rPr lang="en-US" b="1" i="1" dirty="0" smtClean="0"/>
              <a:t>not</a:t>
            </a:r>
            <a:r>
              <a:rPr lang="en-US" dirty="0" smtClean="0"/>
              <a:t> </a:t>
            </a:r>
            <a:r>
              <a:rPr lang="en-US" dirty="0" err="1" smtClean="0"/>
              <a:t>oversuppressed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4525963"/>
          </a:xfrm>
        </p:spPr>
        <p:txBody>
          <a:bodyPr/>
          <a:lstStyle/>
          <a:p>
            <a:r>
              <a:rPr lang="en-US" dirty="0" smtClean="0">
                <a:latin typeface="Symbol" pitchFamily="18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v</a:t>
            </a:r>
            <a:r>
              <a:rPr lang="en-US" baseline="-25000" dirty="0" smtClean="0"/>
              <a:t>2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E ~ L</a:t>
            </a:r>
            <a:r>
              <a:rPr lang="en-US" baseline="30000" dirty="0" smtClean="0"/>
              <a:t>3</a:t>
            </a:r>
            <a:r>
              <a:rPr lang="en-US" dirty="0" smtClean="0"/>
              <a:t>!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4A775-4DA3-4120-BDC8-F2E85D8CF007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66</a:t>
            </a:fld>
            <a:endParaRPr lang="en-US"/>
          </a:p>
        </p:txBody>
      </p:sp>
      <p:grpSp>
        <p:nvGrpSpPr>
          <p:cNvPr id="3" name="Group 11"/>
          <p:cNvGrpSpPr/>
          <p:nvPr/>
        </p:nvGrpSpPr>
        <p:grpSpPr>
          <a:xfrm>
            <a:off x="0" y="1524000"/>
            <a:ext cx="4343400" cy="2943999"/>
            <a:chOff x="4001852" y="1676400"/>
            <a:chExt cx="4343400" cy="294399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01852" y="1676400"/>
              <a:ext cx="4343400" cy="2884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4230452" y="4343400"/>
              <a:ext cx="15607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WAH, </a:t>
              </a:r>
              <a:r>
                <a:rPr lang="en-US" sz="1200" i="1" dirty="0" smtClean="0"/>
                <a:t>in preparation</a:t>
              </a:r>
              <a:endParaRPr lang="en-US" sz="1200" dirty="0" smtClean="0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1600200"/>
            <a:ext cx="4419600" cy="280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199478" y="4340266"/>
            <a:ext cx="2563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Marquet</a:t>
            </a:r>
            <a:r>
              <a:rPr lang="en-US" sz="1200" dirty="0" smtClean="0"/>
              <a:t> and </a:t>
            </a:r>
            <a:r>
              <a:rPr lang="en-US" sz="1200" dirty="0" err="1" smtClean="0"/>
              <a:t>Renk</a:t>
            </a:r>
            <a:r>
              <a:rPr lang="en-US" sz="1200" dirty="0" smtClean="0"/>
              <a:t>, PLB685 (2010)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0679" y="5638800"/>
            <a:ext cx="6687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Convinced?  Need to dot </a:t>
            </a:r>
            <a:r>
              <a:rPr lang="en-US" sz="2800" dirty="0" err="1" smtClean="0"/>
              <a:t>i’s</a:t>
            </a:r>
            <a:r>
              <a:rPr lang="en-US" sz="2800" dirty="0" smtClean="0"/>
              <a:t> and cross </a:t>
            </a:r>
            <a:r>
              <a:rPr lang="en-US" sz="2800" dirty="0" err="1" smtClean="0"/>
              <a:t>t’s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of High-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On one hand: Higher and higher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pPr lvl="1"/>
            <a:r>
              <a:rPr lang="en-US" dirty="0" smtClean="0"/>
              <a:t>Look towards LHC for qual. understanding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3"/>
            <a:endParaRPr lang="en-US" dirty="0" smtClean="0"/>
          </a:p>
          <a:p>
            <a:pPr lvl="3"/>
            <a:endParaRPr lang="en-US" dirty="0" smtClean="0"/>
          </a:p>
          <a:p>
            <a:pPr lvl="2"/>
            <a:r>
              <a:rPr lang="en-US" dirty="0" err="1" smtClean="0"/>
              <a:t>pQCD</a:t>
            </a:r>
            <a:r>
              <a:rPr lang="en-US" dirty="0" smtClean="0"/>
              <a:t> at extremely large,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~ 100-200 </a:t>
            </a:r>
            <a:r>
              <a:rPr lang="en-US" dirty="0" err="1" smtClean="0"/>
              <a:t>GeV</a:t>
            </a:r>
            <a:r>
              <a:rPr lang="en-US" dirty="0" smtClean="0"/>
              <a:t>?</a:t>
            </a:r>
            <a:endParaRPr lang="en-US" baseline="-25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C1F60-2460-46F9-9C09-525CBD29454A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1" y="2228258"/>
            <a:ext cx="3657599" cy="348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67681" y="2458226"/>
            <a:ext cx="520011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239000" y="4590458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 smtClean="0"/>
              <a:t>Gyulassy</a:t>
            </a:r>
            <a:r>
              <a:rPr lang="en-US" sz="1200" dirty="0" smtClean="0"/>
              <a:t>, PLB666 (2008)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A6C60-3160-4B7D-9C62-96D20EE9B7EB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Reasons to be Cautious about LHC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04800" y="9906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Quenching due to IS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 FS?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66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800" dirty="0" smtClean="0">
                <a:solidFill>
                  <a:srgbClr val="005400"/>
                </a:solidFill>
              </a:rPr>
              <a:t>Need experimental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54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control over production</a:t>
            </a: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smtClean="0">
                <a:solidFill>
                  <a:srgbClr val="005400"/>
                </a:solidFill>
              </a:rPr>
              <a:t>p + A in...?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54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2873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37537" y="2743200"/>
            <a:ext cx="4830263" cy="3535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638800" y="6182380"/>
            <a:ext cx="2805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=&gt; </a:t>
            </a:r>
            <a:r>
              <a:rPr lang="en-US" sz="2800" b="1" dirty="0" err="1" smtClean="0">
                <a:solidFill>
                  <a:srgbClr val="FF0000"/>
                </a:solidFill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</a:rPr>
              <a:t>PbPb</a:t>
            </a:r>
            <a:r>
              <a:rPr lang="en-US" sz="2800" b="1" dirty="0" smtClean="0">
                <a:solidFill>
                  <a:srgbClr val="FF0000"/>
                </a:solidFill>
              </a:rPr>
              <a:t> ~ 0.25!</a:t>
            </a:r>
            <a:endParaRPr lang="en-US" sz="2800" b="1" dirty="0" err="1" smtClean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4800" y="5971401"/>
            <a:ext cx="2828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Albacete and </a:t>
            </a:r>
            <a:r>
              <a:rPr lang="en-US" sz="1200" dirty="0" err="1" smtClean="0"/>
              <a:t>Marquet</a:t>
            </a:r>
            <a:r>
              <a:rPr lang="en-US" sz="1200" dirty="0" smtClean="0"/>
              <a:t>, PLB687, 2010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46" y="2819400"/>
            <a:ext cx="397435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28600" y="5638800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 </a:t>
            </a:r>
            <a:r>
              <a:rPr lang="en-US" sz="1200" dirty="0" err="1" smtClean="0"/>
              <a:t>Isobe</a:t>
            </a:r>
            <a:r>
              <a:rPr lang="en-US" sz="1200" dirty="0" smtClean="0"/>
              <a:t>, JPhysG34 (2007)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Heavy Ion Physics is fascinating</a:t>
            </a:r>
          </a:p>
          <a:p>
            <a:pPr lvl="1"/>
            <a:r>
              <a:rPr lang="en-US" dirty="0" smtClean="0"/>
              <a:t>Hydrodynamics/jets provide unique tools for study</a:t>
            </a:r>
          </a:p>
          <a:p>
            <a:r>
              <a:rPr lang="en-US" dirty="0" smtClean="0"/>
              <a:t>Traditional </a:t>
            </a:r>
            <a:r>
              <a:rPr lang="en-US" dirty="0" err="1" smtClean="0"/>
              <a:t>pQCD</a:t>
            </a:r>
            <a:r>
              <a:rPr lang="en-US" dirty="0" smtClean="0"/>
              <a:t> techniques in quantitative disagreement with data</a:t>
            </a:r>
          </a:p>
          <a:p>
            <a:pPr lvl="1"/>
            <a:r>
              <a:rPr lang="en-US" dirty="0" smtClean="0"/>
              <a:t>New, exciting theory tool with </a:t>
            </a:r>
            <a:r>
              <a:rPr lang="en-US" dirty="0" err="1" smtClean="0"/>
              <a:t>AdS</a:t>
            </a:r>
            <a:r>
              <a:rPr lang="en-US" dirty="0" smtClean="0"/>
              <a:t>/CFT, successes</a:t>
            </a:r>
          </a:p>
          <a:p>
            <a:r>
              <a:rPr lang="en-US" dirty="0" smtClean="0"/>
              <a:t>Experimental signature: </a:t>
            </a:r>
            <a:r>
              <a:rPr lang="en-US" i="1" dirty="0" err="1" smtClean="0"/>
              <a:t>R</a:t>
            </a:r>
            <a:r>
              <a:rPr lang="en-US" i="1" baseline="30000" dirty="0" err="1" smtClean="0"/>
              <a:t>c</a:t>
            </a:r>
            <a:r>
              <a:rPr lang="en-US" i="1" baseline="-25000" dirty="0" err="1" smtClean="0"/>
              <a:t>AA</a:t>
            </a:r>
            <a:r>
              <a:rPr lang="en-US" i="1" dirty="0" smtClean="0"/>
              <a:t>/</a:t>
            </a:r>
            <a:r>
              <a:rPr lang="en-US" i="1" dirty="0" err="1" smtClean="0"/>
              <a:t>R</a:t>
            </a:r>
            <a:r>
              <a:rPr lang="en-US" i="1" baseline="30000" dirty="0" err="1" smtClean="0"/>
              <a:t>b</a:t>
            </a:r>
            <a:r>
              <a:rPr lang="en-US" i="1" baseline="-25000" dirty="0" err="1" smtClean="0"/>
              <a:t>AA</a:t>
            </a:r>
            <a:endParaRPr lang="en-US" i="1" baseline="-25000" dirty="0" smtClean="0"/>
          </a:p>
          <a:p>
            <a:r>
              <a:rPr lang="en-US" dirty="0" smtClean="0"/>
              <a:t>Recent and future work:</a:t>
            </a:r>
          </a:p>
          <a:p>
            <a:pPr lvl="1"/>
            <a:r>
              <a:rPr lang="en-US" dirty="0" smtClean="0"/>
              <a:t>Double ratio at RHIC</a:t>
            </a:r>
          </a:p>
          <a:p>
            <a:pPr lvl="1"/>
            <a:r>
              <a:rPr lang="en-US" dirty="0" smtClean="0"/>
              <a:t>Ultimately want to be able to rigorously falsify</a:t>
            </a:r>
          </a:p>
          <a:p>
            <a:pPr lvl="2"/>
            <a:r>
              <a:rPr lang="en-US" dirty="0" smtClean="0"/>
              <a:t>Universality of </a:t>
            </a:r>
            <a:r>
              <a:rPr lang="en-US" dirty="0" err="1" smtClean="0"/>
              <a:t>AdS</a:t>
            </a:r>
            <a:r>
              <a:rPr lang="en-US" dirty="0" smtClean="0"/>
              <a:t> result</a:t>
            </a:r>
          </a:p>
          <a:p>
            <a:pPr lvl="2"/>
            <a:r>
              <a:rPr lang="en-US" dirty="0" smtClean="0"/>
              <a:t>Uncertainties in </a:t>
            </a:r>
            <a:r>
              <a:rPr lang="en-US" dirty="0" err="1" smtClean="0"/>
              <a:t>pQCD</a:t>
            </a:r>
            <a:endParaRPr lang="en-US" dirty="0" smtClean="0"/>
          </a:p>
          <a:p>
            <a:pPr lvl="2"/>
            <a:r>
              <a:rPr lang="en-US" dirty="0" smtClean="0"/>
              <a:t>Comparison to additional exp. observables</a:t>
            </a:r>
          </a:p>
          <a:p>
            <a:pPr lvl="2"/>
            <a:r>
              <a:rPr lang="en-US" dirty="0" smtClean="0"/>
              <a:t>Corrections to </a:t>
            </a:r>
            <a:r>
              <a:rPr lang="en-US" dirty="0" err="1" smtClean="0"/>
              <a:t>pQCD</a:t>
            </a:r>
            <a:r>
              <a:rPr lang="en-US" dirty="0" smtClean="0"/>
              <a:t> and </a:t>
            </a:r>
            <a:r>
              <a:rPr lang="en-US" dirty="0" err="1" smtClean="0"/>
              <a:t>AdS</a:t>
            </a:r>
            <a:r>
              <a:rPr lang="en-US" dirty="0" smtClean="0"/>
              <a:t>/CFT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ABCE3-5A99-451A-8AF1-8DFC7CD12A70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13083" y="4165242"/>
            <a:ext cx="2355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WAH, J.Phys.G35:044025,2008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1448" y="4915437"/>
            <a:ext cx="3215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 and Y </a:t>
            </a:r>
            <a:r>
              <a:rPr lang="en-US" sz="1200" dirty="0" err="1" smtClean="0"/>
              <a:t>Kovchegov</a:t>
            </a:r>
            <a:r>
              <a:rPr lang="en-US" sz="1200" dirty="0" smtClean="0"/>
              <a:t>, PLB680:56-61,2009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5600" y="5256726"/>
            <a:ext cx="3147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WAH and B Cole, arXiv:0910.1823 [</a:t>
            </a:r>
            <a:r>
              <a:rPr lang="en-US" sz="1200" dirty="0" err="1" smtClean="0"/>
              <a:t>hep</a:t>
            </a:r>
            <a:r>
              <a:rPr lang="en-US" sz="1200" dirty="0" smtClean="0"/>
              <a:t>-ph]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QCD Particle Physics Well Understood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876800"/>
          </a:xfrm>
        </p:spPr>
        <p:txBody>
          <a:bodyPr/>
          <a:lstStyle/>
          <a:p>
            <a:r>
              <a:rPr lang="en-US" dirty="0" err="1" smtClean="0"/>
              <a:t>Lagr</a:t>
            </a:r>
            <a:r>
              <a:rPr lang="en-US" dirty="0" smtClean="0"/>
              <a:t>. known:</a:t>
            </a:r>
          </a:p>
          <a:p>
            <a:r>
              <a:rPr lang="en-US" dirty="0" smtClean="0"/>
              <a:t>QCD Vertices: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Qual. &amp; Quant. agreement w/ data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3D6ED-3A44-4DD4-926A-7CDDD8501526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60787" y="1080675"/>
            <a:ext cx="5383213" cy="9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QCDvert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2362200"/>
            <a:ext cx="5334000" cy="1150470"/>
          </a:xfrm>
          <a:prstGeom prst="rect">
            <a:avLst/>
          </a:prstGeom>
        </p:spPr>
      </p:pic>
      <p:grpSp>
        <p:nvGrpSpPr>
          <p:cNvPr id="9" name="Group 15"/>
          <p:cNvGrpSpPr/>
          <p:nvPr/>
        </p:nvGrpSpPr>
        <p:grpSpPr>
          <a:xfrm>
            <a:off x="457200" y="4284463"/>
            <a:ext cx="3276600" cy="2497337"/>
            <a:chOff x="5715000" y="1284862"/>
            <a:chExt cx="3276600" cy="249733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00800" y="1284862"/>
              <a:ext cx="2590800" cy="249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5715000" y="2486799"/>
              <a:ext cx="7312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ALEPH,</a:t>
              </a:r>
            </a:p>
            <a:p>
              <a:r>
                <a:rPr lang="en-US" sz="1200" dirty="0" smtClean="0"/>
                <a:t>PLB284</a:t>
              </a:r>
            </a:p>
            <a:p>
              <a:r>
                <a:rPr lang="en-US" sz="1200" dirty="0" smtClean="0"/>
                <a:t>(1992)</a:t>
              </a:r>
              <a:endParaRPr lang="en-US" sz="12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00600" y="6019800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PDG</a:t>
            </a:r>
            <a:endParaRPr lang="en-US" sz="12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1600" y="4364456"/>
            <a:ext cx="2971800" cy="236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D5B6F-3C1D-4202-8C40-E8FD6ED08399}" type="slidenum">
              <a:rPr lang="en-US"/>
              <a:pPr/>
              <a:t>70</a:t>
            </a:fld>
            <a:endParaRPr lang="en-US"/>
          </a:p>
        </p:txBody>
      </p:sp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</a:t>
            </a:r>
            <a:r>
              <a:rPr lang="en-US" dirty="0" err="1"/>
              <a:t>R</a:t>
            </a:r>
            <a:r>
              <a:rPr lang="en-US" baseline="30000" dirty="0" err="1"/>
              <a:t>cb</a:t>
            </a:r>
            <a:r>
              <a:rPr lang="en-US" dirty="0"/>
              <a:t> Ratio</a:t>
            </a:r>
          </a:p>
        </p:txBody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334000"/>
            <a:ext cx="7924800" cy="1066800"/>
          </a:xfrm>
        </p:spPr>
        <p:txBody>
          <a:bodyPr/>
          <a:lstStyle/>
          <a:p>
            <a:pPr lvl="2"/>
            <a:r>
              <a:rPr lang="en-US" sz="2000"/>
              <a:t>Wider distribution of AdS/CFT curves due to large </a:t>
            </a:r>
            <a:r>
              <a:rPr lang="en-US" sz="2000" i="1"/>
              <a:t>n</a:t>
            </a:r>
            <a:r>
              <a:rPr lang="en-US" sz="2000"/>
              <a:t>: increased sensitivity to input parameters</a:t>
            </a:r>
          </a:p>
          <a:p>
            <a:pPr lvl="2"/>
            <a:r>
              <a:rPr lang="en-US" sz="2000"/>
              <a:t>Advantage of RHIC: lower T =&gt; higher AdS speed limits</a:t>
            </a:r>
          </a:p>
        </p:txBody>
      </p:sp>
      <p:sp>
        <p:nvSpPr>
          <p:cNvPr id="590852" name="Text Box 4"/>
          <p:cNvSpPr txBox="1">
            <a:spLocks noChangeArrowheads="1"/>
          </p:cNvSpPr>
          <p:nvPr/>
        </p:nvSpPr>
        <p:spPr bwMode="auto">
          <a:xfrm>
            <a:off x="3352800" y="5105400"/>
            <a:ext cx="27403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/>
              <a:t>Gyulassy</a:t>
            </a:r>
            <a:r>
              <a:rPr lang="en-US" sz="1200" dirty="0"/>
              <a:t>, </a:t>
            </a:r>
            <a:r>
              <a:rPr lang="en-US" sz="1200" dirty="0" smtClean="0"/>
              <a:t>JPhysG35 (2008)</a:t>
            </a:r>
            <a:endParaRPr lang="en-US" sz="1200" dirty="0"/>
          </a:p>
        </p:txBody>
      </p:sp>
      <p:pic>
        <p:nvPicPr>
          <p:cNvPr id="590853" name="Picture 5" descr="071025RHICLHCRatioslb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990600"/>
            <a:ext cx="8763000" cy="4254500"/>
          </a:xfrm>
          <a:prstGeom prst="rect">
            <a:avLst/>
          </a:prstGeom>
          <a:noFill/>
        </p:spPr>
      </p:pic>
      <p:sp>
        <p:nvSpPr>
          <p:cNvPr id="590854" name="Text Box 6"/>
          <p:cNvSpPr txBox="1">
            <a:spLocks noChangeArrowheads="1"/>
          </p:cNvSpPr>
          <p:nvPr/>
        </p:nvSpPr>
        <p:spPr bwMode="auto">
          <a:xfrm>
            <a:off x="6003925" y="2613025"/>
            <a:ext cx="912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pQCD</a:t>
            </a:r>
          </a:p>
        </p:txBody>
      </p:sp>
      <p:sp>
        <p:nvSpPr>
          <p:cNvPr id="590855" name="Text Box 7"/>
          <p:cNvSpPr txBox="1">
            <a:spLocks noChangeArrowheads="1"/>
          </p:cNvSpPr>
          <p:nvPr/>
        </p:nvSpPr>
        <p:spPr bwMode="auto">
          <a:xfrm>
            <a:off x="7158038" y="4267200"/>
            <a:ext cx="1300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AdS/CFT</a:t>
            </a:r>
          </a:p>
        </p:txBody>
      </p:sp>
      <p:sp>
        <p:nvSpPr>
          <p:cNvPr id="590856" name="Text Box 8"/>
          <p:cNvSpPr txBox="1">
            <a:spLocks noChangeArrowheads="1"/>
          </p:cNvSpPr>
          <p:nvPr/>
        </p:nvSpPr>
        <p:spPr bwMode="auto">
          <a:xfrm>
            <a:off x="1752600" y="2879725"/>
            <a:ext cx="912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pQCD</a:t>
            </a:r>
          </a:p>
        </p:txBody>
      </p:sp>
      <p:sp>
        <p:nvSpPr>
          <p:cNvPr id="590857" name="Text Box 9"/>
          <p:cNvSpPr txBox="1">
            <a:spLocks noChangeArrowheads="1"/>
          </p:cNvSpPr>
          <p:nvPr/>
        </p:nvSpPr>
        <p:spPr bwMode="auto">
          <a:xfrm>
            <a:off x="2890838" y="4251325"/>
            <a:ext cx="1300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AdS/CFT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0C250-0646-4555-88B5-94C30FE7CEC7}" type="datetime1">
              <a:rPr lang="en-US" smtClean="0"/>
              <a:t>3/29/2011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4B93B-E0A2-48F3-A895-8FADCDD08F83}" type="slidenum">
              <a:rPr lang="en-US"/>
              <a:pPr/>
              <a:t>71</a:t>
            </a:fld>
            <a:endParaRPr lang="en-US"/>
          </a:p>
        </p:txBody>
      </p:sp>
      <p:sp>
        <p:nvSpPr>
          <p:cNvPr id="614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8991600" cy="4953000"/>
          </a:xfrm>
        </p:spPr>
        <p:txBody>
          <a:bodyPr/>
          <a:lstStyle/>
          <a:p>
            <a:pPr lvl="1"/>
            <a:r>
              <a:rPr lang="en-US" dirty="0"/>
              <a:t>Use LHC’s large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reach and identification of </a:t>
            </a:r>
            <a:r>
              <a:rPr lang="en-US" i="1" dirty="0"/>
              <a:t>c</a:t>
            </a:r>
            <a:r>
              <a:rPr lang="en-US" dirty="0"/>
              <a:t> and </a:t>
            </a:r>
            <a:r>
              <a:rPr lang="en-US" i="1" dirty="0"/>
              <a:t>b</a:t>
            </a:r>
            <a:r>
              <a:rPr lang="en-US" dirty="0"/>
              <a:t> to distinguish between </a:t>
            </a:r>
            <a:r>
              <a:rPr lang="en-US" dirty="0" err="1"/>
              <a:t>pQCD</a:t>
            </a:r>
            <a:r>
              <a:rPr lang="en-US" dirty="0"/>
              <a:t>, </a:t>
            </a:r>
            <a:r>
              <a:rPr lang="en-US" dirty="0" err="1"/>
              <a:t>AdS</a:t>
            </a:r>
            <a:r>
              <a:rPr lang="en-US" dirty="0"/>
              <a:t>/CFT</a:t>
            </a:r>
          </a:p>
          <a:p>
            <a:pPr lvl="2"/>
            <a:r>
              <a:rPr lang="en-US" dirty="0"/>
              <a:t>Asymptotic </a:t>
            </a:r>
            <a:r>
              <a:rPr lang="en-US" dirty="0" err="1"/>
              <a:t>pQCD</a:t>
            </a:r>
            <a:r>
              <a:rPr lang="en-US" dirty="0"/>
              <a:t> momentum loss: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String theory drag momentum loss:</a:t>
            </a:r>
          </a:p>
          <a:p>
            <a:pPr lvl="3"/>
            <a:endParaRPr lang="en-US" dirty="0"/>
          </a:p>
          <a:p>
            <a:pPr lvl="1"/>
            <a:endParaRPr lang="en-US" dirty="0"/>
          </a:p>
          <a:p>
            <a:pPr lvl="3"/>
            <a:r>
              <a:rPr lang="en-US" dirty="0"/>
              <a:t>Independent of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and strongly dependent on </a:t>
            </a:r>
            <a:r>
              <a:rPr lang="en-US" dirty="0" err="1"/>
              <a:t>M</a:t>
            </a:r>
            <a:r>
              <a:rPr lang="en-US" baseline="-25000" dirty="0" err="1"/>
              <a:t>q</a:t>
            </a:r>
            <a:r>
              <a:rPr lang="en-US" dirty="0"/>
              <a:t>!</a:t>
            </a:r>
          </a:p>
          <a:p>
            <a:pPr lvl="3"/>
            <a:r>
              <a:rPr lang="en-US" dirty="0"/>
              <a:t>T</a:t>
            </a:r>
            <a:r>
              <a:rPr lang="en-US" baseline="30000" dirty="0"/>
              <a:t>2</a:t>
            </a:r>
            <a:r>
              <a:rPr lang="en-US" dirty="0"/>
              <a:t> dependence in exponent makes for a </a:t>
            </a:r>
            <a:r>
              <a:rPr lang="en-US" i="1" dirty="0"/>
              <a:t>very</a:t>
            </a:r>
            <a:r>
              <a:rPr lang="en-US" dirty="0"/>
              <a:t> sensitive probe</a:t>
            </a:r>
          </a:p>
          <a:p>
            <a:pPr lvl="1"/>
            <a:r>
              <a:rPr lang="en-US" dirty="0"/>
              <a:t>Expect: </a:t>
            </a:r>
            <a:r>
              <a:rPr lang="en-US" dirty="0" err="1">
                <a:latin typeface="Symbol" pitchFamily="18" charset="2"/>
              </a:rPr>
              <a:t>e</a:t>
            </a:r>
            <a:r>
              <a:rPr lang="en-US" baseline="-25000" dirty="0" err="1"/>
              <a:t>pQCD</a:t>
            </a:r>
            <a:r>
              <a:rPr lang="en-US" dirty="0"/>
              <a:t>      0 vs. </a:t>
            </a:r>
            <a:r>
              <a:rPr lang="en-US" dirty="0" err="1">
                <a:latin typeface="Symbol" pitchFamily="18" charset="2"/>
              </a:rPr>
              <a:t>e</a:t>
            </a:r>
            <a:r>
              <a:rPr lang="en-US" baseline="-25000" dirty="0" err="1"/>
              <a:t>AdS</a:t>
            </a:r>
            <a:r>
              <a:rPr lang="en-US" dirty="0"/>
              <a:t> </a:t>
            </a:r>
            <a:r>
              <a:rPr lang="en-US" i="1" u="sng" dirty="0" err="1"/>
              <a:t>indep</a:t>
            </a:r>
            <a:r>
              <a:rPr lang="en-US" dirty="0"/>
              <a:t> of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!!</a:t>
            </a:r>
            <a:endParaRPr lang="en-US" baseline="-25000" dirty="0"/>
          </a:p>
          <a:p>
            <a:pPr lvl="2"/>
            <a:r>
              <a:rPr lang="en-US" dirty="0" err="1"/>
              <a:t>dR</a:t>
            </a:r>
            <a:r>
              <a:rPr lang="en-US" baseline="-25000" dirty="0" err="1"/>
              <a:t>AA</a:t>
            </a:r>
            <a:r>
              <a:rPr lang="en-US" dirty="0"/>
              <a:t>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)/</a:t>
            </a:r>
            <a:r>
              <a:rPr lang="en-US" dirty="0" err="1"/>
              <a:t>dp</a:t>
            </a:r>
            <a:r>
              <a:rPr lang="en-US" baseline="-25000" dirty="0" err="1"/>
              <a:t>T</a:t>
            </a:r>
            <a:r>
              <a:rPr lang="en-US" dirty="0"/>
              <a:t> &gt; 0 =&gt; </a:t>
            </a:r>
            <a:r>
              <a:rPr lang="en-US" dirty="0" err="1"/>
              <a:t>pQCD</a:t>
            </a:r>
            <a:r>
              <a:rPr lang="en-US" dirty="0"/>
              <a:t>; </a:t>
            </a:r>
            <a:r>
              <a:rPr lang="en-US" dirty="0" err="1"/>
              <a:t>dR</a:t>
            </a:r>
            <a:r>
              <a:rPr lang="en-US" baseline="-25000" dirty="0" err="1"/>
              <a:t>AA</a:t>
            </a:r>
            <a:r>
              <a:rPr lang="en-US" dirty="0"/>
              <a:t>(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)/</a:t>
            </a:r>
            <a:r>
              <a:rPr lang="en-US" dirty="0" err="1"/>
              <a:t>dp</a:t>
            </a:r>
            <a:r>
              <a:rPr lang="en-US" baseline="-25000" dirty="0" err="1"/>
              <a:t>T</a:t>
            </a:r>
            <a:r>
              <a:rPr lang="en-US" dirty="0"/>
              <a:t> &lt; 0 =&gt; ST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14600" y="2590800"/>
            <a:ext cx="3902075" cy="457200"/>
            <a:chOff x="1584" y="1824"/>
            <a:chExt cx="2458" cy="288"/>
          </a:xfrm>
        </p:grpSpPr>
        <p:sp>
          <p:nvSpPr>
            <p:cNvPr id="614404" name="Rectangle 4"/>
            <p:cNvSpPr>
              <a:spLocks noChangeArrowheads="1"/>
            </p:cNvSpPr>
            <p:nvPr/>
          </p:nvSpPr>
          <p:spPr bwMode="auto">
            <a:xfrm>
              <a:off x="1584" y="1824"/>
              <a:ext cx="245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solidFill>
                    <a:srgbClr val="4D4D4D"/>
                  </a:solidFill>
                  <a:latin typeface="Symbol" pitchFamily="18" charset="2"/>
                </a:rPr>
                <a:t>e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rad</a:t>
              </a:r>
              <a:r>
                <a:rPr lang="en-US" sz="2400" dirty="0">
                  <a:solidFill>
                    <a:srgbClr val="4D4D4D"/>
                  </a:solidFill>
                </a:rPr>
                <a:t>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~</a:t>
              </a:r>
              <a:r>
                <a:rPr lang="en-US" sz="2400" dirty="0">
                  <a:solidFill>
                    <a:srgbClr val="4D4D4D"/>
                  </a:solidFill>
                </a:rPr>
                <a:t>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a</a:t>
              </a:r>
              <a:r>
                <a:rPr lang="en-US" sz="2400" baseline="-25000" dirty="0">
                  <a:solidFill>
                    <a:srgbClr val="4D4D4D"/>
                  </a:solidFill>
                </a:rPr>
                <a:t>s</a:t>
              </a:r>
              <a:r>
                <a:rPr lang="en-US" sz="2400" dirty="0">
                  <a:solidFill>
                    <a:srgbClr val="4D4D4D"/>
                  </a:solidFill>
                </a:rPr>
                <a:t>    L</a:t>
              </a:r>
              <a:r>
                <a:rPr lang="en-US" sz="2400" baseline="30000" dirty="0">
                  <a:solidFill>
                    <a:srgbClr val="4D4D4D"/>
                  </a:solidFill>
                </a:rPr>
                <a:t>2</a:t>
              </a:r>
              <a:r>
                <a:rPr lang="en-US" sz="2400" dirty="0">
                  <a:solidFill>
                    <a:srgbClr val="4D4D4D"/>
                  </a:solidFill>
                </a:rPr>
                <a:t> log(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r>
                <a:rPr lang="en-US" sz="2400" dirty="0">
                  <a:solidFill>
                    <a:srgbClr val="4D4D4D"/>
                  </a:solidFill>
                </a:rPr>
                <a:t>/</a:t>
              </a:r>
              <a:r>
                <a:rPr lang="en-US" sz="2400" dirty="0" err="1">
                  <a:solidFill>
                    <a:srgbClr val="4D4D4D"/>
                  </a:solidFill>
                </a:rPr>
                <a:t>M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q</a:t>
              </a:r>
              <a:r>
                <a:rPr lang="en-US" sz="2400" dirty="0">
                  <a:solidFill>
                    <a:srgbClr val="4D4D4D"/>
                  </a:solidFill>
                </a:rPr>
                <a:t>)/</a:t>
              </a:r>
              <a:r>
                <a:rPr lang="en-US" sz="2400" dirty="0" err="1">
                  <a:solidFill>
                    <a:srgbClr val="4D4D4D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T</a:t>
              </a:r>
              <a:endParaRPr lang="en-US" sz="2400" baseline="-25000" dirty="0">
                <a:solidFill>
                  <a:srgbClr val="4D4D4D"/>
                </a:solidFill>
              </a:endParaRPr>
            </a:p>
          </p:txBody>
        </p:sp>
        <p:graphicFrame>
          <p:nvGraphicFramePr>
            <p:cNvPr id="614405" name="Object 5"/>
            <p:cNvGraphicFramePr>
              <a:graphicFrameLocks noChangeAspect="1"/>
            </p:cNvGraphicFramePr>
            <p:nvPr/>
          </p:nvGraphicFramePr>
          <p:xfrm>
            <a:off x="2312" y="1880"/>
            <a:ext cx="173" cy="216"/>
          </p:xfrm>
          <a:graphic>
            <a:graphicData uri="http://schemas.openxmlformats.org/presentationml/2006/ole">
              <p:oleObj spid="_x0000_s946178" name="Bitmap Image" r:id="rId3" imgW="380852" imgH="476316" progId="PBrush">
                <p:embed/>
              </p:oleObj>
            </a:graphicData>
          </a:graphic>
        </p:graphicFrame>
      </p:grpSp>
      <p:sp>
        <p:nvSpPr>
          <p:cNvPr id="614406" name="Rectangle 6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400" dirty="0">
                <a:solidFill>
                  <a:srgbClr val="2D2A62"/>
                </a:solidFill>
              </a:rPr>
              <a:t>Looking for a </a:t>
            </a:r>
            <a:r>
              <a:rPr lang="en-US" sz="3400" dirty="0" smtClean="0">
                <a:solidFill>
                  <a:srgbClr val="2D2A62"/>
                </a:solidFill>
              </a:rPr>
              <a:t>Qualitative, Distinguishing Signal</a:t>
            </a:r>
            <a:endParaRPr lang="en-US" sz="3400" dirty="0">
              <a:solidFill>
                <a:srgbClr val="2D2A62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2133600" y="3570288"/>
            <a:ext cx="5615448" cy="821511"/>
            <a:chOff x="2133600" y="3570288"/>
            <a:chExt cx="5615448" cy="821511"/>
          </a:xfrm>
        </p:grpSpPr>
        <p:sp>
          <p:nvSpPr>
            <p:cNvPr id="614407" name="Rectangle 7"/>
            <p:cNvSpPr>
              <a:spLocks noChangeArrowheads="1"/>
            </p:cNvSpPr>
            <p:nvPr/>
          </p:nvSpPr>
          <p:spPr bwMode="auto">
            <a:xfrm>
              <a:off x="2133600" y="3570288"/>
              <a:ext cx="54387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solidFill>
                    <a:srgbClr val="4D4D4D"/>
                  </a:solidFill>
                  <a:latin typeface="Symbol" pitchFamily="18" charset="2"/>
                </a:rPr>
                <a:t>e</a:t>
              </a:r>
              <a:r>
                <a:rPr lang="en-US" sz="2400" baseline="-25000" dirty="0" err="1">
                  <a:solidFill>
                    <a:srgbClr val="4D4D4D"/>
                  </a:solidFill>
                </a:rPr>
                <a:t>ST</a:t>
              </a:r>
              <a:r>
                <a:rPr lang="en-US" sz="2400" dirty="0">
                  <a:solidFill>
                    <a:srgbClr val="4D4D4D"/>
                  </a:solidFill>
                </a:rPr>
                <a:t>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~</a:t>
              </a:r>
              <a:r>
                <a:rPr lang="en-US" sz="2400" dirty="0">
                  <a:solidFill>
                    <a:srgbClr val="4D4D4D"/>
                  </a:solidFill>
                </a:rPr>
                <a:t> 1 - Exp(-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m</a:t>
              </a:r>
              <a:r>
                <a:rPr lang="en-US" sz="2400" dirty="0">
                  <a:solidFill>
                    <a:srgbClr val="4D4D4D"/>
                  </a:solidFill>
                </a:rPr>
                <a:t> L),       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m</a:t>
              </a:r>
              <a:r>
                <a:rPr lang="en-US" sz="2400" dirty="0">
                  <a:solidFill>
                    <a:srgbClr val="4D4D4D"/>
                  </a:solidFill>
                </a:rPr>
                <a:t> = 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pl</a:t>
              </a:r>
              <a:r>
                <a:rPr lang="en-US" sz="2400" baseline="30000" dirty="0">
                  <a:solidFill>
                    <a:srgbClr val="4D4D4D"/>
                  </a:solidFill>
                  <a:latin typeface="Symbol" pitchFamily="18" charset="2"/>
                </a:rPr>
                <a:t>1/2</a:t>
              </a:r>
              <a:r>
                <a:rPr lang="en-US" sz="2400" dirty="0">
                  <a:solidFill>
                    <a:srgbClr val="4D4D4D"/>
                  </a:solidFill>
                  <a:latin typeface="Symbol" pitchFamily="18" charset="2"/>
                </a:rPr>
                <a:t> </a:t>
              </a:r>
              <a:r>
                <a:rPr lang="en-US" sz="2400" dirty="0">
                  <a:solidFill>
                    <a:srgbClr val="4D4D4D"/>
                  </a:solidFill>
                </a:rPr>
                <a:t>T</a:t>
              </a:r>
              <a:r>
                <a:rPr lang="en-US" sz="2400" baseline="30000" dirty="0">
                  <a:solidFill>
                    <a:srgbClr val="4D4D4D"/>
                  </a:solidFill>
                </a:rPr>
                <a:t>2</a:t>
              </a:r>
              <a:r>
                <a:rPr lang="en-US" sz="2400" dirty="0">
                  <a:solidFill>
                    <a:srgbClr val="4D4D4D"/>
                  </a:solidFill>
                </a:rPr>
                <a:t>/2M</a:t>
              </a:r>
              <a:r>
                <a:rPr lang="en-US" sz="2400" baseline="-25000" dirty="0">
                  <a:solidFill>
                    <a:srgbClr val="4D4D4D"/>
                  </a:solidFill>
                </a:rPr>
                <a:t>q</a:t>
              </a:r>
            </a:p>
          </p:txBody>
        </p:sp>
        <p:sp>
          <p:nvSpPr>
            <p:cNvPr id="614408" name="Text Box 8"/>
            <p:cNvSpPr txBox="1">
              <a:spLocks noChangeArrowheads="1"/>
            </p:cNvSpPr>
            <p:nvPr/>
          </p:nvSpPr>
          <p:spPr bwMode="auto">
            <a:xfrm>
              <a:off x="2133600" y="4114800"/>
              <a:ext cx="561544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/>
                <a:t>S. </a:t>
              </a:r>
              <a:r>
                <a:rPr lang="en-US" sz="1200" dirty="0" err="1"/>
                <a:t>Gubser</a:t>
              </a:r>
              <a:r>
                <a:rPr lang="en-US" sz="1200" dirty="0"/>
                <a:t>, Phys.Rev.</a:t>
              </a:r>
              <a:r>
                <a:rPr lang="en-US" sz="1200" b="1" dirty="0"/>
                <a:t>D74</a:t>
              </a:r>
              <a:r>
                <a:rPr lang="en-US" sz="1200" dirty="0"/>
                <a:t>:126005 (2006); C. Herzog </a:t>
              </a:r>
              <a:r>
                <a:rPr lang="en-US" sz="1200" i="1" dirty="0"/>
                <a:t>et al.</a:t>
              </a:r>
              <a:r>
                <a:rPr lang="en-US" sz="1200" dirty="0"/>
                <a:t> JHEP 0607:013,2006</a:t>
              </a:r>
            </a:p>
          </p:txBody>
        </p:sp>
      </p:grpSp>
      <p:sp>
        <p:nvSpPr>
          <p:cNvPr id="614409" name="Line 9"/>
          <p:cNvSpPr>
            <a:spLocks noChangeShapeType="1"/>
          </p:cNvSpPr>
          <p:nvPr/>
        </p:nvSpPr>
        <p:spPr bwMode="auto">
          <a:xfrm flipV="1">
            <a:off x="3048000" y="5422005"/>
            <a:ext cx="304800" cy="0"/>
          </a:xfrm>
          <a:prstGeom prst="line">
            <a:avLst/>
          </a:prstGeom>
          <a:noFill/>
          <a:ln w="31750">
            <a:solidFill>
              <a:srgbClr val="0054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410" name="Rectangle 10"/>
          <p:cNvSpPr>
            <a:spLocks noChangeArrowheads="1"/>
          </p:cNvSpPr>
          <p:nvPr/>
        </p:nvSpPr>
        <p:spPr bwMode="auto">
          <a:xfrm>
            <a:off x="1168400" y="5691808"/>
            <a:ext cx="7061200" cy="444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62EFA-EB9A-4907-B225-3B7DAE874A10}" type="datetime1">
              <a:rPr lang="en-US" smtClean="0"/>
              <a:t>3/29/2011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4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4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44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4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44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4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02" grpId="0" build="p"/>
      <p:bldP spid="614409" grpId="0" animBg="1"/>
      <p:bldP spid="6144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20B2-73C4-42D1-8ACA-4E693B55E51F}" type="slidenum">
              <a:rPr lang="en-US"/>
              <a:pPr/>
              <a:t>72</a:t>
            </a:fld>
            <a:endParaRPr lang="en-US"/>
          </a:p>
        </p:txBody>
      </p:sp>
      <p:sp>
        <p:nvSpPr>
          <p:cNvPr id="585736" name="Rectangle 8"/>
          <p:cNvSpPr>
            <a:spLocks noChangeArrowheads="1"/>
          </p:cNvSpPr>
          <p:nvPr/>
        </p:nvSpPr>
        <p:spPr bwMode="auto">
          <a:xfrm>
            <a:off x="-1143000" y="5588000"/>
            <a:ext cx="10223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LHC Prediction Zoo: What a Mess!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Let’s go through step by step</a:t>
            </a:r>
          </a:p>
        </p:txBody>
      </p:sp>
      <p:sp>
        <p:nvSpPr>
          <p:cNvPr id="585730" name="Rectangle 2"/>
          <p:cNvSpPr>
            <a:spLocks noChangeArrowheads="1"/>
          </p:cNvSpPr>
          <p:nvPr/>
        </p:nvSpPr>
        <p:spPr bwMode="auto">
          <a:xfrm>
            <a:off x="-1143000" y="5588000"/>
            <a:ext cx="10223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Unfortunately, large suppression pQCD similar to AdS/CFT</a:t>
            </a:r>
          </a:p>
        </p:txBody>
      </p:sp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-1143000" y="5588000"/>
            <a:ext cx="10223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Large suppression leads to flattening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Use of realistic geometry and Bjorken expansion allows saturation below .2</a:t>
            </a:r>
          </a:p>
        </p:txBody>
      </p:sp>
      <p:sp>
        <p:nvSpPr>
          <p:cNvPr id="585732" name="Rectangle 4"/>
          <p:cNvSpPr>
            <a:spLocks noChangeArrowheads="1"/>
          </p:cNvSpPr>
          <p:nvPr/>
        </p:nvSpPr>
        <p:spPr bwMode="auto">
          <a:xfrm>
            <a:off x="-1143000" y="5588000"/>
            <a:ext cx="10223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Significant rise in R</a:t>
            </a:r>
            <a:r>
              <a:rPr lang="en-US" sz="1800" baseline="-25000">
                <a:solidFill>
                  <a:srgbClr val="030303"/>
                </a:solidFill>
              </a:rPr>
              <a:t>AA</a:t>
            </a:r>
            <a:r>
              <a:rPr lang="en-US" sz="1800">
                <a:solidFill>
                  <a:srgbClr val="030303"/>
                </a:solidFill>
              </a:rPr>
              <a:t>(p</a:t>
            </a:r>
            <a:r>
              <a:rPr lang="en-US" sz="1800" baseline="-25000">
                <a:solidFill>
                  <a:srgbClr val="030303"/>
                </a:solidFill>
              </a:rPr>
              <a:t>T</a:t>
            </a:r>
            <a:r>
              <a:rPr lang="en-US" sz="1800">
                <a:solidFill>
                  <a:srgbClr val="030303"/>
                </a:solidFill>
              </a:rPr>
              <a:t>) for pQCD Rad+El</a:t>
            </a:r>
          </a:p>
        </p:txBody>
      </p:sp>
      <p:sp>
        <p:nvSpPr>
          <p:cNvPr id="585733" name="Rectangle 5"/>
          <p:cNvSpPr>
            <a:spLocks noChangeArrowheads="1"/>
          </p:cNvSpPr>
          <p:nvPr/>
        </p:nvSpPr>
        <p:spPr bwMode="auto">
          <a:xfrm>
            <a:off x="-1143000" y="5588000"/>
            <a:ext cx="102235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sz="1800">
                <a:solidFill>
                  <a:srgbClr val="030303"/>
                </a:solidFill>
              </a:rPr>
              <a:t>Naïve expectations met in full numerical calculation: </a:t>
            </a:r>
          </a:p>
          <a:p>
            <a:pPr marL="1600200" lvl="3" indent="-228600">
              <a:spcBef>
                <a:spcPct val="20000"/>
              </a:spcBef>
            </a:pPr>
            <a:r>
              <a:rPr lang="en-US" sz="1800">
                <a:solidFill>
                  <a:srgbClr val="030303"/>
                </a:solidFill>
              </a:rPr>
              <a:t>                         dR</a:t>
            </a:r>
            <a:r>
              <a:rPr lang="en-US" sz="1800" baseline="-25000">
                <a:solidFill>
                  <a:srgbClr val="030303"/>
                </a:solidFill>
              </a:rPr>
              <a:t>AA</a:t>
            </a:r>
            <a:r>
              <a:rPr lang="en-US" sz="1800">
                <a:solidFill>
                  <a:srgbClr val="030303"/>
                </a:solidFill>
              </a:rPr>
              <a:t>(p</a:t>
            </a:r>
            <a:r>
              <a:rPr lang="en-US" sz="1800" baseline="-25000">
                <a:solidFill>
                  <a:srgbClr val="030303"/>
                </a:solidFill>
              </a:rPr>
              <a:t>T</a:t>
            </a:r>
            <a:r>
              <a:rPr lang="en-US" sz="1800">
                <a:solidFill>
                  <a:srgbClr val="030303"/>
                </a:solidFill>
              </a:rPr>
              <a:t>)/dp</a:t>
            </a:r>
            <a:r>
              <a:rPr lang="en-US" sz="1800" baseline="-25000">
                <a:solidFill>
                  <a:srgbClr val="030303"/>
                </a:solidFill>
              </a:rPr>
              <a:t>T</a:t>
            </a:r>
            <a:r>
              <a:rPr lang="en-US" sz="1800">
                <a:solidFill>
                  <a:srgbClr val="030303"/>
                </a:solidFill>
              </a:rPr>
              <a:t> &gt; 0 =&gt; pQCD; dR</a:t>
            </a:r>
            <a:r>
              <a:rPr lang="en-US" sz="1800" baseline="-25000">
                <a:solidFill>
                  <a:srgbClr val="030303"/>
                </a:solidFill>
              </a:rPr>
              <a:t>AA</a:t>
            </a:r>
            <a:r>
              <a:rPr lang="en-US" sz="1800">
                <a:solidFill>
                  <a:srgbClr val="030303"/>
                </a:solidFill>
              </a:rPr>
              <a:t>(p</a:t>
            </a:r>
            <a:r>
              <a:rPr lang="en-US" sz="1800" baseline="-25000">
                <a:solidFill>
                  <a:srgbClr val="030303"/>
                </a:solidFill>
              </a:rPr>
              <a:t>T</a:t>
            </a:r>
            <a:r>
              <a:rPr lang="en-US" sz="1800">
                <a:solidFill>
                  <a:srgbClr val="030303"/>
                </a:solidFill>
              </a:rPr>
              <a:t>)/dp</a:t>
            </a:r>
            <a:r>
              <a:rPr lang="en-US" sz="1800" baseline="-25000">
                <a:solidFill>
                  <a:srgbClr val="030303"/>
                </a:solidFill>
              </a:rPr>
              <a:t>T</a:t>
            </a:r>
            <a:r>
              <a:rPr lang="en-US" sz="1800">
                <a:solidFill>
                  <a:srgbClr val="030303"/>
                </a:solidFill>
              </a:rPr>
              <a:t> &lt; 0 =&gt; ST </a:t>
            </a:r>
          </a:p>
        </p:txBody>
      </p:sp>
      <p:sp>
        <p:nvSpPr>
          <p:cNvPr id="5857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LHC </a:t>
            </a:r>
            <a:r>
              <a:rPr lang="en-US" i="1"/>
              <a:t>c</a:t>
            </a:r>
            <a:r>
              <a:rPr lang="en-US"/>
              <a:t>, </a:t>
            </a:r>
            <a:r>
              <a:rPr lang="en-US" i="1"/>
              <a:t>b</a:t>
            </a:r>
            <a:r>
              <a:rPr lang="en-US"/>
              <a:t> R</a:t>
            </a:r>
            <a:r>
              <a:rPr lang="en-US" baseline="-25000"/>
              <a:t>AA</a:t>
            </a:r>
            <a:r>
              <a:rPr lang="en-US"/>
              <a:t> p</a:t>
            </a:r>
            <a:r>
              <a:rPr lang="en-US" baseline="-25000"/>
              <a:t>T</a:t>
            </a:r>
            <a:r>
              <a:rPr lang="en-US"/>
              <a:t> Dependence</a:t>
            </a:r>
          </a:p>
        </p:txBody>
      </p:sp>
      <p:sp>
        <p:nvSpPr>
          <p:cNvPr id="58573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lvl="2"/>
            <a:endParaRPr lang="en-US"/>
          </a:p>
        </p:txBody>
      </p:sp>
      <p:sp>
        <p:nvSpPr>
          <p:cNvPr id="585737" name="Text Box 9"/>
          <p:cNvSpPr txBox="1">
            <a:spLocks noChangeArrowheads="1"/>
          </p:cNvSpPr>
          <p:nvPr/>
        </p:nvSpPr>
        <p:spPr bwMode="auto">
          <a:xfrm>
            <a:off x="6626225" y="5410200"/>
            <a:ext cx="25768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WAH</a:t>
            </a:r>
            <a:r>
              <a:rPr lang="en-US" sz="1200" dirty="0"/>
              <a:t>, M. </a:t>
            </a:r>
            <a:r>
              <a:rPr lang="en-US" sz="1200" dirty="0" err="1"/>
              <a:t>Gyulassy</a:t>
            </a:r>
            <a:r>
              <a:rPr lang="en-US" sz="1200" dirty="0"/>
              <a:t>, </a:t>
            </a:r>
            <a:r>
              <a:rPr lang="en-US" sz="1200" dirty="0" smtClean="0"/>
              <a:t>PLB666 (2008)</a:t>
            </a:r>
            <a:endParaRPr lang="en-US" sz="1200" dirty="0"/>
          </a:p>
        </p:txBody>
      </p:sp>
      <p:pic>
        <p:nvPicPr>
          <p:cNvPr id="585738" name="Picture 10" descr="zoo4new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14400"/>
            <a:ext cx="9144000" cy="4572000"/>
          </a:xfrm>
          <a:prstGeom prst="rect">
            <a:avLst/>
          </a:prstGeom>
          <a:noFill/>
        </p:spPr>
      </p:pic>
      <p:pic>
        <p:nvPicPr>
          <p:cNvPr id="585739" name="Picture 11" descr="zoo1dne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14400"/>
            <a:ext cx="9144000" cy="4572000"/>
          </a:xfrm>
          <a:prstGeom prst="rect">
            <a:avLst/>
          </a:prstGeom>
          <a:noFill/>
        </p:spPr>
      </p:pic>
      <p:pic>
        <p:nvPicPr>
          <p:cNvPr id="585740" name="Picture 12" descr="zoo3bnew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14400"/>
            <a:ext cx="9144000" cy="4572000"/>
          </a:xfrm>
          <a:prstGeom prst="rect">
            <a:avLst/>
          </a:prstGeom>
          <a:noFill/>
        </p:spPr>
      </p:pic>
      <p:pic>
        <p:nvPicPr>
          <p:cNvPr id="585741" name="Picture 13" descr="zoo2bnew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14400"/>
            <a:ext cx="9144000" cy="4572000"/>
          </a:xfrm>
          <a:prstGeom prst="rect">
            <a:avLst/>
          </a:prstGeom>
          <a:noFill/>
        </p:spPr>
      </p:pic>
      <p:pic>
        <p:nvPicPr>
          <p:cNvPr id="585742" name="Picture 14" descr="zoo1dne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14400"/>
            <a:ext cx="9144000" cy="4572000"/>
          </a:xfrm>
          <a:prstGeom prst="rect">
            <a:avLst/>
          </a:prstGeom>
          <a:noFill/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20416-405A-4DED-9827-18532493606C}" type="datetime1">
              <a:rPr lang="en-US" smtClean="0"/>
              <a:t>3/29/2011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5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85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85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85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5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857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85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5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5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85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5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5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5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6" grpId="0" build="allAtOnce"/>
      <p:bldP spid="585730" grpId="0" build="allAtOnce"/>
      <p:bldP spid="585731" grpId="0"/>
      <p:bldP spid="585731" grpId="1"/>
      <p:bldP spid="585732" grpId="0"/>
      <p:bldP spid="585732" grpId="1"/>
      <p:bldP spid="585733" grpId="0"/>
      <p:bldP spid="585733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Heavy Ion Collisions</a:t>
            </a:r>
          </a:p>
          <a:p>
            <a:pPr lvl="1"/>
            <a:r>
              <a:rPr lang="en-US" dirty="0" smtClean="0"/>
              <a:t>Experiments</a:t>
            </a:r>
          </a:p>
          <a:p>
            <a:pPr lvl="1"/>
            <a:r>
              <a:rPr lang="en-US" dirty="0" smtClean="0"/>
              <a:t>Theory</a:t>
            </a:r>
          </a:p>
          <a:p>
            <a:r>
              <a:rPr lang="en-US" dirty="0" smtClean="0"/>
              <a:t>Current Status</a:t>
            </a:r>
          </a:p>
          <a:p>
            <a:pPr lvl="1"/>
            <a:r>
              <a:rPr lang="en-US" dirty="0" smtClean="0"/>
              <a:t>Hydrodynamics</a:t>
            </a:r>
          </a:p>
          <a:p>
            <a:pPr lvl="1"/>
            <a:r>
              <a:rPr lang="en-US" dirty="0" smtClean="0"/>
              <a:t>Energy loss</a:t>
            </a:r>
          </a:p>
          <a:p>
            <a:r>
              <a:rPr lang="en-US" dirty="0" smtClean="0"/>
              <a:t>Future Outlook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F5E72-0DBC-48A0-8C96-040D55D239AE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73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373270" y="1323201"/>
            <a:ext cx="4618330" cy="4848999"/>
            <a:chOff x="4373270" y="1323201"/>
            <a:chExt cx="4618330" cy="4848999"/>
          </a:xfrm>
        </p:grpSpPr>
        <p:pic>
          <p:nvPicPr>
            <p:cNvPr id="7" name="Content Placeholder 6" descr="PhaseDiagramLRP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73270" y="1323201"/>
              <a:ext cx="4618330" cy="45259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139635" y="5895201"/>
              <a:ext cx="17940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Long Range Plan, 2008</a:t>
              </a:r>
              <a:endParaRPr lang="en-US" sz="1200" dirty="0"/>
            </a:p>
          </p:txBody>
        </p:sp>
      </p:grp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286000"/>
            <a:ext cx="382912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3"/>
          <p:cNvGrpSpPr/>
          <p:nvPr/>
        </p:nvGrpSpPr>
        <p:grpSpPr>
          <a:xfrm>
            <a:off x="4572000" y="1828800"/>
            <a:ext cx="4392266" cy="3324999"/>
            <a:chOff x="838200" y="3505200"/>
            <a:chExt cx="4392266" cy="3324999"/>
          </a:xfrm>
        </p:grpSpPr>
        <p:pic>
          <p:nvPicPr>
            <p:cNvPr id="891907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38200" y="3505200"/>
              <a:ext cx="4242718" cy="3109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3657600" y="6553200"/>
              <a:ext cx="1572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ALICE Collaboration</a:t>
              </a:r>
            </a:p>
          </p:txBody>
        </p:sp>
      </p:grpSp>
      <p:grpSp>
        <p:nvGrpSpPr>
          <p:cNvPr id="12" name="Group 17"/>
          <p:cNvGrpSpPr/>
          <p:nvPr/>
        </p:nvGrpSpPr>
        <p:grpSpPr>
          <a:xfrm>
            <a:off x="5105400" y="1143000"/>
            <a:ext cx="4038600" cy="4848999"/>
            <a:chOff x="163881" y="1219200"/>
            <a:chExt cx="4038600" cy="4848999"/>
          </a:xfrm>
        </p:grpSpPr>
        <p:sp>
          <p:nvSpPr>
            <p:cNvPr id="16" name="TextBox 15"/>
            <p:cNvSpPr txBox="1"/>
            <p:nvPr/>
          </p:nvSpPr>
          <p:spPr>
            <a:xfrm>
              <a:off x="2191994" y="5791200"/>
              <a:ext cx="20104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Jäger</a:t>
              </a:r>
              <a:r>
                <a:rPr lang="en-US" sz="1200" dirty="0" smtClean="0"/>
                <a:t> et al., PRD67 (2003)</a:t>
              </a:r>
              <a:endParaRPr lang="en-US" sz="1200" dirty="0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3881" y="1219200"/>
              <a:ext cx="3798519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4" name="Group 17"/>
          <p:cNvGrpSpPr/>
          <p:nvPr/>
        </p:nvGrpSpPr>
        <p:grpSpPr>
          <a:xfrm>
            <a:off x="4929189" y="1704201"/>
            <a:ext cx="3681411" cy="3705999"/>
            <a:chOff x="4929189" y="2542401"/>
            <a:chExt cx="3681411" cy="370599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9189" y="2542401"/>
              <a:ext cx="3681411" cy="359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Box 19"/>
            <p:cNvSpPr txBox="1"/>
            <p:nvPr/>
          </p:nvSpPr>
          <p:spPr>
            <a:xfrm>
              <a:off x="5867400" y="5971401"/>
              <a:ext cx="16450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PHENIX White Paper</a:t>
              </a:r>
              <a:endParaRPr lang="en-US" sz="1200" dirty="0"/>
            </a:p>
          </p:txBody>
        </p:sp>
      </p:grpSp>
      <p:grpSp>
        <p:nvGrpSpPr>
          <p:cNvPr id="15" name="Group 10"/>
          <p:cNvGrpSpPr>
            <a:grpSpLocks/>
          </p:cNvGrpSpPr>
          <p:nvPr/>
        </p:nvGrpSpPr>
        <p:grpSpPr bwMode="auto">
          <a:xfrm>
            <a:off x="4416425" y="2362200"/>
            <a:ext cx="4727575" cy="3429000"/>
            <a:chOff x="2590" y="960"/>
            <a:chExt cx="2978" cy="2160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3782" y="2832"/>
              <a:ext cx="178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00" dirty="0"/>
                <a:t>Y. </a:t>
              </a:r>
              <a:r>
                <a:rPr lang="en-US" sz="1200" dirty="0" err="1"/>
                <a:t>Akiba</a:t>
              </a:r>
              <a:r>
                <a:rPr lang="en-US" sz="1200" dirty="0"/>
                <a:t> </a:t>
              </a:r>
              <a:r>
                <a:rPr lang="en-US" sz="1200" i="1" dirty="0"/>
                <a:t>for the PHENIX collaboration</a:t>
              </a:r>
              <a:r>
                <a:rPr lang="en-US" sz="1200" dirty="0"/>
                <a:t>, </a:t>
              </a:r>
              <a:r>
                <a:rPr lang="en-US" sz="1200" dirty="0" err="1"/>
                <a:t>hep</a:t>
              </a:r>
              <a:r>
                <a:rPr lang="en-US" sz="1200" dirty="0"/>
                <a:t>-ex/0510008</a:t>
              </a:r>
              <a:endParaRPr lang="en-US" sz="1200" i="1" dirty="0"/>
            </a:p>
          </p:txBody>
        </p:sp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90" y="960"/>
              <a:ext cx="2978" cy="1904"/>
            </a:xfrm>
            <a:prstGeom prst="rect">
              <a:avLst/>
            </a:prstGeom>
            <a:noFill/>
          </p:spPr>
        </p:pic>
      </p:grp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2280810"/>
            <a:ext cx="3995737" cy="251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90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22098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9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in Heavy Ion Collisions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525963"/>
          </a:xfrm>
        </p:spPr>
        <p:txBody>
          <a:bodyPr/>
          <a:lstStyle/>
          <a:p>
            <a:r>
              <a:rPr lang="en-US" dirty="0" err="1" smtClean="0"/>
              <a:t>p+p</a:t>
            </a:r>
            <a:endParaRPr lang="en-US" dirty="0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525963"/>
          </a:xfrm>
        </p:spPr>
        <p:txBody>
          <a:bodyPr/>
          <a:lstStyle/>
          <a:p>
            <a:r>
              <a:rPr lang="en-US" dirty="0" err="1" smtClean="0"/>
              <a:t>Au+Au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355-DBC9-4BC9-82DD-E6E92AB594E6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19866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1895326"/>
            <a:ext cx="3352800" cy="384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066800" y="5819001"/>
            <a:ext cx="3128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Y-S Lai, RHIC &amp; AGS Users’ Meeting, 2009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4572000" y="2009001"/>
            <a:ext cx="4343400" cy="3982998"/>
            <a:chOff x="4572000" y="1828800"/>
            <a:chExt cx="4343400" cy="3982998"/>
          </a:xfrm>
        </p:grpSpPr>
        <p:pic>
          <p:nvPicPr>
            <p:cNvPr id="19865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1828800"/>
              <a:ext cx="4343400" cy="3749496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4724400" y="5534799"/>
              <a:ext cx="7569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PHENIX</a:t>
              </a:r>
            </a:p>
          </p:txBody>
        </p:sp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0079" y="5439334"/>
            <a:ext cx="787400" cy="27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Heavy Ion Physics is fascinating</a:t>
            </a:r>
          </a:p>
          <a:p>
            <a:pPr lvl="1"/>
            <a:r>
              <a:rPr lang="en-US" dirty="0" smtClean="0"/>
              <a:t>Want to understand properties of many-body QCD</a:t>
            </a:r>
          </a:p>
          <a:p>
            <a:r>
              <a:rPr lang="en-US" dirty="0" smtClean="0"/>
              <a:t>Just above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c</a:t>
            </a:r>
            <a:r>
              <a:rPr lang="en-US" dirty="0" smtClean="0"/>
              <a:t>, QGP is perfect fluid (?)</a:t>
            </a:r>
          </a:p>
          <a:p>
            <a:r>
              <a:rPr lang="en-US" dirty="0" smtClean="0"/>
              <a:t>Traditional </a:t>
            </a:r>
            <a:r>
              <a:rPr lang="en-US" dirty="0" err="1" smtClean="0"/>
              <a:t>pQCD</a:t>
            </a:r>
            <a:r>
              <a:rPr lang="en-US" dirty="0" smtClean="0"/>
              <a:t> techniques in quantitative disagreement with data</a:t>
            </a:r>
          </a:p>
          <a:p>
            <a:pPr lvl="1"/>
            <a:r>
              <a:rPr lang="en-US" dirty="0" smtClean="0"/>
              <a:t>New, exciting theory tool with </a:t>
            </a:r>
            <a:r>
              <a:rPr lang="en-US" dirty="0" err="1" smtClean="0"/>
              <a:t>AdS</a:t>
            </a:r>
            <a:r>
              <a:rPr lang="en-US" dirty="0" smtClean="0"/>
              <a:t>/CFT, successes</a:t>
            </a:r>
          </a:p>
          <a:p>
            <a:r>
              <a:rPr lang="en-US" dirty="0" smtClean="0"/>
              <a:t>LHC: much to look forward to</a:t>
            </a:r>
          </a:p>
          <a:p>
            <a:pPr lvl="1"/>
            <a:r>
              <a:rPr lang="en-US" dirty="0" smtClean="0"/>
              <a:t>Experimental signature: </a:t>
            </a:r>
            <a:r>
              <a:rPr lang="en-US" i="1" dirty="0" err="1" smtClean="0"/>
              <a:t>R</a:t>
            </a:r>
            <a:r>
              <a:rPr lang="en-US" i="1" baseline="30000" dirty="0" err="1" smtClean="0"/>
              <a:t>c</a:t>
            </a:r>
            <a:r>
              <a:rPr lang="en-US" i="1" baseline="-25000" dirty="0" err="1" smtClean="0"/>
              <a:t>AA</a:t>
            </a:r>
            <a:r>
              <a:rPr lang="en-US" i="1" dirty="0" smtClean="0"/>
              <a:t>/</a:t>
            </a:r>
            <a:r>
              <a:rPr lang="en-US" i="1" dirty="0" err="1" smtClean="0"/>
              <a:t>R</a:t>
            </a:r>
            <a:r>
              <a:rPr lang="en-US" i="1" baseline="30000" dirty="0" err="1" smtClean="0"/>
              <a:t>b</a:t>
            </a:r>
            <a:r>
              <a:rPr lang="en-US" i="1" baseline="-25000" dirty="0" err="1" smtClean="0"/>
              <a:t>AA</a:t>
            </a:r>
            <a:endParaRPr lang="en-US" i="1" dirty="0" smtClean="0"/>
          </a:p>
          <a:p>
            <a:r>
              <a:rPr lang="en-US" dirty="0" smtClean="0"/>
              <a:t>Future of HIC: qualitative =&gt; quantitative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218C5-04E0-44D9-A120-15B489FDDEDD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Interested 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38862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Measure many-body physics of strong force</a:t>
            </a:r>
          </a:p>
          <a:p>
            <a:endParaRPr lang="en-US" dirty="0" smtClean="0"/>
          </a:p>
          <a:p>
            <a:r>
              <a:rPr lang="en-US" dirty="0" smtClean="0"/>
              <a:t>Test &amp; understand theory of many-body non-</a:t>
            </a:r>
            <a:r>
              <a:rPr lang="en-US" dirty="0" err="1" smtClean="0"/>
              <a:t>Abelian</a:t>
            </a:r>
            <a:r>
              <a:rPr lang="en-US" dirty="0" smtClean="0"/>
              <a:t> fields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B0A5A-9EE0-45FE-A795-61918303DAA2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Content Placeholder 6" descr="PhaseDiagramLR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3270" y="1323201"/>
            <a:ext cx="4618330" cy="45259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9635" y="5895201"/>
            <a:ext cx="1794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Long Range Plan, 2008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Bang vs. Little Bang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D2E9F-209A-4EDB-9CF2-A0234868CAC6}" type="datetime1">
              <a:rPr lang="en-US" smtClean="0"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Wits Theory Seminar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B5BCB-DCF7-4CB6-B569-5FAD0D0113E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74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8313217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50"/>
          <p:cNvGrpSpPr/>
          <p:nvPr/>
        </p:nvGrpSpPr>
        <p:grpSpPr>
          <a:xfrm>
            <a:off x="2438400" y="4267200"/>
            <a:ext cx="1219200" cy="990600"/>
            <a:chOff x="2362200" y="4572000"/>
            <a:chExt cx="1219200" cy="990600"/>
          </a:xfrm>
        </p:grpSpPr>
        <p:sp>
          <p:nvSpPr>
            <p:cNvPr id="10" name="Oval 9"/>
            <p:cNvSpPr/>
            <p:nvPr/>
          </p:nvSpPr>
          <p:spPr bwMode="auto">
            <a:xfrm>
              <a:off x="2362200" y="4572000"/>
              <a:ext cx="457200" cy="9906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>
              <a:spAutoFit/>
            </a:bodyPr>
            <a:lstStyle/>
            <a:p>
              <a:pPr algn="ctr"/>
              <a:endParaRPr lang="en-US" sz="12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>
              <a:off x="2628900" y="48387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10800000">
              <a:off x="2590800" y="47244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6200000" flipH="1">
              <a:off x="2400300" y="49149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2438400" y="48006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628900" y="5067300"/>
              <a:ext cx="152400" cy="76200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0800000">
              <a:off x="2590800" y="4953000"/>
              <a:ext cx="152400" cy="76200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2476500" y="52197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>
              <a:off x="2438400" y="51054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H="1">
              <a:off x="2552700" y="53721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590800" y="52578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 bwMode="auto">
            <a:xfrm>
              <a:off x="3124200" y="4572000"/>
              <a:ext cx="457200" cy="9906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rtlCol="0" anchor="ctr">
              <a:spAutoFit/>
            </a:bodyPr>
            <a:lstStyle/>
            <a:p>
              <a:pPr algn="ctr"/>
              <a:endParaRPr lang="en-US" sz="1200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5400000">
              <a:off x="3390900" y="48387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0800000">
              <a:off x="3352800" y="47244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6200000" flipH="1">
              <a:off x="3162300" y="49149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3200400" y="48006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>
              <a:off x="3390900" y="5067300"/>
              <a:ext cx="152400" cy="76200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3352800" y="4953000"/>
              <a:ext cx="152400" cy="76200"/>
            </a:xfrm>
            <a:prstGeom prst="straightConnector1">
              <a:avLst/>
            </a:prstGeom>
            <a:ln w="6350">
              <a:solidFill>
                <a:srgbClr val="0000F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>
              <a:off x="3238500" y="52197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10800000">
              <a:off x="3200400" y="5105400"/>
              <a:ext cx="152400" cy="76200"/>
            </a:xfrm>
            <a:prstGeom prst="straightConnector1">
              <a:avLst/>
            </a:prstGeom>
            <a:ln w="6350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6200000" flipH="1">
              <a:off x="3314700" y="53721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352800" y="5257800"/>
              <a:ext cx="152400" cy="7620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590800" y="4800600"/>
              <a:ext cx="838200" cy="0"/>
            </a:xfrm>
            <a:prstGeom prst="line">
              <a:avLst/>
            </a:prstGeom>
            <a:ln w="31750" cap="rnd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438400" y="4953000"/>
              <a:ext cx="838200" cy="0"/>
            </a:xfrm>
            <a:prstGeom prst="line">
              <a:avLst/>
            </a:prstGeom>
            <a:ln w="31750" cap="rnd">
              <a:solidFill>
                <a:srgbClr val="0000FF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667000" y="5105400"/>
              <a:ext cx="838200" cy="0"/>
            </a:xfrm>
            <a:prstGeom prst="line">
              <a:avLst/>
            </a:prstGeom>
            <a:ln w="31750" cap="rnd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514600" y="5181600"/>
              <a:ext cx="838200" cy="0"/>
            </a:xfrm>
            <a:prstGeom prst="line">
              <a:avLst/>
            </a:prstGeom>
            <a:ln w="31750" cap="rnd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667000" y="5334000"/>
              <a:ext cx="838200" cy="0"/>
            </a:xfrm>
            <a:prstGeom prst="line">
              <a:avLst/>
            </a:prstGeom>
            <a:ln w="31750" cap="rnd">
              <a:solidFill>
                <a:srgbClr val="00B05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01347" y="3745468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- </a:t>
            </a:r>
            <a:r>
              <a:rPr lang="en-US" dirty="0" smtClean="0">
                <a:latin typeface="Symbol" pitchFamily="18" charset="2"/>
              </a:rPr>
              <a:t>¥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46081" y="3733800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0</a:t>
            </a:r>
            <a:endParaRPr lang="en-US" dirty="0" smtClean="0">
              <a:latin typeface="Symbol" pitchFamily="18" charset="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76600" y="37338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1 fm/c</a:t>
            </a:r>
            <a:endParaRPr lang="en-US" dirty="0" smtClean="0">
              <a:latin typeface="Symbol" pitchFamily="18" charset="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55944" y="37338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3 fm/c</a:t>
            </a:r>
            <a:endParaRPr lang="en-US" dirty="0" smtClean="0">
              <a:latin typeface="Symbol" pitchFamily="18" charset="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03944" y="374546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+ </a:t>
            </a:r>
            <a:r>
              <a:rPr lang="en-US" dirty="0" smtClean="0">
                <a:latin typeface="Symbol" pitchFamily="18" charset="2"/>
              </a:rPr>
              <a:t>¥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03744" y="373380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= 4 fm/c</a:t>
            </a:r>
            <a:endParaRPr lang="en-US" dirty="0" smtClean="0">
              <a:latin typeface="Symbol" pitchFamily="18" charset="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4800" y="5590401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Initial State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71600" y="5590401"/>
            <a:ext cx="1122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Initial Overlap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458977" y="5590401"/>
            <a:ext cx="118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Thermalization</a:t>
            </a:r>
            <a:endParaRPr lang="en-US" sz="1200" dirty="0" smtClean="0"/>
          </a:p>
        </p:txBody>
      </p:sp>
      <p:sp>
        <p:nvSpPr>
          <p:cNvPr id="46" name="TextBox 45"/>
          <p:cNvSpPr txBox="1"/>
          <p:nvPr/>
        </p:nvSpPr>
        <p:spPr>
          <a:xfrm>
            <a:off x="4349091" y="5590401"/>
            <a:ext cx="527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QGP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62600" y="5589626"/>
            <a:ext cx="1128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Hadronization</a:t>
            </a:r>
            <a:endParaRPr lang="en-US" sz="1200" dirty="0" smtClean="0"/>
          </a:p>
        </p:txBody>
      </p:sp>
      <p:sp>
        <p:nvSpPr>
          <p:cNvPr id="48" name="TextBox 47"/>
          <p:cNvSpPr txBox="1"/>
          <p:nvPr/>
        </p:nvSpPr>
        <p:spPr>
          <a:xfrm>
            <a:off x="7467600" y="5589626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Hadron</a:t>
            </a:r>
            <a:r>
              <a:rPr lang="en-US" sz="1200" dirty="0" smtClean="0"/>
              <a:t> Gas</a:t>
            </a:r>
          </a:p>
        </p:txBody>
      </p:sp>
      <p:pic>
        <p:nvPicPr>
          <p:cNvPr id="87449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3" y="4038600"/>
            <a:ext cx="88296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7113934" y="3124200"/>
            <a:ext cx="1572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ALICE Collaboration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  <a:effectLst/>
      </a:spPr>
      <a:bodyPr wrap="none">
        <a:spAutoFit/>
      </a:bodyPr>
      <a:lstStyle>
        <a:defPPr>
          <a:defRPr sz="1200" dirty="0"/>
        </a:defPPr>
      </a:lstStyle>
    </a:spDef>
    <a:txDef>
      <a:spPr>
        <a:noFill/>
      </a:spPr>
      <a:bodyPr wrap="none" rtlCol="0">
        <a:spAutoFit/>
      </a:bodyPr>
      <a:lstStyle>
        <a:defPPr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26929</TotalTime>
  <Words>3091</Words>
  <Application>Microsoft Office PowerPoint</Application>
  <PresentationFormat>On-screen Show (4:3)</PresentationFormat>
  <Paragraphs>860</Paragraphs>
  <Slides>75</Slides>
  <Notes>6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78" baseType="lpstr">
      <vt:lpstr>Office Theme</vt:lpstr>
      <vt:lpstr>Image</vt:lpstr>
      <vt:lpstr>Bitmap Image</vt:lpstr>
      <vt:lpstr>Phenomenology of the  Quark-Gluon Plasma</vt:lpstr>
      <vt:lpstr>Outline</vt:lpstr>
      <vt:lpstr>Four Fundamental Forces</vt:lpstr>
      <vt:lpstr>Strong compared to E&amp;M</vt:lpstr>
      <vt:lpstr>E&amp;M Particle Physics Well Understood</vt:lpstr>
      <vt:lpstr>E&amp;M and Phase Diagrams</vt:lpstr>
      <vt:lpstr>QCD Particle Physics Well Understood</vt:lpstr>
      <vt:lpstr>What Are We Interested In?</vt:lpstr>
      <vt:lpstr>Big Bang vs. Little Bang</vt:lpstr>
      <vt:lpstr>Heavy Ion Collisions</vt:lpstr>
      <vt:lpstr>Orders of Magnitude</vt:lpstr>
      <vt:lpstr>Experiments</vt:lpstr>
      <vt:lpstr>Methods of QCD Calculation I: Lattice</vt:lpstr>
      <vt:lpstr>Methods of QCD Calculation II: pQCD</vt:lpstr>
      <vt:lpstr>Methods III: AdS/CFT</vt:lpstr>
      <vt:lpstr>Calculational Validity</vt:lpstr>
      <vt:lpstr>Comparing AdS/CFT to Lattice</vt:lpstr>
      <vt:lpstr>Evolution of a HI Collision</vt:lpstr>
      <vt:lpstr>Simplest Measurement: No. of Particles</vt:lpstr>
      <vt:lpstr>Flow: More Nontrivial Measurement</vt:lpstr>
      <vt:lpstr>Hydrodynamics and v2</vt:lpstr>
      <vt:lpstr>Viscous Hydrodynamics</vt:lpstr>
      <vt:lpstr>Geometry in Viscosity Extraction</vt:lpstr>
      <vt:lpstr>Why High-pT Jets?</vt:lpstr>
      <vt:lpstr>Tomography in QGP</vt:lpstr>
      <vt:lpstr>QGP Energy Loss</vt:lpstr>
      <vt:lpstr>pQCD Rad Picture</vt:lpstr>
      <vt:lpstr>Hard-to-Find Jets</vt:lpstr>
      <vt:lpstr>High-pT Observable</vt:lpstr>
      <vt:lpstr>pQCD Success at RHIC:</vt:lpstr>
      <vt:lpstr>Qualitative Disagreement</vt:lpstr>
      <vt:lpstr>What About Elastic Loss?</vt:lpstr>
      <vt:lpstr>Quantitative Disagreement Remains</vt:lpstr>
      <vt:lpstr>RAA at LHC: First Results</vt:lpstr>
      <vt:lpstr>Jets in AdS/CFT</vt:lpstr>
      <vt:lpstr>Compared to Data</vt:lpstr>
      <vt:lpstr>Light Quark and Gluon E-Loss</vt:lpstr>
      <vt:lpstr>An Enhanced Signal: LHC</vt:lpstr>
      <vt:lpstr>LHC RcAA(pT)/RbAA(pT) Prediction</vt:lpstr>
      <vt:lpstr>Not So Fast!</vt:lpstr>
      <vt:lpstr>LHC RcAA(pT)/RbAA(pT) Prediction (with speed limits)</vt:lpstr>
      <vt:lpstr>Conclusions</vt:lpstr>
      <vt:lpstr>Slide 43</vt:lpstr>
      <vt:lpstr>Slide 44</vt:lpstr>
      <vt:lpstr>Measuring the IC</vt:lpstr>
      <vt:lpstr>Gluon Distribution of A at x ~ 10-3</vt:lpstr>
      <vt:lpstr>Slide 47</vt:lpstr>
      <vt:lpstr>Slide 48</vt:lpstr>
      <vt:lpstr>Slide 49</vt:lpstr>
      <vt:lpstr>Slide 50</vt:lpstr>
      <vt:lpstr>Hydro at LHC</vt:lpstr>
      <vt:lpstr>Slide 52</vt:lpstr>
      <vt:lpstr>Slide 53</vt:lpstr>
      <vt:lpstr>Slide 54</vt:lpstr>
      <vt:lpstr>Death of pQCD at RHIC?</vt:lpstr>
      <vt:lpstr>Slide 56</vt:lpstr>
      <vt:lpstr>HI Collisions Tool for Strong Force Physics Study</vt:lpstr>
      <vt:lpstr>10 Years of RHIC: Two Pillars</vt:lpstr>
      <vt:lpstr>Two Big Qualitative Questions: I</vt:lpstr>
      <vt:lpstr>Pictorial Soft-Soft vs. Soft-Hard</vt:lpstr>
      <vt:lpstr>Slide 61</vt:lpstr>
      <vt:lpstr>Crucial QCD Facts</vt:lpstr>
      <vt:lpstr>Low-pT Measurements (I)</vt:lpstr>
      <vt:lpstr>Low-pT Measurements (II)</vt:lpstr>
      <vt:lpstr>An Alternative Picture</vt:lpstr>
      <vt:lpstr>AdS Applied to p0</vt:lpstr>
      <vt:lpstr>Future of High-pT Physics</vt:lpstr>
      <vt:lpstr>Reasons to be Cautious about LHC</vt:lpstr>
      <vt:lpstr>Conclusions</vt:lpstr>
      <vt:lpstr>RHIC Rcb Ratio</vt:lpstr>
      <vt:lpstr>Slide 71</vt:lpstr>
      <vt:lpstr>LHC c, b RAA pT Dependence</vt:lpstr>
      <vt:lpstr>Outline</vt:lpstr>
      <vt:lpstr>Jets in Heavy Ion Collisions</vt:lpstr>
      <vt:lpstr>Conclusions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A Horowitz</dc:creator>
  <cp:lastModifiedBy>William A Horowitz</cp:lastModifiedBy>
  <cp:revision>837</cp:revision>
  <dcterms:created xsi:type="dcterms:W3CDTF">2009-09-03T22:02:25Z</dcterms:created>
  <dcterms:modified xsi:type="dcterms:W3CDTF">2011-03-30T13:41:21Z</dcterms:modified>
</cp:coreProperties>
</file>