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668" r:id="rId2"/>
    <p:sldId id="972" r:id="rId3"/>
    <p:sldId id="869" r:id="rId4"/>
    <p:sldId id="917" r:id="rId5"/>
    <p:sldId id="922" r:id="rId6"/>
    <p:sldId id="916" r:id="rId7"/>
    <p:sldId id="918" r:id="rId8"/>
    <p:sldId id="919" r:id="rId9"/>
    <p:sldId id="895" r:id="rId10"/>
    <p:sldId id="908" r:id="rId11"/>
    <p:sldId id="958" r:id="rId12"/>
    <p:sldId id="909" r:id="rId13"/>
    <p:sldId id="948" r:id="rId14"/>
    <p:sldId id="875" r:id="rId15"/>
    <p:sldId id="876" r:id="rId16"/>
    <p:sldId id="967" r:id="rId17"/>
    <p:sldId id="966" r:id="rId18"/>
    <p:sldId id="978" r:id="rId19"/>
    <p:sldId id="965" r:id="rId20"/>
    <p:sldId id="979" r:id="rId21"/>
    <p:sldId id="926" r:id="rId22"/>
    <p:sldId id="933" r:id="rId23"/>
    <p:sldId id="934" r:id="rId24"/>
    <p:sldId id="877" r:id="rId25"/>
    <p:sldId id="878" r:id="rId26"/>
    <p:sldId id="879" r:id="rId27"/>
    <p:sldId id="880" r:id="rId28"/>
    <p:sldId id="969" r:id="rId29"/>
    <p:sldId id="882" r:id="rId30"/>
    <p:sldId id="883" r:id="rId31"/>
    <p:sldId id="884" r:id="rId32"/>
    <p:sldId id="885" r:id="rId33"/>
    <p:sldId id="886" r:id="rId34"/>
    <p:sldId id="970" r:id="rId35"/>
    <p:sldId id="887" r:id="rId36"/>
    <p:sldId id="888" r:id="rId37"/>
    <p:sldId id="976" r:id="rId38"/>
    <p:sldId id="940" r:id="rId39"/>
    <p:sldId id="941" r:id="rId40"/>
    <p:sldId id="890" r:id="rId41"/>
    <p:sldId id="891" r:id="rId42"/>
    <p:sldId id="980" r:id="rId43"/>
    <p:sldId id="907" r:id="rId44"/>
    <p:sldId id="971" r:id="rId45"/>
    <p:sldId id="942" r:id="rId46"/>
    <p:sldId id="943" r:id="rId47"/>
    <p:sldId id="983" r:id="rId48"/>
    <p:sldId id="961" r:id="rId49"/>
    <p:sldId id="962" r:id="rId50"/>
    <p:sldId id="960" r:id="rId51"/>
    <p:sldId id="968" r:id="rId52"/>
    <p:sldId id="959" r:id="rId53"/>
    <p:sldId id="963" r:id="rId54"/>
    <p:sldId id="964" r:id="rId55"/>
    <p:sldId id="975" r:id="rId56"/>
    <p:sldId id="982" r:id="rId57"/>
    <p:sldId id="676" r:id="rId58"/>
    <p:sldId id="697" r:id="rId59"/>
    <p:sldId id="704" r:id="rId60"/>
    <p:sldId id="815" r:id="rId61"/>
    <p:sldId id="894" r:id="rId62"/>
    <p:sldId id="920" r:id="rId63"/>
    <p:sldId id="929" r:id="rId64"/>
    <p:sldId id="930" r:id="rId65"/>
    <p:sldId id="949" r:id="rId66"/>
    <p:sldId id="950" r:id="rId67"/>
    <p:sldId id="951" r:id="rId68"/>
    <p:sldId id="952" r:id="rId69"/>
    <p:sldId id="954" r:id="rId70"/>
    <p:sldId id="955" r:id="rId71"/>
    <p:sldId id="956" r:id="rId72"/>
    <p:sldId id="957" r:id="rId73"/>
    <p:sldId id="973" r:id="rId74"/>
    <p:sldId id="974" r:id="rId75"/>
    <p:sldId id="981" r:id="rId7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005400"/>
    <a:srgbClr val="09840A"/>
    <a:srgbClr val="4D4D4D"/>
    <a:srgbClr val="FF0000"/>
    <a:srgbClr val="3F3D99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9" autoAdjust="0"/>
    <p:restoredTop sz="85216" autoAdjust="0"/>
  </p:normalViewPr>
  <p:slideViewPr>
    <p:cSldViewPr>
      <p:cViewPr varScale="1">
        <p:scale>
          <a:sx n="79" d="100"/>
          <a:sy n="79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3/28/2011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to get to &gt;~ 10 </a:t>
            </a:r>
            <a:r>
              <a:rPr lang="en-US" dirty="0" err="1" smtClean="0"/>
              <a:t>GeV</a:t>
            </a:r>
            <a:r>
              <a:rPr lang="en-US" dirty="0" smtClean="0"/>
              <a:t> to avoid IS, </a:t>
            </a:r>
            <a:r>
              <a:rPr lang="en-US" dirty="0" err="1" smtClean="0"/>
              <a:t>hadronization</a:t>
            </a:r>
            <a:r>
              <a:rPr lang="en-US" baseline="0" dirty="0" smtClean="0"/>
              <a:t>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04037-8873-48A0-A2D1-AE8112F008B0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Wits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8139-363C-4E43-A46D-4A4E2E185DD5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D68EB-E107-4200-A35E-777EFF83A2CF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C4CE-D33E-498D-9AD9-532A548673A7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B8E17-2EB2-4A8E-B376-12834473CFA7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73B6-FAEC-4717-8BA9-C7BB88184699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929-BA11-41F4-9CFD-C01027D52555}" type="datetime1">
              <a:rPr lang="en-US" smtClean="0"/>
              <a:t>3/29/2011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05CB7-CDAA-4F4C-A3D7-873A944CD233}" type="datetime1">
              <a:rPr lang="en-US" smtClean="0"/>
              <a:t>3/29/2011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1BE1-2718-443A-98DF-170705DC0D8A}" type="datetime1">
              <a:rPr lang="en-US" smtClean="0"/>
              <a:t>3/29/2011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2BD51-55F0-4EF9-BA2E-D026492117FD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22E5-C711-4908-A9AE-95982B85CB4D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21F5C-1973-4B6E-8B83-EF6BFC1F3F9C}" type="datetime1">
              <a:rPr lang="en-US" smtClean="0"/>
              <a:t>3/29/2011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Wits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te581p\Presentations\2010\100913(UT)\blice.mpg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6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te581p\Presentations\2010\100913(UT)\movie4_cinepak.avi" TargetMode="Externa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2.png"/><Relationship Id="rId7" Type="http://schemas.openxmlformats.org/officeDocument/2006/relationships/image" Target="../media/image6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2.png"/><Relationship Id="rId4" Type="http://schemas.openxmlformats.org/officeDocument/2006/relationships/image" Target="../media/image113.png"/><Relationship Id="rId9" Type="http://schemas.openxmlformats.org/officeDocument/2006/relationships/image" Target="../media/image11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Phenomenology of the </a:t>
            </a:r>
            <a:br>
              <a:rPr lang="en-US" dirty="0" smtClean="0"/>
            </a:br>
            <a:r>
              <a:rPr lang="en-US" dirty="0" smtClean="0"/>
              <a:t>Quark-Gluon Plasma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March 29, 2011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30AC1-54C0-48BA-982B-A2B7C6FE445F}" type="datetime1">
              <a:rPr lang="en-US" smtClean="0"/>
              <a:t>3/29/2011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47800" y="518160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 Collisions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3919-2FF4-4BF1-855A-7B3594C355DF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7601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871" y="197601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Collider machines: RHIC, LHC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34974" y="4552890"/>
            <a:ext cx="3579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Relativistic Heavy Ion Collider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4552890"/>
            <a:ext cx="269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Large </a:t>
            </a:r>
            <a:r>
              <a:rPr lang="en-US" sz="2000" dirty="0" err="1" smtClean="0"/>
              <a:t>Hadron</a:t>
            </a:r>
            <a:r>
              <a:rPr lang="en-US" sz="2000" dirty="0" smtClean="0"/>
              <a:t> Collider</a:t>
            </a:r>
          </a:p>
        </p:txBody>
      </p:sp>
      <p:pic>
        <p:nvPicPr>
          <p:cNvPr id="13" name="blice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9144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Orders of Magnitude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05400"/>
          </a:xfrm>
        </p:spPr>
        <p:txBody>
          <a:bodyPr/>
          <a:lstStyle/>
          <a:p>
            <a:r>
              <a:rPr lang="en-US" dirty="0" smtClean="0"/>
              <a:t>Units: </a:t>
            </a:r>
            <a:r>
              <a:rPr lang="en-US" dirty="0" err="1" smtClean="0"/>
              <a:t>MeV</a:t>
            </a:r>
            <a:r>
              <a:rPr lang="en-US" dirty="0" smtClean="0"/>
              <a:t>, </a:t>
            </a:r>
            <a:r>
              <a:rPr lang="en-US" dirty="0" err="1" smtClean="0"/>
              <a:t>GeV</a:t>
            </a:r>
            <a:r>
              <a:rPr lang="en-US" dirty="0" smtClean="0"/>
              <a:t>, </a:t>
            </a:r>
            <a:r>
              <a:rPr lang="en-US" dirty="0" err="1" smtClean="0"/>
              <a:t>TeV</a:t>
            </a:r>
            <a:endParaRPr lang="en-US" dirty="0" smtClean="0"/>
          </a:p>
          <a:p>
            <a:pPr lvl="1"/>
            <a:r>
              <a:rPr lang="en-US" dirty="0" smtClean="0"/>
              <a:t>At RHIC, nuclei acc. to 100 </a:t>
            </a:r>
            <a:r>
              <a:rPr lang="en-US" dirty="0" err="1" smtClean="0"/>
              <a:t>GeV</a:t>
            </a:r>
            <a:r>
              <a:rPr lang="en-US" dirty="0" smtClean="0"/>
              <a:t> per nucleon</a:t>
            </a:r>
          </a:p>
          <a:p>
            <a:pPr lvl="2"/>
            <a:r>
              <a:rPr lang="en-US" dirty="0" smtClean="0"/>
              <a:t>Energy of collision ~ two mosquitoes colliding</a:t>
            </a:r>
          </a:p>
          <a:p>
            <a:pPr lvl="2"/>
            <a:r>
              <a:rPr lang="en-US" dirty="0" smtClean="0"/>
              <a:t>LHC: 10x higher energy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599C-4C28-4E7F-8435-6B6119B8935C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92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4100" y="2895600"/>
            <a:ext cx="28575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086600" y="6096000"/>
            <a:ext cx="2032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www.answersingenesis.org</a:t>
            </a:r>
          </a:p>
        </p:txBody>
      </p:sp>
      <p:grpSp>
        <p:nvGrpSpPr>
          <p:cNvPr id="7" name="Group 13"/>
          <p:cNvGrpSpPr/>
          <p:nvPr/>
        </p:nvGrpSpPr>
        <p:grpSpPr>
          <a:xfrm>
            <a:off x="457200" y="2799352"/>
            <a:ext cx="5791200" cy="3925298"/>
            <a:chOff x="457200" y="2799352"/>
            <a:chExt cx="5791200" cy="3925298"/>
          </a:xfrm>
        </p:grpSpPr>
        <p:pic>
          <p:nvPicPr>
            <p:cNvPr id="89395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1025" y="4495800"/>
              <a:ext cx="4524375" cy="177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378901" y="6262985"/>
              <a:ext cx="18976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Chaisson</a:t>
              </a:r>
              <a:r>
                <a:rPr lang="en-US" sz="1200" dirty="0" smtClean="0"/>
                <a:t> and McMillan,</a:t>
              </a:r>
            </a:p>
            <a:p>
              <a:r>
                <a:rPr lang="en-US" sz="1200" dirty="0" smtClean="0"/>
                <a:t>Astronomy Today  (1993)</a:t>
              </a:r>
            </a:p>
          </p:txBody>
        </p:sp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457200" y="2799352"/>
              <a:ext cx="5791200" cy="2133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</a:t>
              </a:r>
              <a:r>
                <a:rPr kumimoji="0" lang="en-US" sz="2800" b="0" i="0" u="none" strike="noStrike" kern="1200" cap="none" spc="0" normalizeH="0" baseline="-2500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Symbol" pitchFamily="18" charset="2"/>
                  <a:ea typeface="+mn-ea"/>
                  <a:cs typeface="+mn-cs"/>
                </a:rPr>
                <a:t>L</a:t>
              </a:r>
              <a:r>
                <a:rPr kumimoji="0" lang="en-US" sz="28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QCD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200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MeV</a:t>
              </a:r>
              <a:endPara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1143000" marR="0" lvl="2" indent="-2286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Temp. at RHIC ~ 10,000 times hotter than the core of the sun (15,000,000 Kelvin)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155-C4B5-4A85-AEB5-CF8118510CEC}" type="slidenum">
              <a:rPr lang="en-US"/>
              <a:pPr/>
              <a:t>12</a:t>
            </a:fld>
            <a:endParaRPr lang="en-US"/>
          </a:p>
        </p:txBody>
      </p:sp>
      <p:sp>
        <p:nvSpPr>
          <p:cNvPr id="98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988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03325"/>
            <a:ext cx="4038600" cy="4525963"/>
          </a:xfrm>
        </p:spPr>
        <p:txBody>
          <a:bodyPr/>
          <a:lstStyle/>
          <a:p>
            <a:r>
              <a:rPr lang="en-US" dirty="0"/>
              <a:t>RHIC</a:t>
            </a:r>
          </a:p>
          <a:p>
            <a:pPr lvl="1"/>
            <a:r>
              <a:rPr lang="en-US" dirty="0"/>
              <a:t>BRAHMS</a:t>
            </a:r>
          </a:p>
          <a:p>
            <a:pPr lvl="1"/>
            <a:r>
              <a:rPr lang="en-US" b="1" dirty="0"/>
              <a:t>PHENIX</a:t>
            </a:r>
          </a:p>
          <a:p>
            <a:pPr lvl="1"/>
            <a:r>
              <a:rPr lang="en-US" dirty="0"/>
              <a:t>PHOBOS</a:t>
            </a:r>
          </a:p>
          <a:p>
            <a:pPr lvl="1"/>
            <a:r>
              <a:rPr lang="en-US" b="1" dirty="0"/>
              <a:t>STAR</a:t>
            </a:r>
          </a:p>
          <a:p>
            <a:pPr lvl="1"/>
            <a:endParaRPr lang="en-US" dirty="0"/>
          </a:p>
        </p:txBody>
      </p:sp>
      <p:sp>
        <p:nvSpPr>
          <p:cNvPr id="9881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03325"/>
            <a:ext cx="4038600" cy="4525963"/>
          </a:xfrm>
        </p:spPr>
        <p:txBody>
          <a:bodyPr/>
          <a:lstStyle/>
          <a:p>
            <a:r>
              <a:rPr lang="en-US" dirty="0"/>
              <a:t>LHC</a:t>
            </a:r>
          </a:p>
          <a:p>
            <a:pPr lvl="1"/>
            <a:r>
              <a:rPr lang="en-US" b="1" dirty="0"/>
              <a:t>ALICE</a:t>
            </a:r>
          </a:p>
          <a:p>
            <a:pPr lvl="1"/>
            <a:r>
              <a:rPr lang="en-US" b="1" dirty="0"/>
              <a:t>ATLAS</a:t>
            </a:r>
          </a:p>
          <a:p>
            <a:pPr lvl="1"/>
            <a:r>
              <a:rPr lang="en-US" b="1" dirty="0"/>
              <a:t>CMS</a:t>
            </a:r>
          </a:p>
          <a:p>
            <a:pPr lvl="1"/>
            <a:r>
              <a:rPr lang="en-US" dirty="0" err="1"/>
              <a:t>LHCb</a:t>
            </a:r>
            <a:endParaRPr lang="en-US" dirty="0"/>
          </a:p>
        </p:txBody>
      </p:sp>
      <p:pic>
        <p:nvPicPr>
          <p:cNvPr id="9881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89325"/>
            <a:ext cx="3467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22675"/>
            <a:ext cx="36576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88167" name="Text Box 7"/>
          <p:cNvSpPr txBox="1">
            <a:spLocks noChangeArrowheads="1"/>
          </p:cNvSpPr>
          <p:nvPr/>
        </p:nvSpPr>
        <p:spPr bwMode="auto">
          <a:xfrm>
            <a:off x="5927725" y="6064250"/>
            <a:ext cx="102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ATLAS</a:t>
            </a:r>
          </a:p>
        </p:txBody>
      </p:sp>
      <p:sp>
        <p:nvSpPr>
          <p:cNvPr id="988168" name="Text Box 8"/>
          <p:cNvSpPr txBox="1">
            <a:spLocks noChangeArrowheads="1"/>
          </p:cNvSpPr>
          <p:nvPr/>
        </p:nvSpPr>
        <p:spPr bwMode="auto">
          <a:xfrm>
            <a:off x="1676400" y="6156325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PHENIX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2B47-E783-42CF-B5EF-31F48A4F876D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F8F-F2AD-414C-94F5-F6BA28BD49B6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71600" y="6324600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Davies et al. (HPQCD),</a:t>
            </a:r>
          </a:p>
          <a:p>
            <a:r>
              <a:rPr lang="en-US" sz="1200" dirty="0" smtClean="0"/>
              <a:t>PRL92 (2004)</a:t>
            </a:r>
            <a:endParaRPr lang="en-US" sz="1200" dirty="0"/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4" y="3657600"/>
            <a:ext cx="2133600" cy="26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47923" y="3581400"/>
            <a:ext cx="3224213" cy="252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3484787" y="6096000"/>
            <a:ext cx="2077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Cheng et al., PRD77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C5113-71E5-4F75-A68F-1A49075B5ED1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62600" y="838200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perturbative</a:t>
            </a:r>
            <a:r>
              <a:rPr lang="en-US" sz="2400" dirty="0" smtClean="0"/>
              <a:t> QCD)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Methods III: </a:t>
            </a:r>
            <a:r>
              <a:rPr lang="en-US" sz="4000" dirty="0" err="1" smtClean="0"/>
              <a:t>AdS</a:t>
            </a:r>
            <a:r>
              <a:rPr lang="en-US" sz="4000" dirty="0" smtClean="0"/>
              <a:t>/CFT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F516-DB25-432E-81F2-034173C7572C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err="1" smtClean="0">
                <a:solidFill>
                  <a:srgbClr val="4D4D4D"/>
                </a:solidFill>
              </a:rPr>
              <a:t>N</a:t>
            </a:r>
            <a:r>
              <a:rPr lang="en-US" sz="2200" baseline="-25000" dirty="0" err="1" smtClean="0">
                <a:solidFill>
                  <a:srgbClr val="4D4D4D"/>
                </a:solidFill>
              </a:rPr>
              <a:t>c</a:t>
            </a:r>
            <a:r>
              <a:rPr lang="en-US" sz="2200" dirty="0" smtClean="0">
                <a:solidFill>
                  <a:srgbClr val="4D4D4D"/>
                </a:solidFill>
              </a:rPr>
              <a:t> → ∞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</a:t>
            </a:r>
          </a:p>
          <a:p>
            <a:pPr marL="1600200" lvl="3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4D4D4D"/>
                </a:solidFill>
              </a:rPr>
              <a:t>Applicable to condensed matter systems?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Calculational</a:t>
            </a:r>
            <a:r>
              <a:rPr lang="en-US" dirty="0" smtClean="0"/>
              <a:t> Validity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Relevant scale for pQCD depends on process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(2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 T) ~ 0.4 for T = 300 </a:t>
            </a:r>
            <a:r>
              <a:rPr lang="en-US" dirty="0" err="1" smtClean="0"/>
              <a:t>MeV</a:t>
            </a:r>
            <a:r>
              <a:rPr lang="en-US" dirty="0" smtClean="0"/>
              <a:t> </a:t>
            </a:r>
          </a:p>
          <a:p>
            <a:r>
              <a:rPr lang="en-US" dirty="0" smtClean="0"/>
              <a:t>Most AdS/CFT calculations: SYM,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-&gt; </a:t>
            </a:r>
            <a:r>
              <a:rPr lang="en-US" dirty="0" err="1" smtClean="0"/>
              <a:t>inf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-&gt; inf.</a:t>
            </a:r>
          </a:p>
          <a:p>
            <a:pPr lvl="1"/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~ 5.5 from energy density matching to lattice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~ 6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 for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= 0.5</a:t>
            </a:r>
          </a:p>
          <a:p>
            <a:r>
              <a:rPr lang="en-US" dirty="0" smtClean="0"/>
              <a:t>RHIC and LHC are in a regime where physics is </a:t>
            </a:r>
            <a:r>
              <a:rPr lang="en-US" dirty="0" smtClean="0"/>
              <a:t>hard</a:t>
            </a:r>
          </a:p>
          <a:p>
            <a:pPr lvl="1"/>
            <a:r>
              <a:rPr lang="en-US" dirty="0" smtClean="0"/>
              <a:t>For pQCD and AdS/CFT theory is at qualitative, not quantitative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ECB1-9D3D-4DDB-B886-AD13B8932C06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AdS/CFT to Lattice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“Intriguing” similarity of results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B4CA-37FA-4428-B47D-DCDF9812E040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38200" y="1905000"/>
            <a:ext cx="6248400" cy="2814384"/>
            <a:chOff x="838200" y="1981200"/>
            <a:chExt cx="6248400" cy="2814384"/>
          </a:xfrm>
        </p:grpSpPr>
        <p:pic>
          <p:nvPicPr>
            <p:cNvPr id="96461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2057400"/>
              <a:ext cx="3167063" cy="2544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4613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3887" y="1981200"/>
              <a:ext cx="3072713" cy="281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4419601" y="3429001"/>
            <a:ext cx="4267199" cy="3047999"/>
            <a:chOff x="1008" y="1152"/>
            <a:chExt cx="3618" cy="2358"/>
          </a:xfrm>
        </p:grpSpPr>
        <p:graphicFrame>
          <p:nvGraphicFramePr>
            <p:cNvPr id="13" name="Object 13"/>
            <p:cNvGraphicFramePr>
              <a:graphicFrameLocks noChangeAspect="1"/>
            </p:cNvGraphicFramePr>
            <p:nvPr/>
          </p:nvGraphicFramePr>
          <p:xfrm>
            <a:off x="1008" y="1152"/>
            <a:ext cx="3618" cy="2358"/>
          </p:xfrm>
          <a:graphic>
            <a:graphicData uri="http://schemas.openxmlformats.org/presentationml/2006/ole">
              <p:oleObj spid="_x0000_s964614" name="Bitmap Image" r:id="rId5" imgW="5742857" imgH="3742857" progId="Paint.Picture">
                <p:embed/>
              </p:oleObj>
            </a:graphicData>
          </a:graphic>
        </p:graphicFrame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1488" y="2936"/>
              <a:ext cx="29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657" y="2685"/>
              <a:ext cx="65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latin typeface="Arial" charset="0"/>
                </a:rPr>
                <a:t>AdS/CFT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590800" y="6248400"/>
            <a:ext cx="5066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J. P. </a:t>
            </a:r>
            <a:r>
              <a:rPr lang="en-US" sz="1200" dirty="0" err="1" smtClean="0"/>
              <a:t>Blaizot</a:t>
            </a:r>
            <a:r>
              <a:rPr lang="en-US" sz="1200" dirty="0" smtClean="0"/>
              <a:t>, E. </a:t>
            </a:r>
            <a:r>
              <a:rPr lang="en-US" sz="1200" dirty="0" err="1" smtClean="0"/>
              <a:t>Iancu</a:t>
            </a:r>
            <a:r>
              <a:rPr lang="en-US" sz="1200" dirty="0" smtClean="0"/>
              <a:t>, U. </a:t>
            </a:r>
            <a:r>
              <a:rPr lang="en-US" sz="1200" dirty="0" err="1" smtClean="0"/>
              <a:t>Kraemmer</a:t>
            </a:r>
            <a:r>
              <a:rPr lang="en-US" sz="1200" dirty="0" smtClean="0"/>
              <a:t>, A. </a:t>
            </a:r>
            <a:r>
              <a:rPr lang="en-US" sz="1200" dirty="0" err="1" smtClean="0"/>
              <a:t>Rebhan</a:t>
            </a:r>
            <a:r>
              <a:rPr lang="en-US" sz="1200" dirty="0" smtClean="0"/>
              <a:t>, JHEP 0706 (2007) 035</a:t>
            </a:r>
            <a:endParaRPr lang="en-US" sz="1200" dirty="0" smtClean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4196405" y="4871396"/>
            <a:ext cx="570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S/S</a:t>
            </a:r>
            <a:r>
              <a:rPr lang="en-US" sz="1200" baseline="-25000" dirty="0" smtClean="0"/>
              <a:t>SB</a:t>
            </a:r>
            <a:endParaRPr lang="en-US" sz="1200" baseline="-250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685800" y="4800600"/>
            <a:ext cx="1261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, QM ‘09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5FCE-3FF7-4CE1-ADD1-77015BBE3703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  <p:pic>
        <p:nvPicPr>
          <p:cNvPr id="968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905000"/>
            <a:ext cx="4335664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848600" y="5257800"/>
            <a:ext cx="1045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STAR, event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Simplest Measurement: No. of Particles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Multiplicity results appear ~perturbative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4">
              <a:buNone/>
            </a:pPr>
            <a:endParaRPr lang="en-US" dirty="0" smtClean="0"/>
          </a:p>
          <a:p>
            <a:pPr lvl="1"/>
            <a:r>
              <a:rPr lang="en-US" dirty="0" smtClean="0"/>
              <a:t>Naive AdS trapped surface results ~ E</a:t>
            </a:r>
            <a:r>
              <a:rPr lang="en-US" baseline="30000" dirty="0" smtClean="0"/>
              <a:t>1/3</a:t>
            </a:r>
          </a:p>
          <a:p>
            <a:pPr lvl="1"/>
            <a:r>
              <a:rPr lang="en-US" dirty="0" smtClean="0"/>
              <a:t>LHC ~2x </a:t>
            </a:r>
            <a:r>
              <a:rPr lang="en-US" dirty="0" smtClean="0"/>
              <a:t>RHIC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12E-73C9-4418-95A9-EC988CE6F7C8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089488"/>
            <a:ext cx="427088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358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1" y="2089489"/>
            <a:ext cx="4114799" cy="298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28600" y="4908888"/>
            <a:ext cx="289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Phys.Rev.Lett.105:252301,2010</a:t>
            </a:r>
            <a:endParaRPr lang="en-US" sz="12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6184062" y="4800600"/>
            <a:ext cx="174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</a:t>
            </a:r>
            <a:r>
              <a:rPr lang="en-US" sz="1200" dirty="0" smtClean="0"/>
              <a:t>PRL106 (2011)</a:t>
            </a:r>
            <a:endParaRPr lang="en-US" sz="1200" dirty="0" smtClean="0"/>
          </a:p>
        </p:txBody>
      </p:sp>
      <p:sp>
        <p:nvSpPr>
          <p:cNvPr id="11" name="Oval 13"/>
          <p:cNvSpPr>
            <a:spLocks noChangeArrowheads="1"/>
          </p:cNvSpPr>
          <p:nvPr/>
        </p:nvSpPr>
        <p:spPr bwMode="auto">
          <a:xfrm>
            <a:off x="4953000" y="5053264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5334000" y="5053264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8205536" y="5053264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4"/>
          <p:cNvSpPr>
            <a:spLocks noChangeArrowheads="1"/>
          </p:cNvSpPr>
          <p:nvPr/>
        </p:nvSpPr>
        <p:spPr bwMode="auto">
          <a:xfrm>
            <a:off x="8305800" y="5053264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Energy, Many Body QCD</a:t>
            </a:r>
          </a:p>
          <a:p>
            <a:pPr lvl="1"/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Introduction to HIC</a:t>
            </a:r>
          </a:p>
          <a:p>
            <a:r>
              <a:rPr lang="en-US" dirty="0" smtClean="0"/>
              <a:t>Heavy Ion Phenomenology</a:t>
            </a:r>
          </a:p>
          <a:p>
            <a:pPr lvl="1"/>
            <a:r>
              <a:rPr lang="en-US" dirty="0" smtClean="0"/>
              <a:t>Theoretical tools</a:t>
            </a:r>
          </a:p>
          <a:p>
            <a:pPr lvl="1"/>
            <a:r>
              <a:rPr lang="en-US" dirty="0" smtClean="0"/>
              <a:t>Connections between theory and data</a:t>
            </a:r>
          </a:p>
          <a:p>
            <a:pPr lvl="2"/>
            <a:r>
              <a:rPr lang="en-US" dirty="0" smtClean="0"/>
              <a:t>Focus on applications of pQCD and AdS/CFT</a:t>
            </a:r>
            <a:endParaRPr lang="en-US" dirty="0" smtClean="0"/>
          </a:p>
          <a:p>
            <a:r>
              <a:rPr lang="en-US" dirty="0" smtClean="0"/>
              <a:t>Discussion/Conclusions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F4FE-F919-4CDE-95F9-6702B7A58D18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Flow: </a:t>
            </a:r>
            <a:r>
              <a:rPr lang="en-US" dirty="0" smtClean="0"/>
              <a:t>More </a:t>
            </a:r>
            <a:r>
              <a:rPr lang="en-US" dirty="0" smtClean="0"/>
              <a:t>Nontrivial Measurement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Qualitative picture:</a:t>
            </a:r>
          </a:p>
          <a:p>
            <a:pPr lvl="1">
              <a:buNone/>
            </a:pPr>
            <a:r>
              <a:rPr lang="en-US" dirty="0" smtClean="0"/>
              <a:t>Anisotropic initial </a:t>
            </a:r>
          </a:p>
          <a:p>
            <a:pPr lvl="1">
              <a:buNone/>
            </a:pPr>
            <a:r>
              <a:rPr lang="en-US" dirty="0" smtClean="0"/>
              <a:t>geometry =&gt; </a:t>
            </a:r>
          </a:p>
          <a:p>
            <a:pPr lvl="1">
              <a:buNone/>
            </a:pPr>
            <a:r>
              <a:rPr lang="en-US" dirty="0" smtClean="0"/>
              <a:t>anisotropic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2E7F8-0E0C-4F12-8935-0615DB2C63F2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4" descr="CollisionGeo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838200"/>
            <a:ext cx="3657600" cy="2442482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3411589"/>
            <a:ext cx="5257800" cy="199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309844" y="3124200"/>
            <a:ext cx="1834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M </a:t>
            </a:r>
            <a:r>
              <a:rPr lang="en-US" sz="1200" dirty="0" err="1"/>
              <a:t>Kaneta</a:t>
            </a:r>
            <a:r>
              <a:rPr lang="en-US" sz="1200" dirty="0"/>
              <a:t>, Results from </a:t>
            </a:r>
            <a:endParaRPr lang="en-US" sz="1200" dirty="0" smtClean="0"/>
          </a:p>
          <a:p>
            <a:r>
              <a:rPr lang="en-US" sz="1200" dirty="0" smtClean="0"/>
              <a:t>the </a:t>
            </a:r>
            <a:r>
              <a:rPr lang="en-US" sz="1200" dirty="0"/>
              <a:t> </a:t>
            </a:r>
            <a:r>
              <a:rPr lang="en-US" sz="1200" dirty="0" smtClean="0"/>
              <a:t>Relativistic Heavy</a:t>
            </a:r>
          </a:p>
          <a:p>
            <a:r>
              <a:rPr lang="en-US" sz="1200" dirty="0" smtClean="0"/>
              <a:t>Ion </a:t>
            </a:r>
            <a:r>
              <a:rPr lang="en-US" sz="1200" dirty="0"/>
              <a:t>Collider (Part II)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858000" y="4724400"/>
            <a:ext cx="1998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Ludlum and L </a:t>
            </a:r>
            <a:r>
              <a:rPr lang="en-US" sz="1200" dirty="0" err="1" smtClean="0"/>
              <a:t>McLerran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Phys</a:t>
            </a:r>
            <a:r>
              <a:rPr lang="en-US" sz="1200" dirty="0"/>
              <a:t>. Today </a:t>
            </a:r>
            <a:r>
              <a:rPr lang="en-US" sz="1200" dirty="0" smtClean="0"/>
              <a:t>56N10 </a:t>
            </a:r>
            <a:r>
              <a:rPr lang="en-US" sz="1200" dirty="0"/>
              <a:t>(2003)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5486400"/>
            <a:ext cx="8458200" cy="95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Hydrodynamics and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217E1-73F0-4CC4-A30E-DD299EB066F9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1295400"/>
            <a:ext cx="45720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Ideal Hydro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¶</a:t>
            </a:r>
            <a:r>
              <a:rPr kumimoji="0" lang="en-US" sz="2800" b="0" i="1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1" u="none" strike="noStrike" kern="1200" cap="none" spc="0" normalizeH="0" baseline="30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  = 0</a:t>
            </a:r>
            <a:endParaRPr lang="en-US" sz="2800" dirty="0" smtClean="0">
              <a:solidFill>
                <a:srgbClr val="005400"/>
              </a:solidFill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Equation of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State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(from lattice QCD)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Ideal: 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  <a:cs typeface="Arial" pitchFamily="34" charset="0"/>
              </a:rPr>
              <a:t>h</a:t>
            </a: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/s = 0</a:t>
            </a:r>
            <a:endParaRPr lang="en-US" sz="3200" dirty="0" smtClean="0">
              <a:solidFill>
                <a:srgbClr val="660000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v</a:t>
            </a:r>
            <a:r>
              <a:rPr lang="en-US" sz="2800" baseline="-25000" dirty="0" smtClean="0">
                <a:solidFill>
                  <a:srgbClr val="005400"/>
                </a:solidFill>
              </a:rPr>
              <a:t>2</a:t>
            </a:r>
            <a:r>
              <a:rPr lang="en-US" sz="2800" dirty="0" smtClean="0">
                <a:solidFill>
                  <a:srgbClr val="005400"/>
                </a:solidFill>
              </a:rPr>
              <a:t>: 2</a:t>
            </a:r>
            <a:r>
              <a:rPr lang="en-US" sz="2800" baseline="30000" dirty="0" smtClean="0">
                <a:solidFill>
                  <a:srgbClr val="005400"/>
                </a:solidFill>
              </a:rPr>
              <a:t>nd</a:t>
            </a:r>
            <a:r>
              <a:rPr lang="en-US" sz="2800" dirty="0" smtClean="0">
                <a:solidFill>
                  <a:srgbClr val="005400"/>
                </a:solidFill>
              </a:rPr>
              <a:t> Fourier </a:t>
            </a:r>
            <a:r>
              <a:rPr lang="en-US" sz="2800" dirty="0" err="1" smtClean="0">
                <a:solidFill>
                  <a:srgbClr val="005400"/>
                </a:solidFill>
              </a:rPr>
              <a:t>coef</a:t>
            </a:r>
            <a:r>
              <a:rPr lang="en-US" sz="2800" dirty="0" smtClean="0">
                <a:solidFill>
                  <a:srgbClr val="005400"/>
                </a:solidFill>
              </a:rPr>
              <a:t> of particle spectrum: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>
              <a:solidFill>
                <a:srgbClr val="660000"/>
              </a:solidFill>
            </a:endParaRPr>
          </a:p>
        </p:txBody>
      </p:sp>
      <p:pic>
        <p:nvPicPr>
          <p:cNvPr id="8837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5064071"/>
            <a:ext cx="8458200" cy="95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4929189" y="1170801"/>
            <a:ext cx="3681411" cy="3705999"/>
            <a:chOff x="4929189" y="2542401"/>
            <a:chExt cx="3681411" cy="3705999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29189" y="2542401"/>
              <a:ext cx="3681411" cy="3599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5867400" y="5971401"/>
              <a:ext cx="16450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White Paper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3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AdS/CFT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</a:t>
            </a:r>
            <a:r>
              <a:rPr lang="en-US" dirty="0" smtClean="0"/>
              <a:t>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r>
              <a:rPr lang="en-US" dirty="0" smtClean="0"/>
              <a:t>Similar story for hydro at LHC</a:t>
            </a:r>
            <a:endParaRPr lang="en-US" dirty="0" smtClean="0"/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6E82C-8471-4124-BAFD-8D130769594F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615611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590800"/>
          <a:ext cx="4660900" cy="3218087"/>
        </p:xfrm>
        <a:graphic>
          <a:graphicData uri="http://schemas.openxmlformats.org/presentationml/2006/ole">
            <p:oleObj spid="_x0000_s887810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5735346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435011"/>
            <a:ext cx="1978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Shear Viscosity, Wikipedia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Geometry in Viscosity Extraction</a:t>
            </a:r>
            <a:endParaRPr lang="en-US" baseline="-25000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3340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Poorly constrained initial </a:t>
            </a:r>
            <a:r>
              <a:rPr lang="en-US" dirty="0" err="1" smtClean="0"/>
              <a:t>geom</a:t>
            </a:r>
            <a:r>
              <a:rPr lang="en-US" dirty="0" smtClean="0"/>
              <a:t> =&gt; &gt;100% uncertainty in viscosity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r>
              <a:rPr lang="en-US" dirty="0" smtClean="0"/>
              <a:t>Conservative estimate: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&lt; 6 x 1/4</a:t>
            </a:r>
            <a:r>
              <a:rPr lang="en-US" dirty="0" smtClean="0">
                <a:latin typeface="Symbol" pitchFamily="18" charset="2"/>
              </a:rPr>
              <a:t>p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8E52-C691-4DB2-9FBE-996E9AF546AC}" type="datetime1">
              <a:rPr lang="en-US" smtClean="0"/>
              <a:t>3/29/2011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28600" y="2052640"/>
          <a:ext cx="4176713" cy="3303587"/>
        </p:xfrm>
        <a:graphic>
          <a:graphicData uri="http://schemas.openxmlformats.org/presentationml/2006/ole">
            <p:oleObj spid="_x0000_s888834" name="Image" r:id="rId3" imgW="6679365" imgH="5282540" progId="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4572000" y="2128840"/>
          <a:ext cx="4411663" cy="3251200"/>
        </p:xfrm>
        <a:graphic>
          <a:graphicData uri="http://schemas.openxmlformats.org/presentationml/2006/ole">
            <p:oleObj spid="_x0000_s888835" name="Image" r:id="rId4" imgW="6996825" imgH="5155556" progId="">
              <p:embed/>
            </p:oleObj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867400" y="5329240"/>
            <a:ext cx="22140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</a:t>
            </a:r>
            <a:endParaRPr lang="en-US" sz="1200" dirty="0" smtClean="0"/>
          </a:p>
          <a:p>
            <a:r>
              <a:rPr lang="en-US" sz="1200" dirty="0" smtClean="0"/>
              <a:t>Phys.Lett.B636:299-304,2006</a:t>
            </a:r>
            <a:endParaRPr lang="en-US" sz="1200" dirty="0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609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7239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81153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8229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3276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3657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49530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53340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  <p:bldP spid="10" grpId="0"/>
      <p:bldP spid="13" grpId="0" animBg="1"/>
      <p:bldP spid="14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30B3A-E6EF-4D4D-8DA4-9DB26C9AA86C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819202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4A761-AC58-4D92-84BF-A64A5A4E64CC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18C4-64FB-440E-A0AF-28A6D3908E9E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7EA89-9EF7-4087-85BE-4391C36E834D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Hard-to-Find Jets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Peripheral Collision</a:t>
            </a:r>
          </a:p>
          <a:p>
            <a:pPr lvl="1"/>
            <a:r>
              <a:rPr lang="en-US" dirty="0" smtClean="0"/>
              <a:t>similar to p + 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Central Collision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66D0-89D3-4902-946F-4A26D9F79011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966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2341109"/>
            <a:ext cx="4114800" cy="3362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66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1109"/>
            <a:ext cx="4343400" cy="337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667000" y="5791200"/>
            <a:ext cx="3621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ATLAS measurements from Steinberg, HI at LHC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29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42672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42672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A903-93C6-4DCB-B5B1-C52075A68226}" type="datetime1">
              <a:rPr lang="en-US" smtClean="0"/>
              <a:t>3/29/2011</a:t>
            </a:fld>
            <a:endParaRPr lang="en-US"/>
          </a:p>
        </p:txBody>
      </p:sp>
      <p:pic>
        <p:nvPicPr>
          <p:cNvPr id="35533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6225" y="1905000"/>
            <a:ext cx="85915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Fundamental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93B4-74AB-4074-AB12-3CF2670AC714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30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AC14-0BED-46E1-A2D7-5297ECFBA13A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Disagreement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49530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Mass of quarks should be important</a:t>
            </a:r>
          </a:p>
          <a:p>
            <a:pPr lvl="1"/>
            <a:r>
              <a:rPr lang="en-US" dirty="0" smtClean="0"/>
              <a:t>Expect heavy quarks to lose less energy</a:t>
            </a:r>
          </a:p>
          <a:p>
            <a:r>
              <a:rPr lang="en-US" dirty="0" smtClean="0"/>
              <a:t>Non-photonic electrons (NPE) surprisingly suppressed</a:t>
            </a:r>
          </a:p>
          <a:p>
            <a:pPr lvl="1"/>
            <a:r>
              <a:rPr lang="en-US" dirty="0" smtClean="0"/>
              <a:t>Decay fragments of </a:t>
            </a:r>
            <a:r>
              <a:rPr lang="en-US" i="1" dirty="0" smtClean="0"/>
              <a:t>c </a:t>
            </a:r>
            <a:r>
              <a:rPr lang="en-US" dirty="0" smtClean="0"/>
              <a:t>and </a:t>
            </a:r>
            <a:r>
              <a:rPr lang="en-US" i="1" dirty="0" smtClean="0"/>
              <a:t>b</a:t>
            </a:r>
            <a:r>
              <a:rPr lang="en-US" dirty="0" smtClean="0"/>
              <a:t> quarks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4D41-0820-4014-A75B-3BCEED7721ED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36958" y="5486400"/>
            <a:ext cx="2307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Djordjevic,et</a:t>
            </a:r>
            <a:r>
              <a:rPr lang="en-US" sz="1200" dirty="0" smtClean="0"/>
              <a:t> al. PLB632 (2006)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872038" y="1524000"/>
            <a:ext cx="4043362" cy="3942436"/>
            <a:chOff x="2438400" y="2085201"/>
            <a:chExt cx="4043362" cy="3942436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2085201"/>
              <a:ext cx="4043362" cy="394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9" name="Group 15"/>
            <p:cNvGrpSpPr/>
            <p:nvPr/>
          </p:nvGrpSpPr>
          <p:grpSpPr>
            <a:xfrm>
              <a:off x="3200400" y="4489847"/>
              <a:ext cx="1066800" cy="338554"/>
              <a:chOff x="5181600" y="3991967"/>
              <a:chExt cx="1066800" cy="338554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5181600" y="4038600"/>
                <a:ext cx="1066800" cy="1588"/>
              </a:xfrm>
              <a:prstGeom prst="line">
                <a:avLst/>
              </a:prstGeom>
              <a:ln w="3492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5257800" y="3991967"/>
                <a:ext cx="34336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i="1" dirty="0" smtClean="0">
                    <a:solidFill>
                      <a:schemeClr val="accent2"/>
                    </a:solidFill>
                  </a:rPr>
                  <a:t>e</a:t>
                </a:r>
                <a:r>
                  <a:rPr lang="en-US" sz="1600" b="1" baseline="30000" dirty="0" smtClean="0">
                    <a:solidFill>
                      <a:schemeClr val="accent2"/>
                    </a:solidFill>
                  </a:rPr>
                  <a:t>-</a:t>
                </a: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5181600" y="3654623"/>
            <a:ext cx="12747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504D"/>
                </a:solidFill>
              </a:rPr>
              <a:t>PHENIX NPE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F32-6570-4B2A-9DBC-77B0F72F0746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  <p:grpSp>
        <p:nvGrpSpPr>
          <p:cNvPr id="10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1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33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2620963" y="5638800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2133600" y="1295400"/>
            <a:ext cx="4572000" cy="4038600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341FD-A7C2-4678-BF69-D06EE277A09B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Many caveats</a:t>
            </a:r>
          </a:p>
          <a:p>
            <a:pPr lvl="1"/>
            <a:r>
              <a:rPr lang="en-US" dirty="0" smtClean="0"/>
              <a:t>But, difficult to reconcile large increase in multiplicity and minor increase in suppression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35683-C428-46F1-AB3C-29768D1E88B8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96768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66800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87854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8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7883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9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7883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562600" y="4972050"/>
            <a:ext cx="22258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in prep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35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820226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6725-FCF9-4355-A13B-0F2F26EEDAF3}" type="datetime1">
              <a:rPr lang="en-US" smtClean="0"/>
              <a:t>3/29/2011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36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821250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689D-45DF-4AD4-8CC2-235CDCCEBE5B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C3B7-0B96-4C48-AE42-1797BED01D6D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4001852" y="838200"/>
            <a:ext cx="4797896" cy="3020199"/>
            <a:chOff x="4001852" y="1676400"/>
            <a:chExt cx="4797896" cy="302019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532548" cy="3010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239000" y="44196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1430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62000" y="4800600"/>
            <a:ext cx="2028119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g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grpSp>
        <p:nvGrpSpPr>
          <p:cNvPr id="9" name="Group 13"/>
          <p:cNvGrpSpPr/>
          <p:nvPr/>
        </p:nvGrpSpPr>
        <p:grpSpPr>
          <a:xfrm>
            <a:off x="3733800" y="3840935"/>
            <a:ext cx="4419600" cy="3017065"/>
            <a:chOff x="3733800" y="3840935"/>
            <a:chExt cx="4419600" cy="3017065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33800" y="3840935"/>
              <a:ext cx="4419600" cy="2806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5589878" y="6581001"/>
              <a:ext cx="2563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Marquet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Renk</a:t>
              </a:r>
              <a:r>
                <a:rPr lang="en-US" sz="1200" dirty="0" smtClean="0"/>
                <a:t>, PLB685 (2010)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52400" y="5791200"/>
            <a:ext cx="2369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4419600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840E9-1E48-4FA9-8EB9-04D65C835438}" type="slidenum">
              <a:rPr lang="en-US"/>
              <a:pPr/>
              <a:t>38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 dirty="0"/>
              <a:t>But what about the interplay between mass and momentum?</a:t>
            </a:r>
          </a:p>
          <a:p>
            <a:pPr lvl="1"/>
            <a:r>
              <a:rPr lang="en-US" dirty="0"/>
              <a:t>Take ratio of </a:t>
            </a:r>
            <a:r>
              <a:rPr lang="en-US" i="1" dirty="0"/>
              <a:t>c</a:t>
            </a:r>
            <a:r>
              <a:rPr lang="en-US" dirty="0"/>
              <a:t> to </a:t>
            </a:r>
            <a:r>
              <a:rPr lang="en-US" i="1" dirty="0"/>
              <a:t>b</a:t>
            </a:r>
            <a:r>
              <a:rPr lang="en-US" dirty="0"/>
              <a:t>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pQCD</a:t>
            </a:r>
            <a:r>
              <a:rPr lang="en-US" dirty="0"/>
              <a:t>: Mass effects die out with increasing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2">
              <a:buFontTx/>
              <a:buNone/>
            </a:pPr>
            <a:endParaRPr lang="en-US" dirty="0"/>
          </a:p>
          <a:p>
            <a:pPr lvl="3"/>
            <a:r>
              <a:rPr lang="en-US" dirty="0"/>
              <a:t>Ratio starts below 1, asymptotically approaches 1.  Approach is slower for higher quenching</a:t>
            </a:r>
          </a:p>
          <a:p>
            <a:pPr lvl="2"/>
            <a:r>
              <a:rPr lang="en-US" dirty="0"/>
              <a:t>ST: drag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 dirty="0" err="1"/>
              <a:t>R</a:t>
            </a:r>
            <a:r>
              <a:rPr lang="en-US" i="1" baseline="30000" dirty="0" err="1"/>
              <a:t>cb</a:t>
            </a:r>
            <a:r>
              <a:rPr lang="en-US" baseline="-25000" dirty="0" err="1"/>
              <a:t>pQCD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 ~ </a:t>
            </a:r>
            <a:r>
              <a:rPr lang="en-US" i="1" dirty="0" err="1"/>
              <a:t>n</a:t>
            </a:r>
            <a:r>
              <a:rPr lang="en-US" baseline="-25000" dirty="0" err="1"/>
              <a:t>b</a:t>
            </a:r>
            <a:r>
              <a:rPr lang="en-US" dirty="0" err="1"/>
              <a:t>M</a:t>
            </a:r>
            <a:r>
              <a:rPr lang="en-US" baseline="-25000" dirty="0" err="1"/>
              <a:t>c</a:t>
            </a:r>
            <a:r>
              <a:rPr lang="en-US" dirty="0"/>
              <a:t>/</a:t>
            </a:r>
            <a:r>
              <a:rPr lang="en-US" i="1" dirty="0" err="1"/>
              <a:t>n</a:t>
            </a:r>
            <a:r>
              <a:rPr lang="en-US" baseline="-25000" dirty="0" err="1"/>
              <a:t>c</a:t>
            </a:r>
            <a:r>
              <a:rPr lang="en-US" dirty="0" err="1"/>
              <a:t>M</a:t>
            </a:r>
            <a:r>
              <a:rPr lang="en-US" baseline="-25000" dirty="0" err="1"/>
              <a:t>b</a:t>
            </a:r>
            <a:r>
              <a:rPr lang="en-US" baseline="-25000" dirty="0"/>
              <a:t> </a:t>
            </a:r>
            <a:r>
              <a:rPr lang="en-US" dirty="0"/>
              <a:t>~ M</a:t>
            </a:r>
            <a:r>
              <a:rPr lang="en-US" baseline="-25000" dirty="0"/>
              <a:t>c</a:t>
            </a:r>
            <a:r>
              <a:rPr lang="en-US" dirty="0"/>
              <a:t>/M</a:t>
            </a:r>
            <a:r>
              <a:rPr lang="en-US" baseline="-25000" dirty="0"/>
              <a:t>b </a:t>
            </a:r>
            <a:r>
              <a:rPr lang="en-US" dirty="0"/>
              <a:t>~ .27</a:t>
            </a:r>
          </a:p>
          <a:p>
            <a:pPr lvl="3"/>
            <a:r>
              <a:rPr lang="en-US" dirty="0"/>
              <a:t>Ratio starts below 1;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Enhanced </a:t>
            </a:r>
            <a:r>
              <a:rPr lang="en-US" dirty="0" smtClean="0"/>
              <a:t>Signal: LHC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211263" y="3124200"/>
            <a:ext cx="6448425" cy="457200"/>
            <a:chOff x="1211263" y="3124200"/>
            <a:chExt cx="6448425" cy="457200"/>
          </a:xfrm>
        </p:grpSpPr>
        <p:sp>
          <p:nvSpPr>
            <p:cNvPr id="613380" name="Rectangle 4"/>
            <p:cNvSpPr>
              <a:spLocks noChangeArrowheads="1"/>
            </p:cNvSpPr>
            <p:nvPr/>
          </p:nvSpPr>
          <p:spPr bwMode="auto">
            <a:xfrm>
              <a:off x="1211263" y="3124200"/>
              <a:ext cx="64484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R</a:t>
              </a:r>
              <a:r>
                <a:rPr lang="en-US" sz="2400" i="1" baseline="30000" dirty="0" err="1">
                  <a:solidFill>
                    <a:srgbClr val="4D4D4D"/>
                  </a:solidFill>
                </a:rPr>
                <a:t>cb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pQCD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1 -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i="1" dirty="0">
                  <a:solidFill>
                    <a:srgbClr val="4D4D4D"/>
                  </a:solidFill>
                </a:rPr>
                <a:t>n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b</a:t>
              </a:r>
              <a:r>
                <a:rPr lang="en-US" sz="2400" dirty="0">
                  <a:solidFill>
                    <a:srgbClr val="4D4D4D"/>
                  </a:solidFill>
                </a:rPr>
                <a:t>/M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c</a:t>
              </a:r>
              <a:r>
                <a:rPr lang="en-US" sz="2400" dirty="0">
                  <a:solidFill>
                    <a:srgbClr val="4D4D4D"/>
                  </a:solidFill>
                </a:rPr>
                <a:t>) (   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pic>
          <p:nvPicPr>
            <p:cNvPr id="613381" name="Picture 5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29400" y="3213100"/>
              <a:ext cx="274637" cy="342900"/>
            </a:xfrm>
            <a:prstGeom prst="rect">
              <a:avLst/>
            </a:prstGeom>
            <a:noFill/>
          </p:spPr>
        </p:pic>
      </p:grpSp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3683358" y="3607158"/>
            <a:ext cx="4393842" cy="33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82284" y="5867400"/>
            <a:ext cx="31242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AA9-27A6-4D8C-AEC1-1AB698F51F6C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79" grpId="0" uiExpand="1" build="p"/>
      <p:bldP spid="613382" grpId="0" animBg="1"/>
      <p:bldP spid="61338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39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LHC R</a:t>
            </a:r>
            <a:r>
              <a:rPr lang="en-US" i="1" baseline="30000"/>
              <a:t>c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)/R</a:t>
            </a:r>
            <a:r>
              <a:rPr lang="en-US" i="1" baseline="30000"/>
              <a:t>b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Prediction</a:t>
            </a:r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Zoo of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r>
              <a:rPr lang="en-US" dirty="0" smtClean="0"/>
              <a:t>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8006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Taking the ratio cancels most normalization differences seen previously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pQCD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AdS/CFT ratio is flat and many times smaller than pQCD at only moderate 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D149-71E7-4148-83D3-693D36A19E9C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 bwMode="auto">
          <a:xfrm>
            <a:off x="6019800" y="1447800"/>
            <a:ext cx="3048000" cy="2743200"/>
          </a:xfrm>
          <a:prstGeom prst="ellips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0" y="1828800"/>
            <a:ext cx="2819400" cy="22098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pic>
        <p:nvPicPr>
          <p:cNvPr id="35123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1676400"/>
            <a:ext cx="25550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Strong compared to E&amp;M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Electromagnetism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Electric charge (+)</a:t>
            </a:r>
          </a:p>
          <a:p>
            <a:pPr lvl="2"/>
            <a:r>
              <a:rPr lang="en-US" dirty="0" smtClean="0"/>
              <a:t>electrons</a:t>
            </a:r>
          </a:p>
          <a:p>
            <a:pPr lvl="1"/>
            <a:r>
              <a:rPr lang="en-US" dirty="0" smtClean="0"/>
              <a:t>Carriers: photons</a:t>
            </a:r>
          </a:p>
          <a:p>
            <a:pPr lvl="1"/>
            <a:r>
              <a:rPr lang="en-US" dirty="0" smtClean="0"/>
              <a:t>Field theory:</a:t>
            </a:r>
          </a:p>
          <a:p>
            <a:pPr lvl="2"/>
            <a:r>
              <a:rPr lang="en-US" dirty="0" smtClean="0"/>
              <a:t>Quantum electro-dynamics (QED)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148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Strong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Color charge (r, g, b)</a:t>
            </a:r>
          </a:p>
          <a:p>
            <a:pPr lvl="2"/>
            <a:r>
              <a:rPr lang="en-US" dirty="0" smtClean="0"/>
              <a:t>quarks</a:t>
            </a:r>
          </a:p>
          <a:p>
            <a:pPr lvl="1"/>
            <a:r>
              <a:rPr lang="en-US" dirty="0" smtClean="0"/>
              <a:t>Carriers: gluons</a:t>
            </a:r>
          </a:p>
          <a:p>
            <a:pPr lvl="1"/>
            <a:r>
              <a:rPr lang="en-US" dirty="0" smtClean="0"/>
              <a:t>Field theory:</a:t>
            </a:r>
          </a:p>
          <a:p>
            <a:pPr lvl="2"/>
            <a:r>
              <a:rPr lang="en-US" dirty="0" smtClean="0"/>
              <a:t>Quantum chromo-dynamics (QCD)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57B68-9487-463C-98A0-5A3ED25A979A}" type="datetime1">
              <a:rPr lang="en-US" smtClean="0"/>
              <a:t>3/29/2011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5225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300000">
            <a:off x="1131287" y="1823941"/>
            <a:ext cx="21431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647568" y="2958921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0600" y="1524000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4320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Hydrogen</a:t>
            </a:r>
          </a:p>
        </p:txBody>
      </p:sp>
      <p:sp>
        <p:nvSpPr>
          <p:cNvPr id="19" name="Down Arrow 18"/>
          <p:cNvSpPr/>
          <p:nvPr/>
        </p:nvSpPr>
        <p:spPr bwMode="auto">
          <a:xfrm rot="15827717">
            <a:off x="4105324" y="1719302"/>
            <a:ext cx="990600" cy="255595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 rot="21230144">
            <a:off x="3751043" y="2826035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Look Inside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3685401"/>
            <a:ext cx="1154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nobelprize.org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09800" y="3505200"/>
            <a:ext cx="7889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40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C30D6-4E1A-4025-A2AF-0612C42D4865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41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285-0722-4623-ADB7-27F0ED2B69B4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Heavy Ion Physics is fascinating</a:t>
            </a:r>
          </a:p>
          <a:p>
            <a:pPr lvl="1"/>
            <a:r>
              <a:rPr lang="en-US" dirty="0" smtClean="0"/>
              <a:t>Want to understand properties of </a:t>
            </a:r>
            <a:r>
              <a:rPr lang="en-US" dirty="0" smtClean="0"/>
              <a:t>many-body, non-Abelian QCD</a:t>
            </a:r>
          </a:p>
          <a:p>
            <a:pPr lvl="1"/>
            <a:r>
              <a:rPr lang="en-US" dirty="0" smtClean="0"/>
              <a:t>A</a:t>
            </a:r>
            <a:r>
              <a:rPr lang="en-US" dirty="0" smtClean="0"/>
              <a:t>ble to experimentally test theory</a:t>
            </a:r>
          </a:p>
          <a:p>
            <a:r>
              <a:rPr lang="en-US" dirty="0" smtClean="0"/>
              <a:t>Number of computable observables</a:t>
            </a:r>
          </a:p>
          <a:p>
            <a:pPr lvl="1"/>
            <a:r>
              <a:rPr lang="en-US" dirty="0" smtClean="0"/>
              <a:t>Particle production; </a:t>
            </a:r>
            <a:r>
              <a:rPr lang="en-US" dirty="0" err="1" smtClean="0"/>
              <a:t>thermalization</a:t>
            </a:r>
            <a:r>
              <a:rPr lang="en-US" dirty="0" smtClean="0"/>
              <a:t> time; viscosity (shear and bulk); correlations between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particles, and high- and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particles; energy loss and its redistribution</a:t>
            </a:r>
            <a:endParaRPr lang="en-US" dirty="0" smtClean="0"/>
          </a:p>
          <a:p>
            <a:r>
              <a:rPr lang="en-US" dirty="0" smtClean="0"/>
              <a:t>Traditional </a:t>
            </a:r>
            <a:r>
              <a:rPr lang="en-US" dirty="0" smtClean="0"/>
              <a:t>pQCD techniques in quantitative disagreement with data</a:t>
            </a:r>
          </a:p>
          <a:p>
            <a:pPr lvl="1"/>
            <a:r>
              <a:rPr lang="en-US" dirty="0" smtClean="0"/>
              <a:t>New, exciting theory tool with </a:t>
            </a:r>
            <a:r>
              <a:rPr lang="en-US" dirty="0" err="1" smtClean="0"/>
              <a:t>AdS</a:t>
            </a:r>
            <a:r>
              <a:rPr lang="en-US" dirty="0" smtClean="0"/>
              <a:t>/CFT, successes</a:t>
            </a:r>
          </a:p>
          <a:p>
            <a:r>
              <a:rPr lang="en-US" dirty="0" smtClean="0"/>
              <a:t>LHC: </a:t>
            </a:r>
            <a:r>
              <a:rPr lang="en-US" dirty="0" smtClean="0"/>
              <a:t>already exciting new results</a:t>
            </a:r>
            <a:endParaRPr lang="en-US" dirty="0" smtClean="0"/>
          </a:p>
          <a:p>
            <a:pPr lvl="1"/>
            <a:r>
              <a:rPr lang="en-US" dirty="0" smtClean="0"/>
              <a:t>Experimental signature: 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c</a:t>
            </a:r>
            <a:r>
              <a:rPr lang="en-US" i="1" baseline="-25000" dirty="0" err="1" smtClean="0"/>
              <a:t>AA</a:t>
            </a:r>
            <a:r>
              <a:rPr lang="en-US" i="1" dirty="0" smtClean="0"/>
              <a:t>/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b</a:t>
            </a:r>
            <a:r>
              <a:rPr lang="en-US" i="1" baseline="-25000" dirty="0" err="1" smtClean="0"/>
              <a:t>AA</a:t>
            </a:r>
            <a:endParaRPr lang="en-US" i="1" dirty="0" smtClean="0"/>
          </a:p>
          <a:p>
            <a:r>
              <a:rPr lang="en-US" dirty="0" smtClean="0"/>
              <a:t>Future of HIC: qualitative =&gt; quantitative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218C5-04E0-44D9-A120-15B489FDDEDD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8C44B-BF17-4538-904A-CB0332521920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pT</a:t>
            </a:r>
            <a:r>
              <a:rPr lang="en-US" dirty="0" smtClean="0"/>
              <a:t> v2: JHL </a:t>
            </a:r>
            <a:r>
              <a:rPr lang="en-US" dirty="0" smtClean="0"/>
              <a:t>plots</a:t>
            </a:r>
          </a:p>
          <a:p>
            <a:r>
              <a:rPr lang="en-US" dirty="0" smtClean="0"/>
              <a:t>baryons/mesons AdS</a:t>
            </a:r>
          </a:p>
          <a:p>
            <a:r>
              <a:rPr lang="en-US" dirty="0" smtClean="0"/>
              <a:t>AdS light quarks/gluons</a:t>
            </a:r>
          </a:p>
          <a:p>
            <a:r>
              <a:rPr lang="en-US" dirty="0" smtClean="0"/>
              <a:t>bulk </a:t>
            </a:r>
            <a:r>
              <a:rPr lang="en-US" dirty="0" err="1" smtClean="0"/>
              <a:t>vs</a:t>
            </a:r>
            <a:r>
              <a:rPr lang="en-US" dirty="0" smtClean="0"/>
              <a:t> shear viscosity</a:t>
            </a:r>
          </a:p>
          <a:p>
            <a:r>
              <a:rPr lang="en-US" dirty="0" smtClean="0"/>
              <a:t>Distribution of lost energy in AdS: correlations</a:t>
            </a:r>
          </a:p>
          <a:p>
            <a:r>
              <a:rPr lang="en-US" dirty="0" err="1" smtClean="0"/>
              <a:t>Thermalization</a:t>
            </a:r>
            <a:r>
              <a:rPr lang="en-US" dirty="0" smtClean="0"/>
              <a:t> time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A4413-CAF0-4FDC-82C6-B38DE9019510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FDF9-44F6-467E-8C7D-9A2DBFCB3DD1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E8A97-143F-4828-A926-5BDFCFA01549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1148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1828800"/>
            <a:ext cx="3987910" cy="2447330"/>
            <a:chOff x="228600" y="2433935"/>
            <a:chExt cx="3987910" cy="244733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433935"/>
              <a:ext cx="425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e’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4359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A’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4384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1752600"/>
            <a:ext cx="3561809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5181600" y="6400800"/>
            <a:ext cx="2816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Caldwell and Kowalski, PRC 81 (2010)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64454" y="5867400"/>
            <a:ext cx="1721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6</a:t>
            </a:r>
            <a:r>
              <a:rPr lang="en-US" dirty="0" smtClean="0"/>
              <a:t> J/</a:t>
            </a:r>
            <a:r>
              <a:rPr lang="en-US" i="1" dirty="0" smtClean="0">
                <a:latin typeface="Symbol" pitchFamily="18" charset="2"/>
              </a:rPr>
              <a:t>y</a:t>
            </a:r>
            <a:r>
              <a:rPr lang="en-US" dirty="0" smtClean="0"/>
              <a:t> Events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4960" y="4267200"/>
            <a:ext cx="38298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sz="2400" dirty="0" smtClean="0">
                <a:solidFill>
                  <a:srgbClr val="005400"/>
                </a:solidFill>
              </a:rPr>
              <a:t>2 gluon exchange </a:t>
            </a:r>
          </a:p>
          <a:p>
            <a:pPr lvl="1">
              <a:buNone/>
            </a:pPr>
            <a:r>
              <a:rPr lang="en-US" sz="2400" dirty="0" smtClean="0">
                <a:solidFill>
                  <a:srgbClr val="005400"/>
                </a:solidFill>
              </a:rPr>
              <a:t>=&gt; mean &amp; correlations</a:t>
            </a:r>
          </a:p>
          <a:p>
            <a:endParaRPr lang="en-US" sz="2400" dirty="0" err="1" smtClean="0"/>
          </a:p>
        </p:txBody>
      </p:sp>
      <p:sp>
        <p:nvSpPr>
          <p:cNvPr id="24" name="TextBox 23"/>
          <p:cNvSpPr txBox="1"/>
          <p:nvPr/>
        </p:nvSpPr>
        <p:spPr>
          <a:xfrm>
            <a:off x="7449305" y="3352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5486400"/>
            <a:ext cx="2662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Also DVCS and </a:t>
            </a: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Incoherent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22" grpId="0"/>
      <p:bldP spid="24" grpId="0"/>
      <p:bldP spid="2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73B6-FAEC-4717-8BA9-C7BB88184699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97075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1576389"/>
            <a:ext cx="9157650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629400" y="49530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D2E3D-B75D-490B-95BF-E51A2884DD60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96153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1752600"/>
            <a:ext cx="6086475" cy="406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943600" y="6324600"/>
            <a:ext cx="24311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</a:t>
            </a:r>
            <a:r>
              <a:rPr lang="en-US" sz="1200" dirty="0" smtClean="0"/>
              <a:t>PRL105 </a:t>
            </a:r>
            <a:r>
              <a:rPr lang="en-US" sz="1200" dirty="0" smtClean="0"/>
              <a:t>(2010), 252301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755D-44CA-4C4F-8699-63D8A13981C0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9605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762000"/>
            <a:ext cx="7800975" cy="514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943600" y="6324600"/>
            <a:ext cx="24311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</a:t>
            </a:r>
            <a:r>
              <a:rPr lang="en-US" sz="1200" dirty="0" smtClean="0"/>
              <a:t>PRL105 </a:t>
            </a:r>
            <a:r>
              <a:rPr lang="en-US" sz="1200" dirty="0" smtClean="0"/>
              <a:t>(2010), 252301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E&amp;M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Lagrangian</a:t>
            </a:r>
            <a:r>
              <a:rPr lang="en-US" dirty="0" smtClean="0"/>
              <a:t> known:</a:t>
            </a:r>
          </a:p>
          <a:p>
            <a:r>
              <a:rPr lang="en-US" dirty="0" smtClean="0"/>
              <a:t>QED Vertex: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Ex. of Precision QED: g - 2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BA62-02FB-434E-B30F-549641952EE9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39644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133600"/>
            <a:ext cx="1529920" cy="1347787"/>
          </a:xfrm>
          <a:prstGeom prst="rect">
            <a:avLst/>
          </a:prstGeom>
        </p:spPr>
      </p:pic>
      <p:pic>
        <p:nvPicPr>
          <p:cNvPr id="8806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98" y="4419600"/>
            <a:ext cx="8636302" cy="62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69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562600"/>
            <a:ext cx="76057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86400" y="60960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10540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Gabrielse</a:t>
            </a:r>
            <a:r>
              <a:rPr lang="en-US" sz="1200" dirty="0" smtClean="0"/>
              <a:t> et al., PRL97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1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F396-CD74-4715-A5BB-4D59102BEC72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960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838200"/>
            <a:ext cx="7090734" cy="513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66068" y="6076890"/>
            <a:ext cx="3854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K </a:t>
            </a:r>
            <a:r>
              <a:rPr lang="en-US" sz="2000" dirty="0" err="1" smtClean="0"/>
              <a:t>Loizides</a:t>
            </a:r>
            <a:r>
              <a:rPr lang="en-US" sz="2000" dirty="0" smtClean="0"/>
              <a:t>, HI at the LHC (2011)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 at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EDC63-549E-44DB-9A70-EAFA13052DBD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96563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295400"/>
            <a:ext cx="6368894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943600" y="5638800"/>
            <a:ext cx="1878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Loizides</a:t>
            </a:r>
            <a:r>
              <a:rPr lang="en-US" sz="1200" dirty="0" smtClean="0"/>
              <a:t>, HI at LHC 2011</a:t>
            </a:r>
            <a:endParaRPr lang="en-US" sz="1200" dirty="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B061-4553-462F-8B92-F5A72DE66056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17064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66068" y="6400800"/>
            <a:ext cx="3854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K </a:t>
            </a:r>
            <a:r>
              <a:rPr lang="en-US" sz="2000" dirty="0" err="1" smtClean="0"/>
              <a:t>Loizides</a:t>
            </a:r>
            <a:r>
              <a:rPr lang="en-US" sz="2000" dirty="0" smtClean="0"/>
              <a:t>, HI at the LHC (2011)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F2A8-B47E-4D5F-B989-093E95E92AAE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96153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295400"/>
            <a:ext cx="4140200" cy="141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153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2819400"/>
            <a:ext cx="8315325" cy="197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629400" y="4876800"/>
            <a:ext cx="2338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ATLAS, </a:t>
            </a:r>
            <a:r>
              <a:rPr lang="en-US" sz="1200" dirty="0" smtClean="0"/>
              <a:t>PRL105:252303 (2010)</a:t>
            </a:r>
            <a:endParaRPr lang="en-US" sz="1200" dirty="0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87AF6-E4C6-450F-B96F-E62CAB9CB64E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9625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4572" y="1752600"/>
            <a:ext cx="4393228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56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1752600"/>
            <a:ext cx="462101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 of </a:t>
            </a:r>
            <a:r>
              <a:rPr lang="en-US" dirty="0" err="1" smtClean="0"/>
              <a:t>pQCD</a:t>
            </a:r>
            <a:r>
              <a:rPr lang="en-US" dirty="0" smtClean="0"/>
              <a:t> at RHIC?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514600" y="1000125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Failure at &gt; 9 </a:t>
            </a:r>
            <a:r>
              <a:rPr lang="en-US" sz="3200" dirty="0" err="1" smtClean="0"/>
              <a:t>GeV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75F3-0EA6-487C-95AE-EE6A29E35EE7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16764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572000" y="5791200"/>
            <a:ext cx="1959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arXiv:1006.3740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2209800"/>
            <a:ext cx="509140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" y="5486400"/>
            <a:ext cx="210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Rui</a:t>
            </a:r>
            <a:r>
              <a:rPr lang="en-US" sz="1200" dirty="0" smtClean="0"/>
              <a:t> Wei, for PHENIX, QM09</a:t>
            </a:r>
          </a:p>
        </p:txBody>
      </p:sp>
      <p:pic>
        <p:nvPicPr>
          <p:cNvPr id="67891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828800"/>
            <a:ext cx="711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287963" y="6034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73B6-FAEC-4717-8BA9-C7BB88184699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969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533400"/>
            <a:ext cx="4780332" cy="54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419600" y="6096000"/>
            <a:ext cx="2626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 </a:t>
            </a:r>
            <a:r>
              <a:rPr lang="en-US" sz="1200" dirty="0" err="1" smtClean="0"/>
              <a:t>Jia</a:t>
            </a:r>
            <a:r>
              <a:rPr lang="en-US" sz="1200" dirty="0" smtClean="0"/>
              <a:t>, WAH, </a:t>
            </a:r>
            <a:r>
              <a:rPr lang="en-US" sz="1200" dirty="0" smtClean="0"/>
              <a:t>J Liao, arXiv:1101.0290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 Collisions Tool for Strong Force Physics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209800"/>
          </a:xfrm>
        </p:spPr>
        <p:txBody>
          <a:bodyPr/>
          <a:lstStyle/>
          <a:p>
            <a:r>
              <a:rPr lang="en-US" dirty="0" smtClean="0"/>
              <a:t>Want a </a:t>
            </a:r>
            <a:r>
              <a:rPr lang="en-US" b="1" i="1" dirty="0" smtClean="0"/>
              <a:t>consistent</a:t>
            </a:r>
            <a:r>
              <a:rPr lang="en-US" dirty="0" smtClean="0"/>
              <a:t> picture of matter produced in HI collisions</a:t>
            </a:r>
          </a:p>
          <a:p>
            <a:pPr lvl="1"/>
            <a:r>
              <a:rPr lang="en-US" dirty="0" smtClean="0"/>
              <a:t>Then, want to quantify the properties of the produced matter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23E7E-9762-4407-A2DE-589A688EEEC2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6164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37160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871" y="137160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Years of RHIC: Two Pillars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Huge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Described by hydro with low viscosity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495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Huge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supp.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described by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0FEE-0739-4D43-854A-E218FE7A26FF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58</a:t>
            </a:fld>
            <a:endParaRPr lang="en-US"/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76200" y="1600200"/>
          <a:ext cx="4419600" cy="3051483"/>
        </p:xfrm>
        <a:graphic>
          <a:graphicData uri="http://schemas.openxmlformats.org/presentationml/2006/ole">
            <p:oleObj spid="_x0000_s620546" name="Image" r:id="rId3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28600" y="4676001"/>
            <a:ext cx="383130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</a:t>
            </a:r>
            <a:r>
              <a:rPr lang="en-US" sz="1200" dirty="0" smtClean="0"/>
              <a:t>and </a:t>
            </a:r>
            <a:r>
              <a:rPr lang="en-US" sz="1200" dirty="0" err="1"/>
              <a:t>Romatschke</a:t>
            </a:r>
            <a:r>
              <a:rPr lang="en-US" sz="1200" dirty="0"/>
              <a:t>, Phys.Rev.C78:034915,2008</a:t>
            </a:r>
          </a:p>
        </p:txBody>
      </p: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4572000" y="1676400"/>
            <a:ext cx="4529138" cy="3352800"/>
            <a:chOff x="1920" y="672"/>
            <a:chExt cx="2853" cy="2112"/>
          </a:xfrm>
        </p:grpSpPr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2880" y="2496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14" name="Picture 9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0" y="672"/>
              <a:ext cx="2853" cy="1824"/>
            </a:xfrm>
            <a:prstGeom prst="rect">
              <a:avLst/>
            </a:prstGeom>
            <a:noFill/>
          </p:spPr>
        </p:pic>
      </p:grpSp>
      <p:sp>
        <p:nvSpPr>
          <p:cNvPr id="16" name="Content Placeholder 8"/>
          <p:cNvSpPr txBox="1">
            <a:spLocks/>
          </p:cNvSpPr>
          <p:nvPr/>
        </p:nvSpPr>
        <p:spPr>
          <a:xfrm>
            <a:off x="2667000" y="5943600"/>
            <a:ext cx="4038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Inconsistent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picture?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Big Qualitative Questions: I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/>
          <a:lstStyle/>
          <a:p>
            <a:r>
              <a:rPr lang="en-US" dirty="0" smtClean="0"/>
              <a:t>Is hydro at RHIC a fluke?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LHC will tell us on Nov. 9</a:t>
            </a:r>
          </a:p>
          <a:p>
            <a:pPr lvl="2"/>
            <a:r>
              <a:rPr lang="en-US" dirty="0" smtClean="0"/>
              <a:t>If v</a:t>
            </a:r>
            <a:r>
              <a:rPr lang="en-US" baseline="-25000" dirty="0" smtClean="0"/>
              <a:t>2</a:t>
            </a:r>
            <a:r>
              <a:rPr lang="en-US" dirty="0" smtClean="0"/>
              <a:t> breaks hydro limit a la </a:t>
            </a:r>
            <a:r>
              <a:rPr lang="en-US" dirty="0" err="1" smtClean="0"/>
              <a:t>Busza</a:t>
            </a:r>
            <a:r>
              <a:rPr lang="en-US" dirty="0" smtClean="0"/>
              <a:t> extrapolation, what the heck is happening at RHIC?</a:t>
            </a:r>
          </a:p>
          <a:p>
            <a:pPr lv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F793-68B9-4E90-B933-08EEDF2A7847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59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169749" y="1447800"/>
          <a:ext cx="4783251" cy="3703638"/>
        </p:xfrm>
        <a:graphic>
          <a:graphicData uri="http://schemas.openxmlformats.org/presentationml/2006/ole">
            <p:oleObj spid="_x0000_s622594" name="Image" r:id="rId3" imgW="6463492" imgH="5003175" progId="">
              <p:embed/>
            </p:oleObj>
          </a:graphicData>
        </a:graphic>
      </p:graphicFrame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04800" y="4800600"/>
            <a:ext cx="25601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NA49, Phys.Rev.C68:034903,2003</a:t>
            </a:r>
          </a:p>
        </p:txBody>
      </p:sp>
      <p:pic>
        <p:nvPicPr>
          <p:cNvPr id="62259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10652" y="1752600"/>
            <a:ext cx="371835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7280028" y="4724400"/>
            <a:ext cx="18639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 </a:t>
            </a:r>
            <a:r>
              <a:rPr lang="en-US" sz="1200" dirty="0" err="1" smtClean="0"/>
              <a:t>Busza</a:t>
            </a:r>
            <a:r>
              <a:rPr lang="en-US" sz="1200" dirty="0" smtClean="0"/>
              <a:t>, NPA 830,2009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E&amp;M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Many body physics less well understood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AECAF-53BF-4432-9F3D-B03BCD97FAE6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480965"/>
            <a:ext cx="32004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5414665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www.sv.vt.edu/classes/MSE2094_NoteBook/96ClassProj/examples/triplpt.html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7009" y="2442866"/>
            <a:ext cx="3711191" cy="295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1981200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1981200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5338465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</a:t>
            </a:r>
            <a:r>
              <a:rPr lang="en-US" sz="1200" b="1" i="1" u="sng" dirty="0" smtClean="0"/>
              <a:t>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Pictorial Soft-Soft vs. Soft-Hard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1269-A7E7-494C-9908-1A5992F112BE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7434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15804"/>
            <a:ext cx="7239000" cy="5512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E4B3-37D9-4024-990E-374FCC6A1175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7" name="movie4_cinepak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43000" y="990600"/>
            <a:ext cx="68580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Crucial QCD Facts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Yang-Mills Theory: non-</a:t>
            </a:r>
            <a:r>
              <a:rPr lang="en-US" dirty="0" err="1" smtClean="0"/>
              <a:t>Abelian</a:t>
            </a:r>
            <a:endParaRPr lang="en-US" dirty="0" smtClean="0"/>
          </a:p>
          <a:p>
            <a:pPr lvl="1"/>
            <a:r>
              <a:rPr lang="en-US" dirty="0" smtClean="0"/>
              <a:t>Gluons carry color charge</a:t>
            </a:r>
          </a:p>
          <a:p>
            <a:pPr lvl="1"/>
            <a:r>
              <a:rPr lang="en-US" dirty="0" smtClean="0"/>
              <a:t>“Strong” over long distances, “weak” over short distances</a:t>
            </a:r>
          </a:p>
          <a:p>
            <a:pPr lvl="2"/>
            <a:r>
              <a:rPr lang="en-US" dirty="0" smtClean="0"/>
              <a:t>Rigorous analytic calculations only for large momentum processes</a:t>
            </a:r>
          </a:p>
          <a:p>
            <a:pPr lvl="3"/>
            <a:r>
              <a:rPr lang="en-US" dirty="0" smtClean="0"/>
              <a:t>Large compared to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baseline="-25000" dirty="0" smtClean="0"/>
              <a:t>QCD</a:t>
            </a:r>
            <a:r>
              <a:rPr lang="en-US" dirty="0" smtClean="0"/>
              <a:t> ~ 200 </a:t>
            </a:r>
            <a:r>
              <a:rPr lang="en-US" dirty="0" err="1" smtClean="0"/>
              <a:t>MeV</a:t>
            </a:r>
            <a:endParaRPr lang="en-US" dirty="0" smtClean="0"/>
          </a:p>
          <a:p>
            <a:r>
              <a:rPr lang="en-US" dirty="0" smtClean="0"/>
              <a:t>Quarks and gluons are </a:t>
            </a:r>
            <a:r>
              <a:rPr lang="en-US" i="1" dirty="0" smtClean="0"/>
              <a:t>confined</a:t>
            </a:r>
            <a:endParaRPr lang="en-US" dirty="0" smtClean="0"/>
          </a:p>
          <a:p>
            <a:pPr lvl="2"/>
            <a:r>
              <a:rPr lang="en-US" dirty="0" smtClean="0"/>
              <a:t>no bare quark or gluon has ever been detected</a:t>
            </a:r>
          </a:p>
          <a:p>
            <a:pPr lvl="3"/>
            <a:r>
              <a:rPr lang="en-US" dirty="0" smtClean="0"/>
              <a:t>1,000,000 USD Clay </a:t>
            </a:r>
            <a:r>
              <a:rPr lang="en-US" dirty="0" err="1" smtClean="0"/>
              <a:t>Millenium</a:t>
            </a:r>
            <a:r>
              <a:rPr lang="en-US" dirty="0" smtClean="0"/>
              <a:t> prize for proof of confinement in Yang-Mills theories</a:t>
            </a:r>
          </a:p>
          <a:p>
            <a:pPr lvl="2"/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A49E-35F8-47EF-842A-648012C4237C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 (I)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90600"/>
            <a:ext cx="8229600" cy="6019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err="1" smtClean="0"/>
              <a:t>Partonic</a:t>
            </a:r>
            <a:r>
              <a:rPr lang="en-US" dirty="0" smtClean="0"/>
              <a:t> DOF at </a:t>
            </a:r>
            <a:r>
              <a:rPr lang="en-US" dirty="0" err="1" smtClean="0"/>
              <a:t>hadronization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33B1-A5ED-41E2-89DE-93F5B09BB11A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1066800"/>
            <a:ext cx="3614737" cy="404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876800" y="5029200"/>
            <a:ext cx="1155481" cy="3525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LRP 2008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219200" y="5715000"/>
            <a:ext cx="5029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1905000" y="5435958"/>
            <a:ext cx="5105400" cy="53340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99401"/>
            <a:ext cx="4038600" cy="4525963"/>
          </a:xfrm>
        </p:spPr>
        <p:txBody>
          <a:bodyPr/>
          <a:lstStyle/>
          <a:p>
            <a:r>
              <a:rPr lang="en-US" dirty="0" smtClean="0"/>
              <a:t>EOS from lattice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399401"/>
            <a:ext cx="4038600" cy="4525963"/>
          </a:xfrm>
        </p:spPr>
        <p:txBody>
          <a:bodyPr/>
          <a:lstStyle/>
          <a:p>
            <a:r>
              <a:rPr lang="en-US" dirty="0" smtClean="0"/>
              <a:t>Anisotropy from (ideal) Hydro + IC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55B99-34E1-4806-8764-C00AFAAE93AC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4576" y="2542401"/>
            <a:ext cx="430122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oup 11"/>
          <p:cNvGrpSpPr/>
          <p:nvPr/>
        </p:nvGrpSpPr>
        <p:grpSpPr>
          <a:xfrm>
            <a:off x="4929189" y="2542401"/>
            <a:ext cx="3681411" cy="3705999"/>
            <a:chOff x="4929189" y="2542401"/>
            <a:chExt cx="3681411" cy="3705999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29189" y="2542401"/>
              <a:ext cx="3681411" cy="3599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5867400" y="5971401"/>
              <a:ext cx="16450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White Paper</a:t>
              </a:r>
              <a:endParaRPr lang="en-US" sz="12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00400" y="5313402"/>
            <a:ext cx="863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LRP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Alternative Picture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157288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AdS</a:t>
            </a:r>
            <a:r>
              <a:rPr lang="en-US" dirty="0" smtClean="0"/>
              <a:t> Drag: qual. agreement with NPE R</a:t>
            </a:r>
            <a:r>
              <a:rPr lang="en-US" baseline="-25000" dirty="0" smtClean="0"/>
              <a:t>AA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Result less controlled at </a:t>
            </a:r>
            <a:r>
              <a:rPr lang="en-US" i="1" dirty="0" smtClean="0"/>
              <a:t>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7492-D3B9-4FAB-A537-0C6417025A3C}" type="datetime1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65</a:t>
            </a:fld>
            <a:endParaRPr lang="en-US"/>
          </a:p>
        </p:txBody>
      </p:sp>
      <p:pic>
        <p:nvPicPr>
          <p:cNvPr id="62669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766888"/>
            <a:ext cx="5218113" cy="4134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143000" y="5576888"/>
            <a:ext cx="30684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Hirano, PRC79,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AdS</a:t>
            </a:r>
            <a:r>
              <a:rPr lang="en-US" dirty="0" smtClean="0"/>
              <a:t> Applied to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endParaRPr lang="en-US" baseline="30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4525963"/>
          </a:xfrm>
        </p:spPr>
        <p:txBody>
          <a:bodyPr/>
          <a:lstStyle/>
          <a:p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Surprisingly </a:t>
            </a:r>
            <a:r>
              <a:rPr lang="en-US" b="1" i="1" dirty="0" smtClean="0"/>
              <a:t>not</a:t>
            </a:r>
            <a:r>
              <a:rPr lang="en-US" dirty="0" smtClean="0"/>
              <a:t> </a:t>
            </a:r>
            <a:r>
              <a:rPr lang="en-US" dirty="0" err="1" smtClean="0"/>
              <a:t>oversuppressed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4525963"/>
          </a:xfrm>
        </p:spPr>
        <p:txBody>
          <a:bodyPr/>
          <a:lstStyle/>
          <a:p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~ L</a:t>
            </a:r>
            <a:r>
              <a:rPr lang="en-US" baseline="30000" dirty="0" smtClean="0"/>
              <a:t>3</a:t>
            </a:r>
            <a:r>
              <a:rPr lang="en-US" dirty="0" smtClean="0"/>
              <a:t>!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4A775-4DA3-4120-BDC8-F2E85D8CF007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66</a:t>
            </a:fld>
            <a:endParaRPr lang="en-US"/>
          </a:p>
        </p:txBody>
      </p:sp>
      <p:grpSp>
        <p:nvGrpSpPr>
          <p:cNvPr id="3" name="Group 11"/>
          <p:cNvGrpSpPr/>
          <p:nvPr/>
        </p:nvGrpSpPr>
        <p:grpSpPr>
          <a:xfrm>
            <a:off x="0" y="1524000"/>
            <a:ext cx="4343400" cy="2943999"/>
            <a:chOff x="4001852" y="1676400"/>
            <a:chExt cx="4343400" cy="2943999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343400" cy="2884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4230452" y="43434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600200"/>
            <a:ext cx="4419600" cy="280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199478" y="4340266"/>
            <a:ext cx="2563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Marquet</a:t>
            </a:r>
            <a:r>
              <a:rPr lang="en-US" sz="1200" dirty="0" smtClean="0"/>
              <a:t> and </a:t>
            </a:r>
            <a:r>
              <a:rPr lang="en-US" sz="1200" dirty="0" err="1" smtClean="0"/>
              <a:t>Renk</a:t>
            </a:r>
            <a:r>
              <a:rPr lang="en-US" sz="1200" dirty="0" smtClean="0"/>
              <a:t>, PLB685 (2010)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0679" y="5638800"/>
            <a:ext cx="668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Convinced?  Need to dot </a:t>
            </a:r>
            <a:r>
              <a:rPr lang="en-US" sz="2800" dirty="0" err="1" smtClean="0"/>
              <a:t>i’s</a:t>
            </a:r>
            <a:r>
              <a:rPr lang="en-US" sz="2800" dirty="0" smtClean="0"/>
              <a:t> and cross </a:t>
            </a:r>
            <a:r>
              <a:rPr lang="en-US" sz="2800" dirty="0" err="1" smtClean="0"/>
              <a:t>t’s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of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On one hand: Higher and 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Look towards LHC for qual. understanding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2"/>
            <a:r>
              <a:rPr lang="en-US" dirty="0" err="1" smtClean="0"/>
              <a:t>pQCD</a:t>
            </a:r>
            <a:r>
              <a:rPr lang="en-US" dirty="0" smtClean="0"/>
              <a:t> at extremely large,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~ 100-200 </a:t>
            </a:r>
            <a:r>
              <a:rPr lang="en-US" dirty="0" err="1" smtClean="0"/>
              <a:t>GeV</a:t>
            </a:r>
            <a:r>
              <a:rPr lang="en-US" dirty="0" smtClean="0"/>
              <a:t>?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C1F60-2460-46F9-9C09-525CBD29454A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1" y="2228258"/>
            <a:ext cx="3657599" cy="348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67681" y="2458226"/>
            <a:ext cx="5200119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7239000" y="4590458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6C60-3160-4B7D-9C62-96D20EE9B7EB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Reasons to be Cautious about LHC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04800" y="990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Quenching due to IS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or FS?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Need experimental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control over production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p + A in...?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2873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37537" y="2743200"/>
            <a:ext cx="4830263" cy="353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638800" y="6182380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=&gt; </a:t>
            </a:r>
            <a:r>
              <a:rPr lang="en-US" sz="2800" b="1" dirty="0" err="1" smtClean="0">
                <a:solidFill>
                  <a:srgbClr val="FF0000"/>
                </a:solidFill>
              </a:rPr>
              <a:t>R</a:t>
            </a:r>
            <a:r>
              <a:rPr lang="en-US" sz="2800" b="1" baseline="-25000" dirty="0" err="1" smtClean="0">
                <a:solidFill>
                  <a:srgbClr val="FF0000"/>
                </a:solidFill>
              </a:rPr>
              <a:t>PbPb</a:t>
            </a:r>
            <a:r>
              <a:rPr lang="en-US" sz="2800" b="1" dirty="0" smtClean="0">
                <a:solidFill>
                  <a:srgbClr val="FF0000"/>
                </a:solidFill>
              </a:rPr>
              <a:t> ~ 0.25!</a:t>
            </a:r>
            <a:endParaRPr lang="en-US" sz="2800" b="1" dirty="0" err="1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4800" y="5971401"/>
            <a:ext cx="28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PLB687, 2010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46" y="2819400"/>
            <a:ext cx="3974354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28600" y="5638800"/>
            <a:ext cx="259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 </a:t>
            </a:r>
            <a:r>
              <a:rPr lang="en-US" sz="1200" dirty="0" err="1" smtClean="0"/>
              <a:t>Isobe</a:t>
            </a:r>
            <a:r>
              <a:rPr lang="en-US" sz="1200" dirty="0" smtClean="0"/>
              <a:t>, JPhysG34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Heavy Ion Physics is fascinating</a:t>
            </a:r>
          </a:p>
          <a:p>
            <a:pPr lvl="1"/>
            <a:r>
              <a:rPr lang="en-US" dirty="0" smtClean="0"/>
              <a:t>Hydrodynamics/jets provide unique tools for study</a:t>
            </a:r>
          </a:p>
          <a:p>
            <a:r>
              <a:rPr lang="en-US" dirty="0" smtClean="0"/>
              <a:t>Traditional </a:t>
            </a:r>
            <a:r>
              <a:rPr lang="en-US" dirty="0" err="1" smtClean="0"/>
              <a:t>pQCD</a:t>
            </a:r>
            <a:r>
              <a:rPr lang="en-US" dirty="0" smtClean="0"/>
              <a:t> techniques in quantitative disagreement with data</a:t>
            </a:r>
          </a:p>
          <a:p>
            <a:pPr lvl="1"/>
            <a:r>
              <a:rPr lang="en-US" dirty="0" smtClean="0"/>
              <a:t>New, exciting theory tool with </a:t>
            </a:r>
            <a:r>
              <a:rPr lang="en-US" dirty="0" err="1" smtClean="0"/>
              <a:t>AdS</a:t>
            </a:r>
            <a:r>
              <a:rPr lang="en-US" dirty="0" smtClean="0"/>
              <a:t>/CFT, successes</a:t>
            </a:r>
          </a:p>
          <a:p>
            <a:r>
              <a:rPr lang="en-US" dirty="0" smtClean="0"/>
              <a:t>Experimental signature: 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c</a:t>
            </a:r>
            <a:r>
              <a:rPr lang="en-US" i="1" baseline="-25000" dirty="0" err="1" smtClean="0"/>
              <a:t>AA</a:t>
            </a:r>
            <a:r>
              <a:rPr lang="en-US" i="1" dirty="0" smtClean="0"/>
              <a:t>/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b</a:t>
            </a:r>
            <a:r>
              <a:rPr lang="en-US" i="1" baseline="-25000" dirty="0" err="1" smtClean="0"/>
              <a:t>AA</a:t>
            </a:r>
            <a:endParaRPr lang="en-US" i="1" baseline="-25000" dirty="0" smtClean="0"/>
          </a:p>
          <a:p>
            <a:r>
              <a:rPr lang="en-US" dirty="0" smtClean="0"/>
              <a:t>Recent and future work:</a:t>
            </a:r>
          </a:p>
          <a:p>
            <a:pPr lvl="1"/>
            <a:r>
              <a:rPr lang="en-US" dirty="0" smtClean="0"/>
              <a:t>Double ratio at RHIC</a:t>
            </a:r>
          </a:p>
          <a:p>
            <a:pPr lvl="1"/>
            <a:r>
              <a:rPr lang="en-US" dirty="0" smtClean="0"/>
              <a:t>Ultimately want to be able to rigorously falsify</a:t>
            </a:r>
          </a:p>
          <a:p>
            <a:pPr lvl="2"/>
            <a:r>
              <a:rPr lang="en-US" dirty="0" smtClean="0"/>
              <a:t>Universality of </a:t>
            </a:r>
            <a:r>
              <a:rPr lang="en-US" dirty="0" err="1" smtClean="0"/>
              <a:t>AdS</a:t>
            </a:r>
            <a:r>
              <a:rPr lang="en-US" dirty="0" smtClean="0"/>
              <a:t> result</a:t>
            </a:r>
          </a:p>
          <a:p>
            <a:pPr lvl="2"/>
            <a:r>
              <a:rPr lang="en-US" dirty="0" smtClean="0"/>
              <a:t>Uncertainties in </a:t>
            </a:r>
            <a:r>
              <a:rPr lang="en-US" dirty="0" err="1" smtClean="0"/>
              <a:t>pQCD</a:t>
            </a:r>
            <a:endParaRPr lang="en-US" dirty="0" smtClean="0"/>
          </a:p>
          <a:p>
            <a:pPr lvl="2"/>
            <a:r>
              <a:rPr lang="en-US" dirty="0" smtClean="0"/>
              <a:t>Comparison to additional exp. observables</a:t>
            </a:r>
          </a:p>
          <a:p>
            <a:pPr lvl="2"/>
            <a:r>
              <a:rPr lang="en-US" dirty="0" smtClean="0"/>
              <a:t>Corrections to </a:t>
            </a:r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BCE3-5A99-451A-8AF1-8DFC7CD12A70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13083" y="4165242"/>
            <a:ext cx="23558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J.Phys.G35:044025,2008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61448" y="4915437"/>
            <a:ext cx="3215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Y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PLB680:56-61,2009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35600" y="5256726"/>
            <a:ext cx="3147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 [</a:t>
            </a:r>
            <a:r>
              <a:rPr lang="en-US" sz="1200" dirty="0" err="1" smtClean="0"/>
              <a:t>hep</a:t>
            </a:r>
            <a:r>
              <a:rPr lang="en-US" sz="1200" dirty="0" smtClean="0"/>
              <a:t>-ph]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QCD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err="1" smtClean="0"/>
              <a:t>Lagr</a:t>
            </a:r>
            <a:r>
              <a:rPr lang="en-US" dirty="0" smtClean="0"/>
              <a:t>. known:</a:t>
            </a:r>
          </a:p>
          <a:p>
            <a:r>
              <a:rPr lang="en-US" dirty="0" smtClean="0"/>
              <a:t>QCD Vertices: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Qual. &amp; Quant. agreement w/ data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3D6ED-3A44-4DD4-926A-7CDDD8501526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0787" y="10806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362200"/>
            <a:ext cx="5334000" cy="1150470"/>
          </a:xfrm>
          <a:prstGeom prst="rect">
            <a:avLst/>
          </a:prstGeom>
        </p:spPr>
      </p:pic>
      <p:grpSp>
        <p:nvGrpSpPr>
          <p:cNvPr id="9" name="Group 15"/>
          <p:cNvGrpSpPr/>
          <p:nvPr/>
        </p:nvGrpSpPr>
        <p:grpSpPr>
          <a:xfrm>
            <a:off x="457200" y="4284463"/>
            <a:ext cx="3276600" cy="2497337"/>
            <a:chOff x="5715000" y="1284862"/>
            <a:chExt cx="3276600" cy="24973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1284862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5715000" y="2486799"/>
              <a:ext cx="731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</a:t>
              </a:r>
            </a:p>
            <a:p>
              <a:r>
                <a:rPr lang="en-US" sz="1200" dirty="0" smtClean="0"/>
                <a:t>PLB284</a:t>
              </a:r>
            </a:p>
            <a:p>
              <a:r>
                <a:rPr lang="en-US" sz="1200" dirty="0" smtClean="0"/>
                <a:t>(1992)</a:t>
              </a:r>
              <a:endParaRPr lang="en-US" sz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00600" y="601980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364456"/>
            <a:ext cx="2971800" cy="2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70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C250-0646-4555-88B5-94C30FE7CEC7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B93B-E0A2-48F3-A895-8FADCDD08F83}" type="slidenum">
              <a:rPr lang="en-US"/>
              <a:pPr/>
              <a:t>71</a:t>
            </a:fld>
            <a:endParaRPr lang="en-US"/>
          </a:p>
        </p:txBody>
      </p:sp>
      <p:sp>
        <p:nvSpPr>
          <p:cNvPr id="614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991600" cy="4953000"/>
          </a:xfrm>
        </p:spPr>
        <p:txBody>
          <a:bodyPr/>
          <a:lstStyle/>
          <a:p>
            <a:pPr lvl="1"/>
            <a:r>
              <a:rPr lang="en-US" dirty="0"/>
              <a:t>Use LHC’s large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 reach and identification of </a:t>
            </a:r>
            <a:r>
              <a:rPr lang="en-US" i="1" dirty="0"/>
              <a:t>c</a:t>
            </a:r>
            <a:r>
              <a:rPr lang="en-US" dirty="0"/>
              <a:t> and </a:t>
            </a:r>
            <a:r>
              <a:rPr lang="en-US" i="1" dirty="0"/>
              <a:t>b</a:t>
            </a:r>
            <a:r>
              <a:rPr lang="en-US" dirty="0"/>
              <a:t> to distinguish between </a:t>
            </a:r>
            <a:r>
              <a:rPr lang="en-US" dirty="0" err="1"/>
              <a:t>pQCD</a:t>
            </a:r>
            <a:r>
              <a:rPr lang="en-US" dirty="0"/>
              <a:t>, </a:t>
            </a:r>
            <a:r>
              <a:rPr lang="en-US" dirty="0" err="1"/>
              <a:t>AdS</a:t>
            </a:r>
            <a:r>
              <a:rPr lang="en-US" dirty="0"/>
              <a:t>/CFT</a:t>
            </a:r>
          </a:p>
          <a:p>
            <a:pPr lvl="2"/>
            <a:r>
              <a:rPr lang="en-US" dirty="0"/>
              <a:t>Asymptotic </a:t>
            </a:r>
            <a:r>
              <a:rPr lang="en-US" dirty="0" err="1"/>
              <a:t>pQCD</a:t>
            </a:r>
            <a:r>
              <a:rPr lang="en-US" dirty="0"/>
              <a:t> momentum loss: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String theory drag momentum loss:</a:t>
            </a:r>
          </a:p>
          <a:p>
            <a:pPr lvl="3"/>
            <a:endParaRPr lang="en-US" dirty="0"/>
          </a:p>
          <a:p>
            <a:pPr lvl="1"/>
            <a:endParaRPr lang="en-US" dirty="0"/>
          </a:p>
          <a:p>
            <a:pPr lvl="3"/>
            <a:r>
              <a:rPr lang="en-US" dirty="0"/>
              <a:t>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 and strongly dependent on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!</a:t>
            </a:r>
          </a:p>
          <a:p>
            <a:pPr lvl="3"/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 dependence in exponent makes for a </a:t>
            </a:r>
            <a:r>
              <a:rPr lang="en-US" i="1" dirty="0"/>
              <a:t>very</a:t>
            </a:r>
            <a:r>
              <a:rPr lang="en-US" dirty="0"/>
              <a:t> sensitive probe</a:t>
            </a:r>
          </a:p>
          <a:p>
            <a:pPr lvl="1"/>
            <a:r>
              <a:rPr lang="en-US" dirty="0"/>
              <a:t>Expect: </a:t>
            </a:r>
            <a:r>
              <a:rPr lang="en-US" dirty="0" err="1">
                <a:latin typeface="Symbol" pitchFamily="18" charset="2"/>
              </a:rPr>
              <a:t>e</a:t>
            </a:r>
            <a:r>
              <a:rPr lang="en-US" baseline="-25000" dirty="0" err="1"/>
              <a:t>pQCD</a:t>
            </a:r>
            <a:r>
              <a:rPr lang="en-US" dirty="0"/>
              <a:t>      0 vs. </a:t>
            </a:r>
            <a:r>
              <a:rPr lang="en-US" dirty="0" err="1">
                <a:latin typeface="Symbol" pitchFamily="18" charset="2"/>
              </a:rPr>
              <a:t>e</a:t>
            </a:r>
            <a:r>
              <a:rPr lang="en-US" baseline="-25000" dirty="0" err="1"/>
              <a:t>AdS</a:t>
            </a:r>
            <a:r>
              <a:rPr lang="en-US" dirty="0"/>
              <a:t> </a:t>
            </a:r>
            <a:r>
              <a:rPr lang="en-US" i="1" u="sng" dirty="0" err="1"/>
              <a:t>indep</a:t>
            </a:r>
            <a:r>
              <a:rPr lang="en-US" dirty="0"/>
              <a:t>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!!</a:t>
            </a:r>
            <a:endParaRPr lang="en-US" baseline="-25000" dirty="0"/>
          </a:p>
          <a:p>
            <a:pPr lvl="2"/>
            <a:r>
              <a:rPr lang="en-US" dirty="0" err="1"/>
              <a:t>dR</a:t>
            </a:r>
            <a:r>
              <a:rPr lang="en-US" baseline="-25000" dirty="0" err="1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)/</a:t>
            </a: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 &gt; 0 =&gt; </a:t>
            </a:r>
            <a:r>
              <a:rPr lang="en-US" dirty="0" err="1"/>
              <a:t>pQCD</a:t>
            </a:r>
            <a:r>
              <a:rPr lang="en-US" dirty="0"/>
              <a:t>; </a:t>
            </a:r>
            <a:r>
              <a:rPr lang="en-US" dirty="0" err="1"/>
              <a:t>dR</a:t>
            </a:r>
            <a:r>
              <a:rPr lang="en-US" baseline="-25000" dirty="0" err="1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)/</a:t>
            </a: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 &lt; 0 =&gt; ST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4600" y="2590800"/>
            <a:ext cx="3902075" cy="457200"/>
            <a:chOff x="1584" y="1824"/>
            <a:chExt cx="2458" cy="288"/>
          </a:xfrm>
        </p:grpSpPr>
        <p:sp>
          <p:nvSpPr>
            <p:cNvPr id="614404" name="Rectangle 4"/>
            <p:cNvSpPr>
              <a:spLocks noChangeArrowheads="1"/>
            </p:cNvSpPr>
            <p:nvPr/>
          </p:nvSpPr>
          <p:spPr bwMode="auto">
            <a:xfrm>
              <a:off x="1584" y="1824"/>
              <a:ext cx="24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rad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  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>
                  <a:solidFill>
                    <a:srgbClr val="4D4D4D"/>
                  </a:solidFill>
                </a:rPr>
                <a:t>)/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graphicFrame>
          <p:nvGraphicFramePr>
            <p:cNvPr id="614405" name="Object 5"/>
            <p:cNvGraphicFramePr>
              <a:graphicFrameLocks noChangeAspect="1"/>
            </p:cNvGraphicFramePr>
            <p:nvPr/>
          </p:nvGraphicFramePr>
          <p:xfrm>
            <a:off x="2312" y="1880"/>
            <a:ext cx="173" cy="216"/>
          </p:xfrm>
          <a:graphic>
            <a:graphicData uri="http://schemas.openxmlformats.org/presentationml/2006/ole">
              <p:oleObj spid="_x0000_s946178" name="Bitmap Image" r:id="rId3" imgW="380852" imgH="476316" progId="PBrush">
                <p:embed/>
              </p:oleObj>
            </a:graphicData>
          </a:graphic>
        </p:graphicFrame>
      </p:grpSp>
      <p:sp>
        <p:nvSpPr>
          <p:cNvPr id="614406" name="Rectangle 6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400" dirty="0">
                <a:solidFill>
                  <a:srgbClr val="2D2A62"/>
                </a:solidFill>
              </a:rPr>
              <a:t>Looking for a </a:t>
            </a:r>
            <a:r>
              <a:rPr lang="en-US" sz="3400" dirty="0" smtClean="0">
                <a:solidFill>
                  <a:srgbClr val="2D2A62"/>
                </a:solidFill>
              </a:rPr>
              <a:t>Qualitative, Distinguishing Signal</a:t>
            </a:r>
            <a:endParaRPr lang="en-US" sz="3400" dirty="0">
              <a:solidFill>
                <a:srgbClr val="2D2A62"/>
              </a:solidFill>
            </a:endParaRPr>
          </a:p>
        </p:txBody>
      </p:sp>
      <p:grpSp>
        <p:nvGrpSpPr>
          <p:cNvPr id="3" name="Group 14"/>
          <p:cNvGrpSpPr/>
          <p:nvPr/>
        </p:nvGrpSpPr>
        <p:grpSpPr>
          <a:xfrm>
            <a:off x="2133600" y="3570288"/>
            <a:ext cx="5615448" cy="821511"/>
            <a:chOff x="2133600" y="3570288"/>
            <a:chExt cx="5615448" cy="821511"/>
          </a:xfrm>
        </p:grpSpPr>
        <p:sp>
          <p:nvSpPr>
            <p:cNvPr id="614407" name="Rectangle 7"/>
            <p:cNvSpPr>
              <a:spLocks noChangeArrowheads="1"/>
            </p:cNvSpPr>
            <p:nvPr/>
          </p:nvSpPr>
          <p:spPr bwMode="auto">
            <a:xfrm>
              <a:off x="2133600" y="3570288"/>
              <a:ext cx="54387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ST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1 - Exp(-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m</a:t>
              </a:r>
              <a:r>
                <a:rPr lang="en-US" sz="2400" dirty="0">
                  <a:solidFill>
                    <a:srgbClr val="4D4D4D"/>
                  </a:solidFill>
                </a:rPr>
                <a:t> L),       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m</a:t>
              </a:r>
              <a:r>
                <a:rPr lang="en-US" sz="2400" dirty="0">
                  <a:solidFill>
                    <a:srgbClr val="4D4D4D"/>
                  </a:solidFill>
                </a:rPr>
                <a:t> =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pl</a:t>
              </a:r>
              <a:r>
                <a:rPr lang="en-US" sz="2400" baseline="30000" dirty="0">
                  <a:solidFill>
                    <a:srgbClr val="4D4D4D"/>
                  </a:solidFill>
                  <a:latin typeface="Symbol" pitchFamily="18" charset="2"/>
                </a:rPr>
                <a:t>1/2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</a:rPr>
                <a:t>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/2M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q</a:t>
              </a:r>
            </a:p>
          </p:txBody>
        </p:sp>
        <p:sp>
          <p:nvSpPr>
            <p:cNvPr id="614408" name="Text Box 8"/>
            <p:cNvSpPr txBox="1">
              <a:spLocks noChangeArrowheads="1"/>
            </p:cNvSpPr>
            <p:nvPr/>
          </p:nvSpPr>
          <p:spPr bwMode="auto">
            <a:xfrm>
              <a:off x="2133600" y="4114800"/>
              <a:ext cx="561544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S. </a:t>
              </a:r>
              <a:r>
                <a:rPr lang="en-US" sz="1200" dirty="0" err="1"/>
                <a:t>Gubser</a:t>
              </a:r>
              <a:r>
                <a:rPr lang="en-US" sz="1200" dirty="0"/>
                <a:t>, Phys.Rev.</a:t>
              </a:r>
              <a:r>
                <a:rPr lang="en-US" sz="1200" b="1" dirty="0"/>
                <a:t>D74</a:t>
              </a:r>
              <a:r>
                <a:rPr lang="en-US" sz="1200" dirty="0"/>
                <a:t>:126005 (2006); C. Herzog </a:t>
              </a:r>
              <a:r>
                <a:rPr lang="en-US" sz="1200" i="1" dirty="0"/>
                <a:t>et al.</a:t>
              </a:r>
              <a:r>
                <a:rPr lang="en-US" sz="1200" dirty="0"/>
                <a:t> JHEP 0607:013,2006</a:t>
              </a:r>
            </a:p>
          </p:txBody>
        </p:sp>
      </p:grpSp>
      <p:sp>
        <p:nvSpPr>
          <p:cNvPr id="614409" name="Line 9"/>
          <p:cNvSpPr>
            <a:spLocks noChangeShapeType="1"/>
          </p:cNvSpPr>
          <p:nvPr/>
        </p:nvSpPr>
        <p:spPr bwMode="auto">
          <a:xfrm flipV="1">
            <a:off x="3048000" y="5422005"/>
            <a:ext cx="304800" cy="0"/>
          </a:xfrm>
          <a:prstGeom prst="line">
            <a:avLst/>
          </a:prstGeom>
          <a:noFill/>
          <a:ln w="31750">
            <a:solidFill>
              <a:srgbClr val="0054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4410" name="Rectangle 10"/>
          <p:cNvSpPr>
            <a:spLocks noChangeArrowheads="1"/>
          </p:cNvSpPr>
          <p:nvPr/>
        </p:nvSpPr>
        <p:spPr bwMode="auto">
          <a:xfrm>
            <a:off x="1168400" y="5691808"/>
            <a:ext cx="70612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2EFA-EB9A-4907-B225-3B7DAE874A10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4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4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4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4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02" grpId="0" build="p"/>
      <p:bldP spid="614409" grpId="0" animBg="1"/>
      <p:bldP spid="61441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B20B2-73C4-42D1-8ACA-4E693B55E51F}" type="slidenum">
              <a:rPr lang="en-US"/>
              <a:pPr/>
              <a:t>72</a:t>
            </a:fld>
            <a:endParaRPr lang="en-US"/>
          </a:p>
        </p:txBody>
      </p:sp>
      <p:sp>
        <p:nvSpPr>
          <p:cNvPr id="585736" name="Rectangle 8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LHC Prediction Zoo: What a Mess!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Let’s go through step by step</a:t>
            </a:r>
          </a:p>
        </p:txBody>
      </p:sp>
      <p:sp>
        <p:nvSpPr>
          <p:cNvPr id="585730" name="Rectangle 2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Unfortunately, large suppression pQCD similar to AdS/CFT</a:t>
            </a:r>
          </a:p>
        </p:txBody>
      </p:sp>
      <p:sp>
        <p:nvSpPr>
          <p:cNvPr id="585731" name="Rectangle 3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Large suppression leads to flattening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Use of realistic geometry and Bjorken expansion allows saturation below .2</a:t>
            </a:r>
          </a:p>
        </p:txBody>
      </p:sp>
      <p:sp>
        <p:nvSpPr>
          <p:cNvPr id="585732" name="Rectangle 4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Significant rise in R</a:t>
            </a:r>
            <a:r>
              <a:rPr lang="en-US" sz="1800" baseline="-25000">
                <a:solidFill>
                  <a:srgbClr val="030303"/>
                </a:solidFill>
              </a:rPr>
              <a:t>AA</a:t>
            </a:r>
            <a:r>
              <a:rPr lang="en-US" sz="1800">
                <a:solidFill>
                  <a:srgbClr val="030303"/>
                </a:solidFill>
              </a:rPr>
              <a:t>(p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) for pQCD Rad+El</a:t>
            </a:r>
          </a:p>
        </p:txBody>
      </p:sp>
      <p:sp>
        <p:nvSpPr>
          <p:cNvPr id="585733" name="Rectangle 5"/>
          <p:cNvSpPr>
            <a:spLocks noChangeArrowheads="1"/>
          </p:cNvSpPr>
          <p:nvPr/>
        </p:nvSpPr>
        <p:spPr bwMode="auto">
          <a:xfrm>
            <a:off x="-1143000" y="55880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Naïve expectations met in full numerical calculation: </a:t>
            </a:r>
          </a:p>
          <a:p>
            <a:pPr marL="1600200" lvl="3" indent="-228600">
              <a:spcBef>
                <a:spcPct val="20000"/>
              </a:spcBef>
            </a:pPr>
            <a:r>
              <a:rPr lang="en-US" sz="1800">
                <a:solidFill>
                  <a:srgbClr val="030303"/>
                </a:solidFill>
              </a:rPr>
              <a:t>                         dR</a:t>
            </a:r>
            <a:r>
              <a:rPr lang="en-US" sz="1800" baseline="-25000">
                <a:solidFill>
                  <a:srgbClr val="030303"/>
                </a:solidFill>
              </a:rPr>
              <a:t>AA</a:t>
            </a:r>
            <a:r>
              <a:rPr lang="en-US" sz="1800">
                <a:solidFill>
                  <a:srgbClr val="030303"/>
                </a:solidFill>
              </a:rPr>
              <a:t>(p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)/dp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 &gt; 0 =&gt; pQCD; dR</a:t>
            </a:r>
            <a:r>
              <a:rPr lang="en-US" sz="1800" baseline="-25000">
                <a:solidFill>
                  <a:srgbClr val="030303"/>
                </a:solidFill>
              </a:rPr>
              <a:t>AA</a:t>
            </a:r>
            <a:r>
              <a:rPr lang="en-US" sz="1800">
                <a:solidFill>
                  <a:srgbClr val="030303"/>
                </a:solidFill>
              </a:rPr>
              <a:t>(p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)/dp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  <a:r>
              <a:rPr lang="en-US" sz="1800">
                <a:solidFill>
                  <a:srgbClr val="030303"/>
                </a:solidFill>
              </a:rPr>
              <a:t> &lt; 0 =&gt; ST </a:t>
            </a:r>
          </a:p>
        </p:txBody>
      </p:sp>
      <p:sp>
        <p:nvSpPr>
          <p:cNvPr id="5857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LHC </a:t>
            </a:r>
            <a:r>
              <a:rPr lang="en-US" i="1"/>
              <a:t>c</a:t>
            </a:r>
            <a:r>
              <a:rPr lang="en-US"/>
              <a:t>,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 p</a:t>
            </a:r>
            <a:r>
              <a:rPr lang="en-US" baseline="-25000"/>
              <a:t>T</a:t>
            </a:r>
            <a:r>
              <a:rPr lang="en-US"/>
              <a:t> Dependence</a:t>
            </a:r>
          </a:p>
        </p:txBody>
      </p:sp>
      <p:sp>
        <p:nvSpPr>
          <p:cNvPr id="58573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lvl="2"/>
            <a:endParaRPr lang="en-US"/>
          </a:p>
        </p:txBody>
      </p:sp>
      <p:sp>
        <p:nvSpPr>
          <p:cNvPr id="585737" name="Text Box 9"/>
          <p:cNvSpPr txBox="1">
            <a:spLocks noChangeArrowheads="1"/>
          </p:cNvSpPr>
          <p:nvPr/>
        </p:nvSpPr>
        <p:spPr bwMode="auto">
          <a:xfrm>
            <a:off x="6626225" y="54102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pic>
        <p:nvPicPr>
          <p:cNvPr id="585738" name="Picture 10" descr="zoo4new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pic>
        <p:nvPicPr>
          <p:cNvPr id="585739" name="Picture 11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pic>
        <p:nvPicPr>
          <p:cNvPr id="585740" name="Picture 12" descr="zoo3bnew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pic>
        <p:nvPicPr>
          <p:cNvPr id="585741" name="Picture 13" descr="zoo2bnew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pic>
        <p:nvPicPr>
          <p:cNvPr id="585742" name="Picture 14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9144000" cy="4572000"/>
          </a:xfrm>
          <a:prstGeom prst="rect">
            <a:avLst/>
          </a:prstGeom>
          <a:noFill/>
        </p:spPr>
      </p:pic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0416-405A-4DED-9827-18532493606C}" type="datetime1">
              <a:rPr lang="en-US" smtClean="0"/>
              <a:t>3/29/2011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5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85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857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85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5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857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85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5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8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5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85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857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5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736" grpId="0" build="allAtOnce"/>
      <p:bldP spid="585730" grpId="0" build="allAtOnce"/>
      <p:bldP spid="585731" grpId="0"/>
      <p:bldP spid="585731" grpId="1"/>
      <p:bldP spid="585732" grpId="0"/>
      <p:bldP spid="585732" grpId="1"/>
      <p:bldP spid="585733" grpId="0"/>
      <p:bldP spid="585733" grpId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Introduction</a:t>
            </a:r>
          </a:p>
          <a:p>
            <a:pPr lvl="1"/>
            <a:r>
              <a:rPr lang="en-US" dirty="0" smtClean="0"/>
              <a:t>Heavy Ion Collisions</a:t>
            </a:r>
          </a:p>
          <a:p>
            <a:pPr lvl="1"/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Theory</a:t>
            </a:r>
          </a:p>
          <a:p>
            <a:r>
              <a:rPr lang="en-US" dirty="0" smtClean="0"/>
              <a:t>Current Status</a:t>
            </a:r>
          </a:p>
          <a:p>
            <a:pPr lvl="1"/>
            <a:r>
              <a:rPr lang="en-US" dirty="0" smtClean="0"/>
              <a:t>Hydrodynamics</a:t>
            </a:r>
          </a:p>
          <a:p>
            <a:pPr lvl="1"/>
            <a:r>
              <a:rPr lang="en-US" dirty="0" smtClean="0"/>
              <a:t>Energy loss</a:t>
            </a:r>
          </a:p>
          <a:p>
            <a:r>
              <a:rPr lang="en-US" dirty="0" smtClean="0"/>
              <a:t>Future Outlook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5E72-0DBC-48A0-8C96-040D55D239AE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73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373270" y="1323201"/>
            <a:ext cx="4618330" cy="4848999"/>
            <a:chOff x="4373270" y="1323201"/>
            <a:chExt cx="4618330" cy="4848999"/>
          </a:xfrm>
        </p:grpSpPr>
        <p:pic>
          <p:nvPicPr>
            <p:cNvPr id="7" name="Content Placeholder 6" descr="PhaseDiagramLRP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73270" y="1323201"/>
              <a:ext cx="4618330" cy="452596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139635" y="58952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28600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oup 13"/>
          <p:cNvGrpSpPr/>
          <p:nvPr/>
        </p:nvGrpSpPr>
        <p:grpSpPr>
          <a:xfrm>
            <a:off x="4572000" y="1828800"/>
            <a:ext cx="4392266" cy="3324999"/>
            <a:chOff x="838200" y="3505200"/>
            <a:chExt cx="4392266" cy="3324999"/>
          </a:xfrm>
        </p:grpSpPr>
        <p:pic>
          <p:nvPicPr>
            <p:cNvPr id="891907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8200" y="3505200"/>
              <a:ext cx="4242718" cy="3109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3657600" y="6553200"/>
              <a:ext cx="1572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ALICE Collaboration</a:t>
              </a:r>
            </a:p>
          </p:txBody>
        </p:sp>
      </p:grpSp>
      <p:grpSp>
        <p:nvGrpSpPr>
          <p:cNvPr id="12" name="Group 17"/>
          <p:cNvGrpSpPr/>
          <p:nvPr/>
        </p:nvGrpSpPr>
        <p:grpSpPr>
          <a:xfrm>
            <a:off x="5105400" y="1143000"/>
            <a:ext cx="4038600" cy="4848999"/>
            <a:chOff x="163881" y="1219200"/>
            <a:chExt cx="4038600" cy="4848999"/>
          </a:xfrm>
        </p:grpSpPr>
        <p:sp>
          <p:nvSpPr>
            <p:cNvPr id="16" name="TextBox 15"/>
            <p:cNvSpPr txBox="1"/>
            <p:nvPr/>
          </p:nvSpPr>
          <p:spPr>
            <a:xfrm>
              <a:off x="2191994" y="57912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4" name="Group 17"/>
          <p:cNvGrpSpPr/>
          <p:nvPr/>
        </p:nvGrpSpPr>
        <p:grpSpPr>
          <a:xfrm>
            <a:off x="4929189" y="1704201"/>
            <a:ext cx="3681411" cy="3705999"/>
            <a:chOff x="4929189" y="2542401"/>
            <a:chExt cx="3681411" cy="3705999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29189" y="2542401"/>
              <a:ext cx="3681411" cy="3599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5867400" y="5971401"/>
              <a:ext cx="16450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White Paper</a:t>
              </a:r>
              <a:endParaRPr lang="en-US" sz="1200" dirty="0"/>
            </a:p>
          </p:txBody>
        </p:sp>
      </p:grpSp>
      <p:grpSp>
        <p:nvGrpSpPr>
          <p:cNvPr id="15" name="Group 10"/>
          <p:cNvGrpSpPr>
            <a:grpSpLocks/>
          </p:cNvGrpSpPr>
          <p:nvPr/>
        </p:nvGrpSpPr>
        <p:grpSpPr bwMode="auto">
          <a:xfrm>
            <a:off x="4416425" y="2362200"/>
            <a:ext cx="4727575" cy="3429000"/>
            <a:chOff x="2590" y="960"/>
            <a:chExt cx="2978" cy="2160"/>
          </a:xfrm>
        </p:grpSpPr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3782" y="2832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90" y="960"/>
              <a:ext cx="2978" cy="1904"/>
            </a:xfrm>
            <a:prstGeom prst="rect">
              <a:avLst/>
            </a:prstGeom>
            <a:noFill/>
          </p:spPr>
        </p:pic>
      </p:grp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76800" y="228081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90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22098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91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Heavy Ion Collisions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p+p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Au+Au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2355-DBC9-4BC9-82DD-E6E92AB594E6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74</a:t>
            </a:fld>
            <a:endParaRPr lang="en-US"/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95326"/>
            <a:ext cx="3352800" cy="384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5819001"/>
            <a:ext cx="3128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Y-S Lai, RHIC &amp; AGS Users’ Meeting, 2009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4572000" y="2009001"/>
            <a:ext cx="4343400" cy="3982998"/>
            <a:chOff x="4572000" y="1828800"/>
            <a:chExt cx="4343400" cy="3982998"/>
          </a:xfrm>
        </p:grpSpPr>
        <p:pic>
          <p:nvPicPr>
            <p:cNvPr id="1986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828800"/>
              <a:ext cx="4343400" cy="3749496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4724400" y="5534799"/>
              <a:ext cx="75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</a:t>
              </a:r>
            </a:p>
          </p:txBody>
        </p:sp>
      </p:grp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0079" y="5439334"/>
            <a:ext cx="787400" cy="27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Heavy Ion Physics is fascinating</a:t>
            </a:r>
          </a:p>
          <a:p>
            <a:pPr lvl="1"/>
            <a:r>
              <a:rPr lang="en-US" dirty="0" smtClean="0"/>
              <a:t>Want to understand properties of many-body QCD</a:t>
            </a:r>
          </a:p>
          <a:p>
            <a:r>
              <a:rPr lang="en-US" dirty="0" smtClean="0"/>
              <a:t>Just above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c</a:t>
            </a:r>
            <a:r>
              <a:rPr lang="en-US" dirty="0" smtClean="0"/>
              <a:t>, QGP is perfect fluid (?)</a:t>
            </a:r>
          </a:p>
          <a:p>
            <a:r>
              <a:rPr lang="en-US" dirty="0" smtClean="0"/>
              <a:t>Traditional </a:t>
            </a:r>
            <a:r>
              <a:rPr lang="en-US" dirty="0" err="1" smtClean="0"/>
              <a:t>pQCD</a:t>
            </a:r>
            <a:r>
              <a:rPr lang="en-US" dirty="0" smtClean="0"/>
              <a:t> techniques in quantitative disagreement with data</a:t>
            </a:r>
          </a:p>
          <a:p>
            <a:pPr lvl="1"/>
            <a:r>
              <a:rPr lang="en-US" dirty="0" smtClean="0"/>
              <a:t>New, exciting theory tool with </a:t>
            </a:r>
            <a:r>
              <a:rPr lang="en-US" dirty="0" err="1" smtClean="0"/>
              <a:t>AdS</a:t>
            </a:r>
            <a:r>
              <a:rPr lang="en-US" dirty="0" smtClean="0"/>
              <a:t>/CFT, successes</a:t>
            </a:r>
          </a:p>
          <a:p>
            <a:r>
              <a:rPr lang="en-US" dirty="0" smtClean="0"/>
              <a:t>LHC: much to look forward to</a:t>
            </a:r>
          </a:p>
          <a:p>
            <a:pPr lvl="1"/>
            <a:r>
              <a:rPr lang="en-US" dirty="0" smtClean="0"/>
              <a:t>Experimental signature: 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c</a:t>
            </a:r>
            <a:r>
              <a:rPr lang="en-US" i="1" baseline="-25000" dirty="0" err="1" smtClean="0"/>
              <a:t>AA</a:t>
            </a:r>
            <a:r>
              <a:rPr lang="en-US" i="1" dirty="0" smtClean="0"/>
              <a:t>/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b</a:t>
            </a:r>
            <a:r>
              <a:rPr lang="en-US" i="1" baseline="-25000" dirty="0" err="1" smtClean="0"/>
              <a:t>AA</a:t>
            </a:r>
            <a:endParaRPr lang="en-US" i="1" dirty="0" smtClean="0"/>
          </a:p>
          <a:p>
            <a:r>
              <a:rPr lang="en-US" dirty="0" smtClean="0"/>
              <a:t>Future of HIC: qualitative =&gt; quantitative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218C5-04E0-44D9-A120-15B489FDDEDD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0A5A-9EE0-45FE-A795-61918303DAA2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D2E9F-209A-4EDB-9CF2-A0234868CAC6}" type="datetime1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50"/>
          <p:cNvGrpSpPr/>
          <p:nvPr/>
        </p:nvGrpSpPr>
        <p:grpSpPr>
          <a:xfrm>
            <a:off x="2438400" y="42672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401347" y="37454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37338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559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37454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37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4800" y="5590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590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590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590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589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589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40386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26929</TotalTime>
  <Words>3091</Words>
  <Application>Microsoft Office PowerPoint</Application>
  <PresentationFormat>On-screen Show (4:3)</PresentationFormat>
  <Paragraphs>860</Paragraphs>
  <Slides>75</Slides>
  <Notes>6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75</vt:i4>
      </vt:variant>
    </vt:vector>
  </HeadingPairs>
  <TitlesOfParts>
    <vt:vector size="78" baseType="lpstr">
      <vt:lpstr>Office Theme</vt:lpstr>
      <vt:lpstr>Image</vt:lpstr>
      <vt:lpstr>Bitmap Image</vt:lpstr>
      <vt:lpstr>Phenomenology of the  Quark-Gluon Plasma</vt:lpstr>
      <vt:lpstr>Outline</vt:lpstr>
      <vt:lpstr>Four Fundamental Forces</vt:lpstr>
      <vt:lpstr>Strong compared to E&amp;M</vt:lpstr>
      <vt:lpstr>E&amp;M Particle Physics Well Understood</vt:lpstr>
      <vt:lpstr>E&amp;M and Phase Diagrams</vt:lpstr>
      <vt:lpstr>QCD Particle Physics Well Understood</vt:lpstr>
      <vt:lpstr>What Are We Interested In?</vt:lpstr>
      <vt:lpstr>Big Bang vs. Little Bang</vt:lpstr>
      <vt:lpstr>Heavy Ion Collisions</vt:lpstr>
      <vt:lpstr>Orders of Magnitude</vt:lpstr>
      <vt:lpstr>Experiments</vt:lpstr>
      <vt:lpstr>Methods of QCD Calculation I: Lattice</vt:lpstr>
      <vt:lpstr>Methods of QCD Calculation II: pQCD</vt:lpstr>
      <vt:lpstr>Methods III: AdS/CFT</vt:lpstr>
      <vt:lpstr>Calculational Validity</vt:lpstr>
      <vt:lpstr>Comparing AdS/CFT to Lattice</vt:lpstr>
      <vt:lpstr>Evolution of a HI Collision</vt:lpstr>
      <vt:lpstr>Simplest Measurement: No. of Particles</vt:lpstr>
      <vt:lpstr>Flow: More Nontrivial Measurement</vt:lpstr>
      <vt:lpstr>Hydrodynamics and v2</vt:lpstr>
      <vt:lpstr>Viscous Hydrodynamics</vt:lpstr>
      <vt:lpstr>Geometry in Viscosity Extraction</vt:lpstr>
      <vt:lpstr>Why High-pT Jets?</vt:lpstr>
      <vt:lpstr>Tomography in QGP</vt:lpstr>
      <vt:lpstr>QGP Energy Loss</vt:lpstr>
      <vt:lpstr>pQCD Rad Picture</vt:lpstr>
      <vt:lpstr>Hard-to-Find Jets</vt:lpstr>
      <vt:lpstr>High-pT Observable</vt:lpstr>
      <vt:lpstr>pQCD Success at RHIC:</vt:lpstr>
      <vt:lpstr>Qualitative Disagreement</vt:lpstr>
      <vt:lpstr>What About Elastic Loss?</vt:lpstr>
      <vt:lpstr>Quantitative Disagreement Remains</vt:lpstr>
      <vt:lpstr>RAA at LHC: First Results</vt:lpstr>
      <vt:lpstr>Jets in AdS/CFT</vt:lpstr>
      <vt:lpstr>Compared to Data</vt:lpstr>
      <vt:lpstr>Light Quark and Gluon E-Loss</vt:lpstr>
      <vt:lpstr>An Enhanced Signal: LHC</vt:lpstr>
      <vt:lpstr>LHC RcAA(pT)/RbAA(pT) Prediction</vt:lpstr>
      <vt:lpstr>Not So Fast!</vt:lpstr>
      <vt:lpstr>LHC RcAA(pT)/RbAA(pT) Prediction (with speed limits)</vt:lpstr>
      <vt:lpstr>Conclusions</vt:lpstr>
      <vt:lpstr>Slide 43</vt:lpstr>
      <vt:lpstr>Slide 44</vt:lpstr>
      <vt:lpstr>Measuring the IC</vt:lpstr>
      <vt:lpstr>Gluon Distribution of A at x ~ 10-3</vt:lpstr>
      <vt:lpstr>Slide 47</vt:lpstr>
      <vt:lpstr>Slide 48</vt:lpstr>
      <vt:lpstr>Slide 49</vt:lpstr>
      <vt:lpstr>Slide 50</vt:lpstr>
      <vt:lpstr>Hydro at LHC</vt:lpstr>
      <vt:lpstr>Slide 52</vt:lpstr>
      <vt:lpstr>Slide 53</vt:lpstr>
      <vt:lpstr>Slide 54</vt:lpstr>
      <vt:lpstr>Death of pQCD at RHIC?</vt:lpstr>
      <vt:lpstr>Slide 56</vt:lpstr>
      <vt:lpstr>HI Collisions Tool for Strong Force Physics Study</vt:lpstr>
      <vt:lpstr>10 Years of RHIC: Two Pillars</vt:lpstr>
      <vt:lpstr>Two Big Qualitative Questions: I</vt:lpstr>
      <vt:lpstr>Pictorial Soft-Soft vs. Soft-Hard</vt:lpstr>
      <vt:lpstr>Slide 61</vt:lpstr>
      <vt:lpstr>Crucial QCD Facts</vt:lpstr>
      <vt:lpstr>Low-pT Measurements (I)</vt:lpstr>
      <vt:lpstr>Low-pT Measurements (II)</vt:lpstr>
      <vt:lpstr>An Alternative Picture</vt:lpstr>
      <vt:lpstr>AdS Applied to p0</vt:lpstr>
      <vt:lpstr>Future of High-pT Physics</vt:lpstr>
      <vt:lpstr>Reasons to be Cautious about LHC</vt:lpstr>
      <vt:lpstr>Conclusions</vt:lpstr>
      <vt:lpstr>RHIC Rcb Ratio</vt:lpstr>
      <vt:lpstr>Slide 71</vt:lpstr>
      <vt:lpstr>LHC c, b RAA pT Dependence</vt:lpstr>
      <vt:lpstr>Outline</vt:lpstr>
      <vt:lpstr>Jets in Heavy Ion Collisions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837</cp:revision>
  <dcterms:created xsi:type="dcterms:W3CDTF">2009-09-03T22:02:25Z</dcterms:created>
  <dcterms:modified xsi:type="dcterms:W3CDTF">2011-03-30T13:41:21Z</dcterms:modified>
</cp:coreProperties>
</file>