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668" r:id="rId2"/>
    <p:sldId id="918" r:id="rId3"/>
    <p:sldId id="919" r:id="rId4"/>
    <p:sldId id="930" r:id="rId5"/>
    <p:sldId id="931" r:id="rId6"/>
    <p:sldId id="932" r:id="rId7"/>
    <p:sldId id="921" r:id="rId8"/>
    <p:sldId id="922" r:id="rId9"/>
    <p:sldId id="928" r:id="rId10"/>
    <p:sldId id="927" r:id="rId11"/>
    <p:sldId id="935" r:id="rId12"/>
    <p:sldId id="936" r:id="rId13"/>
    <p:sldId id="957" r:id="rId14"/>
    <p:sldId id="959" r:id="rId15"/>
    <p:sldId id="941" r:id="rId16"/>
    <p:sldId id="984" r:id="rId17"/>
    <p:sldId id="985" r:id="rId18"/>
    <p:sldId id="986" r:id="rId19"/>
    <p:sldId id="987" r:id="rId20"/>
    <p:sldId id="988" r:id="rId21"/>
    <p:sldId id="989" r:id="rId22"/>
    <p:sldId id="944" r:id="rId23"/>
    <p:sldId id="945" r:id="rId24"/>
    <p:sldId id="982" r:id="rId25"/>
    <p:sldId id="951" r:id="rId26"/>
    <p:sldId id="947" r:id="rId27"/>
    <p:sldId id="948" r:id="rId28"/>
    <p:sldId id="949" r:id="rId29"/>
    <p:sldId id="952" r:id="rId30"/>
    <p:sldId id="920" r:id="rId31"/>
    <p:sldId id="980" r:id="rId32"/>
    <p:sldId id="955" r:id="rId33"/>
    <p:sldId id="863" r:id="rId34"/>
    <p:sldId id="885" r:id="rId35"/>
    <p:sldId id="886" r:id="rId36"/>
    <p:sldId id="962" r:id="rId37"/>
    <p:sldId id="974" r:id="rId38"/>
    <p:sldId id="9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40A"/>
    <a:srgbClr val="4D4D4D"/>
    <a:srgbClr val="005400"/>
    <a:srgbClr val="0000FF"/>
    <a:srgbClr val="FF0000"/>
    <a:srgbClr val="3F3D99"/>
    <a:srgbClr val="660000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85216" autoAdjust="0"/>
  </p:normalViewPr>
  <p:slideViewPr>
    <p:cSldViewPr>
      <p:cViewPr varScale="1">
        <p:scale>
          <a:sx n="79" d="100"/>
          <a:sy n="7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get to &gt;~ 10 </a:t>
            </a:r>
            <a:r>
              <a:rPr lang="en-US" dirty="0" err="1" smtClean="0"/>
              <a:t>GeV</a:t>
            </a:r>
            <a:r>
              <a:rPr lang="en-US" dirty="0" smtClean="0"/>
              <a:t> to avoid IS, </a:t>
            </a:r>
            <a:r>
              <a:rPr lang="en-US" dirty="0" err="1" smtClean="0"/>
              <a:t>hadronization</a:t>
            </a:r>
            <a:r>
              <a:rPr lang="en-US" baseline="0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6F02-10D3-467B-8505-49E3B3865529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pT</a:t>
            </a:r>
            <a:r>
              <a:rPr lang="en-US" dirty="0" smtClean="0"/>
              <a:t> Physics at LHC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B1AB-6D97-47C5-BBDD-484A81478766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C2F7-8C4F-4F70-AF15-98E7901F44E6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73B0-EEFD-43F9-811A-755F7620FF9A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0" dirty="0" err="1" smtClean="0"/>
              <a:t>T</a:t>
            </a:r>
            <a:r>
              <a:rPr lang="en-US" dirty="0" smtClean="0"/>
              <a:t> Physics at LHC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067B-25E7-407D-B0A2-3A59A564CA6B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pT</a:t>
            </a:r>
            <a:r>
              <a:rPr lang="en-US" dirty="0" smtClean="0"/>
              <a:t> Physics at LHC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1DA4-6F14-45F8-97DC-A72615BCECED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pT</a:t>
            </a:r>
            <a:r>
              <a:rPr lang="en-US" dirty="0" smtClean="0"/>
              <a:t> Physics at LHC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1155-A8CF-4C62-B811-98F8814768C0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599F-2FED-4205-ADF9-685F2BA4FBE6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20C5-A178-48BB-914D-DB64E19BEFB9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E1D5-A213-4489-90E7-49FEC94EEA4C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DB4B-9627-4643-B501-432E3C9CBB86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8F06-1F1C-4EA3-B759-776AAFCC012F}" type="datetime1">
              <a:rPr lang="en-US" smtClean="0"/>
              <a:pPr/>
              <a:t>4/4/2011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High-</a:t>
            </a:r>
            <a:r>
              <a:rPr lang="en-US" dirty="0" err="1" smtClean="0"/>
              <a:t>pT</a:t>
            </a:r>
            <a:r>
              <a:rPr lang="en-US" dirty="0" smtClean="0"/>
              <a:t> Physics at LHC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Testing Energy Loss and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Pion</a:t>
            </a:r>
            <a:r>
              <a:rPr lang="en-US" dirty="0" smtClean="0"/>
              <a:t> Puzzle (?) at LHC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April 4, 2011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2AF3-6419-467C-A817-112E03757489}" type="datetime1">
              <a:rPr lang="en-US" smtClean="0"/>
              <a:pPr/>
              <a:t>4/4/2011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Ulrich Heinz,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Quantification of Collinear Uncertainty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Factor ~ 3 uncertainty in extracted medium density!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qhat</a:t>
            </a:r>
            <a:r>
              <a:rPr lang="en-US" dirty="0" smtClean="0"/>
              <a:t>” values from </a:t>
            </a:r>
            <a:r>
              <a:rPr lang="en-US" i="1" dirty="0" smtClean="0"/>
              <a:t>different formalisms</a:t>
            </a:r>
            <a:r>
              <a:rPr lang="en-US" dirty="0" smtClean="0"/>
              <a:t> </a:t>
            </a:r>
            <a:r>
              <a:rPr lang="en-US" b="1" dirty="0" smtClean="0"/>
              <a:t>consistent</a:t>
            </a:r>
            <a:r>
              <a:rPr lang="en-US" dirty="0" smtClean="0"/>
              <a:t> w/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AD27-D427-4784-AE97-7A94F5B1C91A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84539"/>
            <a:ext cx="43957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118" y="2743200"/>
            <a:ext cx="4343400" cy="346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60198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Applicability of Collinear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Unc</a:t>
            </a:r>
            <a:r>
              <a:rPr lang="en-US" dirty="0" smtClean="0"/>
              <a:t>. </a:t>
            </a:r>
            <a:r>
              <a:rPr lang="en-US" dirty="0" err="1" smtClean="0"/>
              <a:t>wrt</a:t>
            </a:r>
            <a:r>
              <a:rPr lang="en-US" dirty="0" smtClean="0"/>
              <a:t> some obs. decreases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Although not true for all observables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2759-FC40-4481-9FB9-61654CA5116B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2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667000"/>
            <a:ext cx="4419600" cy="305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633664"/>
            <a:ext cx="452690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: “Collinearly Safe”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867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Fix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from R</a:t>
            </a:r>
            <a:r>
              <a:rPr lang="en-US" baseline="-25000" dirty="0" smtClean="0"/>
              <a:t>AA</a:t>
            </a:r>
            <a:r>
              <a:rPr lang="en-US" dirty="0" smtClean="0"/>
              <a:t>, calculate v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Expect larger v</a:t>
            </a:r>
            <a:r>
              <a:rPr lang="en-US" baseline="-25000" dirty="0" smtClean="0"/>
              <a:t>2</a:t>
            </a:r>
            <a:r>
              <a:rPr lang="en-US" dirty="0" smtClean="0"/>
              <a:t> for smaller opening angle</a:t>
            </a:r>
          </a:p>
          <a:p>
            <a:pPr lvl="2">
              <a:buNone/>
            </a:pPr>
            <a:r>
              <a:rPr lang="en-US" dirty="0" smtClean="0">
                <a:latin typeface="Symbol" pitchFamily="18" charset="2"/>
              </a:rPr>
              <a:t>			      ( </a:t>
            </a:r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coh</a:t>
            </a:r>
            <a:r>
              <a:rPr lang="en-US" dirty="0" smtClean="0"/>
              <a:t> ~ 1/k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)</a:t>
            </a:r>
            <a:endParaRPr lang="en-US" baseline="300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876B-2F63-4025-962A-5AEC58CA9DAE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4844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48200" y="248443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 + 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855595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0" y="3073400"/>
            <a:ext cx="4419600" cy="2858532"/>
            <a:chOff x="0" y="2844800"/>
            <a:chExt cx="4419600" cy="28585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572000" y="3124200"/>
            <a:ext cx="4495800" cy="2807732"/>
            <a:chOff x="4572000" y="2895600"/>
            <a:chExt cx="4495800" cy="28077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Mass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All calculations assume M</a:t>
            </a:r>
            <a:r>
              <a:rPr lang="en-US" baseline="-25000" dirty="0" smtClean="0"/>
              <a:t>Q</a:t>
            </a:r>
            <a:r>
              <a:rPr lang="en-US" dirty="0" smtClean="0"/>
              <a:t> &lt;&lt;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Large corrections expected for observed NPE</a:t>
            </a:r>
          </a:p>
          <a:p>
            <a:pPr lvl="2"/>
            <a:r>
              <a:rPr lang="en-US" dirty="0" smtClean="0"/>
              <a:t>NB: </a:t>
            </a:r>
          </a:p>
          <a:p>
            <a:pPr lvl="3"/>
            <a:r>
              <a:rPr lang="en-US" dirty="0" err="1" smtClean="0"/>
              <a:t>M</a:t>
            </a:r>
            <a:r>
              <a:rPr lang="en-US" baseline="-25000" dirty="0" err="1" smtClean="0"/>
              <a:t>bottom</a:t>
            </a:r>
            <a:r>
              <a:rPr lang="en-US" dirty="0" smtClean="0"/>
              <a:t> ~ 4.75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3"/>
            <a:r>
              <a:rPr lang="en-US" dirty="0" smtClean="0"/>
              <a:t>9 </a:t>
            </a:r>
            <a:r>
              <a:rPr lang="en-US" dirty="0" err="1" smtClean="0"/>
              <a:t>GeV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from ~ 15 </a:t>
            </a:r>
            <a:r>
              <a:rPr lang="en-US" dirty="0" err="1" smtClean="0"/>
              <a:t>GeV</a:t>
            </a:r>
            <a:r>
              <a:rPr lang="en-US" dirty="0" smtClean="0"/>
              <a:t> 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D2F3-8CA3-4C98-9224-459313E69AC7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971800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39624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and b separation will help tremendously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6200001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Sensitivity to Geometry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KLN CGC vs. WS </a:t>
            </a:r>
            <a:r>
              <a:rPr lang="en-US" dirty="0" err="1" smtClean="0"/>
              <a:t>Glaub</a:t>
            </a:r>
            <a:r>
              <a:rPr lang="en-US" dirty="0" smtClean="0"/>
              <a:t>.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Effect not large enough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8DDF-9A5A-496B-A395-41718B2CE256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eps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01783" y="1501919"/>
            <a:ext cx="3768435" cy="487679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443536"/>
            <a:ext cx="221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J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3266" y="2471736"/>
            <a:ext cx="47045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0" y="5791200"/>
            <a:ext cx="581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Possibly truly outlandish initial geometry?</a:t>
            </a:r>
            <a:endParaRPr lang="en-US" sz="2400" dirty="0" err="1" smtClean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457200" y="6138864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also </a:t>
            </a:r>
            <a:r>
              <a:rPr lang="en-US" dirty="0" err="1" smtClean="0"/>
              <a:t>Renk</a:t>
            </a:r>
            <a:r>
              <a:rPr lang="en-US" dirty="0" smtClean="0"/>
              <a:t> et al., PRC83 (2011)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Flow to </a:t>
            </a:r>
            <a:r>
              <a:rPr lang="en-US" dirty="0" err="1" smtClean="0"/>
              <a:t>Eloss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876800"/>
          </a:xfrm>
        </p:spPr>
        <p:txBody>
          <a:bodyPr/>
          <a:lstStyle/>
          <a:p>
            <a:r>
              <a:rPr lang="en-US" dirty="0" smtClean="0"/>
              <a:t>Is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huge due to medium push?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i="1" dirty="0" smtClean="0">
                <a:latin typeface="Symbol" pitchFamily="18" charset="2"/>
              </a:rPr>
              <a:t>f </a:t>
            </a:r>
            <a:r>
              <a:rPr lang="en-US" dirty="0" smtClean="0">
                <a:latin typeface="Symbol" pitchFamily="18" charset="2"/>
              </a:rPr>
              <a:t>= 0,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) vs. R</a:t>
            </a:r>
            <a:r>
              <a:rPr lang="en-US" baseline="-25000" dirty="0" smtClean="0"/>
              <a:t>AA</a:t>
            </a:r>
            <a:r>
              <a:rPr lang="en-US" dirty="0" smtClean="0"/>
              <a:t>(</a:t>
            </a:r>
            <a:r>
              <a:rPr lang="en-US" i="1" dirty="0" smtClean="0">
                <a:latin typeface="Symbol" pitchFamily="18" charset="2"/>
              </a:rPr>
              <a:t>f </a:t>
            </a:r>
            <a:r>
              <a:rPr lang="en-US" dirty="0" smtClean="0">
                <a:latin typeface="Symbol" pitchFamily="18" charset="2"/>
              </a:rPr>
              <a:t>= p/2,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F0A-4490-4C33-9D78-1506EEAE7BD8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400" y="5971401"/>
            <a:ext cx="269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Horowitz and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4024313" y="2618601"/>
            <a:ext cx="5029199" cy="3371910"/>
            <a:chOff x="4038601" y="2876490"/>
            <a:chExt cx="5029199" cy="3371910"/>
          </a:xfrm>
        </p:grpSpPr>
        <p:pic>
          <p:nvPicPr>
            <p:cNvPr id="7403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94200" y="2876490"/>
              <a:ext cx="4673600" cy="299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553200" y="5848290"/>
              <a:ext cx="694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N</a:t>
              </a:r>
              <a:r>
                <a:rPr lang="en-US" sz="2000" b="1" baseline="-25000" dirty="0" err="1" smtClean="0"/>
                <a:t>part</a:t>
              </a:r>
              <a:endParaRPr lang="en-US" sz="2000" b="1" baseline="-250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929917" y="4051973"/>
              <a:ext cx="6174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</a:t>
              </a:r>
              <a:r>
                <a:rPr lang="en-US" sz="2000" b="1" baseline="-25000" dirty="0" smtClean="0"/>
                <a:t>AA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43800" y="3486090"/>
              <a:ext cx="10857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</a:t>
              </a:r>
              <a:r>
                <a:rPr lang="en-US" sz="2000" baseline="-25000" dirty="0" smtClean="0"/>
                <a:t>AA</a:t>
              </a:r>
              <a:r>
                <a:rPr lang="en-US" sz="2000" dirty="0" smtClean="0"/>
                <a:t>  in</a:t>
              </a:r>
            </a:p>
            <a:p>
              <a:r>
                <a:rPr lang="en-US" sz="2000" dirty="0" smtClean="0">
                  <a:solidFill>
                    <a:srgbClr val="3F3D99"/>
                  </a:solidFill>
                </a:rPr>
                <a:t>R</a:t>
              </a:r>
              <a:r>
                <a:rPr lang="en-US" sz="2000" baseline="-25000" dirty="0" smtClean="0">
                  <a:solidFill>
                    <a:srgbClr val="3F3D99"/>
                  </a:solidFill>
                </a:rPr>
                <a:t>AA</a:t>
              </a:r>
              <a:r>
                <a:rPr lang="en-US" sz="2000" dirty="0" smtClean="0">
                  <a:solidFill>
                    <a:srgbClr val="3F3D99"/>
                  </a:solidFill>
                </a:rPr>
                <a:t>  out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38255" y="3175337"/>
              <a:ext cx="214834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PHENIX Preliminary</a:t>
              </a:r>
            </a:p>
            <a:p>
              <a:r>
                <a:rPr lang="en-US" sz="1700" dirty="0" smtClean="0"/>
                <a:t>7-8 </a:t>
              </a:r>
              <a:r>
                <a:rPr lang="en-US" sz="1700" dirty="0" err="1" smtClean="0"/>
                <a:t>GeV</a:t>
              </a:r>
              <a:r>
                <a:rPr lang="en-US" sz="1700" dirty="0" smtClean="0"/>
                <a:t> </a:t>
              </a:r>
              <a:r>
                <a:rPr lang="en-US" sz="1700" dirty="0" smtClean="0">
                  <a:latin typeface="Symbol" pitchFamily="18" charset="2"/>
                </a:rPr>
                <a:t>p</a:t>
              </a:r>
              <a:r>
                <a:rPr lang="en-US" sz="1700" baseline="30000" dirty="0" smtClean="0"/>
                <a:t>0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5924490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D4D4D"/>
                </a:solidFill>
              </a:rPr>
              <a:t>Care taken with </a:t>
            </a:r>
            <a:r>
              <a:rPr lang="en-US" sz="2000" dirty="0" err="1" smtClean="0">
                <a:solidFill>
                  <a:srgbClr val="4D4D4D"/>
                </a:solidFill>
              </a:rPr>
              <a:t>dN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g</a:t>
            </a:r>
            <a:r>
              <a:rPr lang="en-US" sz="2000" dirty="0" smtClean="0">
                <a:solidFill>
                  <a:srgbClr val="4D4D4D"/>
                </a:solidFill>
              </a:rPr>
              <a:t>/</a:t>
            </a:r>
            <a:r>
              <a:rPr lang="en-US" sz="2000" dirty="0" err="1" smtClean="0">
                <a:solidFill>
                  <a:srgbClr val="4D4D4D"/>
                </a:solidFill>
              </a:rPr>
              <a:t>dy</a:t>
            </a:r>
            <a:r>
              <a:rPr lang="en-US" sz="2000" dirty="0" smtClean="0">
                <a:solidFill>
                  <a:srgbClr val="4D4D4D"/>
                </a:solidFill>
              </a:rPr>
              <a:t>(</a:t>
            </a:r>
            <a:r>
              <a:rPr lang="en-US" sz="2000" dirty="0" err="1" smtClean="0">
                <a:solidFill>
                  <a:srgbClr val="4D4D4D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part</a:t>
            </a:r>
            <a:r>
              <a:rPr lang="en-US" sz="2000" dirty="0" smtClean="0">
                <a:solidFill>
                  <a:srgbClr val="4D4D4D"/>
                </a:solidFill>
              </a:rPr>
              <a:t>)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-95248" y="2286000"/>
            <a:ext cx="4166704" cy="3733800"/>
            <a:chOff x="-152400" y="2819400"/>
            <a:chExt cx="4166704" cy="3733800"/>
          </a:xfrm>
        </p:grpSpPr>
        <p:grpSp>
          <p:nvGrpSpPr>
            <p:cNvPr id="9" name="Group 8"/>
            <p:cNvGrpSpPr/>
            <p:nvPr/>
          </p:nvGrpSpPr>
          <p:grpSpPr>
            <a:xfrm>
              <a:off x="-152400" y="2819400"/>
              <a:ext cx="4166704" cy="3733800"/>
              <a:chOff x="1066800" y="2406732"/>
              <a:chExt cx="4166704" cy="37338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6800" y="2406732"/>
                <a:ext cx="4166704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289401" y="2667000"/>
                <a:ext cx="10214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WS </a:t>
                </a:r>
                <a:r>
                  <a:rPr lang="en-US" sz="1200" dirty="0" err="1" smtClean="0">
                    <a:solidFill>
                      <a:srgbClr val="C00000"/>
                    </a:solidFill>
                  </a:rPr>
                  <a:t>Glauber</a:t>
                </a:r>
                <a:endParaRPr lang="en-US" sz="1200" dirty="0" smtClean="0">
                  <a:solidFill>
                    <a:srgbClr val="C00000"/>
                  </a:solidFill>
                </a:endParaRPr>
              </a:p>
              <a:p>
                <a:r>
                  <a:rPr lang="en-US" sz="1200" dirty="0" smtClean="0">
                    <a:solidFill>
                      <a:srgbClr val="005400"/>
                    </a:solidFill>
                  </a:rPr>
                  <a:t>HN Mixed</a:t>
                </a:r>
              </a:p>
              <a:p>
                <a:r>
                  <a:rPr lang="en-US" sz="1200" dirty="0" smtClean="0">
                    <a:solidFill>
                      <a:srgbClr val="002060"/>
                    </a:solidFill>
                  </a:rPr>
                  <a:t>KLN CGC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63894" y="5514201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PHOBOS 2008 Data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09835" y="6381690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D4D4D"/>
                </a:solidFill>
              </a:rPr>
              <a:t>Smaller influence of </a:t>
            </a:r>
            <a:r>
              <a:rPr lang="en-US" sz="2000" dirty="0" err="1" smtClean="0">
                <a:solidFill>
                  <a:srgbClr val="4D4D4D"/>
                </a:solidFill>
              </a:rPr>
              <a:t>fluc</a:t>
            </a:r>
            <a:r>
              <a:rPr lang="en-US" sz="2000" dirty="0" smtClean="0">
                <a:solidFill>
                  <a:srgbClr val="4D4D4D"/>
                </a:solidFill>
              </a:rPr>
              <a:t>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Cold Matter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smtClean="0"/>
              <a:t>Large fraction of jet lifetime spent in </a:t>
            </a:r>
            <a:r>
              <a:rPr lang="en-US" dirty="0" err="1" smtClean="0"/>
              <a:t>hadronic</a:t>
            </a:r>
            <a:r>
              <a:rPr lang="en-US" dirty="0" smtClean="0"/>
              <a:t> matter</a:t>
            </a:r>
          </a:p>
          <a:p>
            <a:pPr lvl="1"/>
            <a:r>
              <a:rPr lang="en-US" dirty="0" smtClean="0"/>
              <a:t>QGP lasts ~ 2-4 fm</a:t>
            </a:r>
          </a:p>
          <a:p>
            <a:pPr lvl="1"/>
            <a:r>
              <a:rPr lang="en-US" dirty="0" smtClean="0"/>
              <a:t>Typical jet </a:t>
            </a:r>
            <a:r>
              <a:rPr lang="en-US" dirty="0" err="1" smtClean="0"/>
              <a:t>pathlength</a:t>
            </a:r>
            <a:r>
              <a:rPr lang="en-US" dirty="0" smtClean="0"/>
              <a:t> ~ 5 fm</a:t>
            </a:r>
          </a:p>
          <a:p>
            <a:r>
              <a:rPr lang="en-US" dirty="0" smtClean="0"/>
              <a:t>Measure in EIC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CA6B-0EA0-41F9-8E71-D22FA30C08CC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785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3300" y="2057400"/>
            <a:ext cx="2984500" cy="3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49860" y="6324600"/>
            <a:ext cx="1398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Accardi</a:t>
            </a:r>
            <a:r>
              <a:rPr lang="en-US" sz="1200" dirty="0" smtClean="0"/>
              <a:t>, QM Italia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6019800"/>
            <a:ext cx="183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Accardi</a:t>
            </a:r>
            <a:r>
              <a:rPr lang="en-US" sz="1200" dirty="0" smtClean="0"/>
              <a:t> et al., </a:t>
            </a:r>
          </a:p>
          <a:p>
            <a:r>
              <a:rPr lang="en-US" sz="1200" dirty="0" err="1" smtClean="0"/>
              <a:t>Riv.Nuovo</a:t>
            </a:r>
            <a:r>
              <a:rPr lang="en-US" sz="1200" dirty="0" smtClean="0"/>
              <a:t> Cim.32, 2010</a:t>
            </a:r>
          </a:p>
        </p:txBody>
      </p:sp>
      <p:pic>
        <p:nvPicPr>
          <p:cNvPr id="973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71900"/>
            <a:ext cx="5638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 of A at x ~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FAD1-8512-4CCD-94DD-96EB90111AE9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1066800"/>
            <a:ext cx="4800600" cy="3429000"/>
          </a:xfrm>
        </p:spPr>
        <p:txBody>
          <a:bodyPr/>
          <a:lstStyle/>
          <a:p>
            <a:r>
              <a:rPr lang="en-US" dirty="0" smtClean="0"/>
              <a:t>Coherent vector meson production in e + A</a:t>
            </a:r>
          </a:p>
          <a:p>
            <a:pPr lvl="1"/>
            <a:r>
              <a:rPr lang="en-US" dirty="0" smtClean="0"/>
              <a:t>2 gluon exchange =&gt; mean &amp; </a:t>
            </a:r>
            <a:r>
              <a:rPr lang="en-US" dirty="0" err="1" smtClean="0"/>
              <a:t>fluc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28600" y="838199"/>
            <a:ext cx="3810000" cy="2209800"/>
            <a:chOff x="228600" y="2346530"/>
            <a:chExt cx="3987910" cy="253473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819400"/>
              <a:ext cx="361422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733800" y="23465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048000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J/</a:t>
              </a:r>
              <a:r>
                <a:rPr lang="en-US" sz="2400" i="1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4151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23465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419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20040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g</a:t>
              </a:r>
              <a:r>
                <a:rPr lang="en-US" sz="2400" dirty="0" smtClean="0"/>
                <a:t>*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176464" y="3262312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14560" y="3686176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449305" y="2971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Must reject incoherent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collisions at ~100%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645789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Also DVCS and Incoherent production; see talk by Kowalski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1" y="3276600"/>
            <a:ext cx="8610599" cy="317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86529" y="6172200"/>
            <a:ext cx="172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arXiv:1102.5058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LHC is gluon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Flatter spectra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Elastic ~ </a:t>
            </a:r>
            <a:r>
              <a:rPr lang="en-US" dirty="0" err="1" smtClean="0"/>
              <a:t>Radiative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8DAB-BB15-4806-A8BE-8DFA7C1B7CE7}" type="datetime1">
              <a:rPr lang="en-US" smtClean="0"/>
              <a:pPr/>
              <a:t>4/4/2011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676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475602"/>
            <a:ext cx="3794124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562732"/>
            <a:ext cx="3733800" cy="478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86200" y="6200001"/>
            <a:ext cx="2693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at LHC: First Results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14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Generically, difficult to reconcile 2.4x increase in multiplicity and minor decrease in R</a:t>
            </a:r>
            <a:r>
              <a:rPr lang="en-US" baseline="-25000" dirty="0" smtClean="0"/>
              <a:t>AA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B0F3-0007-46CC-B0B9-8700E5F93902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6768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1066800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1087854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107883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9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107883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62600" y="4972050"/>
            <a:ext cx="2225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in prep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7360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Shown at Kruger2010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05F0-C747-4AF9-8E73-CBDD22F2812E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4876800"/>
            <a:ext cx="41910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 for p + p baseline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(b) and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very useful</a:t>
            </a:r>
            <a:endParaRPr lang="en-US" baseline="30000" dirty="0" smtClean="0"/>
          </a:p>
          <a:p>
            <a:pPr lvl="1"/>
            <a:r>
              <a:rPr lang="en-US" dirty="0" smtClean="0"/>
              <a:t>Apples-to-apples </a:t>
            </a:r>
            <a:r>
              <a:rPr lang="en-US" dirty="0" err="1" smtClean="0"/>
              <a:t>compar-ison</a:t>
            </a:r>
            <a:r>
              <a:rPr lang="en-US" dirty="0" smtClean="0"/>
              <a:t> to RHIC, theory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F07F-5003-4A6D-A5CD-921988C54797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687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141" y="1089447"/>
            <a:ext cx="3802345" cy="524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87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066800"/>
            <a:ext cx="4953000" cy="360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90600" y="6248400"/>
            <a:ext cx="2693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4332-2E4E-4C8D-8208-803C647CCAA1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pT</a:t>
            </a:r>
            <a:r>
              <a:rPr lang="en-US" dirty="0" smtClean="0"/>
              <a:t> Physics at LHC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Reasons to be Cautious about LHC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1066800"/>
            <a:ext cx="82296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Quenching due to 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FS?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rgbClr val="66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rgbClr val="66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rgbClr val="66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rgbClr val="66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rgbClr val="66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rgbClr val="66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rgbClr val="66000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Need experimental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 over production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p + 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7582" y="4904601"/>
            <a:ext cx="28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PLB687, 2010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057400"/>
            <a:ext cx="39743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28600" y="4876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 </a:t>
            </a:r>
            <a:r>
              <a:rPr lang="en-US" sz="1200" dirty="0" err="1" smtClean="0"/>
              <a:t>Isobe</a:t>
            </a:r>
            <a:r>
              <a:rPr lang="en-US" sz="1200" dirty="0" smtClean="0"/>
              <a:t>, JPhysG34 (2007)</a:t>
            </a:r>
          </a:p>
        </p:txBody>
      </p:sp>
      <p:pic>
        <p:nvPicPr>
          <p:cNvPr id="9748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828800"/>
            <a:ext cx="50089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22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924674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89CB-DAAA-4710-8BC3-7309F85D2BD0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23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92569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A826-BF0A-4C7A-998F-6EDB071B6D17}" type="datetime1">
              <a:rPr lang="en-US" smtClean="0"/>
              <a:pPr/>
              <a:t>4/4/2011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D0368-FEA8-4128-B13E-21E621D5DC38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4001852" y="838200"/>
            <a:ext cx="4797896" cy="3020199"/>
            <a:chOff x="4001852" y="1676400"/>
            <a:chExt cx="4797896" cy="3020199"/>
          </a:xfrm>
        </p:grpSpPr>
        <p:pic>
          <p:nvPicPr>
            <p:cNvPr id="1576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1852" y="1676400"/>
              <a:ext cx="4532548" cy="3010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239000" y="44196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</p:grp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942201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62000" y="4523522"/>
            <a:ext cx="202811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1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5827693"/>
            <a:ext cx="2502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9840A"/>
                </a:solidFill>
              </a:rPr>
              <a:t>See also </a:t>
            </a:r>
            <a:r>
              <a:rPr lang="en-US" sz="1400" dirty="0" err="1" smtClean="0">
                <a:solidFill>
                  <a:srgbClr val="09840A"/>
                </a:solidFill>
              </a:rPr>
              <a:t>Marquet</a:t>
            </a:r>
            <a:r>
              <a:rPr lang="en-US" sz="1400" dirty="0" smtClean="0">
                <a:solidFill>
                  <a:srgbClr val="09840A"/>
                </a:solidFill>
              </a:rPr>
              <a:t> and </a:t>
            </a:r>
            <a:r>
              <a:rPr lang="en-US" sz="1400" dirty="0" err="1" smtClean="0">
                <a:solidFill>
                  <a:srgbClr val="09840A"/>
                </a:solidFill>
              </a:rPr>
              <a:t>Renk</a:t>
            </a:r>
            <a:r>
              <a:rPr lang="en-US" sz="1400" dirty="0" smtClean="0">
                <a:solidFill>
                  <a:srgbClr val="09840A"/>
                </a:solidFill>
              </a:rPr>
              <a:t>, </a:t>
            </a:r>
          </a:p>
          <a:p>
            <a:r>
              <a:rPr lang="en-US" sz="1400" dirty="0" smtClean="0">
                <a:solidFill>
                  <a:srgbClr val="09840A"/>
                </a:solidFill>
              </a:rPr>
              <a:t>PLB685 (2010), and</a:t>
            </a:r>
          </a:p>
          <a:p>
            <a:r>
              <a:rPr lang="en-US" sz="1400" dirty="0" err="1" smtClean="0">
                <a:solidFill>
                  <a:srgbClr val="09840A"/>
                </a:solidFill>
              </a:rPr>
              <a:t>Jia</a:t>
            </a:r>
            <a:r>
              <a:rPr lang="en-US" sz="1400" dirty="0" smtClean="0">
                <a:solidFill>
                  <a:srgbClr val="09840A"/>
                </a:solidFill>
              </a:rPr>
              <a:t>, WAH, and Liao, </a:t>
            </a:r>
          </a:p>
          <a:p>
            <a:r>
              <a:rPr lang="en-US" sz="1400" dirty="0" smtClean="0">
                <a:solidFill>
                  <a:srgbClr val="09840A"/>
                </a:solidFill>
              </a:rPr>
              <a:t>arXiv:1101.0290, for v</a:t>
            </a:r>
            <a:r>
              <a:rPr lang="en-US" sz="1400" baseline="-25000" dirty="0" smtClean="0">
                <a:solidFill>
                  <a:srgbClr val="09840A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5410200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 et al., JHEP0810 (2008)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4218801"/>
            <a:ext cx="143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 </a:t>
            </a:r>
            <a:r>
              <a:rPr lang="en-US" sz="1200" dirty="0" err="1" smtClean="0"/>
              <a:t>Gubser</a:t>
            </a:r>
            <a:r>
              <a:rPr lang="en-US" sz="1200" dirty="0" smtClean="0"/>
              <a:t>, QM08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38599" y="3810000"/>
            <a:ext cx="4452579" cy="2895600"/>
            <a:chOff x="1746249" y="1492250"/>
            <a:chExt cx="4452579" cy="28956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6249" y="1492250"/>
              <a:ext cx="445257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870450" y="1797050"/>
              <a:ext cx="1001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2.76 </a:t>
              </a:r>
              <a:r>
                <a:rPr lang="en-US" sz="1600" b="1" dirty="0" err="1" smtClean="0"/>
                <a:t>TeV</a:t>
              </a:r>
              <a:endParaRPr lang="en-US" sz="1600" b="1" dirty="0" smtClean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162800" y="1185446"/>
            <a:ext cx="887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0.2 </a:t>
            </a:r>
            <a:r>
              <a:rPr lang="en-US" sz="1600" b="1" dirty="0" err="1" smtClean="0"/>
              <a:t>TeV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 to Meson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Distinguishing measurement?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2266-3ADB-4458-825C-743BE2A8EB26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51816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  <p:grpSp>
        <p:nvGrpSpPr>
          <p:cNvPr id="7" name="Group 18"/>
          <p:cNvGrpSpPr/>
          <p:nvPr/>
        </p:nvGrpSpPr>
        <p:grpSpPr>
          <a:xfrm>
            <a:off x="0" y="1981200"/>
            <a:ext cx="4495800" cy="3195810"/>
            <a:chOff x="0" y="1981200"/>
            <a:chExt cx="4495800" cy="3195810"/>
          </a:xfrm>
        </p:grpSpPr>
        <p:grpSp>
          <p:nvGrpSpPr>
            <p:cNvPr id="10" name="Group 13"/>
            <p:cNvGrpSpPr/>
            <p:nvPr/>
          </p:nvGrpSpPr>
          <p:grpSpPr>
            <a:xfrm>
              <a:off x="0" y="1981200"/>
              <a:ext cx="4495800" cy="3195810"/>
              <a:chOff x="0" y="1981200"/>
              <a:chExt cx="4495800" cy="3195810"/>
            </a:xfrm>
          </p:grpSpPr>
          <p:pic>
            <p:nvPicPr>
              <p:cNvPr id="15667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1981200"/>
                <a:ext cx="4495800" cy="3195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352800" y="3581400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AdS</a:t>
                </a:r>
                <a:r>
                  <a:rPr lang="en-US" sz="1600" dirty="0" smtClean="0"/>
                  <a:t>/CFT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71800" y="3886200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pQCD</a:t>
                </a:r>
                <a:endParaRPr lang="en-US" sz="1600" dirty="0" smtClean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200400" y="2209800"/>
              <a:ext cx="78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</a:t>
              </a: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4572000" y="1905000"/>
            <a:ext cx="4622800" cy="3262502"/>
            <a:chOff x="4572000" y="1905000"/>
            <a:chExt cx="4622800" cy="3262502"/>
          </a:xfrm>
        </p:grpSpPr>
        <p:grpSp>
          <p:nvGrpSpPr>
            <p:cNvPr id="15" name="Group 16"/>
            <p:cNvGrpSpPr/>
            <p:nvPr/>
          </p:nvGrpSpPr>
          <p:grpSpPr>
            <a:xfrm>
              <a:off x="4572000" y="1905000"/>
              <a:ext cx="4622800" cy="3262502"/>
              <a:chOff x="4572000" y="1905000"/>
              <a:chExt cx="4622800" cy="3262502"/>
            </a:xfrm>
          </p:grpSpPr>
          <p:pic>
            <p:nvPicPr>
              <p:cNvPr id="1566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1905000"/>
                <a:ext cx="4622800" cy="3262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8001000" y="3674288"/>
                <a:ext cx="10262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AdS</a:t>
                </a:r>
                <a:r>
                  <a:rPr lang="en-US" sz="1600" dirty="0" smtClean="0"/>
                  <a:t>/CFT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96200" y="4004846"/>
                <a:ext cx="753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/>
                  <a:t>pQCD</a:t>
                </a:r>
                <a:endParaRPr lang="en-US" sz="1600" dirty="0" smtClean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924800" y="2209800"/>
              <a:ext cx="783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26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102-ABFC-45DD-965E-76E878CDE764}" type="datetime1">
              <a:rPr lang="en-US" smtClean="0"/>
              <a:pPr/>
              <a:t>4/4/2011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27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66FD-920B-47D0-9CFD-008B8F1C279D}" type="datetime1">
              <a:rPr lang="en-US" smtClean="0"/>
              <a:pPr/>
              <a:t>4/4/2011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28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370512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EF8E-838E-4C59-910E-0188381C1512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588" y="5924490"/>
            <a:ext cx="848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Qualitatively, corrections to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result will drive double ratio to unity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pQCD fails to quant. </a:t>
            </a:r>
            <a:r>
              <a:rPr lang="en-US" dirty="0" err="1" smtClean="0"/>
              <a:t>simul</a:t>
            </a:r>
            <a:r>
              <a:rPr lang="en-US" dirty="0" smtClean="0"/>
              <a:t>. describe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I</a:t>
            </a:r>
            <a:r>
              <a:rPr lang="en-US" baseline="-25000" dirty="0" smtClean="0"/>
              <a:t>AA</a:t>
            </a:r>
            <a:r>
              <a:rPr lang="en-US" dirty="0" smtClean="0"/>
              <a:t>, ... for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, e, RHIC and LHC (?)</a:t>
            </a:r>
          </a:p>
          <a:p>
            <a:pPr lvl="1"/>
            <a:r>
              <a:rPr lang="en-US" dirty="0" smtClean="0"/>
              <a:t>Higher order effects are important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, M</a:t>
            </a:r>
            <a:r>
              <a:rPr lang="en-US" baseline="-25000" dirty="0" smtClean="0"/>
              <a:t>Q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, opacity</a:t>
            </a:r>
          </a:p>
          <a:p>
            <a:pPr lvl="1"/>
            <a:r>
              <a:rPr lang="en-US" dirty="0" smtClean="0"/>
              <a:t>HO effects can be mitigated in some cases by</a:t>
            </a:r>
          </a:p>
          <a:p>
            <a:pPr lvl="2"/>
            <a:r>
              <a:rPr lang="en-US" dirty="0" smtClean="0"/>
              <a:t>examining simultaneous observables</a:t>
            </a:r>
          </a:p>
          <a:p>
            <a:pPr lvl="2"/>
            <a:r>
              <a:rPr lang="en-US" dirty="0" smtClean="0"/>
              <a:t>going to higher energies</a:t>
            </a:r>
          </a:p>
          <a:p>
            <a:pPr lvl="1"/>
            <a:r>
              <a:rPr lang="en-US" dirty="0" smtClean="0"/>
              <a:t>IC effects seem small and under control at RHIC</a:t>
            </a:r>
          </a:p>
          <a:p>
            <a:pPr lvl="2"/>
            <a:r>
              <a:rPr lang="en-US" dirty="0" smtClean="0"/>
              <a:t>LHC??  Need p + p and p + A, R</a:t>
            </a:r>
            <a:r>
              <a:rPr lang="en-US" baseline="-25000" dirty="0" smtClean="0"/>
              <a:t>AA</a:t>
            </a:r>
            <a:r>
              <a:rPr lang="en-US" dirty="0" smtClean="0"/>
              <a:t> for other centralities</a:t>
            </a:r>
          </a:p>
          <a:p>
            <a:pPr lvl="1"/>
            <a:r>
              <a:rPr lang="en-US" dirty="0" smtClean="0"/>
              <a:t>Coupling of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flow to E-loss possibly very important</a:t>
            </a:r>
          </a:p>
          <a:p>
            <a:r>
              <a:rPr lang="en-US" dirty="0" err="1" smtClean="0"/>
              <a:t>AdS</a:t>
            </a:r>
            <a:r>
              <a:rPr lang="en-US" dirty="0" smtClean="0"/>
              <a:t>/CFT qualitatively agrees with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and e 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smtClean="0"/>
              <a:t>Also better agreement with B/M ratio, 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Lots of interesting theory work needed for rigorous conclusions</a:t>
            </a:r>
          </a:p>
          <a:p>
            <a:r>
              <a:rPr lang="en-US" dirty="0" smtClean="0"/>
              <a:t>c and b separation at RHIC and LHC likely key to understanding E-loss mechanism, QGP</a:t>
            </a:r>
          </a:p>
          <a:p>
            <a:r>
              <a:rPr lang="en-US" dirty="0" smtClean="0"/>
              <a:t>e + A physics useful for </a:t>
            </a:r>
            <a:r>
              <a:rPr lang="en-US" dirty="0" err="1" smtClean="0"/>
              <a:t>init.</a:t>
            </a:r>
            <a:r>
              <a:rPr lang="en-US" dirty="0" smtClean="0"/>
              <a:t> state and cold NM E-loss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42C-4745-44C1-95C5-CCBC16D5C8BA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859E-7C68-4CFB-A457-BBB260643E1E}" type="datetime1">
              <a:rPr lang="en-US" smtClean="0"/>
              <a:pPr/>
              <a:t>4/4/2011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0052-CFBB-4240-AD0B-4BAB69F214F6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Energy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posterity: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844-71FA-46C7-BCEC-F113D37AB927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717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981200"/>
            <a:ext cx="5638799" cy="40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5800" y="6019800"/>
            <a:ext cx="2693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32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A79A-197A-41F5-AFA8-6520959ABFDD}" type="datetime1">
              <a:rPr lang="en-US" smtClean="0"/>
              <a:pPr/>
              <a:t>4/4/2011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691B-DE13-4A97-B89A-6D397B42733F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038600" cy="1752600"/>
            <a:chOff x="1066800" y="1905000"/>
            <a:chExt cx="4038600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026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Fluctuations?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Hot spots can be huge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NEXUS calculation for </a:t>
            </a:r>
            <a:r>
              <a:rPr lang="en-US" b="1" i="1" dirty="0" smtClean="0"/>
              <a:t>10% most central</a:t>
            </a:r>
            <a:r>
              <a:rPr lang="en-US" dirty="0" smtClean="0"/>
              <a:t> top RHIC energy event</a:t>
            </a:r>
            <a:endParaRPr lang="en-US" b="1" i="1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For simple E-loss not a large effect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Important for </a:t>
            </a:r>
            <a:r>
              <a:rPr lang="en-US" dirty="0" err="1" smtClean="0"/>
              <a:t>fluc</a:t>
            </a:r>
            <a:r>
              <a:rPr lang="en-US" dirty="0" smtClean="0"/>
              <a:t>., opacity exp.?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1C3F-F0F9-4A03-984E-9ED68A11712C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199" y="1752600"/>
            <a:ext cx="3123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58337" y="5334000"/>
            <a:ext cx="2185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Jia</a:t>
            </a:r>
            <a:r>
              <a:rPr lang="en-US" sz="1200" dirty="0" smtClean="0"/>
              <a:t> and Wei, arXiv:1005.0645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+ Fluctuations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Hydro evolution may amplify fluctuations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5F28-285D-49F5-9ABC-6E4B8078E0E2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249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905000"/>
            <a:ext cx="4443413" cy="43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6200001"/>
            <a:ext cx="302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Rischke</a:t>
            </a:r>
            <a:r>
              <a:rPr lang="en-US" sz="1200" dirty="0" smtClean="0"/>
              <a:t>, Zhang, NPA613,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9855-EF57-4A72-8432-BD6826DB8C5B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2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620000" cy="53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4414" y="6183868"/>
            <a:ext cx="878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Likely important, but integration over many variables required for comparison to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 Soft-Soft vs. Soft-Hard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A775-6C82-4A8B-B575-77942E443EAA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434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15804"/>
            <a:ext cx="7239000" cy="55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73B0-EEFD-43F9-811A-755F7620FF9A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</a:t>
            </a:r>
            <a:r>
              <a:rPr lang="en-US" baseline="0" smtClean="0"/>
              <a:t>T</a:t>
            </a:r>
            <a:r>
              <a:rPr lang="en-US" smtClean="0"/>
              <a:t> Physics at LHC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828800"/>
            <a:ext cx="4191000" cy="34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057400"/>
            <a:ext cx="4876800" cy="30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5486400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Suppression Picture Inadequate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even qualitative understanding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well described, BUT</a:t>
            </a:r>
          </a:p>
          <a:p>
            <a:pPr lvl="1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 are not, even with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69-0EE0-47F9-A8AD-6A0392F8BEE1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897533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76800" y="5029200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PHENIX, Phys. Rev. </a:t>
            </a:r>
            <a:r>
              <a:rPr lang="en-US" sz="1200" dirty="0" err="1"/>
              <a:t>Lett</a:t>
            </a:r>
            <a:r>
              <a:rPr lang="en-US" sz="1200" dirty="0"/>
              <a:t>. 98, 172301 (2007)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149886" y="3276644"/>
            <a:ext cx="4994114" cy="1893845"/>
            <a:chOff x="2657" y="1586"/>
            <a:chExt cx="3103" cy="147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657" y="1586"/>
            <a:ext cx="3103" cy="1479"/>
          </p:xfrm>
          <a:graphic>
            <a:graphicData uri="http://schemas.openxmlformats.org/presentationml/2006/ole">
              <p:oleObj spid="_x0000_s921602" name="Image" r:id="rId4" imgW="9803175" imgH="4673016" progId="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606" y="2241"/>
            <a:ext cx="962" cy="436"/>
          </p:xfrm>
          <a:graphic>
            <a:graphicData uri="http://schemas.openxmlformats.org/presentationml/2006/ole">
              <p:oleObj spid="_x0000_s921603" name="Image" r:id="rId5" imgW="4253968" imgH="1930159" progId="">
                <p:embed/>
              </p:oleObj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4038600" y="5562600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Reasons for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Baryon/Meson Ratio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52DD-0420-475D-BCE5-B717D2BE1E17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752600"/>
            <a:ext cx="292044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514201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Jamie Nagle, QM09</a:t>
            </a:r>
          </a:p>
        </p:txBody>
      </p:sp>
      <p:grpSp>
        <p:nvGrpSpPr>
          <p:cNvPr id="8" name="Group 16"/>
          <p:cNvGrpSpPr/>
          <p:nvPr/>
        </p:nvGrpSpPr>
        <p:grpSpPr>
          <a:xfrm>
            <a:off x="4648200" y="2209800"/>
            <a:ext cx="4303948" cy="3020199"/>
            <a:chOff x="4648200" y="2209800"/>
            <a:chExt cx="4303948" cy="3020199"/>
          </a:xfrm>
        </p:grpSpPr>
        <p:pic>
          <p:nvPicPr>
            <p:cNvPr id="4894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2209800"/>
              <a:ext cx="4004972" cy="280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43600" y="2514600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48006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err="1" smtClean="0"/>
                <a:t>p</a:t>
              </a:r>
              <a:r>
                <a:rPr lang="en-US" sz="1200" b="1" i="1" baseline="-25000" dirty="0" err="1" smtClean="0"/>
                <a:t>T</a:t>
              </a:r>
              <a:endParaRPr lang="en-US" sz="1200" b="1" i="1" baseline="-250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4267200"/>
              <a:ext cx="1159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KKP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7093" y="4012842"/>
              <a:ext cx="1167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DSS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49530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</a:t>
            </a:r>
            <a:r>
              <a:rPr lang="en-US" dirty="0" err="1" smtClean="0"/>
              <a:t>pQCD</a:t>
            </a:r>
            <a:r>
              <a:rPr lang="en-US" dirty="0" smtClean="0"/>
              <a:t> at RHIC?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514600" y="1000125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Failure at &gt; 9 </a:t>
            </a:r>
            <a:r>
              <a:rPr lang="en-US" sz="3200" dirty="0" err="1" smtClean="0"/>
              <a:t>GeV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CDA4-1E3A-49B4-9BB7-6C6E2D9313B9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16764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0" y="5791200"/>
            <a:ext cx="20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105 (2010)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2209800"/>
            <a:ext cx="50914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486400"/>
            <a:ext cx="2105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Rui</a:t>
            </a:r>
            <a:r>
              <a:rPr lang="en-US" sz="1200" dirty="0" smtClean="0"/>
              <a:t> Wei, for PHENIX, QM09</a:t>
            </a:r>
          </a:p>
        </p:txBody>
      </p:sp>
      <p:pic>
        <p:nvPicPr>
          <p:cNvPr id="6789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1828800"/>
            <a:ext cx="71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287963" y="6034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5943600"/>
            <a:ext cx="3524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also J </a:t>
            </a:r>
            <a:r>
              <a:rPr lang="en-US" sz="1600" dirty="0" err="1" smtClean="0"/>
              <a:t>Jia</a:t>
            </a:r>
            <a:r>
              <a:rPr lang="en-US" sz="1600" dirty="0" smtClean="0"/>
              <a:t> from QM09</a:t>
            </a:r>
          </a:p>
          <a:p>
            <a:r>
              <a:rPr lang="en-US" sz="1600" dirty="0" smtClean="0"/>
              <a:t>and </a:t>
            </a:r>
            <a:r>
              <a:rPr lang="en-US" sz="1600" dirty="0" err="1" smtClean="0"/>
              <a:t>Jia</a:t>
            </a:r>
            <a:r>
              <a:rPr lang="en-US" sz="1600" dirty="0" smtClean="0"/>
              <a:t>, WAH, Liao, arXiv:1101.0290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Make Any Conclusions...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While experiments are converging</a:t>
            </a:r>
          </a:p>
          <a:p>
            <a:r>
              <a:rPr lang="en-US" dirty="0" smtClean="0"/>
              <a:t>Theoretically, what are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(large?)</a:t>
            </a:r>
          </a:p>
          <a:p>
            <a:pPr lvl="2"/>
            <a:r>
              <a:rPr lang="en-US" dirty="0" smtClean="0"/>
              <a:t>opacity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(small)</a:t>
            </a:r>
          </a:p>
          <a:p>
            <a:pPr lvl="2"/>
            <a:r>
              <a:rPr lang="en-US" dirty="0" smtClean="0"/>
              <a:t>coupling to flow	(large?)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FC993-9D76-4EBA-A0A3-21054B420460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Varying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has </a:t>
            </a:r>
            <a:r>
              <a:rPr lang="en-US" b="1" i="1" dirty="0" smtClean="0"/>
              <a:t>huge</a:t>
            </a:r>
            <a:r>
              <a:rPr lang="en-US" dirty="0" smtClean="0"/>
              <a:t> effect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Role of running coupling, irreducible uncertainty from non-pert. physics?</a:t>
            </a:r>
          </a:p>
          <a:p>
            <a:pPr lvl="1"/>
            <a:r>
              <a:rPr lang="en-US" dirty="0" smtClean="0"/>
              <a:t>Also large changes from better elastic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6631-79E3-47AC-8043-86698EA6461F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16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775909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4980801"/>
            <a:ext cx="1618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 Wicks, PhD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Uncertainty from Wide Angle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372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Single inclusive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leads to energy loss</a:t>
            </a:r>
          </a:p>
          <a:p>
            <a:pPr lvl="1"/>
            <a:r>
              <a:rPr lang="en-US" b="1" i="1" dirty="0" smtClean="0"/>
              <a:t>All</a:t>
            </a:r>
            <a:r>
              <a:rPr lang="en-US" dirty="0" smtClean="0"/>
              <a:t> current </a:t>
            </a:r>
            <a:r>
              <a:rPr lang="en-US" dirty="0" err="1" smtClean="0"/>
              <a:t>Eloss</a:t>
            </a:r>
            <a:r>
              <a:rPr lang="en-US" dirty="0" smtClean="0"/>
              <a:t> calculations assume small angle emission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is a bad assumption for RHIC kinematics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2DFC-0936-4C05-BC13-0CCA9C91FB07}" type="datetime1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High-pT Physics at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17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0849" y="2819400"/>
            <a:ext cx="5147151" cy="37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05400" y="6291264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24854</TotalTime>
  <Words>1722</Words>
  <Application>Microsoft Office PowerPoint</Application>
  <PresentationFormat>On-screen Show (4:3)</PresentationFormat>
  <Paragraphs>463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Image</vt:lpstr>
      <vt:lpstr>Testing Energy Loss and  the Pion Puzzle (?) at LHC</vt:lpstr>
      <vt:lpstr>QGP Energy Loss</vt:lpstr>
      <vt:lpstr>pQCD Success at RHIC:</vt:lpstr>
      <vt:lpstr>pQCD Suppression Picture Inadequate</vt:lpstr>
      <vt:lpstr>More Reasons for Concern</vt:lpstr>
      <vt:lpstr>Death of pQCD at RHIC?</vt:lpstr>
      <vt:lpstr>Before We Make Any Conclusions...</vt:lpstr>
      <vt:lpstr>Influence of as</vt:lpstr>
      <vt:lpstr>Uncertainty from Wide Angle Radiation</vt:lpstr>
      <vt:lpstr>Quantification of Collinear Uncertainty</vt:lpstr>
      <vt:lpstr>Applicability of Collinear Approximation</vt:lpstr>
      <vt:lpstr>v2: “Collinearly Safe”</vt:lpstr>
      <vt:lpstr>Quark Mass Corrections</vt:lpstr>
      <vt:lpstr>Quantifying Sensitivity to Geometry IC</vt:lpstr>
      <vt:lpstr>Coupling of Flow to Eloss</vt:lpstr>
      <vt:lpstr>Importance of Cold Matter E-Loss</vt:lpstr>
      <vt:lpstr>Gluon Distribution of A at x ~ 10-3</vt:lpstr>
      <vt:lpstr>LHC Context</vt:lpstr>
      <vt:lpstr>RAA at LHC: First Results</vt:lpstr>
      <vt:lpstr>Spectral Uncertainty</vt:lpstr>
      <vt:lpstr>Reasons to be Cautious about LHC</vt:lpstr>
      <vt:lpstr>Jets in AdS/CFT</vt:lpstr>
      <vt:lpstr>Compared to Data</vt:lpstr>
      <vt:lpstr>Light Quark and Gluon E-Loss</vt:lpstr>
      <vt:lpstr>Baryon to Meson Ratios</vt:lpstr>
      <vt:lpstr>pQCD vs. AdS/CFT at LHC</vt:lpstr>
      <vt:lpstr>Not So Fast!</vt:lpstr>
      <vt:lpstr>LHC RcAA(pT)/RbAA(pT) Prediction (with speed limits)</vt:lpstr>
      <vt:lpstr>Conclusions</vt:lpstr>
      <vt:lpstr>Slide 30</vt:lpstr>
      <vt:lpstr>Top Energy Predictions</vt:lpstr>
      <vt:lpstr>RHIC Rcb Ratio</vt:lpstr>
      <vt:lpstr>pQCD Rad Picture</vt:lpstr>
      <vt:lpstr>What About Fluctuations?</vt:lpstr>
      <vt:lpstr>Hydro + Fluctuations</vt:lpstr>
      <vt:lpstr>Opacity Corrections</vt:lpstr>
      <vt:lpstr>Pictorial Soft-Soft vs. Soft-Hard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855</cp:revision>
  <dcterms:created xsi:type="dcterms:W3CDTF">2009-09-03T22:02:25Z</dcterms:created>
  <dcterms:modified xsi:type="dcterms:W3CDTF">2011-04-04T15:36:13Z</dcterms:modified>
</cp:coreProperties>
</file>