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668" r:id="rId2"/>
    <p:sldId id="918" r:id="rId3"/>
    <p:sldId id="919" r:id="rId4"/>
    <p:sldId id="930" r:id="rId5"/>
    <p:sldId id="931" r:id="rId6"/>
    <p:sldId id="932" r:id="rId7"/>
    <p:sldId id="921" r:id="rId8"/>
    <p:sldId id="922" r:id="rId9"/>
    <p:sldId id="928" r:id="rId10"/>
    <p:sldId id="927" r:id="rId11"/>
    <p:sldId id="935" r:id="rId12"/>
    <p:sldId id="936" r:id="rId13"/>
    <p:sldId id="957" r:id="rId14"/>
    <p:sldId id="959" r:id="rId15"/>
    <p:sldId id="941" r:id="rId16"/>
    <p:sldId id="984" r:id="rId17"/>
    <p:sldId id="985" r:id="rId18"/>
    <p:sldId id="986" r:id="rId19"/>
    <p:sldId id="987" r:id="rId20"/>
    <p:sldId id="988" r:id="rId21"/>
    <p:sldId id="989" r:id="rId22"/>
    <p:sldId id="944" r:id="rId23"/>
    <p:sldId id="945" r:id="rId24"/>
    <p:sldId id="982" r:id="rId25"/>
    <p:sldId id="951" r:id="rId26"/>
    <p:sldId id="947" r:id="rId27"/>
    <p:sldId id="948" r:id="rId28"/>
    <p:sldId id="949" r:id="rId29"/>
    <p:sldId id="952" r:id="rId30"/>
    <p:sldId id="920" r:id="rId31"/>
    <p:sldId id="980" r:id="rId32"/>
    <p:sldId id="955" r:id="rId33"/>
    <p:sldId id="863" r:id="rId34"/>
    <p:sldId id="885" r:id="rId35"/>
    <p:sldId id="886" r:id="rId36"/>
    <p:sldId id="962" r:id="rId37"/>
    <p:sldId id="974" r:id="rId38"/>
    <p:sldId id="99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840A"/>
    <a:srgbClr val="4D4D4D"/>
    <a:srgbClr val="005400"/>
    <a:srgbClr val="0000FF"/>
    <a:srgbClr val="FF0000"/>
    <a:srgbClr val="3F3D99"/>
    <a:srgbClr val="660000"/>
    <a:srgbClr val="2D2A6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23" autoAdjust="0"/>
    <p:restoredTop sz="85216" autoAdjust="0"/>
  </p:normalViewPr>
  <p:slideViewPr>
    <p:cSldViewPr>
      <p:cViewPr varScale="1">
        <p:scale>
          <a:sx n="79" d="100"/>
          <a:sy n="79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5713B-7F30-4AF5-96BF-BCA3677841D5}" type="datetimeFigureOut">
              <a:rPr lang="en-US" smtClean="0"/>
              <a:pPr/>
              <a:t>4/4/2011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2E535-840F-463B-B54A-E456A7A5BD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2E535-840F-463B-B54A-E456A7A5BD1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Important to get to &gt;~ 10 </a:t>
            </a:r>
            <a:r>
              <a:rPr lang="en-US" dirty="0" err="1" smtClean="0"/>
              <a:t>GeV</a:t>
            </a:r>
            <a:r>
              <a:rPr lang="en-US" dirty="0" smtClean="0"/>
              <a:t> to avoid IS, </a:t>
            </a:r>
            <a:r>
              <a:rPr lang="en-US" dirty="0" err="1" smtClean="0"/>
              <a:t>hadronization</a:t>
            </a:r>
            <a:r>
              <a:rPr lang="en-US" baseline="0" dirty="0" smtClean="0"/>
              <a:t>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2E535-840F-463B-B54A-E456A7A5BD1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6F02-10D3-467B-8505-49E3B3865529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800" y="6392925"/>
            <a:ext cx="3124200" cy="365125"/>
          </a:xfrm>
        </p:spPr>
        <p:txBody>
          <a:bodyPr/>
          <a:lstStyle/>
          <a:p>
            <a:r>
              <a:rPr lang="en-US" dirty="0" smtClean="0"/>
              <a:t>High-</a:t>
            </a:r>
            <a:r>
              <a:rPr lang="en-US" dirty="0" err="1" smtClean="0"/>
              <a:t>pT</a:t>
            </a:r>
            <a:r>
              <a:rPr lang="en-US" dirty="0" smtClean="0"/>
              <a:t> Physics at LHC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73B0-EEFD-43F9-811A-755F7620FF9A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High-</a:t>
            </a:r>
            <a:r>
              <a:rPr lang="en-US" dirty="0" err="1" smtClean="0"/>
              <a:t>p</a:t>
            </a:r>
            <a:r>
              <a:rPr lang="en-US" baseline="0" dirty="0" err="1" smtClean="0"/>
              <a:t>T</a:t>
            </a:r>
            <a:r>
              <a:rPr lang="en-US" dirty="0" smtClean="0"/>
              <a:t> Physics at LHC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9067B-25E7-407D-B0A2-3A59A564CA6B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High-</a:t>
            </a:r>
            <a:r>
              <a:rPr lang="en-US" dirty="0" err="1" smtClean="0"/>
              <a:t>pT</a:t>
            </a:r>
            <a:r>
              <a:rPr lang="en-US" dirty="0" smtClean="0"/>
              <a:t> Physics at LHC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D1DA4-6F14-45F8-97DC-A72615BCECED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High-</a:t>
            </a:r>
            <a:r>
              <a:rPr lang="en-US" dirty="0" err="1" smtClean="0"/>
              <a:t>pT</a:t>
            </a:r>
            <a:r>
              <a:rPr lang="en-US" dirty="0" smtClean="0"/>
              <a:t> Physics at LHC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01155-A8CF-4C62-B811-98F8814768C0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7599F-2FED-4205-ADF9-685F2BA4FBE6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E20C5-A178-48BB-914D-DB64E19BEFB9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1D5-A213-4489-90E7-49FEC94EEA4C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DB4B-9627-4643-B501-432E3C9CBB86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0B1AB-6D97-47C5-BBDD-484A81478766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AC2F7-8C4F-4F70-AF15-98E7901F44E6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929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68F06-1F1C-4EA3-B759-776AAFCC012F}" type="datetime1">
              <a:rPr lang="en-US" smtClean="0"/>
              <a:pPr/>
              <a:t>4/4/2011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71800" y="6392925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High-</a:t>
            </a:r>
            <a:r>
              <a:rPr lang="en-US" dirty="0" err="1" smtClean="0"/>
              <a:t>pT</a:t>
            </a:r>
            <a:r>
              <a:rPr lang="en-US" dirty="0" smtClean="0"/>
              <a:t> Physics at LHC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9292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B5BCB-DCF7-4CB6-B569-5FAD0D0113E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62881" name="Picture 1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525" y="6388925"/>
            <a:ext cx="304800" cy="40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2D2A6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66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54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4D4D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73175"/>
            <a:ext cx="91440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Testing Energy Loss and 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 err="1" smtClean="0"/>
              <a:t>Pion</a:t>
            </a:r>
            <a:r>
              <a:rPr lang="en-US" dirty="0" smtClean="0"/>
              <a:t> Puzzle (?) at LHC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rgbClr val="660000"/>
                </a:solidFill>
              </a:rPr>
              <a:t>W. A. Horowitz</a:t>
            </a:r>
          </a:p>
          <a:p>
            <a:r>
              <a:rPr lang="en-US" sz="2000" dirty="0" smtClean="0">
                <a:solidFill>
                  <a:srgbClr val="660000"/>
                </a:solidFill>
              </a:rPr>
              <a:t>University of Cape Town</a:t>
            </a:r>
          </a:p>
          <a:p>
            <a:r>
              <a:rPr lang="en-US" sz="2000" dirty="0" smtClean="0">
                <a:solidFill>
                  <a:srgbClr val="660000"/>
                </a:solidFill>
              </a:rPr>
              <a:t>April 4, 2011</a:t>
            </a:r>
            <a:endParaRPr lang="en-US" sz="2000" dirty="0">
              <a:solidFill>
                <a:srgbClr val="66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12AF3-6419-467C-A817-112E03757489}" type="datetime1">
              <a:rPr lang="en-US" smtClean="0"/>
              <a:pPr/>
              <a:t>4/4/2011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518160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With many thanks to Brian Cole, </a:t>
            </a:r>
            <a:r>
              <a:rPr lang="en-US" sz="1600" dirty="0" err="1" smtClean="0"/>
              <a:t>Miklos</a:t>
            </a:r>
            <a:r>
              <a:rPr lang="en-US" sz="1600" dirty="0" smtClean="0"/>
              <a:t> </a:t>
            </a:r>
            <a:r>
              <a:rPr lang="en-US" sz="1600" dirty="0" err="1" smtClean="0"/>
              <a:t>Gyulassy</a:t>
            </a:r>
            <a:r>
              <a:rPr lang="en-US" sz="1600" dirty="0" smtClean="0"/>
              <a:t>, </a:t>
            </a:r>
          </a:p>
          <a:p>
            <a:pPr algn="ctr"/>
            <a:r>
              <a:rPr lang="en-US" sz="1600" dirty="0" smtClean="0"/>
              <a:t>Ulrich Heinz, </a:t>
            </a:r>
            <a:r>
              <a:rPr lang="en-US" sz="1600" dirty="0" err="1" smtClean="0"/>
              <a:t>Jiangyong</a:t>
            </a:r>
            <a:r>
              <a:rPr lang="en-US" sz="1600" dirty="0" smtClean="0"/>
              <a:t> </a:t>
            </a:r>
            <a:r>
              <a:rPr lang="en-US" sz="1600" dirty="0" err="1" smtClean="0"/>
              <a:t>Jia</a:t>
            </a:r>
            <a:r>
              <a:rPr lang="en-US" sz="1600" dirty="0" smtClean="0"/>
              <a:t>, and Yuri </a:t>
            </a:r>
            <a:r>
              <a:rPr lang="en-US" sz="1600" dirty="0" err="1" smtClean="0"/>
              <a:t>Kovchegov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QGP Energy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 about E-loss mechanism</a:t>
            </a:r>
          </a:p>
          <a:p>
            <a:pPr lvl="1"/>
            <a:r>
              <a:rPr lang="en-US" dirty="0" smtClean="0"/>
              <a:t>Most direct probe of DOF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805F0-C747-4AF9-8E73-CBDD22F2812E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Content Placeholder 6" descr="FOOFig1String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931" y="2959795"/>
            <a:ext cx="8229600" cy="3592220"/>
          </a:xfrm>
          <a:prstGeom prst="rect">
            <a:avLst/>
          </a:prstGeom>
        </p:spPr>
      </p:pic>
      <p:pic>
        <p:nvPicPr>
          <p:cNvPr id="8" name="Content Placeholder 6" descr="FOOFig1pQCD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9105" y="2960980"/>
            <a:ext cx="8229600" cy="35922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895600" y="2524780"/>
            <a:ext cx="2401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pQCD</a:t>
            </a:r>
            <a:r>
              <a:rPr lang="en-US" sz="2800" dirty="0" smtClean="0"/>
              <a:t> Picture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89762" y="2527479"/>
            <a:ext cx="2872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AdS</a:t>
            </a:r>
            <a:r>
              <a:rPr lang="en-US" sz="2800" dirty="0" smtClean="0"/>
              <a:t>/CFT Picture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CA8A3-5C68-4163-9A01-2EBC296A9D14}" type="slidenum">
              <a:rPr lang="en-US"/>
              <a:pPr/>
              <a:t>3</a:t>
            </a:fld>
            <a:endParaRPr lang="en-US"/>
          </a:p>
        </p:txBody>
      </p:sp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l"/>
            <a:r>
              <a:rPr lang="en-US" dirty="0" err="1"/>
              <a:t>pQCD</a:t>
            </a:r>
            <a:r>
              <a:rPr lang="en-US" dirty="0"/>
              <a:t> Success at RHIC:</a:t>
            </a:r>
          </a:p>
        </p:txBody>
      </p:sp>
      <p:sp>
        <p:nvSpPr>
          <p:cNvPr id="372739" name="Text Box 3"/>
          <p:cNvSpPr txBox="1">
            <a:spLocks noChangeArrowheads="1"/>
          </p:cNvSpPr>
          <p:nvPr/>
        </p:nvSpPr>
        <p:spPr bwMode="auto">
          <a:xfrm>
            <a:off x="746125" y="4384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40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3727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-381000" y="2895600"/>
            <a:ext cx="4648200" cy="838200"/>
          </a:xfrm>
          <a:noFill/>
          <a:ln/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Consistency: R</a:t>
            </a:r>
            <a:r>
              <a:rPr lang="en-US" baseline="-25000" dirty="0"/>
              <a:t>AA</a:t>
            </a:r>
            <a:r>
              <a:rPr lang="en-US" dirty="0"/>
              <a:t>(</a:t>
            </a:r>
            <a:r>
              <a:rPr lang="en-US" dirty="0">
                <a:latin typeface="Symbol" pitchFamily="18" charset="2"/>
              </a:rPr>
              <a:t>h</a:t>
            </a:r>
            <a:r>
              <a:rPr lang="en-US" dirty="0"/>
              <a:t>)~R</a:t>
            </a:r>
            <a:r>
              <a:rPr lang="en-US" baseline="-25000" dirty="0"/>
              <a:t>AA</a:t>
            </a:r>
            <a:r>
              <a:rPr lang="en-US" dirty="0"/>
              <a:t>(</a:t>
            </a:r>
            <a:r>
              <a:rPr lang="en-US" dirty="0">
                <a:latin typeface="Symbol" pitchFamily="18" charset="2"/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372741" name="Rectangle 5"/>
          <p:cNvSpPr>
            <a:spLocks noChangeArrowheads="1"/>
          </p:cNvSpPr>
          <p:nvPr/>
        </p:nvSpPr>
        <p:spPr bwMode="auto">
          <a:xfrm>
            <a:off x="-381000" y="3886200"/>
            <a:ext cx="4343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5400"/>
                </a:solidFill>
              </a:rPr>
              <a:t>Null Control: R</a:t>
            </a:r>
            <a:r>
              <a:rPr lang="en-US" sz="2800" baseline="-25000" dirty="0">
                <a:solidFill>
                  <a:srgbClr val="005400"/>
                </a:solidFill>
              </a:rPr>
              <a:t>AA</a:t>
            </a:r>
            <a:r>
              <a:rPr lang="en-US" sz="2800" dirty="0">
                <a:solidFill>
                  <a:srgbClr val="005400"/>
                </a:solidFill>
              </a:rPr>
              <a:t>(</a:t>
            </a:r>
            <a:r>
              <a:rPr lang="en-US" sz="2800" dirty="0">
                <a:solidFill>
                  <a:srgbClr val="005400"/>
                </a:solidFill>
                <a:latin typeface="Symbol" pitchFamily="18" charset="2"/>
              </a:rPr>
              <a:t>g</a:t>
            </a:r>
            <a:r>
              <a:rPr lang="en-US" sz="2800" dirty="0">
                <a:solidFill>
                  <a:srgbClr val="005400"/>
                </a:solidFill>
              </a:rPr>
              <a:t>)~1</a:t>
            </a:r>
          </a:p>
        </p:txBody>
      </p:sp>
      <p:sp>
        <p:nvSpPr>
          <p:cNvPr id="372742" name="Rectangle 6"/>
          <p:cNvSpPr>
            <a:spLocks noChangeArrowheads="1"/>
          </p:cNvSpPr>
          <p:nvPr/>
        </p:nvSpPr>
        <p:spPr bwMode="auto">
          <a:xfrm>
            <a:off x="-381000" y="4953000"/>
            <a:ext cx="8153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5400"/>
                </a:solidFill>
              </a:rPr>
              <a:t>GLV Prediction: </a:t>
            </a:r>
            <a:r>
              <a:rPr lang="en-US" sz="2800" dirty="0" err="1">
                <a:solidFill>
                  <a:srgbClr val="005400"/>
                </a:solidFill>
              </a:rPr>
              <a:t>Theory~Data</a:t>
            </a:r>
            <a:r>
              <a:rPr lang="en-US" sz="2800" dirty="0">
                <a:solidFill>
                  <a:srgbClr val="005400"/>
                </a:solidFill>
              </a:rPr>
              <a:t> for reasonable fixed L~5 fm and </a:t>
            </a:r>
            <a:r>
              <a:rPr lang="en-US" sz="2800" dirty="0" err="1">
                <a:solidFill>
                  <a:srgbClr val="005400"/>
                </a:solidFill>
              </a:rPr>
              <a:t>dN</a:t>
            </a:r>
            <a:r>
              <a:rPr lang="en-US" sz="2800" baseline="-25000" dirty="0" err="1">
                <a:solidFill>
                  <a:srgbClr val="005400"/>
                </a:solidFill>
              </a:rPr>
              <a:t>g</a:t>
            </a:r>
            <a:r>
              <a:rPr lang="en-US" sz="2800" dirty="0">
                <a:solidFill>
                  <a:srgbClr val="005400"/>
                </a:solidFill>
              </a:rPr>
              <a:t>/</a:t>
            </a:r>
            <a:r>
              <a:rPr lang="en-US" sz="2800" dirty="0" err="1">
                <a:solidFill>
                  <a:srgbClr val="005400"/>
                </a:solidFill>
              </a:rPr>
              <a:t>dy~dN</a:t>
            </a:r>
            <a:r>
              <a:rPr lang="en-US" sz="2800" baseline="-25000" dirty="0" err="1">
                <a:solidFill>
                  <a:srgbClr val="005400"/>
                </a:solidFill>
                <a:latin typeface="Symbol" pitchFamily="18" charset="2"/>
              </a:rPr>
              <a:t>p</a:t>
            </a:r>
            <a:r>
              <a:rPr lang="en-US" sz="2800" dirty="0">
                <a:solidFill>
                  <a:srgbClr val="005400"/>
                </a:solidFill>
              </a:rPr>
              <a:t>/</a:t>
            </a:r>
            <a:r>
              <a:rPr lang="en-US" sz="2800" dirty="0" err="1">
                <a:solidFill>
                  <a:srgbClr val="005400"/>
                </a:solidFill>
              </a:rPr>
              <a:t>dy</a:t>
            </a:r>
            <a:endParaRPr lang="en-US" sz="2800" dirty="0">
              <a:solidFill>
                <a:srgbClr val="005400"/>
              </a:solidFill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838200" y="1092200"/>
            <a:ext cx="8001000" cy="3556000"/>
            <a:chOff x="528" y="624"/>
            <a:chExt cx="5040" cy="2240"/>
          </a:xfrm>
        </p:grpSpPr>
        <p:sp>
          <p:nvSpPr>
            <p:cNvPr id="372743" name="Text Box 7"/>
            <p:cNvSpPr txBox="1">
              <a:spLocks noChangeArrowheads="1"/>
            </p:cNvSpPr>
            <p:nvPr/>
          </p:nvSpPr>
          <p:spPr bwMode="auto">
            <a:xfrm>
              <a:off x="528" y="1104"/>
              <a:ext cx="178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200" dirty="0"/>
                <a:t>Y. </a:t>
              </a:r>
              <a:r>
                <a:rPr lang="en-US" sz="1200" dirty="0" err="1"/>
                <a:t>Akiba</a:t>
              </a:r>
              <a:r>
                <a:rPr lang="en-US" sz="1200" dirty="0"/>
                <a:t> </a:t>
              </a:r>
              <a:r>
                <a:rPr lang="en-US" sz="1200" i="1" dirty="0"/>
                <a:t>for the PHENIX collaboration</a:t>
              </a:r>
              <a:r>
                <a:rPr lang="en-US" sz="1200" dirty="0"/>
                <a:t>, </a:t>
              </a:r>
              <a:r>
                <a:rPr lang="en-US" sz="1200" dirty="0" err="1"/>
                <a:t>hep</a:t>
              </a:r>
              <a:r>
                <a:rPr lang="en-US" sz="1200" dirty="0"/>
                <a:t>-ex/0510008</a:t>
              </a:r>
              <a:endParaRPr lang="en-US" sz="1200" i="1" dirty="0"/>
            </a:p>
          </p:txBody>
        </p:sp>
        <p:pic>
          <p:nvPicPr>
            <p:cNvPr id="372744" name="Picture 8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64" y="624"/>
              <a:ext cx="3504" cy="2240"/>
            </a:xfrm>
            <a:prstGeom prst="rect">
              <a:avLst/>
            </a:prstGeom>
            <a:noFill/>
          </p:spPr>
        </p:pic>
      </p:grpSp>
      <p:sp>
        <p:nvSpPr>
          <p:cNvPr id="372745" name="Text Box 9"/>
          <p:cNvSpPr txBox="1">
            <a:spLocks noChangeArrowheads="1"/>
          </p:cNvSpPr>
          <p:nvPr/>
        </p:nvSpPr>
        <p:spPr bwMode="auto">
          <a:xfrm>
            <a:off x="457200" y="914400"/>
            <a:ext cx="2466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2D2A62"/>
                </a:solidFill>
              </a:rPr>
              <a:t>(circa 2005)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C859E-7C68-4CFB-A457-BBB260643E1E}" type="datetime1">
              <a:rPr lang="en-US" smtClean="0"/>
              <a:pPr/>
              <a:t>4/4/2011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pQCD</a:t>
            </a:r>
            <a:r>
              <a:rPr lang="en-US" dirty="0" smtClean="0"/>
              <a:t> Suppression Picture Inadequate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Lack of even qualitative understanding</a:t>
            </a:r>
          </a:p>
          <a:p>
            <a:pPr lvl="1"/>
            <a:r>
              <a:rPr lang="en-US" dirty="0" smtClean="0">
                <a:latin typeface="Symbol" pitchFamily="18" charset="2"/>
              </a:rPr>
              <a:t>p</a:t>
            </a:r>
            <a:r>
              <a:rPr lang="en-US" baseline="30000" dirty="0" smtClean="0"/>
              <a:t>0</a:t>
            </a:r>
            <a:r>
              <a:rPr lang="en-US" dirty="0" smtClean="0"/>
              <a:t>, </a:t>
            </a:r>
            <a:r>
              <a:rPr lang="en-US" dirty="0" smtClean="0">
                <a:latin typeface="Symbol" pitchFamily="18" charset="2"/>
              </a:rPr>
              <a:t>h</a:t>
            </a:r>
            <a:r>
              <a:rPr lang="en-US" dirty="0" smtClean="0"/>
              <a:t>, </a:t>
            </a: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 R</a:t>
            </a:r>
            <a:r>
              <a:rPr lang="en-US" baseline="-25000" dirty="0" smtClean="0"/>
              <a:t>AA</a:t>
            </a:r>
            <a:r>
              <a:rPr lang="en-US" dirty="0" smtClean="0"/>
              <a:t> well described, BUT</a:t>
            </a:r>
          </a:p>
          <a:p>
            <a:pPr lvl="1"/>
            <a:r>
              <a:rPr lang="en-US" dirty="0" smtClean="0"/>
              <a:t>e</a:t>
            </a:r>
            <a:r>
              <a:rPr lang="en-US" baseline="30000" dirty="0" smtClean="0"/>
              <a:t>-</a:t>
            </a:r>
            <a:r>
              <a:rPr lang="en-US" dirty="0" smtClean="0"/>
              <a:t> R</a:t>
            </a:r>
            <a:r>
              <a:rPr lang="en-US" baseline="-25000" dirty="0" smtClean="0"/>
              <a:t>AA</a:t>
            </a:r>
            <a:r>
              <a:rPr lang="en-US" dirty="0" smtClean="0"/>
              <a:t>, v</a:t>
            </a:r>
            <a:r>
              <a:rPr lang="en-US" baseline="-25000" dirty="0" smtClean="0"/>
              <a:t>2</a:t>
            </a:r>
            <a:r>
              <a:rPr lang="en-US" dirty="0" smtClean="0"/>
              <a:t> are not, even with elastic loss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2569-0EE0-47F9-A8AD-6A0392F8BEE1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2566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" y="2897533"/>
            <a:ext cx="3962400" cy="335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876800" y="5029200"/>
            <a:ext cx="32141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/>
              <a:t>PHENIX, Phys. Rev. </a:t>
            </a:r>
            <a:r>
              <a:rPr lang="en-US" sz="1200" dirty="0" err="1"/>
              <a:t>Lett</a:t>
            </a:r>
            <a:r>
              <a:rPr lang="en-US" sz="1200" dirty="0"/>
              <a:t>. 98, 172301 (2007)</a:t>
            </a: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4149886" y="3276644"/>
            <a:ext cx="4994114" cy="1893845"/>
            <a:chOff x="2657" y="1586"/>
            <a:chExt cx="3103" cy="1479"/>
          </a:xfrm>
        </p:grpSpPr>
        <p:graphicFrame>
          <p:nvGraphicFramePr>
            <p:cNvPr id="12" name="Object 11"/>
            <p:cNvGraphicFramePr>
              <a:graphicFrameLocks noChangeAspect="1"/>
            </p:cNvGraphicFramePr>
            <p:nvPr/>
          </p:nvGraphicFramePr>
          <p:xfrm>
            <a:off x="2657" y="1586"/>
            <a:ext cx="3103" cy="1479"/>
          </p:xfrm>
          <a:graphic>
            <a:graphicData uri="http://schemas.openxmlformats.org/presentationml/2006/ole">
              <p:oleObj spid="_x0000_s921602" name="Image" r:id="rId4" imgW="9803175" imgH="4673016" progId="">
                <p:embed/>
              </p:oleObj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4606" y="2241"/>
            <a:ext cx="962" cy="436"/>
          </p:xfrm>
          <a:graphic>
            <a:graphicData uri="http://schemas.openxmlformats.org/presentationml/2006/ole">
              <p:oleObj spid="_x0000_s921603" name="Image" r:id="rId5" imgW="4253968" imgH="1930159" progId="">
                <p:embed/>
              </p:oleObj>
            </a:graphicData>
          </a:graphic>
        </p:graphicFrame>
      </p:grpSp>
      <p:sp>
        <p:nvSpPr>
          <p:cNvPr id="14" name="TextBox 13"/>
          <p:cNvSpPr txBox="1"/>
          <p:nvPr/>
        </p:nvSpPr>
        <p:spPr>
          <a:xfrm>
            <a:off x="4038600" y="5562600"/>
            <a:ext cx="204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Wicks et al., NPA784,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Reasons for Concern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5181600"/>
          </a:xfrm>
        </p:spPr>
        <p:txBody>
          <a:bodyPr/>
          <a:lstStyle/>
          <a:p>
            <a:r>
              <a:rPr lang="en-US" dirty="0" smtClean="0"/>
              <a:t>I</a:t>
            </a:r>
            <a:r>
              <a:rPr lang="en-US" baseline="-25000" dirty="0" smtClean="0"/>
              <a:t>AA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525963"/>
          </a:xfrm>
        </p:spPr>
        <p:txBody>
          <a:bodyPr/>
          <a:lstStyle/>
          <a:p>
            <a:r>
              <a:rPr lang="en-US" dirty="0" smtClean="0"/>
              <a:t>Baryon/Meson Ratio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152DD-0420-475D-BCE5-B717D2BE1E17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894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752600"/>
            <a:ext cx="2920440" cy="39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04800" y="5514201"/>
            <a:ext cx="1540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Jamie Nagle, QM09</a:t>
            </a:r>
          </a:p>
        </p:txBody>
      </p:sp>
      <p:grpSp>
        <p:nvGrpSpPr>
          <p:cNvPr id="8" name="Group 16"/>
          <p:cNvGrpSpPr/>
          <p:nvPr/>
        </p:nvGrpSpPr>
        <p:grpSpPr>
          <a:xfrm>
            <a:off x="4648200" y="2209800"/>
            <a:ext cx="4303948" cy="3020199"/>
            <a:chOff x="4648200" y="2209800"/>
            <a:chExt cx="4303948" cy="3020199"/>
          </a:xfrm>
        </p:grpSpPr>
        <p:pic>
          <p:nvPicPr>
            <p:cNvPr id="489475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8200" y="2209800"/>
              <a:ext cx="4004972" cy="2801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5943600" y="2514600"/>
              <a:ext cx="58362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STAR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05600" y="4800600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i="1" dirty="0" err="1" smtClean="0"/>
                <a:t>p</a:t>
              </a:r>
              <a:r>
                <a:rPr lang="en-US" sz="1200" b="1" i="1" baseline="-25000" dirty="0" err="1" smtClean="0"/>
                <a:t>T</a:t>
              </a:r>
              <a:endParaRPr lang="en-US" sz="1200" b="1" i="1" baseline="-25000" dirty="0" smtClean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181600" y="4267200"/>
              <a:ext cx="11592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pQCD</a:t>
              </a:r>
              <a:r>
                <a:rPr lang="en-US" sz="1200" dirty="0" smtClean="0"/>
                <a:t> w/ KKP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67093" y="4012842"/>
              <a:ext cx="1167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pQCD</a:t>
              </a:r>
              <a:r>
                <a:rPr lang="en-US" sz="1200" dirty="0" smtClean="0"/>
                <a:t> w/ DSS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91400" y="4953000"/>
              <a:ext cx="15607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WAH, </a:t>
              </a:r>
              <a:r>
                <a:rPr lang="en-US" sz="1200" i="1" dirty="0" smtClean="0"/>
                <a:t>in preparation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of </a:t>
            </a:r>
            <a:r>
              <a:rPr lang="en-US" dirty="0" err="1" smtClean="0"/>
              <a:t>pQCD</a:t>
            </a:r>
            <a:r>
              <a:rPr lang="en-US" dirty="0" smtClean="0"/>
              <a:t> at RHIC?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2514600" y="1000125"/>
            <a:ext cx="4038600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Failure at &gt; 9 </a:t>
            </a:r>
            <a:r>
              <a:rPr lang="en-US" sz="3200" dirty="0" err="1" smtClean="0"/>
              <a:t>GeV</a:t>
            </a:r>
            <a:r>
              <a:rPr lang="en-US" sz="3200" dirty="0" smtClean="0"/>
              <a:t>!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CCDA4-1E3A-49B4-9BB7-6C6E2D9313B9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4623" y="1676400"/>
            <a:ext cx="427317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572000" y="5791200"/>
            <a:ext cx="20063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PHENIX, PRL 105 (2010) </a:t>
            </a: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28600" y="2209800"/>
            <a:ext cx="509140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28600" y="5486400"/>
            <a:ext cx="2105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Rui</a:t>
            </a:r>
            <a:r>
              <a:rPr lang="en-US" sz="1200" dirty="0" smtClean="0"/>
              <a:t> Wei, for PHENIX, QM09</a:t>
            </a:r>
          </a:p>
        </p:txBody>
      </p:sp>
      <p:pic>
        <p:nvPicPr>
          <p:cNvPr id="678913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1828800"/>
            <a:ext cx="711200" cy="33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5287963" y="6034088"/>
            <a:ext cx="37036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aseline="0" dirty="0">
                <a:solidFill>
                  <a:srgbClr val="CC0000"/>
                </a:solidFill>
              </a:rPr>
              <a:t>Pert. at LHC energies?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943600"/>
            <a:ext cx="3524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See also J </a:t>
            </a:r>
            <a:r>
              <a:rPr lang="en-US" sz="1600" dirty="0" err="1" smtClean="0"/>
              <a:t>Jia</a:t>
            </a:r>
            <a:r>
              <a:rPr lang="en-US" sz="1600" dirty="0" smtClean="0"/>
              <a:t> from QM09</a:t>
            </a:r>
          </a:p>
          <a:p>
            <a:r>
              <a:rPr lang="en-US" sz="1600" dirty="0" smtClean="0"/>
              <a:t>and </a:t>
            </a:r>
            <a:r>
              <a:rPr lang="en-US" sz="1600" dirty="0" err="1" smtClean="0"/>
              <a:t>Jia</a:t>
            </a:r>
            <a:r>
              <a:rPr lang="en-US" sz="1600" dirty="0" smtClean="0"/>
              <a:t>, WAH, Liao, arXiv:1101.0290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We Make Any Conclusions...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While experiments are converging</a:t>
            </a:r>
          </a:p>
          <a:p>
            <a:r>
              <a:rPr lang="en-US" dirty="0" smtClean="0"/>
              <a:t>Theoretically, what are the effects of</a:t>
            </a:r>
          </a:p>
          <a:p>
            <a:pPr lvl="1"/>
            <a:r>
              <a:rPr lang="en-US" dirty="0" smtClean="0"/>
              <a:t>higher orders in</a:t>
            </a:r>
          </a:p>
          <a:p>
            <a:pPr lvl="2"/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s</a:t>
            </a:r>
            <a:r>
              <a:rPr lang="en-US" dirty="0" smtClean="0"/>
              <a:t>			(</a:t>
            </a:r>
            <a:r>
              <a:rPr lang="en-US" b="1" i="1" dirty="0" smtClean="0"/>
              <a:t>large</a:t>
            </a:r>
            <a:r>
              <a:rPr lang="en-US" dirty="0" smtClean="0"/>
              <a:t>)</a:t>
            </a:r>
          </a:p>
          <a:p>
            <a:pPr lvl="2"/>
            <a:r>
              <a:rPr lang="en-US" dirty="0" err="1" smtClean="0"/>
              <a:t>k</a:t>
            </a:r>
            <a:r>
              <a:rPr lang="en-US" baseline="-25000" dirty="0" err="1" smtClean="0"/>
              <a:t>T</a:t>
            </a:r>
            <a:r>
              <a:rPr lang="en-US" dirty="0" smtClean="0"/>
              <a:t>/</a:t>
            </a:r>
            <a:r>
              <a:rPr lang="en-US" dirty="0" err="1" smtClean="0"/>
              <a:t>xE</a:t>
            </a:r>
            <a:r>
              <a:rPr lang="en-US" dirty="0" smtClean="0"/>
              <a:t>			(</a:t>
            </a:r>
            <a:r>
              <a:rPr lang="en-US" b="1" i="1" dirty="0" smtClean="0"/>
              <a:t>large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M</a:t>
            </a:r>
            <a:r>
              <a:rPr lang="en-US" baseline="-25000" dirty="0" smtClean="0"/>
              <a:t>Q</a:t>
            </a:r>
            <a:r>
              <a:rPr lang="en-US" dirty="0" smtClean="0"/>
              <a:t>/E			(large?)</a:t>
            </a:r>
          </a:p>
          <a:p>
            <a:pPr lvl="2"/>
            <a:r>
              <a:rPr lang="en-US" dirty="0" smtClean="0"/>
              <a:t>opacity		(large?)</a:t>
            </a:r>
          </a:p>
          <a:p>
            <a:pPr lvl="1"/>
            <a:r>
              <a:rPr lang="en-US" dirty="0" smtClean="0"/>
              <a:t>geometry</a:t>
            </a:r>
          </a:p>
          <a:p>
            <a:pPr lvl="2"/>
            <a:r>
              <a:rPr lang="en-US" dirty="0" smtClean="0"/>
              <a:t>uncertainty in IC	(small)</a:t>
            </a:r>
          </a:p>
          <a:p>
            <a:pPr lvl="2"/>
            <a:r>
              <a:rPr lang="en-US" dirty="0" smtClean="0"/>
              <a:t>coupling to flow	(large?)</a:t>
            </a:r>
          </a:p>
          <a:p>
            <a:pPr lvl="1"/>
            <a:r>
              <a:rPr lang="en-US" dirty="0" smtClean="0"/>
              <a:t>better treatment of</a:t>
            </a:r>
          </a:p>
          <a:p>
            <a:pPr lvl="2"/>
            <a:r>
              <a:rPr lang="en-US" dirty="0" smtClean="0"/>
              <a:t>elastic E-loss</a:t>
            </a:r>
          </a:p>
          <a:p>
            <a:pPr lvl="2"/>
            <a:r>
              <a:rPr lang="en-US" dirty="0" smtClean="0"/>
              <a:t>E-loss in confined matter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C993-9D76-4EBA-A0A3-21054B420460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 of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s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Varying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s</a:t>
            </a:r>
            <a:r>
              <a:rPr lang="en-US" dirty="0" smtClean="0"/>
              <a:t> has </a:t>
            </a:r>
            <a:r>
              <a:rPr lang="en-US" b="1" i="1" dirty="0" smtClean="0"/>
              <a:t>huge</a:t>
            </a:r>
            <a:r>
              <a:rPr lang="en-US" dirty="0" smtClean="0"/>
              <a:t> effect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Role of running coupling, irreducible uncertainty from non-pert. physics?</a:t>
            </a:r>
          </a:p>
          <a:p>
            <a:pPr lvl="1"/>
            <a:r>
              <a:rPr lang="en-US" dirty="0" smtClean="0"/>
              <a:t>Also large changes from better elastic treatment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66631-79E3-47AC-8043-86698EA6461F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1648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1371600"/>
            <a:ext cx="775909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239000" y="4980801"/>
            <a:ext cx="1618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 Wicks, PhD 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Uncertainty from Wide Angle Radiation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914400"/>
            <a:ext cx="9372600" cy="22098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Single inclusive </a:t>
            </a:r>
            <a:r>
              <a:rPr lang="en-US" dirty="0" err="1" smtClean="0"/>
              <a:t>dN</a:t>
            </a:r>
            <a:r>
              <a:rPr lang="en-US" baseline="-25000" dirty="0" err="1" smtClean="0"/>
              <a:t>g</a:t>
            </a:r>
            <a:r>
              <a:rPr lang="en-US" dirty="0" smtClean="0"/>
              <a:t>/</a:t>
            </a:r>
            <a:r>
              <a:rPr lang="en-US" dirty="0" err="1" smtClean="0"/>
              <a:t>dx</a:t>
            </a:r>
            <a:r>
              <a:rPr lang="en-US" dirty="0" smtClean="0"/>
              <a:t> leads to energy loss</a:t>
            </a:r>
          </a:p>
          <a:p>
            <a:pPr lvl="1"/>
            <a:r>
              <a:rPr lang="en-US" b="1" i="1" dirty="0" smtClean="0"/>
              <a:t>All</a:t>
            </a:r>
            <a:r>
              <a:rPr lang="en-US" dirty="0" smtClean="0"/>
              <a:t> current </a:t>
            </a:r>
            <a:r>
              <a:rPr lang="en-US" dirty="0" err="1" smtClean="0"/>
              <a:t>Eloss</a:t>
            </a:r>
            <a:r>
              <a:rPr lang="en-US" dirty="0" smtClean="0"/>
              <a:t> calculations assume small angle emission (</a:t>
            </a:r>
            <a:r>
              <a:rPr lang="en-US" dirty="0" err="1" smtClean="0"/>
              <a:t>k</a:t>
            </a:r>
            <a:r>
              <a:rPr lang="en-US" baseline="-25000" dirty="0" err="1" smtClean="0"/>
              <a:t>T</a:t>
            </a:r>
            <a:r>
              <a:rPr lang="en-US" dirty="0" smtClean="0"/>
              <a:t> &lt;&lt; </a:t>
            </a:r>
            <a:r>
              <a:rPr lang="en-US" dirty="0" err="1" smtClean="0"/>
              <a:t>xE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This is a bad assumption for RHIC kinematics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82DFC-0936-4C05-BC13-0CCA9C91FB07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1750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0849" y="2819400"/>
            <a:ext cx="5147151" cy="371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105400" y="6291264"/>
            <a:ext cx="2346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 and B Cole, PRC81, 2010</a:t>
            </a:r>
            <a:endParaRPr lang="en-US" sz="12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Quantification of Collinear Uncertainty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525963"/>
          </a:xfrm>
        </p:spPr>
        <p:txBody>
          <a:bodyPr/>
          <a:lstStyle/>
          <a:p>
            <a:r>
              <a:rPr lang="en-US" dirty="0" smtClean="0"/>
              <a:t>Factor ~ 3 uncertainty in extracted medium density!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525963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qhat</a:t>
            </a:r>
            <a:r>
              <a:rPr lang="en-US" dirty="0" smtClean="0"/>
              <a:t>” values from </a:t>
            </a:r>
            <a:r>
              <a:rPr lang="en-US" i="1" dirty="0" smtClean="0"/>
              <a:t>different formalisms</a:t>
            </a:r>
            <a:r>
              <a:rPr lang="en-US" dirty="0" smtClean="0"/>
              <a:t> </a:t>
            </a:r>
            <a:r>
              <a:rPr lang="en-US" b="1" dirty="0" smtClean="0"/>
              <a:t>consistent</a:t>
            </a:r>
            <a:r>
              <a:rPr lang="en-US" dirty="0" smtClean="0"/>
              <a:t> w/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unc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AD27-D427-4784-AE97-7A94F5B1C91A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084539"/>
            <a:ext cx="439571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48118" y="2743200"/>
            <a:ext cx="4343400" cy="346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05200" y="6019800"/>
            <a:ext cx="2346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 and B Cole, PRC81, 2010</a:t>
            </a:r>
            <a:endParaRPr lang="en-US" sz="12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Applicability of Collinear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Unc</a:t>
            </a:r>
            <a:r>
              <a:rPr lang="en-US" dirty="0" smtClean="0"/>
              <a:t>. </a:t>
            </a:r>
            <a:r>
              <a:rPr lang="en-US" dirty="0" err="1" smtClean="0"/>
              <a:t>wrt</a:t>
            </a:r>
            <a:r>
              <a:rPr lang="en-US" dirty="0" smtClean="0"/>
              <a:t> some obs. decreases with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endParaRPr lang="en-US" baseline="-25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Although not true for all observables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D2759-FC40-4481-9FB9-61654CA5116B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226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" y="2667000"/>
            <a:ext cx="4419600" cy="305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2633664"/>
            <a:ext cx="452690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</a:t>
            </a:r>
            <a:r>
              <a:rPr lang="en-US" baseline="-25000" dirty="0" smtClean="0"/>
              <a:t>2</a:t>
            </a:r>
            <a:r>
              <a:rPr lang="en-US" dirty="0" smtClean="0"/>
              <a:t>: “Collinearly Safe”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8674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Fix </a:t>
            </a:r>
            <a:r>
              <a:rPr lang="en-US" dirty="0" err="1" smtClean="0"/>
              <a:t>dN</a:t>
            </a:r>
            <a:r>
              <a:rPr lang="en-US" baseline="-25000" dirty="0" err="1" smtClean="0"/>
              <a:t>g</a:t>
            </a:r>
            <a:r>
              <a:rPr lang="en-US" dirty="0" smtClean="0"/>
              <a:t>/</a:t>
            </a:r>
            <a:r>
              <a:rPr lang="en-US" dirty="0" err="1" smtClean="0"/>
              <a:t>dy</a:t>
            </a:r>
            <a:r>
              <a:rPr lang="en-US" dirty="0" smtClean="0"/>
              <a:t> from R</a:t>
            </a:r>
            <a:r>
              <a:rPr lang="en-US" baseline="-25000" dirty="0" smtClean="0"/>
              <a:t>AA</a:t>
            </a:r>
            <a:r>
              <a:rPr lang="en-US" dirty="0" smtClean="0"/>
              <a:t>, calculate v</a:t>
            </a:r>
            <a:r>
              <a:rPr lang="en-US" baseline="-25000" dirty="0" smtClean="0"/>
              <a:t>2</a:t>
            </a:r>
          </a:p>
          <a:p>
            <a:pPr lvl="1"/>
            <a:r>
              <a:rPr lang="en-US" dirty="0" smtClean="0"/>
              <a:t>Expect larger v</a:t>
            </a:r>
            <a:r>
              <a:rPr lang="en-US" baseline="-25000" dirty="0" smtClean="0"/>
              <a:t>2</a:t>
            </a:r>
            <a:r>
              <a:rPr lang="en-US" dirty="0" smtClean="0"/>
              <a:t> for smaller opening angle</a:t>
            </a:r>
          </a:p>
          <a:p>
            <a:pPr lvl="2">
              <a:buNone/>
            </a:pPr>
            <a:r>
              <a:rPr lang="en-US" dirty="0" smtClean="0">
                <a:latin typeface="Symbol" pitchFamily="18" charset="2"/>
              </a:rPr>
              <a:t>			      ( </a:t>
            </a:r>
            <a:r>
              <a:rPr lang="en-US" dirty="0" err="1" smtClean="0">
                <a:latin typeface="Symbol" pitchFamily="18" charset="2"/>
              </a:rPr>
              <a:t>t</a:t>
            </a:r>
            <a:r>
              <a:rPr lang="en-US" baseline="-25000" dirty="0" err="1" smtClean="0"/>
              <a:t>coh</a:t>
            </a:r>
            <a:r>
              <a:rPr lang="en-US" dirty="0" smtClean="0"/>
              <a:t> ~ 1/k</a:t>
            </a:r>
            <a:r>
              <a:rPr lang="en-US" baseline="-25000" dirty="0" smtClean="0"/>
              <a:t>T</a:t>
            </a:r>
            <a:r>
              <a:rPr lang="en-US" baseline="30000" dirty="0" smtClean="0"/>
              <a:t>2</a:t>
            </a:r>
            <a:r>
              <a:rPr lang="en-US" dirty="0" smtClean="0"/>
              <a:t> )</a:t>
            </a:r>
            <a:endParaRPr lang="en-US" baseline="30000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4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3876B-2F63-4025-962A-5AEC58CA9DAE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2484437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Only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4648200" y="2484437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Rad + El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6200" y="5855595"/>
            <a:ext cx="1560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WAH, </a:t>
            </a:r>
            <a:r>
              <a:rPr lang="en-US" sz="1200" i="1" dirty="0" smtClean="0"/>
              <a:t>in preparation</a:t>
            </a:r>
          </a:p>
        </p:txBody>
      </p:sp>
      <p:grpSp>
        <p:nvGrpSpPr>
          <p:cNvPr id="2" name="Group 20"/>
          <p:cNvGrpSpPr/>
          <p:nvPr/>
        </p:nvGrpSpPr>
        <p:grpSpPr>
          <a:xfrm>
            <a:off x="0" y="3073400"/>
            <a:ext cx="4419600" cy="2858532"/>
            <a:chOff x="0" y="2844800"/>
            <a:chExt cx="4419600" cy="285853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04800" y="2844800"/>
              <a:ext cx="4114800" cy="2559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0" y="3962400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v</a:t>
              </a:r>
              <a:r>
                <a:rPr lang="en-US" b="1" baseline="-25000" dirty="0" smtClean="0"/>
                <a:t>2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438400" y="5334000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/>
                <a:t>p</a:t>
              </a:r>
              <a:r>
                <a:rPr lang="en-US" b="1" baseline="-25000" dirty="0" err="1" smtClean="0"/>
                <a:t>T</a:t>
              </a:r>
              <a:endParaRPr lang="en-US" b="1" baseline="-25000" dirty="0" smtClean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819400" y="3124200"/>
              <a:ext cx="12554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20-30% </a:t>
              </a:r>
              <a:r>
                <a:rPr lang="en-US" b="1" dirty="0" smtClean="0">
                  <a:latin typeface="Symbol" pitchFamily="18" charset="2"/>
                </a:rPr>
                <a:t>p</a:t>
              </a:r>
              <a:r>
                <a:rPr lang="en-US" b="1" baseline="30000" dirty="0" smtClean="0"/>
                <a:t>0</a:t>
              </a:r>
            </a:p>
          </p:txBody>
        </p:sp>
      </p:grpSp>
      <p:grpSp>
        <p:nvGrpSpPr>
          <p:cNvPr id="3" name="Group 19"/>
          <p:cNvGrpSpPr/>
          <p:nvPr/>
        </p:nvGrpSpPr>
        <p:grpSpPr>
          <a:xfrm>
            <a:off x="4572000" y="3124200"/>
            <a:ext cx="4495800" cy="2807732"/>
            <a:chOff x="4572000" y="2895600"/>
            <a:chExt cx="4495800" cy="2807732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76800" y="2895600"/>
              <a:ext cx="4191000" cy="2606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19"/>
            <p:cNvSpPr txBox="1"/>
            <p:nvPr/>
          </p:nvSpPr>
          <p:spPr>
            <a:xfrm>
              <a:off x="7507528" y="3124200"/>
              <a:ext cx="12554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20-30% </a:t>
              </a:r>
              <a:r>
                <a:rPr lang="en-US" b="1" dirty="0" smtClean="0">
                  <a:latin typeface="Symbol" pitchFamily="18" charset="2"/>
                </a:rPr>
                <a:t>p</a:t>
              </a:r>
              <a:r>
                <a:rPr lang="en-US" b="1" baseline="30000" dirty="0" smtClean="0"/>
                <a:t>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72000" y="3962400"/>
              <a:ext cx="397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v</a:t>
              </a:r>
              <a:r>
                <a:rPr lang="en-US" b="1" baseline="-25000" dirty="0" smtClean="0"/>
                <a:t>2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47292" y="5334000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/>
                <a:t>p</a:t>
              </a:r>
              <a:r>
                <a:rPr lang="en-US" b="1" baseline="-25000" dirty="0" err="1" smtClean="0"/>
                <a:t>T</a:t>
              </a:r>
              <a:endParaRPr lang="en-US" b="1" baseline="-250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Quark Mass Corrections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229600" cy="4876800"/>
          </a:xfrm>
        </p:spPr>
        <p:txBody>
          <a:bodyPr/>
          <a:lstStyle/>
          <a:p>
            <a:r>
              <a:rPr lang="en-US" dirty="0" smtClean="0"/>
              <a:t>All calculations assume M</a:t>
            </a:r>
            <a:r>
              <a:rPr lang="en-US" baseline="-25000" dirty="0" smtClean="0"/>
              <a:t>Q</a:t>
            </a:r>
            <a:r>
              <a:rPr lang="en-US" dirty="0" smtClean="0"/>
              <a:t> &lt;&lt;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endParaRPr lang="en-US" dirty="0" smtClean="0"/>
          </a:p>
          <a:p>
            <a:pPr lvl="1"/>
            <a:r>
              <a:rPr lang="en-US" dirty="0" smtClean="0"/>
              <a:t>Large corrections expected for observed NPE</a:t>
            </a:r>
          </a:p>
          <a:p>
            <a:pPr lvl="2"/>
            <a:r>
              <a:rPr lang="en-US" dirty="0" smtClean="0"/>
              <a:t>NB: </a:t>
            </a:r>
          </a:p>
          <a:p>
            <a:pPr lvl="3"/>
            <a:r>
              <a:rPr lang="en-US" dirty="0" err="1" smtClean="0"/>
              <a:t>M</a:t>
            </a:r>
            <a:r>
              <a:rPr lang="en-US" baseline="-25000" dirty="0" err="1" smtClean="0"/>
              <a:t>bottom</a:t>
            </a:r>
            <a:r>
              <a:rPr lang="en-US" dirty="0" smtClean="0"/>
              <a:t> ~ 4.75 </a:t>
            </a:r>
            <a:r>
              <a:rPr lang="en-US" dirty="0" err="1" smtClean="0"/>
              <a:t>GeV</a:t>
            </a:r>
            <a:endParaRPr lang="en-US" dirty="0" smtClean="0"/>
          </a:p>
          <a:p>
            <a:pPr lvl="3"/>
            <a:r>
              <a:rPr lang="en-US" dirty="0" smtClean="0"/>
              <a:t>9 </a:t>
            </a:r>
            <a:r>
              <a:rPr lang="en-US" dirty="0" err="1" smtClean="0"/>
              <a:t>GeV</a:t>
            </a:r>
            <a:r>
              <a:rPr lang="en-US" dirty="0" smtClean="0"/>
              <a:t> e</a:t>
            </a:r>
            <a:r>
              <a:rPr lang="en-US" baseline="30000" dirty="0" smtClean="0"/>
              <a:t>-</a:t>
            </a:r>
            <a:r>
              <a:rPr lang="en-US" dirty="0" smtClean="0"/>
              <a:t> from ~ 15 </a:t>
            </a:r>
            <a:r>
              <a:rPr lang="en-US" dirty="0" err="1" smtClean="0"/>
              <a:t>GeV</a:t>
            </a:r>
            <a:r>
              <a:rPr lang="en-US" dirty="0" smtClean="0"/>
              <a:t> 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D2F3-8CA3-4C98-9224-459313E69AC7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2971800"/>
            <a:ext cx="3962400" cy="3350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28600" y="3962400"/>
            <a:ext cx="45720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 and b separation will help tremendously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6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8600" y="6200001"/>
            <a:ext cx="204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Wicks et al., NPA784,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Quantifying Sensitivity to Geometry 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n-US" dirty="0" smtClean="0"/>
              <a:t>KLN CGC vs. WS </a:t>
            </a:r>
            <a:r>
              <a:rPr lang="en-US" dirty="0" err="1" smtClean="0"/>
              <a:t>Glaub</a:t>
            </a:r>
            <a:r>
              <a:rPr lang="en-US" dirty="0" smtClean="0"/>
              <a:t>. and rotating RP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dirty="0" smtClean="0"/>
              <a:t>Effect not large enough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08DDF-9A5A-496B-A395-41718B2CE256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Content Placeholder 6" descr="eps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01783" y="1501919"/>
            <a:ext cx="3768435" cy="4876799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9906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Effects of geom. on, e.g. v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66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might be quite large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66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5443536"/>
            <a:ext cx="2217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 and J </a:t>
            </a:r>
            <a:r>
              <a:rPr lang="en-US" sz="1200" dirty="0" err="1" smtClean="0"/>
              <a:t>Jia</a:t>
            </a:r>
            <a:r>
              <a:rPr lang="en-US" sz="1200" dirty="0" smtClean="0"/>
              <a:t>, </a:t>
            </a:r>
            <a:r>
              <a:rPr lang="en-US" sz="1200" i="1" dirty="0" smtClean="0"/>
              <a:t>in preparation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63266" y="2471736"/>
            <a:ext cx="470453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524000" y="5791200"/>
            <a:ext cx="5819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Possibly truly outlandish initial geometry?</a:t>
            </a:r>
            <a:endParaRPr lang="en-US" sz="2400" dirty="0" err="1" smtClean="0"/>
          </a:p>
        </p:txBody>
      </p:sp>
      <p:sp>
        <p:nvSpPr>
          <p:cNvPr id="15" name="Content Placeholder 8"/>
          <p:cNvSpPr txBox="1">
            <a:spLocks/>
          </p:cNvSpPr>
          <p:nvPr/>
        </p:nvSpPr>
        <p:spPr>
          <a:xfrm>
            <a:off x="457200" y="6138864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600200" lvl="3" indent="-22860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See also </a:t>
            </a:r>
            <a:r>
              <a:rPr lang="en-US" dirty="0" err="1" smtClean="0"/>
              <a:t>Renk</a:t>
            </a:r>
            <a:r>
              <a:rPr lang="en-US" dirty="0" smtClean="0"/>
              <a:t> et al., PRC83 (2011)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Coupling of Flow to </a:t>
            </a:r>
            <a:r>
              <a:rPr lang="en-US" dirty="0" err="1" smtClean="0"/>
              <a:t>Eloss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876800"/>
          </a:xfrm>
        </p:spPr>
        <p:txBody>
          <a:bodyPr/>
          <a:lstStyle/>
          <a:p>
            <a:r>
              <a:rPr lang="en-US" dirty="0" smtClean="0"/>
              <a:t>Is high-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v</a:t>
            </a:r>
            <a:r>
              <a:rPr lang="en-US" baseline="-25000" dirty="0" smtClean="0"/>
              <a:t>2</a:t>
            </a:r>
            <a:r>
              <a:rPr lang="en-US" dirty="0" smtClean="0"/>
              <a:t> huge due to medium push?</a:t>
            </a:r>
          </a:p>
          <a:p>
            <a:pPr lvl="1"/>
            <a:r>
              <a:rPr lang="en-US" dirty="0" smtClean="0"/>
              <a:t>R</a:t>
            </a:r>
            <a:r>
              <a:rPr lang="en-US" baseline="-25000" dirty="0" smtClean="0"/>
              <a:t>AA</a:t>
            </a:r>
            <a:r>
              <a:rPr lang="en-US" dirty="0" smtClean="0"/>
              <a:t>(</a:t>
            </a:r>
            <a:r>
              <a:rPr lang="en-US" i="1" dirty="0" smtClean="0">
                <a:latin typeface="Symbol" pitchFamily="18" charset="2"/>
              </a:rPr>
              <a:t>f </a:t>
            </a:r>
            <a:r>
              <a:rPr lang="en-US" dirty="0" smtClean="0">
                <a:latin typeface="Symbol" pitchFamily="18" charset="2"/>
              </a:rPr>
              <a:t>= 0,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part</a:t>
            </a:r>
            <a:r>
              <a:rPr lang="en-US" dirty="0" smtClean="0"/>
              <a:t>) vs. R</a:t>
            </a:r>
            <a:r>
              <a:rPr lang="en-US" baseline="-25000" dirty="0" smtClean="0"/>
              <a:t>AA</a:t>
            </a:r>
            <a:r>
              <a:rPr lang="en-US" dirty="0" smtClean="0"/>
              <a:t>(</a:t>
            </a:r>
            <a:r>
              <a:rPr lang="en-US" i="1" dirty="0" smtClean="0">
                <a:latin typeface="Symbol" pitchFamily="18" charset="2"/>
              </a:rPr>
              <a:t>f </a:t>
            </a:r>
            <a:r>
              <a:rPr lang="en-US" dirty="0" smtClean="0">
                <a:latin typeface="Symbol" pitchFamily="18" charset="2"/>
              </a:rPr>
              <a:t>= p/2,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part</a:t>
            </a:r>
            <a:r>
              <a:rPr lang="en-US" dirty="0" smtClean="0"/>
              <a:t>)</a:t>
            </a:r>
            <a:endParaRPr lang="en-US" i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DF0A-4490-4C33-9D78-1506EEAE7BD8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62400" y="5971401"/>
            <a:ext cx="26999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Horowitz and </a:t>
            </a:r>
            <a:r>
              <a:rPr lang="en-US" sz="1200" dirty="0" err="1" smtClean="0"/>
              <a:t>Jia</a:t>
            </a:r>
            <a:r>
              <a:rPr lang="en-US" sz="1200" dirty="0" smtClean="0"/>
              <a:t>, </a:t>
            </a:r>
            <a:r>
              <a:rPr lang="en-US" sz="1200" i="1" dirty="0" smtClean="0"/>
              <a:t>in preparation</a:t>
            </a:r>
          </a:p>
        </p:txBody>
      </p:sp>
      <p:grpSp>
        <p:nvGrpSpPr>
          <p:cNvPr id="3" name="Group 20"/>
          <p:cNvGrpSpPr/>
          <p:nvPr/>
        </p:nvGrpSpPr>
        <p:grpSpPr>
          <a:xfrm>
            <a:off x="4024313" y="2618601"/>
            <a:ext cx="5029199" cy="3371910"/>
            <a:chOff x="4038601" y="2876490"/>
            <a:chExt cx="5029199" cy="3371910"/>
          </a:xfrm>
        </p:grpSpPr>
        <p:pic>
          <p:nvPicPr>
            <p:cNvPr id="74035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94200" y="2876490"/>
              <a:ext cx="4673600" cy="299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6553200" y="5848290"/>
              <a:ext cx="6944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/>
                <a:t>N</a:t>
              </a:r>
              <a:r>
                <a:rPr lang="en-US" sz="2000" b="1" baseline="-25000" dirty="0" err="1" smtClean="0"/>
                <a:t>part</a:t>
              </a:r>
              <a:endParaRPr lang="en-US" sz="2000" b="1" baseline="-25000" dirty="0" smtClean="0"/>
            </a:p>
          </p:txBody>
        </p:sp>
        <p:sp>
          <p:nvSpPr>
            <p:cNvPr id="15" name="TextBox 14"/>
            <p:cNvSpPr txBox="1"/>
            <p:nvPr/>
          </p:nvSpPr>
          <p:spPr>
            <a:xfrm rot="16200000">
              <a:off x="3929917" y="4051973"/>
              <a:ext cx="6174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R</a:t>
              </a:r>
              <a:r>
                <a:rPr lang="en-US" sz="2000" b="1" baseline="-25000" dirty="0" smtClean="0"/>
                <a:t>AA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43800" y="3486090"/>
              <a:ext cx="10857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R</a:t>
              </a:r>
              <a:r>
                <a:rPr lang="en-US" sz="2000" baseline="-25000" dirty="0" smtClean="0"/>
                <a:t>AA</a:t>
              </a:r>
              <a:r>
                <a:rPr lang="en-US" sz="2000" dirty="0" smtClean="0"/>
                <a:t>  in</a:t>
              </a:r>
            </a:p>
            <a:p>
              <a:r>
                <a:rPr lang="en-US" sz="2000" dirty="0" smtClean="0">
                  <a:solidFill>
                    <a:srgbClr val="3F3D99"/>
                  </a:solidFill>
                </a:rPr>
                <a:t>R</a:t>
              </a:r>
              <a:r>
                <a:rPr lang="en-US" sz="2000" baseline="-25000" dirty="0" smtClean="0">
                  <a:solidFill>
                    <a:srgbClr val="3F3D99"/>
                  </a:solidFill>
                </a:rPr>
                <a:t>AA</a:t>
              </a:r>
              <a:r>
                <a:rPr lang="en-US" sz="2000" dirty="0" smtClean="0">
                  <a:solidFill>
                    <a:srgbClr val="3F3D99"/>
                  </a:solidFill>
                </a:rPr>
                <a:t>  out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38255" y="3175337"/>
              <a:ext cx="2148345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dirty="0" smtClean="0"/>
                <a:t>PHENIX Preliminary</a:t>
              </a:r>
            </a:p>
            <a:p>
              <a:r>
                <a:rPr lang="en-US" sz="1700" dirty="0" smtClean="0"/>
                <a:t>7-8 </a:t>
              </a:r>
              <a:r>
                <a:rPr lang="en-US" sz="1700" dirty="0" err="1" smtClean="0"/>
                <a:t>GeV</a:t>
              </a:r>
              <a:r>
                <a:rPr lang="en-US" sz="1700" dirty="0" smtClean="0"/>
                <a:t> </a:t>
              </a:r>
              <a:r>
                <a:rPr lang="en-US" sz="1700" dirty="0" smtClean="0">
                  <a:latin typeface="Symbol" pitchFamily="18" charset="2"/>
                </a:rPr>
                <a:t>p</a:t>
              </a:r>
              <a:r>
                <a:rPr lang="en-US" sz="1700" baseline="30000" dirty="0" smtClean="0"/>
                <a:t>0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28600" y="5924490"/>
            <a:ext cx="34515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4D4D4D"/>
                </a:solidFill>
              </a:rPr>
              <a:t>Care taken with </a:t>
            </a:r>
            <a:r>
              <a:rPr lang="en-US" sz="2000" dirty="0" err="1" smtClean="0">
                <a:solidFill>
                  <a:srgbClr val="4D4D4D"/>
                </a:solidFill>
              </a:rPr>
              <a:t>dN</a:t>
            </a:r>
            <a:r>
              <a:rPr lang="en-US" sz="2000" baseline="-25000" dirty="0" err="1" smtClean="0">
                <a:solidFill>
                  <a:srgbClr val="4D4D4D"/>
                </a:solidFill>
              </a:rPr>
              <a:t>g</a:t>
            </a:r>
            <a:r>
              <a:rPr lang="en-US" sz="2000" dirty="0" smtClean="0">
                <a:solidFill>
                  <a:srgbClr val="4D4D4D"/>
                </a:solidFill>
              </a:rPr>
              <a:t>/</a:t>
            </a:r>
            <a:r>
              <a:rPr lang="en-US" sz="2000" dirty="0" err="1" smtClean="0">
                <a:solidFill>
                  <a:srgbClr val="4D4D4D"/>
                </a:solidFill>
              </a:rPr>
              <a:t>dy</a:t>
            </a:r>
            <a:r>
              <a:rPr lang="en-US" sz="2000" dirty="0" smtClean="0">
                <a:solidFill>
                  <a:srgbClr val="4D4D4D"/>
                </a:solidFill>
              </a:rPr>
              <a:t>(</a:t>
            </a:r>
            <a:r>
              <a:rPr lang="en-US" sz="2000" dirty="0" err="1" smtClean="0">
                <a:solidFill>
                  <a:srgbClr val="4D4D4D"/>
                </a:solidFill>
              </a:rPr>
              <a:t>N</a:t>
            </a:r>
            <a:r>
              <a:rPr lang="en-US" sz="2000" baseline="-25000" dirty="0" err="1" smtClean="0">
                <a:solidFill>
                  <a:srgbClr val="4D4D4D"/>
                </a:solidFill>
              </a:rPr>
              <a:t>part</a:t>
            </a:r>
            <a:r>
              <a:rPr lang="en-US" sz="2000" dirty="0" smtClean="0">
                <a:solidFill>
                  <a:srgbClr val="4D4D4D"/>
                </a:solidFill>
              </a:rPr>
              <a:t>)</a:t>
            </a:r>
          </a:p>
        </p:txBody>
      </p:sp>
      <p:grpSp>
        <p:nvGrpSpPr>
          <p:cNvPr id="4" name="Group 19"/>
          <p:cNvGrpSpPr/>
          <p:nvPr/>
        </p:nvGrpSpPr>
        <p:grpSpPr>
          <a:xfrm>
            <a:off x="-95248" y="2286000"/>
            <a:ext cx="4166704" cy="3733800"/>
            <a:chOff x="-152400" y="2819400"/>
            <a:chExt cx="4166704" cy="3733800"/>
          </a:xfrm>
        </p:grpSpPr>
        <p:grpSp>
          <p:nvGrpSpPr>
            <p:cNvPr id="9" name="Group 8"/>
            <p:cNvGrpSpPr/>
            <p:nvPr/>
          </p:nvGrpSpPr>
          <p:grpSpPr>
            <a:xfrm>
              <a:off x="-152400" y="2819400"/>
              <a:ext cx="4166704" cy="3733800"/>
              <a:chOff x="1066800" y="2406732"/>
              <a:chExt cx="4166704" cy="3733800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066800" y="2406732"/>
                <a:ext cx="4166704" cy="3733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2289401" y="2667000"/>
                <a:ext cx="102143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C00000"/>
                    </a:solidFill>
                  </a:rPr>
                  <a:t>WS </a:t>
                </a:r>
                <a:r>
                  <a:rPr lang="en-US" sz="1200" dirty="0" err="1" smtClean="0">
                    <a:solidFill>
                      <a:srgbClr val="C00000"/>
                    </a:solidFill>
                  </a:rPr>
                  <a:t>Glauber</a:t>
                </a:r>
                <a:endParaRPr lang="en-US" sz="1200" dirty="0" smtClean="0">
                  <a:solidFill>
                    <a:srgbClr val="C00000"/>
                  </a:solidFill>
                </a:endParaRPr>
              </a:p>
              <a:p>
                <a:r>
                  <a:rPr lang="en-US" sz="1200" dirty="0" smtClean="0">
                    <a:solidFill>
                      <a:srgbClr val="005400"/>
                    </a:solidFill>
                  </a:rPr>
                  <a:t>HN Mixed</a:t>
                </a:r>
              </a:p>
              <a:p>
                <a:r>
                  <a:rPr lang="en-US" sz="1200" dirty="0" smtClean="0">
                    <a:solidFill>
                      <a:srgbClr val="002060"/>
                    </a:solidFill>
                  </a:rPr>
                  <a:t>KLN CGC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2063894" y="5514201"/>
              <a:ext cx="15937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PHOBOS 2008 Data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109835" y="6381690"/>
            <a:ext cx="31197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4D4D4D"/>
                </a:solidFill>
              </a:rPr>
              <a:t>Smaller influence of </a:t>
            </a:r>
            <a:r>
              <a:rPr lang="en-US" sz="2000" dirty="0" err="1" smtClean="0">
                <a:solidFill>
                  <a:srgbClr val="4D4D4D"/>
                </a:solidFill>
              </a:rPr>
              <a:t>fluc</a:t>
            </a:r>
            <a:r>
              <a:rPr lang="en-US" sz="2000" dirty="0" smtClean="0">
                <a:solidFill>
                  <a:srgbClr val="4D4D4D"/>
                </a:solidFill>
              </a:rPr>
              <a:t>.?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Cold Matter E-Loss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6800"/>
          </a:xfrm>
        </p:spPr>
        <p:txBody>
          <a:bodyPr/>
          <a:lstStyle/>
          <a:p>
            <a:r>
              <a:rPr lang="en-US" dirty="0" smtClean="0"/>
              <a:t>Large fraction of jet lifetime spent in </a:t>
            </a:r>
            <a:r>
              <a:rPr lang="en-US" dirty="0" err="1" smtClean="0"/>
              <a:t>hadronic</a:t>
            </a:r>
            <a:r>
              <a:rPr lang="en-US" dirty="0" smtClean="0"/>
              <a:t> matter</a:t>
            </a:r>
          </a:p>
          <a:p>
            <a:pPr lvl="1"/>
            <a:r>
              <a:rPr lang="en-US" dirty="0" smtClean="0"/>
              <a:t>QGP lasts ~ 2-4 fm</a:t>
            </a:r>
          </a:p>
          <a:p>
            <a:pPr lvl="1"/>
            <a:r>
              <a:rPr lang="en-US" dirty="0" smtClean="0"/>
              <a:t>Typical jet </a:t>
            </a:r>
            <a:r>
              <a:rPr lang="en-US" dirty="0" err="1" smtClean="0"/>
              <a:t>pathlength</a:t>
            </a:r>
            <a:r>
              <a:rPr lang="en-US" dirty="0" smtClean="0"/>
              <a:t> ~ 5 fm</a:t>
            </a:r>
          </a:p>
          <a:p>
            <a:r>
              <a:rPr lang="en-US" dirty="0" smtClean="0"/>
              <a:t>Measure in EIC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6CA6B-0EA0-41F9-8E71-D22FA30C08CC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7859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3300" y="2057400"/>
            <a:ext cx="2984500" cy="398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649860" y="6324600"/>
            <a:ext cx="1398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Accardi</a:t>
            </a:r>
            <a:r>
              <a:rPr lang="en-US" sz="1200" dirty="0" smtClean="0"/>
              <a:t>, QM Italia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6019800"/>
            <a:ext cx="183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Accardi</a:t>
            </a:r>
            <a:r>
              <a:rPr lang="en-US" sz="1200" dirty="0" smtClean="0"/>
              <a:t> et al., </a:t>
            </a:r>
          </a:p>
          <a:p>
            <a:r>
              <a:rPr lang="en-US" sz="1200" dirty="0" err="1" smtClean="0"/>
              <a:t>Riv.Nuovo</a:t>
            </a:r>
            <a:r>
              <a:rPr lang="en-US" sz="1200" dirty="0" smtClean="0"/>
              <a:t> Cim.32, 2010</a:t>
            </a:r>
          </a:p>
        </p:txBody>
      </p:sp>
      <p:pic>
        <p:nvPicPr>
          <p:cNvPr id="973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771900"/>
            <a:ext cx="56388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Gluon Distribution of A at x ~ 10</a:t>
            </a:r>
            <a:r>
              <a:rPr lang="en-US" baseline="30000" dirty="0" smtClean="0"/>
              <a:t>-3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FAD1-8512-4CCD-94DD-96EB90111AE9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267200" y="1066800"/>
            <a:ext cx="4800600" cy="3429000"/>
          </a:xfrm>
        </p:spPr>
        <p:txBody>
          <a:bodyPr/>
          <a:lstStyle/>
          <a:p>
            <a:r>
              <a:rPr lang="en-US" dirty="0" smtClean="0"/>
              <a:t>Coherent vector meson production in e + A</a:t>
            </a:r>
          </a:p>
          <a:p>
            <a:pPr lvl="1"/>
            <a:r>
              <a:rPr lang="en-US" dirty="0" smtClean="0"/>
              <a:t>2 gluon exchange =&gt; mean &amp; </a:t>
            </a:r>
            <a:r>
              <a:rPr lang="en-US" dirty="0" err="1" smtClean="0"/>
              <a:t>fluc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grpSp>
        <p:nvGrpSpPr>
          <p:cNvPr id="3" name="Group 7"/>
          <p:cNvGrpSpPr/>
          <p:nvPr/>
        </p:nvGrpSpPr>
        <p:grpSpPr>
          <a:xfrm>
            <a:off x="228600" y="838199"/>
            <a:ext cx="3810000" cy="2209800"/>
            <a:chOff x="228600" y="2346530"/>
            <a:chExt cx="3987910" cy="2534735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7200" y="2819400"/>
              <a:ext cx="3614229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3733800" y="2346531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81400" y="3048000"/>
              <a:ext cx="6351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J/</a:t>
              </a:r>
              <a:r>
                <a:rPr lang="en-US" sz="2400" i="1" dirty="0" smtClean="0">
                  <a:latin typeface="Symbol" pitchFamily="18" charset="2"/>
                </a:rPr>
                <a:t>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33800" y="4415135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8600" y="2346530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8600" y="4419600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5800" y="3200400"/>
              <a:ext cx="431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latin typeface="Symbol" pitchFamily="18" charset="2"/>
                </a:rPr>
                <a:t>g</a:t>
              </a:r>
              <a:r>
                <a:rPr lang="en-US" sz="2400" dirty="0" smtClean="0"/>
                <a:t>*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2176464" y="3262312"/>
              <a:ext cx="152400" cy="15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2214560" y="3686176"/>
              <a:ext cx="152400" cy="15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7449305" y="2971800"/>
            <a:ext cx="1694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Must reject incoherent</a:t>
            </a:r>
          </a:p>
          <a:p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</a:rPr>
              <a:t>collisions at ~100%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6800" y="645789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Also DVCS and Incoherent production; see talk by Kowalski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1" y="3276600"/>
            <a:ext cx="8610599" cy="3174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7186529" y="6172200"/>
            <a:ext cx="1728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WAH, arXiv:1102.5058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LHC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6019800"/>
          </a:xfrm>
        </p:spPr>
        <p:txBody>
          <a:bodyPr>
            <a:normAutofit/>
          </a:bodyPr>
          <a:lstStyle/>
          <a:p>
            <a:r>
              <a:rPr lang="en-US" dirty="0" smtClean="0"/>
              <a:t>LHC is gluon machine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2"/>
            <a:r>
              <a:rPr lang="en-US" dirty="0" smtClean="0"/>
              <a:t>Flatter spectra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Elastic ~ </a:t>
            </a:r>
            <a:r>
              <a:rPr lang="en-US" dirty="0" err="1" smtClean="0"/>
              <a:t>Radiative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A8DAB-BB15-4806-A8BE-8DFA7C1B7CE7}" type="datetime1">
              <a:rPr lang="en-US" smtClean="0"/>
              <a:pPr/>
              <a:t>4/4/2011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96768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0600" y="1475602"/>
            <a:ext cx="3794124" cy="49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1562732"/>
            <a:ext cx="3733800" cy="4789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886200" y="6200001"/>
            <a:ext cx="2693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 and M </a:t>
            </a:r>
            <a:r>
              <a:rPr lang="en-US" sz="1200" dirty="0" err="1" smtClean="0"/>
              <a:t>Gyulassy</a:t>
            </a:r>
            <a:r>
              <a:rPr lang="en-US" sz="1200" dirty="0" smtClean="0"/>
              <a:t>, </a:t>
            </a:r>
            <a:r>
              <a:rPr lang="en-US" sz="1200" i="1" dirty="0" smtClean="0"/>
              <a:t>in preparation</a:t>
            </a:r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6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en-US" baseline="-25000" dirty="0" smtClean="0"/>
              <a:t>AA</a:t>
            </a:r>
            <a:r>
              <a:rPr lang="en-US" dirty="0" smtClean="0"/>
              <a:t> at LHC: First Results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457200" y="4114800"/>
            <a:ext cx="8229600" cy="2514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Generically, difficult to reconcile 2.4x increase in multiplicity and minor decrease in R</a:t>
            </a:r>
            <a:r>
              <a:rPr lang="en-US" baseline="-25000" dirty="0" smtClean="0"/>
              <a:t>AA</a:t>
            </a:r>
            <a:endParaRPr lang="en-US" baseline="-25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8B0F3-0007-46CC-B0B9-8700E5F93902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96768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9950" y="1066800"/>
            <a:ext cx="48641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768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9950" y="1087854"/>
            <a:ext cx="48641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7688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9950" y="1078832"/>
            <a:ext cx="48641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7690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9950" y="1078832"/>
            <a:ext cx="48641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562600" y="4972050"/>
            <a:ext cx="2225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 and M </a:t>
            </a:r>
            <a:r>
              <a:rPr lang="en-US" sz="1200" dirty="0" err="1" smtClean="0"/>
              <a:t>Gyulassy</a:t>
            </a:r>
            <a:r>
              <a:rPr lang="en-US" sz="1200" dirty="0" smtClean="0"/>
              <a:t>, in prep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4736068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Shown at Kruger2010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Uncertainty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4876800"/>
            <a:ext cx="4191000" cy="160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Need for p + p baseline</a:t>
            </a:r>
          </a:p>
          <a:p>
            <a:r>
              <a:rPr lang="en-US" dirty="0" smtClean="0"/>
              <a:t>R</a:t>
            </a:r>
            <a:r>
              <a:rPr lang="en-US" baseline="-25000" dirty="0" smtClean="0"/>
              <a:t>AA</a:t>
            </a:r>
            <a:r>
              <a:rPr lang="en-US" dirty="0" smtClean="0"/>
              <a:t>(b) and 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baseline="30000" dirty="0" smtClean="0"/>
              <a:t>0</a:t>
            </a:r>
            <a:r>
              <a:rPr lang="en-US" dirty="0" smtClean="0"/>
              <a:t> very useful</a:t>
            </a:r>
            <a:endParaRPr lang="en-US" baseline="30000" dirty="0" smtClean="0"/>
          </a:p>
          <a:p>
            <a:pPr lvl="1"/>
            <a:r>
              <a:rPr lang="en-US" dirty="0" smtClean="0"/>
              <a:t>Apples-to-apples </a:t>
            </a:r>
            <a:r>
              <a:rPr lang="en-US" dirty="0" err="1" smtClean="0"/>
              <a:t>compar-ison</a:t>
            </a:r>
            <a:r>
              <a:rPr lang="en-US" dirty="0" smtClean="0"/>
              <a:t> to RHIC, theory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AF07F-5003-4A6D-A5CD-921988C54797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96870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141" y="1089447"/>
            <a:ext cx="3802345" cy="524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870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2400" y="1066800"/>
            <a:ext cx="4953000" cy="360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990600" y="6248400"/>
            <a:ext cx="2693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 and M </a:t>
            </a:r>
            <a:r>
              <a:rPr lang="en-US" sz="1200" dirty="0" err="1" smtClean="0"/>
              <a:t>Gyulassy</a:t>
            </a:r>
            <a:r>
              <a:rPr lang="en-US" sz="1200" dirty="0" smtClean="0"/>
              <a:t>, </a:t>
            </a:r>
            <a:r>
              <a:rPr lang="en-US" sz="1200" i="1" dirty="0" smtClean="0"/>
              <a:t>in preparation</a:t>
            </a:r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4332-2E4E-4C8D-8208-803C647CCAA1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High-</a:t>
            </a:r>
            <a:r>
              <a:rPr lang="en-US" dirty="0" err="1" smtClean="0"/>
              <a:t>pT</a:t>
            </a:r>
            <a:r>
              <a:rPr lang="en-US" dirty="0" smtClean="0"/>
              <a:t> Physics at LHC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/>
              <a:t>Reasons to be Cautious about LHC</a:t>
            </a:r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04800" y="1066800"/>
            <a:ext cx="8229600" cy="5867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Quenching due to IS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66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FS?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 smtClean="0">
              <a:solidFill>
                <a:srgbClr val="66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dirty="0" smtClean="0">
              <a:solidFill>
                <a:srgbClr val="66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dirty="0" smtClean="0">
              <a:solidFill>
                <a:srgbClr val="66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dirty="0" smtClean="0">
              <a:solidFill>
                <a:srgbClr val="66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dirty="0" smtClean="0">
              <a:solidFill>
                <a:srgbClr val="66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dirty="0" smtClean="0">
              <a:solidFill>
                <a:srgbClr val="66000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dirty="0" smtClean="0">
              <a:solidFill>
                <a:srgbClr val="660000"/>
              </a:solidFill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2800" dirty="0" smtClean="0">
                <a:solidFill>
                  <a:srgbClr val="005400"/>
                </a:solidFill>
              </a:rPr>
              <a:t>Need experimental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4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control over production</a:t>
            </a:r>
          </a:p>
          <a:p>
            <a:pPr marL="1200150" lvl="2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sz="2800" dirty="0" smtClean="0">
                <a:solidFill>
                  <a:srgbClr val="005400"/>
                </a:solidFill>
              </a:rPr>
              <a:t>p + 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54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77582" y="4904601"/>
            <a:ext cx="2828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Albacete and </a:t>
            </a:r>
            <a:r>
              <a:rPr lang="en-US" sz="1200" dirty="0" err="1" smtClean="0"/>
              <a:t>Marquet</a:t>
            </a:r>
            <a:r>
              <a:rPr lang="en-US" sz="1200" dirty="0" smtClean="0"/>
              <a:t>, PLB687, 2010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2057400"/>
            <a:ext cx="397435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28600" y="4876800"/>
            <a:ext cx="259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 </a:t>
            </a:r>
            <a:r>
              <a:rPr lang="en-US" sz="1200" dirty="0" err="1" smtClean="0"/>
              <a:t>Isobe</a:t>
            </a:r>
            <a:r>
              <a:rPr lang="en-US" sz="1200" dirty="0" smtClean="0"/>
              <a:t>, JPhysG34 (2007)</a:t>
            </a:r>
          </a:p>
        </p:txBody>
      </p:sp>
      <p:pic>
        <p:nvPicPr>
          <p:cNvPr id="9748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1000" y="1828800"/>
            <a:ext cx="500890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096E2-C52C-45A4-B9DB-D2A6DDE0618F}" type="slidenum">
              <a:rPr lang="en-US"/>
              <a:pPr/>
              <a:t>22</a:t>
            </a:fld>
            <a:endParaRPr lang="en-US"/>
          </a:p>
        </p:txBody>
      </p:sp>
      <p:sp>
        <p:nvSpPr>
          <p:cNvPr id="606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Jets in </a:t>
            </a:r>
            <a:r>
              <a:rPr lang="en-US" dirty="0" err="1" smtClean="0"/>
              <a:t>AdS</a:t>
            </a:r>
            <a:r>
              <a:rPr lang="en-US" dirty="0" smtClean="0"/>
              <a:t>/CFT</a:t>
            </a:r>
            <a:endParaRPr lang="en-US" dirty="0"/>
          </a:p>
        </p:txBody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7772400" cy="5410200"/>
          </a:xfrm>
        </p:spPr>
        <p:txBody>
          <a:bodyPr/>
          <a:lstStyle/>
          <a:p>
            <a:r>
              <a:rPr lang="en-US" dirty="0"/>
              <a:t>Model heavy quark jet energy loss by embedding string in </a:t>
            </a:r>
            <a:r>
              <a:rPr lang="en-US" dirty="0" err="1"/>
              <a:t>AdS</a:t>
            </a:r>
            <a:r>
              <a:rPr lang="en-US" dirty="0"/>
              <a:t> space</a:t>
            </a:r>
          </a:p>
          <a:p>
            <a:pPr lvl="1">
              <a:buNone/>
            </a:pPr>
            <a:endParaRPr lang="en-US" dirty="0"/>
          </a:p>
          <a:p>
            <a:pPr lvl="1">
              <a:buFontTx/>
              <a:buNone/>
            </a:pPr>
            <a:r>
              <a:rPr lang="en-US" dirty="0" err="1"/>
              <a:t>dp</a:t>
            </a:r>
            <a:r>
              <a:rPr lang="en-US" baseline="-25000" dirty="0" err="1"/>
              <a:t>T</a:t>
            </a:r>
            <a:r>
              <a:rPr lang="en-US" dirty="0"/>
              <a:t>/</a:t>
            </a:r>
            <a:r>
              <a:rPr lang="en-US" dirty="0" err="1"/>
              <a:t>dt</a:t>
            </a:r>
            <a:r>
              <a:rPr lang="en-US" dirty="0"/>
              <a:t> = - </a:t>
            </a:r>
            <a:r>
              <a:rPr lang="en-US" dirty="0">
                <a:latin typeface="Symbol" pitchFamily="18" charset="2"/>
              </a:rPr>
              <a:t>m</a:t>
            </a:r>
            <a:r>
              <a:rPr lang="en-US" dirty="0"/>
              <a:t> 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endParaRPr lang="en-US" baseline="-25000" dirty="0"/>
          </a:p>
          <a:p>
            <a:pPr lvl="1">
              <a:buNone/>
            </a:pPr>
            <a:endParaRPr lang="en-US" baseline="-25000" dirty="0"/>
          </a:p>
          <a:p>
            <a:pPr lvl="1">
              <a:buFontTx/>
              <a:buNone/>
            </a:pPr>
            <a:r>
              <a:rPr lang="en-US" dirty="0">
                <a:latin typeface="Symbol" pitchFamily="18" charset="2"/>
              </a:rPr>
              <a:t>m</a:t>
            </a:r>
            <a:r>
              <a:rPr lang="en-US" dirty="0"/>
              <a:t> = </a:t>
            </a:r>
            <a:r>
              <a:rPr lang="en-US" dirty="0">
                <a:latin typeface="Symbol" pitchFamily="18" charset="2"/>
              </a:rPr>
              <a:t>pl</a:t>
            </a:r>
            <a:r>
              <a:rPr lang="en-US" baseline="30000" dirty="0">
                <a:latin typeface="Symbol" pitchFamily="18" charset="2"/>
              </a:rPr>
              <a:t>1/2</a:t>
            </a:r>
            <a:r>
              <a:rPr lang="en-US" dirty="0">
                <a:latin typeface="Symbol" pitchFamily="18" charset="2"/>
              </a:rPr>
              <a:t> </a:t>
            </a:r>
            <a:r>
              <a:rPr lang="en-US" dirty="0"/>
              <a:t>T</a:t>
            </a:r>
            <a:r>
              <a:rPr lang="en-US" baseline="30000" dirty="0"/>
              <a:t>2</a:t>
            </a:r>
            <a:r>
              <a:rPr lang="en-US" dirty="0"/>
              <a:t>/2M</a:t>
            </a:r>
            <a:r>
              <a:rPr lang="en-US" baseline="-25000" dirty="0"/>
              <a:t>q</a:t>
            </a:r>
          </a:p>
        </p:txBody>
      </p:sp>
      <p:grpSp>
        <p:nvGrpSpPr>
          <p:cNvPr id="2" name="Group 10"/>
          <p:cNvGrpSpPr/>
          <p:nvPr/>
        </p:nvGrpSpPr>
        <p:grpSpPr>
          <a:xfrm>
            <a:off x="3962400" y="2438400"/>
            <a:ext cx="5181600" cy="2943999"/>
            <a:chOff x="3962400" y="2438400"/>
            <a:chExt cx="5181600" cy="2943999"/>
          </a:xfrm>
        </p:grpSpPr>
        <p:graphicFrame>
          <p:nvGraphicFramePr>
            <p:cNvPr id="606212" name="Object 4"/>
            <p:cNvGraphicFramePr>
              <a:graphicFrameLocks noChangeAspect="1"/>
            </p:cNvGraphicFramePr>
            <p:nvPr/>
          </p:nvGraphicFramePr>
          <p:xfrm>
            <a:off x="3962400" y="2438400"/>
            <a:ext cx="5105400" cy="2543175"/>
          </p:xfrm>
          <a:graphic>
            <a:graphicData uri="http://schemas.openxmlformats.org/presentationml/2006/ole">
              <p:oleObj spid="_x0000_s924674" name="Image" r:id="rId3" imgW="13561905" imgH="6755556" progId="">
                <p:embed/>
              </p:oleObj>
            </a:graphicData>
          </a:graphic>
        </p:graphicFrame>
        <p:sp>
          <p:nvSpPr>
            <p:cNvPr id="606214" name="Rectangle 6"/>
            <p:cNvSpPr>
              <a:spLocks noChangeArrowheads="1"/>
            </p:cNvSpPr>
            <p:nvPr/>
          </p:nvSpPr>
          <p:spPr bwMode="auto">
            <a:xfrm>
              <a:off x="4158789" y="5105400"/>
              <a:ext cx="49852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 dirty="0"/>
                <a:t>J </a:t>
              </a:r>
              <a:r>
                <a:rPr lang="en-US" sz="1200" dirty="0" err="1"/>
                <a:t>Friess</a:t>
              </a:r>
              <a:r>
                <a:rPr lang="en-US" sz="1200" dirty="0"/>
                <a:t>, S </a:t>
              </a:r>
              <a:r>
                <a:rPr lang="en-US" sz="1200" dirty="0" err="1"/>
                <a:t>Gubser</a:t>
              </a:r>
              <a:r>
                <a:rPr lang="en-US" sz="1200" dirty="0"/>
                <a:t>, G </a:t>
              </a:r>
              <a:r>
                <a:rPr lang="en-US" sz="1200" dirty="0" err="1"/>
                <a:t>Michalogiorgakis</a:t>
              </a:r>
              <a:r>
                <a:rPr lang="en-US" sz="1200" dirty="0"/>
                <a:t>, S </a:t>
              </a:r>
              <a:r>
                <a:rPr lang="en-US" sz="1200" dirty="0" err="1"/>
                <a:t>Pufu</a:t>
              </a:r>
              <a:r>
                <a:rPr lang="en-US" sz="1200" dirty="0"/>
                <a:t>, Phys Rev </a:t>
              </a:r>
              <a:r>
                <a:rPr lang="en-US" sz="1200" b="1" dirty="0" smtClean="0"/>
                <a:t>D75</a:t>
              </a:r>
              <a:r>
                <a:rPr lang="en-US" sz="1200" dirty="0" smtClean="0"/>
                <a:t> (2007)</a:t>
              </a:r>
              <a:endParaRPr lang="en-US" sz="1200" dirty="0"/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F89CB-DAAA-4710-8BC3-7309F85D2BD0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-304800" y="4343400"/>
            <a:ext cx="7086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5400"/>
                </a:solidFill>
              </a:rPr>
              <a:t>Similar to Bethe-</a:t>
            </a:r>
            <a:r>
              <a:rPr lang="en-US" sz="2400" dirty="0" err="1">
                <a:solidFill>
                  <a:srgbClr val="005400"/>
                </a:solidFill>
              </a:rPr>
              <a:t>Heitler</a:t>
            </a:r>
            <a:endParaRPr lang="en-US" sz="2400" dirty="0">
              <a:solidFill>
                <a:srgbClr val="005400"/>
              </a:solidFill>
            </a:endParaRPr>
          </a:p>
          <a:p>
            <a:pPr marL="1143000" lvl="2" indent="-228600">
              <a:spcBef>
                <a:spcPct val="20000"/>
              </a:spcBef>
            </a:pPr>
            <a:r>
              <a:rPr lang="en-US" sz="2000" dirty="0" err="1">
                <a:solidFill>
                  <a:srgbClr val="4D4D4D"/>
                </a:solidFill>
              </a:rPr>
              <a:t>dp</a:t>
            </a:r>
            <a:r>
              <a:rPr lang="en-US" sz="2000" baseline="-25000" dirty="0" err="1">
                <a:solidFill>
                  <a:srgbClr val="4D4D4D"/>
                </a:solidFill>
              </a:rPr>
              <a:t>T</a:t>
            </a:r>
            <a:r>
              <a:rPr lang="en-US" sz="2000" dirty="0">
                <a:solidFill>
                  <a:srgbClr val="4D4D4D"/>
                </a:solidFill>
              </a:rPr>
              <a:t>/</a:t>
            </a:r>
            <a:r>
              <a:rPr lang="en-US" sz="2000" dirty="0" err="1">
                <a:solidFill>
                  <a:srgbClr val="4D4D4D"/>
                </a:solidFill>
              </a:rPr>
              <a:t>dt</a:t>
            </a:r>
            <a:r>
              <a:rPr lang="en-US" sz="2000" dirty="0">
                <a:solidFill>
                  <a:srgbClr val="4D4D4D"/>
                </a:solidFill>
              </a:rPr>
              <a:t> ~ -(T</a:t>
            </a:r>
            <a:r>
              <a:rPr lang="en-US" sz="2000" baseline="30000" dirty="0">
                <a:solidFill>
                  <a:srgbClr val="4D4D4D"/>
                </a:solidFill>
              </a:rPr>
              <a:t>3</a:t>
            </a:r>
            <a:r>
              <a:rPr lang="en-US" sz="2000" dirty="0">
                <a:solidFill>
                  <a:srgbClr val="4D4D4D"/>
                </a:solidFill>
              </a:rPr>
              <a:t>/M</a:t>
            </a:r>
            <a:r>
              <a:rPr lang="en-US" sz="2000" baseline="-25000" dirty="0">
                <a:solidFill>
                  <a:srgbClr val="4D4D4D"/>
                </a:solidFill>
              </a:rPr>
              <a:t>q</a:t>
            </a:r>
            <a:r>
              <a:rPr lang="en-US" sz="2000" baseline="30000" dirty="0">
                <a:solidFill>
                  <a:srgbClr val="4D4D4D"/>
                </a:solidFill>
              </a:rPr>
              <a:t>2</a:t>
            </a:r>
            <a:r>
              <a:rPr lang="en-US" sz="2000" dirty="0">
                <a:solidFill>
                  <a:srgbClr val="4D4D4D"/>
                </a:solidFill>
              </a:rPr>
              <a:t>) </a:t>
            </a:r>
            <a:r>
              <a:rPr lang="en-US" sz="2000" dirty="0" err="1">
                <a:solidFill>
                  <a:srgbClr val="4D4D4D"/>
                </a:solidFill>
              </a:rPr>
              <a:t>p</a:t>
            </a:r>
            <a:r>
              <a:rPr lang="en-US" sz="2000" baseline="-25000" dirty="0" err="1">
                <a:solidFill>
                  <a:srgbClr val="4D4D4D"/>
                </a:solidFill>
              </a:rPr>
              <a:t>T</a:t>
            </a:r>
            <a:endParaRPr lang="en-US" sz="2000" baseline="-25000" dirty="0">
              <a:solidFill>
                <a:srgbClr val="4D4D4D"/>
              </a:solidFill>
            </a:endParaRPr>
          </a:p>
          <a:p>
            <a:pPr marL="1143000" lvl="2" indent="-228600">
              <a:spcBef>
                <a:spcPct val="20000"/>
              </a:spcBef>
            </a:pPr>
            <a:endParaRPr lang="en-US" sz="2400" baseline="-25000" dirty="0">
              <a:solidFill>
                <a:srgbClr val="4D4D4D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5400"/>
                </a:solidFill>
              </a:rPr>
              <a:t>Very different from </a:t>
            </a:r>
            <a:r>
              <a:rPr lang="en-US" sz="2400" dirty="0" smtClean="0">
                <a:solidFill>
                  <a:srgbClr val="005400"/>
                </a:solidFill>
              </a:rPr>
              <a:t>usual </a:t>
            </a:r>
            <a:r>
              <a:rPr lang="en-US" sz="2400" dirty="0" err="1" smtClean="0">
                <a:solidFill>
                  <a:srgbClr val="005400"/>
                </a:solidFill>
              </a:rPr>
              <a:t>pQCD</a:t>
            </a:r>
            <a:r>
              <a:rPr lang="en-US" sz="2400" dirty="0" smtClean="0">
                <a:solidFill>
                  <a:srgbClr val="005400"/>
                </a:solidFill>
              </a:rPr>
              <a:t> and LPM</a:t>
            </a:r>
            <a:endParaRPr lang="en-US" sz="2400" dirty="0">
              <a:solidFill>
                <a:srgbClr val="005400"/>
              </a:solidFill>
            </a:endParaRPr>
          </a:p>
          <a:p>
            <a:pPr marL="1143000" lvl="2" indent="-228600">
              <a:spcBef>
                <a:spcPct val="20000"/>
              </a:spcBef>
            </a:pPr>
            <a:r>
              <a:rPr lang="en-US" sz="2000" dirty="0" err="1">
                <a:solidFill>
                  <a:srgbClr val="4D4D4D"/>
                </a:solidFill>
              </a:rPr>
              <a:t>dp</a:t>
            </a:r>
            <a:r>
              <a:rPr lang="en-US" sz="2000" baseline="-25000" dirty="0" err="1">
                <a:solidFill>
                  <a:srgbClr val="4D4D4D"/>
                </a:solidFill>
              </a:rPr>
              <a:t>T</a:t>
            </a:r>
            <a:r>
              <a:rPr lang="en-US" sz="2000" dirty="0">
                <a:solidFill>
                  <a:srgbClr val="4D4D4D"/>
                </a:solidFill>
              </a:rPr>
              <a:t>/</a:t>
            </a:r>
            <a:r>
              <a:rPr lang="en-US" sz="2000" dirty="0" err="1">
                <a:solidFill>
                  <a:srgbClr val="4D4D4D"/>
                </a:solidFill>
              </a:rPr>
              <a:t>dt</a:t>
            </a:r>
            <a:r>
              <a:rPr lang="en-US" sz="2000" dirty="0">
                <a:solidFill>
                  <a:srgbClr val="4D4D4D"/>
                </a:solidFill>
              </a:rPr>
              <a:t> ~ -LT</a:t>
            </a:r>
            <a:r>
              <a:rPr lang="en-US" sz="2000" baseline="30000" dirty="0">
                <a:solidFill>
                  <a:srgbClr val="4D4D4D"/>
                </a:solidFill>
              </a:rPr>
              <a:t>3</a:t>
            </a:r>
            <a:r>
              <a:rPr lang="en-US" sz="2000" dirty="0">
                <a:solidFill>
                  <a:srgbClr val="4D4D4D"/>
                </a:solidFill>
              </a:rPr>
              <a:t> log(</a:t>
            </a:r>
            <a:r>
              <a:rPr lang="en-US" sz="2000" dirty="0" err="1">
                <a:solidFill>
                  <a:srgbClr val="4D4D4D"/>
                </a:solidFill>
              </a:rPr>
              <a:t>p</a:t>
            </a:r>
            <a:r>
              <a:rPr lang="en-US" sz="2000" baseline="-25000" dirty="0" err="1">
                <a:solidFill>
                  <a:srgbClr val="4D4D4D"/>
                </a:solidFill>
              </a:rPr>
              <a:t>T</a:t>
            </a:r>
            <a:r>
              <a:rPr lang="en-US" sz="2000" dirty="0">
                <a:solidFill>
                  <a:srgbClr val="4D4D4D"/>
                </a:solidFill>
              </a:rPr>
              <a:t>/</a:t>
            </a:r>
            <a:r>
              <a:rPr lang="en-US" sz="2000" dirty="0" err="1">
                <a:solidFill>
                  <a:srgbClr val="4D4D4D"/>
                </a:solidFill>
              </a:rPr>
              <a:t>M</a:t>
            </a:r>
            <a:r>
              <a:rPr lang="en-US" sz="2000" baseline="-25000" dirty="0" err="1">
                <a:solidFill>
                  <a:srgbClr val="4D4D4D"/>
                </a:solidFill>
              </a:rPr>
              <a:t>q</a:t>
            </a:r>
            <a:r>
              <a:rPr lang="en-US" sz="2000" dirty="0">
                <a:solidFill>
                  <a:srgbClr val="4D4D4D"/>
                </a:solidFill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8C363-D587-46D0-ADC7-FA6C97A3387D}" type="slidenum">
              <a:rPr lang="en-US"/>
              <a:pPr/>
              <a:t>23</a:t>
            </a:fld>
            <a:endParaRPr lang="en-US"/>
          </a:p>
        </p:txBody>
      </p:sp>
      <p:sp>
        <p:nvSpPr>
          <p:cNvPr id="100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Compared to Data</a:t>
            </a:r>
          </a:p>
        </p:txBody>
      </p:sp>
      <p:sp>
        <p:nvSpPr>
          <p:cNvPr id="100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6172200"/>
          </a:xfrm>
        </p:spPr>
        <p:txBody>
          <a:bodyPr>
            <a:normAutofit/>
          </a:bodyPr>
          <a:lstStyle/>
          <a:p>
            <a:r>
              <a:rPr lang="en-US" dirty="0"/>
              <a:t>String drag: </a:t>
            </a:r>
            <a:r>
              <a:rPr lang="en-US" dirty="0" smtClean="0"/>
              <a:t>qualitative agreement</a:t>
            </a:r>
          </a:p>
          <a:p>
            <a:pPr lvl="1"/>
            <a:endParaRPr lang="en-US" dirty="0" smtClean="0"/>
          </a:p>
        </p:txBody>
      </p:sp>
      <p:graphicFrame>
        <p:nvGraphicFramePr>
          <p:cNvPr id="1002500" name="Object 4"/>
          <p:cNvGraphicFramePr>
            <a:graphicFrameLocks noChangeAspect="1"/>
          </p:cNvGraphicFramePr>
          <p:nvPr/>
        </p:nvGraphicFramePr>
        <p:xfrm>
          <a:off x="2242276" y="2086789"/>
          <a:ext cx="4191000" cy="4052158"/>
        </p:xfrm>
        <a:graphic>
          <a:graphicData uri="http://schemas.openxmlformats.org/presentationml/2006/ole">
            <p:oleObj spid="_x0000_s925698" name="Image" r:id="rId3" imgW="11873016" imgH="11479365" progId="">
              <p:embed/>
            </p:oleObj>
          </a:graphicData>
        </a:graphic>
      </p:graphicFrame>
      <p:sp>
        <p:nvSpPr>
          <p:cNvPr id="1002501" name="Text Box 5"/>
          <p:cNvSpPr txBox="1">
            <a:spLocks noChangeArrowheads="1"/>
          </p:cNvSpPr>
          <p:nvPr/>
        </p:nvSpPr>
        <p:spPr bwMode="auto">
          <a:xfrm>
            <a:off x="5290276" y="6047601"/>
            <a:ext cx="14153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/>
              <a:t>WAH</a:t>
            </a:r>
            <a:r>
              <a:rPr lang="en-US" sz="1200" dirty="0"/>
              <a:t>, </a:t>
            </a:r>
            <a:r>
              <a:rPr lang="en-US" sz="1200" dirty="0" smtClean="0"/>
              <a:t>PhD Thesis</a:t>
            </a:r>
            <a:endParaRPr lang="en-US" sz="12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8A826-BF0A-4C7A-998F-6EDB071B6D17}" type="datetime1">
              <a:rPr lang="en-US" smtClean="0"/>
              <a:pPr/>
              <a:t>4/4/2011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Quark and Gluon E-Loss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D0368-FEA8-4128-B13E-21E621D5DC38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7" name="Group 11"/>
          <p:cNvGrpSpPr/>
          <p:nvPr/>
        </p:nvGrpSpPr>
        <p:grpSpPr>
          <a:xfrm>
            <a:off x="4001852" y="838200"/>
            <a:ext cx="4797896" cy="3020199"/>
            <a:chOff x="4001852" y="1676400"/>
            <a:chExt cx="4797896" cy="3020199"/>
          </a:xfrm>
        </p:grpSpPr>
        <p:pic>
          <p:nvPicPr>
            <p:cNvPr id="1576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01852" y="1676400"/>
              <a:ext cx="4532548" cy="3010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7239000" y="4419600"/>
              <a:ext cx="15607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WAH, </a:t>
              </a:r>
              <a:r>
                <a:rPr lang="en-US" sz="1200" i="1" dirty="0" smtClean="0"/>
                <a:t>in preparation</a:t>
              </a:r>
              <a:endParaRPr lang="en-US" sz="1200" dirty="0" smtClean="0"/>
            </a:p>
          </p:txBody>
        </p:sp>
      </p:grpSp>
      <p:pic>
        <p:nvPicPr>
          <p:cNvPr id="15769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2707" y="942201"/>
            <a:ext cx="365969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62000" y="4523522"/>
            <a:ext cx="2028119" cy="8104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4D4D4D"/>
                </a:solidFill>
                <a:latin typeface="Symbol" pitchFamily="18" charset="2"/>
              </a:rPr>
              <a:t>D</a:t>
            </a:r>
            <a:r>
              <a:rPr lang="en-US" sz="2000" dirty="0" err="1" smtClean="0">
                <a:solidFill>
                  <a:srgbClr val="4D4D4D"/>
                </a:solidFill>
              </a:rPr>
              <a:t>L</a:t>
            </a:r>
            <a:r>
              <a:rPr lang="en-US" sz="2000" baseline="30000" dirty="0" err="1" smtClean="0">
                <a:solidFill>
                  <a:srgbClr val="4D4D4D"/>
                </a:solidFill>
              </a:rPr>
              <a:t>q</a:t>
            </a:r>
            <a:r>
              <a:rPr lang="en-US" sz="2000" baseline="-25000" dirty="0" err="1" smtClean="0">
                <a:solidFill>
                  <a:srgbClr val="4D4D4D"/>
                </a:solidFill>
              </a:rPr>
              <a:t>therm</a:t>
            </a:r>
            <a:r>
              <a:rPr lang="en-US" sz="2000" dirty="0" smtClean="0">
                <a:solidFill>
                  <a:srgbClr val="4D4D4D"/>
                </a:solidFill>
              </a:rPr>
              <a:t> ~ E</a:t>
            </a:r>
            <a:r>
              <a:rPr lang="en-US" sz="2000" baseline="30000" dirty="0" smtClean="0">
                <a:solidFill>
                  <a:srgbClr val="4D4D4D"/>
                </a:solidFill>
              </a:rPr>
              <a:t>1/3</a:t>
            </a:r>
          </a:p>
          <a:p>
            <a:endParaRPr lang="en-US" sz="1000" baseline="30000" dirty="0" smtClean="0">
              <a:solidFill>
                <a:srgbClr val="4D4D4D"/>
              </a:solidFill>
            </a:endParaRPr>
          </a:p>
          <a:p>
            <a:r>
              <a:rPr lang="en-US" sz="2000" dirty="0" err="1" smtClean="0">
                <a:solidFill>
                  <a:srgbClr val="4D4D4D"/>
                </a:solidFill>
                <a:latin typeface="Symbol" pitchFamily="18" charset="2"/>
              </a:rPr>
              <a:t>D</a:t>
            </a:r>
            <a:r>
              <a:rPr lang="en-US" sz="2000" dirty="0" err="1" smtClean="0">
                <a:solidFill>
                  <a:srgbClr val="4D4D4D"/>
                </a:solidFill>
              </a:rPr>
              <a:t>L</a:t>
            </a:r>
            <a:r>
              <a:rPr lang="en-US" sz="2000" baseline="30000" dirty="0" err="1" smtClean="0">
                <a:solidFill>
                  <a:srgbClr val="4D4D4D"/>
                </a:solidFill>
              </a:rPr>
              <a:t>q</a:t>
            </a:r>
            <a:r>
              <a:rPr lang="en-US" sz="2000" baseline="-25000" dirty="0" err="1" smtClean="0">
                <a:solidFill>
                  <a:srgbClr val="4D4D4D"/>
                </a:solidFill>
              </a:rPr>
              <a:t>therm</a:t>
            </a:r>
            <a:r>
              <a:rPr lang="en-US" sz="2000" dirty="0" smtClean="0">
                <a:solidFill>
                  <a:srgbClr val="4D4D4D"/>
                </a:solidFill>
              </a:rPr>
              <a:t> ~ (2E)</a:t>
            </a:r>
            <a:r>
              <a:rPr lang="en-US" sz="2000" baseline="30000" dirty="0" smtClean="0">
                <a:solidFill>
                  <a:srgbClr val="4D4D4D"/>
                </a:solidFill>
              </a:rPr>
              <a:t>1/3</a:t>
            </a:r>
            <a:endParaRPr lang="en-US" sz="2000" dirty="0" smtClean="0">
              <a:solidFill>
                <a:srgbClr val="4D4D4D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5827693"/>
            <a:ext cx="25026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9840A"/>
                </a:solidFill>
              </a:rPr>
              <a:t>See also </a:t>
            </a:r>
            <a:r>
              <a:rPr lang="en-US" sz="1400" dirty="0" err="1" smtClean="0">
                <a:solidFill>
                  <a:srgbClr val="09840A"/>
                </a:solidFill>
              </a:rPr>
              <a:t>Marquet</a:t>
            </a:r>
            <a:r>
              <a:rPr lang="en-US" sz="1400" dirty="0" smtClean="0">
                <a:solidFill>
                  <a:srgbClr val="09840A"/>
                </a:solidFill>
              </a:rPr>
              <a:t> and </a:t>
            </a:r>
            <a:r>
              <a:rPr lang="en-US" sz="1400" dirty="0" err="1" smtClean="0">
                <a:solidFill>
                  <a:srgbClr val="09840A"/>
                </a:solidFill>
              </a:rPr>
              <a:t>Renk</a:t>
            </a:r>
            <a:r>
              <a:rPr lang="en-US" sz="1400" dirty="0" smtClean="0">
                <a:solidFill>
                  <a:srgbClr val="09840A"/>
                </a:solidFill>
              </a:rPr>
              <a:t>, </a:t>
            </a:r>
          </a:p>
          <a:p>
            <a:r>
              <a:rPr lang="en-US" sz="1400" dirty="0" smtClean="0">
                <a:solidFill>
                  <a:srgbClr val="09840A"/>
                </a:solidFill>
              </a:rPr>
              <a:t>PLB685 (2010), and</a:t>
            </a:r>
          </a:p>
          <a:p>
            <a:r>
              <a:rPr lang="en-US" sz="1400" dirty="0" err="1" smtClean="0">
                <a:solidFill>
                  <a:srgbClr val="09840A"/>
                </a:solidFill>
              </a:rPr>
              <a:t>Jia</a:t>
            </a:r>
            <a:r>
              <a:rPr lang="en-US" sz="1400" dirty="0" smtClean="0">
                <a:solidFill>
                  <a:srgbClr val="09840A"/>
                </a:solidFill>
              </a:rPr>
              <a:t>, WAH, and Liao, </a:t>
            </a:r>
          </a:p>
          <a:p>
            <a:r>
              <a:rPr lang="en-US" sz="1400" dirty="0" smtClean="0">
                <a:solidFill>
                  <a:srgbClr val="09840A"/>
                </a:solidFill>
              </a:rPr>
              <a:t>arXiv:1101.0290, for v</a:t>
            </a:r>
            <a:r>
              <a:rPr lang="en-US" sz="1400" baseline="-25000" dirty="0" smtClean="0">
                <a:solidFill>
                  <a:srgbClr val="09840A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5410200"/>
            <a:ext cx="2369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Gubser</a:t>
            </a:r>
            <a:r>
              <a:rPr lang="en-US" sz="1200" dirty="0" smtClean="0"/>
              <a:t> et al., JHEP0810 (2008)</a:t>
            </a:r>
          </a:p>
          <a:p>
            <a:r>
              <a:rPr lang="en-US" sz="1200" dirty="0" err="1" smtClean="0"/>
              <a:t>Chesler</a:t>
            </a:r>
            <a:r>
              <a:rPr lang="en-US" sz="1200" dirty="0" smtClean="0"/>
              <a:t> et al., PRD79 (2009)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57400" y="4218801"/>
            <a:ext cx="1432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SS </a:t>
            </a:r>
            <a:r>
              <a:rPr lang="en-US" sz="1200" dirty="0" err="1" smtClean="0"/>
              <a:t>Gubser</a:t>
            </a:r>
            <a:r>
              <a:rPr lang="en-US" sz="1200" dirty="0" smtClean="0"/>
              <a:t>, QM08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038599" y="3810000"/>
            <a:ext cx="4452579" cy="2895600"/>
            <a:chOff x="1746249" y="1492250"/>
            <a:chExt cx="4452579" cy="2895600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746249" y="1492250"/>
              <a:ext cx="4452579" cy="2895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4870450" y="1797050"/>
              <a:ext cx="10013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2.76 </a:t>
              </a:r>
              <a:r>
                <a:rPr lang="en-US" sz="1600" b="1" dirty="0" err="1" smtClean="0"/>
                <a:t>TeV</a:t>
              </a:r>
              <a:endParaRPr lang="en-US" sz="1600" b="1" dirty="0" smtClean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162800" y="1185446"/>
            <a:ext cx="887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0.2 </a:t>
            </a:r>
            <a:r>
              <a:rPr lang="en-US" sz="1600" b="1" dirty="0" err="1" smtClean="0"/>
              <a:t>TeV</a:t>
            </a:r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Baryon to Meson Ratios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Distinguishing measurement?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2266-3ADB-4458-825C-743BE2A8EB26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62400" y="5181600"/>
            <a:ext cx="15607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WAH, </a:t>
            </a:r>
            <a:r>
              <a:rPr lang="en-US" sz="1200" i="1" dirty="0" smtClean="0"/>
              <a:t>in preparation</a:t>
            </a:r>
            <a:endParaRPr lang="en-US" sz="1200" dirty="0" smtClean="0"/>
          </a:p>
        </p:txBody>
      </p:sp>
      <p:grpSp>
        <p:nvGrpSpPr>
          <p:cNvPr id="7" name="Group 18"/>
          <p:cNvGrpSpPr/>
          <p:nvPr/>
        </p:nvGrpSpPr>
        <p:grpSpPr>
          <a:xfrm>
            <a:off x="0" y="1981200"/>
            <a:ext cx="4495800" cy="3195810"/>
            <a:chOff x="0" y="1981200"/>
            <a:chExt cx="4495800" cy="3195810"/>
          </a:xfrm>
        </p:grpSpPr>
        <p:grpSp>
          <p:nvGrpSpPr>
            <p:cNvPr id="10" name="Group 13"/>
            <p:cNvGrpSpPr/>
            <p:nvPr/>
          </p:nvGrpSpPr>
          <p:grpSpPr>
            <a:xfrm>
              <a:off x="0" y="1981200"/>
              <a:ext cx="4495800" cy="3195810"/>
              <a:chOff x="0" y="1981200"/>
              <a:chExt cx="4495800" cy="3195810"/>
            </a:xfrm>
          </p:grpSpPr>
          <p:pic>
            <p:nvPicPr>
              <p:cNvPr id="156675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0" y="1981200"/>
                <a:ext cx="4495800" cy="3195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3352800" y="3581400"/>
                <a:ext cx="10262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/>
                  <a:t>AdS</a:t>
                </a:r>
                <a:r>
                  <a:rPr lang="en-US" sz="1600" dirty="0" smtClean="0"/>
                  <a:t>/CFT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971800" y="3886200"/>
                <a:ext cx="7537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/>
                  <a:t>pQCD</a:t>
                </a:r>
                <a:endParaRPr lang="en-US" sz="1600" dirty="0" smtClean="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200400" y="2209800"/>
              <a:ext cx="783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STAR</a:t>
              </a:r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4572000" y="1905000"/>
            <a:ext cx="4622800" cy="3262502"/>
            <a:chOff x="4572000" y="1905000"/>
            <a:chExt cx="4622800" cy="3262502"/>
          </a:xfrm>
        </p:grpSpPr>
        <p:grpSp>
          <p:nvGrpSpPr>
            <p:cNvPr id="15" name="Group 16"/>
            <p:cNvGrpSpPr/>
            <p:nvPr/>
          </p:nvGrpSpPr>
          <p:grpSpPr>
            <a:xfrm>
              <a:off x="4572000" y="1905000"/>
              <a:ext cx="4622800" cy="3262502"/>
              <a:chOff x="4572000" y="1905000"/>
              <a:chExt cx="4622800" cy="3262502"/>
            </a:xfrm>
          </p:grpSpPr>
          <p:pic>
            <p:nvPicPr>
              <p:cNvPr id="156674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572000" y="1905000"/>
                <a:ext cx="4622800" cy="32625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001000" y="3674288"/>
                <a:ext cx="10262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/>
                  <a:t>AdS</a:t>
                </a:r>
                <a:r>
                  <a:rPr lang="en-US" sz="1600" dirty="0" smtClean="0"/>
                  <a:t>/CFT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7696200" y="4004846"/>
                <a:ext cx="7537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 smtClean="0"/>
                  <a:t>pQCD</a:t>
                </a:r>
                <a:endParaRPr lang="en-US" sz="1600" dirty="0" smtClean="0"/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7924800" y="2209800"/>
              <a:ext cx="783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STAR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61765-F50B-43F1-A245-867502E31EBE}" type="slidenum">
              <a:rPr lang="en-US"/>
              <a:pPr/>
              <a:t>26</a:t>
            </a:fld>
            <a:endParaRPr lang="en-US"/>
          </a:p>
        </p:txBody>
      </p:sp>
      <p:pic>
        <p:nvPicPr>
          <p:cNvPr id="586754" name="Picture 2" descr="071015Rationosl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914400"/>
            <a:ext cx="7162800" cy="4010025"/>
          </a:xfrm>
          <a:prstGeom prst="rect">
            <a:avLst/>
          </a:prstGeom>
          <a:noFill/>
        </p:spPr>
      </p:pic>
      <p:pic>
        <p:nvPicPr>
          <p:cNvPr id="586755" name="Picture 3" descr="zoo1dnew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1600200"/>
            <a:ext cx="8382000" cy="4191000"/>
          </a:xfrm>
          <a:prstGeom prst="rect">
            <a:avLst/>
          </a:prstGeom>
          <a:noFill/>
        </p:spPr>
      </p:pic>
      <p:sp>
        <p:nvSpPr>
          <p:cNvPr id="586756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pQCD</a:t>
            </a:r>
            <a:r>
              <a:rPr lang="en-US" dirty="0" smtClean="0"/>
              <a:t> vs. </a:t>
            </a:r>
            <a:r>
              <a:rPr lang="en-US" dirty="0" err="1" smtClean="0"/>
              <a:t>AdS</a:t>
            </a:r>
            <a:r>
              <a:rPr lang="en-US" dirty="0" smtClean="0"/>
              <a:t>/CFT at LHC</a:t>
            </a:r>
            <a:endParaRPr lang="en-US" dirty="0"/>
          </a:p>
        </p:txBody>
      </p:sp>
      <p:sp>
        <p:nvSpPr>
          <p:cNvPr id="5867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Plethora of Predictions:</a:t>
            </a:r>
            <a:endParaRPr lang="en-US" dirty="0"/>
          </a:p>
        </p:txBody>
      </p:sp>
      <p:sp>
        <p:nvSpPr>
          <p:cNvPr id="586758" name="Rectangle 6"/>
          <p:cNvSpPr>
            <a:spLocks noChangeArrowheads="1"/>
          </p:cNvSpPr>
          <p:nvPr/>
        </p:nvSpPr>
        <p:spPr bwMode="auto">
          <a:xfrm>
            <a:off x="-977900" y="4953000"/>
            <a:ext cx="10058400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00200" lvl="3" indent="-228600">
              <a:spcBef>
                <a:spcPct val="20000"/>
              </a:spcBef>
              <a:buFontTx/>
              <a:buChar char="–"/>
            </a:pPr>
            <a:r>
              <a:rPr lang="en-US" sz="1800" dirty="0">
                <a:solidFill>
                  <a:srgbClr val="030303"/>
                </a:solidFill>
              </a:rPr>
              <a:t>Taking the ratio cancels most normalization </a:t>
            </a:r>
            <a:r>
              <a:rPr lang="en-US" sz="1800" dirty="0" smtClean="0">
                <a:solidFill>
                  <a:srgbClr val="030303"/>
                </a:solidFill>
              </a:rPr>
              <a:t>differences</a:t>
            </a:r>
            <a:endParaRPr lang="en-US" sz="1800" dirty="0">
              <a:solidFill>
                <a:srgbClr val="030303"/>
              </a:solidFill>
            </a:endParaRPr>
          </a:p>
          <a:p>
            <a:pPr marL="1600200" lvl="3" indent="-228600">
              <a:spcBef>
                <a:spcPct val="20000"/>
              </a:spcBef>
              <a:buFontTx/>
              <a:buChar char="–"/>
            </a:pPr>
            <a:r>
              <a:rPr lang="en-US" sz="1800" dirty="0" err="1">
                <a:solidFill>
                  <a:srgbClr val="030303"/>
                </a:solidFill>
              </a:rPr>
              <a:t>pQCD</a:t>
            </a:r>
            <a:r>
              <a:rPr lang="en-US" sz="1800" dirty="0">
                <a:solidFill>
                  <a:srgbClr val="030303"/>
                </a:solidFill>
              </a:rPr>
              <a:t> ratio asymptotically approaches 1, and more slowly so for increased quenching (until quenching saturates)</a:t>
            </a:r>
          </a:p>
          <a:p>
            <a:pPr marL="1600200" lvl="3" indent="-228600">
              <a:spcBef>
                <a:spcPct val="20000"/>
              </a:spcBef>
              <a:buFontTx/>
              <a:buChar char="–"/>
            </a:pPr>
            <a:r>
              <a:rPr lang="en-US" sz="1800" dirty="0" err="1">
                <a:solidFill>
                  <a:srgbClr val="030303"/>
                </a:solidFill>
              </a:rPr>
              <a:t>AdS</a:t>
            </a:r>
            <a:r>
              <a:rPr lang="en-US" sz="1800" dirty="0">
                <a:solidFill>
                  <a:srgbClr val="030303"/>
                </a:solidFill>
              </a:rPr>
              <a:t>/CFT ratio is flat and many times smaller than </a:t>
            </a:r>
            <a:r>
              <a:rPr lang="en-US" sz="1800" dirty="0" err="1">
                <a:solidFill>
                  <a:srgbClr val="030303"/>
                </a:solidFill>
              </a:rPr>
              <a:t>pQCD</a:t>
            </a:r>
            <a:r>
              <a:rPr lang="en-US" sz="1800" dirty="0">
                <a:solidFill>
                  <a:srgbClr val="030303"/>
                </a:solidFill>
              </a:rPr>
              <a:t> at only moderate </a:t>
            </a:r>
            <a:r>
              <a:rPr lang="en-US" sz="1800" dirty="0" err="1">
                <a:solidFill>
                  <a:srgbClr val="030303"/>
                </a:solidFill>
              </a:rPr>
              <a:t>p</a:t>
            </a:r>
            <a:r>
              <a:rPr lang="en-US" sz="1800" baseline="-25000" dirty="0" err="1">
                <a:solidFill>
                  <a:srgbClr val="030303"/>
                </a:solidFill>
              </a:rPr>
              <a:t>T</a:t>
            </a:r>
            <a:endParaRPr lang="en-US" sz="1800" baseline="-25000" dirty="0">
              <a:solidFill>
                <a:srgbClr val="030303"/>
              </a:solidFill>
            </a:endParaRPr>
          </a:p>
        </p:txBody>
      </p:sp>
      <p:sp>
        <p:nvSpPr>
          <p:cNvPr id="586759" name="Text Box 7"/>
          <p:cNvSpPr txBox="1">
            <a:spLocks noChangeArrowheads="1"/>
          </p:cNvSpPr>
          <p:nvPr/>
        </p:nvSpPr>
        <p:spPr bwMode="auto">
          <a:xfrm>
            <a:off x="3359150" y="5745163"/>
            <a:ext cx="25768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/>
              <a:t>WAH</a:t>
            </a:r>
            <a:r>
              <a:rPr lang="en-US" sz="1200" dirty="0"/>
              <a:t>, M. </a:t>
            </a:r>
            <a:r>
              <a:rPr lang="en-US" sz="1200" dirty="0" err="1"/>
              <a:t>Gyulassy</a:t>
            </a:r>
            <a:r>
              <a:rPr lang="en-US" sz="1200" dirty="0"/>
              <a:t>, </a:t>
            </a:r>
            <a:r>
              <a:rPr lang="en-US" sz="1200" dirty="0" smtClean="0"/>
              <a:t>PLB666 (2008)</a:t>
            </a:r>
            <a:endParaRPr lang="en-US" sz="1200" dirty="0"/>
          </a:p>
        </p:txBody>
      </p:sp>
      <p:sp>
        <p:nvSpPr>
          <p:cNvPr id="586760" name="Text Box 8"/>
          <p:cNvSpPr txBox="1">
            <a:spLocks noChangeArrowheads="1"/>
          </p:cNvSpPr>
          <p:nvPr/>
        </p:nvSpPr>
        <p:spPr bwMode="auto">
          <a:xfrm>
            <a:off x="5257800" y="3962400"/>
            <a:ext cx="25768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/>
              <a:t>WAH</a:t>
            </a:r>
            <a:r>
              <a:rPr lang="en-US" sz="1200" dirty="0"/>
              <a:t>, M. </a:t>
            </a:r>
            <a:r>
              <a:rPr lang="en-US" sz="1200" dirty="0" err="1"/>
              <a:t>Gyulassy</a:t>
            </a:r>
            <a:r>
              <a:rPr lang="en-US" sz="1200" dirty="0"/>
              <a:t>, </a:t>
            </a:r>
            <a:r>
              <a:rPr lang="en-US" sz="1200" dirty="0" smtClean="0"/>
              <a:t>PLB666 (2008)</a:t>
            </a:r>
            <a:endParaRPr lang="en-US" sz="12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DB102-ABFC-45DD-965E-76E878CDE764}" type="datetime1">
              <a:rPr lang="en-US" smtClean="0"/>
              <a:pPr/>
              <a:t>4/4/2011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86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6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67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6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6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86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6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6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7" grpId="0" build="p"/>
      <p:bldP spid="586759" grpId="0"/>
      <p:bldP spid="58676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D2FCC-1E49-4F15-B3E8-2FA60ECB4CD9}" type="slidenum">
              <a:rPr lang="en-US"/>
              <a:pPr/>
              <a:t>27</a:t>
            </a:fld>
            <a:endParaRPr lang="en-US"/>
          </a:p>
        </p:txBody>
      </p:sp>
      <p:sp>
        <p:nvSpPr>
          <p:cNvPr id="5877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152400" y="1219200"/>
            <a:ext cx="6096000" cy="5486400"/>
          </a:xfrm>
        </p:spPr>
        <p:txBody>
          <a:bodyPr/>
          <a:lstStyle/>
          <a:p>
            <a:pPr lvl="1"/>
            <a:r>
              <a:rPr lang="en-US" dirty="0"/>
              <a:t>Speed limit estimate for applicability of </a:t>
            </a:r>
            <a:r>
              <a:rPr lang="en-US" dirty="0" err="1"/>
              <a:t>AdS</a:t>
            </a:r>
            <a:r>
              <a:rPr lang="en-US" dirty="0"/>
              <a:t> drag</a:t>
            </a:r>
          </a:p>
          <a:p>
            <a:pPr lvl="2"/>
            <a:r>
              <a:rPr lang="en-US" dirty="0"/>
              <a:t> </a:t>
            </a:r>
            <a:r>
              <a:rPr lang="en-US" dirty="0">
                <a:latin typeface="Symbol" pitchFamily="18" charset="2"/>
              </a:rPr>
              <a:t>g</a:t>
            </a:r>
            <a:r>
              <a:rPr lang="en-US" dirty="0"/>
              <a:t> &lt; </a:t>
            </a:r>
            <a:r>
              <a:rPr lang="en-US" dirty="0" err="1">
                <a:latin typeface="Symbol" pitchFamily="18" charset="2"/>
              </a:rPr>
              <a:t>g</a:t>
            </a:r>
            <a:r>
              <a:rPr lang="en-US" baseline="-25000" dirty="0" err="1"/>
              <a:t>crit</a:t>
            </a:r>
            <a:r>
              <a:rPr lang="en-US" dirty="0"/>
              <a:t> = (1 + 2M</a:t>
            </a:r>
            <a:r>
              <a:rPr lang="en-US" baseline="-25000" dirty="0"/>
              <a:t>q</a:t>
            </a:r>
            <a:r>
              <a:rPr lang="en-US" dirty="0"/>
              <a:t>/</a:t>
            </a:r>
            <a:r>
              <a:rPr lang="en-US" dirty="0">
                <a:latin typeface="Symbol" pitchFamily="18" charset="2"/>
              </a:rPr>
              <a:t>l</a:t>
            </a:r>
            <a:r>
              <a:rPr lang="en-US" baseline="30000" dirty="0"/>
              <a:t>1/2 </a:t>
            </a:r>
            <a:r>
              <a:rPr lang="en-US" dirty="0"/>
              <a:t>T)</a:t>
            </a:r>
            <a:r>
              <a:rPr lang="en-US" baseline="30000" dirty="0"/>
              <a:t>2</a:t>
            </a:r>
            <a:endParaRPr lang="en-US" dirty="0"/>
          </a:p>
          <a:p>
            <a:pPr lvl="2">
              <a:buFontTx/>
              <a:buNone/>
            </a:pPr>
            <a:r>
              <a:rPr lang="en-US" dirty="0"/>
              <a:t>                 ~ 4M</a:t>
            </a:r>
            <a:r>
              <a:rPr lang="en-US" baseline="-25000" dirty="0"/>
              <a:t>q</a:t>
            </a:r>
            <a:r>
              <a:rPr lang="en-US" baseline="30000" dirty="0"/>
              <a:t>2</a:t>
            </a:r>
            <a:r>
              <a:rPr lang="en-US" dirty="0"/>
              <a:t>/(</a:t>
            </a:r>
            <a:r>
              <a:rPr lang="en-US" dirty="0">
                <a:latin typeface="Symbol" pitchFamily="18" charset="2"/>
              </a:rPr>
              <a:t>l </a:t>
            </a:r>
            <a:r>
              <a:rPr lang="en-US" dirty="0"/>
              <a:t>T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3"/>
            <a:r>
              <a:rPr lang="en-US" dirty="0"/>
              <a:t>Limited by </a:t>
            </a:r>
            <a:r>
              <a:rPr lang="en-US" dirty="0" err="1"/>
              <a:t>M</a:t>
            </a:r>
            <a:r>
              <a:rPr lang="en-US" baseline="-25000" dirty="0" err="1"/>
              <a:t>charm</a:t>
            </a:r>
            <a:r>
              <a:rPr lang="en-US" dirty="0"/>
              <a:t> ~ 1.2 </a:t>
            </a:r>
            <a:r>
              <a:rPr lang="en-US" dirty="0" err="1"/>
              <a:t>GeV</a:t>
            </a:r>
            <a:endParaRPr lang="en-US" dirty="0"/>
          </a:p>
          <a:p>
            <a:pPr lvl="2"/>
            <a:r>
              <a:rPr lang="en-US" dirty="0"/>
              <a:t>Similar to BH    LPM</a:t>
            </a:r>
          </a:p>
          <a:p>
            <a:pPr lvl="3"/>
            <a:r>
              <a:rPr lang="en-US" dirty="0"/>
              <a:t> </a:t>
            </a:r>
            <a:r>
              <a:rPr lang="en-US" dirty="0" err="1">
                <a:latin typeface="Symbol" pitchFamily="18" charset="2"/>
              </a:rPr>
              <a:t>g</a:t>
            </a:r>
            <a:r>
              <a:rPr lang="en-US" baseline="-25000" dirty="0" err="1"/>
              <a:t>crit</a:t>
            </a:r>
            <a:r>
              <a:rPr lang="en-US" dirty="0"/>
              <a:t> ~ </a:t>
            </a:r>
            <a:r>
              <a:rPr lang="en-US" dirty="0" err="1"/>
              <a:t>M</a:t>
            </a:r>
            <a:r>
              <a:rPr lang="en-US" baseline="-25000" dirty="0" err="1"/>
              <a:t>q</a:t>
            </a:r>
            <a:r>
              <a:rPr lang="en-US" dirty="0"/>
              <a:t>/(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dirty="0" err="1"/>
              <a:t>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No Single T for QGP</a:t>
            </a:r>
          </a:p>
          <a:p>
            <a:pPr lvl="2"/>
            <a:r>
              <a:rPr lang="en-US" dirty="0"/>
              <a:t> smallest </a:t>
            </a:r>
            <a:r>
              <a:rPr lang="en-US" dirty="0" err="1">
                <a:latin typeface="Symbol" pitchFamily="18" charset="2"/>
              </a:rPr>
              <a:t>g</a:t>
            </a:r>
            <a:r>
              <a:rPr lang="en-US" baseline="-25000" dirty="0" err="1"/>
              <a:t>crit</a:t>
            </a:r>
            <a:r>
              <a:rPr lang="en-US" dirty="0"/>
              <a:t> for largest T </a:t>
            </a:r>
          </a:p>
          <a:p>
            <a:pPr lvl="2">
              <a:buFontTx/>
              <a:buNone/>
            </a:pPr>
            <a:r>
              <a:rPr lang="en-US" dirty="0"/>
              <a:t>         T = T(</a:t>
            </a:r>
            <a:r>
              <a:rPr lang="en-US" dirty="0">
                <a:latin typeface="Symbol" pitchFamily="18" charset="2"/>
              </a:rPr>
              <a:t>t</a:t>
            </a:r>
            <a:r>
              <a:rPr lang="en-US" baseline="-25000" dirty="0"/>
              <a:t>0</a:t>
            </a:r>
            <a:r>
              <a:rPr lang="en-US" dirty="0"/>
              <a:t>, x=y=0): “(”</a:t>
            </a:r>
          </a:p>
          <a:p>
            <a:pPr lvl="2"/>
            <a:r>
              <a:rPr lang="en-US" dirty="0"/>
              <a:t> largest </a:t>
            </a:r>
            <a:r>
              <a:rPr lang="en-US" dirty="0" err="1">
                <a:latin typeface="Symbol" pitchFamily="18" charset="2"/>
              </a:rPr>
              <a:t>g</a:t>
            </a:r>
            <a:r>
              <a:rPr lang="en-US" baseline="-25000" dirty="0" err="1"/>
              <a:t>crit</a:t>
            </a:r>
            <a:r>
              <a:rPr lang="en-US" dirty="0"/>
              <a:t> for smallest T </a:t>
            </a:r>
          </a:p>
          <a:p>
            <a:pPr lvl="2">
              <a:buFontTx/>
              <a:buNone/>
            </a:pPr>
            <a:r>
              <a:rPr lang="en-US" dirty="0"/>
              <a:t>         T = </a:t>
            </a:r>
            <a:r>
              <a:rPr lang="en-US" dirty="0" err="1"/>
              <a:t>T</a:t>
            </a:r>
            <a:r>
              <a:rPr lang="en-US" baseline="-25000" dirty="0" err="1"/>
              <a:t>c</a:t>
            </a:r>
            <a:r>
              <a:rPr lang="en-US" dirty="0"/>
              <a:t>: “]”</a:t>
            </a:r>
          </a:p>
        </p:txBody>
      </p:sp>
      <p:sp>
        <p:nvSpPr>
          <p:cNvPr id="5877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So Fast!</a:t>
            </a:r>
          </a:p>
        </p:txBody>
      </p:sp>
      <p:grpSp>
        <p:nvGrpSpPr>
          <p:cNvPr id="2" name="Group 29"/>
          <p:cNvGrpSpPr/>
          <p:nvPr/>
        </p:nvGrpSpPr>
        <p:grpSpPr>
          <a:xfrm>
            <a:off x="5181600" y="1295400"/>
            <a:ext cx="3886200" cy="4329113"/>
            <a:chOff x="5181600" y="1295400"/>
            <a:chExt cx="3886200" cy="4329113"/>
          </a:xfrm>
        </p:grpSpPr>
        <p:sp>
          <p:nvSpPr>
            <p:cNvPr id="587780" name="Text Box 4"/>
            <p:cNvSpPr txBox="1">
              <a:spLocks noChangeArrowheads="1"/>
            </p:cNvSpPr>
            <p:nvPr/>
          </p:nvSpPr>
          <p:spPr bwMode="auto">
            <a:xfrm>
              <a:off x="6096000" y="5257800"/>
              <a:ext cx="17716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>
                  <a:latin typeface="Arial" charset="0"/>
                </a:rPr>
                <a:t>D3 Black Brane</a:t>
              </a:r>
            </a:p>
          </p:txBody>
        </p:sp>
        <p:sp>
          <p:nvSpPr>
            <p:cNvPr id="587781" name="Text Box 5"/>
            <p:cNvSpPr txBox="1">
              <a:spLocks noChangeArrowheads="1"/>
            </p:cNvSpPr>
            <p:nvPr/>
          </p:nvSpPr>
          <p:spPr bwMode="auto">
            <a:xfrm>
              <a:off x="5943600" y="1295400"/>
              <a:ext cx="18224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>
                  <a:latin typeface="Arial" charset="0"/>
                </a:rPr>
                <a:t>D7 Probe Brane</a:t>
              </a:r>
            </a:p>
          </p:txBody>
        </p:sp>
        <p:sp>
          <p:nvSpPr>
            <p:cNvPr id="587782" name="AutoShape 6"/>
            <p:cNvSpPr>
              <a:spLocks noChangeArrowheads="1"/>
            </p:cNvSpPr>
            <p:nvPr/>
          </p:nvSpPr>
          <p:spPr bwMode="auto">
            <a:xfrm>
              <a:off x="5181600" y="1676400"/>
              <a:ext cx="3810000" cy="381000"/>
            </a:xfrm>
            <a:prstGeom prst="parallelogram">
              <a:avLst>
                <a:gd name="adj" fmla="val 2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783" name="Text Box 7"/>
            <p:cNvSpPr txBox="1">
              <a:spLocks noChangeArrowheads="1"/>
            </p:cNvSpPr>
            <p:nvPr/>
          </p:nvSpPr>
          <p:spPr bwMode="auto">
            <a:xfrm>
              <a:off x="7848600" y="1371600"/>
              <a:ext cx="361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CC00CC"/>
                  </a:solidFill>
                  <a:latin typeface="Arial" charset="0"/>
                </a:rPr>
                <a:t>Q</a:t>
              </a:r>
            </a:p>
          </p:txBody>
        </p:sp>
        <p:sp>
          <p:nvSpPr>
            <p:cNvPr id="587784" name="Oval 8"/>
            <p:cNvSpPr>
              <a:spLocks noChangeArrowheads="1"/>
            </p:cNvSpPr>
            <p:nvPr/>
          </p:nvSpPr>
          <p:spPr bwMode="auto">
            <a:xfrm>
              <a:off x="8001000" y="1752600"/>
              <a:ext cx="152400" cy="152400"/>
            </a:xfrm>
            <a:prstGeom prst="ellipse">
              <a:avLst/>
            </a:prstGeom>
            <a:solidFill>
              <a:srgbClr val="CC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785" name="Text Box 9"/>
            <p:cNvSpPr txBox="1">
              <a:spLocks noChangeArrowheads="1"/>
            </p:cNvSpPr>
            <p:nvPr/>
          </p:nvSpPr>
          <p:spPr bwMode="auto">
            <a:xfrm>
              <a:off x="5594350" y="2587625"/>
              <a:ext cx="2406650" cy="65087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>
                  <a:latin typeface="Arial" charset="0"/>
                </a:rPr>
                <a:t>Worldsheet boundary Spacelike</a:t>
              </a:r>
              <a:r>
                <a:rPr lang="en-US" sz="1800">
                  <a:latin typeface="Symbol" pitchFamily="18" charset="2"/>
                </a:rPr>
                <a:t>  </a:t>
              </a:r>
              <a:r>
                <a:rPr lang="en-US" sz="1800">
                  <a:latin typeface="Arial" charset="0"/>
                </a:rPr>
                <a:t>if </a:t>
              </a:r>
              <a:r>
                <a:rPr lang="en-US" sz="1800">
                  <a:latin typeface="Symbol" pitchFamily="18" charset="2"/>
                </a:rPr>
                <a:t> g</a:t>
              </a:r>
              <a:r>
                <a:rPr lang="en-US" sz="1800">
                  <a:latin typeface="Arial" charset="0"/>
                </a:rPr>
                <a:t> &gt; </a:t>
              </a:r>
              <a:r>
                <a:rPr lang="en-US" sz="1800">
                  <a:latin typeface="Symbol" pitchFamily="18" charset="2"/>
                </a:rPr>
                <a:t>g</a:t>
              </a:r>
              <a:r>
                <a:rPr lang="en-US" sz="1800" baseline="-25000">
                  <a:latin typeface="Arial" charset="0"/>
                </a:rPr>
                <a:t>crit</a:t>
              </a:r>
            </a:p>
          </p:txBody>
        </p:sp>
        <p:sp>
          <p:nvSpPr>
            <p:cNvPr id="587786" name="Line 10"/>
            <p:cNvSpPr>
              <a:spLocks noChangeShapeType="1"/>
            </p:cNvSpPr>
            <p:nvPr/>
          </p:nvSpPr>
          <p:spPr bwMode="auto">
            <a:xfrm flipH="1">
              <a:off x="7543800" y="1905000"/>
              <a:ext cx="3810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7787" name="Line 11"/>
            <p:cNvSpPr>
              <a:spLocks noChangeShapeType="1"/>
            </p:cNvSpPr>
            <p:nvPr/>
          </p:nvSpPr>
          <p:spPr bwMode="auto">
            <a:xfrm flipH="1">
              <a:off x="7162800" y="1905000"/>
              <a:ext cx="3810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7788" name="Line 12"/>
            <p:cNvSpPr>
              <a:spLocks noChangeShapeType="1"/>
            </p:cNvSpPr>
            <p:nvPr/>
          </p:nvSpPr>
          <p:spPr bwMode="auto">
            <a:xfrm flipH="1">
              <a:off x="6781800" y="1905000"/>
              <a:ext cx="3810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7789" name="Line 13"/>
            <p:cNvSpPr>
              <a:spLocks noChangeShapeType="1"/>
            </p:cNvSpPr>
            <p:nvPr/>
          </p:nvSpPr>
          <p:spPr bwMode="auto">
            <a:xfrm flipH="1" flipV="1">
              <a:off x="7696200" y="1752600"/>
              <a:ext cx="2286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7790" name="Line 14"/>
            <p:cNvSpPr>
              <a:spLocks noChangeShapeType="1"/>
            </p:cNvSpPr>
            <p:nvPr/>
          </p:nvSpPr>
          <p:spPr bwMode="auto">
            <a:xfrm flipH="1" flipV="1">
              <a:off x="7315200" y="1752600"/>
              <a:ext cx="2286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7791" name="Line 15"/>
            <p:cNvSpPr>
              <a:spLocks noChangeShapeType="1"/>
            </p:cNvSpPr>
            <p:nvPr/>
          </p:nvSpPr>
          <p:spPr bwMode="auto">
            <a:xfrm flipH="1" flipV="1">
              <a:off x="6934200" y="1752600"/>
              <a:ext cx="2286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7792" name="AutoShape 16"/>
            <p:cNvSpPr>
              <a:spLocks noChangeArrowheads="1"/>
            </p:cNvSpPr>
            <p:nvPr/>
          </p:nvSpPr>
          <p:spPr bwMode="auto">
            <a:xfrm>
              <a:off x="5257800" y="4876800"/>
              <a:ext cx="3810000" cy="381000"/>
            </a:xfrm>
            <a:prstGeom prst="parallelogram">
              <a:avLst>
                <a:gd name="adj" fmla="val 250000"/>
              </a:avLst>
            </a:prstGeom>
            <a:solidFill>
              <a:srgbClr val="96969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793" name="Line 17"/>
            <p:cNvSpPr>
              <a:spLocks noChangeShapeType="1"/>
            </p:cNvSpPr>
            <p:nvPr/>
          </p:nvSpPr>
          <p:spPr bwMode="auto">
            <a:xfrm>
              <a:off x="8229600" y="1828800"/>
              <a:ext cx="6858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7794" name="Text Box 18"/>
            <p:cNvSpPr txBox="1">
              <a:spLocks noChangeArrowheads="1"/>
            </p:cNvSpPr>
            <p:nvPr/>
          </p:nvSpPr>
          <p:spPr bwMode="auto">
            <a:xfrm>
              <a:off x="5791200" y="3581400"/>
              <a:ext cx="1987550" cy="915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800">
                  <a:latin typeface="Arial" charset="0"/>
                </a:rPr>
                <a:t>Trailing</a:t>
              </a:r>
            </a:p>
            <a:p>
              <a:pPr algn="ctr"/>
              <a:r>
                <a:rPr lang="en-US" sz="1800">
                  <a:latin typeface="Arial" charset="0"/>
                </a:rPr>
                <a:t>String</a:t>
              </a:r>
            </a:p>
            <a:p>
              <a:pPr algn="ctr"/>
              <a:r>
                <a:rPr lang="en-US" sz="1800">
                  <a:latin typeface="Arial" charset="0"/>
                </a:rPr>
                <a:t>“Brachistochrone”</a:t>
              </a:r>
            </a:p>
          </p:txBody>
        </p:sp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5486400" y="1676400"/>
              <a:ext cx="3581400" cy="3795713"/>
              <a:chOff x="3504" y="1056"/>
              <a:chExt cx="2256" cy="2391"/>
            </a:xfrm>
          </p:grpSpPr>
          <p:pic>
            <p:nvPicPr>
              <p:cNvPr id="587796" name="Picture 20" descr="070520Dangle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504" y="1056"/>
                <a:ext cx="2256" cy="2256"/>
              </a:xfrm>
              <a:prstGeom prst="rect">
                <a:avLst/>
              </a:prstGeom>
              <a:noFill/>
            </p:spPr>
          </p:pic>
          <p:sp>
            <p:nvSpPr>
              <p:cNvPr id="587797" name="Text Box 21"/>
              <p:cNvSpPr txBox="1">
                <a:spLocks noChangeArrowheads="1"/>
              </p:cNvSpPr>
              <p:nvPr/>
            </p:nvSpPr>
            <p:spPr bwMode="auto">
              <a:xfrm>
                <a:off x="5476" y="3216"/>
                <a:ext cx="2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latin typeface="Arial" charset="0"/>
                  </a:rPr>
                  <a:t>“z”</a:t>
                </a:r>
              </a:p>
            </p:txBody>
          </p:sp>
          <p:sp>
            <p:nvSpPr>
              <p:cNvPr id="587798" name="Text Box 22"/>
              <p:cNvSpPr txBox="1">
                <a:spLocks noChangeArrowheads="1"/>
              </p:cNvSpPr>
              <p:nvPr/>
            </p:nvSpPr>
            <p:spPr bwMode="auto">
              <a:xfrm>
                <a:off x="3648" y="2160"/>
                <a:ext cx="24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800">
                    <a:latin typeface="Arial" charset="0"/>
                  </a:rPr>
                  <a:t>x</a:t>
                </a:r>
                <a:r>
                  <a:rPr lang="en-US" sz="1800" baseline="-25000">
                    <a:latin typeface="Arial" charset="0"/>
                  </a:rPr>
                  <a:t>5</a:t>
                </a:r>
                <a:endParaRPr lang="en-US" sz="1800">
                  <a:latin typeface="Arial" charset="0"/>
                </a:endParaRPr>
              </a:p>
            </p:txBody>
          </p:sp>
        </p:grpSp>
        <p:sp>
          <p:nvSpPr>
            <p:cNvPr id="587799" name="AutoShape 23"/>
            <p:cNvSpPr>
              <a:spLocks noChangeArrowheads="1"/>
            </p:cNvSpPr>
            <p:nvPr/>
          </p:nvSpPr>
          <p:spPr bwMode="auto">
            <a:xfrm>
              <a:off x="5257800" y="2209800"/>
              <a:ext cx="3810000" cy="381000"/>
            </a:xfrm>
            <a:prstGeom prst="parallelogram">
              <a:avLst>
                <a:gd name="adj" fmla="val 250000"/>
              </a:avLst>
            </a:prstGeom>
            <a:solidFill>
              <a:srgbClr val="FF0000">
                <a:alpha val="34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800" name="Freeform 24"/>
            <p:cNvSpPr>
              <a:spLocks/>
            </p:cNvSpPr>
            <p:nvPr/>
          </p:nvSpPr>
          <p:spPr bwMode="auto">
            <a:xfrm>
              <a:off x="7431088" y="2235200"/>
              <a:ext cx="919162" cy="276225"/>
            </a:xfrm>
            <a:custGeom>
              <a:avLst/>
              <a:gdLst/>
              <a:ahLst/>
              <a:cxnLst>
                <a:cxn ang="0">
                  <a:pos x="435" y="124"/>
                </a:cxn>
                <a:cxn ang="0">
                  <a:pos x="407" y="96"/>
                </a:cxn>
                <a:cxn ang="0">
                  <a:pos x="395" y="88"/>
                </a:cxn>
                <a:cxn ang="0">
                  <a:pos x="367" y="96"/>
                </a:cxn>
                <a:cxn ang="0">
                  <a:pos x="359" y="108"/>
                </a:cxn>
                <a:cxn ang="0">
                  <a:pos x="355" y="120"/>
                </a:cxn>
                <a:cxn ang="0">
                  <a:pos x="331" y="136"/>
                </a:cxn>
                <a:cxn ang="0">
                  <a:pos x="259" y="128"/>
                </a:cxn>
                <a:cxn ang="0">
                  <a:pos x="239" y="112"/>
                </a:cxn>
                <a:cxn ang="0">
                  <a:pos x="219" y="92"/>
                </a:cxn>
                <a:cxn ang="0">
                  <a:pos x="195" y="84"/>
                </a:cxn>
                <a:cxn ang="0">
                  <a:pos x="143" y="92"/>
                </a:cxn>
                <a:cxn ang="0">
                  <a:pos x="135" y="116"/>
                </a:cxn>
                <a:cxn ang="0">
                  <a:pos x="83" y="168"/>
                </a:cxn>
                <a:cxn ang="0">
                  <a:pos x="47" y="160"/>
                </a:cxn>
                <a:cxn ang="0">
                  <a:pos x="7" y="112"/>
                </a:cxn>
                <a:cxn ang="0">
                  <a:pos x="3" y="96"/>
                </a:cxn>
                <a:cxn ang="0">
                  <a:pos x="7" y="44"/>
                </a:cxn>
                <a:cxn ang="0">
                  <a:pos x="23" y="48"/>
                </a:cxn>
                <a:cxn ang="0">
                  <a:pos x="71" y="72"/>
                </a:cxn>
                <a:cxn ang="0">
                  <a:pos x="79" y="84"/>
                </a:cxn>
                <a:cxn ang="0">
                  <a:pos x="103" y="92"/>
                </a:cxn>
                <a:cxn ang="0">
                  <a:pos x="167" y="128"/>
                </a:cxn>
                <a:cxn ang="0">
                  <a:pos x="191" y="136"/>
                </a:cxn>
                <a:cxn ang="0">
                  <a:pos x="247" y="92"/>
                </a:cxn>
                <a:cxn ang="0">
                  <a:pos x="299" y="56"/>
                </a:cxn>
                <a:cxn ang="0">
                  <a:pos x="387" y="76"/>
                </a:cxn>
                <a:cxn ang="0">
                  <a:pos x="447" y="60"/>
                </a:cxn>
                <a:cxn ang="0">
                  <a:pos x="527" y="12"/>
                </a:cxn>
                <a:cxn ang="0">
                  <a:pos x="551" y="4"/>
                </a:cxn>
                <a:cxn ang="0">
                  <a:pos x="563" y="0"/>
                </a:cxn>
                <a:cxn ang="0">
                  <a:pos x="579" y="48"/>
                </a:cxn>
                <a:cxn ang="0">
                  <a:pos x="535" y="56"/>
                </a:cxn>
              </a:cxnLst>
              <a:rect l="0" t="0" r="r" b="b"/>
              <a:pathLst>
                <a:path w="579" h="174">
                  <a:moveTo>
                    <a:pt x="435" y="124"/>
                  </a:moveTo>
                  <a:cubicBezTo>
                    <a:pt x="428" y="103"/>
                    <a:pt x="435" y="114"/>
                    <a:pt x="407" y="96"/>
                  </a:cubicBezTo>
                  <a:cubicBezTo>
                    <a:pt x="403" y="93"/>
                    <a:pt x="395" y="88"/>
                    <a:pt x="395" y="88"/>
                  </a:cubicBezTo>
                  <a:cubicBezTo>
                    <a:pt x="394" y="88"/>
                    <a:pt x="370" y="94"/>
                    <a:pt x="367" y="96"/>
                  </a:cubicBezTo>
                  <a:cubicBezTo>
                    <a:pt x="363" y="99"/>
                    <a:pt x="361" y="104"/>
                    <a:pt x="359" y="108"/>
                  </a:cubicBezTo>
                  <a:cubicBezTo>
                    <a:pt x="357" y="112"/>
                    <a:pt x="358" y="117"/>
                    <a:pt x="355" y="120"/>
                  </a:cubicBezTo>
                  <a:cubicBezTo>
                    <a:pt x="348" y="127"/>
                    <a:pt x="331" y="136"/>
                    <a:pt x="331" y="136"/>
                  </a:cubicBezTo>
                  <a:cubicBezTo>
                    <a:pt x="307" y="134"/>
                    <a:pt x="278" y="143"/>
                    <a:pt x="259" y="128"/>
                  </a:cubicBezTo>
                  <a:cubicBezTo>
                    <a:pt x="233" y="107"/>
                    <a:pt x="269" y="122"/>
                    <a:pt x="239" y="112"/>
                  </a:cubicBezTo>
                  <a:cubicBezTo>
                    <a:pt x="232" y="101"/>
                    <a:pt x="232" y="98"/>
                    <a:pt x="219" y="92"/>
                  </a:cubicBezTo>
                  <a:cubicBezTo>
                    <a:pt x="211" y="89"/>
                    <a:pt x="195" y="84"/>
                    <a:pt x="195" y="84"/>
                  </a:cubicBezTo>
                  <a:cubicBezTo>
                    <a:pt x="178" y="86"/>
                    <a:pt x="153" y="78"/>
                    <a:pt x="143" y="92"/>
                  </a:cubicBezTo>
                  <a:cubicBezTo>
                    <a:pt x="138" y="99"/>
                    <a:pt x="135" y="116"/>
                    <a:pt x="135" y="116"/>
                  </a:cubicBezTo>
                  <a:cubicBezTo>
                    <a:pt x="130" y="174"/>
                    <a:pt x="137" y="174"/>
                    <a:pt x="83" y="168"/>
                  </a:cubicBezTo>
                  <a:cubicBezTo>
                    <a:pt x="71" y="164"/>
                    <a:pt x="58" y="165"/>
                    <a:pt x="47" y="160"/>
                  </a:cubicBezTo>
                  <a:cubicBezTo>
                    <a:pt x="30" y="153"/>
                    <a:pt x="20" y="125"/>
                    <a:pt x="7" y="112"/>
                  </a:cubicBezTo>
                  <a:cubicBezTo>
                    <a:pt x="6" y="107"/>
                    <a:pt x="3" y="101"/>
                    <a:pt x="3" y="96"/>
                  </a:cubicBezTo>
                  <a:cubicBezTo>
                    <a:pt x="3" y="79"/>
                    <a:pt x="0" y="60"/>
                    <a:pt x="7" y="44"/>
                  </a:cubicBezTo>
                  <a:cubicBezTo>
                    <a:pt x="9" y="39"/>
                    <a:pt x="18" y="46"/>
                    <a:pt x="23" y="48"/>
                  </a:cubicBezTo>
                  <a:cubicBezTo>
                    <a:pt x="41" y="53"/>
                    <a:pt x="53" y="66"/>
                    <a:pt x="71" y="72"/>
                  </a:cubicBezTo>
                  <a:cubicBezTo>
                    <a:pt x="74" y="76"/>
                    <a:pt x="75" y="81"/>
                    <a:pt x="79" y="84"/>
                  </a:cubicBezTo>
                  <a:cubicBezTo>
                    <a:pt x="86" y="88"/>
                    <a:pt x="103" y="92"/>
                    <a:pt x="103" y="92"/>
                  </a:cubicBezTo>
                  <a:cubicBezTo>
                    <a:pt x="131" y="120"/>
                    <a:pt x="131" y="116"/>
                    <a:pt x="167" y="128"/>
                  </a:cubicBezTo>
                  <a:cubicBezTo>
                    <a:pt x="175" y="131"/>
                    <a:pt x="191" y="136"/>
                    <a:pt x="191" y="136"/>
                  </a:cubicBezTo>
                  <a:cubicBezTo>
                    <a:pt x="233" y="128"/>
                    <a:pt x="217" y="112"/>
                    <a:pt x="247" y="92"/>
                  </a:cubicBezTo>
                  <a:cubicBezTo>
                    <a:pt x="254" y="72"/>
                    <a:pt x="279" y="63"/>
                    <a:pt x="299" y="56"/>
                  </a:cubicBezTo>
                  <a:cubicBezTo>
                    <a:pt x="351" y="60"/>
                    <a:pt x="347" y="66"/>
                    <a:pt x="387" y="76"/>
                  </a:cubicBezTo>
                  <a:cubicBezTo>
                    <a:pt x="411" y="73"/>
                    <a:pt x="427" y="73"/>
                    <a:pt x="447" y="60"/>
                  </a:cubicBezTo>
                  <a:cubicBezTo>
                    <a:pt x="467" y="30"/>
                    <a:pt x="492" y="17"/>
                    <a:pt x="527" y="12"/>
                  </a:cubicBezTo>
                  <a:cubicBezTo>
                    <a:pt x="535" y="9"/>
                    <a:pt x="543" y="7"/>
                    <a:pt x="551" y="4"/>
                  </a:cubicBezTo>
                  <a:cubicBezTo>
                    <a:pt x="555" y="3"/>
                    <a:pt x="563" y="0"/>
                    <a:pt x="563" y="0"/>
                  </a:cubicBezTo>
                  <a:cubicBezTo>
                    <a:pt x="573" y="15"/>
                    <a:pt x="575" y="30"/>
                    <a:pt x="579" y="48"/>
                  </a:cubicBezTo>
                  <a:cubicBezTo>
                    <a:pt x="558" y="62"/>
                    <a:pt x="572" y="56"/>
                    <a:pt x="535" y="56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7801" name="Line 25"/>
          <p:cNvSpPr>
            <a:spLocks noChangeShapeType="1"/>
          </p:cNvSpPr>
          <p:nvPr/>
        </p:nvSpPr>
        <p:spPr bwMode="auto">
          <a:xfrm>
            <a:off x="2895600" y="3620037"/>
            <a:ext cx="254000" cy="0"/>
          </a:xfrm>
          <a:prstGeom prst="line">
            <a:avLst/>
          </a:prstGeom>
          <a:noFill/>
          <a:ln w="25400">
            <a:solidFill>
              <a:srgbClr val="4D4D4D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Date Placeholder 2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666FD-920B-47D0-9CFD-008B8F1C279D}" type="datetime1">
              <a:rPr lang="en-US" smtClean="0"/>
              <a:pPr/>
              <a:t>4/4/2011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77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77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77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77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77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8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C3467-40D7-40D2-AB4A-51E2FAF21160}" type="slidenum">
              <a:rPr lang="en-US"/>
              <a:pPr/>
              <a:t>28</a:t>
            </a:fld>
            <a:endParaRPr lang="en-US"/>
          </a:p>
        </p:txBody>
      </p:sp>
      <p:pic>
        <p:nvPicPr>
          <p:cNvPr id="58880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1104900"/>
            <a:ext cx="777240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88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LHC R</a:t>
            </a:r>
            <a:r>
              <a:rPr lang="en-US" sz="4000" i="1" baseline="30000"/>
              <a:t>c</a:t>
            </a:r>
            <a:r>
              <a:rPr lang="en-US" sz="4000" baseline="-25000"/>
              <a:t>AA</a:t>
            </a:r>
            <a:r>
              <a:rPr lang="en-US" sz="4000"/>
              <a:t>(p</a:t>
            </a:r>
            <a:r>
              <a:rPr lang="en-US" sz="4000" baseline="-25000"/>
              <a:t>T</a:t>
            </a:r>
            <a:r>
              <a:rPr lang="en-US" sz="4000"/>
              <a:t>)/R</a:t>
            </a:r>
            <a:r>
              <a:rPr lang="en-US" sz="4000" i="1" baseline="30000"/>
              <a:t>b</a:t>
            </a:r>
            <a:r>
              <a:rPr lang="en-US" sz="4000" baseline="-25000"/>
              <a:t>AA</a:t>
            </a:r>
            <a:r>
              <a:rPr lang="en-US" sz="4000"/>
              <a:t>(p</a:t>
            </a:r>
            <a:r>
              <a:rPr lang="en-US" sz="4000" baseline="-25000"/>
              <a:t>T</a:t>
            </a:r>
            <a:r>
              <a:rPr lang="en-US" sz="4000"/>
              <a:t>) Prediction</a:t>
            </a:r>
            <a:br>
              <a:rPr lang="en-US" sz="4000"/>
            </a:br>
            <a:r>
              <a:rPr lang="en-US" sz="4000"/>
              <a:t>(with speed limits)</a:t>
            </a:r>
          </a:p>
        </p:txBody>
      </p:sp>
      <p:sp>
        <p:nvSpPr>
          <p:cNvPr id="588804" name="Rectangle 4"/>
          <p:cNvSpPr>
            <a:spLocks noChangeArrowheads="1"/>
          </p:cNvSpPr>
          <p:nvPr/>
        </p:nvSpPr>
        <p:spPr bwMode="auto">
          <a:xfrm>
            <a:off x="2819400" y="5370512"/>
            <a:ext cx="625475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00200" lvl="3" indent="-228600">
              <a:spcBef>
                <a:spcPct val="20000"/>
              </a:spcBef>
              <a:buFontTx/>
              <a:buChar char="–"/>
            </a:pPr>
            <a:r>
              <a:rPr lang="en-US" sz="1400" dirty="0">
                <a:solidFill>
                  <a:srgbClr val="4D4D4D"/>
                </a:solidFill>
              </a:rPr>
              <a:t>T(</a:t>
            </a:r>
            <a:r>
              <a:rPr lang="en-US" sz="1400" dirty="0">
                <a:solidFill>
                  <a:srgbClr val="4D4D4D"/>
                </a:solidFill>
                <a:latin typeface="Symbol" pitchFamily="18" charset="2"/>
              </a:rPr>
              <a:t>t</a:t>
            </a:r>
            <a:r>
              <a:rPr lang="en-US" sz="1400" baseline="-25000" dirty="0">
                <a:solidFill>
                  <a:srgbClr val="4D4D4D"/>
                </a:solidFill>
              </a:rPr>
              <a:t>0</a:t>
            </a:r>
            <a:r>
              <a:rPr lang="en-US" sz="1400" dirty="0">
                <a:solidFill>
                  <a:srgbClr val="4D4D4D"/>
                </a:solidFill>
              </a:rPr>
              <a:t>): </a:t>
            </a:r>
            <a:r>
              <a:rPr lang="en-US" sz="1400" dirty="0" smtClean="0">
                <a:solidFill>
                  <a:srgbClr val="4D4D4D"/>
                </a:solidFill>
              </a:rPr>
              <a:t>“(”, </a:t>
            </a:r>
            <a:r>
              <a:rPr lang="en-US" sz="1400" dirty="0">
                <a:solidFill>
                  <a:srgbClr val="4D4D4D"/>
                </a:solidFill>
              </a:rPr>
              <a:t>corrections </a:t>
            </a:r>
            <a:r>
              <a:rPr lang="en-US" sz="1400" dirty="0" smtClean="0">
                <a:solidFill>
                  <a:srgbClr val="4D4D4D"/>
                </a:solidFill>
              </a:rPr>
              <a:t>likely small for </a:t>
            </a:r>
            <a:r>
              <a:rPr lang="en-US" sz="1400" dirty="0">
                <a:solidFill>
                  <a:srgbClr val="4D4D4D"/>
                </a:solidFill>
              </a:rPr>
              <a:t>smaller </a:t>
            </a:r>
            <a:r>
              <a:rPr lang="en-US" sz="1400" dirty="0" err="1">
                <a:solidFill>
                  <a:srgbClr val="4D4D4D"/>
                </a:solidFill>
              </a:rPr>
              <a:t>momenta</a:t>
            </a:r>
            <a:endParaRPr lang="en-US" sz="1400" dirty="0">
              <a:solidFill>
                <a:srgbClr val="4D4D4D"/>
              </a:solidFill>
            </a:endParaRPr>
          </a:p>
          <a:p>
            <a:pPr marL="1600200" lvl="3" indent="-228600">
              <a:spcBef>
                <a:spcPct val="20000"/>
              </a:spcBef>
              <a:buFontTx/>
              <a:buChar char="–"/>
            </a:pPr>
            <a:r>
              <a:rPr lang="en-US" sz="1400" dirty="0" err="1">
                <a:solidFill>
                  <a:srgbClr val="4D4D4D"/>
                </a:solidFill>
              </a:rPr>
              <a:t>T</a:t>
            </a:r>
            <a:r>
              <a:rPr lang="en-US" sz="1400" baseline="-25000" dirty="0" err="1">
                <a:solidFill>
                  <a:srgbClr val="4D4D4D"/>
                </a:solidFill>
              </a:rPr>
              <a:t>c</a:t>
            </a:r>
            <a:r>
              <a:rPr lang="en-US" sz="1400" dirty="0">
                <a:solidFill>
                  <a:srgbClr val="4D4D4D"/>
                </a:solidFill>
              </a:rPr>
              <a:t>: </a:t>
            </a:r>
            <a:r>
              <a:rPr lang="en-US" sz="1400" dirty="0" smtClean="0">
                <a:solidFill>
                  <a:srgbClr val="4D4D4D"/>
                </a:solidFill>
              </a:rPr>
              <a:t>“]”, </a:t>
            </a:r>
            <a:r>
              <a:rPr lang="en-US" sz="1400" dirty="0">
                <a:solidFill>
                  <a:srgbClr val="4D4D4D"/>
                </a:solidFill>
              </a:rPr>
              <a:t>corrections likely </a:t>
            </a:r>
            <a:r>
              <a:rPr lang="en-US" sz="1400" dirty="0" smtClean="0">
                <a:solidFill>
                  <a:srgbClr val="4D4D4D"/>
                </a:solidFill>
              </a:rPr>
              <a:t>large for </a:t>
            </a:r>
            <a:r>
              <a:rPr lang="en-US" sz="1400" dirty="0">
                <a:solidFill>
                  <a:srgbClr val="4D4D4D"/>
                </a:solidFill>
              </a:rPr>
              <a:t>higher </a:t>
            </a:r>
            <a:r>
              <a:rPr lang="en-US" sz="1400" dirty="0" err="1">
                <a:solidFill>
                  <a:srgbClr val="4D4D4D"/>
                </a:solidFill>
              </a:rPr>
              <a:t>momenta</a:t>
            </a:r>
            <a:endParaRPr lang="en-US" sz="1400" dirty="0">
              <a:solidFill>
                <a:srgbClr val="4D4D4D"/>
              </a:solidFill>
            </a:endParaRPr>
          </a:p>
        </p:txBody>
      </p:sp>
      <p:sp>
        <p:nvSpPr>
          <p:cNvPr id="588805" name="Text Box 5"/>
          <p:cNvSpPr txBox="1">
            <a:spLocks noChangeArrowheads="1"/>
          </p:cNvSpPr>
          <p:nvPr/>
        </p:nvSpPr>
        <p:spPr bwMode="auto">
          <a:xfrm>
            <a:off x="5581650" y="4495800"/>
            <a:ext cx="25768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/>
              <a:t>WAH</a:t>
            </a:r>
            <a:r>
              <a:rPr lang="en-US" sz="1200" dirty="0"/>
              <a:t>, M. </a:t>
            </a:r>
            <a:r>
              <a:rPr lang="en-US" sz="1200" dirty="0" err="1" smtClean="0"/>
              <a:t>Gyulassy</a:t>
            </a:r>
            <a:r>
              <a:rPr lang="en-US" sz="1200" dirty="0" smtClean="0"/>
              <a:t>, PLB666 (2008)</a:t>
            </a:r>
            <a:endParaRPr lang="en-US" sz="12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AEF8E-838E-4C59-910E-0188381C1512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3588" y="5924490"/>
            <a:ext cx="8480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Qualitatively, corrections to </a:t>
            </a:r>
            <a:r>
              <a:rPr lang="en-US" sz="2000" dirty="0" err="1" smtClean="0"/>
              <a:t>AdS</a:t>
            </a:r>
            <a:r>
              <a:rPr lang="en-US" sz="2000" dirty="0" smtClean="0"/>
              <a:t>/CFT result will drive double ratio to unity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715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pQCD fails to quant. </a:t>
            </a:r>
            <a:r>
              <a:rPr lang="en-US" dirty="0" err="1" smtClean="0"/>
              <a:t>simul</a:t>
            </a:r>
            <a:r>
              <a:rPr lang="en-US" dirty="0" smtClean="0"/>
              <a:t>. describe R</a:t>
            </a:r>
            <a:r>
              <a:rPr lang="en-US" baseline="-25000" dirty="0" smtClean="0"/>
              <a:t>AA</a:t>
            </a:r>
            <a:r>
              <a:rPr lang="en-US" dirty="0" smtClean="0"/>
              <a:t>, v</a:t>
            </a:r>
            <a:r>
              <a:rPr lang="en-US" baseline="-25000" dirty="0" smtClean="0"/>
              <a:t>2</a:t>
            </a:r>
            <a:r>
              <a:rPr lang="en-US" dirty="0" smtClean="0"/>
              <a:t>, I</a:t>
            </a:r>
            <a:r>
              <a:rPr lang="en-US" baseline="-25000" dirty="0" smtClean="0"/>
              <a:t>AA</a:t>
            </a:r>
            <a:r>
              <a:rPr lang="en-US" dirty="0" smtClean="0"/>
              <a:t>, ... for 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/>
              <a:t>, e, RHIC and LHC (?)</a:t>
            </a:r>
          </a:p>
          <a:p>
            <a:pPr lvl="1"/>
            <a:r>
              <a:rPr lang="en-US" dirty="0" smtClean="0"/>
              <a:t>Higher order effects are important</a:t>
            </a:r>
          </a:p>
          <a:p>
            <a:pPr lvl="2"/>
            <a:r>
              <a:rPr lang="en-US" dirty="0" smtClean="0">
                <a:latin typeface="Symbol" pitchFamily="18" charset="2"/>
              </a:rPr>
              <a:t>a</a:t>
            </a:r>
            <a:r>
              <a:rPr lang="en-US" baseline="-25000" dirty="0" smtClean="0"/>
              <a:t>s</a:t>
            </a:r>
            <a:r>
              <a:rPr lang="en-US" dirty="0" smtClean="0"/>
              <a:t>, </a:t>
            </a:r>
            <a:r>
              <a:rPr lang="en-US" dirty="0" err="1" smtClean="0"/>
              <a:t>k</a:t>
            </a:r>
            <a:r>
              <a:rPr lang="en-US" baseline="-25000" dirty="0" err="1" smtClean="0"/>
              <a:t>T</a:t>
            </a:r>
            <a:r>
              <a:rPr lang="en-US" dirty="0" smtClean="0"/>
              <a:t>/</a:t>
            </a:r>
            <a:r>
              <a:rPr lang="en-US" dirty="0" err="1" smtClean="0"/>
              <a:t>xE</a:t>
            </a:r>
            <a:r>
              <a:rPr lang="en-US" dirty="0" smtClean="0"/>
              <a:t>, M</a:t>
            </a:r>
            <a:r>
              <a:rPr lang="en-US" baseline="-25000" dirty="0" smtClean="0"/>
              <a:t>Q</a:t>
            </a:r>
            <a:r>
              <a:rPr lang="en-US" dirty="0" smtClean="0"/>
              <a:t>/</a:t>
            </a:r>
            <a:r>
              <a:rPr lang="en-US" dirty="0" err="1" smtClean="0"/>
              <a:t>xE</a:t>
            </a:r>
            <a:r>
              <a:rPr lang="en-US" dirty="0" smtClean="0"/>
              <a:t>, opacity</a:t>
            </a:r>
          </a:p>
          <a:p>
            <a:pPr lvl="1"/>
            <a:r>
              <a:rPr lang="en-US" dirty="0" smtClean="0"/>
              <a:t>HO effects can be mitigated in some cases by</a:t>
            </a:r>
          </a:p>
          <a:p>
            <a:pPr lvl="2"/>
            <a:r>
              <a:rPr lang="en-US" dirty="0" smtClean="0"/>
              <a:t>examining simultaneous observables</a:t>
            </a:r>
          </a:p>
          <a:p>
            <a:pPr lvl="2"/>
            <a:r>
              <a:rPr lang="en-US" dirty="0" smtClean="0"/>
              <a:t>going to higher energies</a:t>
            </a:r>
          </a:p>
          <a:p>
            <a:pPr lvl="1"/>
            <a:r>
              <a:rPr lang="en-US" dirty="0" smtClean="0"/>
              <a:t>IC effects seem small and under control at RHIC</a:t>
            </a:r>
          </a:p>
          <a:p>
            <a:pPr lvl="2"/>
            <a:r>
              <a:rPr lang="en-US" dirty="0" smtClean="0"/>
              <a:t>LHC??  Need p + p and p + A, R</a:t>
            </a:r>
            <a:r>
              <a:rPr lang="en-US" baseline="-25000" dirty="0" smtClean="0"/>
              <a:t>AA</a:t>
            </a:r>
            <a:r>
              <a:rPr lang="en-US" dirty="0" smtClean="0"/>
              <a:t> for other centralities</a:t>
            </a:r>
          </a:p>
          <a:p>
            <a:pPr lvl="1"/>
            <a:r>
              <a:rPr lang="en-US" dirty="0" smtClean="0"/>
              <a:t>Coupling of low-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flow to E-loss possibly very important</a:t>
            </a:r>
          </a:p>
          <a:p>
            <a:r>
              <a:rPr lang="en-US" dirty="0" err="1" smtClean="0"/>
              <a:t>AdS</a:t>
            </a:r>
            <a:r>
              <a:rPr lang="en-US" dirty="0" smtClean="0"/>
              <a:t>/CFT qualitatively agrees with 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/>
              <a:t> and e R</a:t>
            </a:r>
            <a:r>
              <a:rPr lang="en-US" baseline="-25000" dirty="0" smtClean="0"/>
              <a:t>AA</a:t>
            </a:r>
          </a:p>
          <a:p>
            <a:pPr lvl="1"/>
            <a:r>
              <a:rPr lang="en-US" dirty="0" smtClean="0"/>
              <a:t>Also better agreement with B/M ratio, v</a:t>
            </a:r>
            <a:r>
              <a:rPr lang="en-US" baseline="-25000" dirty="0" smtClean="0"/>
              <a:t>2</a:t>
            </a:r>
            <a:endParaRPr lang="en-US" dirty="0" smtClean="0"/>
          </a:p>
          <a:p>
            <a:r>
              <a:rPr lang="en-US" dirty="0" smtClean="0"/>
              <a:t>Lots of interesting theory work needed for rigorous conclusions</a:t>
            </a:r>
          </a:p>
          <a:p>
            <a:r>
              <a:rPr lang="en-US" dirty="0" smtClean="0"/>
              <a:t>c and b separation at RHIC and LHC likely key to understanding E-loss mechanism, QGP</a:t>
            </a:r>
          </a:p>
          <a:p>
            <a:r>
              <a:rPr lang="en-US" dirty="0" smtClean="0"/>
              <a:t>e + A physics useful for </a:t>
            </a:r>
            <a:r>
              <a:rPr lang="en-US" dirty="0" err="1" smtClean="0"/>
              <a:t>init.</a:t>
            </a:r>
            <a:r>
              <a:rPr lang="en-US" dirty="0" smtClean="0"/>
              <a:t> state and cold NM E-loss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142C-4745-44C1-95C5-CCBC16D5C8BA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70052-CFBB-4240-AD0B-4BAB69F214F6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Energy 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posterity: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0C844-71FA-46C7-BCEC-F113D37AB927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97177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47800" y="1981200"/>
            <a:ext cx="5638799" cy="4037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495800" y="6019800"/>
            <a:ext cx="2693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WAH and M </a:t>
            </a:r>
            <a:r>
              <a:rPr lang="en-US" sz="1200" dirty="0" err="1" smtClean="0"/>
              <a:t>Gyulassy</a:t>
            </a:r>
            <a:r>
              <a:rPr lang="en-US" sz="1200" dirty="0" smtClean="0"/>
              <a:t>, </a:t>
            </a:r>
            <a:r>
              <a:rPr lang="en-US" sz="1200" i="1" dirty="0" smtClean="0"/>
              <a:t>in preparation</a:t>
            </a:r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D5B6F-3C1D-4202-8C40-E8FD6ED08399}" type="slidenum">
              <a:rPr lang="en-US"/>
              <a:pPr/>
              <a:t>32</a:t>
            </a:fld>
            <a:endParaRPr lang="en-US"/>
          </a:p>
        </p:txBody>
      </p:sp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RHIC </a:t>
            </a:r>
            <a:r>
              <a:rPr lang="en-US" dirty="0" err="1"/>
              <a:t>R</a:t>
            </a:r>
            <a:r>
              <a:rPr lang="en-US" baseline="30000" dirty="0" err="1"/>
              <a:t>cb</a:t>
            </a:r>
            <a:r>
              <a:rPr lang="en-US" dirty="0"/>
              <a:t> Ratio</a:t>
            </a:r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334000"/>
            <a:ext cx="7924800" cy="1066800"/>
          </a:xfrm>
        </p:spPr>
        <p:txBody>
          <a:bodyPr/>
          <a:lstStyle/>
          <a:p>
            <a:pPr lvl="2"/>
            <a:r>
              <a:rPr lang="en-US" sz="2000"/>
              <a:t>Wider distribution of AdS/CFT curves due to large </a:t>
            </a:r>
            <a:r>
              <a:rPr lang="en-US" sz="2000" i="1"/>
              <a:t>n</a:t>
            </a:r>
            <a:r>
              <a:rPr lang="en-US" sz="2000"/>
              <a:t>: increased sensitivity to input parameters</a:t>
            </a:r>
          </a:p>
          <a:p>
            <a:pPr lvl="2"/>
            <a:r>
              <a:rPr lang="en-US" sz="2000"/>
              <a:t>Advantage of RHIC: lower T =&gt; higher AdS speed limits</a:t>
            </a:r>
          </a:p>
        </p:txBody>
      </p:sp>
      <p:sp>
        <p:nvSpPr>
          <p:cNvPr id="590852" name="Text Box 4"/>
          <p:cNvSpPr txBox="1">
            <a:spLocks noChangeArrowheads="1"/>
          </p:cNvSpPr>
          <p:nvPr/>
        </p:nvSpPr>
        <p:spPr bwMode="auto">
          <a:xfrm>
            <a:off x="3352800" y="5105400"/>
            <a:ext cx="2740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/>
              <a:t>WAH</a:t>
            </a:r>
            <a:r>
              <a:rPr lang="en-US" sz="1200" dirty="0"/>
              <a:t>, M. </a:t>
            </a:r>
            <a:r>
              <a:rPr lang="en-US" sz="1200" dirty="0" err="1"/>
              <a:t>Gyulassy</a:t>
            </a:r>
            <a:r>
              <a:rPr lang="en-US" sz="1200" dirty="0"/>
              <a:t>, </a:t>
            </a:r>
            <a:r>
              <a:rPr lang="en-US" sz="1200" dirty="0" smtClean="0"/>
              <a:t>JPhysG35 (2008)</a:t>
            </a:r>
            <a:endParaRPr lang="en-US" sz="1200" dirty="0"/>
          </a:p>
        </p:txBody>
      </p:sp>
      <p:pic>
        <p:nvPicPr>
          <p:cNvPr id="590853" name="Picture 5" descr="071025RHICLHCRatioslb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990600"/>
            <a:ext cx="8763000" cy="4254500"/>
          </a:xfrm>
          <a:prstGeom prst="rect">
            <a:avLst/>
          </a:prstGeom>
          <a:noFill/>
        </p:spPr>
      </p:pic>
      <p:sp>
        <p:nvSpPr>
          <p:cNvPr id="590854" name="Text Box 6"/>
          <p:cNvSpPr txBox="1">
            <a:spLocks noChangeArrowheads="1"/>
          </p:cNvSpPr>
          <p:nvPr/>
        </p:nvSpPr>
        <p:spPr bwMode="auto">
          <a:xfrm>
            <a:off x="6003925" y="2613025"/>
            <a:ext cx="912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pQCD</a:t>
            </a:r>
          </a:p>
        </p:txBody>
      </p:sp>
      <p:sp>
        <p:nvSpPr>
          <p:cNvPr id="590855" name="Text Box 7"/>
          <p:cNvSpPr txBox="1">
            <a:spLocks noChangeArrowheads="1"/>
          </p:cNvSpPr>
          <p:nvPr/>
        </p:nvSpPr>
        <p:spPr bwMode="auto">
          <a:xfrm>
            <a:off x="7158038" y="4267200"/>
            <a:ext cx="1300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AdS/CFT</a:t>
            </a:r>
          </a:p>
        </p:txBody>
      </p:sp>
      <p:sp>
        <p:nvSpPr>
          <p:cNvPr id="590856" name="Text Box 8"/>
          <p:cNvSpPr txBox="1">
            <a:spLocks noChangeArrowheads="1"/>
          </p:cNvSpPr>
          <p:nvPr/>
        </p:nvSpPr>
        <p:spPr bwMode="auto">
          <a:xfrm>
            <a:off x="1752600" y="2879725"/>
            <a:ext cx="9128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pQCD</a:t>
            </a:r>
          </a:p>
        </p:txBody>
      </p:sp>
      <p:sp>
        <p:nvSpPr>
          <p:cNvPr id="590857" name="Text Box 9"/>
          <p:cNvSpPr txBox="1">
            <a:spLocks noChangeArrowheads="1"/>
          </p:cNvSpPr>
          <p:nvPr/>
        </p:nvSpPr>
        <p:spPr bwMode="auto">
          <a:xfrm>
            <a:off x="2890838" y="4251325"/>
            <a:ext cx="1300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AdS/CFT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CA79A-197A-41F5-AFA8-6520959ABFDD}" type="datetime1">
              <a:rPr lang="en-US" smtClean="0"/>
              <a:pPr/>
              <a:t>4/4/2011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pQCD</a:t>
            </a:r>
            <a:r>
              <a:rPr lang="en-US" dirty="0" smtClean="0"/>
              <a:t> </a:t>
            </a:r>
            <a:r>
              <a:rPr lang="en-US" dirty="0" err="1" smtClean="0"/>
              <a:t>Rad</a:t>
            </a:r>
            <a:r>
              <a:rPr lang="en-US" dirty="0" smtClean="0"/>
              <a:t>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191000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Bremsstrahlung</a:t>
            </a:r>
            <a:r>
              <a:rPr lang="en-US" dirty="0" smtClean="0"/>
              <a:t> Radiation</a:t>
            </a:r>
          </a:p>
          <a:p>
            <a:pPr lvl="1"/>
            <a:r>
              <a:rPr lang="en-US" dirty="0" smtClean="0"/>
              <a:t>Weakly-coupled plasma</a:t>
            </a:r>
          </a:p>
          <a:p>
            <a:pPr lvl="2"/>
            <a:r>
              <a:rPr lang="en-US" dirty="0" smtClean="0"/>
              <a:t>Medium organizes into Debye-screened centers</a:t>
            </a:r>
          </a:p>
          <a:p>
            <a:pPr lvl="1"/>
            <a:r>
              <a:rPr lang="en-US" dirty="0" smtClean="0"/>
              <a:t>T ~ 250 </a:t>
            </a:r>
            <a:r>
              <a:rPr lang="en-US" dirty="0" err="1" smtClean="0"/>
              <a:t>MeV</a:t>
            </a:r>
            <a:r>
              <a:rPr lang="en-US" dirty="0" smtClean="0"/>
              <a:t>, g ~ 2</a:t>
            </a:r>
          </a:p>
          <a:p>
            <a:pPr lvl="2"/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 ~ </a:t>
            </a:r>
            <a:r>
              <a:rPr lang="en-US" dirty="0" err="1" smtClean="0"/>
              <a:t>gT</a:t>
            </a:r>
            <a:r>
              <a:rPr lang="en-US" dirty="0" smtClean="0"/>
              <a:t> ~ 0.5 </a:t>
            </a:r>
            <a:r>
              <a:rPr lang="en-US" dirty="0" err="1" smtClean="0"/>
              <a:t>GeV</a:t>
            </a:r>
            <a:endParaRPr lang="en-US" dirty="0" smtClean="0"/>
          </a:p>
          <a:p>
            <a:pPr lvl="2"/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mfp</a:t>
            </a:r>
            <a:r>
              <a:rPr lang="en-US" dirty="0" smtClean="0"/>
              <a:t> ~ 1/g</a:t>
            </a:r>
            <a:r>
              <a:rPr lang="en-US" baseline="30000" dirty="0" smtClean="0"/>
              <a:t>2</a:t>
            </a:r>
            <a:r>
              <a:rPr lang="en-US" dirty="0" smtClean="0"/>
              <a:t>T ~ 1 fm</a:t>
            </a:r>
          </a:p>
          <a:p>
            <a:pPr lvl="2"/>
            <a:r>
              <a:rPr lang="en-US" dirty="0" err="1" smtClean="0"/>
              <a:t>R</a:t>
            </a:r>
            <a:r>
              <a:rPr lang="en-US" baseline="-25000" dirty="0" err="1" smtClean="0"/>
              <a:t>Au</a:t>
            </a:r>
            <a:r>
              <a:rPr lang="en-US" baseline="-25000" dirty="0" smtClean="0"/>
              <a:t> </a:t>
            </a:r>
            <a:r>
              <a:rPr lang="en-US" dirty="0" smtClean="0"/>
              <a:t> ~ 6 fm</a:t>
            </a:r>
          </a:p>
          <a:p>
            <a:pPr lvl="1"/>
            <a:r>
              <a:rPr lang="en-US" dirty="0" smtClean="0"/>
              <a:t>1/</a:t>
            </a:r>
            <a:r>
              <a:rPr lang="en-US" dirty="0" smtClean="0">
                <a:latin typeface="Symbol" pitchFamily="18" charset="2"/>
              </a:rPr>
              <a:t>m</a:t>
            </a:r>
            <a:r>
              <a:rPr lang="en-US" dirty="0" smtClean="0"/>
              <a:t> &lt;&lt; </a:t>
            </a:r>
            <a:r>
              <a:rPr lang="en-US" dirty="0" err="1" smtClean="0">
                <a:latin typeface="Symbol" pitchFamily="18" charset="2"/>
              </a:rPr>
              <a:t>l</a:t>
            </a:r>
            <a:r>
              <a:rPr lang="en-US" baseline="-25000" dirty="0" err="1" smtClean="0"/>
              <a:t>mfp</a:t>
            </a:r>
            <a:r>
              <a:rPr lang="en-US" dirty="0" smtClean="0"/>
              <a:t> &lt;&lt; L</a:t>
            </a:r>
          </a:p>
          <a:p>
            <a:pPr lvl="2"/>
            <a:r>
              <a:rPr lang="en-US" dirty="0" err="1" smtClean="0"/>
              <a:t>mult</a:t>
            </a:r>
            <a:r>
              <a:rPr lang="en-US" dirty="0" smtClean="0"/>
              <a:t>. </a:t>
            </a:r>
            <a:r>
              <a:rPr lang="en-US" dirty="0" err="1" smtClean="0"/>
              <a:t>coh</a:t>
            </a:r>
            <a:r>
              <a:rPr lang="en-US" dirty="0" smtClean="0"/>
              <a:t>. </a:t>
            </a:r>
            <a:r>
              <a:rPr lang="en-US" dirty="0" err="1" smtClean="0"/>
              <a:t>em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691B-DE13-4A97-B89A-6D397B42733F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724400" y="5332926"/>
            <a:ext cx="4038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 smtClean="0">
                <a:solidFill>
                  <a:srgbClr val="005400"/>
                </a:solidFill>
              </a:rPr>
              <a:t>Bethe-</a:t>
            </a:r>
            <a:r>
              <a:rPr lang="en-US" sz="2800" dirty="0" err="1" smtClean="0">
                <a:solidFill>
                  <a:srgbClr val="005400"/>
                </a:solidFill>
              </a:rPr>
              <a:t>Heitler</a:t>
            </a:r>
            <a:endParaRPr lang="en-US" sz="2800" dirty="0">
              <a:solidFill>
                <a:srgbClr val="005400"/>
              </a:solidFill>
            </a:endParaRPr>
          </a:p>
          <a:p>
            <a:pPr marL="1143000" lvl="2" indent="-228600">
              <a:spcBef>
                <a:spcPct val="20000"/>
              </a:spcBef>
            </a:pPr>
            <a:r>
              <a:rPr lang="en-US" sz="2400" dirty="0" err="1">
                <a:solidFill>
                  <a:srgbClr val="4D4D4D"/>
                </a:solidFill>
              </a:rPr>
              <a:t>dp</a:t>
            </a:r>
            <a:r>
              <a:rPr lang="en-US" sz="2400" baseline="-25000" dirty="0" err="1">
                <a:solidFill>
                  <a:srgbClr val="4D4D4D"/>
                </a:solidFill>
              </a:rPr>
              <a:t>T</a:t>
            </a:r>
            <a:r>
              <a:rPr lang="en-US" sz="2400" dirty="0">
                <a:solidFill>
                  <a:srgbClr val="4D4D4D"/>
                </a:solidFill>
              </a:rPr>
              <a:t>/</a:t>
            </a:r>
            <a:r>
              <a:rPr lang="en-US" sz="2400" dirty="0" err="1">
                <a:solidFill>
                  <a:srgbClr val="4D4D4D"/>
                </a:solidFill>
              </a:rPr>
              <a:t>dt</a:t>
            </a:r>
            <a:r>
              <a:rPr lang="en-US" sz="2400" dirty="0">
                <a:solidFill>
                  <a:srgbClr val="4D4D4D"/>
                </a:solidFill>
              </a:rPr>
              <a:t> ~ -(T</a:t>
            </a:r>
            <a:r>
              <a:rPr lang="en-US" sz="2400" baseline="30000" dirty="0">
                <a:solidFill>
                  <a:srgbClr val="4D4D4D"/>
                </a:solidFill>
              </a:rPr>
              <a:t>3</a:t>
            </a:r>
            <a:r>
              <a:rPr lang="en-US" sz="2400" dirty="0">
                <a:solidFill>
                  <a:srgbClr val="4D4D4D"/>
                </a:solidFill>
              </a:rPr>
              <a:t>/M</a:t>
            </a:r>
            <a:r>
              <a:rPr lang="en-US" sz="2400" baseline="-25000" dirty="0">
                <a:solidFill>
                  <a:srgbClr val="4D4D4D"/>
                </a:solidFill>
              </a:rPr>
              <a:t>q</a:t>
            </a:r>
            <a:r>
              <a:rPr lang="en-US" sz="2400" baseline="30000" dirty="0">
                <a:solidFill>
                  <a:srgbClr val="4D4D4D"/>
                </a:solidFill>
              </a:rPr>
              <a:t>2</a:t>
            </a:r>
            <a:r>
              <a:rPr lang="en-US" sz="2400" dirty="0">
                <a:solidFill>
                  <a:srgbClr val="4D4D4D"/>
                </a:solidFill>
              </a:rPr>
              <a:t>) </a:t>
            </a:r>
            <a:r>
              <a:rPr lang="en-US" sz="2400" dirty="0" err="1" smtClean="0">
                <a:solidFill>
                  <a:srgbClr val="4D4D4D"/>
                </a:solidFill>
              </a:rPr>
              <a:t>p</a:t>
            </a:r>
            <a:r>
              <a:rPr lang="en-US" sz="2400" baseline="-25000" dirty="0" err="1" smtClean="0">
                <a:solidFill>
                  <a:srgbClr val="4D4D4D"/>
                </a:solidFill>
              </a:rPr>
              <a:t>T</a:t>
            </a:r>
            <a:endParaRPr lang="en-US" sz="2400" dirty="0">
              <a:solidFill>
                <a:srgbClr val="4D4D4D"/>
              </a:solidFill>
            </a:endParaRPr>
          </a:p>
        </p:txBody>
      </p:sp>
      <p:grpSp>
        <p:nvGrpSpPr>
          <p:cNvPr id="7" name="Group 10"/>
          <p:cNvGrpSpPr/>
          <p:nvPr/>
        </p:nvGrpSpPr>
        <p:grpSpPr>
          <a:xfrm>
            <a:off x="304800" y="5282484"/>
            <a:ext cx="5334000" cy="1283595"/>
            <a:chOff x="4419600" y="5193405"/>
            <a:chExt cx="5334000" cy="1283595"/>
          </a:xfrm>
        </p:grpSpPr>
        <p:sp>
          <p:nvSpPr>
            <p:cNvPr id="12" name="Rectangle 4"/>
            <p:cNvSpPr>
              <a:spLocks noChangeArrowheads="1"/>
            </p:cNvSpPr>
            <p:nvPr/>
          </p:nvSpPr>
          <p:spPr bwMode="auto">
            <a:xfrm>
              <a:off x="4419600" y="5257800"/>
              <a:ext cx="5334000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742950" lvl="1" indent="-285750">
                <a:spcBef>
                  <a:spcPct val="20000"/>
                </a:spcBef>
                <a:buFontTx/>
                <a:buChar char="–"/>
              </a:pPr>
              <a:r>
                <a:rPr lang="en-US" sz="2800" dirty="0" smtClean="0">
                  <a:solidFill>
                    <a:srgbClr val="005400"/>
                  </a:solidFill>
                </a:rPr>
                <a:t>LPM</a:t>
              </a:r>
              <a:endParaRPr lang="en-US" sz="2800" dirty="0">
                <a:solidFill>
                  <a:srgbClr val="005400"/>
                </a:solidFill>
              </a:endParaRPr>
            </a:p>
            <a:p>
              <a:pPr marL="1143000" lvl="2" indent="-228600">
                <a:spcBef>
                  <a:spcPct val="20000"/>
                </a:spcBef>
              </a:pPr>
              <a:r>
                <a:rPr lang="en-US" sz="2400" dirty="0" err="1">
                  <a:solidFill>
                    <a:srgbClr val="4D4D4D"/>
                  </a:solidFill>
                </a:rPr>
                <a:t>dp</a:t>
              </a:r>
              <a:r>
                <a:rPr lang="en-US" sz="2400" baseline="-25000" dirty="0" err="1">
                  <a:solidFill>
                    <a:srgbClr val="4D4D4D"/>
                  </a:solidFill>
                </a:rPr>
                <a:t>T</a:t>
              </a:r>
              <a:r>
                <a:rPr lang="en-US" sz="2400" dirty="0">
                  <a:solidFill>
                    <a:srgbClr val="4D4D4D"/>
                  </a:solidFill>
                </a:rPr>
                <a:t>/</a:t>
              </a:r>
              <a:r>
                <a:rPr lang="en-US" sz="2400" dirty="0" err="1">
                  <a:solidFill>
                    <a:srgbClr val="4D4D4D"/>
                  </a:solidFill>
                </a:rPr>
                <a:t>dt</a:t>
              </a:r>
              <a:r>
                <a:rPr lang="en-US" sz="2400" dirty="0">
                  <a:solidFill>
                    <a:srgbClr val="4D4D4D"/>
                  </a:solidFill>
                </a:rPr>
                <a:t> ~ -LT</a:t>
              </a:r>
              <a:r>
                <a:rPr lang="en-US" sz="2400" baseline="30000" dirty="0">
                  <a:solidFill>
                    <a:srgbClr val="4D4D4D"/>
                  </a:solidFill>
                </a:rPr>
                <a:t>3</a:t>
              </a:r>
              <a:r>
                <a:rPr lang="en-US" sz="2400" dirty="0">
                  <a:solidFill>
                    <a:srgbClr val="4D4D4D"/>
                  </a:solidFill>
                </a:rPr>
                <a:t> log(</a:t>
              </a:r>
              <a:r>
                <a:rPr lang="en-US" sz="2400" dirty="0" err="1">
                  <a:solidFill>
                    <a:srgbClr val="4D4D4D"/>
                  </a:solidFill>
                </a:rPr>
                <a:t>p</a:t>
              </a:r>
              <a:r>
                <a:rPr lang="en-US" sz="2400" baseline="-25000" dirty="0" err="1">
                  <a:solidFill>
                    <a:srgbClr val="4D4D4D"/>
                  </a:solidFill>
                </a:rPr>
                <a:t>T</a:t>
              </a:r>
              <a:r>
                <a:rPr lang="en-US" sz="2400" dirty="0">
                  <a:solidFill>
                    <a:srgbClr val="4D4D4D"/>
                  </a:solidFill>
                </a:rPr>
                <a:t>/</a:t>
              </a:r>
              <a:r>
                <a:rPr lang="en-US" sz="2400" dirty="0" err="1">
                  <a:solidFill>
                    <a:srgbClr val="4D4D4D"/>
                  </a:solidFill>
                </a:rPr>
                <a:t>M</a:t>
              </a:r>
              <a:r>
                <a:rPr lang="en-US" sz="2400" baseline="-25000" dirty="0" err="1">
                  <a:solidFill>
                    <a:srgbClr val="4D4D4D"/>
                  </a:solidFill>
                </a:rPr>
                <a:t>q</a:t>
              </a:r>
              <a:r>
                <a:rPr lang="en-US" sz="2400" dirty="0" smtClean="0">
                  <a:solidFill>
                    <a:srgbClr val="4D4D4D"/>
                  </a:solidFill>
                </a:rPr>
                <a:t>)</a:t>
              </a:r>
              <a:endParaRPr lang="en-US" sz="2400" dirty="0">
                <a:solidFill>
                  <a:srgbClr val="4D4D4D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4800600" y="5193405"/>
              <a:ext cx="3962400" cy="1143000"/>
            </a:xfrm>
            <a:prstGeom prst="rect">
              <a:avLst/>
            </a:prstGeom>
            <a:noFill/>
            <a:ln w="444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endParaRPr lang="en-US" sz="1200" dirty="0"/>
            </a:p>
          </p:txBody>
        </p:sp>
      </p:grpSp>
      <p:grpSp>
        <p:nvGrpSpPr>
          <p:cNvPr id="8" name="Group 13"/>
          <p:cNvGrpSpPr/>
          <p:nvPr/>
        </p:nvGrpSpPr>
        <p:grpSpPr>
          <a:xfrm>
            <a:off x="4953000" y="2971800"/>
            <a:ext cx="4038600" cy="1752600"/>
            <a:chOff x="1066800" y="1905000"/>
            <a:chExt cx="4038600" cy="175260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66800" y="1905000"/>
              <a:ext cx="4038600" cy="1372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TextBox 16"/>
            <p:cNvSpPr txBox="1"/>
            <p:nvPr/>
          </p:nvSpPr>
          <p:spPr>
            <a:xfrm>
              <a:off x="2057400" y="3380601"/>
              <a:ext cx="30268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Gyulassy</a:t>
              </a:r>
              <a:r>
                <a:rPr lang="en-US" sz="1200" dirty="0" smtClean="0"/>
                <a:t>, </a:t>
              </a:r>
              <a:r>
                <a:rPr lang="en-US" sz="1200" dirty="0" err="1" smtClean="0"/>
                <a:t>Levai</a:t>
              </a:r>
              <a:r>
                <a:rPr lang="en-US" sz="1200" dirty="0" smtClean="0"/>
                <a:t>, and </a:t>
              </a:r>
              <a:r>
                <a:rPr lang="en-US" sz="1200" dirty="0" err="1" smtClean="0"/>
                <a:t>Vitev</a:t>
              </a:r>
              <a:r>
                <a:rPr lang="en-US" sz="1200" dirty="0" smtClean="0"/>
                <a:t>, NPB571 (200)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Fluctuations?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Hot spots can be huge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NEXUS calculation for </a:t>
            </a:r>
            <a:r>
              <a:rPr lang="en-US" b="1" i="1" dirty="0" smtClean="0"/>
              <a:t>10% most central</a:t>
            </a:r>
            <a:r>
              <a:rPr lang="en-US" dirty="0" smtClean="0"/>
              <a:t> top RHIC energy event</a:t>
            </a:r>
            <a:endParaRPr lang="en-US" b="1" i="1" dirty="0" smtClean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For simple E-loss not a large effect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Important for </a:t>
            </a:r>
            <a:r>
              <a:rPr lang="en-US" dirty="0" err="1" smtClean="0"/>
              <a:t>fluc</a:t>
            </a:r>
            <a:r>
              <a:rPr lang="en-US" dirty="0" smtClean="0"/>
              <a:t>., opacity exp.?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B1C3F-F0F9-4A03-984E-9ED68A11712C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199" y="1752600"/>
            <a:ext cx="312341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958337" y="5334000"/>
            <a:ext cx="21856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Jia</a:t>
            </a:r>
            <a:r>
              <a:rPr lang="en-US" sz="1200" dirty="0" smtClean="0"/>
              <a:t> and Wei, arXiv:1005.0645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81200"/>
            <a:ext cx="3048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Hydro + Fluctuations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r>
              <a:rPr lang="en-US" dirty="0" smtClean="0"/>
              <a:t>Hydro evolution may amplify fluctuations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15F28-285D-49F5-9ABC-6E4B8078E0E2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72499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1905000"/>
            <a:ext cx="4443413" cy="4301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419600" y="6200001"/>
            <a:ext cx="302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Gyulassy</a:t>
            </a:r>
            <a:r>
              <a:rPr lang="en-US" sz="1200" dirty="0" smtClean="0"/>
              <a:t>, </a:t>
            </a:r>
            <a:r>
              <a:rPr lang="en-US" sz="1200" dirty="0" err="1" smtClean="0"/>
              <a:t>Rischke</a:t>
            </a:r>
            <a:r>
              <a:rPr lang="en-US" sz="1200" dirty="0" smtClean="0"/>
              <a:t>, Zhang, NPA613, 1997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Opacity Corrections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29855-EF57-4A72-8432-BD6826DB8C5B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923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14400"/>
            <a:ext cx="7620000" cy="530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54414" y="6183868"/>
            <a:ext cx="878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Likely important, but integration over many variables required for comparison to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Pictorial Soft-Soft vs. Soft-Hard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7A775-6C82-4A8B-B575-77942E443EAA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High-pT Physics at LHC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7434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600" y="1015804"/>
            <a:ext cx="7239000" cy="55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73B0-EEFD-43F9-811A-755F7620FF9A}" type="datetime1">
              <a:rPr lang="en-US" smtClean="0"/>
              <a:pPr/>
              <a:t>4/4/2011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High-p</a:t>
            </a:r>
            <a:r>
              <a:rPr lang="en-US" baseline="0" smtClean="0"/>
              <a:t>T</a:t>
            </a:r>
            <a:r>
              <a:rPr lang="en-US" smtClean="0"/>
              <a:t> Physics at LHC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B5BCB-DCF7-4CB6-B569-5FAD0D0113E3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95949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" y="1828800"/>
            <a:ext cx="4191000" cy="349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949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67200" y="2057400"/>
            <a:ext cx="4876800" cy="3023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00400" y="5486400"/>
            <a:ext cx="22397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Chesler</a:t>
            </a:r>
            <a:r>
              <a:rPr lang="en-US" sz="1200" dirty="0" smtClean="0"/>
              <a:t> et al., PRD79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  <a:effectLst/>
      </a:spPr>
      <a:bodyPr wrap="none">
        <a:spAutoFit/>
      </a:bodyPr>
      <a:lstStyle>
        <a:defPPr>
          <a:defRPr sz="1200" dirty="0"/>
        </a:defPPr>
      </a:lstStyle>
    </a:spDef>
    <a:txDef>
      <a:spPr>
        <a:noFill/>
      </a:spPr>
      <a:bodyPr wrap="none" rtlCol="0">
        <a:spAutoFit/>
      </a:bodyPr>
      <a:lstStyle>
        <a:defPPr>
          <a:defRPr sz="12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24854</TotalTime>
  <Words>1722</Words>
  <Application>Microsoft Office PowerPoint</Application>
  <PresentationFormat>On-screen Show (4:3)</PresentationFormat>
  <Paragraphs>463</Paragraphs>
  <Slides>38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Image</vt:lpstr>
      <vt:lpstr>Testing Energy Loss and  the Pion Puzzle (?) at LHC</vt:lpstr>
      <vt:lpstr>QGP Energy Loss</vt:lpstr>
      <vt:lpstr>pQCD Success at RHIC:</vt:lpstr>
      <vt:lpstr>pQCD Suppression Picture Inadequate</vt:lpstr>
      <vt:lpstr>More Reasons for Concern</vt:lpstr>
      <vt:lpstr>Death of pQCD at RHIC?</vt:lpstr>
      <vt:lpstr>Before We Make Any Conclusions...</vt:lpstr>
      <vt:lpstr>Influence of as</vt:lpstr>
      <vt:lpstr>Uncertainty from Wide Angle Radiation</vt:lpstr>
      <vt:lpstr>Quantification of Collinear Uncertainty</vt:lpstr>
      <vt:lpstr>Applicability of Collinear Approximation</vt:lpstr>
      <vt:lpstr>v2: “Collinearly Safe”</vt:lpstr>
      <vt:lpstr>Quark Mass Corrections</vt:lpstr>
      <vt:lpstr>Quantifying Sensitivity to Geometry IC</vt:lpstr>
      <vt:lpstr>Coupling of Flow to Eloss</vt:lpstr>
      <vt:lpstr>Importance of Cold Matter E-Loss</vt:lpstr>
      <vt:lpstr>Gluon Distribution of A at x ~ 10-3</vt:lpstr>
      <vt:lpstr>LHC Context</vt:lpstr>
      <vt:lpstr>RAA at LHC: First Results</vt:lpstr>
      <vt:lpstr>Spectral Uncertainty</vt:lpstr>
      <vt:lpstr>Reasons to be Cautious about LHC</vt:lpstr>
      <vt:lpstr>Jets in AdS/CFT</vt:lpstr>
      <vt:lpstr>Compared to Data</vt:lpstr>
      <vt:lpstr>Light Quark and Gluon E-Loss</vt:lpstr>
      <vt:lpstr>Baryon to Meson Ratios</vt:lpstr>
      <vt:lpstr>pQCD vs. AdS/CFT at LHC</vt:lpstr>
      <vt:lpstr>Not So Fast!</vt:lpstr>
      <vt:lpstr>LHC RcAA(pT)/RbAA(pT) Prediction (with speed limits)</vt:lpstr>
      <vt:lpstr>Conclusions</vt:lpstr>
      <vt:lpstr>Slide 30</vt:lpstr>
      <vt:lpstr>Top Energy Predictions</vt:lpstr>
      <vt:lpstr>RHIC Rcb Ratio</vt:lpstr>
      <vt:lpstr>pQCD Rad Picture</vt:lpstr>
      <vt:lpstr>What About Fluctuations?</vt:lpstr>
      <vt:lpstr>Hydro + Fluctuations</vt:lpstr>
      <vt:lpstr>Opacity Corrections</vt:lpstr>
      <vt:lpstr>Pictorial Soft-Soft vs. Soft-Hard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William A Horowitz</dc:creator>
  <cp:lastModifiedBy>William A Horowitz</cp:lastModifiedBy>
  <cp:revision>855</cp:revision>
  <dcterms:created xsi:type="dcterms:W3CDTF">2009-09-03T22:02:25Z</dcterms:created>
  <dcterms:modified xsi:type="dcterms:W3CDTF">2011-04-04T15:36:13Z</dcterms:modified>
</cp:coreProperties>
</file>