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668" r:id="rId2"/>
    <p:sldId id="869" r:id="rId3"/>
    <p:sldId id="922" r:id="rId4"/>
    <p:sldId id="916" r:id="rId5"/>
    <p:sldId id="918" r:id="rId6"/>
    <p:sldId id="919" r:id="rId7"/>
    <p:sldId id="895" r:id="rId8"/>
    <p:sldId id="908" r:id="rId9"/>
    <p:sldId id="958" r:id="rId10"/>
    <p:sldId id="909" r:id="rId11"/>
    <p:sldId id="948" r:id="rId12"/>
    <p:sldId id="875" r:id="rId13"/>
    <p:sldId id="876" r:id="rId14"/>
    <p:sldId id="978" r:id="rId15"/>
    <p:sldId id="979" r:id="rId16"/>
    <p:sldId id="933" r:id="rId17"/>
    <p:sldId id="877" r:id="rId18"/>
    <p:sldId id="878" r:id="rId19"/>
    <p:sldId id="879" r:id="rId20"/>
    <p:sldId id="880" r:id="rId21"/>
    <p:sldId id="969" r:id="rId22"/>
    <p:sldId id="882" r:id="rId23"/>
    <p:sldId id="883" r:id="rId24"/>
    <p:sldId id="886" r:id="rId25"/>
    <p:sldId id="970" r:id="rId26"/>
    <p:sldId id="994" r:id="rId27"/>
    <p:sldId id="887" r:id="rId28"/>
    <p:sldId id="888" r:id="rId29"/>
    <p:sldId id="987" r:id="rId30"/>
    <p:sldId id="940" r:id="rId31"/>
    <p:sldId id="941" r:id="rId32"/>
    <p:sldId id="890" r:id="rId33"/>
    <p:sldId id="891" r:id="rId34"/>
    <p:sldId id="980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504D"/>
    <a:srgbClr val="005400"/>
    <a:srgbClr val="09840A"/>
    <a:srgbClr val="4D4D4D"/>
    <a:srgbClr val="FF0000"/>
    <a:srgbClr val="3F3D99"/>
    <a:srgbClr val="660000"/>
    <a:srgbClr val="2D2A62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639" autoAdjust="0"/>
    <p:restoredTop sz="85216" autoAdjust="0"/>
  </p:normalViewPr>
  <p:slideViewPr>
    <p:cSldViewPr>
      <p:cViewPr varScale="1">
        <p:scale>
          <a:sx n="79" d="100"/>
          <a:sy n="79" d="100"/>
        </p:scale>
        <p:origin x="-74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95713B-7F30-4AF5-96BF-BCA3677841D5}" type="datetimeFigureOut">
              <a:rPr lang="en-US" smtClean="0"/>
              <a:pPr/>
              <a:t>10/5/2011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C2E535-840F-463B-B54A-E456A7A5BD1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2E535-840F-463B-B54A-E456A7A5BD15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Unique as compared to strongly</a:t>
            </a:r>
            <a:r>
              <a:rPr lang="en-US" baseline="0" dirty="0" smtClean="0"/>
              <a:t> coupled </a:t>
            </a:r>
            <a:r>
              <a:rPr lang="en-US" baseline="0" dirty="0" err="1" smtClean="0"/>
              <a:t>Abelian</a:t>
            </a:r>
            <a:r>
              <a:rPr lang="en-US" baseline="0" dirty="0" smtClean="0"/>
              <a:t> problems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2E535-840F-463B-B54A-E456A7A5BD15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Next up, experiments!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2E535-840F-463B-B54A-E456A7A5BD15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2E535-840F-463B-B54A-E456A7A5BD15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146C3-DAB0-4C6F-82D3-C891382577BA}" type="datetime1">
              <a:rPr lang="en-US" smtClean="0"/>
              <a:pPr/>
              <a:t>10/5/2011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71800" y="6392925"/>
            <a:ext cx="3124200" cy="365125"/>
          </a:xfrm>
        </p:spPr>
        <p:txBody>
          <a:bodyPr/>
          <a:lstStyle/>
          <a:p>
            <a:r>
              <a:rPr lang="en-US" smtClean="0"/>
              <a:t>NITheP Associates Meeting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B99BC-62CC-4A2B-B662-488DC94EF999}" type="datetime1">
              <a:rPr lang="en-US" smtClean="0"/>
              <a:pPr/>
              <a:t>10/5/2011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NITheP Associates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B08A-8CC1-4BCC-BF6C-DB6163D478B3}" type="datetime1">
              <a:rPr lang="en-US" smtClean="0"/>
              <a:pPr/>
              <a:t>10/5/2011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NITheP Associates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FA1BC-6D60-4DD0-A71F-75ED04EA3C3B}" type="datetime1">
              <a:rPr lang="en-US" smtClean="0"/>
              <a:pPr/>
              <a:t>10/5/2011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NITheP Associates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1F722-5C4D-48B8-8E52-68C8844C198A}" type="datetime1">
              <a:rPr lang="en-US" smtClean="0"/>
              <a:pPr/>
              <a:t>10/5/2011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NITheP Associates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26F01-ADF1-4401-B9C2-0709AF5F899D}" type="datetime1">
              <a:rPr lang="en-US" smtClean="0"/>
              <a:pPr/>
              <a:t>10/5/2011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NITheP Associates Meeting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9BA1E-A1D0-45E5-BFE1-1975760576D8}" type="datetime1">
              <a:rPr lang="en-US" smtClean="0"/>
              <a:pPr/>
              <a:t>10/5/2011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NITheP Associates Meeting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0EC38-9131-4297-B082-63EBEF9A6E24}" type="datetime1">
              <a:rPr lang="en-US" smtClean="0"/>
              <a:pPr/>
              <a:t>10/5/2011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NITheP Associates Meeting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3541F-A6CE-4AE5-B6D6-4E4D8B13961A}" type="datetime1">
              <a:rPr lang="en-US" smtClean="0"/>
              <a:pPr/>
              <a:t>10/5/2011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NITheP Associates Meeting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EE886-FE26-424F-A4D7-94ADF66BDF92}" type="datetime1">
              <a:rPr lang="en-US" smtClean="0"/>
              <a:pPr/>
              <a:t>10/5/2011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NITheP Associates Meeting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EE0A0-BD78-4066-AE42-FCB95FF2AED9}" type="datetime1">
              <a:rPr lang="en-US" smtClean="0"/>
              <a:pPr/>
              <a:t>10/5/2011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NITheP Associates Meeting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9CCFF"/>
            </a:gs>
            <a:gs pos="50000">
              <a:schemeClr val="bg1"/>
            </a:gs>
            <a:gs pos="100000">
              <a:srgbClr val="99CCFF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954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9292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D8F74F-7376-4B92-A989-DAD841B24DB7}" type="datetime1">
              <a:rPr lang="en-US" smtClean="0"/>
              <a:pPr/>
              <a:t>10/5/2011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71800" y="6392925"/>
            <a:ext cx="3124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NITheP Associates Meeting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9292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0B5BCB-DCF7-4CB6-B569-5FAD0D0113E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1"/>
          <p:cNvPicPr>
            <a:picLocks noChangeAspect="1" noChangeArrowheads="1"/>
          </p:cNvPicPr>
          <p:nvPr userDrawn="1"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0525" y="6388925"/>
            <a:ext cx="304800" cy="400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2D2A6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rgbClr val="660000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00540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4D4D4D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2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gte581p\Presentations\2010\100913(UT)\blice.mpg" TargetMode="Externa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273175"/>
            <a:ext cx="9144000" cy="1470025"/>
          </a:xfrm>
        </p:spPr>
        <p:txBody>
          <a:bodyPr>
            <a:normAutofit/>
          </a:bodyPr>
          <a:lstStyle/>
          <a:p>
            <a:r>
              <a:rPr lang="en-US" dirty="0" smtClean="0"/>
              <a:t>Phenomenology of the </a:t>
            </a:r>
            <a:br>
              <a:rPr lang="en-US" dirty="0" smtClean="0"/>
            </a:br>
            <a:r>
              <a:rPr lang="en-US" dirty="0" smtClean="0"/>
              <a:t>Quark-Gluon Plasma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76600"/>
            <a:ext cx="6400800" cy="1752600"/>
          </a:xfrm>
        </p:spPr>
        <p:txBody>
          <a:bodyPr/>
          <a:lstStyle/>
          <a:p>
            <a:r>
              <a:rPr lang="en-US" dirty="0" smtClean="0">
                <a:solidFill>
                  <a:srgbClr val="660000"/>
                </a:solidFill>
              </a:rPr>
              <a:t>W. A. Horowitz</a:t>
            </a:r>
          </a:p>
          <a:p>
            <a:r>
              <a:rPr lang="en-US" sz="2000" dirty="0" smtClean="0">
                <a:solidFill>
                  <a:srgbClr val="660000"/>
                </a:solidFill>
              </a:rPr>
              <a:t>University of Cape Town</a:t>
            </a:r>
          </a:p>
          <a:p>
            <a:r>
              <a:rPr lang="en-US" sz="2000" dirty="0" smtClean="0">
                <a:solidFill>
                  <a:srgbClr val="660000"/>
                </a:solidFill>
              </a:rPr>
              <a:t>April 15, 2011</a:t>
            </a:r>
            <a:endParaRPr lang="en-US" sz="2000" dirty="0">
              <a:solidFill>
                <a:srgbClr val="660000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0E0B6-E9A2-4A1E-9EEA-1D52842669A2}" type="datetime1">
              <a:rPr lang="en-US" smtClean="0"/>
              <a:pPr/>
              <a:t>10/5/2011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NITheP Associates Meeting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447800" y="5181600"/>
            <a:ext cx="624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With many thanks to </a:t>
            </a:r>
            <a:r>
              <a:rPr lang="en-US" sz="1600" dirty="0" err="1" smtClean="0"/>
              <a:t>Miklos</a:t>
            </a:r>
            <a:r>
              <a:rPr lang="en-US" sz="1600" dirty="0" smtClean="0"/>
              <a:t> </a:t>
            </a:r>
            <a:r>
              <a:rPr lang="en-US" sz="1600" dirty="0" err="1" smtClean="0"/>
              <a:t>Gyulassy</a:t>
            </a:r>
            <a:r>
              <a:rPr lang="en-US" sz="1600" dirty="0" smtClean="0"/>
              <a:t>, </a:t>
            </a:r>
          </a:p>
          <a:p>
            <a:pPr algn="ctr"/>
            <a:r>
              <a:rPr lang="en-US" sz="1600" dirty="0" smtClean="0"/>
              <a:t>Ulrich Heinz, and Yuri </a:t>
            </a:r>
            <a:r>
              <a:rPr lang="en-US" sz="1600" dirty="0" err="1" smtClean="0"/>
              <a:t>Kovchegov</a:t>
            </a:r>
            <a:endParaRPr lang="en-US" sz="16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NITheP Associates Meeting</a:t>
            </a:r>
            <a:endParaRPr lang="en-US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19155-C4B5-4A85-AEB5-CF8118510CEC}" type="slidenum">
              <a:rPr lang="en-US"/>
              <a:pPr/>
              <a:t>10</a:t>
            </a:fld>
            <a:endParaRPr lang="en-US"/>
          </a:p>
        </p:txBody>
      </p:sp>
      <p:sp>
        <p:nvSpPr>
          <p:cNvPr id="988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Experiments</a:t>
            </a:r>
          </a:p>
        </p:txBody>
      </p:sp>
      <p:sp>
        <p:nvSpPr>
          <p:cNvPr id="9881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203325"/>
            <a:ext cx="4038600" cy="4525963"/>
          </a:xfrm>
        </p:spPr>
        <p:txBody>
          <a:bodyPr/>
          <a:lstStyle/>
          <a:p>
            <a:r>
              <a:rPr lang="en-US" dirty="0"/>
              <a:t>RHIC</a:t>
            </a:r>
          </a:p>
          <a:p>
            <a:pPr lvl="1"/>
            <a:r>
              <a:rPr lang="en-US" dirty="0"/>
              <a:t>BRAHMS</a:t>
            </a:r>
          </a:p>
          <a:p>
            <a:pPr lvl="1"/>
            <a:r>
              <a:rPr lang="en-US" b="1" dirty="0"/>
              <a:t>PHENIX</a:t>
            </a:r>
          </a:p>
          <a:p>
            <a:pPr lvl="1"/>
            <a:r>
              <a:rPr lang="en-US" dirty="0"/>
              <a:t>PHOBOS</a:t>
            </a:r>
          </a:p>
          <a:p>
            <a:pPr lvl="1"/>
            <a:r>
              <a:rPr lang="en-US" b="1" dirty="0"/>
              <a:t>STAR</a:t>
            </a:r>
          </a:p>
          <a:p>
            <a:pPr lvl="1"/>
            <a:endParaRPr lang="en-US" dirty="0"/>
          </a:p>
        </p:txBody>
      </p:sp>
      <p:sp>
        <p:nvSpPr>
          <p:cNvPr id="988164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1203325"/>
            <a:ext cx="4038600" cy="4525963"/>
          </a:xfrm>
        </p:spPr>
        <p:txBody>
          <a:bodyPr/>
          <a:lstStyle/>
          <a:p>
            <a:r>
              <a:rPr lang="en-US" dirty="0"/>
              <a:t>LHC</a:t>
            </a:r>
          </a:p>
          <a:p>
            <a:pPr lvl="1"/>
            <a:r>
              <a:rPr lang="en-US" b="1" dirty="0"/>
              <a:t>ALICE</a:t>
            </a:r>
          </a:p>
          <a:p>
            <a:pPr lvl="1"/>
            <a:r>
              <a:rPr lang="en-US" b="1" dirty="0"/>
              <a:t>ATLAS</a:t>
            </a:r>
          </a:p>
          <a:p>
            <a:pPr lvl="1"/>
            <a:r>
              <a:rPr lang="en-US" b="1" dirty="0"/>
              <a:t>CMS</a:t>
            </a:r>
          </a:p>
          <a:p>
            <a:pPr lvl="1"/>
            <a:r>
              <a:rPr lang="en-US" dirty="0" err="1"/>
              <a:t>LHCb</a:t>
            </a:r>
            <a:endParaRPr lang="en-US" dirty="0"/>
          </a:p>
        </p:txBody>
      </p:sp>
      <p:pic>
        <p:nvPicPr>
          <p:cNvPr id="98816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489325"/>
            <a:ext cx="34671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8816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3622675"/>
            <a:ext cx="3657600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88167" name="Text Box 7"/>
          <p:cNvSpPr txBox="1">
            <a:spLocks noChangeArrowheads="1"/>
          </p:cNvSpPr>
          <p:nvPr/>
        </p:nvSpPr>
        <p:spPr bwMode="auto">
          <a:xfrm>
            <a:off x="5927725" y="6064250"/>
            <a:ext cx="10223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/>
              <a:t>ATLAS</a:t>
            </a:r>
          </a:p>
        </p:txBody>
      </p:sp>
      <p:sp>
        <p:nvSpPr>
          <p:cNvPr id="988168" name="Text Box 8"/>
          <p:cNvSpPr txBox="1">
            <a:spLocks noChangeArrowheads="1"/>
          </p:cNvSpPr>
          <p:nvPr/>
        </p:nvSpPr>
        <p:spPr bwMode="auto">
          <a:xfrm>
            <a:off x="1676400" y="6156325"/>
            <a:ext cx="11715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/>
              <a:t>PHENIX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FDE55-030F-4253-90DB-964DB421C221}" type="datetime1">
              <a:rPr lang="en-US" smtClean="0"/>
              <a:pPr/>
              <a:t>10/5/2011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Methods of QCD Calculation I: Lattice</a:t>
            </a:r>
            <a:endParaRPr lang="en-US" dirty="0"/>
          </a:p>
        </p:txBody>
      </p:sp>
      <p:sp>
        <p:nvSpPr>
          <p:cNvPr id="17" name="Content Placeholder 16"/>
          <p:cNvSpPr>
            <a:spLocks noGrp="1"/>
          </p:cNvSpPr>
          <p:nvPr>
            <p:ph idx="1"/>
          </p:nvPr>
        </p:nvSpPr>
        <p:spPr>
          <a:xfrm>
            <a:off x="4876800" y="4343400"/>
            <a:ext cx="4495800" cy="1143000"/>
          </a:xfrm>
        </p:spPr>
        <p:txBody>
          <a:bodyPr/>
          <a:lstStyle/>
          <a:p>
            <a:pPr lvl="2"/>
            <a:r>
              <a:rPr lang="en-US" dirty="0" smtClean="0"/>
              <a:t>All </a:t>
            </a:r>
            <a:r>
              <a:rPr lang="en-US" dirty="0" err="1" smtClean="0"/>
              <a:t>momenta</a:t>
            </a:r>
            <a:endParaRPr lang="en-US" dirty="0" smtClean="0"/>
          </a:p>
          <a:p>
            <a:pPr lvl="2"/>
            <a:r>
              <a:rPr lang="en-US" dirty="0" smtClean="0"/>
              <a:t>Euclidean </a:t>
            </a:r>
            <a:r>
              <a:rPr lang="en-US" dirty="0" err="1" smtClean="0"/>
              <a:t>correlators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57DE1-CF5A-49AB-9C74-40AC66C65BBD}" type="datetime1">
              <a:rPr lang="en-US" smtClean="0"/>
              <a:pPr/>
              <a:t>10/5/2011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NITheP Associates Meeting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11</a:t>
            </a:fld>
            <a:endParaRPr lang="en-US"/>
          </a:p>
        </p:txBody>
      </p:sp>
      <p:grpSp>
        <p:nvGrpSpPr>
          <p:cNvPr id="3" name="Group 8"/>
          <p:cNvGrpSpPr/>
          <p:nvPr/>
        </p:nvGrpSpPr>
        <p:grpSpPr>
          <a:xfrm>
            <a:off x="1524000" y="1066800"/>
            <a:ext cx="2396296" cy="2362200"/>
            <a:chOff x="152400" y="1447800"/>
            <a:chExt cx="2396296" cy="2362200"/>
          </a:xfrm>
        </p:grpSpPr>
        <p:pic>
          <p:nvPicPr>
            <p:cNvPr id="10" name="Content Placeholder 6" descr="LatticeIllustration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2400" y="1447800"/>
              <a:ext cx="2396296" cy="213360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609600" y="3533001"/>
              <a:ext cx="179408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Long Range Plan, 2008</a:t>
              </a:r>
              <a:endParaRPr lang="en-US" sz="1200" dirty="0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1371600" y="6324600"/>
            <a:ext cx="17732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Davies et al. (HPQCD),</a:t>
            </a:r>
          </a:p>
          <a:p>
            <a:r>
              <a:rPr lang="en-US" sz="1200" dirty="0" smtClean="0"/>
              <a:t>PRL92 (2004)</a:t>
            </a:r>
            <a:endParaRPr lang="en-US" sz="1200" dirty="0"/>
          </a:p>
        </p:txBody>
      </p:sp>
      <p:pic>
        <p:nvPicPr>
          <p:cNvPr id="16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56435" y="1066800"/>
            <a:ext cx="2944695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59490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8584" y="3657600"/>
            <a:ext cx="2133600" cy="2684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9491" name="Picture 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447923" y="3581400"/>
            <a:ext cx="3224213" cy="2526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3484787" y="6096000"/>
            <a:ext cx="20778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Cheng et al., PRD77 (2008)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Methods of QCD Calculation II: </a:t>
            </a:r>
            <a:r>
              <a:rPr lang="en-US" dirty="0" err="1" smtClean="0"/>
              <a:t>pQCD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2057400" y="5486400"/>
            <a:ext cx="5867400" cy="1066800"/>
          </a:xfrm>
        </p:spPr>
        <p:txBody>
          <a:bodyPr>
            <a:normAutofit fontScale="92500"/>
          </a:bodyPr>
          <a:lstStyle/>
          <a:p>
            <a:pPr lvl="2"/>
            <a:r>
              <a:rPr lang="en-US" dirty="0" smtClean="0"/>
              <a:t>Any quantity</a:t>
            </a:r>
          </a:p>
          <a:p>
            <a:pPr lvl="2"/>
            <a:r>
              <a:rPr lang="en-US" dirty="0" smtClean="0"/>
              <a:t>Small coupling (large </a:t>
            </a:r>
            <a:r>
              <a:rPr lang="en-US" dirty="0" err="1" smtClean="0"/>
              <a:t>momenta</a:t>
            </a:r>
            <a:r>
              <a:rPr lang="en-US" dirty="0" smtClean="0"/>
              <a:t> only)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866C0-BEDF-4BA3-B617-D13CDA0EC800}" type="datetime1">
              <a:rPr lang="en-US" smtClean="0"/>
              <a:pPr/>
              <a:t>10/5/2011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NITheP Associates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12</a:t>
            </a:fld>
            <a:endParaRPr lang="en-US"/>
          </a:p>
        </p:txBody>
      </p:sp>
      <p:grpSp>
        <p:nvGrpSpPr>
          <p:cNvPr id="3" name="Group 17"/>
          <p:cNvGrpSpPr/>
          <p:nvPr/>
        </p:nvGrpSpPr>
        <p:grpSpPr>
          <a:xfrm>
            <a:off x="163881" y="838200"/>
            <a:ext cx="3798519" cy="4772799"/>
            <a:chOff x="163881" y="1219200"/>
            <a:chExt cx="3798519" cy="4772799"/>
          </a:xfrm>
        </p:grpSpPr>
        <p:sp>
          <p:nvSpPr>
            <p:cNvPr id="9" name="TextBox 8"/>
            <p:cNvSpPr txBox="1"/>
            <p:nvPr/>
          </p:nvSpPr>
          <p:spPr>
            <a:xfrm>
              <a:off x="457200" y="5715000"/>
              <a:ext cx="201048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/>
                <a:t>Jäger</a:t>
              </a:r>
              <a:r>
                <a:rPr lang="en-US" sz="1200" dirty="0" smtClean="0"/>
                <a:t> et al., PRD67 (2003)</a:t>
              </a:r>
              <a:endParaRPr lang="en-US" sz="1200" dirty="0"/>
            </a:p>
          </p:txBody>
        </p:sp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63881" y="1219200"/>
              <a:ext cx="3798519" cy="4495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7" name="Group 16"/>
          <p:cNvGrpSpPr/>
          <p:nvPr/>
        </p:nvGrpSpPr>
        <p:grpSpPr>
          <a:xfrm>
            <a:off x="4078061" y="1295400"/>
            <a:ext cx="5065939" cy="4163199"/>
            <a:chOff x="4078061" y="1752600"/>
            <a:chExt cx="5065939" cy="4163199"/>
          </a:xfrm>
        </p:grpSpPr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078061" y="1752600"/>
              <a:ext cx="5065939" cy="3886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5" name="TextBox 14"/>
            <p:cNvSpPr txBox="1"/>
            <p:nvPr/>
          </p:nvSpPr>
          <p:spPr>
            <a:xfrm>
              <a:off x="6019800" y="5638800"/>
              <a:ext cx="163839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/>
                <a:t>d’Enterria</a:t>
              </a:r>
              <a:r>
                <a:rPr lang="en-US" sz="1200" dirty="0" smtClean="0"/>
                <a:t>, 0902.2011</a:t>
              </a:r>
              <a:endParaRPr lang="en-US" sz="1200" dirty="0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5562600" y="838200"/>
            <a:ext cx="27863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(</a:t>
            </a:r>
            <a:r>
              <a:rPr lang="en-US" sz="2400" dirty="0" err="1" smtClean="0"/>
              <a:t>perturbative</a:t>
            </a:r>
            <a:r>
              <a:rPr lang="en-US" sz="2400" dirty="0" smtClean="0"/>
              <a:t> QCD)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Methods III: </a:t>
            </a:r>
            <a:r>
              <a:rPr lang="en-US" sz="4000" dirty="0" err="1" smtClean="0"/>
              <a:t>AdS</a:t>
            </a:r>
            <a:r>
              <a:rPr lang="en-US" sz="4000" dirty="0" smtClean="0"/>
              <a:t>/CFT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8121" y="990600"/>
            <a:ext cx="9144000" cy="685800"/>
          </a:xfrm>
        </p:spPr>
        <p:txBody>
          <a:bodyPr/>
          <a:lstStyle/>
          <a:p>
            <a:pPr>
              <a:buNone/>
            </a:pPr>
            <a:r>
              <a:rPr lang="en-US" dirty="0" err="1" smtClean="0"/>
              <a:t>Maldacena</a:t>
            </a:r>
            <a:r>
              <a:rPr lang="en-US" dirty="0" smtClean="0"/>
              <a:t> conjecture: SYM in </a:t>
            </a:r>
            <a:r>
              <a:rPr lang="en-US" i="1" dirty="0" smtClean="0"/>
              <a:t>d</a:t>
            </a:r>
            <a:r>
              <a:rPr lang="en-US" dirty="0" smtClean="0"/>
              <a:t> </a:t>
            </a:r>
            <a:r>
              <a:rPr lang="en-US" dirty="0" smtClean="0">
                <a:sym typeface="Wingdings" pitchFamily="2" charset="2"/>
              </a:rPr>
              <a:t> IIB in </a:t>
            </a:r>
            <a:r>
              <a:rPr lang="en-US" i="1" dirty="0" smtClean="0">
                <a:sym typeface="Wingdings" pitchFamily="2" charset="2"/>
              </a:rPr>
              <a:t>d</a:t>
            </a:r>
            <a:r>
              <a:rPr lang="en-US" dirty="0" smtClean="0">
                <a:sym typeface="Wingdings" pitchFamily="2" charset="2"/>
              </a:rPr>
              <a:t>+1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0B66E-AA0E-4D31-ADD5-A4C18D27E62B}" type="datetime1">
              <a:rPr lang="en-US" smtClean="0"/>
              <a:pPr/>
              <a:t>10/5/2011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NITheP Associates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-304800" y="4800600"/>
            <a:ext cx="8839200" cy="1828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All quantities</a:t>
            </a:r>
            <a:endParaRPr lang="en-US" sz="2200" dirty="0" smtClean="0">
              <a:solidFill>
                <a:srgbClr val="4D4D4D"/>
              </a:solidFill>
            </a:endParaRPr>
          </a:p>
          <a:p>
            <a:pPr marL="1143000" lvl="2" indent="-2286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200" dirty="0" err="1" smtClean="0">
                <a:solidFill>
                  <a:srgbClr val="4D4D4D"/>
                </a:solidFill>
              </a:rPr>
              <a:t>N</a:t>
            </a:r>
            <a:r>
              <a:rPr lang="en-US" sz="2200" baseline="-25000" dirty="0" err="1" smtClean="0">
                <a:solidFill>
                  <a:srgbClr val="4D4D4D"/>
                </a:solidFill>
              </a:rPr>
              <a:t>c</a:t>
            </a:r>
            <a:r>
              <a:rPr lang="en-US" sz="2200" dirty="0" smtClean="0">
                <a:solidFill>
                  <a:srgbClr val="4D4D4D"/>
                </a:solidFill>
              </a:rPr>
              <a:t> → ∞ 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SYM, not QCD</a:t>
            </a:r>
          </a:p>
          <a:p>
            <a:pPr marL="1600200" lvl="3" indent="-2286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Probably not good approx. for </a:t>
            </a:r>
            <a:r>
              <a:rPr kumimoji="0" lang="en-US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p+p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; maybe A+A?</a:t>
            </a:r>
            <a:endParaRPr lang="en-US" sz="2200" dirty="0" smtClean="0">
              <a:solidFill>
                <a:srgbClr val="4D4D4D"/>
              </a:solidFill>
            </a:endParaRPr>
          </a:p>
          <a:p>
            <a:pPr marL="1143000" lvl="2" indent="-2286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200" dirty="0" smtClean="0">
                <a:solidFill>
                  <a:srgbClr val="4D4D4D"/>
                </a:solidFill>
              </a:rPr>
              <a:t>Applicable to condensed matter systems?</a:t>
            </a:r>
          </a:p>
          <a:p>
            <a:pPr marL="1600200" marR="0" lvl="3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7" name="Group 13"/>
          <p:cNvGrpSpPr/>
          <p:nvPr/>
        </p:nvGrpSpPr>
        <p:grpSpPr>
          <a:xfrm>
            <a:off x="152400" y="1802451"/>
            <a:ext cx="4156291" cy="2895600"/>
            <a:chOff x="152400" y="1802451"/>
            <a:chExt cx="4156291" cy="2895600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63891" y="2335851"/>
              <a:ext cx="3698509" cy="2362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8199" name="Picture 7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AFD6FF"/>
                </a:clrFrom>
                <a:clrTo>
                  <a:srgbClr val="AFD6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52400" y="1802451"/>
              <a:ext cx="3886200" cy="4811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6" name="TextBox 15"/>
            <p:cNvSpPr txBox="1"/>
            <p:nvPr/>
          </p:nvSpPr>
          <p:spPr>
            <a:xfrm>
              <a:off x="3124200" y="4393251"/>
              <a:ext cx="118449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/>
                <a:t>Gubser</a:t>
              </a:r>
              <a:r>
                <a:rPr lang="en-US" sz="1200" dirty="0" smtClean="0"/>
                <a:t>, QM09</a:t>
              </a:r>
              <a:endParaRPr lang="en-US" sz="1200" dirty="0"/>
            </a:p>
          </p:txBody>
        </p:sp>
      </p:grpSp>
      <p:grpSp>
        <p:nvGrpSpPr>
          <p:cNvPr id="8" name="Group 17"/>
          <p:cNvGrpSpPr/>
          <p:nvPr/>
        </p:nvGrpSpPr>
        <p:grpSpPr>
          <a:xfrm>
            <a:off x="4572000" y="1752600"/>
            <a:ext cx="4267200" cy="3707451"/>
            <a:chOff x="4572000" y="1752600"/>
            <a:chExt cx="4267200" cy="3707451"/>
          </a:xfrm>
        </p:grpSpPr>
        <p:pic>
          <p:nvPicPr>
            <p:cNvPr id="8195" name="Picture 3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572000" y="2564451"/>
              <a:ext cx="4251609" cy="2895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8200" name="Picture 8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AFD6FF"/>
                </a:clrFrom>
                <a:clrTo>
                  <a:srgbClr val="AFD6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648200" y="1752600"/>
              <a:ext cx="4191000" cy="5188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Evolution of a HI Collision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E5F08-0E29-42BC-A309-FE0EDDB8974C}" type="datetime1">
              <a:rPr lang="en-US" smtClean="0"/>
              <a:pPr/>
              <a:t>10/5/2011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NITheP Associates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14</a:t>
            </a:fld>
            <a:endParaRPr lang="en-US"/>
          </a:p>
        </p:txBody>
      </p:sp>
      <p:grpSp>
        <p:nvGrpSpPr>
          <p:cNvPr id="11" name="Group 11"/>
          <p:cNvGrpSpPr/>
          <p:nvPr/>
        </p:nvGrpSpPr>
        <p:grpSpPr>
          <a:xfrm>
            <a:off x="345831" y="1905000"/>
            <a:ext cx="3692769" cy="3782199"/>
            <a:chOff x="345831" y="1905000"/>
            <a:chExt cx="3692769" cy="3782199"/>
          </a:xfrm>
        </p:grpSpPr>
        <p:pic>
          <p:nvPicPr>
            <p:cNvPr id="10242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45831" y="1905000"/>
              <a:ext cx="3692769" cy="3429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0" name="Rectangle 9"/>
            <p:cNvSpPr/>
            <p:nvPr/>
          </p:nvSpPr>
          <p:spPr>
            <a:xfrm>
              <a:off x="457200" y="5410200"/>
              <a:ext cx="3352800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dirty="0" smtClean="0"/>
                <a:t>T Hirano, Colliding Nuclei from </a:t>
              </a:r>
              <a:r>
                <a:rPr lang="en-US" sz="1200" dirty="0" err="1" smtClean="0"/>
                <a:t>AMeV</a:t>
              </a:r>
              <a:r>
                <a:rPr lang="en-US" sz="1200" dirty="0" smtClean="0"/>
                <a:t> to </a:t>
              </a:r>
              <a:r>
                <a:rPr lang="en-US" sz="1200" dirty="0" err="1" smtClean="0"/>
                <a:t>ATeV</a:t>
              </a:r>
              <a:endParaRPr lang="en-US" sz="1200" dirty="0"/>
            </a:p>
          </p:txBody>
        </p:sp>
      </p:grpSp>
      <p:pic>
        <p:nvPicPr>
          <p:cNvPr id="9687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1905000"/>
            <a:ext cx="4335664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7848600" y="5257800"/>
            <a:ext cx="10452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STAR, event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Particle Flow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876800"/>
          </a:xfrm>
        </p:spPr>
        <p:txBody>
          <a:bodyPr/>
          <a:lstStyle/>
          <a:p>
            <a:r>
              <a:rPr lang="en-US" dirty="0" smtClean="0"/>
              <a:t>Qualitative picture:</a:t>
            </a:r>
          </a:p>
          <a:p>
            <a:pPr lvl="1">
              <a:buNone/>
            </a:pPr>
            <a:r>
              <a:rPr lang="en-US" dirty="0" smtClean="0"/>
              <a:t>Anisotropic initial </a:t>
            </a:r>
          </a:p>
          <a:p>
            <a:pPr lvl="1">
              <a:buNone/>
            </a:pPr>
            <a:r>
              <a:rPr lang="en-US" dirty="0" smtClean="0"/>
              <a:t>geometry =&gt; </a:t>
            </a:r>
          </a:p>
          <a:p>
            <a:pPr lvl="1">
              <a:buNone/>
            </a:pPr>
            <a:r>
              <a:rPr lang="en-US" dirty="0" smtClean="0"/>
              <a:t>anisotropic flow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3F59D-2D67-4850-9DA3-FBBEDCDD2353}" type="datetime1">
              <a:rPr lang="en-US" smtClean="0"/>
              <a:pPr/>
              <a:t>10/5/2011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NITheP Associates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7" name="Picture 4" descr="CollisionGeom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24400" y="838200"/>
            <a:ext cx="3657600" cy="2442482"/>
          </a:xfrm>
          <a:prstGeom prst="rect">
            <a:avLst/>
          </a:prstGeom>
          <a:noFill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24000" y="3411589"/>
            <a:ext cx="5257800" cy="1998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7309844" y="3124200"/>
            <a:ext cx="183415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dirty="0"/>
              <a:t>M </a:t>
            </a:r>
            <a:r>
              <a:rPr lang="en-US" sz="1200" dirty="0" err="1"/>
              <a:t>Kaneta</a:t>
            </a:r>
            <a:r>
              <a:rPr lang="en-US" sz="1200" dirty="0"/>
              <a:t>, Results from </a:t>
            </a:r>
            <a:endParaRPr lang="en-US" sz="1200" dirty="0" smtClean="0"/>
          </a:p>
          <a:p>
            <a:r>
              <a:rPr lang="en-US" sz="1200" dirty="0" smtClean="0"/>
              <a:t>the </a:t>
            </a:r>
            <a:r>
              <a:rPr lang="en-US" sz="1200" dirty="0"/>
              <a:t> </a:t>
            </a:r>
            <a:r>
              <a:rPr lang="en-US" sz="1200" dirty="0" smtClean="0"/>
              <a:t>Relativistic Heavy</a:t>
            </a:r>
          </a:p>
          <a:p>
            <a:r>
              <a:rPr lang="en-US" sz="1200" dirty="0" smtClean="0"/>
              <a:t>Ion </a:t>
            </a:r>
            <a:r>
              <a:rPr lang="en-US" sz="1200" dirty="0"/>
              <a:t>Collider (Part II)</a:t>
            </a: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6858000" y="4724400"/>
            <a:ext cx="199868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dirty="0"/>
              <a:t>T Ludlum and L </a:t>
            </a:r>
            <a:r>
              <a:rPr lang="en-US" sz="1200" dirty="0" err="1" smtClean="0"/>
              <a:t>McLerran</a:t>
            </a:r>
            <a:r>
              <a:rPr lang="en-US" sz="1200" dirty="0" smtClean="0"/>
              <a:t>,</a:t>
            </a:r>
          </a:p>
          <a:p>
            <a:r>
              <a:rPr lang="en-US" sz="1200" dirty="0" smtClean="0"/>
              <a:t>Phys</a:t>
            </a:r>
            <a:r>
              <a:rPr lang="en-US" sz="1200" dirty="0"/>
              <a:t>. Today </a:t>
            </a:r>
            <a:r>
              <a:rPr lang="en-US" sz="1200" dirty="0" smtClean="0"/>
              <a:t>56N10 </a:t>
            </a:r>
            <a:r>
              <a:rPr lang="en-US" sz="1200" dirty="0"/>
              <a:t>(2003)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1000" y="5486400"/>
            <a:ext cx="8458200" cy="955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Viscous Hydrodynamics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5626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Viscosity reduces elliptic flow</a:t>
            </a:r>
          </a:p>
          <a:p>
            <a:pPr lvl="1"/>
            <a:r>
              <a:rPr lang="en-US" dirty="0" smtClean="0"/>
              <a:t>Naive </a:t>
            </a:r>
            <a:r>
              <a:rPr lang="en-US" dirty="0" err="1" smtClean="0"/>
              <a:t>pQCD</a:t>
            </a:r>
            <a:r>
              <a:rPr lang="en-US" dirty="0" smtClean="0"/>
              <a:t> =&gt; </a:t>
            </a:r>
            <a:r>
              <a:rPr lang="en-US" dirty="0" smtClean="0">
                <a:latin typeface="Symbol" pitchFamily="18" charset="2"/>
              </a:rPr>
              <a:t>h</a:t>
            </a:r>
            <a:r>
              <a:rPr lang="en-US" dirty="0" smtClean="0"/>
              <a:t>/s ~ 1</a:t>
            </a:r>
          </a:p>
          <a:p>
            <a:pPr lvl="1"/>
            <a:r>
              <a:rPr lang="en-US" dirty="0" smtClean="0"/>
              <a:t>Naive AdS/CFT =&gt; </a:t>
            </a:r>
            <a:r>
              <a:rPr lang="en-US" dirty="0" smtClean="0">
                <a:latin typeface="Symbol" pitchFamily="18" charset="2"/>
              </a:rPr>
              <a:t>h</a:t>
            </a:r>
            <a:r>
              <a:rPr lang="en-US" dirty="0" smtClean="0"/>
              <a:t>/s ~ 1/4</a:t>
            </a:r>
            <a:r>
              <a:rPr lang="en-US" dirty="0" smtClean="0">
                <a:latin typeface="Symbol" pitchFamily="18" charset="2"/>
              </a:rPr>
              <a:t>p</a:t>
            </a:r>
          </a:p>
          <a:p>
            <a:pPr lvl="1"/>
            <a:endParaRPr lang="en-US" dirty="0" smtClean="0">
              <a:latin typeface="Symbol" pitchFamily="18" charset="2"/>
            </a:endParaRPr>
          </a:p>
          <a:p>
            <a:pPr lvl="1"/>
            <a:endParaRPr lang="en-US" dirty="0" smtClean="0">
              <a:latin typeface="Symbol" pitchFamily="18" charset="2"/>
            </a:endParaRPr>
          </a:p>
          <a:p>
            <a:pPr lvl="1"/>
            <a:endParaRPr lang="en-US" dirty="0" smtClean="0">
              <a:latin typeface="Symbol" pitchFamily="18" charset="2"/>
            </a:endParaRPr>
          </a:p>
          <a:p>
            <a:pPr lvl="1"/>
            <a:endParaRPr lang="en-US" dirty="0" smtClean="0">
              <a:latin typeface="Symbol" pitchFamily="18" charset="2"/>
            </a:endParaRPr>
          </a:p>
          <a:p>
            <a:pPr lvl="1"/>
            <a:endParaRPr lang="en-US" dirty="0" smtClean="0">
              <a:latin typeface="Symbol" pitchFamily="18" charset="2"/>
            </a:endParaRPr>
          </a:p>
          <a:p>
            <a:pPr lvl="1"/>
            <a:endParaRPr lang="en-US" dirty="0" smtClean="0">
              <a:latin typeface="Symbol" pitchFamily="18" charset="2"/>
            </a:endParaRPr>
          </a:p>
          <a:p>
            <a:pPr lvl="1"/>
            <a:endParaRPr lang="en-US" dirty="0" smtClean="0">
              <a:latin typeface="Symbol" pitchFamily="18" charset="2"/>
            </a:endParaRPr>
          </a:p>
          <a:p>
            <a:r>
              <a:rPr lang="en-US" dirty="0" smtClean="0"/>
              <a:t>Similar story for hydro at LHC</a:t>
            </a:r>
          </a:p>
          <a:p>
            <a:pPr lvl="1"/>
            <a:endParaRPr lang="en-US" dirty="0" smtClean="0">
              <a:latin typeface="Symbol" pitchFamily="18" charset="2"/>
            </a:endParaRPr>
          </a:p>
          <a:p>
            <a:pPr lvl="2"/>
            <a:endParaRPr lang="en-US" dirty="0" smtClean="0">
              <a:latin typeface="Symbol" pitchFamily="18" charset="2"/>
            </a:endParaRPr>
          </a:p>
          <a:p>
            <a:pPr lvl="1"/>
            <a:endParaRPr lang="en-US" dirty="0" smtClean="0">
              <a:latin typeface="Symbol" pitchFamily="18" charset="2"/>
            </a:endParaRPr>
          </a:p>
          <a:p>
            <a:pPr lvl="1"/>
            <a:endParaRPr lang="en-US" dirty="0" smtClean="0">
              <a:latin typeface="Symbol" pitchFamily="18" charset="2"/>
            </a:endParaRPr>
          </a:p>
          <a:p>
            <a:pPr lvl="1"/>
            <a:endParaRPr lang="en-US" dirty="0" smtClean="0">
              <a:latin typeface="Symbol" pitchFamily="18" charset="2"/>
            </a:endParaRPr>
          </a:p>
          <a:p>
            <a:pPr lvl="1"/>
            <a:endParaRPr lang="en-US" dirty="0" smtClean="0">
              <a:latin typeface="Symbol" pitchFamily="18" charset="2"/>
            </a:endParaRP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AE63C-A007-4D7C-9727-6F45063A4A87}" type="datetime1">
              <a:rPr lang="en-US" smtClean="0"/>
              <a:pPr/>
              <a:t>10/5/2011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NITheP Associates Meeting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742404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2400" y="2615611"/>
            <a:ext cx="4218601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" name="Object 7"/>
          <p:cNvGraphicFramePr>
            <a:graphicFrameLocks noChangeAspect="1"/>
          </p:cNvGraphicFramePr>
          <p:nvPr/>
        </p:nvGraphicFramePr>
        <p:xfrm>
          <a:off x="4419601" y="2590800"/>
          <a:ext cx="4660900" cy="3218087"/>
        </p:xfrm>
        <a:graphic>
          <a:graphicData uri="http://schemas.openxmlformats.org/presentationml/2006/ole">
            <p:oleObj spid="_x0000_s887810" name="Image" r:id="rId4" imgW="6273016" imgH="4330159" progId="">
              <p:embed/>
            </p:oleObj>
          </a:graphicData>
        </a:graphic>
      </p:graphicFrame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6748756" y="5735346"/>
            <a:ext cx="209044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dirty="0" err="1"/>
              <a:t>Luzum</a:t>
            </a:r>
            <a:r>
              <a:rPr lang="en-US" sz="1200" dirty="0"/>
              <a:t> and </a:t>
            </a:r>
            <a:r>
              <a:rPr lang="en-US" sz="1200" dirty="0" err="1"/>
              <a:t>Romatschke</a:t>
            </a:r>
            <a:r>
              <a:rPr lang="en-US" sz="1200" dirty="0"/>
              <a:t>, </a:t>
            </a:r>
            <a:endParaRPr lang="en-US" sz="1200" dirty="0" smtClean="0"/>
          </a:p>
          <a:p>
            <a:r>
              <a:rPr lang="en-US" sz="1200" dirty="0" smtClean="0"/>
              <a:t>Phys.Rev.C78:034915,2008</a:t>
            </a:r>
            <a:endParaRPr lang="en-US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152400" y="5435011"/>
            <a:ext cx="19786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Shear Viscosity, Wikipedia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High-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Jets?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4876800"/>
          </a:xfrm>
        </p:spPr>
        <p:txBody>
          <a:bodyPr/>
          <a:lstStyle/>
          <a:p>
            <a:r>
              <a:rPr lang="en-US" dirty="0" smtClean="0"/>
              <a:t>Tomography in medicine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580C1-0AB3-4899-97B2-11EA5BB8F96D}" type="datetime1">
              <a:rPr lang="en-US" smtClean="0"/>
              <a:pPr/>
              <a:t>10/5/2011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NITheP Associates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1981200"/>
            <a:ext cx="2800350" cy="369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2209800" y="624840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/>
              <a:t>http://www.fas.org/irp/imint/docs/rst/Intro/Part2_26d.html</a:t>
            </a: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152400" y="1524000"/>
            <a:ext cx="5181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solidFill>
                  <a:srgbClr val="4D4D4D"/>
                </a:solidFill>
              </a:rPr>
              <a:t>One can learn a lot from </a:t>
            </a:r>
            <a:r>
              <a:rPr lang="en-US" sz="2000" dirty="0" smtClean="0">
                <a:solidFill>
                  <a:srgbClr val="4D4D4D"/>
                </a:solidFill>
              </a:rPr>
              <a:t>a single probe</a:t>
            </a:r>
            <a:r>
              <a:rPr lang="en-US" sz="2000" dirty="0">
                <a:solidFill>
                  <a:srgbClr val="4D4D4D"/>
                </a:solidFill>
              </a:rPr>
              <a:t>…</a:t>
            </a: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1524000" y="5791200"/>
            <a:ext cx="1219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solidFill>
                  <a:srgbClr val="660000"/>
                </a:solidFill>
              </a:rPr>
              <a:t>PET Scan</a:t>
            </a:r>
          </a:p>
        </p:txBody>
      </p:sp>
      <p:grpSp>
        <p:nvGrpSpPr>
          <p:cNvPr id="11" name="Group 7"/>
          <p:cNvGrpSpPr>
            <a:grpSpLocks/>
          </p:cNvGrpSpPr>
          <p:nvPr/>
        </p:nvGrpSpPr>
        <p:grpSpPr bwMode="auto">
          <a:xfrm>
            <a:off x="5257800" y="2057400"/>
            <a:ext cx="3581400" cy="4070350"/>
            <a:chOff x="3312" y="1056"/>
            <a:chExt cx="2256" cy="2564"/>
          </a:xfrm>
        </p:grpSpPr>
        <p:graphicFrame>
          <p:nvGraphicFramePr>
            <p:cNvPr id="12" name="Object 8"/>
            <p:cNvGraphicFramePr>
              <a:graphicFrameLocks noChangeAspect="1"/>
            </p:cNvGraphicFramePr>
            <p:nvPr/>
          </p:nvGraphicFramePr>
          <p:xfrm>
            <a:off x="3504" y="1632"/>
            <a:ext cx="1712" cy="1528"/>
          </p:xfrm>
          <a:graphic>
            <a:graphicData uri="http://schemas.openxmlformats.org/presentationml/2006/ole">
              <p:oleObj spid="_x0000_s819202" name="Image" r:id="rId4" imgW="2717460" imgH="2425397" progId="">
                <p:embed/>
              </p:oleObj>
            </a:graphicData>
          </a:graphic>
        </p:graphicFrame>
        <p:sp>
          <p:nvSpPr>
            <p:cNvPr id="13" name="Text Box 9"/>
            <p:cNvSpPr txBox="1">
              <a:spLocks noChangeArrowheads="1"/>
            </p:cNvSpPr>
            <p:nvPr/>
          </p:nvSpPr>
          <p:spPr bwMode="auto">
            <a:xfrm>
              <a:off x="3312" y="1056"/>
              <a:ext cx="2256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/>
                <a:t>and even more with multiple probes</a:t>
              </a:r>
            </a:p>
          </p:txBody>
        </p:sp>
        <p:sp>
          <p:nvSpPr>
            <p:cNvPr id="14" name="Text Box 10"/>
            <p:cNvSpPr txBox="1">
              <a:spLocks noChangeArrowheads="1"/>
            </p:cNvSpPr>
            <p:nvPr/>
          </p:nvSpPr>
          <p:spPr bwMode="auto">
            <a:xfrm>
              <a:off x="3360" y="3216"/>
              <a:ext cx="2016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800">
                  <a:solidFill>
                    <a:srgbClr val="660000"/>
                  </a:solidFill>
                </a:rPr>
                <a:t>SPECT-CT Scan uses internal </a:t>
              </a:r>
              <a:r>
                <a:rPr lang="en-US" sz="1800">
                  <a:solidFill>
                    <a:srgbClr val="660000"/>
                  </a:solidFill>
                  <a:latin typeface="Symbol" pitchFamily="18" charset="2"/>
                </a:rPr>
                <a:t>g</a:t>
              </a:r>
              <a:r>
                <a:rPr lang="en-US" sz="1800">
                  <a:solidFill>
                    <a:srgbClr val="660000"/>
                  </a:solidFill>
                </a:rPr>
                <a:t> photons and external X-rays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Tomography in QGP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4800600" cy="5486400"/>
          </a:xfrm>
        </p:spPr>
        <p:txBody>
          <a:bodyPr>
            <a:normAutofit/>
          </a:bodyPr>
          <a:lstStyle/>
          <a:p>
            <a:r>
              <a:rPr lang="en-US" dirty="0" smtClean="0"/>
              <a:t>Requires well-controlled theory of:</a:t>
            </a:r>
          </a:p>
          <a:p>
            <a:pPr lvl="1"/>
            <a:r>
              <a:rPr lang="en-US" dirty="0" smtClean="0"/>
              <a:t>production of rare, high-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probes</a:t>
            </a:r>
          </a:p>
          <a:p>
            <a:pPr lvl="2"/>
            <a:r>
              <a:rPr lang="en-US" dirty="0" smtClean="0"/>
              <a:t>g, u, d, s, c, b</a:t>
            </a:r>
          </a:p>
          <a:p>
            <a:pPr lvl="1"/>
            <a:r>
              <a:rPr lang="en-US" dirty="0" smtClean="0"/>
              <a:t>in-medium E-loss</a:t>
            </a:r>
          </a:p>
          <a:p>
            <a:pPr lvl="1"/>
            <a:r>
              <a:rPr lang="en-US" dirty="0" err="1" smtClean="0"/>
              <a:t>hadronization</a:t>
            </a:r>
            <a:endParaRPr lang="en-US" dirty="0" smtClean="0"/>
          </a:p>
          <a:p>
            <a:r>
              <a:rPr lang="en-US" dirty="0" smtClean="0"/>
              <a:t>Requires precision measurements of decay fragments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4E4BD-3A97-4634-9835-5C9288B557F8}" type="datetime1">
              <a:rPr lang="en-US" smtClean="0"/>
              <a:pPr/>
              <a:t>10/5/2011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NITheP Associates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18</a:t>
            </a:fld>
            <a:endParaRPr lang="en-US"/>
          </a:p>
        </p:txBody>
      </p:sp>
      <p:grpSp>
        <p:nvGrpSpPr>
          <p:cNvPr id="7" name="Group 15"/>
          <p:cNvGrpSpPr/>
          <p:nvPr/>
        </p:nvGrpSpPr>
        <p:grpSpPr>
          <a:xfrm>
            <a:off x="5843604" y="1447799"/>
            <a:ext cx="2843196" cy="2895601"/>
            <a:chOff x="6324601" y="3352800"/>
            <a:chExt cx="2843196" cy="2895601"/>
          </a:xfrm>
        </p:grpSpPr>
        <p:grpSp>
          <p:nvGrpSpPr>
            <p:cNvPr id="8" name="Group 3"/>
            <p:cNvGrpSpPr>
              <a:grpSpLocks/>
            </p:cNvGrpSpPr>
            <p:nvPr/>
          </p:nvGrpSpPr>
          <p:grpSpPr bwMode="auto">
            <a:xfrm>
              <a:off x="6324601" y="3352800"/>
              <a:ext cx="2749551" cy="2895601"/>
              <a:chOff x="336" y="768"/>
              <a:chExt cx="2147" cy="2208"/>
            </a:xfrm>
          </p:grpSpPr>
          <p:pic>
            <p:nvPicPr>
              <p:cNvPr id="19" name="Picture 4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336" y="912"/>
                <a:ext cx="1894" cy="2064"/>
              </a:xfrm>
              <a:prstGeom prst="rect">
                <a:avLst/>
              </a:prstGeom>
              <a:noFill/>
            </p:spPr>
          </p:pic>
          <p:sp>
            <p:nvSpPr>
              <p:cNvPr id="20" name="Line 5"/>
              <p:cNvSpPr>
                <a:spLocks noChangeShapeType="1"/>
              </p:cNvSpPr>
              <p:nvPr/>
            </p:nvSpPr>
            <p:spPr bwMode="auto">
              <a:xfrm>
                <a:off x="912" y="768"/>
                <a:ext cx="0" cy="12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stealth" w="lg" len="lg"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Line 6"/>
              <p:cNvSpPr>
                <a:spLocks noChangeShapeType="1"/>
              </p:cNvSpPr>
              <p:nvPr/>
            </p:nvSpPr>
            <p:spPr bwMode="auto">
              <a:xfrm>
                <a:off x="912" y="2064"/>
                <a:ext cx="96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Line 7"/>
              <p:cNvSpPr>
                <a:spLocks noChangeShapeType="1"/>
              </p:cNvSpPr>
              <p:nvPr/>
            </p:nvSpPr>
            <p:spPr bwMode="auto">
              <a:xfrm>
                <a:off x="912" y="2064"/>
                <a:ext cx="12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Line 8"/>
              <p:cNvSpPr>
                <a:spLocks noChangeShapeType="1"/>
              </p:cNvSpPr>
              <p:nvPr/>
            </p:nvSpPr>
            <p:spPr bwMode="auto">
              <a:xfrm>
                <a:off x="912" y="2064"/>
                <a:ext cx="139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stealth" w="lg" len="lg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Text Box 9"/>
              <p:cNvSpPr txBox="1">
                <a:spLocks noChangeArrowheads="1"/>
              </p:cNvSpPr>
              <p:nvPr/>
            </p:nvSpPr>
            <p:spPr bwMode="auto">
              <a:xfrm>
                <a:off x="2150" y="919"/>
                <a:ext cx="333" cy="3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2000" i="1">
                    <a:latin typeface="Arial" charset="0"/>
                  </a:rPr>
                  <a:t>p</a:t>
                </a:r>
                <a:r>
                  <a:rPr lang="en-US" sz="2000" i="1" baseline="-25000">
                    <a:latin typeface="Arial" charset="0"/>
                  </a:rPr>
                  <a:t>T</a:t>
                </a:r>
              </a:p>
            </p:txBody>
          </p:sp>
          <p:sp>
            <p:nvSpPr>
              <p:cNvPr id="25" name="Freeform 10"/>
              <p:cNvSpPr>
                <a:spLocks/>
              </p:cNvSpPr>
              <p:nvPr/>
            </p:nvSpPr>
            <p:spPr bwMode="auto">
              <a:xfrm>
                <a:off x="1248" y="1872"/>
                <a:ext cx="64" cy="192"/>
              </a:xfrm>
              <a:custGeom>
                <a:avLst/>
                <a:gdLst/>
                <a:ahLst/>
                <a:cxnLst>
                  <a:cxn ang="0">
                    <a:pos x="48" y="192"/>
                  </a:cxn>
                  <a:cxn ang="0">
                    <a:pos x="0" y="0"/>
                  </a:cxn>
                </a:cxnLst>
                <a:rect l="0" t="0" r="r" b="b"/>
                <a:pathLst>
                  <a:path w="64" h="192">
                    <a:moveTo>
                      <a:pt x="48" y="192"/>
                    </a:moveTo>
                    <a:cubicBezTo>
                      <a:pt x="56" y="132"/>
                      <a:pt x="64" y="72"/>
                      <a:pt x="0" y="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Text Box 11"/>
              <p:cNvSpPr txBox="1">
                <a:spLocks noChangeArrowheads="1"/>
              </p:cNvSpPr>
              <p:nvPr/>
            </p:nvSpPr>
            <p:spPr bwMode="auto">
              <a:xfrm>
                <a:off x="1298" y="1738"/>
                <a:ext cx="268" cy="3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2400" i="1">
                    <a:latin typeface="Symbol" pitchFamily="18" charset="2"/>
                  </a:rPr>
                  <a:t>f</a:t>
                </a:r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>
              <a:off x="8508642" y="4462046"/>
              <a:ext cx="65915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09840A"/>
                  </a:solidFill>
                </a:rPr>
                <a:t>, </a:t>
              </a:r>
              <a:r>
                <a:rPr lang="en-US" sz="1600" b="1" dirty="0" smtClean="0">
                  <a:solidFill>
                    <a:srgbClr val="09840A"/>
                  </a:solidFill>
                  <a:latin typeface="Symbol" pitchFamily="18" charset="2"/>
                </a:rPr>
                <a:t>g</a:t>
              </a:r>
              <a:r>
                <a:rPr lang="en-US" sz="1600" b="1" dirty="0" smtClean="0">
                  <a:solidFill>
                    <a:srgbClr val="09840A"/>
                  </a:solidFill>
                </a:rPr>
                <a:t>, </a:t>
              </a:r>
              <a:r>
                <a:rPr lang="en-US" sz="1600" b="1" i="1" dirty="0" smtClean="0">
                  <a:solidFill>
                    <a:srgbClr val="09840A"/>
                  </a:solidFill>
                </a:rPr>
                <a:t>e</a:t>
              </a:r>
              <a:r>
                <a:rPr lang="en-US" sz="1600" b="1" baseline="30000" dirty="0" smtClean="0">
                  <a:solidFill>
                    <a:srgbClr val="09840A"/>
                  </a:solidFill>
                </a:rPr>
                <a:t>-</a:t>
              </a: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5410201" y="4590871"/>
            <a:ext cx="3505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Invert attenuation pattern =&gt; measure medium properties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QGP Energy Loss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Learn about E-loss mechanism</a:t>
            </a:r>
          </a:p>
          <a:p>
            <a:pPr lvl="1"/>
            <a:r>
              <a:rPr lang="en-US" dirty="0" smtClean="0"/>
              <a:t>Most direct probe of DOF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3990F-BA95-4653-83F6-33919BD59FF9}" type="datetime1">
              <a:rPr lang="en-US" smtClean="0"/>
              <a:pPr/>
              <a:t>10/5/2011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NITheP Associates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7" name="Content Placeholder 6" descr="FOOFig1String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7931" y="2959795"/>
            <a:ext cx="8229600" cy="3592220"/>
          </a:xfrm>
          <a:prstGeom prst="rect">
            <a:avLst/>
          </a:prstGeom>
        </p:spPr>
      </p:pic>
      <p:pic>
        <p:nvPicPr>
          <p:cNvPr id="8" name="Content Placeholder 6" descr="FOOFig1pQCD.pn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9105" y="2960980"/>
            <a:ext cx="8229600" cy="359222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895600" y="2524780"/>
            <a:ext cx="24016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pQCD</a:t>
            </a:r>
            <a:r>
              <a:rPr lang="en-US" sz="2800" dirty="0" smtClean="0"/>
              <a:t> Picture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689762" y="2527479"/>
            <a:ext cx="28728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AdS</a:t>
            </a:r>
            <a:r>
              <a:rPr lang="en-US" sz="2800" dirty="0" smtClean="0"/>
              <a:t>/CFT Picture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Four Fundamental Forces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8930A-73F2-4F23-AEA7-3FE3A75CD6DE}" type="datetime1">
              <a:rPr lang="en-US" smtClean="0"/>
              <a:pPr/>
              <a:t>10/5/2011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NITheP Associates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535165" y="986135"/>
            <a:ext cx="11592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Gravity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181600" y="914400"/>
            <a:ext cx="26500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Electromagnetism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12003" y="3886200"/>
            <a:ext cx="9661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Weak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69324" y="3886200"/>
            <a:ext cx="10919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Strong</a:t>
            </a:r>
          </a:p>
        </p:txBody>
      </p:sp>
      <p:pic>
        <p:nvPicPr>
          <p:cNvPr id="348163" name="Picture 3" descr="C:\Users\gte581p\Pictures\apple_falling.gif"/>
          <p:cNvPicPr>
            <a:picLocks noChangeAspect="1" noChangeArrowheads="1" noCrop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71879" y="1447800"/>
            <a:ext cx="1534886" cy="2057400"/>
          </a:xfrm>
          <a:prstGeom prst="rect">
            <a:avLst/>
          </a:prstGeom>
          <a:noFill/>
        </p:spPr>
      </p:pic>
      <p:pic>
        <p:nvPicPr>
          <p:cNvPr id="34816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67287" y="1447800"/>
            <a:ext cx="3109913" cy="2062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5338036" y="3505200"/>
            <a:ext cx="36535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John </a:t>
            </a:r>
            <a:r>
              <a:rPr lang="en-US" sz="1200" dirty="0" err="1" smtClean="0"/>
              <a:t>Maarschalk</a:t>
            </a:r>
            <a:r>
              <a:rPr lang="en-US" sz="1200" dirty="0" smtClean="0"/>
              <a:t>, travelblog.portfoliocollection.com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20765" y="3505200"/>
            <a:ext cx="17459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starchild.gsfc.nasa.gov</a:t>
            </a:r>
          </a:p>
        </p:txBody>
      </p:sp>
      <p:pic>
        <p:nvPicPr>
          <p:cNvPr id="350211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93123" y="4800600"/>
            <a:ext cx="1346200" cy="128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4565" y="4419600"/>
            <a:ext cx="3418174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19"/>
          <p:cNvSpPr txBox="1"/>
          <p:nvPr/>
        </p:nvSpPr>
        <p:spPr>
          <a:xfrm>
            <a:off x="696965" y="6123801"/>
            <a:ext cx="38750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lhs.lps.org/staff/</a:t>
            </a:r>
            <a:r>
              <a:rPr lang="en-US" sz="1200" dirty="0" err="1" smtClean="0"/>
              <a:t>sputnam</a:t>
            </a:r>
            <a:r>
              <a:rPr lang="en-US" sz="1200" dirty="0" smtClean="0"/>
              <a:t>/</a:t>
            </a:r>
            <a:r>
              <a:rPr lang="en-US" sz="1200" dirty="0" err="1" smtClean="0"/>
              <a:t>chem_notes</a:t>
            </a:r>
            <a:r>
              <a:rPr lang="en-US" sz="1200" dirty="0" smtClean="0"/>
              <a:t>/tritium_decay.gif</a:t>
            </a:r>
          </a:p>
        </p:txBody>
      </p:sp>
      <p:sp>
        <p:nvSpPr>
          <p:cNvPr id="26" name="Down Arrow 25"/>
          <p:cNvSpPr/>
          <p:nvPr/>
        </p:nvSpPr>
        <p:spPr bwMode="auto">
          <a:xfrm rot="3414848">
            <a:off x="7279256" y="4468463"/>
            <a:ext cx="523335" cy="750387"/>
          </a:xfrm>
          <a:prstGeom prst="downArrow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rtlCol="0" anchor="ctr">
            <a:noAutofit/>
          </a:bodyPr>
          <a:lstStyle/>
          <a:p>
            <a:pPr algn="ctr"/>
            <a:endParaRPr lang="en-US" sz="1200" dirty="0"/>
          </a:p>
        </p:txBody>
      </p:sp>
      <p:sp>
        <p:nvSpPr>
          <p:cNvPr id="27" name="Down Arrow 26"/>
          <p:cNvSpPr/>
          <p:nvPr/>
        </p:nvSpPr>
        <p:spPr bwMode="auto">
          <a:xfrm rot="18900000">
            <a:off x="5685926" y="4418536"/>
            <a:ext cx="523335" cy="750387"/>
          </a:xfrm>
          <a:prstGeom prst="downArrow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rtlCol="0" anchor="ctr">
            <a:noAutofit/>
          </a:bodyPr>
          <a:lstStyle/>
          <a:p>
            <a:pPr algn="ctr"/>
            <a:endParaRPr lang="en-US" sz="1200" dirty="0"/>
          </a:p>
        </p:txBody>
      </p:sp>
      <p:sp>
        <p:nvSpPr>
          <p:cNvPr id="28" name="Down Arrow 27"/>
          <p:cNvSpPr/>
          <p:nvPr/>
        </p:nvSpPr>
        <p:spPr bwMode="auto">
          <a:xfrm rot="8100000">
            <a:off x="7196185" y="5763862"/>
            <a:ext cx="523335" cy="750387"/>
          </a:xfrm>
          <a:prstGeom prst="downArrow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rtlCol="0" anchor="ctr">
            <a:noAutofit/>
          </a:bodyPr>
          <a:lstStyle/>
          <a:p>
            <a:pPr algn="ctr"/>
            <a:endParaRPr lang="en-US" sz="1200" dirty="0"/>
          </a:p>
        </p:txBody>
      </p:sp>
      <p:sp>
        <p:nvSpPr>
          <p:cNvPr id="29" name="Down Arrow 28"/>
          <p:cNvSpPr/>
          <p:nvPr/>
        </p:nvSpPr>
        <p:spPr bwMode="auto">
          <a:xfrm rot="14400000">
            <a:off x="5680494" y="5687661"/>
            <a:ext cx="523335" cy="750387"/>
          </a:xfrm>
          <a:prstGeom prst="downArrow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rtlCol="0" anchor="ctr">
            <a:noAutofit/>
          </a:bodyPr>
          <a:lstStyle/>
          <a:p>
            <a:pPr algn="ctr"/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33025E-6 L -0.05834 0.0492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" y="2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3395E-6 L 0.05 0.0603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" y="3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8.23312E-7 L -0.05 -0.0617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" y="-3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778E-17 9.25069E-9 L 0.05 -0.0395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" y="-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pQCD</a:t>
            </a:r>
            <a:r>
              <a:rPr lang="en-US" dirty="0" smtClean="0"/>
              <a:t> </a:t>
            </a:r>
            <a:r>
              <a:rPr lang="en-US" dirty="0" err="1" smtClean="0"/>
              <a:t>Rad</a:t>
            </a:r>
            <a:r>
              <a:rPr lang="en-US" dirty="0" smtClean="0"/>
              <a:t> Picture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8229600" cy="4191000"/>
          </a:xfrm>
        </p:spPr>
        <p:txBody>
          <a:bodyPr>
            <a:normAutofit lnSpcReduction="10000"/>
          </a:bodyPr>
          <a:lstStyle/>
          <a:p>
            <a:r>
              <a:rPr lang="en-US" dirty="0" err="1" smtClean="0"/>
              <a:t>Bremsstrahlung</a:t>
            </a:r>
            <a:r>
              <a:rPr lang="en-US" dirty="0" smtClean="0"/>
              <a:t> Radiation</a:t>
            </a:r>
          </a:p>
          <a:p>
            <a:pPr lvl="1"/>
            <a:r>
              <a:rPr lang="en-US" dirty="0" smtClean="0"/>
              <a:t>Weakly-coupled plasma</a:t>
            </a:r>
          </a:p>
          <a:p>
            <a:pPr lvl="2"/>
            <a:r>
              <a:rPr lang="en-US" dirty="0" smtClean="0"/>
              <a:t>Medium organizes into Debye-screened centers</a:t>
            </a:r>
          </a:p>
          <a:p>
            <a:pPr lvl="1"/>
            <a:r>
              <a:rPr lang="en-US" dirty="0" smtClean="0"/>
              <a:t>T ~ 250 </a:t>
            </a:r>
            <a:r>
              <a:rPr lang="en-US" dirty="0" err="1" smtClean="0"/>
              <a:t>MeV</a:t>
            </a:r>
            <a:r>
              <a:rPr lang="en-US" dirty="0" smtClean="0"/>
              <a:t>, g ~ 2</a:t>
            </a:r>
          </a:p>
          <a:p>
            <a:pPr lvl="2"/>
            <a:r>
              <a:rPr lang="en-US" dirty="0" smtClean="0">
                <a:latin typeface="Symbol" pitchFamily="18" charset="2"/>
              </a:rPr>
              <a:t>m</a:t>
            </a:r>
            <a:r>
              <a:rPr lang="en-US" dirty="0" smtClean="0"/>
              <a:t> ~ </a:t>
            </a:r>
            <a:r>
              <a:rPr lang="en-US" dirty="0" err="1" smtClean="0"/>
              <a:t>gT</a:t>
            </a:r>
            <a:r>
              <a:rPr lang="en-US" dirty="0" smtClean="0"/>
              <a:t> ~ 0.5 </a:t>
            </a:r>
            <a:r>
              <a:rPr lang="en-US" dirty="0" err="1" smtClean="0"/>
              <a:t>GeV</a:t>
            </a:r>
            <a:endParaRPr lang="en-US" dirty="0" smtClean="0"/>
          </a:p>
          <a:p>
            <a:pPr lvl="2"/>
            <a:r>
              <a:rPr lang="en-US" dirty="0" err="1" smtClean="0">
                <a:latin typeface="Symbol" pitchFamily="18" charset="2"/>
              </a:rPr>
              <a:t>l</a:t>
            </a:r>
            <a:r>
              <a:rPr lang="en-US" baseline="-25000" dirty="0" err="1" smtClean="0"/>
              <a:t>mfp</a:t>
            </a:r>
            <a:r>
              <a:rPr lang="en-US" dirty="0" smtClean="0"/>
              <a:t> ~ 1/g</a:t>
            </a:r>
            <a:r>
              <a:rPr lang="en-US" baseline="30000" dirty="0" smtClean="0"/>
              <a:t>2</a:t>
            </a:r>
            <a:r>
              <a:rPr lang="en-US" dirty="0" smtClean="0"/>
              <a:t>T ~ 1 fm</a:t>
            </a:r>
          </a:p>
          <a:p>
            <a:pPr lvl="2"/>
            <a:r>
              <a:rPr lang="en-US" dirty="0" err="1" smtClean="0"/>
              <a:t>R</a:t>
            </a:r>
            <a:r>
              <a:rPr lang="en-US" baseline="-25000" dirty="0" err="1" smtClean="0"/>
              <a:t>Au</a:t>
            </a:r>
            <a:r>
              <a:rPr lang="en-US" baseline="-25000" dirty="0" smtClean="0"/>
              <a:t> </a:t>
            </a:r>
            <a:r>
              <a:rPr lang="en-US" dirty="0" smtClean="0"/>
              <a:t> ~ 6 fm</a:t>
            </a:r>
          </a:p>
          <a:p>
            <a:pPr lvl="1"/>
            <a:r>
              <a:rPr lang="en-US" dirty="0" smtClean="0"/>
              <a:t>1/</a:t>
            </a:r>
            <a:r>
              <a:rPr lang="en-US" dirty="0" smtClean="0">
                <a:latin typeface="Symbol" pitchFamily="18" charset="2"/>
              </a:rPr>
              <a:t>m</a:t>
            </a:r>
            <a:r>
              <a:rPr lang="en-US" dirty="0" smtClean="0"/>
              <a:t> &lt;&lt; </a:t>
            </a:r>
            <a:r>
              <a:rPr lang="en-US" dirty="0" err="1" smtClean="0">
                <a:latin typeface="Symbol" pitchFamily="18" charset="2"/>
              </a:rPr>
              <a:t>l</a:t>
            </a:r>
            <a:r>
              <a:rPr lang="en-US" baseline="-25000" dirty="0" err="1" smtClean="0"/>
              <a:t>mfp</a:t>
            </a:r>
            <a:r>
              <a:rPr lang="en-US" dirty="0" smtClean="0"/>
              <a:t> &lt;&lt; L</a:t>
            </a:r>
          </a:p>
          <a:p>
            <a:pPr lvl="2"/>
            <a:r>
              <a:rPr lang="en-US" dirty="0" err="1" smtClean="0"/>
              <a:t>mult</a:t>
            </a:r>
            <a:r>
              <a:rPr lang="en-US" dirty="0" smtClean="0"/>
              <a:t>. </a:t>
            </a:r>
            <a:r>
              <a:rPr lang="en-US" dirty="0" err="1" smtClean="0"/>
              <a:t>coh</a:t>
            </a:r>
            <a:r>
              <a:rPr lang="en-US" dirty="0" smtClean="0"/>
              <a:t>. </a:t>
            </a:r>
            <a:r>
              <a:rPr lang="en-US" dirty="0" err="1" smtClean="0"/>
              <a:t>em</a:t>
            </a:r>
            <a:r>
              <a:rPr lang="en-US" dirty="0" smtClean="0"/>
              <a:t>.</a:t>
            </a: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57179-8ED0-4D7B-85BF-C5E9A718B830}" type="datetime1">
              <a:rPr lang="en-US" smtClean="0"/>
              <a:pPr/>
              <a:t>10/5/2011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NITheP Associates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4724400" y="5332926"/>
            <a:ext cx="40386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2800" dirty="0" smtClean="0">
                <a:solidFill>
                  <a:srgbClr val="005400"/>
                </a:solidFill>
              </a:rPr>
              <a:t>Bethe-</a:t>
            </a:r>
            <a:r>
              <a:rPr lang="en-US" sz="2800" dirty="0" err="1" smtClean="0">
                <a:solidFill>
                  <a:srgbClr val="005400"/>
                </a:solidFill>
              </a:rPr>
              <a:t>Heitler</a:t>
            </a:r>
            <a:endParaRPr lang="en-US" sz="2800" dirty="0">
              <a:solidFill>
                <a:srgbClr val="005400"/>
              </a:solidFill>
            </a:endParaRPr>
          </a:p>
          <a:p>
            <a:pPr marL="1143000" lvl="2" indent="-228600">
              <a:spcBef>
                <a:spcPct val="20000"/>
              </a:spcBef>
            </a:pPr>
            <a:r>
              <a:rPr lang="en-US" sz="2400" dirty="0" err="1">
                <a:solidFill>
                  <a:srgbClr val="4D4D4D"/>
                </a:solidFill>
              </a:rPr>
              <a:t>dp</a:t>
            </a:r>
            <a:r>
              <a:rPr lang="en-US" sz="2400" baseline="-25000" dirty="0" err="1">
                <a:solidFill>
                  <a:srgbClr val="4D4D4D"/>
                </a:solidFill>
              </a:rPr>
              <a:t>T</a:t>
            </a:r>
            <a:r>
              <a:rPr lang="en-US" sz="2400" dirty="0">
                <a:solidFill>
                  <a:srgbClr val="4D4D4D"/>
                </a:solidFill>
              </a:rPr>
              <a:t>/</a:t>
            </a:r>
            <a:r>
              <a:rPr lang="en-US" sz="2400" dirty="0" err="1">
                <a:solidFill>
                  <a:srgbClr val="4D4D4D"/>
                </a:solidFill>
              </a:rPr>
              <a:t>dt</a:t>
            </a:r>
            <a:r>
              <a:rPr lang="en-US" sz="2400" dirty="0">
                <a:solidFill>
                  <a:srgbClr val="4D4D4D"/>
                </a:solidFill>
              </a:rPr>
              <a:t> ~ -(T</a:t>
            </a:r>
            <a:r>
              <a:rPr lang="en-US" sz="2400" baseline="30000" dirty="0">
                <a:solidFill>
                  <a:srgbClr val="4D4D4D"/>
                </a:solidFill>
              </a:rPr>
              <a:t>3</a:t>
            </a:r>
            <a:r>
              <a:rPr lang="en-US" sz="2400" dirty="0">
                <a:solidFill>
                  <a:srgbClr val="4D4D4D"/>
                </a:solidFill>
              </a:rPr>
              <a:t>/M</a:t>
            </a:r>
            <a:r>
              <a:rPr lang="en-US" sz="2400" baseline="-25000" dirty="0">
                <a:solidFill>
                  <a:srgbClr val="4D4D4D"/>
                </a:solidFill>
              </a:rPr>
              <a:t>q</a:t>
            </a:r>
            <a:r>
              <a:rPr lang="en-US" sz="2400" baseline="30000" dirty="0">
                <a:solidFill>
                  <a:srgbClr val="4D4D4D"/>
                </a:solidFill>
              </a:rPr>
              <a:t>2</a:t>
            </a:r>
            <a:r>
              <a:rPr lang="en-US" sz="2400" dirty="0">
                <a:solidFill>
                  <a:srgbClr val="4D4D4D"/>
                </a:solidFill>
              </a:rPr>
              <a:t>) </a:t>
            </a:r>
            <a:r>
              <a:rPr lang="en-US" sz="2400" dirty="0" err="1" smtClean="0">
                <a:solidFill>
                  <a:srgbClr val="4D4D4D"/>
                </a:solidFill>
              </a:rPr>
              <a:t>p</a:t>
            </a:r>
            <a:r>
              <a:rPr lang="en-US" sz="2400" baseline="-25000" dirty="0" err="1" smtClean="0">
                <a:solidFill>
                  <a:srgbClr val="4D4D4D"/>
                </a:solidFill>
              </a:rPr>
              <a:t>T</a:t>
            </a:r>
            <a:endParaRPr lang="en-US" sz="2400" dirty="0">
              <a:solidFill>
                <a:srgbClr val="4D4D4D"/>
              </a:solidFill>
            </a:endParaRPr>
          </a:p>
        </p:txBody>
      </p:sp>
      <p:grpSp>
        <p:nvGrpSpPr>
          <p:cNvPr id="7" name="Group 10"/>
          <p:cNvGrpSpPr/>
          <p:nvPr/>
        </p:nvGrpSpPr>
        <p:grpSpPr>
          <a:xfrm>
            <a:off x="304800" y="5282484"/>
            <a:ext cx="5334000" cy="1283595"/>
            <a:chOff x="4419600" y="5193405"/>
            <a:chExt cx="5334000" cy="1283595"/>
          </a:xfrm>
        </p:grpSpPr>
        <p:sp>
          <p:nvSpPr>
            <p:cNvPr id="12" name="Rectangle 4"/>
            <p:cNvSpPr>
              <a:spLocks noChangeArrowheads="1"/>
            </p:cNvSpPr>
            <p:nvPr/>
          </p:nvSpPr>
          <p:spPr bwMode="auto">
            <a:xfrm>
              <a:off x="4419600" y="5257800"/>
              <a:ext cx="5334000" cy="1219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marL="742950" lvl="1" indent="-285750">
                <a:spcBef>
                  <a:spcPct val="20000"/>
                </a:spcBef>
                <a:buFontTx/>
                <a:buChar char="–"/>
              </a:pPr>
              <a:r>
                <a:rPr lang="en-US" sz="2800" dirty="0" smtClean="0">
                  <a:solidFill>
                    <a:srgbClr val="005400"/>
                  </a:solidFill>
                </a:rPr>
                <a:t>LPM</a:t>
              </a:r>
              <a:endParaRPr lang="en-US" sz="2800" dirty="0">
                <a:solidFill>
                  <a:srgbClr val="005400"/>
                </a:solidFill>
              </a:endParaRPr>
            </a:p>
            <a:p>
              <a:pPr marL="1143000" lvl="2" indent="-228600">
                <a:spcBef>
                  <a:spcPct val="20000"/>
                </a:spcBef>
              </a:pPr>
              <a:r>
                <a:rPr lang="en-US" sz="2400" dirty="0" err="1">
                  <a:solidFill>
                    <a:srgbClr val="4D4D4D"/>
                  </a:solidFill>
                </a:rPr>
                <a:t>dp</a:t>
              </a:r>
              <a:r>
                <a:rPr lang="en-US" sz="2400" baseline="-25000" dirty="0" err="1">
                  <a:solidFill>
                    <a:srgbClr val="4D4D4D"/>
                  </a:solidFill>
                </a:rPr>
                <a:t>T</a:t>
              </a:r>
              <a:r>
                <a:rPr lang="en-US" sz="2400" dirty="0">
                  <a:solidFill>
                    <a:srgbClr val="4D4D4D"/>
                  </a:solidFill>
                </a:rPr>
                <a:t>/</a:t>
              </a:r>
              <a:r>
                <a:rPr lang="en-US" sz="2400" dirty="0" err="1">
                  <a:solidFill>
                    <a:srgbClr val="4D4D4D"/>
                  </a:solidFill>
                </a:rPr>
                <a:t>dt</a:t>
              </a:r>
              <a:r>
                <a:rPr lang="en-US" sz="2400" dirty="0">
                  <a:solidFill>
                    <a:srgbClr val="4D4D4D"/>
                  </a:solidFill>
                </a:rPr>
                <a:t> ~ -LT</a:t>
              </a:r>
              <a:r>
                <a:rPr lang="en-US" sz="2400" baseline="30000" dirty="0">
                  <a:solidFill>
                    <a:srgbClr val="4D4D4D"/>
                  </a:solidFill>
                </a:rPr>
                <a:t>3</a:t>
              </a:r>
              <a:r>
                <a:rPr lang="en-US" sz="2400" dirty="0">
                  <a:solidFill>
                    <a:srgbClr val="4D4D4D"/>
                  </a:solidFill>
                </a:rPr>
                <a:t> log(</a:t>
              </a:r>
              <a:r>
                <a:rPr lang="en-US" sz="2400" dirty="0" err="1">
                  <a:solidFill>
                    <a:srgbClr val="4D4D4D"/>
                  </a:solidFill>
                </a:rPr>
                <a:t>p</a:t>
              </a:r>
              <a:r>
                <a:rPr lang="en-US" sz="2400" baseline="-25000" dirty="0" err="1">
                  <a:solidFill>
                    <a:srgbClr val="4D4D4D"/>
                  </a:solidFill>
                </a:rPr>
                <a:t>T</a:t>
              </a:r>
              <a:r>
                <a:rPr lang="en-US" sz="2400" dirty="0">
                  <a:solidFill>
                    <a:srgbClr val="4D4D4D"/>
                  </a:solidFill>
                </a:rPr>
                <a:t>/</a:t>
              </a:r>
              <a:r>
                <a:rPr lang="en-US" sz="2400" dirty="0" err="1">
                  <a:solidFill>
                    <a:srgbClr val="4D4D4D"/>
                  </a:solidFill>
                </a:rPr>
                <a:t>M</a:t>
              </a:r>
              <a:r>
                <a:rPr lang="en-US" sz="2400" baseline="-25000" dirty="0" err="1">
                  <a:solidFill>
                    <a:srgbClr val="4D4D4D"/>
                  </a:solidFill>
                </a:rPr>
                <a:t>q</a:t>
              </a:r>
              <a:r>
                <a:rPr lang="en-US" sz="2400" dirty="0" smtClean="0">
                  <a:solidFill>
                    <a:srgbClr val="4D4D4D"/>
                  </a:solidFill>
                </a:rPr>
                <a:t>)</a:t>
              </a:r>
              <a:endParaRPr lang="en-US" sz="2400" dirty="0">
                <a:solidFill>
                  <a:srgbClr val="4D4D4D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4800600" y="5193405"/>
              <a:ext cx="3962400" cy="1143000"/>
            </a:xfrm>
            <a:prstGeom prst="rect">
              <a:avLst/>
            </a:prstGeom>
            <a:noFill/>
            <a:ln w="44450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rtlCol="0" anchor="ctr">
              <a:spAutoFit/>
            </a:bodyPr>
            <a:lstStyle/>
            <a:p>
              <a:pPr algn="ctr"/>
              <a:endParaRPr lang="en-US" sz="1200" dirty="0"/>
            </a:p>
          </p:txBody>
        </p:sp>
      </p:grpSp>
      <p:grpSp>
        <p:nvGrpSpPr>
          <p:cNvPr id="8" name="Group 13"/>
          <p:cNvGrpSpPr/>
          <p:nvPr/>
        </p:nvGrpSpPr>
        <p:grpSpPr>
          <a:xfrm>
            <a:off x="4953000" y="2971800"/>
            <a:ext cx="4102414" cy="1752600"/>
            <a:chOff x="1066800" y="1905000"/>
            <a:chExt cx="4102414" cy="1752600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066800" y="1905000"/>
              <a:ext cx="4038600" cy="13727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7" name="TextBox 16"/>
            <p:cNvSpPr txBox="1"/>
            <p:nvPr/>
          </p:nvSpPr>
          <p:spPr>
            <a:xfrm>
              <a:off x="2057400" y="3380601"/>
              <a:ext cx="31118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/>
                <a:t>Gyulassy</a:t>
              </a:r>
              <a:r>
                <a:rPr lang="en-US" sz="1200" dirty="0" smtClean="0"/>
                <a:t>, </a:t>
              </a:r>
              <a:r>
                <a:rPr lang="en-US" sz="1200" dirty="0" err="1" smtClean="0"/>
                <a:t>Levai</a:t>
              </a:r>
              <a:r>
                <a:rPr lang="en-US" sz="1200" dirty="0" smtClean="0"/>
                <a:t>, and </a:t>
              </a:r>
              <a:r>
                <a:rPr lang="en-US" sz="1200" dirty="0" err="1" smtClean="0"/>
                <a:t>Vitev</a:t>
              </a:r>
              <a:r>
                <a:rPr lang="en-US" sz="1200" dirty="0" smtClean="0"/>
                <a:t>, NPB571 (2000)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Hard-to-Find Jets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9200"/>
            <a:ext cx="4038600" cy="4525963"/>
          </a:xfrm>
        </p:spPr>
        <p:txBody>
          <a:bodyPr/>
          <a:lstStyle/>
          <a:p>
            <a:r>
              <a:rPr lang="en-US" dirty="0" smtClean="0"/>
              <a:t>Peripheral Collision</a:t>
            </a:r>
          </a:p>
          <a:p>
            <a:pPr lvl="1"/>
            <a:r>
              <a:rPr lang="en-US" dirty="0" smtClean="0"/>
              <a:t>similar to p + p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4038600" cy="4525963"/>
          </a:xfrm>
        </p:spPr>
        <p:txBody>
          <a:bodyPr/>
          <a:lstStyle/>
          <a:p>
            <a:r>
              <a:rPr lang="en-US" dirty="0" smtClean="0"/>
              <a:t>Central Collision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D01D8-65E7-4EA2-A3A8-C583E1C2E916}" type="datetime1">
              <a:rPr lang="en-US" smtClean="0"/>
              <a:pPr/>
              <a:t>10/5/2011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NITheP Associates Meeting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9666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1" y="2341109"/>
            <a:ext cx="4114800" cy="3362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665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341109"/>
            <a:ext cx="4343400" cy="3373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2667000" y="5791200"/>
            <a:ext cx="36217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ATLAS measurements from Steinberg, HI at LHC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NITheP Associates Meeting</a:t>
            </a:r>
            <a:endParaRPr lang="en-US"/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3337D-5F07-49A2-9B71-5FAE03C03B6D}" type="slidenum">
              <a:rPr lang="en-US"/>
              <a:pPr/>
              <a:t>22</a:t>
            </a:fld>
            <a:endParaRPr lang="en-US"/>
          </a:p>
        </p:txBody>
      </p:sp>
      <p:sp>
        <p:nvSpPr>
          <p:cNvPr id="64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High-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Observable</a:t>
            </a:r>
            <a:endParaRPr lang="en-US" dirty="0"/>
          </a:p>
        </p:txBody>
      </p:sp>
      <p:sp>
        <p:nvSpPr>
          <p:cNvPr id="648206" name="Rectangle 14"/>
          <p:cNvSpPr>
            <a:spLocks noGrp="1" noChangeArrowheads="1"/>
          </p:cNvSpPr>
          <p:nvPr>
            <p:ph type="body" idx="1"/>
          </p:nvPr>
        </p:nvSpPr>
        <p:spPr>
          <a:xfrm>
            <a:off x="381000" y="4267200"/>
            <a:ext cx="7772400" cy="533400"/>
          </a:xfrm>
          <a:noFill/>
          <a:ln/>
        </p:spPr>
        <p:txBody>
          <a:bodyPr/>
          <a:lstStyle/>
          <a:p>
            <a:pPr lvl="2">
              <a:buFontTx/>
              <a:buNone/>
            </a:pPr>
            <a:r>
              <a:rPr lang="en-US" dirty="0" smtClean="0">
                <a:solidFill>
                  <a:srgbClr val="005400"/>
                </a:solidFill>
              </a:rPr>
              <a:t>Naively</a:t>
            </a:r>
            <a:r>
              <a:rPr lang="en-US" dirty="0">
                <a:solidFill>
                  <a:srgbClr val="005400"/>
                </a:solidFill>
              </a:rPr>
              <a:t>: if medium has no effect, then </a:t>
            </a:r>
            <a:r>
              <a:rPr lang="en-US" b="1" i="1" dirty="0">
                <a:solidFill>
                  <a:srgbClr val="005400"/>
                </a:solidFill>
              </a:rPr>
              <a:t>R</a:t>
            </a:r>
            <a:r>
              <a:rPr lang="en-US" b="1" i="1" baseline="-25000" dirty="0">
                <a:solidFill>
                  <a:srgbClr val="005400"/>
                </a:solidFill>
              </a:rPr>
              <a:t>AA</a:t>
            </a:r>
            <a:r>
              <a:rPr lang="en-US" dirty="0">
                <a:solidFill>
                  <a:srgbClr val="005400"/>
                </a:solidFill>
              </a:rPr>
              <a:t> = 1</a:t>
            </a:r>
          </a:p>
        </p:txBody>
      </p:sp>
      <p:sp>
        <p:nvSpPr>
          <p:cNvPr id="648207" name="Rectangle 15"/>
          <p:cNvSpPr>
            <a:spLocks noChangeArrowheads="1"/>
          </p:cNvSpPr>
          <p:nvPr/>
        </p:nvSpPr>
        <p:spPr bwMode="auto">
          <a:xfrm>
            <a:off x="1193800" y="4267200"/>
            <a:ext cx="6629400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2" name="Date Placeholder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06E55-2335-4D79-8BDF-C5517BAF14EE}" type="datetime1">
              <a:rPr lang="en-US" smtClean="0"/>
              <a:pPr/>
              <a:t>10/5/2011</a:t>
            </a:fld>
            <a:endParaRPr lang="en-US"/>
          </a:p>
        </p:txBody>
      </p:sp>
      <p:pic>
        <p:nvPicPr>
          <p:cNvPr id="355331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76225" y="1905000"/>
            <a:ext cx="8591550" cy="15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NITheP Associates Meeting</a:t>
            </a:r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CA8A3-5C68-4163-9A01-2EBC296A9D14}" type="slidenum">
              <a:rPr lang="en-US"/>
              <a:pPr/>
              <a:t>23</a:t>
            </a:fld>
            <a:endParaRPr lang="en-US"/>
          </a:p>
        </p:txBody>
      </p:sp>
      <p:sp>
        <p:nvSpPr>
          <p:cNvPr id="3727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algn="l"/>
            <a:r>
              <a:rPr lang="en-US" dirty="0" err="1"/>
              <a:t>pQCD</a:t>
            </a:r>
            <a:r>
              <a:rPr lang="en-US" dirty="0"/>
              <a:t> Success at RHIC:</a:t>
            </a:r>
          </a:p>
        </p:txBody>
      </p:sp>
      <p:sp>
        <p:nvSpPr>
          <p:cNvPr id="372739" name="Text Box 3"/>
          <p:cNvSpPr txBox="1">
            <a:spLocks noChangeArrowheads="1"/>
          </p:cNvSpPr>
          <p:nvPr/>
        </p:nvSpPr>
        <p:spPr bwMode="auto">
          <a:xfrm>
            <a:off x="746125" y="43846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 sz="2400">
              <a:solidFill>
                <a:srgbClr val="008000"/>
              </a:solidFill>
              <a:latin typeface="Times New Roman" pitchFamily="18" charset="0"/>
            </a:endParaRPr>
          </a:p>
        </p:txBody>
      </p:sp>
      <p:sp>
        <p:nvSpPr>
          <p:cNvPr id="37274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-381000" y="2895600"/>
            <a:ext cx="4648200" cy="838200"/>
          </a:xfrm>
          <a:noFill/>
          <a:ln/>
        </p:spPr>
        <p:txBody>
          <a:bodyPr>
            <a:normAutofit fontScale="92500" lnSpcReduction="10000"/>
          </a:bodyPr>
          <a:lstStyle/>
          <a:p>
            <a:pPr lvl="1"/>
            <a:r>
              <a:rPr lang="en-US" dirty="0"/>
              <a:t>Consistency: R</a:t>
            </a:r>
            <a:r>
              <a:rPr lang="en-US" baseline="-25000" dirty="0"/>
              <a:t>AA</a:t>
            </a:r>
            <a:r>
              <a:rPr lang="en-US" dirty="0"/>
              <a:t>(</a:t>
            </a:r>
            <a:r>
              <a:rPr lang="en-US" dirty="0">
                <a:latin typeface="Symbol" pitchFamily="18" charset="2"/>
              </a:rPr>
              <a:t>h</a:t>
            </a:r>
            <a:r>
              <a:rPr lang="en-US" dirty="0"/>
              <a:t>)~R</a:t>
            </a:r>
            <a:r>
              <a:rPr lang="en-US" baseline="-25000" dirty="0"/>
              <a:t>AA</a:t>
            </a:r>
            <a:r>
              <a:rPr lang="en-US" dirty="0"/>
              <a:t>(</a:t>
            </a:r>
            <a:r>
              <a:rPr lang="en-US" dirty="0">
                <a:latin typeface="Symbol" pitchFamily="18" charset="2"/>
              </a:rPr>
              <a:t>p</a:t>
            </a:r>
            <a:r>
              <a:rPr lang="en-US" dirty="0"/>
              <a:t>)</a:t>
            </a:r>
          </a:p>
        </p:txBody>
      </p:sp>
      <p:sp>
        <p:nvSpPr>
          <p:cNvPr id="372741" name="Rectangle 5"/>
          <p:cNvSpPr>
            <a:spLocks noChangeArrowheads="1"/>
          </p:cNvSpPr>
          <p:nvPr/>
        </p:nvSpPr>
        <p:spPr bwMode="auto">
          <a:xfrm>
            <a:off x="-381000" y="3886200"/>
            <a:ext cx="4343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2800" dirty="0">
                <a:solidFill>
                  <a:srgbClr val="005400"/>
                </a:solidFill>
              </a:rPr>
              <a:t>Null Control: R</a:t>
            </a:r>
            <a:r>
              <a:rPr lang="en-US" sz="2800" baseline="-25000" dirty="0">
                <a:solidFill>
                  <a:srgbClr val="005400"/>
                </a:solidFill>
              </a:rPr>
              <a:t>AA</a:t>
            </a:r>
            <a:r>
              <a:rPr lang="en-US" sz="2800" dirty="0">
                <a:solidFill>
                  <a:srgbClr val="005400"/>
                </a:solidFill>
              </a:rPr>
              <a:t>(</a:t>
            </a:r>
            <a:r>
              <a:rPr lang="en-US" sz="2800" dirty="0">
                <a:solidFill>
                  <a:srgbClr val="005400"/>
                </a:solidFill>
                <a:latin typeface="Symbol" pitchFamily="18" charset="2"/>
              </a:rPr>
              <a:t>g</a:t>
            </a:r>
            <a:r>
              <a:rPr lang="en-US" sz="2800" dirty="0">
                <a:solidFill>
                  <a:srgbClr val="005400"/>
                </a:solidFill>
              </a:rPr>
              <a:t>)~1</a:t>
            </a:r>
          </a:p>
        </p:txBody>
      </p:sp>
      <p:sp>
        <p:nvSpPr>
          <p:cNvPr id="372742" name="Rectangle 6"/>
          <p:cNvSpPr>
            <a:spLocks noChangeArrowheads="1"/>
          </p:cNvSpPr>
          <p:nvPr/>
        </p:nvSpPr>
        <p:spPr bwMode="auto">
          <a:xfrm>
            <a:off x="-381000" y="4953000"/>
            <a:ext cx="81534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2800" dirty="0">
                <a:solidFill>
                  <a:srgbClr val="005400"/>
                </a:solidFill>
              </a:rPr>
              <a:t>GLV Prediction: </a:t>
            </a:r>
            <a:r>
              <a:rPr lang="en-US" sz="2800" dirty="0" err="1">
                <a:solidFill>
                  <a:srgbClr val="005400"/>
                </a:solidFill>
              </a:rPr>
              <a:t>Theory~Data</a:t>
            </a:r>
            <a:r>
              <a:rPr lang="en-US" sz="2800" dirty="0">
                <a:solidFill>
                  <a:srgbClr val="005400"/>
                </a:solidFill>
              </a:rPr>
              <a:t> for reasonable fixed L~5 fm and </a:t>
            </a:r>
            <a:r>
              <a:rPr lang="en-US" sz="2800" dirty="0" err="1">
                <a:solidFill>
                  <a:srgbClr val="005400"/>
                </a:solidFill>
              </a:rPr>
              <a:t>dN</a:t>
            </a:r>
            <a:r>
              <a:rPr lang="en-US" sz="2800" baseline="-25000" dirty="0" err="1">
                <a:solidFill>
                  <a:srgbClr val="005400"/>
                </a:solidFill>
              </a:rPr>
              <a:t>g</a:t>
            </a:r>
            <a:r>
              <a:rPr lang="en-US" sz="2800" dirty="0">
                <a:solidFill>
                  <a:srgbClr val="005400"/>
                </a:solidFill>
              </a:rPr>
              <a:t>/</a:t>
            </a:r>
            <a:r>
              <a:rPr lang="en-US" sz="2800" dirty="0" err="1">
                <a:solidFill>
                  <a:srgbClr val="005400"/>
                </a:solidFill>
              </a:rPr>
              <a:t>dy~dN</a:t>
            </a:r>
            <a:r>
              <a:rPr lang="en-US" sz="2800" baseline="-25000" dirty="0" err="1">
                <a:solidFill>
                  <a:srgbClr val="005400"/>
                </a:solidFill>
                <a:latin typeface="Symbol" pitchFamily="18" charset="2"/>
              </a:rPr>
              <a:t>p</a:t>
            </a:r>
            <a:r>
              <a:rPr lang="en-US" sz="2800" dirty="0">
                <a:solidFill>
                  <a:srgbClr val="005400"/>
                </a:solidFill>
              </a:rPr>
              <a:t>/</a:t>
            </a:r>
            <a:r>
              <a:rPr lang="en-US" sz="2800" dirty="0" err="1">
                <a:solidFill>
                  <a:srgbClr val="005400"/>
                </a:solidFill>
              </a:rPr>
              <a:t>dy</a:t>
            </a:r>
            <a:endParaRPr lang="en-US" sz="2800" dirty="0">
              <a:solidFill>
                <a:srgbClr val="005400"/>
              </a:solidFill>
            </a:endParaRP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838200" y="1092200"/>
            <a:ext cx="8001000" cy="3556000"/>
            <a:chOff x="528" y="624"/>
            <a:chExt cx="5040" cy="2240"/>
          </a:xfrm>
        </p:grpSpPr>
        <p:sp>
          <p:nvSpPr>
            <p:cNvPr id="372743" name="Text Box 7"/>
            <p:cNvSpPr txBox="1">
              <a:spLocks noChangeArrowheads="1"/>
            </p:cNvSpPr>
            <p:nvPr/>
          </p:nvSpPr>
          <p:spPr bwMode="auto">
            <a:xfrm>
              <a:off x="528" y="1104"/>
              <a:ext cx="178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1200" dirty="0"/>
                <a:t>Y. </a:t>
              </a:r>
              <a:r>
                <a:rPr lang="en-US" sz="1200" dirty="0" err="1"/>
                <a:t>Akiba</a:t>
              </a:r>
              <a:r>
                <a:rPr lang="en-US" sz="1200" dirty="0"/>
                <a:t> </a:t>
              </a:r>
              <a:r>
                <a:rPr lang="en-US" sz="1200" i="1" dirty="0"/>
                <a:t>for the PHENIX collaboration</a:t>
              </a:r>
              <a:r>
                <a:rPr lang="en-US" sz="1200" dirty="0"/>
                <a:t>, </a:t>
              </a:r>
              <a:r>
                <a:rPr lang="en-US" sz="1200" dirty="0" err="1"/>
                <a:t>hep</a:t>
              </a:r>
              <a:r>
                <a:rPr lang="en-US" sz="1200" dirty="0"/>
                <a:t>-ex/0510008</a:t>
              </a:r>
              <a:endParaRPr lang="en-US" sz="1200" i="1" dirty="0"/>
            </a:p>
          </p:txBody>
        </p:sp>
        <p:pic>
          <p:nvPicPr>
            <p:cNvPr id="372744" name="Picture 8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064" y="624"/>
              <a:ext cx="3504" cy="2240"/>
            </a:xfrm>
            <a:prstGeom prst="rect">
              <a:avLst/>
            </a:prstGeom>
            <a:noFill/>
          </p:spPr>
        </p:pic>
      </p:grpSp>
      <p:sp>
        <p:nvSpPr>
          <p:cNvPr id="372745" name="Text Box 9"/>
          <p:cNvSpPr txBox="1">
            <a:spLocks noChangeArrowheads="1"/>
          </p:cNvSpPr>
          <p:nvPr/>
        </p:nvSpPr>
        <p:spPr bwMode="auto">
          <a:xfrm>
            <a:off x="457200" y="914400"/>
            <a:ext cx="24669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>
                <a:solidFill>
                  <a:srgbClr val="2D2A62"/>
                </a:solidFill>
              </a:rPr>
              <a:t>(circa 2005)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FE991-C238-472B-A2B1-097ECCD263AE}" type="datetime1">
              <a:rPr lang="en-US" smtClean="0"/>
              <a:pPr/>
              <a:t>10/5/2011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NITheP Associates Meeting</a:t>
            </a:r>
            <a:endParaRPr lang="en-US"/>
          </a:p>
        </p:txBody>
      </p:sp>
      <p:sp>
        <p:nvSpPr>
          <p:cNvPr id="1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A2126-275E-45C1-9C77-1FB1894110D1}" type="slidenum">
              <a:rPr lang="en-US"/>
              <a:pPr/>
              <a:t>24</a:t>
            </a:fld>
            <a:endParaRPr lang="en-US"/>
          </a:p>
        </p:txBody>
      </p:sp>
      <p:sp>
        <p:nvSpPr>
          <p:cNvPr id="8284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Quantitative Disagreement</a:t>
            </a:r>
            <a:endParaRPr lang="en-US" dirty="0"/>
          </a:p>
        </p:txBody>
      </p:sp>
      <p:sp>
        <p:nvSpPr>
          <p:cNvPr id="828429" name="Text Box 13"/>
          <p:cNvSpPr txBox="1">
            <a:spLocks noChangeArrowheads="1"/>
          </p:cNvSpPr>
          <p:nvPr/>
        </p:nvSpPr>
        <p:spPr bwMode="auto">
          <a:xfrm>
            <a:off x="2620963" y="5638800"/>
            <a:ext cx="3703637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baseline="0" dirty="0">
                <a:solidFill>
                  <a:srgbClr val="CC0000"/>
                </a:solidFill>
              </a:rPr>
              <a:t>Pert. at LHC energies?</a:t>
            </a:r>
          </a:p>
        </p:txBody>
      </p:sp>
      <p:grpSp>
        <p:nvGrpSpPr>
          <p:cNvPr id="2" name="Group 23"/>
          <p:cNvGrpSpPr/>
          <p:nvPr/>
        </p:nvGrpSpPr>
        <p:grpSpPr>
          <a:xfrm>
            <a:off x="2133600" y="1295400"/>
            <a:ext cx="4572000" cy="4038600"/>
            <a:chOff x="4953000" y="1752600"/>
            <a:chExt cx="4241043" cy="3629799"/>
          </a:xfrm>
        </p:grpSpPr>
        <p:pic>
          <p:nvPicPr>
            <p:cNvPr id="20486" name="Picture 6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953000" y="1752600"/>
              <a:ext cx="3920613" cy="3352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2" name="TextBox 21"/>
            <p:cNvSpPr txBox="1"/>
            <p:nvPr/>
          </p:nvSpPr>
          <p:spPr>
            <a:xfrm>
              <a:off x="5562600" y="5105400"/>
              <a:ext cx="363144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Wicks, WAH, </a:t>
              </a:r>
              <a:r>
                <a:rPr lang="en-US" sz="1200" dirty="0" err="1" smtClean="0"/>
                <a:t>Gyulassy</a:t>
              </a:r>
              <a:r>
                <a:rPr lang="en-US" sz="1200" dirty="0" smtClean="0"/>
                <a:t>, </a:t>
              </a:r>
              <a:r>
                <a:rPr lang="en-US" sz="1200" dirty="0" err="1" smtClean="0"/>
                <a:t>Djordjevic</a:t>
              </a:r>
              <a:r>
                <a:rPr lang="en-US" sz="1200" dirty="0" smtClean="0"/>
                <a:t>, NPA784 (2007)</a:t>
              </a:r>
            </a:p>
          </p:txBody>
        </p:sp>
      </p:grpSp>
      <p:sp>
        <p:nvSpPr>
          <p:cNvPr id="27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20651-A2B2-4AD9-AB8C-34A62DE3AE90}" type="datetime1">
              <a:rPr lang="en-US" smtClean="0"/>
              <a:pPr/>
              <a:t>10/5/2011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28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842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</a:t>
            </a:r>
            <a:r>
              <a:rPr lang="en-US" baseline="-25000" dirty="0" smtClean="0"/>
              <a:t>AA</a:t>
            </a:r>
            <a:r>
              <a:rPr lang="en-US" dirty="0" smtClean="0"/>
              <a:t> at LHC: First Results</a:t>
            </a:r>
            <a:endParaRPr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562600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Many caveats</a:t>
            </a:r>
          </a:p>
          <a:p>
            <a:pPr lvl="1"/>
            <a:r>
              <a:rPr lang="en-US" dirty="0" smtClean="0"/>
              <a:t>But, difficult to reconcile large increase in multiplicity and minor increase in suppression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E4094-838C-4882-B849-1DB548EB503F}" type="datetime1">
              <a:rPr lang="en-US" smtClean="0"/>
              <a:pPr/>
              <a:t>10/5/2011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NITheP Associates Meeting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967684" name="Picture 4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39950" y="1066800"/>
            <a:ext cx="4864100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7687" name="Picture 7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39950" y="1087854"/>
            <a:ext cx="4864100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7688" name="Picture 8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39950" y="1078832"/>
            <a:ext cx="4864100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7690" name="Picture 10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39950" y="1078832"/>
            <a:ext cx="4864100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5562600" y="4972050"/>
            <a:ext cx="22258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WAH and M </a:t>
            </a:r>
            <a:r>
              <a:rPr lang="en-US" sz="1200" dirty="0" err="1" smtClean="0"/>
              <a:t>Gyulassy</a:t>
            </a:r>
            <a:r>
              <a:rPr lang="en-US" sz="1200" dirty="0" smtClean="0"/>
              <a:t>, in prep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</a:t>
            </a:r>
            <a:r>
              <a:rPr lang="en-US" baseline="-25000" dirty="0" smtClean="0"/>
              <a:t>AA</a:t>
            </a:r>
            <a:r>
              <a:rPr lang="en-US" dirty="0" smtClean="0"/>
              <a:t> at LHC: First Results</a:t>
            </a:r>
            <a:endParaRPr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562600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Many caveats</a:t>
            </a:r>
          </a:p>
          <a:p>
            <a:pPr lvl="1"/>
            <a:r>
              <a:rPr lang="en-US" dirty="0" smtClean="0"/>
              <a:t>But, difficult to reconcile large increase in multiplicity and minor increase in suppression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E4094-838C-4882-B849-1DB548EB503F}" type="datetime1">
              <a:rPr lang="en-US" smtClean="0"/>
              <a:pPr/>
              <a:t>10/5/2011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NITheP Associates Meeting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967690" name="Picture 10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05000" y="1066800"/>
            <a:ext cx="4864100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5562600" y="4972050"/>
            <a:ext cx="22258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WAH and M </a:t>
            </a:r>
            <a:r>
              <a:rPr lang="en-US" sz="1200" dirty="0" err="1" smtClean="0"/>
              <a:t>Gyulassy</a:t>
            </a:r>
            <a:r>
              <a:rPr lang="en-US" sz="1200" dirty="0" smtClean="0"/>
              <a:t>, in prep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NITheP Associates Meeting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096E2-C52C-45A4-B9DB-D2A6DDE0618F}" type="slidenum">
              <a:rPr lang="en-US"/>
              <a:pPr/>
              <a:t>27</a:t>
            </a:fld>
            <a:endParaRPr lang="en-US"/>
          </a:p>
        </p:txBody>
      </p:sp>
      <p:sp>
        <p:nvSpPr>
          <p:cNvPr id="606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Jets in </a:t>
            </a:r>
            <a:r>
              <a:rPr lang="en-US" dirty="0" err="1" smtClean="0"/>
              <a:t>AdS</a:t>
            </a:r>
            <a:r>
              <a:rPr lang="en-US" dirty="0" smtClean="0"/>
              <a:t>/CFT</a:t>
            </a:r>
            <a:endParaRPr lang="en-US" dirty="0"/>
          </a:p>
        </p:txBody>
      </p:sp>
      <p:sp>
        <p:nvSpPr>
          <p:cNvPr id="6062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990600"/>
            <a:ext cx="7772400" cy="5410200"/>
          </a:xfrm>
        </p:spPr>
        <p:txBody>
          <a:bodyPr/>
          <a:lstStyle/>
          <a:p>
            <a:r>
              <a:rPr lang="en-US" dirty="0"/>
              <a:t>Model heavy quark jet energy loss by embedding string in </a:t>
            </a:r>
            <a:r>
              <a:rPr lang="en-US" dirty="0" err="1"/>
              <a:t>AdS</a:t>
            </a:r>
            <a:r>
              <a:rPr lang="en-US" dirty="0"/>
              <a:t> space</a:t>
            </a:r>
          </a:p>
          <a:p>
            <a:pPr lvl="1">
              <a:buNone/>
            </a:pPr>
            <a:endParaRPr lang="en-US" dirty="0"/>
          </a:p>
          <a:p>
            <a:pPr lvl="1">
              <a:buFontTx/>
              <a:buNone/>
            </a:pPr>
            <a:r>
              <a:rPr lang="en-US" dirty="0" err="1"/>
              <a:t>dp</a:t>
            </a:r>
            <a:r>
              <a:rPr lang="en-US" baseline="-25000" dirty="0" err="1"/>
              <a:t>T</a:t>
            </a:r>
            <a:r>
              <a:rPr lang="en-US" dirty="0"/>
              <a:t>/</a:t>
            </a:r>
            <a:r>
              <a:rPr lang="en-US" dirty="0" err="1"/>
              <a:t>dt</a:t>
            </a:r>
            <a:r>
              <a:rPr lang="en-US" dirty="0"/>
              <a:t> = - </a:t>
            </a:r>
            <a:r>
              <a:rPr lang="en-US" dirty="0">
                <a:latin typeface="Symbol" pitchFamily="18" charset="2"/>
              </a:rPr>
              <a:t>m</a:t>
            </a:r>
            <a:r>
              <a:rPr lang="en-US" dirty="0"/>
              <a:t> </a:t>
            </a:r>
            <a:r>
              <a:rPr lang="en-US" dirty="0" err="1"/>
              <a:t>p</a:t>
            </a:r>
            <a:r>
              <a:rPr lang="en-US" baseline="-25000" dirty="0" err="1"/>
              <a:t>T</a:t>
            </a:r>
            <a:endParaRPr lang="en-US" baseline="-25000" dirty="0"/>
          </a:p>
          <a:p>
            <a:pPr lvl="1">
              <a:buNone/>
            </a:pPr>
            <a:endParaRPr lang="en-US" baseline="-25000" dirty="0"/>
          </a:p>
          <a:p>
            <a:pPr lvl="1">
              <a:buFontTx/>
              <a:buNone/>
            </a:pPr>
            <a:r>
              <a:rPr lang="en-US" dirty="0">
                <a:latin typeface="Symbol" pitchFamily="18" charset="2"/>
              </a:rPr>
              <a:t>m</a:t>
            </a:r>
            <a:r>
              <a:rPr lang="en-US" dirty="0"/>
              <a:t> = </a:t>
            </a:r>
            <a:r>
              <a:rPr lang="en-US" dirty="0">
                <a:latin typeface="Symbol" pitchFamily="18" charset="2"/>
              </a:rPr>
              <a:t>pl</a:t>
            </a:r>
            <a:r>
              <a:rPr lang="en-US" baseline="30000" dirty="0">
                <a:latin typeface="Symbol" pitchFamily="18" charset="2"/>
              </a:rPr>
              <a:t>1/2</a:t>
            </a:r>
            <a:r>
              <a:rPr lang="en-US" dirty="0">
                <a:latin typeface="Symbol" pitchFamily="18" charset="2"/>
              </a:rPr>
              <a:t> </a:t>
            </a:r>
            <a:r>
              <a:rPr lang="en-US" dirty="0"/>
              <a:t>T</a:t>
            </a:r>
            <a:r>
              <a:rPr lang="en-US" baseline="30000" dirty="0"/>
              <a:t>2</a:t>
            </a:r>
            <a:r>
              <a:rPr lang="en-US" dirty="0"/>
              <a:t>/2M</a:t>
            </a:r>
            <a:r>
              <a:rPr lang="en-US" baseline="-25000" dirty="0"/>
              <a:t>q</a:t>
            </a:r>
          </a:p>
        </p:txBody>
      </p:sp>
      <p:grpSp>
        <p:nvGrpSpPr>
          <p:cNvPr id="2" name="Group 10"/>
          <p:cNvGrpSpPr/>
          <p:nvPr/>
        </p:nvGrpSpPr>
        <p:grpSpPr>
          <a:xfrm>
            <a:off x="3962400" y="2438400"/>
            <a:ext cx="5181600" cy="2943999"/>
            <a:chOff x="3962400" y="2438400"/>
            <a:chExt cx="5181600" cy="2943999"/>
          </a:xfrm>
        </p:grpSpPr>
        <p:graphicFrame>
          <p:nvGraphicFramePr>
            <p:cNvPr id="606212" name="Object 4"/>
            <p:cNvGraphicFramePr>
              <a:graphicFrameLocks noChangeAspect="1"/>
            </p:cNvGraphicFramePr>
            <p:nvPr/>
          </p:nvGraphicFramePr>
          <p:xfrm>
            <a:off x="3962400" y="2438400"/>
            <a:ext cx="5105400" cy="2543175"/>
          </p:xfrm>
          <a:graphic>
            <a:graphicData uri="http://schemas.openxmlformats.org/presentationml/2006/ole">
              <p:oleObj spid="_x0000_s820226" name="Image" r:id="rId3" imgW="13561905" imgH="6755556" progId="">
                <p:embed/>
              </p:oleObj>
            </a:graphicData>
          </a:graphic>
        </p:graphicFrame>
        <p:sp>
          <p:nvSpPr>
            <p:cNvPr id="606214" name="Rectangle 6"/>
            <p:cNvSpPr>
              <a:spLocks noChangeArrowheads="1"/>
            </p:cNvSpPr>
            <p:nvPr/>
          </p:nvSpPr>
          <p:spPr bwMode="auto">
            <a:xfrm>
              <a:off x="4158789" y="5105400"/>
              <a:ext cx="4985211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00" dirty="0"/>
                <a:t>J </a:t>
              </a:r>
              <a:r>
                <a:rPr lang="en-US" sz="1200" dirty="0" err="1"/>
                <a:t>Friess</a:t>
              </a:r>
              <a:r>
                <a:rPr lang="en-US" sz="1200" dirty="0"/>
                <a:t>, S </a:t>
              </a:r>
              <a:r>
                <a:rPr lang="en-US" sz="1200" dirty="0" err="1"/>
                <a:t>Gubser</a:t>
              </a:r>
              <a:r>
                <a:rPr lang="en-US" sz="1200" dirty="0"/>
                <a:t>, G </a:t>
              </a:r>
              <a:r>
                <a:rPr lang="en-US" sz="1200" dirty="0" err="1"/>
                <a:t>Michalogiorgakis</a:t>
              </a:r>
              <a:r>
                <a:rPr lang="en-US" sz="1200" dirty="0"/>
                <a:t>, S </a:t>
              </a:r>
              <a:r>
                <a:rPr lang="en-US" sz="1200" dirty="0" err="1"/>
                <a:t>Pufu</a:t>
              </a:r>
              <a:r>
                <a:rPr lang="en-US" sz="1200" dirty="0"/>
                <a:t>, Phys Rev </a:t>
              </a:r>
              <a:r>
                <a:rPr lang="en-US" sz="1200" b="1" dirty="0" smtClean="0"/>
                <a:t>D75</a:t>
              </a:r>
              <a:r>
                <a:rPr lang="en-US" sz="1200" dirty="0" smtClean="0"/>
                <a:t> (2007)</a:t>
              </a:r>
              <a:endParaRPr lang="en-US" sz="1200" dirty="0"/>
            </a:p>
          </p:txBody>
        </p:sp>
      </p:grp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BC91D-378C-47F5-A07B-7CCCA0EEBFB6}" type="datetime1">
              <a:rPr lang="en-US" smtClean="0"/>
              <a:pPr/>
              <a:t>10/5/2011</a:t>
            </a:fld>
            <a:endParaRPr lang="en-US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-304800" y="4343400"/>
            <a:ext cx="53340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2400" dirty="0">
                <a:solidFill>
                  <a:srgbClr val="005400"/>
                </a:solidFill>
              </a:rPr>
              <a:t>Similar to Bethe-</a:t>
            </a:r>
            <a:r>
              <a:rPr lang="en-US" sz="2400" dirty="0" err="1">
                <a:solidFill>
                  <a:srgbClr val="005400"/>
                </a:solidFill>
              </a:rPr>
              <a:t>Heitler</a:t>
            </a:r>
            <a:endParaRPr lang="en-US" sz="2400" dirty="0">
              <a:solidFill>
                <a:srgbClr val="005400"/>
              </a:solidFill>
            </a:endParaRPr>
          </a:p>
          <a:p>
            <a:pPr marL="1143000" lvl="2" indent="-228600">
              <a:spcBef>
                <a:spcPct val="20000"/>
              </a:spcBef>
            </a:pPr>
            <a:r>
              <a:rPr lang="en-US" sz="2000" dirty="0" err="1">
                <a:solidFill>
                  <a:srgbClr val="4D4D4D"/>
                </a:solidFill>
              </a:rPr>
              <a:t>dp</a:t>
            </a:r>
            <a:r>
              <a:rPr lang="en-US" sz="2000" baseline="-25000" dirty="0" err="1">
                <a:solidFill>
                  <a:srgbClr val="4D4D4D"/>
                </a:solidFill>
              </a:rPr>
              <a:t>T</a:t>
            </a:r>
            <a:r>
              <a:rPr lang="en-US" sz="2000" dirty="0">
                <a:solidFill>
                  <a:srgbClr val="4D4D4D"/>
                </a:solidFill>
              </a:rPr>
              <a:t>/</a:t>
            </a:r>
            <a:r>
              <a:rPr lang="en-US" sz="2000" dirty="0" err="1">
                <a:solidFill>
                  <a:srgbClr val="4D4D4D"/>
                </a:solidFill>
              </a:rPr>
              <a:t>dt</a:t>
            </a:r>
            <a:r>
              <a:rPr lang="en-US" sz="2000" dirty="0">
                <a:solidFill>
                  <a:srgbClr val="4D4D4D"/>
                </a:solidFill>
              </a:rPr>
              <a:t> ~ -(T</a:t>
            </a:r>
            <a:r>
              <a:rPr lang="en-US" sz="2000" baseline="30000" dirty="0">
                <a:solidFill>
                  <a:srgbClr val="4D4D4D"/>
                </a:solidFill>
              </a:rPr>
              <a:t>3</a:t>
            </a:r>
            <a:r>
              <a:rPr lang="en-US" sz="2000" dirty="0">
                <a:solidFill>
                  <a:srgbClr val="4D4D4D"/>
                </a:solidFill>
              </a:rPr>
              <a:t>/M</a:t>
            </a:r>
            <a:r>
              <a:rPr lang="en-US" sz="2000" baseline="-25000" dirty="0">
                <a:solidFill>
                  <a:srgbClr val="4D4D4D"/>
                </a:solidFill>
              </a:rPr>
              <a:t>q</a:t>
            </a:r>
            <a:r>
              <a:rPr lang="en-US" sz="2000" baseline="30000" dirty="0">
                <a:solidFill>
                  <a:srgbClr val="4D4D4D"/>
                </a:solidFill>
              </a:rPr>
              <a:t>2</a:t>
            </a:r>
            <a:r>
              <a:rPr lang="en-US" sz="2000" dirty="0">
                <a:solidFill>
                  <a:srgbClr val="4D4D4D"/>
                </a:solidFill>
              </a:rPr>
              <a:t>) </a:t>
            </a:r>
            <a:r>
              <a:rPr lang="en-US" sz="2000" dirty="0" err="1">
                <a:solidFill>
                  <a:srgbClr val="4D4D4D"/>
                </a:solidFill>
              </a:rPr>
              <a:t>p</a:t>
            </a:r>
            <a:r>
              <a:rPr lang="en-US" sz="2000" baseline="-25000" dirty="0" err="1">
                <a:solidFill>
                  <a:srgbClr val="4D4D4D"/>
                </a:solidFill>
              </a:rPr>
              <a:t>T</a:t>
            </a:r>
            <a:endParaRPr lang="en-US" sz="2000" baseline="-25000" dirty="0">
              <a:solidFill>
                <a:srgbClr val="4D4D4D"/>
              </a:solidFill>
            </a:endParaRPr>
          </a:p>
          <a:p>
            <a:pPr marL="1143000" lvl="2" indent="-228600">
              <a:spcBef>
                <a:spcPct val="20000"/>
              </a:spcBef>
            </a:pPr>
            <a:endParaRPr lang="en-US" sz="2400" baseline="-25000" dirty="0">
              <a:solidFill>
                <a:srgbClr val="4D4D4D"/>
              </a:solidFill>
            </a:endParaRP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2400" dirty="0">
                <a:solidFill>
                  <a:srgbClr val="005400"/>
                </a:solidFill>
              </a:rPr>
              <a:t>Very different from LPM</a:t>
            </a:r>
          </a:p>
          <a:p>
            <a:pPr marL="1143000" lvl="2" indent="-228600">
              <a:spcBef>
                <a:spcPct val="20000"/>
              </a:spcBef>
            </a:pPr>
            <a:r>
              <a:rPr lang="en-US" sz="2000" dirty="0" err="1">
                <a:solidFill>
                  <a:srgbClr val="4D4D4D"/>
                </a:solidFill>
              </a:rPr>
              <a:t>dp</a:t>
            </a:r>
            <a:r>
              <a:rPr lang="en-US" sz="2000" baseline="-25000" dirty="0" err="1">
                <a:solidFill>
                  <a:srgbClr val="4D4D4D"/>
                </a:solidFill>
              </a:rPr>
              <a:t>T</a:t>
            </a:r>
            <a:r>
              <a:rPr lang="en-US" sz="2000" dirty="0">
                <a:solidFill>
                  <a:srgbClr val="4D4D4D"/>
                </a:solidFill>
              </a:rPr>
              <a:t>/</a:t>
            </a:r>
            <a:r>
              <a:rPr lang="en-US" sz="2000" dirty="0" err="1">
                <a:solidFill>
                  <a:srgbClr val="4D4D4D"/>
                </a:solidFill>
              </a:rPr>
              <a:t>dt</a:t>
            </a:r>
            <a:r>
              <a:rPr lang="en-US" sz="2000" dirty="0">
                <a:solidFill>
                  <a:srgbClr val="4D4D4D"/>
                </a:solidFill>
              </a:rPr>
              <a:t> ~ -LT</a:t>
            </a:r>
            <a:r>
              <a:rPr lang="en-US" sz="2000" baseline="30000" dirty="0">
                <a:solidFill>
                  <a:srgbClr val="4D4D4D"/>
                </a:solidFill>
              </a:rPr>
              <a:t>3</a:t>
            </a:r>
            <a:r>
              <a:rPr lang="en-US" sz="2000" dirty="0">
                <a:solidFill>
                  <a:srgbClr val="4D4D4D"/>
                </a:solidFill>
              </a:rPr>
              <a:t> log(</a:t>
            </a:r>
            <a:r>
              <a:rPr lang="en-US" sz="2000" dirty="0" err="1">
                <a:solidFill>
                  <a:srgbClr val="4D4D4D"/>
                </a:solidFill>
              </a:rPr>
              <a:t>p</a:t>
            </a:r>
            <a:r>
              <a:rPr lang="en-US" sz="2000" baseline="-25000" dirty="0" err="1">
                <a:solidFill>
                  <a:srgbClr val="4D4D4D"/>
                </a:solidFill>
              </a:rPr>
              <a:t>T</a:t>
            </a:r>
            <a:r>
              <a:rPr lang="en-US" sz="2000" dirty="0">
                <a:solidFill>
                  <a:srgbClr val="4D4D4D"/>
                </a:solidFill>
              </a:rPr>
              <a:t>/</a:t>
            </a:r>
            <a:r>
              <a:rPr lang="en-US" sz="2000" dirty="0" err="1">
                <a:solidFill>
                  <a:srgbClr val="4D4D4D"/>
                </a:solidFill>
              </a:rPr>
              <a:t>M</a:t>
            </a:r>
            <a:r>
              <a:rPr lang="en-US" sz="2000" baseline="-25000" dirty="0" err="1">
                <a:solidFill>
                  <a:srgbClr val="4D4D4D"/>
                </a:solidFill>
              </a:rPr>
              <a:t>q</a:t>
            </a:r>
            <a:r>
              <a:rPr lang="en-US" sz="2000" dirty="0">
                <a:solidFill>
                  <a:srgbClr val="4D4D4D"/>
                </a:solidFill>
              </a:rPr>
              <a:t>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NITheP Associates Meeting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8C363-D587-46D0-ADC7-FA6C97A3387D}" type="slidenum">
              <a:rPr lang="en-US"/>
              <a:pPr/>
              <a:t>28</a:t>
            </a:fld>
            <a:endParaRPr lang="en-US"/>
          </a:p>
        </p:txBody>
      </p:sp>
      <p:sp>
        <p:nvSpPr>
          <p:cNvPr id="1002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Compared to Data</a:t>
            </a:r>
          </a:p>
        </p:txBody>
      </p:sp>
      <p:sp>
        <p:nvSpPr>
          <p:cNvPr id="1002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295400"/>
            <a:ext cx="7772400" cy="6172200"/>
          </a:xfrm>
        </p:spPr>
        <p:txBody>
          <a:bodyPr>
            <a:normAutofit/>
          </a:bodyPr>
          <a:lstStyle/>
          <a:p>
            <a:r>
              <a:rPr lang="en-US" dirty="0"/>
              <a:t>String drag: </a:t>
            </a:r>
            <a:r>
              <a:rPr lang="en-US" dirty="0" smtClean="0"/>
              <a:t>qualitative agreement</a:t>
            </a:r>
          </a:p>
          <a:p>
            <a:pPr lvl="1"/>
            <a:endParaRPr lang="en-US" dirty="0" smtClean="0"/>
          </a:p>
        </p:txBody>
      </p:sp>
      <p:graphicFrame>
        <p:nvGraphicFramePr>
          <p:cNvPr id="1002500" name="Object 4"/>
          <p:cNvGraphicFramePr>
            <a:graphicFrameLocks noChangeAspect="1"/>
          </p:cNvGraphicFramePr>
          <p:nvPr/>
        </p:nvGraphicFramePr>
        <p:xfrm>
          <a:off x="2242276" y="2086789"/>
          <a:ext cx="4191000" cy="4052158"/>
        </p:xfrm>
        <a:graphic>
          <a:graphicData uri="http://schemas.openxmlformats.org/presentationml/2006/ole">
            <p:oleObj spid="_x0000_s821250" name="Image" r:id="rId3" imgW="11873016" imgH="11479365" progId="">
              <p:embed/>
            </p:oleObj>
          </a:graphicData>
        </a:graphic>
      </p:graphicFrame>
      <p:sp>
        <p:nvSpPr>
          <p:cNvPr id="1002501" name="Text Box 5"/>
          <p:cNvSpPr txBox="1">
            <a:spLocks noChangeArrowheads="1"/>
          </p:cNvSpPr>
          <p:nvPr/>
        </p:nvSpPr>
        <p:spPr bwMode="auto">
          <a:xfrm>
            <a:off x="5290276" y="6047601"/>
            <a:ext cx="141532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dirty="0" smtClean="0"/>
              <a:t>WAH</a:t>
            </a:r>
            <a:r>
              <a:rPr lang="en-US" sz="1200" dirty="0"/>
              <a:t>, </a:t>
            </a:r>
            <a:r>
              <a:rPr lang="en-US" sz="1200" dirty="0" smtClean="0"/>
              <a:t>PhD Thesis</a:t>
            </a:r>
            <a:endParaRPr lang="en-US" sz="1200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9EC0C-C490-4BF2-9A66-C6CFB382172F}" type="datetime1">
              <a:rPr lang="en-US" smtClean="0"/>
              <a:pPr/>
              <a:t>10/5/2011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Light Quark and Gluon E-Loss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CE773-1F42-4B48-BE05-2AA3664142D3}" type="datetime1">
              <a:rPr lang="en-US" smtClean="0"/>
              <a:pPr/>
              <a:t>10/5/2011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NITheP Associates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29</a:t>
            </a:fld>
            <a:endParaRPr lang="en-US"/>
          </a:p>
        </p:txBody>
      </p:sp>
      <p:grpSp>
        <p:nvGrpSpPr>
          <p:cNvPr id="7" name="Group 11"/>
          <p:cNvGrpSpPr/>
          <p:nvPr/>
        </p:nvGrpSpPr>
        <p:grpSpPr>
          <a:xfrm>
            <a:off x="4001852" y="838200"/>
            <a:ext cx="4797896" cy="3020199"/>
            <a:chOff x="4001852" y="1676400"/>
            <a:chExt cx="4797896" cy="3020199"/>
          </a:xfrm>
        </p:grpSpPr>
        <p:pic>
          <p:nvPicPr>
            <p:cNvPr id="157698" name="Picture 2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001852" y="1676400"/>
              <a:ext cx="4532548" cy="30102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8" name="TextBox 7"/>
            <p:cNvSpPr txBox="1"/>
            <p:nvPr/>
          </p:nvSpPr>
          <p:spPr>
            <a:xfrm>
              <a:off x="7239000" y="4419600"/>
              <a:ext cx="15607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WAH, </a:t>
              </a:r>
              <a:r>
                <a:rPr lang="en-US" sz="1200" i="1" dirty="0" smtClean="0"/>
                <a:t>in preparation</a:t>
              </a:r>
              <a:endParaRPr lang="en-US" sz="1200" dirty="0" smtClean="0"/>
            </a:p>
          </p:txBody>
        </p:sp>
      </p:grpSp>
      <p:pic>
        <p:nvPicPr>
          <p:cNvPr id="157699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2707" y="942201"/>
            <a:ext cx="3659693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762000" y="4523522"/>
            <a:ext cx="2028119" cy="8104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4D4D4D"/>
                </a:solidFill>
                <a:latin typeface="Symbol" pitchFamily="18" charset="2"/>
              </a:rPr>
              <a:t>D</a:t>
            </a:r>
            <a:r>
              <a:rPr lang="en-US" sz="2000" dirty="0" err="1" smtClean="0">
                <a:solidFill>
                  <a:srgbClr val="4D4D4D"/>
                </a:solidFill>
              </a:rPr>
              <a:t>L</a:t>
            </a:r>
            <a:r>
              <a:rPr lang="en-US" sz="2000" baseline="30000" dirty="0" err="1" smtClean="0">
                <a:solidFill>
                  <a:srgbClr val="4D4D4D"/>
                </a:solidFill>
              </a:rPr>
              <a:t>q</a:t>
            </a:r>
            <a:r>
              <a:rPr lang="en-US" sz="2000" baseline="-25000" dirty="0" err="1" smtClean="0">
                <a:solidFill>
                  <a:srgbClr val="4D4D4D"/>
                </a:solidFill>
              </a:rPr>
              <a:t>therm</a:t>
            </a:r>
            <a:r>
              <a:rPr lang="en-US" sz="2000" dirty="0" smtClean="0">
                <a:solidFill>
                  <a:srgbClr val="4D4D4D"/>
                </a:solidFill>
              </a:rPr>
              <a:t> ~ E</a:t>
            </a:r>
            <a:r>
              <a:rPr lang="en-US" sz="2000" baseline="30000" dirty="0" smtClean="0">
                <a:solidFill>
                  <a:srgbClr val="4D4D4D"/>
                </a:solidFill>
              </a:rPr>
              <a:t>1/3</a:t>
            </a:r>
          </a:p>
          <a:p>
            <a:endParaRPr lang="en-US" sz="1000" baseline="30000" dirty="0" smtClean="0">
              <a:solidFill>
                <a:srgbClr val="4D4D4D"/>
              </a:solidFill>
            </a:endParaRPr>
          </a:p>
          <a:p>
            <a:r>
              <a:rPr lang="en-US" sz="2000" dirty="0" err="1" smtClean="0">
                <a:solidFill>
                  <a:srgbClr val="4D4D4D"/>
                </a:solidFill>
                <a:latin typeface="Symbol" pitchFamily="18" charset="2"/>
              </a:rPr>
              <a:t>D</a:t>
            </a:r>
            <a:r>
              <a:rPr lang="en-US" sz="2000" dirty="0" err="1" smtClean="0">
                <a:solidFill>
                  <a:srgbClr val="4D4D4D"/>
                </a:solidFill>
              </a:rPr>
              <a:t>L</a:t>
            </a:r>
            <a:r>
              <a:rPr lang="en-US" sz="2000" baseline="30000" dirty="0" err="1" smtClean="0">
                <a:solidFill>
                  <a:srgbClr val="4D4D4D"/>
                </a:solidFill>
              </a:rPr>
              <a:t>q</a:t>
            </a:r>
            <a:r>
              <a:rPr lang="en-US" sz="2000" baseline="-25000" dirty="0" err="1" smtClean="0">
                <a:solidFill>
                  <a:srgbClr val="4D4D4D"/>
                </a:solidFill>
              </a:rPr>
              <a:t>therm</a:t>
            </a:r>
            <a:r>
              <a:rPr lang="en-US" sz="2000" dirty="0" smtClean="0">
                <a:solidFill>
                  <a:srgbClr val="4D4D4D"/>
                </a:solidFill>
              </a:rPr>
              <a:t> ~ (2E)</a:t>
            </a:r>
            <a:r>
              <a:rPr lang="en-US" sz="2000" baseline="30000" dirty="0" smtClean="0">
                <a:solidFill>
                  <a:srgbClr val="4D4D4D"/>
                </a:solidFill>
              </a:rPr>
              <a:t>1/3</a:t>
            </a:r>
            <a:endParaRPr lang="en-US" sz="2000" dirty="0" smtClean="0">
              <a:solidFill>
                <a:srgbClr val="4D4D4D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00200" y="5827693"/>
            <a:ext cx="250260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9840A"/>
                </a:solidFill>
              </a:rPr>
              <a:t>See also </a:t>
            </a:r>
            <a:r>
              <a:rPr lang="en-US" sz="1400" dirty="0" err="1" smtClean="0">
                <a:solidFill>
                  <a:srgbClr val="09840A"/>
                </a:solidFill>
              </a:rPr>
              <a:t>Marquet</a:t>
            </a:r>
            <a:r>
              <a:rPr lang="en-US" sz="1400" dirty="0" smtClean="0">
                <a:solidFill>
                  <a:srgbClr val="09840A"/>
                </a:solidFill>
              </a:rPr>
              <a:t> and </a:t>
            </a:r>
            <a:r>
              <a:rPr lang="en-US" sz="1400" dirty="0" err="1" smtClean="0">
                <a:solidFill>
                  <a:srgbClr val="09840A"/>
                </a:solidFill>
              </a:rPr>
              <a:t>Renk</a:t>
            </a:r>
            <a:r>
              <a:rPr lang="en-US" sz="1400" dirty="0" smtClean="0">
                <a:solidFill>
                  <a:srgbClr val="09840A"/>
                </a:solidFill>
              </a:rPr>
              <a:t>, </a:t>
            </a:r>
          </a:p>
          <a:p>
            <a:r>
              <a:rPr lang="en-US" sz="1400" dirty="0" smtClean="0">
                <a:solidFill>
                  <a:srgbClr val="09840A"/>
                </a:solidFill>
              </a:rPr>
              <a:t>PLB685 (2010), and</a:t>
            </a:r>
          </a:p>
          <a:p>
            <a:r>
              <a:rPr lang="en-US" sz="1400" dirty="0" err="1" smtClean="0">
                <a:solidFill>
                  <a:srgbClr val="09840A"/>
                </a:solidFill>
              </a:rPr>
              <a:t>Jia</a:t>
            </a:r>
            <a:r>
              <a:rPr lang="en-US" sz="1400" dirty="0" smtClean="0">
                <a:solidFill>
                  <a:srgbClr val="09840A"/>
                </a:solidFill>
              </a:rPr>
              <a:t>, WAH, and Liao, </a:t>
            </a:r>
          </a:p>
          <a:p>
            <a:r>
              <a:rPr lang="en-US" sz="1400" dirty="0" smtClean="0">
                <a:solidFill>
                  <a:srgbClr val="09840A"/>
                </a:solidFill>
              </a:rPr>
              <a:t>arXiv:1101.0290, for v</a:t>
            </a:r>
            <a:r>
              <a:rPr lang="en-US" sz="1400" baseline="-25000" dirty="0" smtClean="0">
                <a:solidFill>
                  <a:srgbClr val="09840A"/>
                </a:solidFill>
              </a:rPr>
              <a:t>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52400" y="5410200"/>
            <a:ext cx="23695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Gubser</a:t>
            </a:r>
            <a:r>
              <a:rPr lang="en-US" sz="1200" dirty="0" smtClean="0"/>
              <a:t> et al., JHEP0810 (2008)</a:t>
            </a:r>
          </a:p>
          <a:p>
            <a:r>
              <a:rPr lang="en-US" sz="1200" dirty="0" err="1" smtClean="0"/>
              <a:t>Chesler</a:t>
            </a:r>
            <a:r>
              <a:rPr lang="en-US" sz="1200" dirty="0" smtClean="0"/>
              <a:t> et al., PRD79 (2009)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057400" y="4218801"/>
            <a:ext cx="14329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SS </a:t>
            </a:r>
            <a:r>
              <a:rPr lang="en-US" sz="1200" dirty="0" err="1" smtClean="0"/>
              <a:t>Gubser</a:t>
            </a:r>
            <a:r>
              <a:rPr lang="en-US" sz="1200" dirty="0" smtClean="0"/>
              <a:t>, QM08</a:t>
            </a:r>
          </a:p>
        </p:txBody>
      </p:sp>
      <p:grpSp>
        <p:nvGrpSpPr>
          <p:cNvPr id="9" name="Group 16"/>
          <p:cNvGrpSpPr/>
          <p:nvPr/>
        </p:nvGrpSpPr>
        <p:grpSpPr>
          <a:xfrm>
            <a:off x="4038599" y="3810000"/>
            <a:ext cx="4452579" cy="2895600"/>
            <a:chOff x="1746249" y="1492250"/>
            <a:chExt cx="4452579" cy="2895600"/>
          </a:xfrm>
        </p:grpSpPr>
        <p:pic>
          <p:nvPicPr>
            <p:cNvPr id="18" name="Picture 2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746249" y="1492250"/>
              <a:ext cx="4452579" cy="2895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TextBox 18"/>
            <p:cNvSpPr txBox="1"/>
            <p:nvPr/>
          </p:nvSpPr>
          <p:spPr>
            <a:xfrm>
              <a:off x="4870450" y="1797050"/>
              <a:ext cx="100136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/>
                <a:t>2.76 </a:t>
              </a:r>
              <a:r>
                <a:rPr lang="en-US" sz="1600" b="1" dirty="0" err="1" smtClean="0"/>
                <a:t>TeV</a:t>
              </a:r>
              <a:endParaRPr lang="en-US" sz="1600" b="1" dirty="0" smtClean="0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7162800" y="1185446"/>
            <a:ext cx="8875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0.2 </a:t>
            </a:r>
            <a:r>
              <a:rPr lang="en-US" sz="1600" b="1" dirty="0" err="1" smtClean="0"/>
              <a:t>TeV</a:t>
            </a:r>
            <a:endParaRPr lang="en-US" sz="16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E&amp;M Particle Physics Well Understood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Lagrangian</a:t>
            </a:r>
            <a:r>
              <a:rPr lang="en-US" dirty="0" smtClean="0"/>
              <a:t> known:</a:t>
            </a:r>
          </a:p>
          <a:p>
            <a:r>
              <a:rPr lang="en-US" dirty="0" smtClean="0"/>
              <a:t>QED Vertex: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Ex. of Precision QED: g - 2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DFEDF-183D-441C-8E7F-B46F3E9BE8C5}" type="datetime1">
              <a:rPr lang="en-US" smtClean="0"/>
              <a:pPr/>
              <a:t>10/5/2011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NITheP Associates Meeting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72000" y="1239644"/>
            <a:ext cx="4191000" cy="817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QEDvertex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91200" y="2133600"/>
            <a:ext cx="1529920" cy="1347787"/>
          </a:xfrm>
          <a:prstGeom prst="rect">
            <a:avLst/>
          </a:prstGeom>
        </p:spPr>
      </p:pic>
      <p:pic>
        <p:nvPicPr>
          <p:cNvPr id="880645" name="Picture 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5298" y="4419600"/>
            <a:ext cx="8636302" cy="626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2690" name="Picture 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2000" y="5562600"/>
            <a:ext cx="7605713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5486400" y="6096000"/>
            <a:ext cx="35766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Hanneke</a:t>
            </a:r>
            <a:r>
              <a:rPr lang="en-US" sz="1200" dirty="0" smtClean="0"/>
              <a:t>, </a:t>
            </a:r>
            <a:r>
              <a:rPr lang="en-US" sz="1200" dirty="0" err="1" smtClean="0"/>
              <a:t>Fogwell</a:t>
            </a:r>
            <a:r>
              <a:rPr lang="en-US" sz="1200" dirty="0" smtClean="0"/>
              <a:t>, and </a:t>
            </a:r>
            <a:r>
              <a:rPr lang="en-US" sz="1200" dirty="0" err="1" smtClean="0"/>
              <a:t>Gabrielse</a:t>
            </a:r>
            <a:r>
              <a:rPr lang="en-US" sz="1200" dirty="0" smtClean="0"/>
              <a:t>, PRL100 (2008)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705600" y="5105400"/>
            <a:ext cx="22573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Gabrielse</a:t>
            </a:r>
            <a:r>
              <a:rPr lang="en-US" sz="1200" dirty="0" smtClean="0"/>
              <a:t> et al., PRL97 (2006)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80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2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82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2" grpId="0"/>
      <p:bldP spid="1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NITheP Associates Meeting</a:t>
            </a: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840E9-1E48-4FA9-8EB9-04D65C835438}" type="slidenum">
              <a:rPr lang="en-US"/>
              <a:pPr/>
              <a:t>30</a:t>
            </a:fld>
            <a:endParaRPr lang="en-US"/>
          </a:p>
        </p:txBody>
      </p:sp>
      <p:sp>
        <p:nvSpPr>
          <p:cNvPr id="613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143000"/>
            <a:ext cx="7772400" cy="5334000"/>
          </a:xfrm>
        </p:spPr>
        <p:txBody>
          <a:bodyPr/>
          <a:lstStyle/>
          <a:p>
            <a:r>
              <a:rPr lang="en-US" dirty="0"/>
              <a:t>But what about the interplay between mass and momentum?</a:t>
            </a:r>
          </a:p>
          <a:p>
            <a:pPr lvl="1"/>
            <a:r>
              <a:rPr lang="en-US" dirty="0"/>
              <a:t>Take ratio of </a:t>
            </a:r>
            <a:r>
              <a:rPr lang="en-US" i="1" dirty="0"/>
              <a:t>c</a:t>
            </a:r>
            <a:r>
              <a:rPr lang="en-US" dirty="0"/>
              <a:t> to </a:t>
            </a:r>
            <a:r>
              <a:rPr lang="en-US" i="1" dirty="0"/>
              <a:t>b</a:t>
            </a:r>
            <a:r>
              <a:rPr lang="en-US" dirty="0"/>
              <a:t> R</a:t>
            </a:r>
            <a:r>
              <a:rPr lang="en-US" baseline="-25000" dirty="0"/>
              <a:t>AA</a:t>
            </a:r>
            <a:r>
              <a:rPr lang="en-US" dirty="0"/>
              <a:t>(</a:t>
            </a:r>
            <a:r>
              <a:rPr lang="en-US" dirty="0" err="1"/>
              <a:t>p</a:t>
            </a:r>
            <a:r>
              <a:rPr lang="en-US" baseline="-25000" dirty="0" err="1"/>
              <a:t>T</a:t>
            </a:r>
            <a:r>
              <a:rPr lang="en-US" dirty="0"/>
              <a:t>)</a:t>
            </a:r>
          </a:p>
          <a:p>
            <a:pPr lvl="2"/>
            <a:r>
              <a:rPr lang="en-US" dirty="0" err="1"/>
              <a:t>pQCD</a:t>
            </a:r>
            <a:r>
              <a:rPr lang="en-US" dirty="0"/>
              <a:t>: Mass effects die out with increasing </a:t>
            </a:r>
            <a:r>
              <a:rPr lang="en-US" dirty="0" err="1"/>
              <a:t>p</a:t>
            </a:r>
            <a:r>
              <a:rPr lang="en-US" baseline="-25000" dirty="0" err="1"/>
              <a:t>T</a:t>
            </a:r>
            <a:endParaRPr lang="en-US" baseline="-25000" dirty="0"/>
          </a:p>
          <a:p>
            <a:pPr lvl="2">
              <a:buFontTx/>
              <a:buNone/>
            </a:pPr>
            <a:endParaRPr lang="en-US" dirty="0"/>
          </a:p>
          <a:p>
            <a:pPr lvl="3"/>
            <a:r>
              <a:rPr lang="en-US" dirty="0"/>
              <a:t>Ratio starts below 1, asymptotically approaches 1.  Approach is slower for higher quenching</a:t>
            </a:r>
          </a:p>
          <a:p>
            <a:pPr lvl="2"/>
            <a:r>
              <a:rPr lang="en-US" dirty="0"/>
              <a:t>ST: drag independent of </a:t>
            </a:r>
            <a:r>
              <a:rPr lang="en-US" dirty="0" err="1"/>
              <a:t>p</a:t>
            </a:r>
            <a:r>
              <a:rPr lang="en-US" baseline="-25000" dirty="0" err="1"/>
              <a:t>T</a:t>
            </a:r>
            <a:r>
              <a:rPr lang="en-US" dirty="0"/>
              <a:t>, inversely proportional to mass.  Simple analytic approx. of uniform medium gives</a:t>
            </a:r>
          </a:p>
          <a:p>
            <a:pPr lvl="2">
              <a:buFontTx/>
              <a:buNone/>
            </a:pPr>
            <a:r>
              <a:rPr lang="en-US" dirty="0" err="1"/>
              <a:t>R</a:t>
            </a:r>
            <a:r>
              <a:rPr lang="en-US" i="1" baseline="30000" dirty="0" err="1"/>
              <a:t>cb</a:t>
            </a:r>
            <a:r>
              <a:rPr lang="en-US" baseline="-25000" dirty="0" err="1"/>
              <a:t>pQCD</a:t>
            </a:r>
            <a:r>
              <a:rPr lang="en-US" dirty="0"/>
              <a:t>(</a:t>
            </a:r>
            <a:r>
              <a:rPr lang="en-US" dirty="0" err="1"/>
              <a:t>p</a:t>
            </a:r>
            <a:r>
              <a:rPr lang="en-US" baseline="-25000" dirty="0" err="1"/>
              <a:t>T</a:t>
            </a:r>
            <a:r>
              <a:rPr lang="en-US" dirty="0"/>
              <a:t>) ~ </a:t>
            </a:r>
            <a:r>
              <a:rPr lang="en-US" i="1" dirty="0" err="1"/>
              <a:t>n</a:t>
            </a:r>
            <a:r>
              <a:rPr lang="en-US" baseline="-25000" dirty="0" err="1"/>
              <a:t>b</a:t>
            </a:r>
            <a:r>
              <a:rPr lang="en-US" dirty="0" err="1"/>
              <a:t>M</a:t>
            </a:r>
            <a:r>
              <a:rPr lang="en-US" baseline="-25000" dirty="0" err="1"/>
              <a:t>c</a:t>
            </a:r>
            <a:r>
              <a:rPr lang="en-US" dirty="0"/>
              <a:t>/</a:t>
            </a:r>
            <a:r>
              <a:rPr lang="en-US" i="1" dirty="0" err="1"/>
              <a:t>n</a:t>
            </a:r>
            <a:r>
              <a:rPr lang="en-US" baseline="-25000" dirty="0" err="1"/>
              <a:t>c</a:t>
            </a:r>
            <a:r>
              <a:rPr lang="en-US" dirty="0" err="1"/>
              <a:t>M</a:t>
            </a:r>
            <a:r>
              <a:rPr lang="en-US" baseline="-25000" dirty="0" err="1"/>
              <a:t>b</a:t>
            </a:r>
            <a:r>
              <a:rPr lang="en-US" baseline="-25000" dirty="0"/>
              <a:t> </a:t>
            </a:r>
            <a:r>
              <a:rPr lang="en-US" dirty="0"/>
              <a:t>~ M</a:t>
            </a:r>
            <a:r>
              <a:rPr lang="en-US" baseline="-25000" dirty="0"/>
              <a:t>c</a:t>
            </a:r>
            <a:r>
              <a:rPr lang="en-US" dirty="0"/>
              <a:t>/M</a:t>
            </a:r>
            <a:r>
              <a:rPr lang="en-US" baseline="-25000" dirty="0"/>
              <a:t>b </a:t>
            </a:r>
            <a:r>
              <a:rPr lang="en-US" dirty="0"/>
              <a:t>~ .27</a:t>
            </a:r>
          </a:p>
          <a:p>
            <a:pPr lvl="3"/>
            <a:r>
              <a:rPr lang="en-US" dirty="0"/>
              <a:t>Ratio starts below 1; independent of </a:t>
            </a:r>
            <a:r>
              <a:rPr lang="en-US" dirty="0" err="1"/>
              <a:t>p</a:t>
            </a:r>
            <a:r>
              <a:rPr lang="en-US" baseline="-25000" dirty="0" err="1"/>
              <a:t>T</a:t>
            </a:r>
            <a:endParaRPr lang="en-US" baseline="-25000" dirty="0"/>
          </a:p>
        </p:txBody>
      </p:sp>
      <p:sp>
        <p:nvSpPr>
          <p:cNvPr id="613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Enhanced </a:t>
            </a:r>
            <a:r>
              <a:rPr lang="en-US" dirty="0" smtClean="0"/>
              <a:t>Signal: LHC</a:t>
            </a:r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1211263" y="3124200"/>
            <a:ext cx="6448425" cy="457200"/>
            <a:chOff x="1211263" y="3124200"/>
            <a:chExt cx="6448425" cy="457200"/>
          </a:xfrm>
        </p:grpSpPr>
        <p:sp>
          <p:nvSpPr>
            <p:cNvPr id="613380" name="Rectangle 4"/>
            <p:cNvSpPr>
              <a:spLocks noChangeArrowheads="1"/>
            </p:cNvSpPr>
            <p:nvPr/>
          </p:nvSpPr>
          <p:spPr bwMode="auto">
            <a:xfrm>
              <a:off x="1211263" y="3124200"/>
              <a:ext cx="6448425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 err="1">
                  <a:solidFill>
                    <a:srgbClr val="4D4D4D"/>
                  </a:solidFill>
                </a:rPr>
                <a:t>R</a:t>
              </a:r>
              <a:r>
                <a:rPr lang="en-US" sz="2400" i="1" baseline="30000" dirty="0" err="1">
                  <a:solidFill>
                    <a:srgbClr val="4D4D4D"/>
                  </a:solidFill>
                </a:rPr>
                <a:t>cb</a:t>
              </a:r>
              <a:r>
                <a:rPr lang="en-US" sz="2400" baseline="-25000" dirty="0" err="1">
                  <a:solidFill>
                    <a:srgbClr val="4D4D4D"/>
                  </a:solidFill>
                </a:rPr>
                <a:t>pQCD</a:t>
              </a:r>
              <a:r>
                <a:rPr lang="en-US" sz="2400" dirty="0">
                  <a:solidFill>
                    <a:srgbClr val="4D4D4D"/>
                  </a:solidFill>
                </a:rPr>
                <a:t>(</a:t>
              </a:r>
              <a:r>
                <a:rPr lang="en-US" sz="2400" dirty="0" err="1">
                  <a:solidFill>
                    <a:srgbClr val="4D4D4D"/>
                  </a:solidFill>
                </a:rPr>
                <a:t>p</a:t>
              </a:r>
              <a:r>
                <a:rPr lang="en-US" sz="2400" baseline="-25000" dirty="0" err="1">
                  <a:solidFill>
                    <a:srgbClr val="4D4D4D"/>
                  </a:solidFill>
                </a:rPr>
                <a:t>T</a:t>
              </a:r>
              <a:r>
                <a:rPr lang="en-US" sz="2400" dirty="0">
                  <a:solidFill>
                    <a:srgbClr val="4D4D4D"/>
                  </a:solidFill>
                </a:rPr>
                <a:t>) </a:t>
              </a:r>
              <a:r>
                <a:rPr lang="en-US" sz="2400" dirty="0">
                  <a:solidFill>
                    <a:srgbClr val="4D4D4D"/>
                  </a:solidFill>
                  <a:latin typeface="Symbol" pitchFamily="18" charset="2"/>
                </a:rPr>
                <a:t>~</a:t>
              </a:r>
              <a:r>
                <a:rPr lang="en-US" sz="2400" dirty="0">
                  <a:solidFill>
                    <a:srgbClr val="4D4D4D"/>
                  </a:solidFill>
                </a:rPr>
                <a:t> 1 - </a:t>
              </a:r>
              <a:r>
                <a:rPr lang="en-US" sz="2400" dirty="0">
                  <a:solidFill>
                    <a:srgbClr val="4D4D4D"/>
                  </a:solidFill>
                  <a:latin typeface="Symbol" pitchFamily="18" charset="2"/>
                </a:rPr>
                <a:t>a</a:t>
              </a:r>
              <a:r>
                <a:rPr lang="en-US" sz="2400" baseline="-25000" dirty="0">
                  <a:solidFill>
                    <a:srgbClr val="4D4D4D"/>
                  </a:solidFill>
                </a:rPr>
                <a:t>s</a:t>
              </a:r>
              <a:r>
                <a:rPr lang="en-US" sz="2400" dirty="0">
                  <a:solidFill>
                    <a:srgbClr val="4D4D4D"/>
                  </a:solidFill>
                </a:rPr>
                <a:t> </a:t>
              </a:r>
              <a:r>
                <a:rPr lang="en-US" sz="2400" i="1" dirty="0">
                  <a:solidFill>
                    <a:srgbClr val="4D4D4D"/>
                  </a:solidFill>
                </a:rPr>
                <a:t>n</a:t>
              </a:r>
              <a:r>
                <a:rPr lang="en-US" sz="2400" dirty="0">
                  <a:solidFill>
                    <a:srgbClr val="4D4D4D"/>
                  </a:solidFill>
                </a:rPr>
                <a:t>(</a:t>
              </a:r>
              <a:r>
                <a:rPr lang="en-US" sz="2400" dirty="0" err="1">
                  <a:solidFill>
                    <a:srgbClr val="4D4D4D"/>
                  </a:solidFill>
                </a:rPr>
                <a:t>p</a:t>
              </a:r>
              <a:r>
                <a:rPr lang="en-US" sz="2400" baseline="-25000" dirty="0" err="1">
                  <a:solidFill>
                    <a:srgbClr val="4D4D4D"/>
                  </a:solidFill>
                </a:rPr>
                <a:t>T</a:t>
              </a:r>
              <a:r>
                <a:rPr lang="en-US" sz="2400" dirty="0">
                  <a:solidFill>
                    <a:srgbClr val="4D4D4D"/>
                  </a:solidFill>
                </a:rPr>
                <a:t>) L</a:t>
              </a:r>
              <a:r>
                <a:rPr lang="en-US" sz="2400" baseline="30000" dirty="0">
                  <a:solidFill>
                    <a:srgbClr val="4D4D4D"/>
                  </a:solidFill>
                </a:rPr>
                <a:t>2</a:t>
              </a:r>
              <a:r>
                <a:rPr lang="en-US" sz="2400" dirty="0">
                  <a:solidFill>
                    <a:srgbClr val="4D4D4D"/>
                  </a:solidFill>
                </a:rPr>
                <a:t> log(M</a:t>
              </a:r>
              <a:r>
                <a:rPr lang="en-US" sz="2400" baseline="-25000" dirty="0">
                  <a:solidFill>
                    <a:srgbClr val="4D4D4D"/>
                  </a:solidFill>
                </a:rPr>
                <a:t>b</a:t>
              </a:r>
              <a:r>
                <a:rPr lang="en-US" sz="2400" dirty="0">
                  <a:solidFill>
                    <a:srgbClr val="4D4D4D"/>
                  </a:solidFill>
                </a:rPr>
                <a:t>/M</a:t>
              </a:r>
              <a:r>
                <a:rPr lang="en-US" sz="2400" baseline="-25000" dirty="0">
                  <a:solidFill>
                    <a:srgbClr val="4D4D4D"/>
                  </a:solidFill>
                </a:rPr>
                <a:t>c</a:t>
              </a:r>
              <a:r>
                <a:rPr lang="en-US" sz="2400" dirty="0">
                  <a:solidFill>
                    <a:srgbClr val="4D4D4D"/>
                  </a:solidFill>
                </a:rPr>
                <a:t>) (   /</a:t>
              </a:r>
              <a:r>
                <a:rPr lang="en-US" sz="2400" dirty="0" err="1">
                  <a:solidFill>
                    <a:srgbClr val="4D4D4D"/>
                  </a:solidFill>
                </a:rPr>
                <a:t>p</a:t>
              </a:r>
              <a:r>
                <a:rPr lang="en-US" sz="2400" baseline="-25000" dirty="0" err="1">
                  <a:solidFill>
                    <a:srgbClr val="4D4D4D"/>
                  </a:solidFill>
                </a:rPr>
                <a:t>T</a:t>
              </a:r>
              <a:r>
                <a:rPr lang="en-US" sz="2400" dirty="0">
                  <a:solidFill>
                    <a:srgbClr val="4D4D4D"/>
                  </a:solidFill>
                </a:rPr>
                <a:t>)</a:t>
              </a:r>
              <a:endParaRPr lang="en-US" sz="2400" baseline="-25000" dirty="0">
                <a:solidFill>
                  <a:srgbClr val="4D4D4D"/>
                </a:solidFill>
              </a:endParaRPr>
            </a:p>
          </p:txBody>
        </p:sp>
        <p:pic>
          <p:nvPicPr>
            <p:cNvPr id="613381" name="Picture 5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629400" y="3213100"/>
              <a:ext cx="274637" cy="342900"/>
            </a:xfrm>
            <a:prstGeom prst="rect">
              <a:avLst/>
            </a:prstGeom>
            <a:noFill/>
          </p:spPr>
        </p:pic>
      </p:grpSp>
      <p:sp>
        <p:nvSpPr>
          <p:cNvPr id="613382" name="Rectangle 6"/>
          <p:cNvSpPr>
            <a:spLocks noChangeArrowheads="1"/>
          </p:cNvSpPr>
          <p:nvPr/>
        </p:nvSpPr>
        <p:spPr bwMode="auto">
          <a:xfrm>
            <a:off x="3683358" y="3607158"/>
            <a:ext cx="4393842" cy="3302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13383" name="Rectangle 7"/>
          <p:cNvSpPr>
            <a:spLocks noChangeArrowheads="1"/>
          </p:cNvSpPr>
          <p:nvPr/>
        </p:nvSpPr>
        <p:spPr bwMode="auto">
          <a:xfrm>
            <a:off x="3682284" y="5867400"/>
            <a:ext cx="3124200" cy="3810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D1DA4-3DA9-4972-B264-6E3991782C6B}" type="datetime1">
              <a:rPr lang="en-US" smtClean="0"/>
              <a:pPr/>
              <a:t>10/5/2011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3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33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13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3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133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3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133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3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133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13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3379" grpId="0" uiExpand="1" build="p"/>
      <p:bldP spid="613382" grpId="0" animBg="1"/>
      <p:bldP spid="61338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NITheP Associates Meeting</a:t>
            </a:r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61765-F50B-43F1-A245-867502E31EBE}" type="slidenum">
              <a:rPr lang="en-US"/>
              <a:pPr/>
              <a:t>31</a:t>
            </a:fld>
            <a:endParaRPr lang="en-US"/>
          </a:p>
        </p:txBody>
      </p:sp>
      <p:pic>
        <p:nvPicPr>
          <p:cNvPr id="586754" name="Picture 2" descr="071015Rationosl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3400" y="914400"/>
            <a:ext cx="7162800" cy="4010025"/>
          </a:xfrm>
          <a:prstGeom prst="rect">
            <a:avLst/>
          </a:prstGeom>
          <a:noFill/>
        </p:spPr>
      </p:pic>
      <p:pic>
        <p:nvPicPr>
          <p:cNvPr id="586755" name="Picture 3" descr="zoo1dnew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4800" y="1600200"/>
            <a:ext cx="8382000" cy="4191000"/>
          </a:xfrm>
          <a:prstGeom prst="rect">
            <a:avLst/>
          </a:prstGeom>
          <a:noFill/>
        </p:spPr>
      </p:pic>
      <p:sp>
        <p:nvSpPr>
          <p:cNvPr id="586756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/>
              <a:t>LHC R</a:t>
            </a:r>
            <a:r>
              <a:rPr lang="en-US" i="1" baseline="30000"/>
              <a:t>c</a:t>
            </a:r>
            <a:r>
              <a:rPr lang="en-US" baseline="-25000"/>
              <a:t>AA</a:t>
            </a:r>
            <a:r>
              <a:rPr lang="en-US"/>
              <a:t>(p</a:t>
            </a:r>
            <a:r>
              <a:rPr lang="en-US" baseline="-25000"/>
              <a:t>T</a:t>
            </a:r>
            <a:r>
              <a:rPr lang="en-US"/>
              <a:t>)/R</a:t>
            </a:r>
            <a:r>
              <a:rPr lang="en-US" i="1" baseline="30000"/>
              <a:t>b</a:t>
            </a:r>
            <a:r>
              <a:rPr lang="en-US" baseline="-25000"/>
              <a:t>AA</a:t>
            </a:r>
            <a:r>
              <a:rPr lang="en-US"/>
              <a:t>(p</a:t>
            </a:r>
            <a:r>
              <a:rPr lang="en-US" baseline="-25000"/>
              <a:t>T</a:t>
            </a:r>
            <a:r>
              <a:rPr lang="en-US"/>
              <a:t>) Prediction</a:t>
            </a:r>
          </a:p>
        </p:txBody>
      </p:sp>
      <p:sp>
        <p:nvSpPr>
          <p:cNvPr id="586757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Zoo of </a:t>
            </a:r>
            <a:r>
              <a:rPr lang="en-US" i="1" dirty="0" smtClean="0"/>
              <a:t>c</a:t>
            </a:r>
            <a:r>
              <a:rPr lang="en-US" dirty="0" smtClean="0"/>
              <a:t> and </a:t>
            </a:r>
            <a:r>
              <a:rPr lang="en-US" i="1" dirty="0" smtClean="0"/>
              <a:t>b</a:t>
            </a:r>
            <a:r>
              <a:rPr lang="en-US" dirty="0" smtClean="0"/>
              <a:t> Predictions:</a:t>
            </a:r>
            <a:endParaRPr lang="en-US" dirty="0"/>
          </a:p>
        </p:txBody>
      </p:sp>
      <p:sp>
        <p:nvSpPr>
          <p:cNvPr id="586758" name="Rectangle 6"/>
          <p:cNvSpPr>
            <a:spLocks noChangeArrowheads="1"/>
          </p:cNvSpPr>
          <p:nvPr/>
        </p:nvSpPr>
        <p:spPr bwMode="auto">
          <a:xfrm>
            <a:off x="-977900" y="4800600"/>
            <a:ext cx="10058400" cy="157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1600200" lvl="3" indent="-228600">
              <a:spcBef>
                <a:spcPct val="20000"/>
              </a:spcBef>
              <a:buFontTx/>
              <a:buChar char="–"/>
            </a:pPr>
            <a:r>
              <a:rPr lang="en-US" sz="1800">
                <a:solidFill>
                  <a:srgbClr val="030303"/>
                </a:solidFill>
              </a:rPr>
              <a:t>Taking the ratio cancels most normalization differences seen previously</a:t>
            </a:r>
          </a:p>
          <a:p>
            <a:pPr marL="1600200" lvl="3" indent="-228600">
              <a:spcBef>
                <a:spcPct val="20000"/>
              </a:spcBef>
              <a:buFontTx/>
              <a:buChar char="–"/>
            </a:pPr>
            <a:r>
              <a:rPr lang="en-US" sz="1800">
                <a:solidFill>
                  <a:srgbClr val="030303"/>
                </a:solidFill>
              </a:rPr>
              <a:t>pQCD ratio asymptotically approaches 1, and more slowly so for increased quenching (until quenching saturates)</a:t>
            </a:r>
          </a:p>
          <a:p>
            <a:pPr marL="1600200" lvl="3" indent="-228600">
              <a:spcBef>
                <a:spcPct val="20000"/>
              </a:spcBef>
              <a:buFontTx/>
              <a:buChar char="–"/>
            </a:pPr>
            <a:r>
              <a:rPr lang="en-US" sz="1800">
                <a:solidFill>
                  <a:srgbClr val="030303"/>
                </a:solidFill>
              </a:rPr>
              <a:t>AdS/CFT ratio is flat and many times smaller than pQCD at only moderate p</a:t>
            </a:r>
            <a:r>
              <a:rPr lang="en-US" sz="1800" baseline="-25000">
                <a:solidFill>
                  <a:srgbClr val="030303"/>
                </a:solidFill>
              </a:rPr>
              <a:t>T</a:t>
            </a:r>
          </a:p>
        </p:txBody>
      </p:sp>
      <p:sp>
        <p:nvSpPr>
          <p:cNvPr id="586759" name="Text Box 7"/>
          <p:cNvSpPr txBox="1">
            <a:spLocks noChangeArrowheads="1"/>
          </p:cNvSpPr>
          <p:nvPr/>
        </p:nvSpPr>
        <p:spPr bwMode="auto">
          <a:xfrm>
            <a:off x="3359150" y="5745163"/>
            <a:ext cx="257685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dirty="0" smtClean="0"/>
              <a:t>WAH</a:t>
            </a:r>
            <a:r>
              <a:rPr lang="en-US" sz="1200" dirty="0"/>
              <a:t>, M. </a:t>
            </a:r>
            <a:r>
              <a:rPr lang="en-US" sz="1200" dirty="0" err="1"/>
              <a:t>Gyulassy</a:t>
            </a:r>
            <a:r>
              <a:rPr lang="en-US" sz="1200" dirty="0"/>
              <a:t>, </a:t>
            </a:r>
            <a:r>
              <a:rPr lang="en-US" sz="1200" dirty="0" smtClean="0"/>
              <a:t>PLB666 (2008)</a:t>
            </a:r>
            <a:endParaRPr lang="en-US" sz="1200" dirty="0"/>
          </a:p>
        </p:txBody>
      </p:sp>
      <p:sp>
        <p:nvSpPr>
          <p:cNvPr id="586760" name="Text Box 8"/>
          <p:cNvSpPr txBox="1">
            <a:spLocks noChangeArrowheads="1"/>
          </p:cNvSpPr>
          <p:nvPr/>
        </p:nvSpPr>
        <p:spPr bwMode="auto">
          <a:xfrm>
            <a:off x="5257800" y="3962400"/>
            <a:ext cx="257685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dirty="0" smtClean="0"/>
              <a:t>WAH</a:t>
            </a:r>
            <a:r>
              <a:rPr lang="en-US" sz="1200" dirty="0"/>
              <a:t>, M. </a:t>
            </a:r>
            <a:r>
              <a:rPr lang="en-US" sz="1200" dirty="0" err="1"/>
              <a:t>Gyulassy</a:t>
            </a:r>
            <a:r>
              <a:rPr lang="en-US" sz="1200" dirty="0"/>
              <a:t>, </a:t>
            </a:r>
            <a:r>
              <a:rPr lang="en-US" sz="1200" dirty="0" smtClean="0"/>
              <a:t>PLB666 (2008)</a:t>
            </a:r>
            <a:endParaRPr lang="en-US" sz="1200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FA7D8-C3E3-4E1B-98B2-942DEC2997D6}" type="datetime1">
              <a:rPr lang="en-US" smtClean="0"/>
              <a:pPr/>
              <a:t>10/5/2011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867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67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7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867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7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867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7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867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86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867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6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867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6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86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6757" grpId="0" build="p"/>
      <p:bldP spid="586759" grpId="0"/>
      <p:bldP spid="58676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NITheP Associates Meeting</a:t>
            </a:r>
            <a:endParaRPr lang="en-US"/>
          </a:p>
        </p:txBody>
      </p:sp>
      <p:sp>
        <p:nvSpPr>
          <p:cNvPr id="2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D2FCC-1E49-4F15-B3E8-2FA60ECB4CD9}" type="slidenum">
              <a:rPr lang="en-US"/>
              <a:pPr/>
              <a:t>32</a:t>
            </a:fld>
            <a:endParaRPr lang="en-US"/>
          </a:p>
        </p:txBody>
      </p:sp>
      <p:sp>
        <p:nvSpPr>
          <p:cNvPr id="58777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-152400" y="1219200"/>
            <a:ext cx="6096000" cy="5486400"/>
          </a:xfrm>
        </p:spPr>
        <p:txBody>
          <a:bodyPr/>
          <a:lstStyle/>
          <a:p>
            <a:pPr lvl="1"/>
            <a:r>
              <a:rPr lang="en-US" dirty="0"/>
              <a:t>Speed limit estimate for applicability of </a:t>
            </a:r>
            <a:r>
              <a:rPr lang="en-US" dirty="0" err="1"/>
              <a:t>AdS</a:t>
            </a:r>
            <a:r>
              <a:rPr lang="en-US" dirty="0"/>
              <a:t> drag</a:t>
            </a:r>
          </a:p>
          <a:p>
            <a:pPr lvl="2"/>
            <a:r>
              <a:rPr lang="en-US" dirty="0"/>
              <a:t> </a:t>
            </a:r>
            <a:r>
              <a:rPr lang="en-US" dirty="0">
                <a:latin typeface="Symbol" pitchFamily="18" charset="2"/>
              </a:rPr>
              <a:t>g</a:t>
            </a:r>
            <a:r>
              <a:rPr lang="en-US" dirty="0"/>
              <a:t> &lt; </a:t>
            </a:r>
            <a:r>
              <a:rPr lang="en-US" dirty="0" err="1">
                <a:latin typeface="Symbol" pitchFamily="18" charset="2"/>
              </a:rPr>
              <a:t>g</a:t>
            </a:r>
            <a:r>
              <a:rPr lang="en-US" baseline="-25000" dirty="0" err="1"/>
              <a:t>crit</a:t>
            </a:r>
            <a:r>
              <a:rPr lang="en-US" dirty="0"/>
              <a:t> = (1 + 2M</a:t>
            </a:r>
            <a:r>
              <a:rPr lang="en-US" baseline="-25000" dirty="0"/>
              <a:t>q</a:t>
            </a:r>
            <a:r>
              <a:rPr lang="en-US" dirty="0"/>
              <a:t>/</a:t>
            </a:r>
            <a:r>
              <a:rPr lang="en-US" dirty="0">
                <a:latin typeface="Symbol" pitchFamily="18" charset="2"/>
              </a:rPr>
              <a:t>l</a:t>
            </a:r>
            <a:r>
              <a:rPr lang="en-US" baseline="30000" dirty="0"/>
              <a:t>1/2 </a:t>
            </a:r>
            <a:r>
              <a:rPr lang="en-US" dirty="0"/>
              <a:t>T)</a:t>
            </a:r>
            <a:r>
              <a:rPr lang="en-US" baseline="30000" dirty="0"/>
              <a:t>2</a:t>
            </a:r>
            <a:endParaRPr lang="en-US" dirty="0"/>
          </a:p>
          <a:p>
            <a:pPr lvl="2">
              <a:buFontTx/>
              <a:buNone/>
            </a:pPr>
            <a:r>
              <a:rPr lang="en-US" dirty="0"/>
              <a:t>                 ~ 4M</a:t>
            </a:r>
            <a:r>
              <a:rPr lang="en-US" baseline="-25000" dirty="0"/>
              <a:t>q</a:t>
            </a:r>
            <a:r>
              <a:rPr lang="en-US" baseline="30000" dirty="0"/>
              <a:t>2</a:t>
            </a:r>
            <a:r>
              <a:rPr lang="en-US" dirty="0"/>
              <a:t>/(</a:t>
            </a:r>
            <a:r>
              <a:rPr lang="en-US" dirty="0">
                <a:latin typeface="Symbol" pitchFamily="18" charset="2"/>
              </a:rPr>
              <a:t>l </a:t>
            </a:r>
            <a:r>
              <a:rPr lang="en-US" dirty="0"/>
              <a:t>T</a:t>
            </a:r>
            <a:r>
              <a:rPr lang="en-US" baseline="30000" dirty="0"/>
              <a:t>2</a:t>
            </a:r>
            <a:r>
              <a:rPr lang="en-US" dirty="0"/>
              <a:t>)</a:t>
            </a:r>
          </a:p>
          <a:p>
            <a:pPr lvl="3"/>
            <a:r>
              <a:rPr lang="en-US" dirty="0"/>
              <a:t>Limited by </a:t>
            </a:r>
            <a:r>
              <a:rPr lang="en-US" dirty="0" err="1"/>
              <a:t>M</a:t>
            </a:r>
            <a:r>
              <a:rPr lang="en-US" baseline="-25000" dirty="0" err="1"/>
              <a:t>charm</a:t>
            </a:r>
            <a:r>
              <a:rPr lang="en-US" dirty="0"/>
              <a:t> ~ 1.2 </a:t>
            </a:r>
            <a:r>
              <a:rPr lang="en-US" dirty="0" err="1"/>
              <a:t>GeV</a:t>
            </a:r>
            <a:endParaRPr lang="en-US" dirty="0"/>
          </a:p>
          <a:p>
            <a:pPr lvl="2"/>
            <a:r>
              <a:rPr lang="en-US" dirty="0"/>
              <a:t>Similar to BH    LPM</a:t>
            </a:r>
          </a:p>
          <a:p>
            <a:pPr lvl="3"/>
            <a:r>
              <a:rPr lang="en-US" dirty="0"/>
              <a:t> </a:t>
            </a:r>
            <a:r>
              <a:rPr lang="en-US" dirty="0" err="1">
                <a:latin typeface="Symbol" pitchFamily="18" charset="2"/>
              </a:rPr>
              <a:t>g</a:t>
            </a:r>
            <a:r>
              <a:rPr lang="en-US" baseline="-25000" dirty="0" err="1"/>
              <a:t>crit</a:t>
            </a:r>
            <a:r>
              <a:rPr lang="en-US" dirty="0"/>
              <a:t> ~ </a:t>
            </a:r>
            <a:r>
              <a:rPr lang="en-US" dirty="0" err="1"/>
              <a:t>M</a:t>
            </a:r>
            <a:r>
              <a:rPr lang="en-US" baseline="-25000" dirty="0" err="1"/>
              <a:t>q</a:t>
            </a:r>
            <a:r>
              <a:rPr lang="en-US" dirty="0"/>
              <a:t>/(</a:t>
            </a:r>
            <a:r>
              <a:rPr lang="en-US" dirty="0" err="1">
                <a:latin typeface="Symbol" pitchFamily="18" charset="2"/>
              </a:rPr>
              <a:t>l</a:t>
            </a:r>
            <a:r>
              <a:rPr lang="en-US" dirty="0" err="1"/>
              <a:t>T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No Single T for QGP</a:t>
            </a:r>
          </a:p>
          <a:p>
            <a:pPr lvl="2"/>
            <a:r>
              <a:rPr lang="en-US" dirty="0"/>
              <a:t> smallest </a:t>
            </a:r>
            <a:r>
              <a:rPr lang="en-US" dirty="0" err="1">
                <a:latin typeface="Symbol" pitchFamily="18" charset="2"/>
              </a:rPr>
              <a:t>g</a:t>
            </a:r>
            <a:r>
              <a:rPr lang="en-US" baseline="-25000" dirty="0" err="1"/>
              <a:t>crit</a:t>
            </a:r>
            <a:r>
              <a:rPr lang="en-US" dirty="0"/>
              <a:t> for largest T </a:t>
            </a:r>
          </a:p>
          <a:p>
            <a:pPr lvl="2">
              <a:buFontTx/>
              <a:buNone/>
            </a:pPr>
            <a:r>
              <a:rPr lang="en-US" dirty="0"/>
              <a:t>         T = T(</a:t>
            </a:r>
            <a:r>
              <a:rPr lang="en-US" dirty="0">
                <a:latin typeface="Symbol" pitchFamily="18" charset="2"/>
              </a:rPr>
              <a:t>t</a:t>
            </a:r>
            <a:r>
              <a:rPr lang="en-US" baseline="-25000" dirty="0"/>
              <a:t>0</a:t>
            </a:r>
            <a:r>
              <a:rPr lang="en-US" dirty="0"/>
              <a:t>, x=y=0): “(”</a:t>
            </a:r>
          </a:p>
          <a:p>
            <a:pPr lvl="2"/>
            <a:r>
              <a:rPr lang="en-US" dirty="0"/>
              <a:t> largest </a:t>
            </a:r>
            <a:r>
              <a:rPr lang="en-US" dirty="0" err="1">
                <a:latin typeface="Symbol" pitchFamily="18" charset="2"/>
              </a:rPr>
              <a:t>g</a:t>
            </a:r>
            <a:r>
              <a:rPr lang="en-US" baseline="-25000" dirty="0" err="1"/>
              <a:t>crit</a:t>
            </a:r>
            <a:r>
              <a:rPr lang="en-US" dirty="0"/>
              <a:t> for smallest T </a:t>
            </a:r>
          </a:p>
          <a:p>
            <a:pPr lvl="2">
              <a:buFontTx/>
              <a:buNone/>
            </a:pPr>
            <a:r>
              <a:rPr lang="en-US" dirty="0"/>
              <a:t>         T = </a:t>
            </a:r>
            <a:r>
              <a:rPr lang="en-US" dirty="0" err="1"/>
              <a:t>T</a:t>
            </a:r>
            <a:r>
              <a:rPr lang="en-US" baseline="-25000" dirty="0" err="1"/>
              <a:t>c</a:t>
            </a:r>
            <a:r>
              <a:rPr lang="en-US" dirty="0"/>
              <a:t>: “]”</a:t>
            </a:r>
          </a:p>
        </p:txBody>
      </p:sp>
      <p:sp>
        <p:nvSpPr>
          <p:cNvPr id="58777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 So Fast!</a:t>
            </a:r>
          </a:p>
        </p:txBody>
      </p:sp>
      <p:grpSp>
        <p:nvGrpSpPr>
          <p:cNvPr id="2" name="Group 29"/>
          <p:cNvGrpSpPr/>
          <p:nvPr/>
        </p:nvGrpSpPr>
        <p:grpSpPr>
          <a:xfrm>
            <a:off x="5181600" y="1295400"/>
            <a:ext cx="3886200" cy="4329113"/>
            <a:chOff x="5181600" y="1295400"/>
            <a:chExt cx="3886200" cy="4329113"/>
          </a:xfrm>
        </p:grpSpPr>
        <p:sp>
          <p:nvSpPr>
            <p:cNvPr id="587780" name="Text Box 4"/>
            <p:cNvSpPr txBox="1">
              <a:spLocks noChangeArrowheads="1"/>
            </p:cNvSpPr>
            <p:nvPr/>
          </p:nvSpPr>
          <p:spPr bwMode="auto">
            <a:xfrm>
              <a:off x="6096000" y="5257800"/>
              <a:ext cx="17716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800">
                  <a:latin typeface="Arial" charset="0"/>
                </a:rPr>
                <a:t>D3 Black Brane</a:t>
              </a:r>
            </a:p>
          </p:txBody>
        </p:sp>
        <p:sp>
          <p:nvSpPr>
            <p:cNvPr id="587781" name="Text Box 5"/>
            <p:cNvSpPr txBox="1">
              <a:spLocks noChangeArrowheads="1"/>
            </p:cNvSpPr>
            <p:nvPr/>
          </p:nvSpPr>
          <p:spPr bwMode="auto">
            <a:xfrm>
              <a:off x="5943600" y="1295400"/>
              <a:ext cx="18224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800">
                  <a:latin typeface="Arial" charset="0"/>
                </a:rPr>
                <a:t>D7 Probe Brane</a:t>
              </a:r>
            </a:p>
          </p:txBody>
        </p:sp>
        <p:sp>
          <p:nvSpPr>
            <p:cNvPr id="587782" name="AutoShape 6"/>
            <p:cNvSpPr>
              <a:spLocks noChangeArrowheads="1"/>
            </p:cNvSpPr>
            <p:nvPr/>
          </p:nvSpPr>
          <p:spPr bwMode="auto">
            <a:xfrm>
              <a:off x="5181600" y="1676400"/>
              <a:ext cx="3810000" cy="381000"/>
            </a:xfrm>
            <a:prstGeom prst="parallelogram">
              <a:avLst>
                <a:gd name="adj" fmla="val 25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7783" name="Text Box 7"/>
            <p:cNvSpPr txBox="1">
              <a:spLocks noChangeArrowheads="1"/>
            </p:cNvSpPr>
            <p:nvPr/>
          </p:nvSpPr>
          <p:spPr bwMode="auto">
            <a:xfrm>
              <a:off x="7848600" y="1371600"/>
              <a:ext cx="3619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800">
                  <a:solidFill>
                    <a:srgbClr val="CC00CC"/>
                  </a:solidFill>
                  <a:latin typeface="Arial" charset="0"/>
                </a:rPr>
                <a:t>Q</a:t>
              </a:r>
            </a:p>
          </p:txBody>
        </p:sp>
        <p:sp>
          <p:nvSpPr>
            <p:cNvPr id="587784" name="Oval 8"/>
            <p:cNvSpPr>
              <a:spLocks noChangeArrowheads="1"/>
            </p:cNvSpPr>
            <p:nvPr/>
          </p:nvSpPr>
          <p:spPr bwMode="auto">
            <a:xfrm>
              <a:off x="8001000" y="1752600"/>
              <a:ext cx="152400" cy="152400"/>
            </a:xfrm>
            <a:prstGeom prst="ellipse">
              <a:avLst/>
            </a:prstGeom>
            <a:solidFill>
              <a:srgbClr val="CC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7785" name="Text Box 9"/>
            <p:cNvSpPr txBox="1">
              <a:spLocks noChangeArrowheads="1"/>
            </p:cNvSpPr>
            <p:nvPr/>
          </p:nvSpPr>
          <p:spPr bwMode="auto">
            <a:xfrm>
              <a:off x="5594350" y="2587625"/>
              <a:ext cx="2406650" cy="650875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en-US" sz="1800">
                  <a:latin typeface="Arial" charset="0"/>
                </a:rPr>
                <a:t>Worldsheet boundary Spacelike</a:t>
              </a:r>
              <a:r>
                <a:rPr lang="en-US" sz="1800">
                  <a:latin typeface="Symbol" pitchFamily="18" charset="2"/>
                </a:rPr>
                <a:t>  </a:t>
              </a:r>
              <a:r>
                <a:rPr lang="en-US" sz="1800">
                  <a:latin typeface="Arial" charset="0"/>
                </a:rPr>
                <a:t>if </a:t>
              </a:r>
              <a:r>
                <a:rPr lang="en-US" sz="1800">
                  <a:latin typeface="Symbol" pitchFamily="18" charset="2"/>
                </a:rPr>
                <a:t> g</a:t>
              </a:r>
              <a:r>
                <a:rPr lang="en-US" sz="1800">
                  <a:latin typeface="Arial" charset="0"/>
                </a:rPr>
                <a:t> &gt; </a:t>
              </a:r>
              <a:r>
                <a:rPr lang="en-US" sz="1800">
                  <a:latin typeface="Symbol" pitchFamily="18" charset="2"/>
                </a:rPr>
                <a:t>g</a:t>
              </a:r>
              <a:r>
                <a:rPr lang="en-US" sz="1800" baseline="-25000">
                  <a:latin typeface="Arial" charset="0"/>
                </a:rPr>
                <a:t>crit</a:t>
              </a:r>
            </a:p>
          </p:txBody>
        </p:sp>
        <p:sp>
          <p:nvSpPr>
            <p:cNvPr id="587786" name="Line 10"/>
            <p:cNvSpPr>
              <a:spLocks noChangeShapeType="1"/>
            </p:cNvSpPr>
            <p:nvPr/>
          </p:nvSpPr>
          <p:spPr bwMode="auto">
            <a:xfrm flipH="1">
              <a:off x="7543800" y="1905000"/>
              <a:ext cx="381000" cy="76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87787" name="Line 11"/>
            <p:cNvSpPr>
              <a:spLocks noChangeShapeType="1"/>
            </p:cNvSpPr>
            <p:nvPr/>
          </p:nvSpPr>
          <p:spPr bwMode="auto">
            <a:xfrm flipH="1">
              <a:off x="7162800" y="1905000"/>
              <a:ext cx="381000" cy="76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87788" name="Line 12"/>
            <p:cNvSpPr>
              <a:spLocks noChangeShapeType="1"/>
            </p:cNvSpPr>
            <p:nvPr/>
          </p:nvSpPr>
          <p:spPr bwMode="auto">
            <a:xfrm flipH="1">
              <a:off x="6781800" y="1905000"/>
              <a:ext cx="381000" cy="76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87789" name="Line 13"/>
            <p:cNvSpPr>
              <a:spLocks noChangeShapeType="1"/>
            </p:cNvSpPr>
            <p:nvPr/>
          </p:nvSpPr>
          <p:spPr bwMode="auto">
            <a:xfrm flipH="1" flipV="1">
              <a:off x="7696200" y="1752600"/>
              <a:ext cx="228600" cy="76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87790" name="Line 14"/>
            <p:cNvSpPr>
              <a:spLocks noChangeShapeType="1"/>
            </p:cNvSpPr>
            <p:nvPr/>
          </p:nvSpPr>
          <p:spPr bwMode="auto">
            <a:xfrm flipH="1" flipV="1">
              <a:off x="7315200" y="1752600"/>
              <a:ext cx="228600" cy="76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87791" name="Line 15"/>
            <p:cNvSpPr>
              <a:spLocks noChangeShapeType="1"/>
            </p:cNvSpPr>
            <p:nvPr/>
          </p:nvSpPr>
          <p:spPr bwMode="auto">
            <a:xfrm flipH="1" flipV="1">
              <a:off x="6934200" y="1752600"/>
              <a:ext cx="228600" cy="76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87792" name="AutoShape 16"/>
            <p:cNvSpPr>
              <a:spLocks noChangeArrowheads="1"/>
            </p:cNvSpPr>
            <p:nvPr/>
          </p:nvSpPr>
          <p:spPr bwMode="auto">
            <a:xfrm>
              <a:off x="5257800" y="4876800"/>
              <a:ext cx="3810000" cy="381000"/>
            </a:xfrm>
            <a:prstGeom prst="parallelogram">
              <a:avLst>
                <a:gd name="adj" fmla="val 250000"/>
              </a:avLst>
            </a:prstGeom>
            <a:solidFill>
              <a:srgbClr val="96969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7793" name="Line 17"/>
            <p:cNvSpPr>
              <a:spLocks noChangeShapeType="1"/>
            </p:cNvSpPr>
            <p:nvPr/>
          </p:nvSpPr>
          <p:spPr bwMode="auto">
            <a:xfrm>
              <a:off x="8229600" y="1828800"/>
              <a:ext cx="6858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87794" name="Text Box 18"/>
            <p:cNvSpPr txBox="1">
              <a:spLocks noChangeArrowheads="1"/>
            </p:cNvSpPr>
            <p:nvPr/>
          </p:nvSpPr>
          <p:spPr bwMode="auto">
            <a:xfrm>
              <a:off x="5791200" y="3581400"/>
              <a:ext cx="1987550" cy="9159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800">
                  <a:latin typeface="Arial" charset="0"/>
                </a:rPr>
                <a:t>Trailing</a:t>
              </a:r>
            </a:p>
            <a:p>
              <a:pPr algn="ctr"/>
              <a:r>
                <a:rPr lang="en-US" sz="1800">
                  <a:latin typeface="Arial" charset="0"/>
                </a:rPr>
                <a:t>String</a:t>
              </a:r>
            </a:p>
            <a:p>
              <a:pPr algn="ctr"/>
              <a:r>
                <a:rPr lang="en-US" sz="1800">
                  <a:latin typeface="Arial" charset="0"/>
                </a:rPr>
                <a:t>“Brachistochrone”</a:t>
              </a:r>
            </a:p>
          </p:txBody>
        </p:sp>
        <p:grpSp>
          <p:nvGrpSpPr>
            <p:cNvPr id="3" name="Group 19"/>
            <p:cNvGrpSpPr>
              <a:grpSpLocks/>
            </p:cNvGrpSpPr>
            <p:nvPr/>
          </p:nvGrpSpPr>
          <p:grpSpPr bwMode="auto">
            <a:xfrm>
              <a:off x="5486400" y="1676400"/>
              <a:ext cx="3581400" cy="3795713"/>
              <a:chOff x="3504" y="1056"/>
              <a:chExt cx="2256" cy="2391"/>
            </a:xfrm>
          </p:grpSpPr>
          <p:pic>
            <p:nvPicPr>
              <p:cNvPr id="587796" name="Picture 20" descr="070520Dangle"/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3504" y="1056"/>
                <a:ext cx="2256" cy="2256"/>
              </a:xfrm>
              <a:prstGeom prst="rect">
                <a:avLst/>
              </a:prstGeom>
              <a:noFill/>
            </p:spPr>
          </p:pic>
          <p:sp>
            <p:nvSpPr>
              <p:cNvPr id="587797" name="Text Box 21"/>
              <p:cNvSpPr txBox="1">
                <a:spLocks noChangeArrowheads="1"/>
              </p:cNvSpPr>
              <p:nvPr/>
            </p:nvSpPr>
            <p:spPr bwMode="auto">
              <a:xfrm>
                <a:off x="5476" y="3216"/>
                <a:ext cx="284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1800">
                    <a:latin typeface="Arial" charset="0"/>
                  </a:rPr>
                  <a:t>“z”</a:t>
                </a:r>
              </a:p>
            </p:txBody>
          </p:sp>
          <p:sp>
            <p:nvSpPr>
              <p:cNvPr id="587798" name="Text Box 22"/>
              <p:cNvSpPr txBox="1">
                <a:spLocks noChangeArrowheads="1"/>
              </p:cNvSpPr>
              <p:nvPr/>
            </p:nvSpPr>
            <p:spPr bwMode="auto">
              <a:xfrm>
                <a:off x="3648" y="2160"/>
                <a:ext cx="241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1800">
                    <a:latin typeface="Arial" charset="0"/>
                  </a:rPr>
                  <a:t>x</a:t>
                </a:r>
                <a:r>
                  <a:rPr lang="en-US" sz="1800" baseline="-25000">
                    <a:latin typeface="Arial" charset="0"/>
                  </a:rPr>
                  <a:t>5</a:t>
                </a:r>
                <a:endParaRPr lang="en-US" sz="1800">
                  <a:latin typeface="Arial" charset="0"/>
                </a:endParaRPr>
              </a:p>
            </p:txBody>
          </p:sp>
        </p:grpSp>
        <p:sp>
          <p:nvSpPr>
            <p:cNvPr id="587799" name="AutoShape 23"/>
            <p:cNvSpPr>
              <a:spLocks noChangeArrowheads="1"/>
            </p:cNvSpPr>
            <p:nvPr/>
          </p:nvSpPr>
          <p:spPr bwMode="auto">
            <a:xfrm>
              <a:off x="5257800" y="2209800"/>
              <a:ext cx="3810000" cy="381000"/>
            </a:xfrm>
            <a:prstGeom prst="parallelogram">
              <a:avLst>
                <a:gd name="adj" fmla="val 250000"/>
              </a:avLst>
            </a:prstGeom>
            <a:solidFill>
              <a:srgbClr val="FF0000">
                <a:alpha val="34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7800" name="Freeform 24"/>
            <p:cNvSpPr>
              <a:spLocks/>
            </p:cNvSpPr>
            <p:nvPr/>
          </p:nvSpPr>
          <p:spPr bwMode="auto">
            <a:xfrm>
              <a:off x="7431088" y="2235200"/>
              <a:ext cx="919162" cy="276225"/>
            </a:xfrm>
            <a:custGeom>
              <a:avLst/>
              <a:gdLst/>
              <a:ahLst/>
              <a:cxnLst>
                <a:cxn ang="0">
                  <a:pos x="435" y="124"/>
                </a:cxn>
                <a:cxn ang="0">
                  <a:pos x="407" y="96"/>
                </a:cxn>
                <a:cxn ang="0">
                  <a:pos x="395" y="88"/>
                </a:cxn>
                <a:cxn ang="0">
                  <a:pos x="367" y="96"/>
                </a:cxn>
                <a:cxn ang="0">
                  <a:pos x="359" y="108"/>
                </a:cxn>
                <a:cxn ang="0">
                  <a:pos x="355" y="120"/>
                </a:cxn>
                <a:cxn ang="0">
                  <a:pos x="331" y="136"/>
                </a:cxn>
                <a:cxn ang="0">
                  <a:pos x="259" y="128"/>
                </a:cxn>
                <a:cxn ang="0">
                  <a:pos x="239" y="112"/>
                </a:cxn>
                <a:cxn ang="0">
                  <a:pos x="219" y="92"/>
                </a:cxn>
                <a:cxn ang="0">
                  <a:pos x="195" y="84"/>
                </a:cxn>
                <a:cxn ang="0">
                  <a:pos x="143" y="92"/>
                </a:cxn>
                <a:cxn ang="0">
                  <a:pos x="135" y="116"/>
                </a:cxn>
                <a:cxn ang="0">
                  <a:pos x="83" y="168"/>
                </a:cxn>
                <a:cxn ang="0">
                  <a:pos x="47" y="160"/>
                </a:cxn>
                <a:cxn ang="0">
                  <a:pos x="7" y="112"/>
                </a:cxn>
                <a:cxn ang="0">
                  <a:pos x="3" y="96"/>
                </a:cxn>
                <a:cxn ang="0">
                  <a:pos x="7" y="44"/>
                </a:cxn>
                <a:cxn ang="0">
                  <a:pos x="23" y="48"/>
                </a:cxn>
                <a:cxn ang="0">
                  <a:pos x="71" y="72"/>
                </a:cxn>
                <a:cxn ang="0">
                  <a:pos x="79" y="84"/>
                </a:cxn>
                <a:cxn ang="0">
                  <a:pos x="103" y="92"/>
                </a:cxn>
                <a:cxn ang="0">
                  <a:pos x="167" y="128"/>
                </a:cxn>
                <a:cxn ang="0">
                  <a:pos x="191" y="136"/>
                </a:cxn>
                <a:cxn ang="0">
                  <a:pos x="247" y="92"/>
                </a:cxn>
                <a:cxn ang="0">
                  <a:pos x="299" y="56"/>
                </a:cxn>
                <a:cxn ang="0">
                  <a:pos x="387" y="76"/>
                </a:cxn>
                <a:cxn ang="0">
                  <a:pos x="447" y="60"/>
                </a:cxn>
                <a:cxn ang="0">
                  <a:pos x="527" y="12"/>
                </a:cxn>
                <a:cxn ang="0">
                  <a:pos x="551" y="4"/>
                </a:cxn>
                <a:cxn ang="0">
                  <a:pos x="563" y="0"/>
                </a:cxn>
                <a:cxn ang="0">
                  <a:pos x="579" y="48"/>
                </a:cxn>
                <a:cxn ang="0">
                  <a:pos x="535" y="56"/>
                </a:cxn>
              </a:cxnLst>
              <a:rect l="0" t="0" r="r" b="b"/>
              <a:pathLst>
                <a:path w="579" h="174">
                  <a:moveTo>
                    <a:pt x="435" y="124"/>
                  </a:moveTo>
                  <a:cubicBezTo>
                    <a:pt x="428" y="103"/>
                    <a:pt x="435" y="114"/>
                    <a:pt x="407" y="96"/>
                  </a:cubicBezTo>
                  <a:cubicBezTo>
                    <a:pt x="403" y="93"/>
                    <a:pt x="395" y="88"/>
                    <a:pt x="395" y="88"/>
                  </a:cubicBezTo>
                  <a:cubicBezTo>
                    <a:pt x="394" y="88"/>
                    <a:pt x="370" y="94"/>
                    <a:pt x="367" y="96"/>
                  </a:cubicBezTo>
                  <a:cubicBezTo>
                    <a:pt x="363" y="99"/>
                    <a:pt x="361" y="104"/>
                    <a:pt x="359" y="108"/>
                  </a:cubicBezTo>
                  <a:cubicBezTo>
                    <a:pt x="357" y="112"/>
                    <a:pt x="358" y="117"/>
                    <a:pt x="355" y="120"/>
                  </a:cubicBezTo>
                  <a:cubicBezTo>
                    <a:pt x="348" y="127"/>
                    <a:pt x="331" y="136"/>
                    <a:pt x="331" y="136"/>
                  </a:cubicBezTo>
                  <a:cubicBezTo>
                    <a:pt x="307" y="134"/>
                    <a:pt x="278" y="143"/>
                    <a:pt x="259" y="128"/>
                  </a:cubicBezTo>
                  <a:cubicBezTo>
                    <a:pt x="233" y="107"/>
                    <a:pt x="269" y="122"/>
                    <a:pt x="239" y="112"/>
                  </a:cubicBezTo>
                  <a:cubicBezTo>
                    <a:pt x="232" y="101"/>
                    <a:pt x="232" y="98"/>
                    <a:pt x="219" y="92"/>
                  </a:cubicBezTo>
                  <a:cubicBezTo>
                    <a:pt x="211" y="89"/>
                    <a:pt x="195" y="84"/>
                    <a:pt x="195" y="84"/>
                  </a:cubicBezTo>
                  <a:cubicBezTo>
                    <a:pt x="178" y="86"/>
                    <a:pt x="153" y="78"/>
                    <a:pt x="143" y="92"/>
                  </a:cubicBezTo>
                  <a:cubicBezTo>
                    <a:pt x="138" y="99"/>
                    <a:pt x="135" y="116"/>
                    <a:pt x="135" y="116"/>
                  </a:cubicBezTo>
                  <a:cubicBezTo>
                    <a:pt x="130" y="174"/>
                    <a:pt x="137" y="174"/>
                    <a:pt x="83" y="168"/>
                  </a:cubicBezTo>
                  <a:cubicBezTo>
                    <a:pt x="71" y="164"/>
                    <a:pt x="58" y="165"/>
                    <a:pt x="47" y="160"/>
                  </a:cubicBezTo>
                  <a:cubicBezTo>
                    <a:pt x="30" y="153"/>
                    <a:pt x="20" y="125"/>
                    <a:pt x="7" y="112"/>
                  </a:cubicBezTo>
                  <a:cubicBezTo>
                    <a:pt x="6" y="107"/>
                    <a:pt x="3" y="101"/>
                    <a:pt x="3" y="96"/>
                  </a:cubicBezTo>
                  <a:cubicBezTo>
                    <a:pt x="3" y="79"/>
                    <a:pt x="0" y="60"/>
                    <a:pt x="7" y="44"/>
                  </a:cubicBezTo>
                  <a:cubicBezTo>
                    <a:pt x="9" y="39"/>
                    <a:pt x="18" y="46"/>
                    <a:pt x="23" y="48"/>
                  </a:cubicBezTo>
                  <a:cubicBezTo>
                    <a:pt x="41" y="53"/>
                    <a:pt x="53" y="66"/>
                    <a:pt x="71" y="72"/>
                  </a:cubicBezTo>
                  <a:cubicBezTo>
                    <a:pt x="74" y="76"/>
                    <a:pt x="75" y="81"/>
                    <a:pt x="79" y="84"/>
                  </a:cubicBezTo>
                  <a:cubicBezTo>
                    <a:pt x="86" y="88"/>
                    <a:pt x="103" y="92"/>
                    <a:pt x="103" y="92"/>
                  </a:cubicBezTo>
                  <a:cubicBezTo>
                    <a:pt x="131" y="120"/>
                    <a:pt x="131" y="116"/>
                    <a:pt x="167" y="128"/>
                  </a:cubicBezTo>
                  <a:cubicBezTo>
                    <a:pt x="175" y="131"/>
                    <a:pt x="191" y="136"/>
                    <a:pt x="191" y="136"/>
                  </a:cubicBezTo>
                  <a:cubicBezTo>
                    <a:pt x="233" y="128"/>
                    <a:pt x="217" y="112"/>
                    <a:pt x="247" y="92"/>
                  </a:cubicBezTo>
                  <a:cubicBezTo>
                    <a:pt x="254" y="72"/>
                    <a:pt x="279" y="63"/>
                    <a:pt x="299" y="56"/>
                  </a:cubicBezTo>
                  <a:cubicBezTo>
                    <a:pt x="351" y="60"/>
                    <a:pt x="347" y="66"/>
                    <a:pt x="387" y="76"/>
                  </a:cubicBezTo>
                  <a:cubicBezTo>
                    <a:pt x="411" y="73"/>
                    <a:pt x="427" y="73"/>
                    <a:pt x="447" y="60"/>
                  </a:cubicBezTo>
                  <a:cubicBezTo>
                    <a:pt x="467" y="30"/>
                    <a:pt x="492" y="17"/>
                    <a:pt x="527" y="12"/>
                  </a:cubicBezTo>
                  <a:cubicBezTo>
                    <a:pt x="535" y="9"/>
                    <a:pt x="543" y="7"/>
                    <a:pt x="551" y="4"/>
                  </a:cubicBezTo>
                  <a:cubicBezTo>
                    <a:pt x="555" y="3"/>
                    <a:pt x="563" y="0"/>
                    <a:pt x="563" y="0"/>
                  </a:cubicBezTo>
                  <a:cubicBezTo>
                    <a:pt x="573" y="15"/>
                    <a:pt x="575" y="30"/>
                    <a:pt x="579" y="48"/>
                  </a:cubicBezTo>
                  <a:cubicBezTo>
                    <a:pt x="558" y="62"/>
                    <a:pt x="572" y="56"/>
                    <a:pt x="535" y="56"/>
                  </a:cubicBezTo>
                </a:path>
              </a:pathLst>
            </a:custGeom>
            <a:noFill/>
            <a:ln w="19050" cmpd="sng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87801" name="Line 25"/>
          <p:cNvSpPr>
            <a:spLocks noChangeShapeType="1"/>
          </p:cNvSpPr>
          <p:nvPr/>
        </p:nvSpPr>
        <p:spPr bwMode="auto">
          <a:xfrm>
            <a:off x="2895600" y="3620037"/>
            <a:ext cx="254000" cy="0"/>
          </a:xfrm>
          <a:prstGeom prst="line">
            <a:avLst/>
          </a:prstGeom>
          <a:noFill/>
          <a:ln w="25400">
            <a:solidFill>
              <a:srgbClr val="4D4D4D"/>
            </a:solidFill>
            <a:round/>
            <a:headEnd/>
            <a:tailEnd type="arrow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9" name="Date Placeholder 2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48D53-6C26-4B1A-931B-0D10943B00BC}" type="datetime1">
              <a:rPr lang="en-US" smtClean="0"/>
              <a:pPr/>
              <a:t>10/5/2011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77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777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77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8777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77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8777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77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8777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77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8777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7778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NITheP Associates Meeting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C3467-40D7-40D2-AB4A-51E2FAF21160}" type="slidenum">
              <a:rPr lang="en-US"/>
              <a:pPr/>
              <a:t>33</a:t>
            </a:fld>
            <a:endParaRPr lang="en-US"/>
          </a:p>
        </p:txBody>
      </p:sp>
      <p:pic>
        <p:nvPicPr>
          <p:cNvPr id="588802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3400" y="1104900"/>
            <a:ext cx="7772400" cy="444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8803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sz="4000"/>
              <a:t>LHC R</a:t>
            </a:r>
            <a:r>
              <a:rPr lang="en-US" sz="4000" i="1" baseline="30000"/>
              <a:t>c</a:t>
            </a:r>
            <a:r>
              <a:rPr lang="en-US" sz="4000" baseline="-25000"/>
              <a:t>AA</a:t>
            </a:r>
            <a:r>
              <a:rPr lang="en-US" sz="4000"/>
              <a:t>(p</a:t>
            </a:r>
            <a:r>
              <a:rPr lang="en-US" sz="4000" baseline="-25000"/>
              <a:t>T</a:t>
            </a:r>
            <a:r>
              <a:rPr lang="en-US" sz="4000"/>
              <a:t>)/R</a:t>
            </a:r>
            <a:r>
              <a:rPr lang="en-US" sz="4000" i="1" baseline="30000"/>
              <a:t>b</a:t>
            </a:r>
            <a:r>
              <a:rPr lang="en-US" sz="4000" baseline="-25000"/>
              <a:t>AA</a:t>
            </a:r>
            <a:r>
              <a:rPr lang="en-US" sz="4000"/>
              <a:t>(p</a:t>
            </a:r>
            <a:r>
              <a:rPr lang="en-US" sz="4000" baseline="-25000"/>
              <a:t>T</a:t>
            </a:r>
            <a:r>
              <a:rPr lang="en-US" sz="4000"/>
              <a:t>) Prediction</a:t>
            </a:r>
            <a:br>
              <a:rPr lang="en-US" sz="4000"/>
            </a:br>
            <a:r>
              <a:rPr lang="en-US" sz="4000"/>
              <a:t>(with speed limits)</a:t>
            </a:r>
          </a:p>
        </p:txBody>
      </p:sp>
      <p:sp>
        <p:nvSpPr>
          <p:cNvPr id="588804" name="Rectangle 4"/>
          <p:cNvSpPr>
            <a:spLocks noChangeArrowheads="1"/>
          </p:cNvSpPr>
          <p:nvPr/>
        </p:nvSpPr>
        <p:spPr bwMode="auto">
          <a:xfrm>
            <a:off x="-1143000" y="5499100"/>
            <a:ext cx="10223500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1600200" lvl="3" indent="-228600">
              <a:spcBef>
                <a:spcPct val="20000"/>
              </a:spcBef>
              <a:buFontTx/>
              <a:buChar char="–"/>
            </a:pPr>
            <a:r>
              <a:rPr lang="en-US" sz="1800" dirty="0">
                <a:solidFill>
                  <a:srgbClr val="030303"/>
                </a:solidFill>
              </a:rPr>
              <a:t>T(</a:t>
            </a:r>
            <a:r>
              <a:rPr lang="en-US" sz="1800" dirty="0">
                <a:solidFill>
                  <a:srgbClr val="030303"/>
                </a:solidFill>
                <a:latin typeface="Symbol" pitchFamily="18" charset="2"/>
              </a:rPr>
              <a:t>t</a:t>
            </a:r>
            <a:r>
              <a:rPr lang="en-US" sz="1800" baseline="-25000" dirty="0">
                <a:solidFill>
                  <a:srgbClr val="030303"/>
                </a:solidFill>
              </a:rPr>
              <a:t>0</a:t>
            </a:r>
            <a:r>
              <a:rPr lang="en-US" sz="1800" dirty="0">
                <a:solidFill>
                  <a:srgbClr val="030303"/>
                </a:solidFill>
              </a:rPr>
              <a:t>): </a:t>
            </a:r>
            <a:r>
              <a:rPr lang="en-US" dirty="0" smtClean="0">
                <a:solidFill>
                  <a:srgbClr val="030303"/>
                </a:solidFill>
              </a:rPr>
              <a:t>“(”</a:t>
            </a:r>
            <a:r>
              <a:rPr lang="en-US" sz="1800" dirty="0" smtClean="0">
                <a:solidFill>
                  <a:srgbClr val="030303"/>
                </a:solidFill>
              </a:rPr>
              <a:t>, </a:t>
            </a:r>
            <a:r>
              <a:rPr lang="en-US" sz="1800" dirty="0">
                <a:solidFill>
                  <a:srgbClr val="030303"/>
                </a:solidFill>
              </a:rPr>
              <a:t>corrections </a:t>
            </a:r>
            <a:r>
              <a:rPr lang="en-US" sz="1800" dirty="0" smtClean="0">
                <a:solidFill>
                  <a:srgbClr val="030303"/>
                </a:solidFill>
              </a:rPr>
              <a:t>likely small for </a:t>
            </a:r>
            <a:r>
              <a:rPr lang="en-US" sz="1800" dirty="0">
                <a:solidFill>
                  <a:srgbClr val="030303"/>
                </a:solidFill>
              </a:rPr>
              <a:t>smaller </a:t>
            </a:r>
            <a:r>
              <a:rPr lang="en-US" sz="1800" dirty="0" err="1">
                <a:solidFill>
                  <a:srgbClr val="030303"/>
                </a:solidFill>
              </a:rPr>
              <a:t>momenta</a:t>
            </a:r>
            <a:endParaRPr lang="en-US" sz="1800" dirty="0">
              <a:solidFill>
                <a:srgbClr val="030303"/>
              </a:solidFill>
            </a:endParaRPr>
          </a:p>
          <a:p>
            <a:pPr marL="1600200" lvl="3" indent="-228600">
              <a:spcBef>
                <a:spcPct val="20000"/>
              </a:spcBef>
              <a:buFontTx/>
              <a:buChar char="–"/>
            </a:pPr>
            <a:r>
              <a:rPr lang="en-US" sz="1800" dirty="0" err="1">
                <a:solidFill>
                  <a:srgbClr val="030303"/>
                </a:solidFill>
              </a:rPr>
              <a:t>T</a:t>
            </a:r>
            <a:r>
              <a:rPr lang="en-US" sz="1800" baseline="-25000" dirty="0" err="1">
                <a:solidFill>
                  <a:srgbClr val="030303"/>
                </a:solidFill>
              </a:rPr>
              <a:t>c</a:t>
            </a:r>
            <a:r>
              <a:rPr lang="en-US" sz="1800" dirty="0">
                <a:solidFill>
                  <a:srgbClr val="030303"/>
                </a:solidFill>
              </a:rPr>
              <a:t>: </a:t>
            </a:r>
            <a:r>
              <a:rPr lang="en-US" sz="1800" dirty="0" smtClean="0">
                <a:solidFill>
                  <a:srgbClr val="030303"/>
                </a:solidFill>
              </a:rPr>
              <a:t>“]”, </a:t>
            </a:r>
            <a:r>
              <a:rPr lang="en-US" sz="1800" dirty="0">
                <a:solidFill>
                  <a:srgbClr val="030303"/>
                </a:solidFill>
              </a:rPr>
              <a:t>corrections likely </a:t>
            </a:r>
            <a:r>
              <a:rPr lang="en-US" sz="1800" dirty="0" smtClean="0">
                <a:solidFill>
                  <a:srgbClr val="030303"/>
                </a:solidFill>
              </a:rPr>
              <a:t>large for </a:t>
            </a:r>
            <a:r>
              <a:rPr lang="en-US" sz="1800" dirty="0">
                <a:solidFill>
                  <a:srgbClr val="030303"/>
                </a:solidFill>
              </a:rPr>
              <a:t>higher </a:t>
            </a:r>
            <a:r>
              <a:rPr lang="en-US" sz="1800" dirty="0" err="1">
                <a:solidFill>
                  <a:srgbClr val="030303"/>
                </a:solidFill>
              </a:rPr>
              <a:t>momenta</a:t>
            </a:r>
            <a:endParaRPr lang="en-US" sz="1800" dirty="0">
              <a:solidFill>
                <a:srgbClr val="030303"/>
              </a:solidFill>
            </a:endParaRPr>
          </a:p>
        </p:txBody>
      </p:sp>
      <p:sp>
        <p:nvSpPr>
          <p:cNvPr id="588805" name="Text Box 5"/>
          <p:cNvSpPr txBox="1">
            <a:spLocks noChangeArrowheads="1"/>
          </p:cNvSpPr>
          <p:nvPr/>
        </p:nvSpPr>
        <p:spPr bwMode="auto">
          <a:xfrm>
            <a:off x="5581650" y="4495800"/>
            <a:ext cx="257685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dirty="0" smtClean="0"/>
              <a:t>WAH</a:t>
            </a:r>
            <a:r>
              <a:rPr lang="en-US" sz="1200" dirty="0"/>
              <a:t>, M. </a:t>
            </a:r>
            <a:r>
              <a:rPr lang="en-US" sz="1200" dirty="0" err="1" smtClean="0"/>
              <a:t>Gyulassy</a:t>
            </a:r>
            <a:r>
              <a:rPr lang="en-US" sz="1200" dirty="0" smtClean="0"/>
              <a:t>, PLB666 (2008)</a:t>
            </a:r>
            <a:endParaRPr lang="en-US" sz="1200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B5642-80BC-44E3-A72C-019C233E001F}" type="datetime1">
              <a:rPr lang="en-US" smtClean="0"/>
              <a:pPr/>
              <a:t>10/5/2011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2578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Heavy Ion Physics is fascinating</a:t>
            </a:r>
          </a:p>
          <a:p>
            <a:pPr lvl="1"/>
            <a:r>
              <a:rPr lang="en-US" dirty="0" smtClean="0"/>
              <a:t>Want to theoretically calculate properties of high energy, many-body, non-Abelian QCD</a:t>
            </a:r>
          </a:p>
          <a:p>
            <a:pPr lvl="1"/>
            <a:r>
              <a:rPr lang="en-US" dirty="0" smtClean="0"/>
              <a:t>Able to experimentally test theory</a:t>
            </a:r>
          </a:p>
          <a:p>
            <a:r>
              <a:rPr lang="en-US" dirty="0" smtClean="0"/>
              <a:t>Lattice, pQCD, and AdS/CFT all useful techniques</a:t>
            </a:r>
          </a:p>
          <a:p>
            <a:r>
              <a:rPr lang="en-US" dirty="0" smtClean="0"/>
              <a:t>Rich variety of physics regimes to investigate</a:t>
            </a:r>
          </a:p>
          <a:p>
            <a:r>
              <a:rPr lang="en-US" dirty="0" smtClean="0"/>
              <a:t>Many open, interesting problems</a:t>
            </a:r>
          </a:p>
          <a:p>
            <a:pPr lvl="1"/>
            <a:r>
              <a:rPr lang="en-US" dirty="0" smtClean="0"/>
              <a:t>Traditional pQCD techniques in quantitative disagreement with data</a:t>
            </a:r>
          </a:p>
          <a:p>
            <a:pPr lvl="1"/>
            <a:r>
              <a:rPr lang="en-US" dirty="0" smtClean="0"/>
              <a:t>New theory tool with AdS/CFT, successes</a:t>
            </a:r>
          </a:p>
          <a:p>
            <a:r>
              <a:rPr lang="en-US" dirty="0" smtClean="0"/>
              <a:t>LHC: already exciting new results</a:t>
            </a:r>
          </a:p>
          <a:p>
            <a:pPr lvl="1"/>
            <a:r>
              <a:rPr lang="en-US" dirty="0" smtClean="0"/>
              <a:t>Experimental signature: </a:t>
            </a:r>
            <a:r>
              <a:rPr lang="en-US" i="1" dirty="0" err="1" smtClean="0"/>
              <a:t>R</a:t>
            </a:r>
            <a:r>
              <a:rPr lang="en-US" i="1" baseline="30000" dirty="0" err="1" smtClean="0"/>
              <a:t>c</a:t>
            </a:r>
            <a:r>
              <a:rPr lang="en-US" i="1" baseline="-25000" dirty="0" err="1" smtClean="0"/>
              <a:t>AA</a:t>
            </a:r>
            <a:r>
              <a:rPr lang="en-US" i="1" dirty="0" smtClean="0"/>
              <a:t>/</a:t>
            </a:r>
            <a:r>
              <a:rPr lang="en-US" i="1" dirty="0" err="1" smtClean="0"/>
              <a:t>R</a:t>
            </a:r>
            <a:r>
              <a:rPr lang="en-US" i="1" baseline="30000" dirty="0" err="1" smtClean="0"/>
              <a:t>b</a:t>
            </a:r>
            <a:r>
              <a:rPr lang="en-US" i="1" baseline="-25000" dirty="0" err="1" smtClean="0"/>
              <a:t>AA</a:t>
            </a:r>
            <a:endParaRPr lang="en-US" i="1" dirty="0" smtClean="0"/>
          </a:p>
          <a:p>
            <a:r>
              <a:rPr lang="en-US" dirty="0" smtClean="0"/>
              <a:t>Future of High Energy QCD:</a:t>
            </a:r>
          </a:p>
          <a:p>
            <a:pPr lvl="1"/>
            <a:r>
              <a:rPr lang="en-US" dirty="0" smtClean="0"/>
              <a:t>qualitative -&gt; quantitative</a:t>
            </a:r>
          </a:p>
          <a:p>
            <a:pPr lvl="1"/>
            <a:r>
              <a:rPr lang="en-US" dirty="0" smtClean="0"/>
              <a:t>electron-ion collisions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7B912-E04C-44E2-9037-A22A6DA06174}" type="datetime1">
              <a:rPr lang="en-US" smtClean="0"/>
              <a:pPr/>
              <a:t>10/5/2011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NITheP Associates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E&amp;M and Phase Diagrams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876800"/>
          </a:xfrm>
        </p:spPr>
        <p:txBody>
          <a:bodyPr/>
          <a:lstStyle/>
          <a:p>
            <a:r>
              <a:rPr lang="en-US" dirty="0" smtClean="0"/>
              <a:t>Many body physics less well understood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2B7B2-3D9F-4889-8D40-9A5AFBF962E5}" type="datetime1">
              <a:rPr lang="en-US" smtClean="0"/>
              <a:pPr/>
              <a:t>10/5/2011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NITheP Associates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5800" y="2480965"/>
            <a:ext cx="3200400" cy="293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0" y="5414665"/>
            <a:ext cx="5562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www.sv.vt.edu/classes/MSE2094_NoteBook/96ClassProj/examples/triplpt.html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47009" y="2442866"/>
            <a:ext cx="3711191" cy="2953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1825410" y="1981200"/>
            <a:ext cx="9939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5400"/>
                </a:solidFill>
              </a:rPr>
              <a:t>Water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793630" y="1981200"/>
            <a:ext cx="15215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5400"/>
                </a:solidFill>
              </a:rPr>
              <a:t>Hydrogen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964044" y="5338465"/>
            <a:ext cx="21799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Calculated, </a:t>
            </a:r>
            <a:r>
              <a:rPr lang="en-US" sz="1200" dirty="0" err="1" smtClean="0"/>
              <a:t>Burkhard</a:t>
            </a:r>
            <a:r>
              <a:rPr lang="en-US" sz="1200" dirty="0" smtClean="0"/>
              <a:t> </a:t>
            </a:r>
            <a:r>
              <a:rPr lang="en-US" sz="1200" dirty="0" err="1" smtClean="0"/>
              <a:t>Militzer</a:t>
            </a:r>
            <a:r>
              <a:rPr lang="en-US" sz="1200" dirty="0" smtClean="0"/>
              <a:t>,</a:t>
            </a:r>
          </a:p>
          <a:p>
            <a:r>
              <a:rPr lang="en-US" sz="1200" dirty="0" smtClean="0"/>
              <a:t>Diploma Thesis, Berlin, </a:t>
            </a:r>
            <a:r>
              <a:rPr lang="en-US" sz="1200" b="1" i="1" u="sng" dirty="0" smtClean="0"/>
              <a:t>2000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QCD Particle Physics Well Understood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4876800"/>
          </a:xfrm>
        </p:spPr>
        <p:txBody>
          <a:bodyPr/>
          <a:lstStyle/>
          <a:p>
            <a:r>
              <a:rPr lang="en-US" dirty="0" err="1" smtClean="0"/>
              <a:t>Lagr</a:t>
            </a:r>
            <a:r>
              <a:rPr lang="en-US" dirty="0" smtClean="0"/>
              <a:t>. known:</a:t>
            </a:r>
          </a:p>
          <a:p>
            <a:r>
              <a:rPr lang="en-US" dirty="0" smtClean="0"/>
              <a:t>QCD Vertices:</a:t>
            </a:r>
          </a:p>
          <a:p>
            <a:pPr lvl="2"/>
            <a:endParaRPr lang="en-US" dirty="0" smtClean="0"/>
          </a:p>
          <a:p>
            <a:pPr lvl="2"/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Qual. &amp; Quant. agreement w/ data</a:t>
            </a:r>
          </a:p>
          <a:p>
            <a:endParaRPr lang="en-US" dirty="0" smtClean="0"/>
          </a:p>
          <a:p>
            <a:endParaRPr lang="en-US" dirty="0" smtClean="0"/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5FC5E-BCC7-449B-B79E-2203B9DDD688}" type="datetime1">
              <a:rPr lang="en-US" smtClean="0"/>
              <a:pPr/>
              <a:t>10/5/2011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NITheP Associates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60787" y="1080675"/>
            <a:ext cx="5383213" cy="90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QCDvertex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28800" y="2362200"/>
            <a:ext cx="5334000" cy="1150470"/>
          </a:xfrm>
          <a:prstGeom prst="rect">
            <a:avLst/>
          </a:prstGeom>
        </p:spPr>
      </p:pic>
      <p:grpSp>
        <p:nvGrpSpPr>
          <p:cNvPr id="9" name="Group 15"/>
          <p:cNvGrpSpPr/>
          <p:nvPr/>
        </p:nvGrpSpPr>
        <p:grpSpPr>
          <a:xfrm>
            <a:off x="457200" y="4284463"/>
            <a:ext cx="3276600" cy="2497337"/>
            <a:chOff x="5715000" y="1284862"/>
            <a:chExt cx="3276600" cy="2497337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400800" y="1284862"/>
              <a:ext cx="2590800" cy="24973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1" name="TextBox 10"/>
            <p:cNvSpPr txBox="1"/>
            <p:nvPr/>
          </p:nvSpPr>
          <p:spPr>
            <a:xfrm>
              <a:off x="5715000" y="2486799"/>
              <a:ext cx="73129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ALEPH,</a:t>
              </a:r>
            </a:p>
            <a:p>
              <a:r>
                <a:rPr lang="en-US" sz="1200" dirty="0" smtClean="0"/>
                <a:t>PLB284</a:t>
              </a:r>
            </a:p>
            <a:p>
              <a:r>
                <a:rPr lang="en-US" sz="1200" dirty="0" smtClean="0"/>
                <a:t>(1992)</a:t>
              </a:r>
              <a:endParaRPr lang="en-US" sz="1200" dirty="0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4800600" y="6019800"/>
            <a:ext cx="5180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PDG</a:t>
            </a:r>
            <a:endParaRPr lang="en-US" sz="1200" dirty="0"/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181600" y="4364456"/>
            <a:ext cx="2971800" cy="2368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Are We Interested In?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3886200" cy="4419600"/>
          </a:xfrm>
        </p:spPr>
        <p:txBody>
          <a:bodyPr>
            <a:normAutofit/>
          </a:bodyPr>
          <a:lstStyle/>
          <a:p>
            <a:r>
              <a:rPr lang="en-US" dirty="0" smtClean="0"/>
              <a:t>Measure many-body physics of strong force</a:t>
            </a:r>
          </a:p>
          <a:p>
            <a:endParaRPr lang="en-US" dirty="0" smtClean="0"/>
          </a:p>
          <a:p>
            <a:r>
              <a:rPr lang="en-US" dirty="0" smtClean="0"/>
              <a:t>Test &amp; understand theory of many-body non-</a:t>
            </a:r>
            <a:r>
              <a:rPr lang="en-US" dirty="0" err="1" smtClean="0"/>
              <a:t>Abelian</a:t>
            </a:r>
            <a:r>
              <a:rPr lang="en-US" dirty="0" smtClean="0"/>
              <a:t> fields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B78D8-E8EC-4AB3-AEA4-9BC5A7401901}" type="datetime1">
              <a:rPr lang="en-US" smtClean="0"/>
              <a:pPr/>
              <a:t>10/5/2011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NITheP Associates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7" name="Content Placeholder 6" descr="PhaseDiagramLRP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73270" y="1323201"/>
            <a:ext cx="4618330" cy="452596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139635" y="5895201"/>
            <a:ext cx="17940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Long Range Plan, 2008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Big Bang vs. Little Bang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24BC5-05A3-461C-8AC9-8A0ED499C6F1}" type="datetime1">
              <a:rPr lang="en-US" smtClean="0"/>
              <a:pPr/>
              <a:t>10/5/2011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NITheP Associates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8744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371600"/>
            <a:ext cx="8313217" cy="1709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Group 50"/>
          <p:cNvGrpSpPr/>
          <p:nvPr/>
        </p:nvGrpSpPr>
        <p:grpSpPr>
          <a:xfrm>
            <a:off x="2438400" y="4267200"/>
            <a:ext cx="1219200" cy="990600"/>
            <a:chOff x="2362200" y="4572000"/>
            <a:chExt cx="1219200" cy="990600"/>
          </a:xfrm>
        </p:grpSpPr>
        <p:sp>
          <p:nvSpPr>
            <p:cNvPr id="10" name="Oval 9"/>
            <p:cNvSpPr/>
            <p:nvPr/>
          </p:nvSpPr>
          <p:spPr bwMode="auto">
            <a:xfrm>
              <a:off x="2362200" y="4572000"/>
              <a:ext cx="457200" cy="990600"/>
            </a:xfrm>
            <a:prstGeom prst="ellipse">
              <a:avLst/>
            </a:prstGeom>
            <a:noFill/>
            <a:ln w="63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rtlCol="0" anchor="ctr">
              <a:spAutoFit/>
            </a:bodyPr>
            <a:lstStyle/>
            <a:p>
              <a:pPr algn="ctr"/>
              <a:endParaRPr lang="en-US" sz="1200" dirty="0"/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rot="5400000">
              <a:off x="2628900" y="4838700"/>
              <a:ext cx="152400" cy="76200"/>
            </a:xfrm>
            <a:prstGeom prst="straightConnector1">
              <a:avLst/>
            </a:prstGeom>
            <a:ln w="6350">
              <a:solidFill>
                <a:srgbClr val="FF0000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rot="10800000">
              <a:off x="2590800" y="4724400"/>
              <a:ext cx="152400" cy="76200"/>
            </a:xfrm>
            <a:prstGeom prst="straightConnector1">
              <a:avLst/>
            </a:prstGeom>
            <a:ln w="6350">
              <a:solidFill>
                <a:srgbClr val="FF0000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rot="16200000" flipH="1">
              <a:off x="2400300" y="4914900"/>
              <a:ext cx="152400" cy="76200"/>
            </a:xfrm>
            <a:prstGeom prst="straightConnector1">
              <a:avLst/>
            </a:prstGeom>
            <a:ln w="6350">
              <a:solidFill>
                <a:srgbClr val="00B050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flipV="1">
              <a:off x="2438400" y="4800600"/>
              <a:ext cx="152400" cy="76200"/>
            </a:xfrm>
            <a:prstGeom prst="straightConnector1">
              <a:avLst/>
            </a:prstGeom>
            <a:ln w="6350">
              <a:solidFill>
                <a:srgbClr val="00B050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rot="5400000">
              <a:off x="2628900" y="5067300"/>
              <a:ext cx="152400" cy="76200"/>
            </a:xfrm>
            <a:prstGeom prst="straightConnector1">
              <a:avLst/>
            </a:prstGeom>
            <a:ln w="6350">
              <a:solidFill>
                <a:srgbClr val="0000FF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rot="10800000">
              <a:off x="2590800" y="4953000"/>
              <a:ext cx="152400" cy="76200"/>
            </a:xfrm>
            <a:prstGeom prst="straightConnector1">
              <a:avLst/>
            </a:prstGeom>
            <a:ln w="6350">
              <a:solidFill>
                <a:srgbClr val="0000FF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rot="5400000">
              <a:off x="2476500" y="5219700"/>
              <a:ext cx="152400" cy="76200"/>
            </a:xfrm>
            <a:prstGeom prst="straightConnector1">
              <a:avLst/>
            </a:prstGeom>
            <a:ln w="6350">
              <a:solidFill>
                <a:srgbClr val="FF0000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rot="10800000">
              <a:off x="2438400" y="5105400"/>
              <a:ext cx="152400" cy="76200"/>
            </a:xfrm>
            <a:prstGeom prst="straightConnector1">
              <a:avLst/>
            </a:prstGeom>
            <a:ln w="6350">
              <a:solidFill>
                <a:srgbClr val="FF0000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 rot="16200000" flipH="1">
              <a:off x="2552700" y="5372100"/>
              <a:ext cx="152400" cy="76200"/>
            </a:xfrm>
            <a:prstGeom prst="straightConnector1">
              <a:avLst/>
            </a:prstGeom>
            <a:ln w="6350">
              <a:solidFill>
                <a:srgbClr val="00B050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flipV="1">
              <a:off x="2590800" y="5257800"/>
              <a:ext cx="152400" cy="76200"/>
            </a:xfrm>
            <a:prstGeom prst="straightConnector1">
              <a:avLst/>
            </a:prstGeom>
            <a:ln w="6350">
              <a:solidFill>
                <a:srgbClr val="00B050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Oval 20"/>
            <p:cNvSpPr/>
            <p:nvPr/>
          </p:nvSpPr>
          <p:spPr bwMode="auto">
            <a:xfrm>
              <a:off x="3124200" y="4572000"/>
              <a:ext cx="457200" cy="990600"/>
            </a:xfrm>
            <a:prstGeom prst="ellipse">
              <a:avLst/>
            </a:prstGeom>
            <a:noFill/>
            <a:ln w="63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rtlCol="0" anchor="ctr">
              <a:spAutoFit/>
            </a:bodyPr>
            <a:lstStyle/>
            <a:p>
              <a:pPr algn="ctr"/>
              <a:endParaRPr lang="en-US" sz="1200" dirty="0"/>
            </a:p>
          </p:txBody>
        </p:sp>
        <p:cxnSp>
          <p:nvCxnSpPr>
            <p:cNvPr id="22" name="Straight Arrow Connector 21"/>
            <p:cNvCxnSpPr/>
            <p:nvPr/>
          </p:nvCxnSpPr>
          <p:spPr>
            <a:xfrm rot="5400000">
              <a:off x="3390900" y="4838700"/>
              <a:ext cx="152400" cy="76200"/>
            </a:xfrm>
            <a:prstGeom prst="straightConnector1">
              <a:avLst/>
            </a:prstGeom>
            <a:ln w="6350">
              <a:solidFill>
                <a:srgbClr val="FF0000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rot="10800000">
              <a:off x="3352800" y="4724400"/>
              <a:ext cx="152400" cy="76200"/>
            </a:xfrm>
            <a:prstGeom prst="straightConnector1">
              <a:avLst/>
            </a:prstGeom>
            <a:ln w="6350">
              <a:solidFill>
                <a:srgbClr val="FF0000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 rot="16200000" flipH="1">
              <a:off x="3162300" y="4914900"/>
              <a:ext cx="152400" cy="76200"/>
            </a:xfrm>
            <a:prstGeom prst="straightConnector1">
              <a:avLst/>
            </a:prstGeom>
            <a:ln w="6350">
              <a:solidFill>
                <a:srgbClr val="00B050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flipV="1">
              <a:off x="3200400" y="4800600"/>
              <a:ext cx="152400" cy="76200"/>
            </a:xfrm>
            <a:prstGeom prst="straightConnector1">
              <a:avLst/>
            </a:prstGeom>
            <a:ln w="6350">
              <a:solidFill>
                <a:srgbClr val="00B050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rot="5400000">
              <a:off x="3390900" y="5067300"/>
              <a:ext cx="152400" cy="76200"/>
            </a:xfrm>
            <a:prstGeom prst="straightConnector1">
              <a:avLst/>
            </a:prstGeom>
            <a:ln w="6350">
              <a:solidFill>
                <a:srgbClr val="0000FF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 rot="10800000">
              <a:off x="3352800" y="4953000"/>
              <a:ext cx="152400" cy="76200"/>
            </a:xfrm>
            <a:prstGeom prst="straightConnector1">
              <a:avLst/>
            </a:prstGeom>
            <a:ln w="6350">
              <a:solidFill>
                <a:srgbClr val="0000FF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 rot="5400000">
              <a:off x="3238500" y="5219700"/>
              <a:ext cx="152400" cy="76200"/>
            </a:xfrm>
            <a:prstGeom prst="straightConnector1">
              <a:avLst/>
            </a:prstGeom>
            <a:ln w="6350">
              <a:solidFill>
                <a:srgbClr val="FF0000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 rot="10800000">
              <a:off x="3200400" y="5105400"/>
              <a:ext cx="152400" cy="76200"/>
            </a:xfrm>
            <a:prstGeom prst="straightConnector1">
              <a:avLst/>
            </a:prstGeom>
            <a:ln w="6350">
              <a:solidFill>
                <a:srgbClr val="FF0000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 rot="16200000" flipH="1">
              <a:off x="3314700" y="5372100"/>
              <a:ext cx="152400" cy="76200"/>
            </a:xfrm>
            <a:prstGeom prst="straightConnector1">
              <a:avLst/>
            </a:prstGeom>
            <a:ln w="6350">
              <a:solidFill>
                <a:srgbClr val="00B050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 flipV="1">
              <a:off x="3352800" y="5257800"/>
              <a:ext cx="152400" cy="76200"/>
            </a:xfrm>
            <a:prstGeom prst="straightConnector1">
              <a:avLst/>
            </a:prstGeom>
            <a:ln w="6350">
              <a:solidFill>
                <a:srgbClr val="00B050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2590800" y="4800600"/>
              <a:ext cx="838200" cy="0"/>
            </a:xfrm>
            <a:prstGeom prst="line">
              <a:avLst/>
            </a:prstGeom>
            <a:ln w="31750" cap="rnd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2438400" y="4953000"/>
              <a:ext cx="838200" cy="0"/>
            </a:xfrm>
            <a:prstGeom prst="line">
              <a:avLst/>
            </a:prstGeom>
            <a:ln w="31750" cap="rnd">
              <a:solidFill>
                <a:srgbClr val="0000FF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2667000" y="5105400"/>
              <a:ext cx="838200" cy="0"/>
            </a:xfrm>
            <a:prstGeom prst="line">
              <a:avLst/>
            </a:prstGeom>
            <a:ln w="31750" cap="rnd">
              <a:solidFill>
                <a:srgbClr val="00B05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2514600" y="5181600"/>
              <a:ext cx="838200" cy="0"/>
            </a:xfrm>
            <a:prstGeom prst="line">
              <a:avLst/>
            </a:prstGeom>
            <a:ln w="31750" cap="rnd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2667000" y="5334000"/>
              <a:ext cx="838200" cy="0"/>
            </a:xfrm>
            <a:prstGeom prst="line">
              <a:avLst/>
            </a:prstGeom>
            <a:ln w="31750" cap="rnd">
              <a:solidFill>
                <a:srgbClr val="00B05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37" name="TextBox 36"/>
          <p:cNvSpPr txBox="1"/>
          <p:nvPr/>
        </p:nvSpPr>
        <p:spPr>
          <a:xfrm>
            <a:off x="401347" y="3745468"/>
            <a:ext cx="817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 = - </a:t>
            </a:r>
            <a:r>
              <a:rPr lang="en-US" dirty="0" smtClean="0">
                <a:latin typeface="Symbol" pitchFamily="18" charset="2"/>
              </a:rPr>
              <a:t>¥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646081" y="3733800"/>
            <a:ext cx="639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 = 0</a:t>
            </a:r>
            <a:endParaRPr lang="en-US" dirty="0" smtClean="0">
              <a:latin typeface="Symbol" pitchFamily="18" charset="2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276600" y="3733800"/>
            <a:ext cx="1140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 = 1 fm/c</a:t>
            </a:r>
            <a:endParaRPr lang="en-US" dirty="0" smtClean="0">
              <a:latin typeface="Symbol" pitchFamily="18" charset="2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955944" y="3733800"/>
            <a:ext cx="1140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 = 3 fm/c</a:t>
            </a:r>
            <a:endParaRPr lang="en-US" dirty="0" smtClean="0">
              <a:latin typeface="Symbol" pitchFamily="18" charset="2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8003944" y="3745468"/>
            <a:ext cx="875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 = + </a:t>
            </a:r>
            <a:r>
              <a:rPr lang="en-US" dirty="0" smtClean="0">
                <a:latin typeface="Symbol" pitchFamily="18" charset="2"/>
              </a:rPr>
              <a:t>¥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403744" y="3733800"/>
            <a:ext cx="1140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 = 4 fm/c</a:t>
            </a:r>
            <a:endParaRPr lang="en-US" dirty="0" smtClean="0">
              <a:latin typeface="Symbol" pitchFamily="18" charset="2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04800" y="5590401"/>
            <a:ext cx="9444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Initial State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371600" y="5590401"/>
            <a:ext cx="11224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Initial Overlap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2458977" y="5590401"/>
            <a:ext cx="11897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Thermalization</a:t>
            </a:r>
            <a:endParaRPr lang="en-US" sz="1200" dirty="0" smtClean="0"/>
          </a:p>
        </p:txBody>
      </p:sp>
      <p:sp>
        <p:nvSpPr>
          <p:cNvPr id="46" name="TextBox 45"/>
          <p:cNvSpPr txBox="1"/>
          <p:nvPr/>
        </p:nvSpPr>
        <p:spPr>
          <a:xfrm>
            <a:off x="4349091" y="5590401"/>
            <a:ext cx="5277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QGP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5562600" y="5589626"/>
            <a:ext cx="11288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Hadronization</a:t>
            </a:r>
            <a:endParaRPr lang="en-US" sz="1200" dirty="0" smtClean="0"/>
          </a:p>
        </p:txBody>
      </p:sp>
      <p:sp>
        <p:nvSpPr>
          <p:cNvPr id="48" name="TextBox 47"/>
          <p:cNvSpPr txBox="1"/>
          <p:nvPr/>
        </p:nvSpPr>
        <p:spPr>
          <a:xfrm>
            <a:off x="7467600" y="5589626"/>
            <a:ext cx="10118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Hadron</a:t>
            </a:r>
            <a:r>
              <a:rPr lang="en-US" sz="1200" dirty="0" smtClean="0"/>
              <a:t> Gas</a:t>
            </a:r>
          </a:p>
        </p:txBody>
      </p:sp>
      <p:pic>
        <p:nvPicPr>
          <p:cNvPr id="874499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7163" y="4038600"/>
            <a:ext cx="8829675" cy="150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" name="TextBox 50"/>
          <p:cNvSpPr txBox="1"/>
          <p:nvPr/>
        </p:nvSpPr>
        <p:spPr>
          <a:xfrm>
            <a:off x="7113934" y="3124200"/>
            <a:ext cx="15728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ALICE Collaboration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Heavy Ion Collisions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BD510-BC49-4EE7-AFA5-D73E45DF44DB}" type="datetime1">
              <a:rPr lang="en-US" smtClean="0"/>
              <a:pPr/>
              <a:t>10/5/2011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NITheP Associates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976010"/>
            <a:ext cx="3995737" cy="2519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1871" y="1976010"/>
            <a:ext cx="3829129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876800"/>
          </a:xfrm>
        </p:spPr>
        <p:txBody>
          <a:bodyPr/>
          <a:lstStyle/>
          <a:p>
            <a:r>
              <a:rPr lang="en-US" dirty="0" smtClean="0"/>
              <a:t>Collider machines: RHIC, LHC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534974" y="4552890"/>
            <a:ext cx="35798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Relativistic Heavy Ion Collider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715000" y="4552890"/>
            <a:ext cx="26949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Large </a:t>
            </a:r>
            <a:r>
              <a:rPr lang="en-US" sz="2000" dirty="0" err="1" smtClean="0"/>
              <a:t>Hadron</a:t>
            </a:r>
            <a:r>
              <a:rPr lang="en-US" sz="2000" dirty="0" smtClean="0"/>
              <a:t> Collider</a:t>
            </a:r>
          </a:p>
        </p:txBody>
      </p:sp>
      <p:pic>
        <p:nvPicPr>
          <p:cNvPr id="13" name="blice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914400" y="914400"/>
            <a:ext cx="7315200" cy="548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Orders of Magnitude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105400"/>
          </a:xfrm>
        </p:spPr>
        <p:txBody>
          <a:bodyPr/>
          <a:lstStyle/>
          <a:p>
            <a:r>
              <a:rPr lang="en-US" dirty="0" smtClean="0"/>
              <a:t>Units: </a:t>
            </a:r>
            <a:r>
              <a:rPr lang="en-US" dirty="0" err="1" smtClean="0"/>
              <a:t>MeV</a:t>
            </a:r>
            <a:r>
              <a:rPr lang="en-US" dirty="0" smtClean="0"/>
              <a:t>, </a:t>
            </a:r>
            <a:r>
              <a:rPr lang="en-US" dirty="0" err="1" smtClean="0"/>
              <a:t>GeV</a:t>
            </a:r>
            <a:r>
              <a:rPr lang="en-US" dirty="0" smtClean="0"/>
              <a:t>, </a:t>
            </a:r>
            <a:r>
              <a:rPr lang="en-US" dirty="0" err="1" smtClean="0"/>
              <a:t>TeV</a:t>
            </a:r>
            <a:endParaRPr lang="en-US" dirty="0" smtClean="0"/>
          </a:p>
          <a:p>
            <a:pPr lvl="1"/>
            <a:r>
              <a:rPr lang="en-US" dirty="0" smtClean="0"/>
              <a:t>At RHIC, nuclei acc. to 100 </a:t>
            </a:r>
            <a:r>
              <a:rPr lang="en-US" dirty="0" err="1" smtClean="0"/>
              <a:t>GeV</a:t>
            </a:r>
            <a:r>
              <a:rPr lang="en-US" dirty="0" smtClean="0"/>
              <a:t> per nucleon</a:t>
            </a:r>
          </a:p>
          <a:p>
            <a:pPr lvl="2"/>
            <a:r>
              <a:rPr lang="en-US" dirty="0" smtClean="0"/>
              <a:t>Energy of collision ~ two mosquitoes colliding</a:t>
            </a:r>
          </a:p>
          <a:p>
            <a:pPr lvl="2"/>
            <a:r>
              <a:rPr lang="en-US" dirty="0" smtClean="0"/>
              <a:t>LHC: 10x higher energy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F4DB0-5D06-4E12-82D9-7555D284BA84}" type="datetime1">
              <a:rPr lang="en-US" smtClean="0"/>
              <a:pPr/>
              <a:t>10/5/2011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NITheP Associates Meeting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8929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34100" y="2895600"/>
            <a:ext cx="2857500" cy="321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7086600" y="6096000"/>
            <a:ext cx="20324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www.answersingenesis.org</a:t>
            </a:r>
          </a:p>
        </p:txBody>
      </p:sp>
      <p:grpSp>
        <p:nvGrpSpPr>
          <p:cNvPr id="7" name="Group 13"/>
          <p:cNvGrpSpPr/>
          <p:nvPr/>
        </p:nvGrpSpPr>
        <p:grpSpPr>
          <a:xfrm>
            <a:off x="457200" y="2799352"/>
            <a:ext cx="5791200" cy="3925298"/>
            <a:chOff x="457200" y="2799352"/>
            <a:chExt cx="5791200" cy="3925298"/>
          </a:xfrm>
        </p:grpSpPr>
        <p:pic>
          <p:nvPicPr>
            <p:cNvPr id="893955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81025" y="4495800"/>
              <a:ext cx="4524375" cy="1771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TextBox 10"/>
            <p:cNvSpPr txBox="1"/>
            <p:nvPr/>
          </p:nvSpPr>
          <p:spPr>
            <a:xfrm>
              <a:off x="1378901" y="6262985"/>
              <a:ext cx="189769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/>
                <a:t>Chaisson</a:t>
              </a:r>
              <a:r>
                <a:rPr lang="en-US" sz="1200" dirty="0" smtClean="0"/>
                <a:t> and McMillan,</a:t>
              </a:r>
            </a:p>
            <a:p>
              <a:r>
                <a:rPr lang="en-US" sz="1200" dirty="0" smtClean="0"/>
                <a:t>Astronomy Today  (1993)</a:t>
              </a:r>
            </a:p>
          </p:txBody>
        </p:sp>
        <p:sp>
          <p:nvSpPr>
            <p:cNvPr id="13" name="Content Placeholder 2"/>
            <p:cNvSpPr txBox="1">
              <a:spLocks/>
            </p:cNvSpPr>
            <p:nvPr/>
          </p:nvSpPr>
          <p:spPr>
            <a:xfrm>
              <a:off x="457200" y="2799352"/>
              <a:ext cx="5791200" cy="213360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/>
            <a:p>
              <a:pPr marL="742950" marR="0" lvl="1" indent="-28575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Char char="–"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54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T</a:t>
              </a:r>
              <a:r>
                <a:rPr kumimoji="0" lang="en-US" sz="2800" b="0" i="0" u="none" strike="noStrike" kern="1200" cap="none" spc="0" normalizeH="0" baseline="-25000" noProof="0" dirty="0" err="1" smtClean="0">
                  <a:ln>
                    <a:noFill/>
                  </a:ln>
                  <a:solidFill>
                    <a:srgbClr val="0054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c</a:t>
              </a: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54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~ </a:t>
              </a: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5400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L</a:t>
              </a:r>
              <a:r>
                <a:rPr kumimoji="0" lang="en-US" sz="2800" b="0" i="0" u="none" strike="noStrike" kern="1200" cap="none" spc="0" normalizeH="0" baseline="-25000" noProof="0" dirty="0" smtClean="0">
                  <a:ln>
                    <a:noFill/>
                  </a:ln>
                  <a:solidFill>
                    <a:srgbClr val="0054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QCD</a:t>
              </a: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54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~ 200 </a:t>
              </a:r>
              <a:r>
                <a:rPr kumimoji="0" lang="en-US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54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MeV</a:t>
              </a:r>
              <a:endPara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54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1143000" marR="0" lvl="2" indent="-22860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Char char="•"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Temp. at RHIC ~ 10,000 times hotter than the core of the sun (15,000,000 Kelvin)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9525">
          <a:noFill/>
          <a:miter lim="800000"/>
          <a:headEnd/>
          <a:tailEnd/>
        </a:ln>
        <a:effectLst/>
      </a:spPr>
      <a:bodyPr wrap="none">
        <a:spAutoFit/>
      </a:bodyPr>
      <a:lstStyle>
        <a:defPPr>
          <a:defRPr sz="1200" dirty="0"/>
        </a:defPPr>
      </a:lstStyle>
    </a:spDef>
    <a:txDef>
      <a:spPr>
        <a:noFill/>
      </a:spPr>
      <a:bodyPr wrap="none" rtlCol="0">
        <a:spAutoFit/>
      </a:bodyPr>
      <a:lstStyle>
        <a:defPPr>
          <a:defRPr sz="1200" dirty="0" err="1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26962</TotalTime>
  <Words>1525</Words>
  <Application>Microsoft Office PowerPoint</Application>
  <PresentationFormat>On-screen Show (4:3)</PresentationFormat>
  <Paragraphs>408</Paragraphs>
  <Slides>34</Slides>
  <Notes>4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6" baseType="lpstr">
      <vt:lpstr>Office Theme</vt:lpstr>
      <vt:lpstr>Image</vt:lpstr>
      <vt:lpstr>Phenomenology of the  Quark-Gluon Plasma</vt:lpstr>
      <vt:lpstr>Four Fundamental Forces</vt:lpstr>
      <vt:lpstr>E&amp;M Particle Physics Well Understood</vt:lpstr>
      <vt:lpstr>E&amp;M and Phase Diagrams</vt:lpstr>
      <vt:lpstr>QCD Particle Physics Well Understood</vt:lpstr>
      <vt:lpstr>What Are We Interested In?</vt:lpstr>
      <vt:lpstr>Big Bang vs. Little Bang</vt:lpstr>
      <vt:lpstr>Heavy Ion Collisions</vt:lpstr>
      <vt:lpstr>Orders of Magnitude</vt:lpstr>
      <vt:lpstr>Experiments</vt:lpstr>
      <vt:lpstr>Methods of QCD Calculation I: Lattice</vt:lpstr>
      <vt:lpstr>Methods of QCD Calculation II: pQCD</vt:lpstr>
      <vt:lpstr>Methods III: AdS/CFT</vt:lpstr>
      <vt:lpstr>Evolution of a HI Collision</vt:lpstr>
      <vt:lpstr>Particle Flow</vt:lpstr>
      <vt:lpstr>Viscous Hydrodynamics</vt:lpstr>
      <vt:lpstr>Why High-pT Jets?</vt:lpstr>
      <vt:lpstr>Tomography in QGP</vt:lpstr>
      <vt:lpstr>QGP Energy Loss</vt:lpstr>
      <vt:lpstr>pQCD Rad Picture</vt:lpstr>
      <vt:lpstr>Hard-to-Find Jets</vt:lpstr>
      <vt:lpstr>High-pT Observable</vt:lpstr>
      <vt:lpstr>pQCD Success at RHIC:</vt:lpstr>
      <vt:lpstr>Quantitative Disagreement</vt:lpstr>
      <vt:lpstr>RAA at LHC: First Results</vt:lpstr>
      <vt:lpstr>RAA at LHC: First Results</vt:lpstr>
      <vt:lpstr>Jets in AdS/CFT</vt:lpstr>
      <vt:lpstr>Compared to Data</vt:lpstr>
      <vt:lpstr>Light Quark and Gluon E-Loss</vt:lpstr>
      <vt:lpstr>An Enhanced Signal: LHC</vt:lpstr>
      <vt:lpstr>LHC RcAA(pT)/RbAA(pT) Prediction</vt:lpstr>
      <vt:lpstr>Not So Fast!</vt:lpstr>
      <vt:lpstr>LHC RcAA(pT)/RbAA(pT) Prediction (with speed limits)</vt:lpstr>
      <vt:lpstr>Conclusions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William A Horowitz</dc:creator>
  <cp:lastModifiedBy>William A Horowitz</cp:lastModifiedBy>
  <cp:revision>843</cp:revision>
  <dcterms:created xsi:type="dcterms:W3CDTF">2009-09-03T22:02:25Z</dcterms:created>
  <dcterms:modified xsi:type="dcterms:W3CDTF">2011-10-05T08:41:26Z</dcterms:modified>
</cp:coreProperties>
</file>