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668" r:id="rId2"/>
    <p:sldId id="869" r:id="rId3"/>
    <p:sldId id="922" r:id="rId4"/>
    <p:sldId id="916" r:id="rId5"/>
    <p:sldId id="918" r:id="rId6"/>
    <p:sldId id="919" r:id="rId7"/>
    <p:sldId id="895" r:id="rId8"/>
    <p:sldId id="908" r:id="rId9"/>
    <p:sldId id="958" r:id="rId10"/>
    <p:sldId id="909" r:id="rId11"/>
    <p:sldId id="948" r:id="rId12"/>
    <p:sldId id="875" r:id="rId13"/>
    <p:sldId id="876" r:id="rId14"/>
    <p:sldId id="978" r:id="rId15"/>
    <p:sldId id="979" r:id="rId16"/>
    <p:sldId id="933" r:id="rId17"/>
    <p:sldId id="877" r:id="rId18"/>
    <p:sldId id="878" r:id="rId19"/>
    <p:sldId id="879" r:id="rId20"/>
    <p:sldId id="880" r:id="rId21"/>
    <p:sldId id="969" r:id="rId22"/>
    <p:sldId id="882" r:id="rId23"/>
    <p:sldId id="883" r:id="rId24"/>
    <p:sldId id="886" r:id="rId25"/>
    <p:sldId id="970" r:id="rId26"/>
    <p:sldId id="994" r:id="rId27"/>
    <p:sldId id="887" r:id="rId28"/>
    <p:sldId id="888" r:id="rId29"/>
    <p:sldId id="987" r:id="rId30"/>
    <p:sldId id="940" r:id="rId31"/>
    <p:sldId id="941" r:id="rId32"/>
    <p:sldId id="890" r:id="rId33"/>
    <p:sldId id="891" r:id="rId34"/>
    <p:sldId id="98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005400"/>
    <a:srgbClr val="09840A"/>
    <a:srgbClr val="4D4D4D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9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6C3-DAB0-4C6F-82D3-C891382577BA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NITheP Associates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B99BC-62CC-4A2B-B662-488DC94EF999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B08A-8CC1-4BCC-BF6C-DB6163D478B3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FA1BC-6D60-4DD0-A71F-75ED04EA3C3B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1F722-5C4D-48B8-8E52-68C8844C198A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6F01-ADF1-4401-B9C2-0709AF5F899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9BA1E-A1D0-45E5-BFE1-1975760576D8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EC38-9131-4297-B082-63EBEF9A6E2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3541F-A6CE-4AE5-B6D6-4E4D8B13961A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EE886-FE26-424F-A4D7-94ADF66BDF92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E0A0-BD78-4066-AE42-FCB95FF2AED9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8F74F-7376-4B92-A989-DAD841B24DB7}" type="datetime1">
              <a:rPr lang="en-US" smtClean="0"/>
              <a:pPr/>
              <a:t>10/5/2011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NITheP Associates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Phenomenology of the </a:t>
            </a:r>
            <a:br>
              <a:rPr lang="en-US" dirty="0" smtClean="0"/>
            </a:br>
            <a:r>
              <a:rPr lang="en-US" dirty="0" smtClean="0"/>
              <a:t>Quark-Gluon Plasma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April 15,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E0B6-E9A2-4A1E-9EEA-1D52842669A2}" type="datetime1">
              <a:rPr lang="en-US" smtClean="0"/>
              <a:pPr/>
              <a:t>10/5/2011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51816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155-C4B5-4A85-AEB5-CF8118510CEC}" type="slidenum">
              <a:rPr lang="en-US"/>
              <a:pPr/>
              <a:t>10</a:t>
            </a:fld>
            <a:endParaRPr lang="en-US"/>
          </a:p>
        </p:txBody>
      </p:sp>
      <p:sp>
        <p:nvSpPr>
          <p:cNvPr id="98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98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03325"/>
            <a:ext cx="4038600" cy="4525963"/>
          </a:xfrm>
        </p:spPr>
        <p:txBody>
          <a:bodyPr/>
          <a:lstStyle/>
          <a:p>
            <a:r>
              <a:rPr lang="en-US" dirty="0"/>
              <a:t>RHIC</a:t>
            </a:r>
          </a:p>
          <a:p>
            <a:pPr lvl="1"/>
            <a:r>
              <a:rPr lang="en-US" dirty="0"/>
              <a:t>BRAHMS</a:t>
            </a:r>
          </a:p>
          <a:p>
            <a:pPr lvl="1"/>
            <a:r>
              <a:rPr lang="en-US" b="1" dirty="0"/>
              <a:t>PHENIX</a:t>
            </a:r>
          </a:p>
          <a:p>
            <a:pPr lvl="1"/>
            <a:r>
              <a:rPr lang="en-US" dirty="0"/>
              <a:t>PHOBOS</a:t>
            </a:r>
          </a:p>
          <a:p>
            <a:pPr lvl="1"/>
            <a:r>
              <a:rPr lang="en-US" b="1" dirty="0"/>
              <a:t>STAR</a:t>
            </a:r>
          </a:p>
          <a:p>
            <a:pPr lvl="1"/>
            <a:endParaRPr lang="en-US" dirty="0"/>
          </a:p>
        </p:txBody>
      </p:sp>
      <p:sp>
        <p:nvSpPr>
          <p:cNvPr id="988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03325"/>
            <a:ext cx="4038600" cy="4525963"/>
          </a:xfrm>
        </p:spPr>
        <p:txBody>
          <a:bodyPr/>
          <a:lstStyle/>
          <a:p>
            <a:r>
              <a:rPr lang="en-US" dirty="0"/>
              <a:t>LHC</a:t>
            </a:r>
          </a:p>
          <a:p>
            <a:pPr lvl="1"/>
            <a:r>
              <a:rPr lang="en-US" b="1" dirty="0"/>
              <a:t>ALICE</a:t>
            </a:r>
          </a:p>
          <a:p>
            <a:pPr lvl="1"/>
            <a:r>
              <a:rPr lang="en-US" b="1" dirty="0"/>
              <a:t>ATLAS</a:t>
            </a:r>
          </a:p>
          <a:p>
            <a:pPr lvl="1"/>
            <a:r>
              <a:rPr lang="en-US" b="1" dirty="0"/>
              <a:t>CMS</a:t>
            </a:r>
          </a:p>
          <a:p>
            <a:pPr lvl="1"/>
            <a:r>
              <a:rPr lang="en-US" dirty="0" err="1"/>
              <a:t>LHCb</a:t>
            </a:r>
            <a:endParaRPr lang="en-US" dirty="0"/>
          </a:p>
        </p:txBody>
      </p:sp>
      <p:pic>
        <p:nvPicPr>
          <p:cNvPr id="9881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89325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22675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8167" name="Text Box 7"/>
          <p:cNvSpPr txBox="1">
            <a:spLocks noChangeArrowheads="1"/>
          </p:cNvSpPr>
          <p:nvPr/>
        </p:nvSpPr>
        <p:spPr bwMode="auto">
          <a:xfrm>
            <a:off x="5927725" y="6064250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988168" name="Text Box 8"/>
          <p:cNvSpPr txBox="1">
            <a:spLocks noChangeArrowheads="1"/>
          </p:cNvSpPr>
          <p:nvPr/>
        </p:nvSpPr>
        <p:spPr bwMode="auto">
          <a:xfrm>
            <a:off x="1676400" y="6156325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PHENIX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DE55-030F-4253-90DB-964DB421C221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7DE1-CF5A-49AB-9C74-40AC66C65BB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1600" y="63246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Davies et al. (HPQCD),</a:t>
            </a:r>
          </a:p>
          <a:p>
            <a:r>
              <a:rPr lang="en-US" sz="1200" dirty="0" smtClean="0"/>
              <a:t>PRL92 (2004)</a:t>
            </a:r>
            <a:endParaRPr lang="en-US" sz="1200" dirty="0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4" y="3657600"/>
            <a:ext cx="2133600" cy="26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3" y="3581400"/>
            <a:ext cx="3224213" cy="252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484787" y="6096000"/>
            <a:ext cx="2077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Cheng et al., PRD77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66C0-BEDF-4BA3-B617-D13CDA0EC800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B66E-AA0E-4D31-ADD5-A4C18D27E62B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5F08-0E29-42BC-A309-FE0EDDB8974C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pic>
        <p:nvPicPr>
          <p:cNvPr id="968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905000"/>
            <a:ext cx="433566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848600" y="5257800"/>
            <a:ext cx="1045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STAR, event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Particle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3F59D-2D67-4850-9DA3-FBBEDCDD2353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838200"/>
            <a:ext cx="3657600" cy="24424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3411589"/>
            <a:ext cx="5257800" cy="199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09844" y="3124200"/>
            <a:ext cx="1834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M </a:t>
            </a:r>
            <a:r>
              <a:rPr lang="en-US" sz="1200" dirty="0" err="1"/>
              <a:t>Kaneta</a:t>
            </a:r>
            <a:r>
              <a:rPr lang="en-US" sz="1200" dirty="0"/>
              <a:t>, Results from </a:t>
            </a:r>
            <a:endParaRPr lang="en-US" sz="1200" dirty="0" smtClean="0"/>
          </a:p>
          <a:p>
            <a:r>
              <a:rPr lang="en-US" sz="1200" dirty="0" smtClean="0"/>
              <a:t>the </a:t>
            </a:r>
            <a:r>
              <a:rPr lang="en-US" sz="1200" dirty="0"/>
              <a:t> </a:t>
            </a:r>
            <a:r>
              <a:rPr lang="en-US" sz="1200" dirty="0" smtClean="0"/>
              <a:t>Relativistic Heavy</a:t>
            </a:r>
          </a:p>
          <a:p>
            <a:r>
              <a:rPr lang="en-US" sz="1200" dirty="0" smtClean="0"/>
              <a:t>Ion </a:t>
            </a:r>
            <a:r>
              <a:rPr lang="en-US" sz="1200" dirty="0"/>
              <a:t>Collider (Part II)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58000" y="4724400"/>
            <a:ext cx="199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Ludlum and L </a:t>
            </a:r>
            <a:r>
              <a:rPr lang="en-US" sz="1200" dirty="0" err="1" smtClean="0"/>
              <a:t>McLerran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Phys</a:t>
            </a:r>
            <a:r>
              <a:rPr lang="en-US" sz="1200" dirty="0"/>
              <a:t>. Today </a:t>
            </a:r>
            <a:r>
              <a:rPr lang="en-US" sz="1200" dirty="0" smtClean="0"/>
              <a:t>56N10 </a:t>
            </a:r>
            <a:r>
              <a:rPr lang="en-US" sz="1200" dirty="0"/>
              <a:t>(2003)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486400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Similar story for hydro at LHC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E63C-A007-4D7C-9727-6F45063A4A87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615611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590800"/>
          <a:ext cx="4660900" cy="3218087"/>
        </p:xfrm>
        <a:graphic>
          <a:graphicData uri="http://schemas.openxmlformats.org/presentationml/2006/ole">
            <p:oleObj spid="_x0000_s88781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5735346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435011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80C1-0AB3-4899-97B2-11EA5BB8F96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819202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E4BD-3A97-4634-9835-5C9288B557F8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90F-BA95-4653-83F6-33919BD59FF9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8930A-73F2-4F23-AEA7-3FE3A75CD6DE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57179-8ED0-4D7B-85BF-C5E9A718B830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Hard-to-Find Jets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Peripheral Collision</a:t>
            </a:r>
          </a:p>
          <a:p>
            <a:pPr lvl="1"/>
            <a:r>
              <a:rPr lang="en-US" dirty="0" smtClean="0"/>
              <a:t>similar to p + 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Central Collision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D01D8-65E7-4EA2-A3A8-C583E1C2E916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66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341109"/>
            <a:ext cx="4114800" cy="336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1109"/>
            <a:ext cx="4343400" cy="337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67000" y="5791200"/>
            <a:ext cx="3621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ATLAS measurements from Steinberg, HI at LHC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22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42672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42672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6E55-2335-4D79-8BDF-C5517BAF14EE}" type="datetime1">
              <a:rPr lang="en-US" smtClean="0"/>
              <a:pPr/>
              <a:t>10/5/2011</a:t>
            </a:fld>
            <a:endParaRPr lang="en-US"/>
          </a:p>
        </p:txBody>
      </p:sp>
      <p:pic>
        <p:nvPicPr>
          <p:cNvPr id="355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1905000"/>
            <a:ext cx="8591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23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E991-C238-472B-A2B1-097ECCD263AE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24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Quantitative Disagreement</a:t>
            </a:r>
            <a:endParaRPr lang="en-US" dirty="0"/>
          </a:p>
        </p:txBody>
      </p:sp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2620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2133600" y="1295400"/>
            <a:ext cx="4572000" cy="4038600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0651-A2B2-4AD9-AB8C-34A62DE3AE90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Many caveats</a:t>
            </a:r>
          </a:p>
          <a:p>
            <a:pPr lvl="1"/>
            <a:r>
              <a:rPr lang="en-US" dirty="0" smtClean="0"/>
              <a:t>But, difficult to reconcile large increase in multiplicity and minor increase in suppression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E4094-838C-4882-B849-1DB548EB503F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6680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8785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7883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7883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562600" y="4972050"/>
            <a:ext cx="2225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in prep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Many caveats</a:t>
            </a:r>
          </a:p>
          <a:p>
            <a:pPr lvl="1"/>
            <a:r>
              <a:rPr lang="en-US" dirty="0" smtClean="0"/>
              <a:t>But, difficult to reconcile large increase in multiplicity and minor increase in suppression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E4094-838C-4882-B849-1DB548EB503F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06680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562600" y="4972050"/>
            <a:ext cx="2225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in prep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27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820226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C91D-378C-47F5-A07B-7CCCA0EEBFB6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28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821250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EC0C-C490-4BF2-9A66-C6CFB382172F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773-1F42-4B48-BE05-2AA3664142D3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797896" cy="3020199"/>
            <a:chOff x="4001852" y="1676400"/>
            <a:chExt cx="47978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2390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5827693"/>
            <a:ext cx="2502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9840A"/>
                </a:solidFill>
              </a:rPr>
              <a:t>See also </a:t>
            </a:r>
            <a:r>
              <a:rPr lang="en-US" sz="1400" dirty="0" err="1" smtClean="0">
                <a:solidFill>
                  <a:srgbClr val="09840A"/>
                </a:solidFill>
              </a:rPr>
              <a:t>Marquet</a:t>
            </a:r>
            <a:r>
              <a:rPr lang="en-US" sz="1400" dirty="0" smtClean="0">
                <a:solidFill>
                  <a:srgbClr val="09840A"/>
                </a:solidFill>
              </a:rPr>
              <a:t> and </a:t>
            </a:r>
            <a:r>
              <a:rPr lang="en-US" sz="1400" dirty="0" err="1" smtClean="0">
                <a:solidFill>
                  <a:srgbClr val="09840A"/>
                </a:solidFill>
              </a:rPr>
              <a:t>Renk</a:t>
            </a:r>
            <a:r>
              <a:rPr lang="en-US" sz="14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400" dirty="0" err="1" smtClean="0">
                <a:solidFill>
                  <a:srgbClr val="09840A"/>
                </a:solidFill>
              </a:rPr>
              <a:t>Jia</a:t>
            </a:r>
            <a:r>
              <a:rPr lang="en-US" sz="14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4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5410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grpSp>
        <p:nvGrpSpPr>
          <p:cNvPr id="9" name="Group 16"/>
          <p:cNvGrpSpPr/>
          <p:nvPr/>
        </p:nvGrpSpPr>
        <p:grpSpPr>
          <a:xfrm>
            <a:off x="4038599" y="3810000"/>
            <a:ext cx="4452579" cy="2895600"/>
            <a:chOff x="1746249" y="1492250"/>
            <a:chExt cx="4452579" cy="28956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46249" y="1492250"/>
              <a:ext cx="445257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4870450" y="1797050"/>
              <a:ext cx="1001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2.76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162800" y="1185446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DFEDF-183D-441C-8E7F-B46F3E9BE8C5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30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/>
              <a:t>c</a:t>
            </a:r>
            <a:r>
              <a:rPr lang="en-US" dirty="0"/>
              <a:t> to </a:t>
            </a:r>
            <a:r>
              <a:rPr lang="en-US" i="1" dirty="0"/>
              <a:t>b</a:t>
            </a:r>
            <a:r>
              <a:rPr lang="en-US" dirty="0"/>
              <a:t>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pQCD</a:t>
            </a:r>
            <a:r>
              <a:rPr lang="en-US" dirty="0"/>
              <a:t>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Enhanced </a:t>
            </a:r>
            <a:r>
              <a:rPr lang="en-US" dirty="0" smtClean="0"/>
              <a:t>Signal: LHC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211263" y="3124200"/>
            <a:ext cx="6448425" cy="457200"/>
            <a:chOff x="1211263" y="3124200"/>
            <a:chExt cx="6448425" cy="457200"/>
          </a:xfrm>
        </p:grpSpPr>
        <p:sp>
          <p:nvSpPr>
            <p:cNvPr id="613380" name="Rectangle 4"/>
            <p:cNvSpPr>
              <a:spLocks noChangeArrowheads="1"/>
            </p:cNvSpPr>
            <p:nvPr/>
          </p:nvSpPr>
          <p:spPr bwMode="auto">
            <a:xfrm>
              <a:off x="1211263" y="3124200"/>
              <a:ext cx="64484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R</a:t>
              </a:r>
              <a:r>
                <a:rPr lang="en-US" sz="2400" i="1" baseline="30000" dirty="0" err="1">
                  <a:solidFill>
                    <a:srgbClr val="4D4D4D"/>
                  </a:solidFill>
                </a:rPr>
                <a:t>cb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pQCD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i="1" dirty="0">
                  <a:solidFill>
                    <a:srgbClr val="4D4D4D"/>
                  </a:solidFill>
                </a:rPr>
                <a:t>n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b</a:t>
              </a:r>
              <a:r>
                <a:rPr lang="en-US" sz="2400" dirty="0">
                  <a:solidFill>
                    <a:srgbClr val="4D4D4D"/>
                  </a:solidFill>
                </a:rPr>
                <a:t>/M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c</a:t>
              </a:r>
              <a:r>
                <a:rPr lang="en-US" sz="2400" dirty="0">
                  <a:solidFill>
                    <a:srgbClr val="4D4D4D"/>
                  </a:solidFill>
                </a:rPr>
                <a:t>) (   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pic>
          <p:nvPicPr>
            <p:cNvPr id="613381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9400" y="3213100"/>
              <a:ext cx="274637" cy="342900"/>
            </a:xfrm>
            <a:prstGeom prst="rect">
              <a:avLst/>
            </a:prstGeom>
            <a:noFill/>
          </p:spPr>
        </p:pic>
      </p:grpSp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1DA4-3DA9-4972-B264-6E3991782C6B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uiExpand="1" build="p"/>
      <p:bldP spid="613382" grpId="0" animBg="1"/>
      <p:bldP spid="61338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31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LHC R</a:t>
            </a:r>
            <a:r>
              <a:rPr lang="en-US" i="1" baseline="30000"/>
              <a:t>c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)/R</a:t>
            </a:r>
            <a:r>
              <a:rPr lang="en-US" i="1" baseline="30000"/>
              <a:t>b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Prediction</a:t>
            </a:r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Zoo of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8006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Taking the ratio cancels most normalization differences seen previously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pQCD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AdS/CFT ratio is flat and many times smaller than pQCD at only moderate 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A7D8-C3E3-4E1B-98B2-942DEC2997D6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32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D53-6C26-4B1A-931B-0D10943B00BC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33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5642-80BC-44E3-A72C-019C233E001F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Want to theoretically calculate properties of high energy, many-body, non-Abelian QCD</a:t>
            </a:r>
          </a:p>
          <a:p>
            <a:pPr lvl="1"/>
            <a:r>
              <a:rPr lang="en-US" dirty="0" smtClean="0"/>
              <a:t>Able to experimentally test theory</a:t>
            </a:r>
          </a:p>
          <a:p>
            <a:r>
              <a:rPr lang="en-US" dirty="0" smtClean="0"/>
              <a:t>Lattice, pQCD, and AdS/CFT all useful techniques</a:t>
            </a:r>
          </a:p>
          <a:p>
            <a:r>
              <a:rPr lang="en-US" dirty="0" smtClean="0"/>
              <a:t>Rich variety of physics regimes to investigate</a:t>
            </a:r>
          </a:p>
          <a:p>
            <a:r>
              <a:rPr lang="en-US" dirty="0" smtClean="0"/>
              <a:t>Many open, interesting problems</a:t>
            </a:r>
          </a:p>
          <a:p>
            <a:pPr lvl="1"/>
            <a:r>
              <a:rPr lang="en-US" dirty="0" smtClean="0"/>
              <a:t>Traditional pQCD techniques in quantitative disagreement with data</a:t>
            </a:r>
          </a:p>
          <a:p>
            <a:pPr lvl="1"/>
            <a:r>
              <a:rPr lang="en-US" dirty="0" smtClean="0"/>
              <a:t>New theory tool with AdS/CFT, successes</a:t>
            </a:r>
          </a:p>
          <a:p>
            <a:r>
              <a:rPr lang="en-US" dirty="0" smtClean="0"/>
              <a:t>LHC: already exciting new results</a:t>
            </a:r>
          </a:p>
          <a:p>
            <a:pPr lvl="1"/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dirty="0" smtClean="0"/>
          </a:p>
          <a:p>
            <a:r>
              <a:rPr lang="en-US" dirty="0" smtClean="0"/>
              <a:t>Future of High Energy QCD:</a:t>
            </a:r>
          </a:p>
          <a:p>
            <a:pPr lvl="1"/>
            <a:r>
              <a:rPr lang="en-US" dirty="0" smtClean="0"/>
              <a:t>qualitative -&gt; quantitative</a:t>
            </a:r>
          </a:p>
          <a:p>
            <a:pPr lvl="1"/>
            <a:r>
              <a:rPr lang="en-US" dirty="0" smtClean="0"/>
              <a:t>electron-ion collisions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B912-E04C-44E2-9037-A22A6DA0617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7B2-3D9F-4889-8D40-9A5AFBF962E5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480965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41466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2442866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9812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9812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33846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FC5E-BCC7-449B-B79E-2203B9DDD688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B78D8-E8EC-4AB3-AEA4-9BC5A7401901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4BC5-05A3-461C-8AC9-8A0ED499C6F1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0"/>
          <p:cNvGrpSpPr/>
          <p:nvPr/>
        </p:nvGrpSpPr>
        <p:grpSpPr>
          <a:xfrm>
            <a:off x="2438400" y="42672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01347" y="37454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37338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59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37454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37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590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590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590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590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589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589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40386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D510-BC49-4EE7-AFA5-D73E45DF44DB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of Magnitude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400"/>
          </a:xfrm>
        </p:spPr>
        <p:txBody>
          <a:bodyPr/>
          <a:lstStyle/>
          <a:p>
            <a:r>
              <a:rPr lang="en-US" dirty="0" smtClean="0"/>
              <a:t>Units: </a:t>
            </a:r>
            <a:r>
              <a:rPr lang="en-US" dirty="0" err="1" smtClean="0"/>
              <a:t>MeV</a:t>
            </a:r>
            <a:r>
              <a:rPr lang="en-US" dirty="0" smtClean="0"/>
              <a:t>, </a:t>
            </a:r>
            <a:r>
              <a:rPr lang="en-US" dirty="0" err="1" smtClean="0"/>
              <a:t>GeV</a:t>
            </a:r>
            <a:r>
              <a:rPr lang="en-US" dirty="0" smtClean="0"/>
              <a:t>, </a:t>
            </a:r>
            <a:r>
              <a:rPr lang="en-US" dirty="0" err="1" smtClean="0"/>
              <a:t>TeV</a:t>
            </a:r>
            <a:endParaRPr lang="en-US" dirty="0" smtClean="0"/>
          </a:p>
          <a:p>
            <a:pPr lvl="1"/>
            <a:r>
              <a:rPr lang="en-US" dirty="0" smtClean="0"/>
              <a:t>At RHIC, nuclei acc. to 100 </a:t>
            </a:r>
            <a:r>
              <a:rPr lang="en-US" dirty="0" err="1" smtClean="0"/>
              <a:t>GeV</a:t>
            </a:r>
            <a:r>
              <a:rPr lang="en-US" dirty="0" smtClean="0"/>
              <a:t> per nucleon</a:t>
            </a:r>
          </a:p>
          <a:p>
            <a:pPr lvl="2"/>
            <a:r>
              <a:rPr lang="en-US" dirty="0" smtClean="0"/>
              <a:t>Energy of collision ~ two mosquitoes colliding</a:t>
            </a:r>
          </a:p>
          <a:p>
            <a:pPr lvl="2"/>
            <a:r>
              <a:rPr lang="en-US" dirty="0" smtClean="0"/>
              <a:t>LHC: 10x higher energy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4DB0-5D06-4E12-82D9-7555D284BA8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NITheP Associates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92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100" y="2895600"/>
            <a:ext cx="28575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2032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www.answersingenesis.org</a:t>
            </a:r>
          </a:p>
        </p:txBody>
      </p:sp>
      <p:grpSp>
        <p:nvGrpSpPr>
          <p:cNvPr id="7" name="Group 13"/>
          <p:cNvGrpSpPr/>
          <p:nvPr/>
        </p:nvGrpSpPr>
        <p:grpSpPr>
          <a:xfrm>
            <a:off x="457200" y="2799352"/>
            <a:ext cx="5791200" cy="3925298"/>
            <a:chOff x="457200" y="2799352"/>
            <a:chExt cx="5791200" cy="3925298"/>
          </a:xfrm>
        </p:grpSpPr>
        <p:pic>
          <p:nvPicPr>
            <p:cNvPr id="89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1025" y="4495800"/>
              <a:ext cx="4524375" cy="177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378901" y="6262985"/>
              <a:ext cx="1897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Chaisson</a:t>
              </a:r>
              <a:r>
                <a:rPr lang="en-US" sz="1200" dirty="0" smtClean="0"/>
                <a:t> and McMillan,</a:t>
              </a:r>
            </a:p>
            <a:p>
              <a:r>
                <a:rPr lang="en-US" sz="1200" dirty="0" smtClean="0"/>
                <a:t>Astronomy Today  (1993)</a:t>
              </a: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799352"/>
              <a:ext cx="5791200" cy="2133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</a:t>
              </a:r>
              <a:r>
                <a:rPr kumimoji="0" lang="en-US" sz="2800" b="0" i="0" u="none" strike="noStrike" kern="1200" cap="none" spc="0" normalizeH="0" baseline="-2500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L</a:t>
              </a:r>
              <a:r>
                <a:rPr kumimoji="0" lang="en-US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QCD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200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MeV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1143000" marR="0" lvl="2" indent="-2286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Temp. at RHIC ~ 10,000 times hotter than the core of the sun (15,000,000 Kelvin)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26962</TotalTime>
  <Words>1525</Words>
  <Application>Microsoft Office PowerPoint</Application>
  <PresentationFormat>On-screen Show (4:3)</PresentationFormat>
  <Paragraphs>408</Paragraphs>
  <Slides>34</Slides>
  <Notes>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Image</vt:lpstr>
      <vt:lpstr>Phenomenology of the  Quark-Gluon Plasma</vt:lpstr>
      <vt:lpstr>Four Fundamental Forces</vt:lpstr>
      <vt:lpstr>E&amp;M Particle Physics Well Understood</vt:lpstr>
      <vt:lpstr>E&amp;M and Phase Diagrams</vt:lpstr>
      <vt:lpstr>QCD Particle Physics Well Understood</vt:lpstr>
      <vt:lpstr>What Are We Interested In?</vt:lpstr>
      <vt:lpstr>Big Bang vs. Little Bang</vt:lpstr>
      <vt:lpstr>Heavy Ion Collisions</vt:lpstr>
      <vt:lpstr>Orders of Magnitude</vt:lpstr>
      <vt:lpstr>Experiments</vt:lpstr>
      <vt:lpstr>Methods of QCD Calculation I: Lattice</vt:lpstr>
      <vt:lpstr>Methods of QCD Calculation II: pQCD</vt:lpstr>
      <vt:lpstr>Methods III: AdS/CFT</vt:lpstr>
      <vt:lpstr>Evolution of a HI Collision</vt:lpstr>
      <vt:lpstr>Particle Flow</vt:lpstr>
      <vt:lpstr>Viscous Hydrodynamics</vt:lpstr>
      <vt:lpstr>Why High-pT Jets?</vt:lpstr>
      <vt:lpstr>Tomography in QGP</vt:lpstr>
      <vt:lpstr>QGP Energy Loss</vt:lpstr>
      <vt:lpstr>pQCD Rad Picture</vt:lpstr>
      <vt:lpstr>Hard-to-Find Jets</vt:lpstr>
      <vt:lpstr>High-pT Observable</vt:lpstr>
      <vt:lpstr>pQCD Success at RHIC:</vt:lpstr>
      <vt:lpstr>Quantitative Disagreement</vt:lpstr>
      <vt:lpstr>RAA at LHC: First Results</vt:lpstr>
      <vt:lpstr>RAA at LHC: First Results</vt:lpstr>
      <vt:lpstr>Jets in AdS/CFT</vt:lpstr>
      <vt:lpstr>Compared to Data</vt:lpstr>
      <vt:lpstr>Light Quark and Gluon E-Loss</vt:lpstr>
      <vt:lpstr>An Enhanced Signal: LHC</vt:lpstr>
      <vt:lpstr>LHC RcAA(pT)/RbAA(pT) Prediction</vt:lpstr>
      <vt:lpstr>Not So Fast!</vt:lpstr>
      <vt:lpstr>LHC RcAA(pT)/RbAA(pT) Prediction (with speed limits)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843</cp:revision>
  <dcterms:created xsi:type="dcterms:W3CDTF">2009-09-03T22:02:25Z</dcterms:created>
  <dcterms:modified xsi:type="dcterms:W3CDTF">2011-10-05T08:41:26Z</dcterms:modified>
</cp:coreProperties>
</file>