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7"/>
  </p:notesMasterIdLst>
  <p:sldIdLst>
    <p:sldId id="668" r:id="rId2"/>
    <p:sldId id="1038" r:id="rId3"/>
    <p:sldId id="1039" r:id="rId4"/>
    <p:sldId id="1040" r:id="rId5"/>
    <p:sldId id="1041" r:id="rId6"/>
  </p:sldIdLst>
  <p:sldSz cx="9144000" cy="6858000" type="screen4x3"/>
  <p:notesSz cx="6858000" cy="9144000"/>
  <p:embeddedFontLst>
    <p:embeddedFont>
      <p:font typeface="Calibri" pitchFamily="34" charset="0"/>
      <p:regular r:id="rId8"/>
      <p:bold r:id="rId9"/>
      <p:italic r:id="rId10"/>
      <p:boldItalic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A7EBB"/>
    <a:srgbClr val="005400"/>
    <a:srgbClr val="09840A"/>
    <a:srgbClr val="4D4D4D"/>
    <a:srgbClr val="0000FF"/>
    <a:srgbClr val="FF0000"/>
    <a:srgbClr val="3F3D99"/>
    <a:srgbClr val="660000"/>
    <a:srgbClr val="2D2A62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639" autoAdjust="0"/>
    <p:restoredTop sz="85216" autoAdjust="0"/>
  </p:normalViewPr>
  <p:slideViewPr>
    <p:cSldViewPr>
      <p:cViewPr varScale="1">
        <p:scale>
          <a:sx n="79" d="100"/>
          <a:sy n="79" d="100"/>
        </p:scale>
        <p:origin x="-7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95713B-7F30-4AF5-96BF-BCA3677841D5}" type="datetimeFigureOut">
              <a:rPr lang="en-US" smtClean="0"/>
              <a:pPr/>
              <a:t>10/4/2011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C2E535-840F-463B-B54A-E456A7A5BD1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C2E535-840F-463B-B54A-E456A7A5BD15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6447C-7438-449B-ACD7-D8AE43FEBC0C}" type="datetime1">
              <a:rPr lang="en-US" smtClean="0"/>
              <a:pPr/>
              <a:t>10/4/2011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71800" y="6392925"/>
            <a:ext cx="3124200" cy="365125"/>
          </a:xfrm>
        </p:spPr>
        <p:txBody>
          <a:bodyPr/>
          <a:lstStyle/>
          <a:p>
            <a:r>
              <a:rPr lang="en-US" smtClean="0"/>
              <a:t>EIC Task Force Meeting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6E3B7-BC11-4D6F-BEBF-C6D90772CFB4}" type="datetime1">
              <a:rPr lang="en-US" smtClean="0"/>
              <a:pPr/>
              <a:t>10/4/2011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EIC Task Force Meeting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AA956-3E1A-4B31-AF87-13A198E7B31D}" type="datetime1">
              <a:rPr lang="en-US" smtClean="0"/>
              <a:pPr/>
              <a:t>10/4/2011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EIC Task Force Meeting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8C5AF-9AF5-4F55-9667-48BD7272A356}" type="datetime1">
              <a:rPr lang="en-US" smtClean="0"/>
              <a:pPr/>
              <a:t>10/4/2011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EIC Task Force Meeting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FDC8B-45D1-4D39-8B22-62A46A561E56}" type="datetime1">
              <a:rPr lang="en-US" smtClean="0"/>
              <a:pPr/>
              <a:t>10/4/2011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EIC Task Force Meeting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FA7C5-76CA-4E0A-A056-744BC7FE6873}" type="datetime1">
              <a:rPr lang="en-US" smtClean="0"/>
              <a:pPr/>
              <a:t>10/4/2011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EIC Task Force Meeting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82F53-854A-4EAD-9A9A-43529B57C984}" type="datetime1">
              <a:rPr lang="en-US" smtClean="0"/>
              <a:pPr/>
              <a:t>10/4/2011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EIC Task Force Meeting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E562D-6BC1-4ACF-AE5F-4352361705C5}" type="datetime1">
              <a:rPr lang="en-US" smtClean="0"/>
              <a:pPr/>
              <a:t>10/4/2011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EIC Task Force Meeting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44B39-F05B-4234-A459-1FD733DE447A}" type="datetime1">
              <a:rPr lang="en-US" smtClean="0"/>
              <a:pPr/>
              <a:t>10/4/2011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EIC Task Force Meeting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4F45B-A05C-4F75-BCC1-C75E61144D28}" type="datetime1">
              <a:rPr lang="en-US" smtClean="0"/>
              <a:pPr/>
              <a:t>10/4/2011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EIC Task Force Meeting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47030-FA91-436C-AA73-5B619F5EEC6A}" type="datetime1">
              <a:rPr lang="en-US" smtClean="0"/>
              <a:pPr/>
              <a:t>10/4/2011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EIC Task Force Meeting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9CCFF"/>
            </a:gs>
            <a:gs pos="50000">
              <a:schemeClr val="bg1"/>
            </a:gs>
            <a:gs pos="100000">
              <a:srgbClr val="99CCFF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954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929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70E8D0-858E-4D00-BC0A-6A73B93B4EF7}" type="datetime1">
              <a:rPr lang="en-US" smtClean="0"/>
              <a:pPr/>
              <a:t>10/4/2011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71800" y="6392925"/>
            <a:ext cx="3124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EIC Task Force Meeting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929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B5BCB-DCF7-4CB6-B569-5FAD0D0113E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62881" name="Picture 1"/>
          <p:cNvPicPr>
            <a:picLocks noChangeAspect="1" noChangeArrowheads="1"/>
          </p:cNvPicPr>
          <p:nvPr userDrawn="1"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0525" y="6388925"/>
            <a:ext cx="304800" cy="400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2D2A6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rgbClr val="660000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rgbClr val="005400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rgbClr val="4D4D4D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273175"/>
            <a:ext cx="9144000" cy="1470025"/>
          </a:xfrm>
        </p:spPr>
        <p:txBody>
          <a:bodyPr>
            <a:normAutofit/>
          </a:bodyPr>
          <a:lstStyle/>
          <a:p>
            <a:r>
              <a:rPr lang="en-US" dirty="0" smtClean="0"/>
              <a:t>Gluon Tomography with EVMP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76600"/>
            <a:ext cx="6400800" cy="1752600"/>
          </a:xfrm>
        </p:spPr>
        <p:txBody>
          <a:bodyPr/>
          <a:lstStyle/>
          <a:p>
            <a:r>
              <a:rPr lang="en-US" dirty="0" smtClean="0">
                <a:solidFill>
                  <a:srgbClr val="660000"/>
                </a:solidFill>
              </a:rPr>
              <a:t>W. A. Horowitz</a:t>
            </a:r>
          </a:p>
          <a:p>
            <a:r>
              <a:rPr lang="en-US" sz="2000" dirty="0" smtClean="0">
                <a:solidFill>
                  <a:srgbClr val="660000"/>
                </a:solidFill>
              </a:rPr>
              <a:t>University of Cape Town</a:t>
            </a:r>
          </a:p>
          <a:p>
            <a:r>
              <a:rPr lang="en-US" sz="2000" dirty="0" smtClean="0">
                <a:solidFill>
                  <a:srgbClr val="660000"/>
                </a:solidFill>
              </a:rPr>
              <a:t>June 30, 2011</a:t>
            </a:r>
            <a:endParaRPr lang="en-US" sz="2000" dirty="0">
              <a:solidFill>
                <a:srgbClr val="660000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EB4E3-40D3-40E8-884E-A22FDFC3AA2C}" type="datetime1">
              <a:rPr lang="en-US" smtClean="0"/>
              <a:pPr/>
              <a:t>10/4/2011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EIC Task Force Meeting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905000" y="5181600"/>
            <a:ext cx="533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With many thanks to </a:t>
            </a:r>
            <a:r>
              <a:rPr lang="en-US" sz="1600" dirty="0" err="1" smtClean="0"/>
              <a:t>Elke</a:t>
            </a:r>
            <a:r>
              <a:rPr lang="en-US" sz="1600" dirty="0" smtClean="0"/>
              <a:t>, Thomas, </a:t>
            </a:r>
            <a:r>
              <a:rPr lang="en-US" sz="1600" dirty="0" err="1" smtClean="0"/>
              <a:t>Raju</a:t>
            </a:r>
            <a:r>
              <a:rPr lang="en-US" sz="1600" dirty="0" smtClean="0"/>
              <a:t>, </a:t>
            </a:r>
            <a:r>
              <a:rPr lang="en-US" sz="1600" dirty="0" err="1" smtClean="0"/>
              <a:t>Tuomas</a:t>
            </a:r>
            <a:r>
              <a:rPr lang="en-US" sz="1600" dirty="0" smtClean="0"/>
              <a:t>, ...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Motivation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4 fundamental forces</a:t>
            </a:r>
          </a:p>
          <a:p>
            <a:r>
              <a:rPr lang="en-US" dirty="0" smtClean="0"/>
              <a:t>QCD is </a:t>
            </a:r>
            <a:r>
              <a:rPr lang="en-US" i="1" dirty="0" smtClean="0"/>
              <a:t>only</a:t>
            </a:r>
            <a:r>
              <a:rPr lang="en-US" dirty="0" smtClean="0"/>
              <a:t> exp. accessible &amp; non-Abel.</a:t>
            </a:r>
          </a:p>
          <a:p>
            <a:r>
              <a:rPr lang="en-US" dirty="0" smtClean="0"/>
              <a:t>What are the properties of </a:t>
            </a:r>
            <a:r>
              <a:rPr lang="en-US" dirty="0" err="1" smtClean="0"/>
              <a:t>thermalized</a:t>
            </a:r>
            <a:r>
              <a:rPr lang="en-US" dirty="0" smtClean="0"/>
              <a:t> QCD matter produced at RHIC and LHC?</a:t>
            </a:r>
          </a:p>
          <a:p>
            <a:pPr lvl="1"/>
            <a:r>
              <a:rPr lang="en-US" dirty="0" err="1" smtClean="0"/>
              <a:t>c</a:t>
            </a:r>
            <a:r>
              <a:rPr lang="en-US" baseline="-25000" dirty="0" err="1" smtClean="0"/>
              <a:t>s</a:t>
            </a:r>
            <a:r>
              <a:rPr lang="en-US" dirty="0" smtClean="0"/>
              <a:t>, </a:t>
            </a:r>
            <a:r>
              <a:rPr lang="en-US" dirty="0" smtClean="0">
                <a:latin typeface="Symbol" pitchFamily="18" charset="2"/>
              </a:rPr>
              <a:t>h</a:t>
            </a:r>
            <a:r>
              <a:rPr lang="en-US" dirty="0" smtClean="0"/>
              <a:t>/s, </a:t>
            </a:r>
            <a:r>
              <a:rPr lang="en-US" dirty="0" err="1" smtClean="0"/>
              <a:t>qhat</a:t>
            </a:r>
            <a:r>
              <a:rPr lang="en-US" dirty="0" smtClean="0"/>
              <a:t>, ...</a:t>
            </a:r>
          </a:p>
          <a:p>
            <a:r>
              <a:rPr lang="en-US" dirty="0" smtClean="0"/>
              <a:t>Extracting these quantities requires understanding of medium geometry</a:t>
            </a:r>
          </a:p>
          <a:p>
            <a:pPr lvl="1"/>
            <a:r>
              <a:rPr lang="en-US" dirty="0" smtClean="0"/>
              <a:t>Hydro requires IC: medium quantities depend sensitively on IC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8FA74-5719-46C0-B8D7-96296BCD6FAD}" type="datetime1">
              <a:rPr lang="en-US" smtClean="0"/>
              <a:pPr/>
              <a:t>10/4/2011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EIC Task Force Meeting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Symbol" pitchFamily="18" charset="2"/>
              </a:rPr>
              <a:t>h</a:t>
            </a:r>
            <a:r>
              <a:rPr lang="en-US" dirty="0" smtClean="0"/>
              <a:t>/s Extraction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4876800"/>
          </a:xfrm>
        </p:spPr>
        <p:txBody>
          <a:bodyPr/>
          <a:lstStyle/>
          <a:p>
            <a:r>
              <a:rPr lang="en-US" dirty="0" smtClean="0"/>
              <a:t>Factor at least 2 uncertainty in </a:t>
            </a:r>
            <a:r>
              <a:rPr lang="en-US" dirty="0" smtClean="0">
                <a:latin typeface="Symbol" pitchFamily="18" charset="2"/>
              </a:rPr>
              <a:t>h</a:t>
            </a:r>
            <a:r>
              <a:rPr lang="en-US" dirty="0" smtClean="0"/>
              <a:t>/s from IC</a:t>
            </a:r>
          </a:p>
          <a:p>
            <a:pPr lvl="1"/>
            <a:r>
              <a:rPr lang="en-US" dirty="0" smtClean="0"/>
              <a:t>Naive pQCD =&gt; </a:t>
            </a:r>
            <a:r>
              <a:rPr lang="en-US" dirty="0" smtClean="0">
                <a:latin typeface="Symbol" pitchFamily="18" charset="2"/>
              </a:rPr>
              <a:t>h</a:t>
            </a:r>
            <a:r>
              <a:rPr lang="en-US" dirty="0" smtClean="0"/>
              <a:t>/s ~ 1</a:t>
            </a:r>
          </a:p>
          <a:p>
            <a:pPr lvl="1"/>
            <a:r>
              <a:rPr lang="en-US" dirty="0" smtClean="0"/>
              <a:t>Naive AdS/CFT =&gt; </a:t>
            </a:r>
            <a:r>
              <a:rPr lang="en-US" dirty="0" smtClean="0">
                <a:latin typeface="Symbol" pitchFamily="18" charset="2"/>
              </a:rPr>
              <a:t>h</a:t>
            </a:r>
            <a:r>
              <a:rPr lang="en-US" dirty="0" smtClean="0"/>
              <a:t>/s ~ 1/4</a:t>
            </a:r>
            <a:r>
              <a:rPr lang="en-US" dirty="0" smtClean="0">
                <a:latin typeface="Symbol" pitchFamily="18" charset="2"/>
              </a:rPr>
              <a:t>p</a:t>
            </a:r>
            <a:endParaRPr lang="en-US" dirty="0">
              <a:latin typeface="Symbol" pitchFamily="18" charset="2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00CC1-50F8-4B55-9C8D-66F5B86B9B89}" type="datetime1">
              <a:rPr lang="en-US" smtClean="0"/>
              <a:pPr/>
              <a:t>10/4/2011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EIC Task Force Meeting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960515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600" y="2667000"/>
            <a:ext cx="8410575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6172200" y="6324600"/>
            <a:ext cx="21428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Teaney</a:t>
            </a:r>
            <a:r>
              <a:rPr lang="en-US" sz="1200" dirty="0" smtClean="0"/>
              <a:t>, Users’ Meeting 2011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Measuring the IC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33464"/>
            <a:ext cx="8229600" cy="4876800"/>
          </a:xfrm>
        </p:spPr>
        <p:txBody>
          <a:bodyPr/>
          <a:lstStyle/>
          <a:p>
            <a:r>
              <a:rPr lang="en-US" dirty="0" err="1" smtClean="0"/>
              <a:t>eRHIC</a:t>
            </a:r>
            <a:r>
              <a:rPr lang="en-US" dirty="0" smtClean="0"/>
              <a:t>: exp. meas. of initial glue?</a:t>
            </a:r>
          </a:p>
          <a:p>
            <a:pPr lvl="1"/>
            <a:r>
              <a:rPr lang="en-US" dirty="0" smtClean="0"/>
              <a:t>Recall e + A diffraction </a:t>
            </a:r>
            <a:r>
              <a:rPr lang="en-US" dirty="0" err="1" smtClean="0"/>
              <a:t>exps</a:t>
            </a:r>
            <a:r>
              <a:rPr lang="en-US" dirty="0" smtClean="0"/>
              <a:t>. on A at rest</a:t>
            </a:r>
          </a:p>
          <a:p>
            <a:pPr lvl="2"/>
            <a:r>
              <a:rPr lang="en-US" dirty="0" smtClean="0"/>
              <a:t>Yielded Woods-Saxon distribution!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56F79-3DA7-4CAC-A953-971AFBA7A7EF}" type="datetime1">
              <a:rPr lang="en-US" smtClean="0"/>
              <a:pPr/>
              <a:t>10/4/2011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EIC Task Force Meeting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7873" y="2667000"/>
            <a:ext cx="3082127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79387" y="2847201"/>
            <a:ext cx="4759813" cy="3171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4114800" y="6200001"/>
            <a:ext cx="4038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Hahn, Ravenhall, and Hofstadter, Phys Rev 101 (1956)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Gluon Distribution of A at x ~ 10</a:t>
            </a:r>
            <a:r>
              <a:rPr lang="en-US" baseline="30000" dirty="0" smtClean="0"/>
              <a:t>-3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2B274-2897-43F1-A2E4-D92F60B533F3}" type="datetime1">
              <a:rPr lang="en-US" smtClean="0"/>
              <a:pPr/>
              <a:t>10/4/2011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EIC Task Force Meeting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267200" y="1066800"/>
            <a:ext cx="4800600" cy="3429000"/>
          </a:xfrm>
        </p:spPr>
        <p:txBody>
          <a:bodyPr/>
          <a:lstStyle/>
          <a:p>
            <a:r>
              <a:rPr lang="en-US" dirty="0" smtClean="0"/>
              <a:t>Coherent vector meson production in e + A</a:t>
            </a:r>
          </a:p>
          <a:p>
            <a:pPr lvl="1"/>
            <a:r>
              <a:rPr lang="en-US" dirty="0" smtClean="0"/>
              <a:t>2 gluon exchange =&gt; mean &amp; </a:t>
            </a:r>
            <a:r>
              <a:rPr lang="en-US" dirty="0" err="1" smtClean="0"/>
              <a:t>fluc</a:t>
            </a:r>
            <a:r>
              <a:rPr lang="en-US" dirty="0" smtClean="0"/>
              <a:t>.</a:t>
            </a:r>
          </a:p>
          <a:p>
            <a:pPr lvl="1"/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  <p:grpSp>
        <p:nvGrpSpPr>
          <p:cNvPr id="3" name="Group 7"/>
          <p:cNvGrpSpPr/>
          <p:nvPr/>
        </p:nvGrpSpPr>
        <p:grpSpPr>
          <a:xfrm>
            <a:off x="228600" y="838199"/>
            <a:ext cx="3810000" cy="2209800"/>
            <a:chOff x="228600" y="2346530"/>
            <a:chExt cx="3987910" cy="2534735"/>
          </a:xfrm>
        </p:grpSpPr>
        <p:pic>
          <p:nvPicPr>
            <p:cNvPr id="9" name="Picture 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57200" y="2819400"/>
              <a:ext cx="3614229" cy="1828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TextBox 9"/>
            <p:cNvSpPr txBox="1"/>
            <p:nvPr/>
          </p:nvSpPr>
          <p:spPr>
            <a:xfrm>
              <a:off x="3733800" y="2346531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e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581400" y="3048000"/>
              <a:ext cx="63511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J/</a:t>
              </a:r>
              <a:r>
                <a:rPr lang="en-US" sz="2400" i="1" dirty="0" smtClean="0">
                  <a:latin typeface="Symbol" pitchFamily="18" charset="2"/>
                </a:rPr>
                <a:t>y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733800" y="4415135"/>
              <a:ext cx="38985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A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28600" y="2346530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e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28600" y="4419600"/>
              <a:ext cx="38985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A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85800" y="3200400"/>
              <a:ext cx="43152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>
                  <a:latin typeface="Symbol" pitchFamily="18" charset="2"/>
                </a:rPr>
                <a:t>g</a:t>
              </a:r>
              <a:r>
                <a:rPr lang="en-US" sz="2400" dirty="0" smtClean="0"/>
                <a:t>*</a:t>
              </a:r>
            </a:p>
          </p:txBody>
        </p:sp>
        <p:cxnSp>
          <p:nvCxnSpPr>
            <p:cNvPr id="16" name="Straight Arrow Connector 15"/>
            <p:cNvCxnSpPr/>
            <p:nvPr/>
          </p:nvCxnSpPr>
          <p:spPr>
            <a:xfrm>
              <a:off x="2176464" y="3262312"/>
              <a:ext cx="152400" cy="1588"/>
            </a:xfrm>
            <a:prstGeom prst="straightConnector1">
              <a:avLst/>
            </a:prstGeom>
            <a:ln w="12700" cmpd="sng">
              <a:solidFill>
                <a:schemeClr val="tx1"/>
              </a:solidFill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/>
            <p:cNvCxnSpPr/>
            <p:nvPr/>
          </p:nvCxnSpPr>
          <p:spPr>
            <a:xfrm>
              <a:off x="2214560" y="3686176"/>
              <a:ext cx="152400" cy="1588"/>
            </a:xfrm>
            <a:prstGeom prst="straightConnector1">
              <a:avLst/>
            </a:prstGeom>
            <a:ln w="12700" cmpd="sng">
              <a:solidFill>
                <a:schemeClr val="tx1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TextBox 23"/>
          <p:cNvSpPr txBox="1"/>
          <p:nvPr/>
        </p:nvSpPr>
        <p:spPr>
          <a:xfrm>
            <a:off x="7449305" y="2971800"/>
            <a:ext cx="16946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chemeClr val="accent1">
                    <a:lumMod val="75000"/>
                  </a:schemeClr>
                </a:solidFill>
              </a:rPr>
              <a:t>Must reject incoherent</a:t>
            </a:r>
          </a:p>
          <a:p>
            <a:r>
              <a:rPr lang="en-US" sz="1200" dirty="0" smtClean="0">
                <a:solidFill>
                  <a:schemeClr val="accent1">
                    <a:lumMod val="75000"/>
                  </a:schemeClr>
                </a:solidFill>
              </a:rPr>
              <a:t>collisions at ~100%</a:t>
            </a:r>
          </a:p>
        </p:txBody>
      </p:sp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1001" y="3276600"/>
            <a:ext cx="8610599" cy="3174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TextBox 26"/>
          <p:cNvSpPr txBox="1"/>
          <p:nvPr/>
        </p:nvSpPr>
        <p:spPr>
          <a:xfrm>
            <a:off x="7186529" y="6172200"/>
            <a:ext cx="17288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WAH, arXiv:1102.5058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9525">
          <a:noFill/>
          <a:miter lim="800000"/>
          <a:headEnd/>
          <a:tailEnd/>
        </a:ln>
        <a:effectLst/>
      </a:spPr>
      <a:bodyPr wrap="none">
        <a:spAutoFit/>
      </a:bodyPr>
      <a:lstStyle>
        <a:defPPr>
          <a:defRPr sz="1200" dirty="0"/>
        </a:defPPr>
      </a:lstStyle>
    </a:spDef>
    <a:txDef>
      <a:spPr>
        <a:noFill/>
      </a:spPr>
      <a:bodyPr wrap="none" rtlCol="0">
        <a:spAutoFit/>
      </a:bodyPr>
      <a:lstStyle>
        <a:defPPr>
          <a:defRPr sz="1200"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28896</TotalTime>
  <Words>225</Words>
  <Application>Microsoft Office PowerPoint</Application>
  <PresentationFormat>On-screen Show (4:3)</PresentationFormat>
  <Paragraphs>54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Symbol</vt:lpstr>
      <vt:lpstr>Calibri</vt:lpstr>
      <vt:lpstr>Office Theme</vt:lpstr>
      <vt:lpstr>Gluon Tomography with EVMP</vt:lpstr>
      <vt:lpstr>Motivation</vt:lpstr>
      <vt:lpstr>h/s Extraction</vt:lpstr>
      <vt:lpstr>Measuring the IC</vt:lpstr>
      <vt:lpstr>Gluon Distribution of A at x ~ 10-3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William A Horowitz</dc:creator>
  <cp:lastModifiedBy>William A Horowitz</cp:lastModifiedBy>
  <cp:revision>915</cp:revision>
  <dcterms:created xsi:type="dcterms:W3CDTF">2009-09-03T22:02:25Z</dcterms:created>
  <dcterms:modified xsi:type="dcterms:W3CDTF">2011-10-05T08:49:31Z</dcterms:modified>
</cp:coreProperties>
</file>