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668" r:id="rId2"/>
    <p:sldId id="1038" r:id="rId3"/>
    <p:sldId id="1039" r:id="rId4"/>
    <p:sldId id="1040" r:id="rId5"/>
    <p:sldId id="1041" r:id="rId6"/>
  </p:sldIdLst>
  <p:sldSz cx="9144000" cy="6858000" type="screen4x3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EBB"/>
    <a:srgbClr val="005400"/>
    <a:srgbClr val="09840A"/>
    <a:srgbClr val="4D4D4D"/>
    <a:srgbClr val="0000FF"/>
    <a:srgbClr val="FF0000"/>
    <a:srgbClr val="3F3D99"/>
    <a:srgbClr val="660000"/>
    <a:srgbClr val="2D2A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39" autoAdjust="0"/>
    <p:restoredTop sz="85216" autoAdjust="0"/>
  </p:normalViewPr>
  <p:slideViewPr>
    <p:cSldViewPr>
      <p:cViewPr varScale="1">
        <p:scale>
          <a:sx n="79" d="100"/>
          <a:sy n="7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5713B-7F30-4AF5-96BF-BCA3677841D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2E535-840F-463B-B54A-E456A7A5BD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2E535-840F-463B-B54A-E456A7A5BD1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47C-7438-449B-ACD7-D8AE43FEBC0C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92925"/>
            <a:ext cx="3124200" cy="365125"/>
          </a:xfrm>
        </p:spPr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E3B7-BC11-4D6F-BEBF-C6D90772CFB4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A956-3E1A-4B31-AF87-13A198E7B31D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C5AF-9AF5-4F55-9667-48BD7272A356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DC8B-45D1-4D39-8B22-62A46A561E56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A7C5-76CA-4E0A-A056-744BC7FE6873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82F53-854A-4EAD-9A9A-43529B57C984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562D-6BC1-4ACF-AE5F-4352361705C5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44B39-F05B-4234-A459-1FD733DE447A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F45B-A05C-4F75-BCC1-C75E61144D28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7030-FA91-436C-AA73-5B619F5EEC6A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CCFF"/>
            </a:gs>
            <a:gs pos="50000">
              <a:schemeClr val="bg1"/>
            </a:gs>
            <a:gs pos="100000">
              <a:srgbClr val="99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0E8D0-858E-4D00-BC0A-6A73B93B4EF7}" type="datetime1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92925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B5BCB-DCF7-4CB6-B569-5FAD0D0113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62881" name="Picture 1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525" y="6388925"/>
            <a:ext cx="304800" cy="40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D2A6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66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54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73175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Gluon Tomography with EVMP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660000"/>
                </a:solidFill>
              </a:rPr>
              <a:t>W. A. Horowitz</a:t>
            </a:r>
          </a:p>
          <a:p>
            <a:r>
              <a:rPr lang="en-US" sz="2000" dirty="0" smtClean="0">
                <a:solidFill>
                  <a:srgbClr val="660000"/>
                </a:solidFill>
              </a:rPr>
              <a:t>University of Cape Town</a:t>
            </a:r>
          </a:p>
          <a:p>
            <a:r>
              <a:rPr lang="en-US" sz="2000" dirty="0" smtClean="0">
                <a:solidFill>
                  <a:srgbClr val="660000"/>
                </a:solidFill>
              </a:rPr>
              <a:t>June 30, 2011</a:t>
            </a:r>
            <a:endParaRPr lang="en-US" sz="2000" dirty="0">
              <a:solidFill>
                <a:srgbClr val="66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B4E3-40D3-40E8-884E-A22FDFC3AA2C}" type="datetime1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5181600"/>
            <a:ext cx="533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With many thanks to </a:t>
            </a:r>
            <a:r>
              <a:rPr lang="en-US" sz="1600" dirty="0" err="1" smtClean="0"/>
              <a:t>Elke</a:t>
            </a:r>
            <a:r>
              <a:rPr lang="en-US" sz="1600" dirty="0" smtClean="0"/>
              <a:t>, Thomas, </a:t>
            </a:r>
            <a:r>
              <a:rPr lang="en-US" sz="1600" dirty="0" err="1" smtClean="0"/>
              <a:t>Raju</a:t>
            </a:r>
            <a:r>
              <a:rPr lang="en-US" sz="1600" dirty="0" smtClean="0"/>
              <a:t>, </a:t>
            </a:r>
            <a:r>
              <a:rPr lang="en-US" sz="1600" dirty="0" err="1" smtClean="0"/>
              <a:t>Tuomas</a:t>
            </a:r>
            <a:r>
              <a:rPr lang="en-US" sz="1600" dirty="0" smtClean="0"/>
              <a:t>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fundamental forces</a:t>
            </a:r>
          </a:p>
          <a:p>
            <a:r>
              <a:rPr lang="en-US" dirty="0" smtClean="0"/>
              <a:t>QCD is </a:t>
            </a:r>
            <a:r>
              <a:rPr lang="en-US" i="1" dirty="0" smtClean="0"/>
              <a:t>only</a:t>
            </a:r>
            <a:r>
              <a:rPr lang="en-US" dirty="0" smtClean="0"/>
              <a:t> exp. accessible &amp; non-Abel.</a:t>
            </a:r>
          </a:p>
          <a:p>
            <a:r>
              <a:rPr lang="en-US" dirty="0" smtClean="0"/>
              <a:t>What are the properties of </a:t>
            </a:r>
            <a:r>
              <a:rPr lang="en-US" dirty="0" err="1" smtClean="0"/>
              <a:t>thermalized</a:t>
            </a:r>
            <a:r>
              <a:rPr lang="en-US" dirty="0" smtClean="0"/>
              <a:t> QCD matter produced at RHIC and LHC?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s</a:t>
            </a:r>
            <a:r>
              <a:rPr lang="en-US" dirty="0" smtClean="0"/>
              <a:t>,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/s, </a:t>
            </a:r>
            <a:r>
              <a:rPr lang="en-US" dirty="0" err="1" smtClean="0"/>
              <a:t>qhat</a:t>
            </a:r>
            <a:r>
              <a:rPr lang="en-US" dirty="0" smtClean="0"/>
              <a:t>, ...</a:t>
            </a:r>
          </a:p>
          <a:p>
            <a:r>
              <a:rPr lang="en-US" dirty="0" smtClean="0"/>
              <a:t>Extracting these quantities requires understanding of medium geometry</a:t>
            </a:r>
          </a:p>
          <a:p>
            <a:pPr lvl="1"/>
            <a:r>
              <a:rPr lang="en-US" dirty="0" smtClean="0"/>
              <a:t>Hydro requires IC: medium quantities depend sensitively on IC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FA74-5719-46C0-B8D7-96296BCD6FAD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dirty="0" smtClean="0"/>
              <a:t>Factor at least 2 uncertainty in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 from IC</a:t>
            </a:r>
          </a:p>
          <a:p>
            <a:pPr lvl="1"/>
            <a:r>
              <a:rPr lang="en-US" dirty="0" smtClean="0"/>
              <a:t>Naive pQCD =&gt;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 ~ 1</a:t>
            </a:r>
          </a:p>
          <a:p>
            <a:pPr lvl="1"/>
            <a:r>
              <a:rPr lang="en-US" dirty="0" smtClean="0"/>
              <a:t>Naive AdS/CFT =&gt;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 ~ 1/4</a:t>
            </a:r>
            <a:r>
              <a:rPr lang="en-US" dirty="0" smtClean="0">
                <a:latin typeface="Symbol" pitchFamily="18" charset="2"/>
              </a:rPr>
              <a:t>p</a:t>
            </a:r>
            <a:endParaRPr lang="en-US" dirty="0">
              <a:latin typeface="Symbol" pitchFamily="18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CC1-50F8-4B55-9C8D-66F5B86B9B89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9605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2667000"/>
            <a:ext cx="8410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172200" y="6324600"/>
            <a:ext cx="2142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Teaney</a:t>
            </a:r>
            <a:r>
              <a:rPr lang="en-US" sz="1200" dirty="0" smtClean="0"/>
              <a:t>, Users’ Meeting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the 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3464"/>
            <a:ext cx="8229600" cy="4876800"/>
          </a:xfrm>
        </p:spPr>
        <p:txBody>
          <a:bodyPr/>
          <a:lstStyle/>
          <a:p>
            <a:r>
              <a:rPr lang="en-US" dirty="0" err="1" smtClean="0"/>
              <a:t>eRHIC</a:t>
            </a:r>
            <a:r>
              <a:rPr lang="en-US" dirty="0" smtClean="0"/>
              <a:t>: exp. meas. of initial glue?</a:t>
            </a:r>
          </a:p>
          <a:p>
            <a:pPr lvl="1"/>
            <a:r>
              <a:rPr lang="en-US" dirty="0" smtClean="0"/>
              <a:t>Recall e + A diffraction </a:t>
            </a:r>
            <a:r>
              <a:rPr lang="en-US" dirty="0" err="1" smtClean="0"/>
              <a:t>exps</a:t>
            </a:r>
            <a:r>
              <a:rPr lang="en-US" dirty="0" smtClean="0"/>
              <a:t>. on A at rest</a:t>
            </a:r>
          </a:p>
          <a:p>
            <a:pPr lvl="2"/>
            <a:r>
              <a:rPr lang="en-US" dirty="0" smtClean="0"/>
              <a:t>Yielded Woods-Saxon distribution!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6F79-3DA7-4CAC-A953-971AFBA7A7EF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873" y="2667000"/>
            <a:ext cx="308212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9387" y="2847201"/>
            <a:ext cx="4759813" cy="317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114800" y="6200001"/>
            <a:ext cx="403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Hahn, Ravenhall, and Hofstadter, Phys Rev 101 (1956)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Gluon Distribution of A at x ~ 10</a:t>
            </a:r>
            <a:r>
              <a:rPr lang="en-US" baseline="30000" dirty="0" smtClean="0"/>
              <a:t>-3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2B274-2897-43F1-A2E4-D92F60B533F3}" type="datetime1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 Task Force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67200" y="1066800"/>
            <a:ext cx="4800600" cy="3429000"/>
          </a:xfrm>
        </p:spPr>
        <p:txBody>
          <a:bodyPr/>
          <a:lstStyle/>
          <a:p>
            <a:r>
              <a:rPr lang="en-US" dirty="0" smtClean="0"/>
              <a:t>Coherent vector meson production in e + A</a:t>
            </a:r>
          </a:p>
          <a:p>
            <a:pPr lvl="1"/>
            <a:r>
              <a:rPr lang="en-US" dirty="0" smtClean="0"/>
              <a:t>2 gluon exchange =&gt; mean &amp; </a:t>
            </a:r>
            <a:r>
              <a:rPr lang="en-US" dirty="0" err="1" smtClean="0"/>
              <a:t>fluc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228600" y="838199"/>
            <a:ext cx="3810000" cy="2209800"/>
            <a:chOff x="228600" y="2346530"/>
            <a:chExt cx="3987910" cy="2534735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2819400"/>
              <a:ext cx="3614229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733800" y="234653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81400" y="3048000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J/</a:t>
              </a:r>
              <a:r>
                <a:rPr lang="en-US" sz="2400" i="1" dirty="0" smtClean="0">
                  <a:latin typeface="Symbol" pitchFamily="18" charset="2"/>
                </a:rPr>
                <a:t>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4415135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8600" y="234653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600" y="44196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5800" y="3200400"/>
              <a:ext cx="4315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Symbol" pitchFamily="18" charset="2"/>
                </a:rPr>
                <a:t>g</a:t>
              </a:r>
              <a:r>
                <a:rPr lang="en-US" sz="2400" dirty="0" smtClean="0"/>
                <a:t>*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176464" y="3262312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214560" y="3686176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7449305" y="2971800"/>
            <a:ext cx="1694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Must reject incoherent</a:t>
            </a:r>
          </a:p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collisions at ~100%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1" y="3276600"/>
            <a:ext cx="8610599" cy="317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7186529" y="6172200"/>
            <a:ext cx="1728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WAH, arXiv:1102.5058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wrap="none">
        <a:spAutoFit/>
      </a:bodyPr>
      <a:lstStyle>
        <a:defPPr>
          <a:defRPr sz="1200" dirty="0"/>
        </a:defPPr>
      </a:lstStyle>
    </a:spDef>
    <a:txDef>
      <a:spPr>
        <a:noFill/>
      </a:spPr>
      <a:bodyPr wrap="none" rtlCol="0">
        <a:spAutoFit/>
      </a:bodyPr>
      <a:lstStyle>
        <a:defPPr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28896</TotalTime>
  <Words>225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Symbol</vt:lpstr>
      <vt:lpstr>Calibri</vt:lpstr>
      <vt:lpstr>Office Theme</vt:lpstr>
      <vt:lpstr>Gluon Tomography with EVMP</vt:lpstr>
      <vt:lpstr>Motivation</vt:lpstr>
      <vt:lpstr>h/s Extraction</vt:lpstr>
      <vt:lpstr>Measuring the IC</vt:lpstr>
      <vt:lpstr>Gluon Distribution of A at x ~ 10-3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A Horowitz</dc:creator>
  <cp:lastModifiedBy>William A Horowitz</cp:lastModifiedBy>
  <cp:revision>915</cp:revision>
  <dcterms:created xsi:type="dcterms:W3CDTF">2009-09-03T22:02:25Z</dcterms:created>
  <dcterms:modified xsi:type="dcterms:W3CDTF">2011-10-05T08:49:31Z</dcterms:modified>
</cp:coreProperties>
</file>