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1"/>
  </p:notesMasterIdLst>
  <p:sldIdLst>
    <p:sldId id="668" r:id="rId2"/>
    <p:sldId id="1038" r:id="rId3"/>
    <p:sldId id="1040" r:id="rId4"/>
    <p:sldId id="1039" r:id="rId5"/>
    <p:sldId id="918" r:id="rId6"/>
    <p:sldId id="1045" r:id="rId7"/>
    <p:sldId id="1046" r:id="rId8"/>
    <p:sldId id="1047" r:id="rId9"/>
    <p:sldId id="1041" r:id="rId10"/>
    <p:sldId id="919" r:id="rId11"/>
    <p:sldId id="930" r:id="rId12"/>
    <p:sldId id="1044" r:id="rId13"/>
    <p:sldId id="1048" r:id="rId14"/>
    <p:sldId id="1053" r:id="rId15"/>
    <p:sldId id="1060" r:id="rId16"/>
    <p:sldId id="921" r:id="rId17"/>
    <p:sldId id="922" r:id="rId18"/>
    <p:sldId id="1008" r:id="rId19"/>
    <p:sldId id="1076" r:id="rId20"/>
    <p:sldId id="928" r:id="rId21"/>
    <p:sldId id="1013" r:id="rId22"/>
    <p:sldId id="1064" r:id="rId23"/>
    <p:sldId id="1062" r:id="rId24"/>
    <p:sldId id="1066" r:id="rId25"/>
    <p:sldId id="1029" r:id="rId26"/>
    <p:sldId id="1071" r:id="rId27"/>
    <p:sldId id="1078" r:id="rId28"/>
    <p:sldId id="1070" r:id="rId29"/>
    <p:sldId id="1016" r:id="rId30"/>
    <p:sldId id="945" r:id="rId31"/>
    <p:sldId id="1023" r:id="rId32"/>
    <p:sldId id="949" r:id="rId33"/>
    <p:sldId id="1074" r:id="rId34"/>
    <p:sldId id="1073" r:id="rId35"/>
    <p:sldId id="1075" r:id="rId36"/>
    <p:sldId id="1067" r:id="rId37"/>
    <p:sldId id="1068" r:id="rId38"/>
    <p:sldId id="1084" r:id="rId39"/>
    <p:sldId id="1086" r:id="rId40"/>
  </p:sldIdLst>
  <p:sldSz cx="9144000" cy="6858000" type="screen4x3"/>
  <p:notesSz cx="6858000" cy="9144000"/>
  <p:embeddedFontLst>
    <p:embeddedFont>
      <p:font typeface="Calibri" pitchFamily="34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00"/>
    <a:srgbClr val="005400"/>
    <a:srgbClr val="4A7EBB"/>
    <a:srgbClr val="09840A"/>
    <a:srgbClr val="4D4D4D"/>
    <a:srgbClr val="0000FF"/>
    <a:srgbClr val="FF0000"/>
    <a:srgbClr val="3F3D99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4" autoAdjust="0"/>
    <p:restoredTop sz="85216" autoAdjust="0"/>
  </p:normalViewPr>
  <p:slideViewPr>
    <p:cSldViewPr>
      <p:cViewPr varScale="1">
        <p:scale>
          <a:sx n="79" d="100"/>
          <a:sy n="7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1112-716B-44F8-B5D8-F6D17DBB1E8A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E787-F99A-4A5B-83A2-D2C3EF51F1B8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AE2F-B7C7-4804-9364-2845B820E880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DAE-EC9F-4D14-B666-9961DE20B94E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67F6D-5DD5-43B0-BD04-A6599D1652E2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698EC-3294-4836-BF5A-C2B8CA25CEFD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8F8C-7DFB-4F3F-A7A2-B53295A7B87D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CB55D-0974-4702-A29C-4D86C4EF7BBE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4873-F26E-4B8B-A8E5-D688E13F9F38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60340-BF54-4A7D-B5BC-EF8BB618C2C6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F74A0-FBD0-41EA-B2E0-0C5DD13D0F00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F2122-0AFD-4C9C-A29E-2DB691E87A1D}" type="datetime1">
              <a:rPr lang="en-US" smtClean="0"/>
              <a:pPr/>
              <a:t>10/4/2011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Energy Loss Calculations, RHIC, and First Results from LHC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July 14, 2011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1122-1B58-4A69-B334-C94CD640D47F}" type="datetime1">
              <a:rPr lang="en-US" smtClean="0"/>
              <a:pPr/>
              <a:t>10/4/2011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51816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Alessandro </a:t>
            </a:r>
            <a:r>
              <a:rPr lang="en-US" sz="1600" dirty="0" err="1" smtClean="0"/>
              <a:t>Buzzatti</a:t>
            </a:r>
            <a:r>
              <a:rPr lang="en-US" sz="1600" dirty="0" smtClean="0"/>
              <a:t>,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  <a:r>
              <a:rPr lang="en-US" sz="1600" dirty="0" err="1" smtClean="0"/>
              <a:t>Jiangyong</a:t>
            </a:r>
            <a:r>
              <a:rPr lang="en-US" sz="1600" dirty="0" smtClean="0"/>
              <a:t> </a:t>
            </a:r>
            <a:r>
              <a:rPr lang="en-US" sz="1600" dirty="0" err="1" smtClean="0"/>
              <a:t>Jia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/>
              <a:t>pQCD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 dirty="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3682A-6B20-4C87-8AFB-D348726BBA48}" type="datetime1">
              <a:rPr lang="en-US" smtClean="0"/>
              <a:pPr/>
              <a:t>10/4/2011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Picture Inadequate at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Lack of simultaneous description of multiple observables</a:t>
            </a:r>
          </a:p>
          <a:p>
            <a:pPr lvl="1"/>
            <a:r>
              <a:rPr lang="en-US" dirty="0" smtClean="0"/>
              <a:t>even with inclusion of elastic loss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A9F8F-E516-470B-8C6B-AA3B2D9886F3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438400"/>
            <a:ext cx="3962400" cy="335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0" y="5666601"/>
            <a:ext cx="204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al., NPA784, 2007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4623" y="2286000"/>
            <a:ext cx="427317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137617" y="2133600"/>
            <a:ext cx="2006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105 (2010) 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287963" y="63388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3400" y="5943600"/>
            <a:ext cx="2605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See also J </a:t>
            </a:r>
            <a:r>
              <a:rPr lang="en-US" sz="1600" dirty="0" err="1" smtClean="0"/>
              <a:t>Jia</a:t>
            </a:r>
            <a:r>
              <a:rPr lang="en-US" sz="1600" dirty="0" smtClean="0"/>
              <a:t> from QM09,</a:t>
            </a:r>
          </a:p>
          <a:p>
            <a:r>
              <a:rPr lang="en-US" sz="1600" dirty="0" smtClean="0"/>
              <a:t>J Nagle QM09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Expectations for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22098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For approx. power law production and energy loss probability P(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),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 = (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/>
              <a:t> -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)/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1246-2CA1-48F2-9D7C-EE68469E8CA7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96051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72848" y="2215728"/>
            <a:ext cx="5638800" cy="75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52400" y="2144530"/>
            <a:ext cx="3496192" cy="448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581400" y="3276600"/>
            <a:ext cx="5410200" cy="2819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Asymptotically, pQCD =&gt;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E/E ~ log(E/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 flat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RHIC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Rising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lang="en-US" sz="2400" dirty="0" smtClean="0">
                <a:solidFill>
                  <a:srgbClr val="4D4D4D"/>
                </a:solidFill>
              </a:rPr>
              <a:t>(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r>
              <a:rPr lang="en-US" sz="2400" dirty="0" smtClean="0">
                <a:solidFill>
                  <a:srgbClr val="4D4D4D"/>
                </a:solidFill>
              </a:rPr>
              <a:t>)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LHC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581400" y="5486400"/>
            <a:ext cx="5562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NB: LHC is a glue machine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msaliceRaa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609599"/>
            <a:ext cx="4953000" cy="4753505"/>
          </a:xfrm>
          <a:prstGeom prst="rect">
            <a:avLst/>
          </a:prstGeom>
          <a:noFill/>
        </p:spPr>
      </p:pic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pQCD at LHC?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91B5B-1C61-45AE-965D-3FEF71EBF42F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209800" y="5105400"/>
            <a:ext cx="21280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Appelshauser</a:t>
            </a:r>
            <a:r>
              <a:rPr lang="en-US" sz="1200" dirty="0" smtClean="0"/>
              <a:t>, ALICE, QM11</a:t>
            </a:r>
          </a:p>
        </p:txBody>
      </p:sp>
      <p:sp>
        <p:nvSpPr>
          <p:cNvPr id="13" name="Content Placeholder 8"/>
          <p:cNvSpPr>
            <a:spLocks noGrp="1"/>
          </p:cNvSpPr>
          <p:nvPr>
            <p:ph idx="1"/>
          </p:nvPr>
        </p:nvSpPr>
        <p:spPr>
          <a:xfrm>
            <a:off x="457200" y="5334000"/>
            <a:ext cx="8229600" cy="1295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rise in data readily understood from generic perturbative physics!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Rise in R</a:t>
            </a:r>
            <a:r>
              <a:rPr lang="en-US" baseline="-25000" dirty="0" smtClean="0"/>
              <a:t>AA</a:t>
            </a:r>
            <a:r>
              <a:rPr lang="en-US" dirty="0" smtClean="0"/>
              <a:t> a Final State Effect?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990600"/>
            <a:ext cx="4724400" cy="2819400"/>
          </a:xfrm>
        </p:spPr>
        <p:txBody>
          <a:bodyPr/>
          <a:lstStyle/>
          <a:p>
            <a:pPr lvl="1"/>
            <a:r>
              <a:rPr lang="en-US" dirty="0" smtClean="0"/>
              <a:t>Is rise really due to pQCD?</a:t>
            </a:r>
          </a:p>
          <a:p>
            <a:pPr lvl="1"/>
            <a:r>
              <a:rPr lang="en-US" dirty="0" smtClean="0"/>
              <a:t>Or other quench (flat?)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sz="2800" dirty="0" smtClean="0">
                <a:solidFill>
                  <a:srgbClr val="005400"/>
                </a:solidFill>
              </a:rPr>
              <a:t>+ initial state CNM 	effects a la CGC?</a:t>
            </a:r>
            <a:endParaRPr lang="en-US" sz="2800" dirty="0">
              <a:solidFill>
                <a:srgbClr val="0054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25E6-6060-428B-A3CC-FD5B8248E33E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914400"/>
            <a:ext cx="372316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482827"/>
            <a:ext cx="3769796" cy="252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46196" y="5895201"/>
            <a:ext cx="2802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PLB687 (2010)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981200" y="2286000"/>
            <a:ext cx="1905000" cy="12954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957393" y="2667000"/>
            <a:ext cx="1905000" cy="1588"/>
          </a:xfrm>
          <a:prstGeom prst="straightConnector1">
            <a:avLst/>
          </a:prstGeom>
          <a:ln w="508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1524000" y="3124200"/>
            <a:ext cx="9144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256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497896"/>
            <a:ext cx="4190999" cy="228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762000" y="6553200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PRL98, 2007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114800"/>
            <a:ext cx="1193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53000" y="6096000"/>
            <a:ext cx="4050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00"/>
                </a:solidFill>
              </a:rPr>
              <a:t>Require p + A and/or direct </a:t>
            </a:r>
            <a:r>
              <a:rPr lang="en-US" sz="2400" dirty="0" smtClean="0">
                <a:solidFill>
                  <a:srgbClr val="660000"/>
                </a:solidFill>
                <a:latin typeface="Symbol" pitchFamily="18" charset="2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24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Qual</a:t>
            </a:r>
            <a:r>
              <a:rPr lang="en-US" dirty="0" smtClean="0"/>
              <a:t> Norm of R</a:t>
            </a:r>
            <a:r>
              <a:rPr lang="en-US" baseline="-25000" dirty="0" smtClean="0"/>
              <a:t>AA</a:t>
            </a:r>
            <a:r>
              <a:rPr lang="en-US" dirty="0" smtClean="0"/>
              <a:t> From RHIC to LHC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B64C2-9089-4BAA-9108-9E45ACA42657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9635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475601"/>
            <a:ext cx="4019550" cy="400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281998" y="5514201"/>
            <a:ext cx="2862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arXiv:1104.4958</a:t>
            </a:r>
          </a:p>
        </p:txBody>
      </p:sp>
      <p:sp>
        <p:nvSpPr>
          <p:cNvPr id="10" name="Content Placeholder 22"/>
          <p:cNvSpPr txBox="1">
            <a:spLocks/>
          </p:cNvSpPr>
          <p:nvPr/>
        </p:nvSpPr>
        <p:spPr>
          <a:xfrm>
            <a:off x="152400" y="5943600"/>
            <a:ext cx="9296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Suppression from RHIC to LHC 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generically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increases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52400" y="1066800"/>
            <a:ext cx="45720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Assume QGP density scales with observed particle multiplicity: ~2.5x more dense than RHIC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969925"/>
            <a:ext cx="4343400" cy="289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52400" y="5537594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PRL105,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Quant. (</a:t>
            </a:r>
            <a:r>
              <a:rPr lang="en-US" dirty="0" err="1" smtClean="0"/>
              <a:t>Qual</a:t>
            </a:r>
            <a:r>
              <a:rPr lang="en-US" dirty="0" smtClean="0"/>
              <a:t>?) Conclusions Require...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Further experimental results</a:t>
            </a:r>
          </a:p>
          <a:p>
            <a:r>
              <a:rPr lang="en-US" dirty="0" smtClean="0"/>
              <a:t>Theoretically, investigation of the effects of</a:t>
            </a:r>
          </a:p>
          <a:p>
            <a:pPr lvl="1"/>
            <a:r>
              <a:rPr lang="en-US" dirty="0" smtClean="0"/>
              <a:t>higher orders in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</a:t>
            </a:r>
            <a:r>
              <a:rPr lang="en-US" baseline="-25000" dirty="0" smtClean="0"/>
              <a:t>Q</a:t>
            </a:r>
            <a:r>
              <a:rPr lang="en-US" dirty="0" smtClean="0"/>
              <a:t>/E				(large?)</a:t>
            </a:r>
          </a:p>
          <a:p>
            <a:pPr lvl="2"/>
            <a:r>
              <a:rPr lang="en-US" dirty="0" smtClean="0"/>
              <a:t>opacity			(large?)</a:t>
            </a:r>
          </a:p>
          <a:p>
            <a:pPr lvl="1"/>
            <a:r>
              <a:rPr lang="en-US" dirty="0" smtClean="0"/>
              <a:t>geometry</a:t>
            </a:r>
          </a:p>
          <a:p>
            <a:pPr lvl="2"/>
            <a:r>
              <a:rPr lang="en-US" dirty="0" smtClean="0"/>
              <a:t>uncertainty in IC		(small)</a:t>
            </a:r>
          </a:p>
          <a:p>
            <a:pPr lvl="2"/>
            <a:r>
              <a:rPr lang="en-US" dirty="0" smtClean="0"/>
              <a:t>coupling to flow		(large?)</a:t>
            </a:r>
          </a:p>
          <a:p>
            <a:pPr lvl="2"/>
            <a:r>
              <a:rPr lang="en-US" dirty="0" err="1" smtClean="0"/>
              <a:t>Eloss</a:t>
            </a:r>
            <a:r>
              <a:rPr lang="en-US" dirty="0" smtClean="0"/>
              <a:t> geom. approx.		(?)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t </a:t>
            </a:r>
            <a:r>
              <a:rPr lang="en-US" dirty="0" smtClean="0"/>
              <a:t>&lt;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-25000" dirty="0" smtClean="0"/>
              <a:t>0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: see </a:t>
            </a:r>
            <a:r>
              <a:rPr lang="en-US" dirty="0" err="1" smtClean="0"/>
              <a:t>Buzzatti</a:t>
            </a:r>
            <a:r>
              <a:rPr lang="en-US" dirty="0" smtClean="0"/>
              <a:t> and </a:t>
            </a:r>
            <a:r>
              <a:rPr lang="en-US" dirty="0" err="1" smtClean="0"/>
              <a:t>Gyulassy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dyn</a:t>
            </a:r>
            <a:r>
              <a:rPr lang="en-US" dirty="0" smtClean="0"/>
              <a:t>. vs. static centers		(see </a:t>
            </a:r>
            <a:r>
              <a:rPr lang="en-US" dirty="0" err="1" smtClean="0"/>
              <a:t>Buzzatti</a:t>
            </a:r>
            <a:r>
              <a:rPr lang="en-US" dirty="0" smtClean="0"/>
              <a:t> and </a:t>
            </a:r>
            <a:r>
              <a:rPr lang="en-US" dirty="0" err="1" smtClean="0"/>
              <a:t>Gyulassy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hydro background		(see </a:t>
            </a:r>
            <a:r>
              <a:rPr lang="en-US" dirty="0" err="1" smtClean="0"/>
              <a:t>Renk</a:t>
            </a:r>
            <a:r>
              <a:rPr lang="en-US" dirty="0" smtClean="0"/>
              <a:t>, </a:t>
            </a:r>
            <a:r>
              <a:rPr lang="en-US" dirty="0" err="1" smtClean="0"/>
              <a:t>Majumder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better treatment of</a:t>
            </a:r>
          </a:p>
          <a:p>
            <a:pPr lvl="2"/>
            <a:r>
              <a:rPr lang="en-US" dirty="0" err="1" smtClean="0"/>
              <a:t>Coh</a:t>
            </a:r>
            <a:r>
              <a:rPr lang="en-US" dirty="0" smtClean="0"/>
              <a:t>. vs. </a:t>
            </a:r>
            <a:r>
              <a:rPr lang="en-US" dirty="0" err="1" smtClean="0"/>
              <a:t>decoh</a:t>
            </a:r>
            <a:r>
              <a:rPr lang="en-US" dirty="0" smtClean="0"/>
              <a:t>. </a:t>
            </a:r>
            <a:r>
              <a:rPr lang="en-US" dirty="0" err="1" smtClean="0"/>
              <a:t>multigluons</a:t>
            </a:r>
            <a:r>
              <a:rPr lang="en-US" dirty="0" smtClean="0"/>
              <a:t>	(see </a:t>
            </a:r>
            <a:r>
              <a:rPr lang="en-US" dirty="0" err="1" smtClean="0"/>
              <a:t>Mehtar-Tani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elastic E-loss</a:t>
            </a:r>
          </a:p>
          <a:p>
            <a:pPr lvl="2"/>
            <a:r>
              <a:rPr lang="en-US" dirty="0" smtClean="0"/>
              <a:t>E-loss in confined matter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0D11-0EB8-4069-8162-1148098E594E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Varying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has </a:t>
            </a:r>
            <a:r>
              <a:rPr lang="en-US" b="1" i="1" dirty="0" smtClean="0"/>
              <a:t>huge</a:t>
            </a:r>
            <a:r>
              <a:rPr lang="en-US" dirty="0" smtClean="0"/>
              <a:t> effect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&lt;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&gt;</a:t>
            </a:r>
            <a:r>
              <a:rPr lang="en-US" baseline="-25000" dirty="0" err="1" smtClean="0"/>
              <a:t>rad,pQCD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baseline="30000" dirty="0" smtClean="0"/>
              <a:t>3</a:t>
            </a:r>
            <a:r>
              <a:rPr lang="en-US" dirty="0" smtClean="0"/>
              <a:t>; &lt;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&gt;</a:t>
            </a:r>
            <a:r>
              <a:rPr lang="en-US" baseline="-25000" dirty="0" err="1" smtClean="0"/>
              <a:t>el,pQCD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baseline="30000" dirty="0" smtClean="0"/>
              <a:t>2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Role of running coupling, irreducible uncertainty from non-pert. physics?</a:t>
            </a:r>
          </a:p>
          <a:p>
            <a:pPr lvl="1"/>
            <a:r>
              <a:rPr lang="en-US" dirty="0" smtClean="0"/>
              <a:t>Nontrivial changes from better elastic treatment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67A5-D6B3-4BD3-9182-F9E5ABD6946C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91648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371600"/>
            <a:ext cx="775909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239000" y="4980801"/>
            <a:ext cx="16182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 Wicks, PhD Thesis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Quantifying Sensitivity to Geometry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8200" y="2332037"/>
            <a:ext cx="4038600" cy="4525963"/>
          </a:xfrm>
        </p:spPr>
        <p:txBody>
          <a:bodyPr/>
          <a:lstStyle/>
          <a:p>
            <a:pPr lvl="1"/>
            <a:r>
              <a:rPr lang="en-US" dirty="0" smtClean="0"/>
              <a:t>KLN CGC vs. WS </a:t>
            </a:r>
            <a:r>
              <a:rPr lang="en-US" dirty="0" err="1" smtClean="0"/>
              <a:t>Glaub</a:t>
            </a:r>
            <a:r>
              <a:rPr lang="en-US" dirty="0" smtClean="0"/>
              <a:t>. and rotating RP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1066800"/>
          </a:xfrm>
        </p:spPr>
        <p:txBody>
          <a:bodyPr/>
          <a:lstStyle/>
          <a:p>
            <a:pPr lvl="1"/>
            <a:r>
              <a:rPr lang="en-US" dirty="0" smtClean="0"/>
              <a:t>Effect not large enough for pQCD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2426-E860-404A-81F2-9D81027BF52D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1430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Effects of geom. on, e.g. 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might be quite large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000" y="4343400"/>
            <a:ext cx="3196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Possibly truly extreme</a:t>
            </a:r>
          </a:p>
          <a:p>
            <a:r>
              <a:rPr lang="en-US" sz="2400" dirty="0" smtClean="0"/>
              <a:t>initial geometry?</a:t>
            </a:r>
          </a:p>
        </p:txBody>
      </p:sp>
      <p:sp>
        <p:nvSpPr>
          <p:cNvPr id="15" name="Content Placeholder 8"/>
          <p:cNvSpPr txBox="1">
            <a:spLocks/>
          </p:cNvSpPr>
          <p:nvPr/>
        </p:nvSpPr>
        <p:spPr>
          <a:xfrm>
            <a:off x="3581400" y="5410200"/>
            <a:ext cx="5562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600200" lvl="3" indent="-22860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See also </a:t>
            </a:r>
            <a:r>
              <a:rPr lang="en-US" dirty="0" err="1" smtClean="0"/>
              <a:t>Renk</a:t>
            </a:r>
            <a:r>
              <a:rPr lang="en-US" dirty="0" smtClean="0"/>
              <a:t> et al., PRC83 (2011), </a:t>
            </a:r>
            <a:r>
              <a:rPr lang="en-US" dirty="0" err="1" smtClean="0"/>
              <a:t>Jia</a:t>
            </a:r>
            <a:r>
              <a:rPr lang="en-US" dirty="0" smtClean="0"/>
              <a:t>, WH, Liao, 1101.0290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774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76400"/>
            <a:ext cx="499199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228600" y="5867400"/>
            <a:ext cx="3830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Betz,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and </a:t>
            </a:r>
            <a:r>
              <a:rPr lang="en-US" sz="1200" dirty="0" err="1" smtClean="0"/>
              <a:t>Torrieri</a:t>
            </a:r>
            <a:r>
              <a:rPr lang="en-US" sz="1200" dirty="0" smtClean="0"/>
              <a:t>, arXiv:1102.5416 [</a:t>
            </a:r>
            <a:r>
              <a:rPr lang="en-US" sz="1200" dirty="0" err="1" smtClean="0"/>
              <a:t>nucl-th</a:t>
            </a:r>
            <a:r>
              <a:rPr lang="en-US" sz="1200" dirty="0" smtClean="0"/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Aside: pQCD and Jet Measurements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/>
          <a:lstStyle/>
          <a:p>
            <a:pPr lvl="1"/>
            <a:r>
              <a:rPr lang="en-US" dirty="0" smtClean="0"/>
              <a:t>CMS sees redistribution of lost energy at large angles</a:t>
            </a:r>
          </a:p>
          <a:p>
            <a:pPr lvl="2"/>
            <a:r>
              <a:rPr lang="en-US" dirty="0" smtClean="0"/>
              <a:t>Naive pQCD expectation: collinear radiation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613EE-659F-4F3F-8869-50835853B185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00864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9575" y="2505075"/>
            <a:ext cx="820102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7297700" y="6172200"/>
            <a:ext cx="17701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Wyslouch</a:t>
            </a:r>
            <a:r>
              <a:rPr lang="en-US" sz="1200" dirty="0" smtClean="0"/>
              <a:t>, CMS, QM11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2738-BA51-410D-870D-34FD4DD47D53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and Wide Angle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5334000" cy="2819400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en-US" dirty="0" smtClean="0"/>
              <a:t>Naively, pQCD =&gt; 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dirty="0" err="1" smtClean="0"/>
              <a:t>x</a:t>
            </a:r>
            <a:r>
              <a:rPr lang="en-US" baseline="-25000" dirty="0" err="1" smtClean="0"/>
              <a:t>typical</a:t>
            </a:r>
            <a:r>
              <a:rPr lang="en-US" dirty="0" smtClean="0"/>
              <a:t>,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typical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/E;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baseline="-25000" dirty="0" smtClean="0"/>
          </a:p>
          <a:p>
            <a:pPr lvl="1"/>
            <a:r>
              <a:rPr lang="en-US" b="1" i="1" dirty="0" smtClean="0"/>
              <a:t>All</a:t>
            </a:r>
            <a:r>
              <a:rPr lang="en-US" dirty="0" smtClean="0"/>
              <a:t> current </a:t>
            </a:r>
            <a:r>
              <a:rPr lang="en-US" dirty="0" err="1" smtClean="0"/>
              <a:t>Eloss</a:t>
            </a:r>
            <a:r>
              <a:rPr lang="en-US" dirty="0" smtClean="0"/>
              <a:t> calculations assume small angle emission</a:t>
            </a:r>
          </a:p>
          <a:p>
            <a:pPr lvl="1">
              <a:buNone/>
            </a:pPr>
            <a:r>
              <a:rPr lang="en-US" dirty="0" smtClean="0"/>
              <a:t>			    (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Collinear approximation is (maximally) violated;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typ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/E</a:t>
            </a:r>
          </a:p>
          <a:p>
            <a:pPr lvl="1"/>
            <a:r>
              <a:rPr lang="en-US" dirty="0" smtClean="0"/>
              <a:t>pQCD not obviously inconsistent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7064-47BE-4D36-8DAB-AB59D86DF6EB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91750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3540369"/>
            <a:ext cx="4495799" cy="324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514600" y="6581001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  <p:pic>
        <p:nvPicPr>
          <p:cNvPr id="92979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914400"/>
            <a:ext cx="281706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356523" y="3910264"/>
            <a:ext cx="178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  Roland, CMS, QM11</a:t>
            </a:r>
          </a:p>
        </p:txBody>
      </p:sp>
      <p:pic>
        <p:nvPicPr>
          <p:cNvPr id="929794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0" y="4121280"/>
            <a:ext cx="3505200" cy="250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867400" y="6553200"/>
            <a:ext cx="1692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 Cole, ATLAS, QM11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0" y="6352401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7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Quantification of Collinear Uncertainty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Factor ~ 3 uncertainty in extracted medium density!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qhat</a:t>
            </a:r>
            <a:r>
              <a:rPr lang="en-US" dirty="0" smtClean="0"/>
              <a:t>” values from </a:t>
            </a:r>
            <a:r>
              <a:rPr lang="en-US" i="1" dirty="0" smtClean="0"/>
              <a:t>different formalisms</a:t>
            </a:r>
            <a:r>
              <a:rPr lang="en-US" dirty="0" smtClean="0"/>
              <a:t> </a:t>
            </a:r>
            <a:r>
              <a:rPr lang="en-US" b="1" dirty="0" smtClean="0"/>
              <a:t>consistent</a:t>
            </a:r>
            <a:r>
              <a:rPr lang="en-US" dirty="0" smtClean="0"/>
              <a:t> w/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unc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5E95-B43F-44AC-B073-EF87EF771120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84539"/>
            <a:ext cx="439571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8118" y="2743200"/>
            <a:ext cx="4343400" cy="346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505200" y="6019800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Coll. Approx. and Constrained 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</p:spPr>
        <p:txBody>
          <a:bodyPr/>
          <a:lstStyle/>
          <a:p>
            <a:pPr lvl="0">
              <a:defRPr/>
            </a:pPr>
            <a:r>
              <a:rPr lang="en-US" sz="2800" dirty="0" smtClean="0"/>
              <a:t>Fix </a:t>
            </a:r>
            <a:r>
              <a:rPr lang="en-US" sz="2800" dirty="0" err="1" smtClean="0"/>
              <a:t>dN</a:t>
            </a:r>
            <a:r>
              <a:rPr lang="en-US" sz="2800" baseline="-25000" dirty="0" err="1" smtClean="0"/>
              <a:t>g</a:t>
            </a:r>
            <a:r>
              <a:rPr lang="en-US" sz="2800" dirty="0" smtClean="0"/>
              <a:t>/</a:t>
            </a:r>
            <a:r>
              <a:rPr lang="en-US" sz="2800" dirty="0" err="1" smtClean="0"/>
              <a:t>dy</a:t>
            </a:r>
            <a:r>
              <a:rPr lang="en-US" sz="2800" dirty="0" smtClean="0"/>
              <a:t> from R</a:t>
            </a:r>
            <a:r>
              <a:rPr lang="en-US" sz="2800" baseline="-25000" dirty="0" smtClean="0"/>
              <a:t>AA</a:t>
            </a:r>
            <a:r>
              <a:rPr lang="en-US" sz="2800" dirty="0" smtClean="0"/>
              <a:t>, calculate v</a:t>
            </a:r>
            <a:r>
              <a:rPr lang="en-US" sz="2800" baseline="-25000" dirty="0" smtClean="0"/>
              <a:t>2</a:t>
            </a:r>
          </a:p>
          <a:p>
            <a:pPr lvl="1">
              <a:defRPr/>
            </a:pPr>
            <a:r>
              <a:rPr lang="en-US" sz="2400" dirty="0" smtClean="0"/>
              <a:t>Expect: larger v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for smaller opening angle</a:t>
            </a:r>
          </a:p>
          <a:p>
            <a:pPr lvl="2">
              <a:defRPr/>
            </a:pPr>
            <a:r>
              <a:rPr lang="en-US" sz="2000" dirty="0" err="1" smtClean="0">
                <a:latin typeface="Symbol" pitchFamily="18" charset="2"/>
              </a:rPr>
              <a:t>t</a:t>
            </a:r>
            <a:r>
              <a:rPr lang="en-US" sz="2000" baseline="-25000" dirty="0" err="1" smtClean="0"/>
              <a:t>coh</a:t>
            </a:r>
            <a:r>
              <a:rPr lang="en-US" sz="2000" dirty="0" smtClean="0"/>
              <a:t> = </a:t>
            </a:r>
            <a:r>
              <a:rPr lang="en-US" sz="2000" dirty="0" err="1" smtClean="0"/>
              <a:t>xE</a:t>
            </a:r>
            <a:r>
              <a:rPr lang="en-US" sz="2000" dirty="0" smtClean="0"/>
              <a:t>/k</a:t>
            </a:r>
            <a:r>
              <a:rPr lang="en-US" sz="2000" baseline="-25000" dirty="0" smtClean="0"/>
              <a:t>T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larger for smaller </a:t>
            </a:r>
            <a:r>
              <a:rPr lang="en-US" sz="2000" dirty="0" err="1" smtClean="0">
                <a:latin typeface="Symbol" pitchFamily="18" charset="2"/>
              </a:rPr>
              <a:t>q</a:t>
            </a:r>
            <a:r>
              <a:rPr lang="en-US" sz="2000" baseline="-25000" dirty="0" err="1" smtClean="0"/>
              <a:t>max</a:t>
            </a:r>
            <a:endParaRPr lang="en-US" sz="2000" dirty="0" smtClean="0"/>
          </a:p>
          <a:p>
            <a:pPr lvl="3">
              <a:defRPr/>
            </a:pPr>
            <a:r>
              <a:rPr lang="en-US" sz="1600" dirty="0" smtClean="0"/>
              <a:t>more paths in deep LPM (</a:t>
            </a:r>
            <a:r>
              <a:rPr lang="en-US" sz="1600" dirty="0" smtClean="0">
                <a:latin typeface="Symbol" pitchFamily="18" charset="2"/>
              </a:rPr>
              <a:t>D</a:t>
            </a:r>
            <a:r>
              <a:rPr lang="en-US" sz="1600" dirty="0" smtClean="0"/>
              <a:t>E ~ L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) region</a:t>
            </a:r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2">
              <a:defRPr/>
            </a:pPr>
            <a:endParaRPr lang="en-US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buNone/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1">
              <a:defRPr/>
            </a:pPr>
            <a:r>
              <a:rPr lang="en-US" sz="2400" dirty="0" smtClean="0"/>
              <a:t>Not large sensitivity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FD2E4-7ACF-4846-8F6E-426640A5F9B0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263683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Only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4648200" y="263683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5562600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13" name="Group 20"/>
          <p:cNvGrpSpPr/>
          <p:nvPr/>
        </p:nvGrpSpPr>
        <p:grpSpPr>
          <a:xfrm>
            <a:off x="0" y="3027363"/>
            <a:ext cx="4419600" cy="2858532"/>
            <a:chOff x="0" y="2844800"/>
            <a:chExt cx="4419600" cy="2858532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2844800"/>
              <a:ext cx="4114800" cy="2559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38400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19400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</p:grpSp>
      <p:grpSp>
        <p:nvGrpSpPr>
          <p:cNvPr id="18" name="Group 19"/>
          <p:cNvGrpSpPr/>
          <p:nvPr/>
        </p:nvGrpSpPr>
        <p:grpSpPr>
          <a:xfrm>
            <a:off x="4572000" y="3078163"/>
            <a:ext cx="4495800" cy="2807732"/>
            <a:chOff x="4572000" y="2895600"/>
            <a:chExt cx="4495800" cy="2807732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2895600"/>
              <a:ext cx="4191000" cy="2606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7507528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200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47292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0" grpId="0" build="p"/>
      <p:bldP spid="11" grpId="0" build="p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Geometry, Early Time 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838200" y="1600200"/>
            <a:ext cx="5257800" cy="5334000"/>
          </a:xfrm>
        </p:spPr>
        <p:txBody>
          <a:bodyPr>
            <a:normAutofit/>
          </a:bodyPr>
          <a:lstStyle/>
          <a:p>
            <a:pPr lvl="2"/>
            <a:r>
              <a:rPr lang="en-US" b="1" i="1" dirty="0" smtClean="0"/>
              <a:t>Significant</a:t>
            </a:r>
            <a:r>
              <a:rPr lang="en-US" dirty="0" smtClean="0"/>
              <a:t> progress made</a:t>
            </a:r>
          </a:p>
          <a:p>
            <a:pPr lvl="3"/>
            <a:r>
              <a:rPr lang="en-US" sz="2200" dirty="0" smtClean="0"/>
              <a:t>Full geometry integration, dynamical scattering centers</a:t>
            </a:r>
          </a:p>
          <a:p>
            <a:pPr lvl="3"/>
            <a:r>
              <a:rPr lang="en-US" sz="2200" dirty="0" smtClean="0"/>
              <a:t>RHIC suppression with </a:t>
            </a:r>
            <a:r>
              <a:rPr lang="en-US" sz="2200" dirty="0" err="1" smtClean="0"/>
              <a:t>dN</a:t>
            </a:r>
            <a:r>
              <a:rPr lang="en-US" sz="2200" baseline="-25000" dirty="0" err="1" smtClean="0"/>
              <a:t>g</a:t>
            </a:r>
            <a:r>
              <a:rPr lang="en-US" sz="2200" dirty="0" smtClean="0"/>
              <a:t>/</a:t>
            </a:r>
            <a:r>
              <a:rPr lang="en-US" sz="2200" dirty="0" err="1" smtClean="0"/>
              <a:t>dy</a:t>
            </a:r>
            <a:r>
              <a:rPr lang="en-US" sz="2200" dirty="0" smtClean="0"/>
              <a:t> = 1000</a:t>
            </a:r>
          </a:p>
          <a:p>
            <a:pPr lvl="3"/>
            <a:r>
              <a:rPr lang="en-US" sz="2200" dirty="0" smtClean="0"/>
              <a:t>Large uncertainty due to unconstrained, non-equilibrium </a:t>
            </a:r>
            <a:r>
              <a:rPr lang="en-US" sz="2200" dirty="0" smtClean="0">
                <a:latin typeface="Symbol" pitchFamily="18" charset="2"/>
              </a:rPr>
              <a:t>t</a:t>
            </a:r>
            <a:r>
              <a:rPr lang="en-US" sz="2200" dirty="0" smtClean="0"/>
              <a:t> &lt; </a:t>
            </a:r>
            <a:r>
              <a:rPr lang="en-US" sz="2200" dirty="0" smtClean="0">
                <a:latin typeface="Symbol" pitchFamily="18" charset="2"/>
              </a:rPr>
              <a:t>t</a:t>
            </a:r>
            <a:r>
              <a:rPr lang="en-US" sz="2200" baseline="-25000" dirty="0" smtClean="0"/>
              <a:t>0</a:t>
            </a:r>
            <a:r>
              <a:rPr lang="en-US" sz="2200" dirty="0" smtClean="0"/>
              <a:t> physics</a:t>
            </a:r>
          </a:p>
          <a:p>
            <a:pPr lvl="3"/>
            <a:r>
              <a:rPr lang="en-US" sz="2200" dirty="0" smtClean="0"/>
              <a:t>Future work: higher orders in opacity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7472-132B-41AF-B618-11D51CA63921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9543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1066800"/>
            <a:ext cx="386856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437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3130423"/>
            <a:ext cx="4565175" cy="3651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640640" y="2934729"/>
            <a:ext cx="24910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Buzzatti</a:t>
            </a:r>
            <a:r>
              <a:rPr lang="en-US" sz="1200" dirty="0" smtClean="0"/>
              <a:t> and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1106.3061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 Caveats in Mind...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Quantitatively compare a parameter free “prediction” from WHDG for LHC, rigorously constrained by RHIC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4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Increase density at LHC by observed increase in particle multiplicity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7106-51F1-465C-85DD-1AA7B11832A7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96461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2459851"/>
            <a:ext cx="415938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114800" y="5257800"/>
            <a:ext cx="1720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PRC77, 2008</a:t>
            </a:r>
          </a:p>
        </p:txBody>
      </p:sp>
      <p:pic>
        <p:nvPicPr>
          <p:cNvPr id="96461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519158"/>
            <a:ext cx="4114800" cy="291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7"/>
          <p:cNvSpPr txBox="1">
            <a:spLocks/>
          </p:cNvSpPr>
          <p:nvPr/>
        </p:nvSpPr>
        <p:spPr>
          <a:xfrm>
            <a:off x="457200" y="4114800"/>
            <a:ext cx="8229600" cy="2514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WHDG band from 1-</a:t>
            </a:r>
            <a:r>
              <a:rPr lang="en-US" sz="2800" dirty="0" smtClean="0">
                <a:solidFill>
                  <a:srgbClr val="005400"/>
                </a:solidFill>
                <a:latin typeface="Symbol" pitchFamily="18" charset="2"/>
              </a:rPr>
              <a:t>s </a:t>
            </a:r>
            <a:r>
              <a:rPr lang="en-US" sz="2800" dirty="0" smtClean="0">
                <a:solidFill>
                  <a:srgbClr val="005400"/>
                </a:solidFill>
              </a:rPr>
              <a:t>RHIC </a:t>
            </a:r>
            <a:r>
              <a:rPr lang="en-US" sz="2800" dirty="0" err="1" smtClean="0">
                <a:solidFill>
                  <a:srgbClr val="005400"/>
                </a:solidFill>
              </a:rPr>
              <a:t>dN</a:t>
            </a:r>
            <a:r>
              <a:rPr lang="en-US" sz="2800" baseline="-25000" dirty="0" err="1" smtClean="0">
                <a:solidFill>
                  <a:srgbClr val="005400"/>
                </a:solidFill>
              </a:rPr>
              <a:t>g</a:t>
            </a:r>
            <a:r>
              <a:rPr lang="en-US" sz="2800" dirty="0" smtClean="0">
                <a:solidFill>
                  <a:srgbClr val="005400"/>
                </a:solidFill>
              </a:rPr>
              <a:t>/</a:t>
            </a:r>
            <a:r>
              <a:rPr lang="en-US" sz="2800" dirty="0" err="1" smtClean="0">
                <a:solidFill>
                  <a:srgbClr val="005400"/>
                </a:solidFill>
              </a:rPr>
              <a:t>dy</a:t>
            </a:r>
            <a:r>
              <a:rPr lang="en-US" sz="2800" dirty="0" smtClean="0">
                <a:solidFill>
                  <a:srgbClr val="005400"/>
                </a:solidFill>
              </a:rPr>
              <a:t> extraction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Symbol" pitchFamily="18" charset="2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Note that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constrained predictions have small uncertainty from collinear approx</a:t>
            </a:r>
            <a:endParaRPr kumimoji="0" lang="en-US" sz="2800" b="0" i="0" u="none" strike="noStrike" kern="1200" cap="none" spc="0" normalizeH="0" baseline="-2500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WHDG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at LHC: First Results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1981200" y="4154904"/>
            <a:ext cx="8229600" cy="25146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Constrain WHDG at RHIC</a:t>
            </a:r>
          </a:p>
          <a:p>
            <a:pPr lvl="1"/>
            <a:r>
              <a:rPr lang="en-US" dirty="0" smtClean="0"/>
              <a:t>Make LHC predictions assuming 				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~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ch</a:t>
            </a:r>
            <a:r>
              <a:rPr lang="en-US" dirty="0" smtClean="0"/>
              <a:t>/d</a:t>
            </a:r>
            <a:r>
              <a:rPr lang="en-US" dirty="0" smtClean="0">
                <a:latin typeface="Symbol" pitchFamily="18" charset="2"/>
              </a:rPr>
              <a:t>h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=&gt;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baseline="30000" dirty="0" err="1" smtClean="0"/>
              <a:t>LHC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= 2.4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baseline="30000" dirty="0" err="1" smtClean="0"/>
              <a:t>RHIC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</a:t>
            </a:r>
            <a:endParaRPr lang="en-US" baseline="-25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E25F1-62DA-41B0-BB4E-80A1F142E315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96768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46890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67944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8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5892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90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5892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943600" y="4727487"/>
            <a:ext cx="2862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arXiv:1104.4958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" y="4736068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Data shown at Kruger2010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3" grpId="1" build="allAtOnce"/>
      <p:bldP spid="18" grpId="0" build="p"/>
      <p:bldP spid="18" grpId="1" build="p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ALICE Published Results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4343400" cy="53340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NB: ALICE unmeasured p + p interpolation &gt; LO pQCD</a:t>
            </a:r>
          </a:p>
          <a:p>
            <a:pPr lvl="1"/>
            <a:r>
              <a:rPr lang="en-US" dirty="0" smtClean="0"/>
              <a:t>Also, small reported </a:t>
            </a:r>
            <a:r>
              <a:rPr lang="en-US" dirty="0" err="1" smtClean="0"/>
              <a:t>unc</a:t>
            </a:r>
            <a:r>
              <a:rPr lang="en-US" dirty="0" smtClean="0"/>
              <a:t>. in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bin</a:t>
            </a:r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2"/>
            <a:r>
              <a:rPr lang="en-US" dirty="0" smtClean="0"/>
              <a:t>Fluctuations important at large centralities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DF39-B31E-4E7F-B7DE-D68205FE70E0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96665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990600"/>
            <a:ext cx="3962400" cy="539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953000" y="6096000"/>
            <a:ext cx="1714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arXiv:1104.4958</a:t>
            </a:r>
          </a:p>
        </p:txBody>
      </p:sp>
      <p:pic>
        <p:nvPicPr>
          <p:cNvPr id="98713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30" y="4114800"/>
            <a:ext cx="424337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8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WHDG Compared to R</a:t>
            </a:r>
            <a:r>
              <a:rPr lang="en-US" baseline="-25000" dirty="0" smtClean="0"/>
              <a:t>CP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Examine R</a:t>
            </a:r>
            <a:r>
              <a:rPr lang="en-US" baseline="-25000" dirty="0" smtClean="0"/>
              <a:t>CP</a:t>
            </a:r>
            <a:r>
              <a:rPr lang="en-US" dirty="0" smtClean="0"/>
              <a:t>, ratio of central to peripheral R</a:t>
            </a:r>
            <a:r>
              <a:rPr lang="en-US" baseline="-25000" dirty="0" smtClean="0"/>
              <a:t>AA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CB994-1D9B-4C6B-8B50-27454D9794FB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2621977"/>
            <a:ext cx="4495800" cy="324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2514600"/>
            <a:ext cx="38862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 + p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unc</a:t>
            </a:r>
            <a:r>
              <a:rPr lang="en-US" sz="2800" dirty="0" err="1" smtClean="0">
                <a:solidFill>
                  <a:srgbClr val="005400"/>
                </a:solidFill>
              </a:rPr>
              <a:t>ertainty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cancels</a:t>
            </a:r>
            <a:endParaRPr kumimoji="0" lang="en-US" sz="2800" b="0" i="0" u="none" strike="noStrike" kern="1200" cap="none" spc="0" normalizeH="0" baseline="-2500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0-5% R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	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70-80% R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Validity of E-loss in very peripheral collisions?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5819001"/>
            <a:ext cx="2862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arXiv:1104.4958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WHDG Describes R</a:t>
            </a:r>
            <a:r>
              <a:rPr lang="en-US" baseline="-25000" dirty="0" smtClean="0"/>
              <a:t>AA</a:t>
            </a:r>
            <a:r>
              <a:rPr lang="en-US" dirty="0" smtClean="0"/>
              <a:t> </a:t>
            </a:r>
            <a:r>
              <a:rPr lang="en-US" i="1" dirty="0" smtClean="0"/>
              <a:t>and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8674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Fixed by RHIC data, parameter-free WHDG describes preliminary R</a:t>
            </a:r>
            <a:r>
              <a:rPr lang="en-US" baseline="-25000" dirty="0" smtClean="0"/>
              <a:t>AA</a:t>
            </a:r>
            <a:r>
              <a:rPr lang="en-US" dirty="0" smtClean="0"/>
              <a:t> and v</a:t>
            </a:r>
            <a:r>
              <a:rPr lang="en-US" baseline="-25000" dirty="0" smtClean="0"/>
              <a:t>2</a:t>
            </a:r>
            <a:r>
              <a:rPr lang="en-US" dirty="0" smtClean="0"/>
              <a:t> quite well</a:t>
            </a:r>
          </a:p>
          <a:p>
            <a:pPr lvl="2"/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 at very high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D96D9-5D73-4143-A7EF-353FB878960B}" type="datetime1">
              <a:rPr lang="en-US" smtClean="0"/>
              <a:pPr/>
              <a:t>10/4/2011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066800"/>
            <a:ext cx="3886200" cy="3738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563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7432" y="1143001"/>
            <a:ext cx="479796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971800" y="4495801"/>
            <a:ext cx="23663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 and</a:t>
            </a:r>
          </a:p>
          <a:p>
            <a:r>
              <a:rPr lang="en-US" sz="1200" dirty="0" smtClean="0"/>
              <a:t>cdsweb.cern.ch/record/1352777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29556" y="4419601"/>
            <a:ext cx="1714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arXiv:1107.2136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991600" cy="57912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NB: R</a:t>
            </a:r>
            <a:r>
              <a:rPr lang="en-US" baseline="-25000" dirty="0" smtClean="0"/>
              <a:t>AA</a:t>
            </a:r>
            <a:r>
              <a:rPr lang="en-US" dirty="0" smtClean="0"/>
              <a:t> requires production, E-loss, FF</a:t>
            </a:r>
          </a:p>
          <a:p>
            <a:pPr lvl="2"/>
            <a:r>
              <a:rPr lang="en-US" dirty="0" smtClean="0"/>
              <a:t>Does not immediately follow that </a:t>
            </a:r>
            <a:r>
              <a:rPr lang="en-US" dirty="0" err="1" smtClean="0"/>
              <a:t>R</a:t>
            </a:r>
            <a:r>
              <a:rPr lang="en-US" baseline="30000" dirty="0" err="1" smtClean="0">
                <a:latin typeface="Symbol" pitchFamily="18" charset="2"/>
              </a:rPr>
              <a:t>p</a:t>
            </a:r>
            <a:r>
              <a:rPr lang="en-US" baseline="-25000" dirty="0" err="1" smtClean="0"/>
              <a:t>AA</a:t>
            </a:r>
            <a:r>
              <a:rPr lang="en-US" dirty="0" smtClean="0"/>
              <a:t> &lt;&lt; R</a:t>
            </a:r>
            <a:r>
              <a:rPr lang="en-US" baseline="30000" dirty="0" smtClean="0"/>
              <a:t>D</a:t>
            </a:r>
            <a:r>
              <a:rPr lang="en-US" baseline="-25000" dirty="0" smtClean="0"/>
              <a:t>AA</a:t>
            </a:r>
            <a:r>
              <a:rPr lang="en-US" dirty="0" smtClean="0"/>
              <a:t> &lt;&lt; R</a:t>
            </a:r>
            <a:r>
              <a:rPr lang="en-US" baseline="30000" dirty="0" smtClean="0"/>
              <a:t>B</a:t>
            </a:r>
            <a:r>
              <a:rPr lang="en-US" baseline="-25000" dirty="0" smtClean="0"/>
              <a:t>AA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And</a:t>
            </a:r>
            <a:r>
              <a:rPr lang="en-US" dirty="0" smtClean="0"/>
              <a:t> D R</a:t>
            </a:r>
            <a:r>
              <a:rPr lang="en-US" baseline="-25000" dirty="0" smtClean="0"/>
              <a:t>AA</a:t>
            </a:r>
            <a:r>
              <a:rPr lang="en-US" dirty="0" smtClean="0"/>
              <a:t> at LHC?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6C71-ACC5-4EC9-8CCB-5F869F844F47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9267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295400"/>
            <a:ext cx="7205663" cy="3484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4876800" y="4648200"/>
            <a:ext cx="2905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arXiv:1107.2136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Bang vs. Little Bang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7A1A-C95D-4638-9A4A-470FA67A3A35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874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313217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401347" y="54980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46081" y="54864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76600" y="54864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~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03944" y="54980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04800" y="59714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371600" y="59714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58977" y="59714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46" name="TextBox 45"/>
          <p:cNvSpPr txBox="1"/>
          <p:nvPr/>
        </p:nvSpPr>
        <p:spPr>
          <a:xfrm>
            <a:off x="4349091" y="59714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562600" y="59706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7467600" y="59706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113934" y="3124200"/>
            <a:ext cx="1572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 Collaboration</a:t>
            </a:r>
          </a:p>
        </p:txBody>
      </p:sp>
      <p:pic>
        <p:nvPicPr>
          <p:cNvPr id="8744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3" y="3962400"/>
            <a:ext cx="8829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50"/>
          <p:cNvGrpSpPr/>
          <p:nvPr/>
        </p:nvGrpSpPr>
        <p:grpSpPr>
          <a:xfrm>
            <a:off x="2438400" y="4114800"/>
            <a:ext cx="1219200" cy="990600"/>
            <a:chOff x="2362200" y="4572000"/>
            <a:chExt cx="1219200" cy="990600"/>
          </a:xfrm>
        </p:grpSpPr>
        <p:sp>
          <p:nvSpPr>
            <p:cNvPr id="10" name="Oval 9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52" name="Straight Arrow Connector 51"/>
          <p:cNvCxnSpPr/>
          <p:nvPr/>
        </p:nvCxnSpPr>
        <p:spPr>
          <a:xfrm>
            <a:off x="1981200" y="4114800"/>
            <a:ext cx="7010400" cy="137160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838200" y="3581400"/>
            <a:ext cx="3791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High Momentum Particle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30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at RHIC</a:t>
            </a:r>
            <a:endParaRPr lang="en-US" dirty="0"/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 in heavy flavor sector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76200" y="2266990"/>
          <a:ext cx="3886200" cy="3757456"/>
        </p:xfrm>
        <a:graphic>
          <a:graphicData uri="http://schemas.openxmlformats.org/presentationml/2006/ole">
            <p:oleObj spid="_x0000_s92569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152400" y="58190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E81B-EF61-4DFF-8872-001025E87F95}" type="datetime1">
              <a:rPr lang="en-US" smtClean="0"/>
              <a:pPr/>
              <a:t>10/4/2011</a:t>
            </a:fld>
            <a:endParaRPr lang="en-US"/>
          </a:p>
        </p:txBody>
      </p:sp>
      <p:pic>
        <p:nvPicPr>
          <p:cNvPr id="9256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313801"/>
            <a:ext cx="484798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777373" y="6047601"/>
            <a:ext cx="3366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Akamatsu</a:t>
            </a:r>
            <a:r>
              <a:rPr lang="en-US" sz="1200" dirty="0" smtClean="0"/>
              <a:t>, </a:t>
            </a:r>
            <a:r>
              <a:rPr lang="en-US" sz="1200" dirty="0" err="1" smtClean="0"/>
              <a:t>Hatsuda</a:t>
            </a:r>
            <a:r>
              <a:rPr lang="en-US" sz="1200" dirty="0" smtClean="0"/>
              <a:t>, and Hirano, PRC79,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AdS/CFT Energy Loss and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CABBD-946D-4718-B2E6-77E29C897105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grpSp>
        <p:nvGrpSpPr>
          <p:cNvPr id="7" name="Group 16"/>
          <p:cNvGrpSpPr/>
          <p:nvPr/>
        </p:nvGrpSpPr>
        <p:grpSpPr>
          <a:xfrm>
            <a:off x="39452" y="3257769"/>
            <a:ext cx="3846748" cy="2487345"/>
            <a:chOff x="1746249" y="1492250"/>
            <a:chExt cx="4452579" cy="2895600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46249" y="1492250"/>
              <a:ext cx="445257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4870450" y="1797050"/>
              <a:ext cx="1001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2.76 </a:t>
              </a:r>
              <a:r>
                <a:rPr lang="en-US" sz="1600" b="1" dirty="0" err="1" smtClean="0"/>
                <a:t>TeV</a:t>
              </a:r>
              <a:endParaRPr lang="en-US" sz="1600" b="1" dirty="0" smtClean="0"/>
            </a:p>
          </p:txBody>
        </p:sp>
      </p:grpSp>
      <p:sp>
        <p:nvSpPr>
          <p:cNvPr id="13" name="Content Placeholder 2"/>
          <p:cNvSpPr txBox="1">
            <a:spLocks/>
          </p:cNvSpPr>
          <p:nvPr/>
        </p:nvSpPr>
        <p:spPr>
          <a:xfrm>
            <a:off x="4800600" y="5257800"/>
            <a:ext cx="41148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AdS/CFT, heavy quarks: wide angle energy loss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1350913"/>
            <a:ext cx="3657600" cy="349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800600" y="4724400"/>
            <a:ext cx="3994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 Noronha,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and G </a:t>
            </a:r>
            <a:r>
              <a:rPr lang="en-US" sz="1200" dirty="0" err="1" smtClean="0"/>
              <a:t>Torrieri</a:t>
            </a:r>
            <a:r>
              <a:rPr lang="en-US" sz="1200" dirty="0" smtClean="0"/>
              <a:t>, PRL102 (2009)</a:t>
            </a:r>
          </a:p>
        </p:txBody>
      </p:sp>
      <p:grpSp>
        <p:nvGrpSpPr>
          <p:cNvPr id="10" name="Group 16"/>
          <p:cNvGrpSpPr/>
          <p:nvPr/>
        </p:nvGrpSpPr>
        <p:grpSpPr>
          <a:xfrm>
            <a:off x="2705" y="971769"/>
            <a:ext cx="4065512" cy="4871567"/>
            <a:chOff x="2704" y="838200"/>
            <a:chExt cx="4788801" cy="6041303"/>
          </a:xfrm>
        </p:grpSpPr>
        <p:grpSp>
          <p:nvGrpSpPr>
            <p:cNvPr id="17" name="Group 11"/>
            <p:cNvGrpSpPr/>
            <p:nvPr/>
          </p:nvGrpSpPr>
          <p:grpSpPr>
            <a:xfrm>
              <a:off x="2704" y="838200"/>
              <a:ext cx="4788801" cy="6041303"/>
              <a:chOff x="4001852" y="1676400"/>
              <a:chExt cx="4788801" cy="6041303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001852" y="1676400"/>
                <a:ext cx="4532548" cy="301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229905" y="7440703"/>
                <a:ext cx="1560748" cy="277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WAH, </a:t>
                </a:r>
                <a:r>
                  <a:rPr lang="en-US" sz="1200" i="1" dirty="0" smtClean="0"/>
                  <a:t>in preparation</a:t>
                </a:r>
                <a:endParaRPr lang="en-US" sz="1200" dirty="0" smtClean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3352800" y="1143000"/>
              <a:ext cx="8875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0.2 </a:t>
              </a:r>
              <a:r>
                <a:rPr lang="en-US" sz="1600" b="1" dirty="0" err="1" smtClean="0"/>
                <a:t>TeV</a:t>
              </a:r>
              <a:endParaRPr lang="en-US" sz="1600" b="1" dirty="0" smtClean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32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2819400" y="5370512"/>
            <a:ext cx="62547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>
                <a:solidFill>
                  <a:srgbClr val="4D4D4D"/>
                </a:solidFill>
              </a:rPr>
              <a:t>T(</a:t>
            </a:r>
            <a:r>
              <a:rPr lang="en-US" sz="1400" dirty="0">
                <a:solidFill>
                  <a:srgbClr val="4D4D4D"/>
                </a:solidFill>
                <a:latin typeface="Symbol" pitchFamily="18" charset="2"/>
              </a:rPr>
              <a:t>t</a:t>
            </a:r>
            <a:r>
              <a:rPr lang="en-US" sz="1400" baseline="-25000" dirty="0">
                <a:solidFill>
                  <a:srgbClr val="4D4D4D"/>
                </a:solidFill>
              </a:rPr>
              <a:t>0</a:t>
            </a:r>
            <a:r>
              <a:rPr lang="en-US" sz="1400" dirty="0">
                <a:solidFill>
                  <a:srgbClr val="4D4D4D"/>
                </a:solidFill>
              </a:rPr>
              <a:t>): </a:t>
            </a:r>
            <a:r>
              <a:rPr lang="en-US" sz="1400" dirty="0" smtClean="0">
                <a:solidFill>
                  <a:srgbClr val="4D4D4D"/>
                </a:solidFill>
              </a:rPr>
              <a:t>“(”, </a:t>
            </a:r>
            <a:r>
              <a:rPr lang="en-US" sz="1400" dirty="0">
                <a:solidFill>
                  <a:srgbClr val="4D4D4D"/>
                </a:solidFill>
              </a:rPr>
              <a:t>corrections </a:t>
            </a:r>
            <a:r>
              <a:rPr lang="en-US" sz="1400" dirty="0" smtClean="0">
                <a:solidFill>
                  <a:srgbClr val="4D4D4D"/>
                </a:solidFill>
              </a:rPr>
              <a:t>likely small for </a:t>
            </a:r>
            <a:r>
              <a:rPr lang="en-US" sz="1400" dirty="0">
                <a:solidFill>
                  <a:srgbClr val="4D4D4D"/>
                </a:solidFill>
              </a:rPr>
              <a:t>smaller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 err="1">
                <a:solidFill>
                  <a:srgbClr val="4D4D4D"/>
                </a:solidFill>
              </a:rPr>
              <a:t>T</a:t>
            </a:r>
            <a:r>
              <a:rPr lang="en-US" sz="1400" baseline="-25000" dirty="0" err="1">
                <a:solidFill>
                  <a:srgbClr val="4D4D4D"/>
                </a:solidFill>
              </a:rPr>
              <a:t>c</a:t>
            </a:r>
            <a:r>
              <a:rPr lang="en-US" sz="1400" dirty="0">
                <a:solidFill>
                  <a:srgbClr val="4D4D4D"/>
                </a:solidFill>
              </a:rPr>
              <a:t>: </a:t>
            </a:r>
            <a:r>
              <a:rPr lang="en-US" sz="1400" dirty="0" smtClean="0">
                <a:solidFill>
                  <a:srgbClr val="4D4D4D"/>
                </a:solidFill>
              </a:rPr>
              <a:t>“]”, </a:t>
            </a:r>
            <a:r>
              <a:rPr lang="en-US" sz="1400" dirty="0">
                <a:solidFill>
                  <a:srgbClr val="4D4D4D"/>
                </a:solidFill>
              </a:rPr>
              <a:t>corrections likely </a:t>
            </a:r>
            <a:r>
              <a:rPr lang="en-US" sz="1400" dirty="0" smtClean="0">
                <a:solidFill>
                  <a:srgbClr val="4D4D4D"/>
                </a:solidFill>
              </a:rPr>
              <a:t>large for </a:t>
            </a:r>
            <a:r>
              <a:rPr lang="en-US" sz="1400" dirty="0">
                <a:solidFill>
                  <a:srgbClr val="4D4D4D"/>
                </a:solidFill>
              </a:rPr>
              <a:t>higher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B1C7C-DE8D-4CC9-9A6C-AF98E73C5CB8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83588" y="5924490"/>
            <a:ext cx="8480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Qualitatively, corrections to </a:t>
            </a:r>
            <a:r>
              <a:rPr lang="en-US" sz="2000" dirty="0" err="1" smtClean="0"/>
              <a:t>AdS</a:t>
            </a:r>
            <a:r>
              <a:rPr lang="en-US" sz="2000" dirty="0" smtClean="0"/>
              <a:t>/CFT result will drive double ratio to unity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Initial Gluon State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What is the spatial distribution of gluons in a highly boosted nucleus?</a:t>
            </a:r>
          </a:p>
          <a:p>
            <a:r>
              <a:rPr lang="en-US" dirty="0" smtClean="0"/>
              <a:t>What are the initial conditions fed into hydro in HIC?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EF46D-011D-43E8-826E-8F322688E2E0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33</a:t>
            </a:fld>
            <a:endParaRPr lang="en-US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228600" y="2819400"/>
          <a:ext cx="4176713" cy="3303587"/>
        </p:xfrm>
        <a:graphic>
          <a:graphicData uri="http://schemas.openxmlformats.org/presentationml/2006/ole">
            <p:oleObj spid="_x0000_s1006594" name="Image" r:id="rId3" imgW="6679365" imgH="5282540" progId="">
              <p:embed/>
            </p:oleObj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4572000" y="2819400"/>
          <a:ext cx="4411663" cy="3251200"/>
        </p:xfrm>
        <a:graphic>
          <a:graphicData uri="http://schemas.openxmlformats.org/presentationml/2006/ole">
            <p:oleObj spid="_x0000_s1006595" name="Image" r:id="rId4" imgW="6996825" imgH="5155556" progId="">
              <p:embed/>
            </p:oleObj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119383" y="6096000"/>
            <a:ext cx="16530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Hirano, et al., </a:t>
            </a:r>
            <a:endParaRPr lang="en-US" sz="1200" dirty="0" smtClean="0"/>
          </a:p>
          <a:p>
            <a:r>
              <a:rPr lang="en-US" sz="1200" dirty="0" smtClean="0"/>
              <a:t>Phys.Lett.B636, 2006</a:t>
            </a:r>
            <a:endParaRPr lang="en-US" sz="1200" dirty="0"/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6096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7239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81153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82296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34290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12"/>
          <p:cNvSpPr>
            <a:spLocks noChangeArrowheads="1"/>
          </p:cNvSpPr>
          <p:nvPr/>
        </p:nvSpPr>
        <p:spPr bwMode="auto">
          <a:xfrm>
            <a:off x="38100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>
            <a:off x="49530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14"/>
          <p:cNvSpPr>
            <a:spLocks noChangeArrowheads="1"/>
          </p:cNvSpPr>
          <p:nvPr/>
        </p:nvSpPr>
        <p:spPr bwMode="auto">
          <a:xfrm>
            <a:off x="53340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/>
          <a:lstStyle/>
          <a:p>
            <a:r>
              <a:rPr lang="en-US" dirty="0" smtClean="0"/>
              <a:t>Factor at least 2 uncertainty in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from IC</a:t>
            </a:r>
          </a:p>
          <a:p>
            <a:pPr lvl="1"/>
            <a:r>
              <a:rPr lang="en-US" dirty="0" smtClean="0"/>
              <a:t>Naive pQCD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AdS/CFT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7771-5DD7-4779-91BC-844638B2B950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96051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667000"/>
            <a:ext cx="84105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172200" y="6324600"/>
            <a:ext cx="2142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Teaney</a:t>
            </a:r>
            <a:r>
              <a:rPr lang="en-US" sz="1200" dirty="0" smtClean="0"/>
              <a:t>, Users’ Meeting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 from Higher Harmonics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5EC9-2D51-4D3C-B143-D4372A7CB775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100761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219200"/>
            <a:ext cx="862999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581400" y="4724400"/>
            <a:ext cx="2117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Chen et al., arXiv:1106.6350</a:t>
            </a:r>
          </a:p>
        </p:txBody>
      </p:sp>
      <p:pic>
        <p:nvPicPr>
          <p:cNvPr id="100762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5064026"/>
            <a:ext cx="8839200" cy="72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dirty="0" err="1" smtClean="0"/>
              <a:t>eRHIC</a:t>
            </a:r>
            <a:r>
              <a:rPr lang="en-US" dirty="0" smtClean="0"/>
              <a:t> could give experimental handle on initial geometry</a:t>
            </a:r>
          </a:p>
          <a:p>
            <a:pPr lvl="1"/>
            <a:r>
              <a:rPr lang="en-US" dirty="0" smtClean="0"/>
              <a:t>Recall e + A diffraction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02122-15CB-47E8-A33B-25A8A08D0E4D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6670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8472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000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A347-C8C0-45F7-90AD-0013E23BB013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67200" y="1524000"/>
            <a:ext cx="4800600" cy="34290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838199"/>
            <a:ext cx="3810000" cy="2209800"/>
            <a:chOff x="228600" y="2346530"/>
            <a:chExt cx="3987910" cy="253473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346531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34653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7449305" y="2971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1" y="3276600"/>
            <a:ext cx="8610599" cy="317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7186529" y="6172200"/>
            <a:ext cx="1728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arXiv:1102.5058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(1 of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686800" cy="5486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Does rise in R</a:t>
            </a:r>
            <a:r>
              <a:rPr lang="en-US" baseline="-25000" dirty="0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 imply perturbative E-loss dominant at LHC?</a:t>
            </a:r>
          </a:p>
          <a:p>
            <a:pPr lvl="1"/>
            <a:r>
              <a:rPr lang="en-US" dirty="0" smtClean="0"/>
              <a:t>To make a qualitative statement need:</a:t>
            </a:r>
          </a:p>
          <a:p>
            <a:pPr lvl="2"/>
            <a:r>
              <a:rPr lang="en-US" dirty="0" smtClean="0"/>
              <a:t>Experimental control over production effects</a:t>
            </a:r>
          </a:p>
          <a:p>
            <a:pPr lvl="2"/>
            <a:r>
              <a:rPr lang="en-US" dirty="0" smtClean="0"/>
              <a:t>Reduced exp. uncertainties at large (~100 </a:t>
            </a:r>
            <a:r>
              <a:rPr lang="en-US" dirty="0" err="1" smtClean="0"/>
              <a:t>GeV</a:t>
            </a:r>
            <a:r>
              <a:rPr lang="en-US" dirty="0" smtClean="0"/>
              <a:t>/c)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2"/>
            <a:r>
              <a:rPr lang="en-US" dirty="0" smtClean="0"/>
              <a:t>Consistency check </a:t>
            </a:r>
            <a:r>
              <a:rPr lang="en-US" dirty="0" err="1" smtClean="0"/>
              <a:t>btwn</a:t>
            </a:r>
            <a:r>
              <a:rPr lang="en-US" dirty="0" smtClean="0"/>
              <a:t> pQCD and multiple observables at large (~100 </a:t>
            </a:r>
            <a:r>
              <a:rPr lang="en-US" dirty="0" err="1" smtClean="0"/>
              <a:t>GeV</a:t>
            </a:r>
            <a:r>
              <a:rPr lang="en-US" dirty="0" smtClean="0"/>
              <a:t>/c)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, especially v</a:t>
            </a:r>
            <a:r>
              <a:rPr lang="en-US" baseline="-25000" dirty="0" smtClean="0"/>
              <a:t>2</a:t>
            </a:r>
          </a:p>
          <a:p>
            <a:r>
              <a:rPr lang="en-US" dirty="0" smtClean="0"/>
              <a:t>Recent LHC Results:</a:t>
            </a:r>
          </a:p>
          <a:p>
            <a:pPr lvl="1"/>
            <a:r>
              <a:rPr lang="en-US" dirty="0" smtClean="0"/>
              <a:t>Published ALICE R</a:t>
            </a:r>
            <a:r>
              <a:rPr lang="en-US" baseline="-25000" dirty="0" smtClean="0"/>
              <a:t>AA</a:t>
            </a:r>
            <a:r>
              <a:rPr lang="en-US" dirty="0" smtClean="0"/>
              <a:t> suppression generically difficult to understand in typical </a:t>
            </a:r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r>
              <a:rPr lang="en-US" dirty="0" smtClean="0"/>
              <a:t> picture (both pQCD and AdS/CFT)</a:t>
            </a:r>
          </a:p>
          <a:p>
            <a:pPr lvl="2"/>
            <a:r>
              <a:rPr lang="en-US" dirty="0" smtClean="0"/>
              <a:t>E-loss in (currently) uncontrolled pre-</a:t>
            </a:r>
            <a:r>
              <a:rPr lang="en-US" dirty="0" err="1" smtClean="0"/>
              <a:t>thermalization</a:t>
            </a:r>
            <a:r>
              <a:rPr lang="en-US" dirty="0" smtClean="0"/>
              <a:t> dynamics?</a:t>
            </a:r>
          </a:p>
          <a:p>
            <a:pPr lvl="2"/>
            <a:r>
              <a:rPr lang="en-US" dirty="0" smtClean="0"/>
              <a:t>Possibly signal of AdS/CFT Bragg peak physics</a:t>
            </a:r>
          </a:p>
          <a:p>
            <a:pPr lvl="1"/>
            <a:r>
              <a:rPr lang="en-US" dirty="0" smtClean="0"/>
              <a:t>Soft particle energy loss at very wide angles</a:t>
            </a:r>
          </a:p>
          <a:p>
            <a:pPr lvl="2"/>
            <a:r>
              <a:rPr lang="en-US" dirty="0" smtClean="0"/>
              <a:t>Not inconsistent with pQCD or AdS/CFT pictures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DF2FE-D86E-4E25-8E6C-DDE1F24F63D1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(2 of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686800" cy="5791200"/>
          </a:xfrm>
        </p:spPr>
        <p:txBody>
          <a:bodyPr>
            <a:normAutofit fontScale="85000" lnSpcReduction="20000"/>
          </a:bodyPr>
          <a:lstStyle/>
          <a:p>
            <a:pPr lvl="2"/>
            <a:endParaRPr lang="en-US" dirty="0" smtClean="0"/>
          </a:p>
          <a:p>
            <a:r>
              <a:rPr lang="en-US" dirty="0" smtClean="0"/>
              <a:t>WHDG zero parameter LHC predictions constrained by RHIC appear to:</a:t>
            </a:r>
          </a:p>
          <a:p>
            <a:pPr lvl="1"/>
            <a:r>
              <a:rPr lang="en-US" dirty="0" smtClean="0"/>
              <a:t>(Possibly) systematically </a:t>
            </a:r>
            <a:r>
              <a:rPr lang="en-US" dirty="0" err="1" smtClean="0"/>
              <a:t>oversuppress</a:t>
            </a:r>
            <a:r>
              <a:rPr lang="en-US" dirty="0" smtClean="0"/>
              <a:t> light </a:t>
            </a:r>
            <a:r>
              <a:rPr lang="en-US" dirty="0" err="1" smtClean="0"/>
              <a:t>hadron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</a:p>
          <a:p>
            <a:pPr lvl="1"/>
            <a:r>
              <a:rPr lang="en-US" dirty="0" smtClean="0"/>
              <a:t>Describe light </a:t>
            </a:r>
            <a:r>
              <a:rPr lang="en-US" dirty="0" err="1" smtClean="0"/>
              <a:t>hadron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r>
              <a:rPr lang="en-US" dirty="0" smtClean="0"/>
              <a:t> at “intermediate”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~ 20 </a:t>
            </a:r>
            <a:r>
              <a:rPr lang="en-US" dirty="0" err="1" smtClean="0"/>
              <a:t>GeV</a:t>
            </a:r>
            <a:r>
              <a:rPr lang="en-US" dirty="0" smtClean="0"/>
              <a:t>/c</a:t>
            </a:r>
          </a:p>
          <a:p>
            <a:pPr lvl="1"/>
            <a:r>
              <a:rPr lang="en-US" dirty="0" smtClean="0"/>
              <a:t>Describe D meson suppression</a:t>
            </a:r>
          </a:p>
          <a:p>
            <a:pPr lvl="2"/>
            <a:r>
              <a:rPr lang="en-US" b="1" dirty="0" smtClean="0"/>
              <a:t>CAUTION</a:t>
            </a:r>
            <a:r>
              <a:rPr lang="en-US" dirty="0" smtClean="0"/>
              <a:t>: many important effects not currently under theoretical control</a:t>
            </a:r>
          </a:p>
          <a:p>
            <a:pPr lvl="2"/>
            <a:r>
              <a:rPr lang="en-US" dirty="0" smtClean="0"/>
              <a:t>HOWEVER: qualitative agreement suggests continued effort interesting and worthwhile</a:t>
            </a:r>
          </a:p>
          <a:p>
            <a:r>
              <a:rPr lang="en-US" dirty="0" smtClean="0"/>
              <a:t>AdS </a:t>
            </a:r>
            <a:r>
              <a:rPr lang="en-US" dirty="0" err="1" smtClean="0"/>
              <a:t>Eloss</a:t>
            </a:r>
            <a:r>
              <a:rPr lang="en-US" dirty="0" smtClean="0"/>
              <a:t>: consistent with RHIC and LHC within large theoretical uncertainties</a:t>
            </a:r>
          </a:p>
          <a:p>
            <a:pPr lvl="1"/>
            <a:r>
              <a:rPr lang="en-US" dirty="0" smtClean="0"/>
              <a:t>Looking forward to exciting future distinguishing measurements, esp. heavy quark suppression separation</a:t>
            </a:r>
          </a:p>
          <a:p>
            <a:r>
              <a:rPr lang="en-US" dirty="0" smtClean="0"/>
              <a:t>Exciting prospects for measuring initial spatial distribution of gluons in a highly relativistic nucleus at an EIC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3BAF9-934E-4816-BAE2-23778FC81985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6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7787"/>
            <a:ext cx="9142413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r>
              <a:rPr lang="en-US" dirty="0" smtClean="0"/>
              <a:t>Motivating High Momentum Probes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50022-CD56-420A-B4CC-DD7461238858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5EDC-AAB5-448C-84B7-528960219C76}" type="datetime1">
              <a:rPr lang="en-US" smtClean="0"/>
              <a:pPr/>
              <a:t>10/4/2011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pQCD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AdS/CFT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6F6AC-53E0-40AE-8119-B048370214C8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29718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7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High Momentum Particles in AdS/CFT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961538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68AE5-EC62-4922-9A70-450D3BBDD3DF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708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</a:t>
            </a:r>
            <a:r>
              <a:rPr lang="en-US" sz="2400" dirty="0" smtClean="0">
                <a:solidFill>
                  <a:srgbClr val="005400"/>
                </a:solidFill>
              </a:rPr>
              <a:t>usual </a:t>
            </a:r>
            <a:r>
              <a:rPr lang="en-US" sz="2400" dirty="0" err="1" smtClean="0">
                <a:solidFill>
                  <a:srgbClr val="005400"/>
                </a:solidFill>
              </a:rPr>
              <a:t>pQCD</a:t>
            </a:r>
            <a:r>
              <a:rPr lang="en-US" sz="2400" dirty="0" smtClean="0">
                <a:solidFill>
                  <a:srgbClr val="005400"/>
                </a:solidFill>
              </a:rPr>
              <a:t> and LPM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FE806-6F67-4FF9-99E4-9FD9563E2CC5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942201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62000" y="4523522"/>
            <a:ext cx="2028119" cy="8104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1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5827693"/>
            <a:ext cx="25026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9840A"/>
                </a:solidFill>
              </a:rPr>
              <a:t>See also </a:t>
            </a:r>
            <a:r>
              <a:rPr lang="en-US" sz="1400" dirty="0" err="1" smtClean="0">
                <a:solidFill>
                  <a:srgbClr val="09840A"/>
                </a:solidFill>
              </a:rPr>
              <a:t>Marquet</a:t>
            </a:r>
            <a:r>
              <a:rPr lang="en-US" sz="1400" dirty="0" smtClean="0">
                <a:solidFill>
                  <a:srgbClr val="09840A"/>
                </a:solidFill>
              </a:rPr>
              <a:t> and </a:t>
            </a:r>
            <a:r>
              <a:rPr lang="en-US" sz="1400" dirty="0" err="1" smtClean="0">
                <a:solidFill>
                  <a:srgbClr val="09840A"/>
                </a:solidFill>
              </a:rPr>
              <a:t>Renk</a:t>
            </a:r>
            <a:r>
              <a:rPr lang="en-US" sz="1400" dirty="0" smtClean="0">
                <a:solidFill>
                  <a:srgbClr val="09840A"/>
                </a:solidFill>
              </a:rPr>
              <a:t>, </a:t>
            </a:r>
          </a:p>
          <a:p>
            <a:r>
              <a:rPr lang="en-US" sz="1400" dirty="0" smtClean="0">
                <a:solidFill>
                  <a:srgbClr val="09840A"/>
                </a:solidFill>
              </a:rPr>
              <a:t>PLB685 (2010), and</a:t>
            </a:r>
          </a:p>
          <a:p>
            <a:r>
              <a:rPr lang="en-US" sz="1400" dirty="0" err="1" smtClean="0">
                <a:solidFill>
                  <a:srgbClr val="09840A"/>
                </a:solidFill>
              </a:rPr>
              <a:t>Jia</a:t>
            </a:r>
            <a:r>
              <a:rPr lang="en-US" sz="1400" dirty="0" smtClean="0">
                <a:solidFill>
                  <a:srgbClr val="09840A"/>
                </a:solidFill>
              </a:rPr>
              <a:t>, WAH, and Liao, </a:t>
            </a:r>
          </a:p>
          <a:p>
            <a:r>
              <a:rPr lang="en-US" sz="1400" dirty="0" smtClean="0">
                <a:solidFill>
                  <a:srgbClr val="09840A"/>
                </a:solidFill>
              </a:rPr>
              <a:t>arXiv:1101.0290, for v</a:t>
            </a:r>
            <a:r>
              <a:rPr lang="en-US" sz="1400" baseline="-25000" dirty="0" smtClean="0">
                <a:solidFill>
                  <a:srgbClr val="09840A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" y="5410200"/>
            <a:ext cx="2369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 et al., JHEP0810 (2008)</a:t>
            </a:r>
          </a:p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7400" y="4218801"/>
            <a:ext cx="1432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SS </a:t>
            </a:r>
            <a:r>
              <a:rPr lang="en-US" sz="1200" dirty="0" err="1" smtClean="0"/>
              <a:t>Gubser</a:t>
            </a:r>
            <a:r>
              <a:rPr lang="en-US" sz="1200" dirty="0" smtClean="0"/>
              <a:t>, QM08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066800"/>
            <a:ext cx="4191000" cy="2598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705600" y="3741090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495800" y="4267200"/>
            <a:ext cx="4267200" cy="2286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Light quarks and gluons: generic Bragg peak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Leads to lack of T dependence?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OSU Nuclear Theory Seminar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9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0491-E62B-47A9-8892-D0C280BB932F}" type="datetime1">
              <a:rPr lang="en-US" smtClean="0"/>
              <a:pPr/>
              <a:t>10/4/2011</a:t>
            </a:fld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257800"/>
            <a:ext cx="5876925" cy="99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66800"/>
            <a:ext cx="7686675" cy="78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057400"/>
            <a:ext cx="5181600" cy="41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8" grpId="0"/>
      <p:bldP spid="648206" grpId="0" build="p" animBg="1"/>
      <p:bldP spid="64820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29034</TotalTime>
  <Words>1850</Words>
  <Application>Microsoft Office PowerPoint</Application>
  <PresentationFormat>On-screen Show (4:3)</PresentationFormat>
  <Paragraphs>462</Paragraphs>
  <Slides>39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Symbol</vt:lpstr>
      <vt:lpstr>Times New Roman</vt:lpstr>
      <vt:lpstr>Calibri</vt:lpstr>
      <vt:lpstr>Office Theme</vt:lpstr>
      <vt:lpstr>Image</vt:lpstr>
      <vt:lpstr>Energy Loss Calculations, RHIC, and First Results from LHC</vt:lpstr>
      <vt:lpstr>What Are We Interested In?</vt:lpstr>
      <vt:lpstr>Big Bang vs. Little Bang</vt:lpstr>
      <vt:lpstr>Motivating High Momentum Probes</vt:lpstr>
      <vt:lpstr>QGP Energy Loss</vt:lpstr>
      <vt:lpstr>pQCD Rad Picture</vt:lpstr>
      <vt:lpstr>High Momentum Particles in AdS/CFT</vt:lpstr>
      <vt:lpstr>Light Quark and Gluon E-Loss</vt:lpstr>
      <vt:lpstr>High-pT Observables</vt:lpstr>
      <vt:lpstr>pQCD Success at RHIC:</vt:lpstr>
      <vt:lpstr>pQCD Picture Inadequate at RHIC</vt:lpstr>
      <vt:lpstr>Qualitative Expectations for LHC</vt:lpstr>
      <vt:lpstr>pQCD at LHC?</vt:lpstr>
      <vt:lpstr>Rise in RAA a Final State Effect?</vt:lpstr>
      <vt:lpstr>Qual Norm of RAA From RHIC to LHC</vt:lpstr>
      <vt:lpstr>Quant. (Qual?) Conclusions Require...</vt:lpstr>
      <vt:lpstr>Varying as has huge effect</vt:lpstr>
      <vt:lpstr>Quantifying Sensitivity to Geometry IC</vt:lpstr>
      <vt:lpstr>Aside: pQCD and Jet Measurements</vt:lpstr>
      <vt:lpstr>pQCD and Wide Angle Radiation</vt:lpstr>
      <vt:lpstr>Quantification of Collinear Uncertainty</vt:lpstr>
      <vt:lpstr>Coll. Approx. and Constrained v2</vt:lpstr>
      <vt:lpstr>Geometry, Early Time Investigation</vt:lpstr>
      <vt:lpstr>With Caveats in Mind...</vt:lpstr>
      <vt:lpstr>WHDG p0 RAA at LHC: First Results</vt:lpstr>
      <vt:lpstr>ALICE Published Results</vt:lpstr>
      <vt:lpstr>WHDG Compared to RCP</vt:lpstr>
      <vt:lpstr>WHDG Describes RAA and v2?</vt:lpstr>
      <vt:lpstr>And D RAA at LHC?</vt:lpstr>
      <vt:lpstr>AdS/CFT at RHIC</vt:lpstr>
      <vt:lpstr>AdS/CFT Energy Loss and Distribution</vt:lpstr>
      <vt:lpstr>LHC RcAA(pT)/RbAA(pT) Prediction (with speed limits)</vt:lpstr>
      <vt:lpstr>Measuring the Initial Gluon State</vt:lpstr>
      <vt:lpstr>h/s Extraction</vt:lpstr>
      <vt:lpstr>IC from Higher Harmonics</vt:lpstr>
      <vt:lpstr>Measuring the IC</vt:lpstr>
      <vt:lpstr>Gluon Distribution of A at x ~ 10-3</vt:lpstr>
      <vt:lpstr>Conclusions (1 of 2)</vt:lpstr>
      <vt:lpstr>Conclusions (2 of 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942</cp:revision>
  <dcterms:created xsi:type="dcterms:W3CDTF">2009-09-03T22:02:25Z</dcterms:created>
  <dcterms:modified xsi:type="dcterms:W3CDTF">2011-10-05T08:51:37Z</dcterms:modified>
</cp:coreProperties>
</file>