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668" r:id="rId2"/>
    <p:sldId id="1038" r:id="rId3"/>
    <p:sldId id="1040" r:id="rId4"/>
    <p:sldId id="1039" r:id="rId5"/>
    <p:sldId id="918" r:id="rId6"/>
    <p:sldId id="1045" r:id="rId7"/>
    <p:sldId id="1046" r:id="rId8"/>
    <p:sldId id="1047" r:id="rId9"/>
    <p:sldId id="1041" r:id="rId10"/>
    <p:sldId id="919" r:id="rId11"/>
    <p:sldId id="930" r:id="rId12"/>
    <p:sldId id="1044" r:id="rId13"/>
    <p:sldId id="1048" r:id="rId14"/>
    <p:sldId id="1053" r:id="rId15"/>
    <p:sldId id="1060" r:id="rId16"/>
    <p:sldId id="921" r:id="rId17"/>
    <p:sldId id="922" r:id="rId18"/>
    <p:sldId id="1008" r:id="rId19"/>
    <p:sldId id="1076" r:id="rId20"/>
    <p:sldId id="928" r:id="rId21"/>
    <p:sldId id="1013" r:id="rId22"/>
    <p:sldId id="1064" r:id="rId23"/>
    <p:sldId id="1062" r:id="rId24"/>
    <p:sldId id="1066" r:id="rId25"/>
    <p:sldId id="1029" r:id="rId26"/>
    <p:sldId id="1071" r:id="rId27"/>
    <p:sldId id="1078" r:id="rId28"/>
    <p:sldId id="1070" r:id="rId29"/>
    <p:sldId id="1016" r:id="rId30"/>
    <p:sldId id="945" r:id="rId31"/>
    <p:sldId id="1023" r:id="rId32"/>
    <p:sldId id="949" r:id="rId33"/>
    <p:sldId id="1074" r:id="rId34"/>
    <p:sldId id="1073" r:id="rId35"/>
    <p:sldId id="1075" r:id="rId36"/>
    <p:sldId id="1067" r:id="rId37"/>
    <p:sldId id="1068" r:id="rId38"/>
    <p:sldId id="1084" r:id="rId39"/>
    <p:sldId id="1086" r:id="rId40"/>
  </p:sldIdLst>
  <p:sldSz cx="9144000" cy="6858000" type="screen4x3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4A7EBB"/>
    <a:srgbClr val="09840A"/>
    <a:srgbClr val="4D4D4D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12-716B-44F8-B5D8-F6D17DBB1E8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787-F99A-4A5B-83A2-D2C3EF51F1B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AE2F-B7C7-4804-9364-2845B820E88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DAE-EC9F-4D14-B666-9961DE20B94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F6D-5DD5-43B0-BD04-A6599D1652E2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8EC-3294-4836-BF5A-C2B8CA25CEF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8F8C-7DFB-4F3F-A7A2-B53295A7B87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B55D-0974-4702-A29C-4D86C4EF7BB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4873-F26E-4B8B-A8E5-D688E13F9F3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0340-BF54-4A7D-B5BC-EF8BB618C2C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74A0-FBD0-41EA-B2E0-0C5DD13D0F0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2122-0AFD-4C9C-A29E-2DB691E87A1D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Energy Loss Calculations, RHIC, and First Results from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14, 2011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1122-1B58-4A69-B334-C94CD640D47F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Alessandro </a:t>
            </a:r>
            <a:r>
              <a:rPr lang="en-US" sz="1600" dirty="0" err="1" smtClean="0"/>
              <a:t>Buzzatti</a:t>
            </a:r>
            <a:r>
              <a:rPr lang="en-US" sz="1600" dirty="0" smtClean="0"/>
              <a:t>,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/>
              <a:t>pQCD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82A-6B20-4C87-8AFB-D348726BBA48}" type="datetime1">
              <a:rPr lang="en-US" smtClean="0"/>
              <a:pPr/>
              <a:t>10/4/2011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simultaneous description of multiple observables</a:t>
            </a:r>
          </a:p>
          <a:p>
            <a:pPr lvl="1"/>
            <a:r>
              <a:rPr lang="en-US" dirty="0" smtClean="0"/>
              <a:t>even with inclusion of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F8F-E516-470B-8C6B-AA3B2D9886F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438400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6666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22860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37617" y="21336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</a:t>
            </a:r>
            <a:r>
              <a:rPr lang="en-US" sz="1600" dirty="0" smtClean="0"/>
              <a:t> from QM09,</a:t>
            </a:r>
          </a:p>
          <a:p>
            <a:r>
              <a:rPr lang="en-US" sz="1600" dirty="0" smtClean="0"/>
              <a:t>J Nagle QM09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1246-2CA1-48F2-9D7C-EE68469E8CA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848" y="22157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3276600"/>
            <a:ext cx="5410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log(E/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RHIC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lang="en-US" sz="2400" dirty="0" smtClean="0">
                <a:solidFill>
                  <a:srgbClr val="4D4D4D"/>
                </a:solidFill>
              </a:rPr>
              <a:t>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LHC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486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9599"/>
            <a:ext cx="4953000" cy="4753505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pQCD at LHC?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B5B-1C61-45AE-965D-3FEF71EBF42F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5105400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rise in data readily understood from generic perturbative physics!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25E6-6060-428B-A3CC-FD5B8248E33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2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Norm of R</a:t>
            </a:r>
            <a:r>
              <a:rPr lang="en-US" baseline="-25000" dirty="0" smtClean="0"/>
              <a:t>AA</a:t>
            </a:r>
            <a:r>
              <a:rPr lang="en-US" dirty="0" smtClean="0"/>
              <a:t> From RHIC to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64C2-9089-4BAA-9108-9E45ACA4265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75601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5142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52400" y="5943600"/>
            <a:ext cx="929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Suppression from RHIC to LHC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0668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QGP density scales with observed particle multiplicity: ~2.5x more dense than RHIC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969925"/>
            <a:ext cx="4343400" cy="28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537594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PRL105,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D11-0EB8-4069-8162-1148098E594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rad,pQCD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; 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el,pQCD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Nontrivial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7A5-D6B3-4BD3-9182-F9E5ABD6946C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1066800"/>
          </a:xfrm>
        </p:spPr>
        <p:txBody>
          <a:bodyPr/>
          <a:lstStyle/>
          <a:p>
            <a:pPr lvl="1"/>
            <a:r>
              <a:rPr lang="en-US" dirty="0" smtClean="0"/>
              <a:t>Effect not large enough for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426-E860-404A-81F2-9D81027BF52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343400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extreme</a:t>
            </a:r>
          </a:p>
          <a:p>
            <a:r>
              <a:rPr lang="en-US" sz="2400" dirty="0" smtClean="0"/>
              <a:t>initial geometry?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581400" y="54102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(2011), </a:t>
            </a:r>
            <a:r>
              <a:rPr lang="en-US" dirty="0" err="1" smtClean="0"/>
              <a:t>Jia</a:t>
            </a:r>
            <a:r>
              <a:rPr lang="en-US" dirty="0" smtClean="0"/>
              <a:t>, WH, Liao, 1101.0290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4991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5867400"/>
            <a:ext cx="383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Betz,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arXiv:1102.5416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pQCD and Jet Measurements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lvl="1"/>
            <a:r>
              <a:rPr lang="en-US" dirty="0" smtClean="0"/>
              <a:t>CMS sees redistribution of lost energy at large angles</a:t>
            </a:r>
          </a:p>
          <a:p>
            <a:pPr lvl="2"/>
            <a:r>
              <a:rPr lang="en-US" dirty="0" smtClean="0"/>
              <a:t>Naive pQCD expectation: collinear radiation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13EE-659F-4F3F-8869-50835853B18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2505075"/>
            <a:ext cx="8201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97700" y="6172200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Wyslouch</a:t>
            </a:r>
            <a:r>
              <a:rPr lang="en-US" sz="1200" dirty="0" smtClean="0"/>
              <a:t>, CMS,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2738-BA51-410D-870D-34FD4DD47D5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and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2819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Naively, pQCD =&gt;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typical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typical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/E;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baseline="-25000" dirty="0" smtClean="0"/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</a:t>
            </a:r>
          </a:p>
          <a:p>
            <a:pPr lvl="1">
              <a:buNone/>
            </a:pPr>
            <a:r>
              <a:rPr lang="en-US" dirty="0" smtClean="0"/>
              <a:t>			   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Collinear approximation is (maximally) violated;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</a:t>
            </a:r>
          </a:p>
          <a:p>
            <a:pPr lvl="1"/>
            <a:r>
              <a:rPr lang="en-US" dirty="0" smtClean="0"/>
              <a:t>pQCD not obviously inconsistent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7064-47BE-4D36-8DAB-AB59D86DF6EB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40369"/>
            <a:ext cx="4495799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46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929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914400"/>
            <a:ext cx="28170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6523" y="3910264"/>
            <a:ext cx="17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 Roland, CMS, QM11</a:t>
            </a:r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21280"/>
            <a:ext cx="3505200" cy="25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6553200"/>
            <a:ext cx="169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5E95-B43F-44AC-B073-EF87EF77112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Coll. Approx. and Constrained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lvl="0">
              <a:defRPr/>
            </a:pPr>
            <a:r>
              <a:rPr lang="en-US" sz="2800" dirty="0" smtClean="0"/>
              <a:t>Fix </a:t>
            </a:r>
            <a:r>
              <a:rPr lang="en-US" sz="2800" dirty="0" err="1" smtClean="0"/>
              <a:t>dN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from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calculate v</a:t>
            </a:r>
            <a:r>
              <a:rPr lang="en-US" sz="2800" baseline="-25000" dirty="0" smtClean="0"/>
              <a:t>2</a:t>
            </a:r>
          </a:p>
          <a:p>
            <a:pPr lvl="1">
              <a:defRPr/>
            </a:pPr>
            <a:r>
              <a:rPr lang="en-US" sz="2400" dirty="0" smtClean="0"/>
              <a:t>Expect: larger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smaller opening angle</a:t>
            </a:r>
          </a:p>
          <a:p>
            <a:pPr lvl="2">
              <a:defRPr/>
            </a:pP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coh</a:t>
            </a:r>
            <a:r>
              <a:rPr lang="en-US" sz="2000" dirty="0" smtClean="0"/>
              <a:t> = </a:t>
            </a:r>
            <a:r>
              <a:rPr lang="en-US" sz="2000" dirty="0" err="1" smtClean="0"/>
              <a:t>xE</a:t>
            </a:r>
            <a:r>
              <a:rPr lang="en-US" sz="2000" dirty="0" smtClean="0"/>
              <a:t>/k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larger for smaller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max</a:t>
            </a:r>
            <a:endParaRPr lang="en-US" sz="2000" dirty="0" smtClean="0"/>
          </a:p>
          <a:p>
            <a:pPr lvl="3">
              <a:defRPr/>
            </a:pPr>
            <a:r>
              <a:rPr lang="en-US" sz="1600" dirty="0" smtClean="0"/>
              <a:t>more paths in deep LPM (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E ~ 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region</a:t>
            </a:r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2">
              <a:defRPr/>
            </a:pPr>
            <a:endParaRPr lang="en-US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buNone/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400" dirty="0" smtClean="0"/>
              <a:t>Not large sensitivity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D2E4-7ACF-4846-8F6E-426640A5F9B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36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6368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562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0" y="3027363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572000" y="3078163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11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Geometry, Early Time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5257800" cy="5334000"/>
          </a:xfrm>
        </p:spPr>
        <p:txBody>
          <a:bodyPr>
            <a:normAutofit/>
          </a:bodyPr>
          <a:lstStyle/>
          <a:p>
            <a:pPr lvl="2"/>
            <a:r>
              <a:rPr lang="en-US" b="1" i="1" dirty="0" smtClean="0"/>
              <a:t>Significant</a:t>
            </a:r>
            <a:r>
              <a:rPr lang="en-US" dirty="0" smtClean="0"/>
              <a:t> progress made</a:t>
            </a:r>
          </a:p>
          <a:p>
            <a:pPr lvl="3"/>
            <a:r>
              <a:rPr lang="en-US" sz="2200" dirty="0" smtClean="0"/>
              <a:t>Full geometry integration, dynamical scattering centers</a:t>
            </a:r>
          </a:p>
          <a:p>
            <a:pPr lvl="3"/>
            <a:r>
              <a:rPr lang="en-US" sz="2200" dirty="0" smtClean="0"/>
              <a:t>RHIC suppression with </a:t>
            </a:r>
            <a:r>
              <a:rPr lang="en-US" sz="2200" dirty="0" err="1" smtClean="0"/>
              <a:t>dN</a:t>
            </a:r>
            <a:r>
              <a:rPr lang="en-US" sz="2200" baseline="-25000" dirty="0" err="1" smtClean="0"/>
              <a:t>g</a:t>
            </a:r>
            <a:r>
              <a:rPr lang="en-US" sz="2200" dirty="0" smtClean="0"/>
              <a:t>/</a:t>
            </a:r>
            <a:r>
              <a:rPr lang="en-US" sz="2200" dirty="0" err="1" smtClean="0"/>
              <a:t>dy</a:t>
            </a:r>
            <a:r>
              <a:rPr lang="en-US" sz="2200" dirty="0" smtClean="0"/>
              <a:t> = 1000</a:t>
            </a:r>
          </a:p>
          <a:p>
            <a:pPr lvl="3"/>
            <a:r>
              <a:rPr lang="en-US" sz="2200" dirty="0" smtClean="0"/>
              <a:t>Large uncertainty due to unconstrained, non-equilibrium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physics</a:t>
            </a:r>
          </a:p>
          <a:p>
            <a:pPr lvl="3"/>
            <a:r>
              <a:rPr lang="en-US" sz="2200" dirty="0" smtClean="0"/>
              <a:t>Future work: higher orders in opacity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472-132B-41AF-B618-11D51CA6392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54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868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30423"/>
            <a:ext cx="4565175" cy="36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40640" y="2934729"/>
            <a:ext cx="2491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1106.3061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Caveats in Mind...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Quantitatively compare a parameter free “prediction” from WHDG for LHC, rigorously constrained by RHIC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Increase density at LHC by observed increase in particle 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7106-51F1-465C-85DD-1AA7B11832A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459851"/>
            <a:ext cx="41593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257800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PRC77, 2008</a:t>
            </a:r>
          </a:p>
        </p:txBody>
      </p:sp>
      <p:pic>
        <p:nvPicPr>
          <p:cNvPr id="9646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19158"/>
            <a:ext cx="4114800" cy="29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WHDG band from 1-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</a:rPr>
              <a:t>s </a:t>
            </a:r>
            <a:r>
              <a:rPr lang="en-US" sz="2800" dirty="0" smtClean="0">
                <a:solidFill>
                  <a:srgbClr val="005400"/>
                </a:solidFill>
              </a:rPr>
              <a:t>RHIC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r>
              <a:rPr lang="en-US" sz="2800" dirty="0" smtClean="0">
                <a:solidFill>
                  <a:srgbClr val="005400"/>
                </a:solidFill>
              </a:rPr>
              <a:t> extraction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predictions have small uncertainty from collinear approx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WHDG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81200" y="4154904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Constrain WHDG at RHIC</a:t>
            </a:r>
          </a:p>
          <a:p>
            <a:pPr lvl="1"/>
            <a:r>
              <a:rPr lang="en-US" dirty="0" smtClean="0"/>
              <a:t>Make LHC predictions assuming 				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LHC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2.4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RHIC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25F1-62DA-41B0-BB4E-80A1F142E31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4689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6794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4727487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8" grpId="0" build="p"/>
      <p:bldP spid="18" grpId="1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Published Results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33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NB: ALICE unmeasured p + p interpolation &gt; LO pQCD</a:t>
            </a:r>
          </a:p>
          <a:p>
            <a:pPr lvl="1"/>
            <a:r>
              <a:rPr lang="en-US" dirty="0" smtClean="0"/>
              <a:t>Also, small reported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bin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2"/>
            <a:r>
              <a:rPr lang="en-US" dirty="0" smtClean="0"/>
              <a:t>Fluctuations important at large centralities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DF39-B31E-4E7F-B7DE-D68205FE70E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666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3962400" cy="5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6096000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arXiv:1104.4958</a:t>
            </a:r>
          </a:p>
        </p:txBody>
      </p:sp>
      <p:pic>
        <p:nvPicPr>
          <p:cNvPr id="9871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30" y="4114800"/>
            <a:ext cx="424337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Compared to R</a:t>
            </a:r>
            <a:r>
              <a:rPr lang="en-US" baseline="-25000" dirty="0" smtClean="0"/>
              <a:t>CP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Examine R</a:t>
            </a:r>
            <a:r>
              <a:rPr lang="en-US" baseline="-25000" dirty="0" smtClean="0"/>
              <a:t>CP</a:t>
            </a:r>
            <a:r>
              <a:rPr lang="en-US" dirty="0" smtClean="0"/>
              <a:t>, ratio of central to peripheral R</a:t>
            </a:r>
            <a:r>
              <a:rPr lang="en-US" baseline="-25000" dirty="0" smtClean="0"/>
              <a:t>AA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B994-1D9B-4C6B-8B50-27454D9794FB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21977"/>
            <a:ext cx="4495800" cy="32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</a:t>
            </a:r>
            <a:r>
              <a:rPr lang="en-US" sz="2800" dirty="0" err="1" smtClean="0">
                <a:solidFill>
                  <a:srgbClr val="005400"/>
                </a:solidFill>
              </a:rPr>
              <a:t>ertainty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cancels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0-5%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70-80%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Validity of E-loss in very peripheral collisions?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8190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WHDG Describes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Fixed by RHIC data, parameter-free WHDG describes preliminary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 quite well</a:t>
            </a:r>
          </a:p>
          <a:p>
            <a:pPr lvl="2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96D9-5D73-4143-A7EF-353FB878960B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66800"/>
            <a:ext cx="3886200" cy="37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432" y="1143001"/>
            <a:ext cx="4797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4495801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 and</a:t>
            </a:r>
          </a:p>
          <a:p>
            <a:r>
              <a:rPr lang="en-US" sz="1200" dirty="0" smtClean="0"/>
              <a:t>cdsweb.cern.ch/record/1352777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56" y="4419601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arXiv:1107.2136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NB: R</a:t>
            </a:r>
            <a:r>
              <a:rPr lang="en-US" baseline="-25000" dirty="0" smtClean="0"/>
              <a:t>AA</a:t>
            </a:r>
            <a:r>
              <a:rPr lang="en-US" dirty="0" smtClean="0"/>
              <a:t> requires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And</a:t>
            </a:r>
            <a:r>
              <a:rPr lang="en-US" dirty="0" smtClean="0"/>
              <a:t> D R</a:t>
            </a:r>
            <a:r>
              <a:rPr lang="en-US" baseline="-25000" dirty="0" smtClean="0"/>
              <a:t>AA</a:t>
            </a:r>
            <a:r>
              <a:rPr lang="en-US" dirty="0" smtClean="0"/>
              <a:t> at LHC?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C71-ACC5-4EC9-8CCB-5F869F844F4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6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205663" cy="3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4648200"/>
            <a:ext cx="2905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arXiv:1107.2136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7A1A-C95D-4638-9A4A-470FA67A3A3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01347" y="5498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54864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~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54980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5971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971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971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971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970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970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39624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/>
          <p:nvPr/>
        </p:nvGrpSpPr>
        <p:grpSpPr>
          <a:xfrm>
            <a:off x="2438400" y="41148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1981200" y="4114800"/>
            <a:ext cx="70104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3581400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 Momentum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30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E81B-EF61-4DFF-8872-001025E87F95}" type="datetime1">
              <a:rPr lang="en-US" smtClean="0"/>
              <a:pPr/>
              <a:t>10/4/2011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AdS/CFT Energy Loss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BBD-946D-4718-B2E6-77E29C89710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39452" y="3257769"/>
            <a:ext cx="3846748" cy="2487345"/>
            <a:chOff x="1746249" y="1492250"/>
            <a:chExt cx="4452579" cy="2895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249" y="1492250"/>
              <a:ext cx="445257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870450" y="1797050"/>
              <a:ext cx="1001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2.76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AdS/CFT, heavy quarks: wide angle energy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grpSp>
        <p:nvGrpSpPr>
          <p:cNvPr id="10" name="Group 16"/>
          <p:cNvGrpSpPr/>
          <p:nvPr/>
        </p:nvGrpSpPr>
        <p:grpSpPr>
          <a:xfrm>
            <a:off x="2705" y="971769"/>
            <a:ext cx="4065512" cy="4871567"/>
            <a:chOff x="2704" y="838200"/>
            <a:chExt cx="4788801" cy="6041303"/>
          </a:xfrm>
        </p:grpSpPr>
        <p:grpSp>
          <p:nvGrpSpPr>
            <p:cNvPr id="17" name="Group 11"/>
            <p:cNvGrpSpPr/>
            <p:nvPr/>
          </p:nvGrpSpPr>
          <p:grpSpPr>
            <a:xfrm>
              <a:off x="2704" y="838200"/>
              <a:ext cx="4788801" cy="6041303"/>
              <a:chOff x="4001852" y="1676400"/>
              <a:chExt cx="4788801" cy="604130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1852" y="1676400"/>
                <a:ext cx="4532548" cy="301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229905" y="7440703"/>
                <a:ext cx="1560748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i="1" dirty="0" smtClean="0"/>
                  <a:t>in preparation</a:t>
                </a:r>
                <a:endParaRPr lang="en-US" sz="12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352800" y="1143000"/>
              <a:ext cx="8875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0.2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32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1C7C-DE8D-4CC9-9A6C-AF98E73C5CB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Initial Gluon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What is the spatial distribution of gluons in a highly boosted nucleus?</a:t>
            </a:r>
          </a:p>
          <a:p>
            <a:r>
              <a:rPr lang="en-US" dirty="0" smtClean="0"/>
              <a:t>What are the initial conditions fed into hydro in 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46D-011D-43E8-826E-8F322688E2E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28600" y="2819400"/>
          <a:ext cx="4176713" cy="3303587"/>
        </p:xfrm>
        <a:graphic>
          <a:graphicData uri="http://schemas.openxmlformats.org/presentationml/2006/ole">
            <p:oleObj spid="_x0000_s1006594" name="Image" r:id="rId3" imgW="6679365" imgH="5282540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0" y="2819400"/>
          <a:ext cx="4411663" cy="3251200"/>
        </p:xfrm>
        <a:graphic>
          <a:graphicData uri="http://schemas.openxmlformats.org/presentationml/2006/ole">
            <p:oleObj spid="_x0000_s1006595" name="Image" r:id="rId4" imgW="6996825" imgH="5155556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9383" y="6096000"/>
            <a:ext cx="1653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</a:t>
            </a:r>
            <a:endParaRPr lang="en-US" sz="1200" dirty="0" smtClean="0"/>
          </a:p>
          <a:p>
            <a:r>
              <a:rPr lang="en-US" sz="1200" dirty="0" smtClean="0"/>
              <a:t>Phys.Lett.B636, 2006</a:t>
            </a:r>
            <a:endParaRPr lang="en-US" sz="1200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0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239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1153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2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810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34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Factor at least 2 uncertainty in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from IC</a:t>
            </a:r>
          </a:p>
          <a:p>
            <a:pPr lvl="1"/>
            <a:r>
              <a:rPr lang="en-US" dirty="0" smtClean="0"/>
              <a:t>Naive pQCD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AdS/CFT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771-5DD7-4779-91BC-844638B2B95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605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8410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6324600"/>
            <a:ext cx="2142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Teaney</a:t>
            </a:r>
            <a:r>
              <a:rPr lang="en-US" sz="1200" dirty="0" smtClean="0"/>
              <a:t>, Users’ Meeting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from Higher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EC9-2D51-4D3C-B143-D4372A7CB77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076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862999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4724400"/>
            <a:ext cx="211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Chen et al., arXiv:1106.6350</a:t>
            </a:r>
          </a:p>
        </p:txBody>
      </p:sp>
      <p:pic>
        <p:nvPicPr>
          <p:cNvPr id="10076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064026"/>
            <a:ext cx="8839200" cy="7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122-15CB-47E8-A33B-25A8A08D0E4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A347-C8C0-45F7-90AD-0013E23BB013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Does rise in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imply perturbative E-loss dominant at LHC?</a:t>
            </a:r>
          </a:p>
          <a:p>
            <a:pPr lvl="1"/>
            <a:r>
              <a:rPr lang="en-US" dirty="0" smtClean="0"/>
              <a:t>To make a qualitative statement need:</a:t>
            </a:r>
          </a:p>
          <a:p>
            <a:pPr lvl="2"/>
            <a:r>
              <a:rPr lang="en-US" dirty="0" smtClean="0"/>
              <a:t>Experimental control over production effects</a:t>
            </a:r>
          </a:p>
          <a:p>
            <a:pPr lvl="2"/>
            <a:r>
              <a:rPr lang="en-US" dirty="0" smtClean="0"/>
              <a:t>Reduced exp. uncertainties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Consistency check </a:t>
            </a:r>
            <a:r>
              <a:rPr lang="en-US" dirty="0" err="1" smtClean="0"/>
              <a:t>btwn</a:t>
            </a:r>
            <a:r>
              <a:rPr lang="en-US" dirty="0" smtClean="0"/>
              <a:t> pQCD and multiple observables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especially v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Recent LHC Results:</a:t>
            </a:r>
          </a:p>
          <a:p>
            <a:pPr lvl="1"/>
            <a:r>
              <a:rPr lang="en-US" dirty="0" smtClean="0"/>
              <a:t>Published ALICE R</a:t>
            </a:r>
            <a:r>
              <a:rPr lang="en-US" baseline="-25000" dirty="0" smtClean="0"/>
              <a:t>AA</a:t>
            </a:r>
            <a:r>
              <a:rPr lang="en-US" dirty="0" smtClean="0"/>
              <a:t> suppression generically difficult to understand in typical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picture (both pQCD and AdS/CFT)</a:t>
            </a:r>
          </a:p>
          <a:p>
            <a:pPr lvl="2"/>
            <a:r>
              <a:rPr lang="en-US" dirty="0" smtClean="0"/>
              <a:t>E-loss in (currently) uncontrolled pre-</a:t>
            </a:r>
            <a:r>
              <a:rPr lang="en-US" dirty="0" err="1" smtClean="0"/>
              <a:t>thermalization</a:t>
            </a:r>
            <a:r>
              <a:rPr lang="en-US" dirty="0" smtClean="0"/>
              <a:t> dynamics?</a:t>
            </a:r>
          </a:p>
          <a:p>
            <a:pPr lvl="2"/>
            <a:r>
              <a:rPr lang="en-US" dirty="0" smtClean="0"/>
              <a:t>Possibly signal of AdS/CFT Bragg peak physics</a:t>
            </a:r>
          </a:p>
          <a:p>
            <a:pPr lvl="1"/>
            <a:r>
              <a:rPr lang="en-US" dirty="0" smtClean="0"/>
              <a:t>Soft particle energy loss at very wide angles</a:t>
            </a:r>
          </a:p>
          <a:p>
            <a:pPr lvl="2"/>
            <a:r>
              <a:rPr lang="en-US" dirty="0" smtClean="0"/>
              <a:t>Not inconsistent with pQCD or AdS/CFT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2FE-D86E-4E25-8E6C-DDE1F24F63D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WHDG zero parameter LHC predictions constrained by RHIC appear to:</a:t>
            </a:r>
          </a:p>
          <a:p>
            <a:pPr lvl="1"/>
            <a:r>
              <a:rPr lang="en-US" dirty="0" smtClean="0"/>
              <a:t>(Possibly) systematically </a:t>
            </a:r>
            <a:r>
              <a:rPr lang="en-US" dirty="0" err="1" smtClean="0"/>
              <a:t>oversuppress</a:t>
            </a:r>
            <a:r>
              <a:rPr lang="en-US" dirty="0" smtClean="0"/>
              <a:t> light </a:t>
            </a:r>
            <a:r>
              <a:rPr lang="en-US" dirty="0" err="1" smtClean="0"/>
              <a:t>hadron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Describe light </a:t>
            </a:r>
            <a:r>
              <a:rPr lang="en-US" dirty="0" err="1" smtClean="0"/>
              <a:t>hadron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“intermediate”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20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Describe D meson suppression</a:t>
            </a:r>
          </a:p>
          <a:p>
            <a:pPr lvl="2"/>
            <a:r>
              <a:rPr lang="en-US" b="1" dirty="0" smtClean="0"/>
              <a:t>CAUTION</a:t>
            </a:r>
            <a:r>
              <a:rPr lang="en-US" dirty="0" smtClean="0"/>
              <a:t>: many important effects not currently under theoretical control</a:t>
            </a:r>
          </a:p>
          <a:p>
            <a:pPr lvl="2"/>
            <a:r>
              <a:rPr lang="en-US" dirty="0" smtClean="0"/>
              <a:t>HOWEVER: qualitative agreement suggests continued effort interesting and worthwhile</a:t>
            </a:r>
          </a:p>
          <a:p>
            <a:r>
              <a:rPr lang="en-US" dirty="0" smtClean="0"/>
              <a:t>AdS </a:t>
            </a:r>
            <a:r>
              <a:rPr lang="en-US" dirty="0" err="1" smtClean="0"/>
              <a:t>Eloss</a:t>
            </a:r>
            <a:r>
              <a:rPr lang="en-US" dirty="0" smtClean="0"/>
              <a:t>: consistent with RHIC and LHC within large theoretical uncertainties</a:t>
            </a:r>
          </a:p>
          <a:p>
            <a:pPr lvl="1"/>
            <a:r>
              <a:rPr lang="en-US" dirty="0" smtClean="0"/>
              <a:t>Looking forward to exciting future distinguishing measurements, esp. heavy quark suppression separation</a:t>
            </a:r>
          </a:p>
          <a:p>
            <a:r>
              <a:rPr lang="en-US" dirty="0" smtClean="0"/>
              <a:t>Exciting prospects for measuring initial spatial distribution of gluons in a highly relativistic nucleus at an EIC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BAF9-934E-4816-BAE2-23778FC8198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 smtClean="0"/>
              <a:t>Motivating High Momentum Probes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022-CD56-420A-B4CC-DD746123885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DC-AAB5-448C-84B7-528960219C76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F6AC-53E0-40AE-8119-B048370214C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7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Momentum Particles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61538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8AE5-EC62-4922-9A70-450D3BBDD3DF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E806-6F67-4FF9-99E4-9FD9563E2CC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827693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9840A"/>
                </a:solidFill>
              </a:rPr>
              <a:t>See also </a:t>
            </a:r>
            <a:r>
              <a:rPr lang="en-US" sz="1400" dirty="0" err="1" smtClean="0">
                <a:solidFill>
                  <a:srgbClr val="09840A"/>
                </a:solidFill>
              </a:rPr>
              <a:t>Marquet</a:t>
            </a:r>
            <a:r>
              <a:rPr lang="en-US" sz="1400" dirty="0" smtClean="0">
                <a:solidFill>
                  <a:srgbClr val="09840A"/>
                </a:solidFill>
              </a:rPr>
              <a:t> and </a:t>
            </a:r>
            <a:r>
              <a:rPr lang="en-US" sz="1400" dirty="0" err="1" smtClean="0">
                <a:solidFill>
                  <a:srgbClr val="09840A"/>
                </a:solidFill>
              </a:rPr>
              <a:t>Renk</a:t>
            </a:r>
            <a:r>
              <a:rPr lang="en-US" sz="14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400" dirty="0" err="1" smtClean="0">
                <a:solidFill>
                  <a:srgbClr val="09840A"/>
                </a:solidFill>
              </a:rPr>
              <a:t>Jia</a:t>
            </a:r>
            <a:r>
              <a:rPr lang="en-US" sz="14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4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102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191000" cy="2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5600" y="374109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42672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quarks and gluons: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lack of T dependence?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OSU Nuclear Theory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9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0491-E62B-47A9-8892-D0C280BB932F}" type="datetime1">
              <a:rPr lang="en-US" smtClean="0"/>
              <a:pPr/>
              <a:t>10/4/2011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29034</TotalTime>
  <Words>1850</Words>
  <Application>Microsoft Office PowerPoint</Application>
  <PresentationFormat>On-screen Show (4:3)</PresentationFormat>
  <Paragraphs>462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Symbol</vt:lpstr>
      <vt:lpstr>Times New Roman</vt:lpstr>
      <vt:lpstr>Calibri</vt:lpstr>
      <vt:lpstr>Office Theme</vt:lpstr>
      <vt:lpstr>Image</vt:lpstr>
      <vt:lpstr>Energy Loss Calculations, RHIC, and First Results from LHC</vt:lpstr>
      <vt:lpstr>What Are We Interested In?</vt:lpstr>
      <vt:lpstr>Big Bang vs. Little Bang</vt:lpstr>
      <vt:lpstr>Motivating High Momentum Probes</vt:lpstr>
      <vt:lpstr>QGP Energy Loss</vt:lpstr>
      <vt:lpstr>pQCD Rad Picture</vt:lpstr>
      <vt:lpstr>High Momentum Particles in AdS/CFT</vt:lpstr>
      <vt:lpstr>Light Quark and Gluon E-Loss</vt:lpstr>
      <vt:lpstr>High-pT Observables</vt:lpstr>
      <vt:lpstr>pQCD Success at RHIC:</vt:lpstr>
      <vt:lpstr>pQCD Picture Inadequate at RHIC</vt:lpstr>
      <vt:lpstr>Qualitative Expectations for LHC</vt:lpstr>
      <vt:lpstr>pQCD at LHC?</vt:lpstr>
      <vt:lpstr>Rise in RAA a Final State Effect?</vt:lpstr>
      <vt:lpstr>Qual Norm of RAA From RHIC to LHC</vt:lpstr>
      <vt:lpstr>Quant. (Qual?) Conclusions Require...</vt:lpstr>
      <vt:lpstr>Varying as has huge effect</vt:lpstr>
      <vt:lpstr>Quantifying Sensitivity to Geometry IC</vt:lpstr>
      <vt:lpstr>Aside: pQCD and Jet Measurements</vt:lpstr>
      <vt:lpstr>pQCD and Wide Angle Radiation</vt:lpstr>
      <vt:lpstr>Quantification of Collinear Uncertainty</vt:lpstr>
      <vt:lpstr>Coll. Approx. and Constrained v2</vt:lpstr>
      <vt:lpstr>Geometry, Early Time Investigation</vt:lpstr>
      <vt:lpstr>With Caveats in Mind...</vt:lpstr>
      <vt:lpstr>WHDG p0 RAA at LHC: First Results</vt:lpstr>
      <vt:lpstr>ALICE Published Results</vt:lpstr>
      <vt:lpstr>WHDG Compared to RCP</vt:lpstr>
      <vt:lpstr>WHDG Describes RAA and v2?</vt:lpstr>
      <vt:lpstr>And D RAA at LHC?</vt:lpstr>
      <vt:lpstr>AdS/CFT at RHIC</vt:lpstr>
      <vt:lpstr>AdS/CFT Energy Loss and Distribution</vt:lpstr>
      <vt:lpstr>LHC RcAA(pT)/RbAA(pT) Prediction (with speed limits)</vt:lpstr>
      <vt:lpstr>Measuring the Initial Gluon State</vt:lpstr>
      <vt:lpstr>h/s Extraction</vt:lpstr>
      <vt:lpstr>IC from Higher Harmonics</vt:lpstr>
      <vt:lpstr>Measuring the IC</vt:lpstr>
      <vt:lpstr>Gluon Distribution of A at x ~ 10-3</vt:lpstr>
      <vt:lpstr>Conclusions (1 of 2)</vt:lpstr>
      <vt:lpstr>Conclusions (2 of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942</cp:revision>
  <dcterms:created xsi:type="dcterms:W3CDTF">2009-09-03T22:02:25Z</dcterms:created>
  <dcterms:modified xsi:type="dcterms:W3CDTF">2011-10-05T08:51:37Z</dcterms:modified>
</cp:coreProperties>
</file>