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668" r:id="rId2"/>
    <p:sldId id="1134" r:id="rId3"/>
    <p:sldId id="1135" r:id="rId4"/>
    <p:sldId id="1136" r:id="rId5"/>
    <p:sldId id="1137" r:id="rId6"/>
    <p:sldId id="1038" r:id="rId7"/>
    <p:sldId id="1138" r:id="rId8"/>
    <p:sldId id="1139" r:id="rId9"/>
    <p:sldId id="1140" r:id="rId10"/>
    <p:sldId id="1142" r:id="rId11"/>
    <p:sldId id="1141" r:id="rId12"/>
  </p:sldIdLst>
  <p:sldSz cx="9144000" cy="6858000" type="screen4x3"/>
  <p:notesSz cx="6858000" cy="9144000"/>
  <p:embeddedFontLst>
    <p:embeddedFont>
      <p:font typeface="Calibri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00"/>
    <a:srgbClr val="005400"/>
    <a:srgbClr val="4A7EBB"/>
    <a:srgbClr val="09840A"/>
    <a:srgbClr val="4D4D4D"/>
    <a:srgbClr val="0000FF"/>
    <a:srgbClr val="FF0000"/>
    <a:srgbClr val="3F3D99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4" autoAdjust="0"/>
    <p:restoredTop sz="85216" autoAdjust="0"/>
  </p:normalViewPr>
  <p:slideViewPr>
    <p:cSldViewPr>
      <p:cViewPr varScale="1">
        <p:scale>
          <a:sx n="79" d="100"/>
          <a:sy n="7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42F8C-74D8-4AC3-A36F-928A20D752D4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AIMS Day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DB75-1094-4EAD-BB60-6F6518E0F5A5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C1AC5-266B-4ACB-AA0E-F59F5B6A34D0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9052-59A4-4854-99CF-183002C613CB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721E7-9EC1-4912-853B-67046C2C3DE1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9A75-D9F4-4B8F-AEDA-9193D95DAD08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DD70-1348-4BA1-86E6-66DE01CFCAF6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48E4-3160-4FE6-B9C3-1EE5349E90A9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BB4A-1C22-4976-A7DD-FEB0DB5203E9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0C820-F15A-4FE8-B18C-5D448BD09CA8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3916F-DEEC-49E3-A2C9-18BBE6A0EA14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87F90-F86A-4A60-9A9D-13377E0D743E}" type="datetime1">
              <a:rPr lang="en-ZA" smtClean="0"/>
              <a:pPr/>
              <a:t>2011/10/05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AIMS Day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975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Determining the Emergent Properties of </a:t>
            </a:r>
            <a:br>
              <a:rPr lang="en-US" dirty="0" smtClean="0"/>
            </a:br>
            <a:r>
              <a:rPr lang="en-US" dirty="0" smtClean="0"/>
              <a:t>Hot and Dense Nuclear Matter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September 26</a:t>
            </a:r>
            <a:r>
              <a:rPr lang="en-US" sz="2000" baseline="30000" dirty="0" smtClean="0">
                <a:solidFill>
                  <a:srgbClr val="660000"/>
                </a:solidFill>
              </a:rPr>
              <a:t>th</a:t>
            </a:r>
            <a:r>
              <a:rPr lang="en-US" sz="2000" dirty="0" smtClean="0">
                <a:solidFill>
                  <a:srgbClr val="660000"/>
                </a:solidFill>
              </a:rPr>
              <a:t>, 2011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31A1-D0D7-4F3D-A0B3-FFE38CB10A21}" type="datetime1">
              <a:rPr lang="en-ZA" smtClean="0"/>
              <a:pPr/>
              <a:t>2011/10/05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Stunning Qualitative Successes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pPr lvl="1"/>
            <a:r>
              <a:rPr lang="en-US" dirty="0" smtClean="0"/>
              <a:t>Compared to recent LHC Data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Compared to </a:t>
            </a:r>
          </a:p>
          <a:p>
            <a:pPr lvl="1">
              <a:buNone/>
            </a:pPr>
            <a:r>
              <a:rPr lang="en-US" dirty="0" smtClean="0"/>
              <a:t>older RHIC Data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BC300-ED9F-477D-BD73-4D5815B6A111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373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1447800"/>
            <a:ext cx="7391400" cy="257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31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21137" y="4114800"/>
            <a:ext cx="2989263" cy="293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Consistent picture of the emergent properties of a quark-gluon plasma is developing</a:t>
            </a:r>
          </a:p>
          <a:p>
            <a:r>
              <a:rPr lang="en-US" dirty="0" smtClean="0"/>
              <a:t>Lots of interesting work to be done</a:t>
            </a:r>
          </a:p>
          <a:p>
            <a:pPr lvl="1"/>
            <a:r>
              <a:rPr lang="en-US" dirty="0" smtClean="0"/>
              <a:t>Improve calculations, attempt quantitative description</a:t>
            </a:r>
          </a:p>
          <a:p>
            <a:pPr lvl="2"/>
            <a:r>
              <a:rPr lang="en-US" dirty="0" smtClean="0"/>
              <a:t>Derivations with fewer approximations</a:t>
            </a:r>
          </a:p>
          <a:p>
            <a:pPr lvl="2"/>
            <a:r>
              <a:rPr lang="en-US" dirty="0" smtClean="0"/>
              <a:t>Higher order corrections</a:t>
            </a:r>
          </a:p>
          <a:p>
            <a:pPr lvl="2"/>
            <a:r>
              <a:rPr lang="en-US" dirty="0" smtClean="0"/>
              <a:t>Better modeling</a:t>
            </a:r>
          </a:p>
          <a:p>
            <a:pPr lvl="1"/>
            <a:r>
              <a:rPr lang="en-US" dirty="0" smtClean="0"/>
              <a:t>Compare to novel RHIC and LHC data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4F4D1-D65F-4FD1-ABB7-81D855DC32A3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Fundamental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44AB0-3847-4428-9A61-8FF303E25C4B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E&amp;M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Lagrangian</a:t>
            </a:r>
            <a:r>
              <a:rPr lang="en-US" dirty="0" smtClean="0"/>
              <a:t> known:</a:t>
            </a:r>
          </a:p>
          <a:p>
            <a:r>
              <a:rPr lang="en-US" dirty="0" smtClean="0"/>
              <a:t>QED Vertex: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Ex. of Precision QED: g - 2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416FF-28B6-4C46-A00B-57BCE16567E0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239644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133600"/>
            <a:ext cx="1529920" cy="1347787"/>
          </a:xfrm>
          <a:prstGeom prst="rect">
            <a:avLst/>
          </a:prstGeom>
        </p:spPr>
      </p:pic>
      <p:pic>
        <p:nvPicPr>
          <p:cNvPr id="8806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298" y="4419600"/>
            <a:ext cx="8636302" cy="62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269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562600"/>
            <a:ext cx="760571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86400" y="60960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5105400"/>
            <a:ext cx="2257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Gabrielse</a:t>
            </a:r>
            <a:r>
              <a:rPr lang="en-US" sz="1200" dirty="0" smtClean="0"/>
              <a:t> et al., PRL97 (2006)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E&amp;M and Phase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Many body physics less well understood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9478F-7E6B-4601-ADD3-16937A5140D9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480965"/>
            <a:ext cx="32004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5414665"/>
            <a:ext cx="556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www.sv.vt.edu/classes/MSE2094_NoteBook/96ClassProj/examples/triplpt.html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47009" y="2442866"/>
            <a:ext cx="3711191" cy="295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25410" y="1981200"/>
            <a:ext cx="99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Water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3630" y="1981200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Hydrogen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64044" y="5338465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</a:t>
            </a:r>
            <a:r>
              <a:rPr lang="en-US" sz="1200" b="1" i="1" u="sng" dirty="0" smtClean="0"/>
              <a:t>2000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QCD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err="1" smtClean="0"/>
              <a:t>Lagr</a:t>
            </a:r>
            <a:r>
              <a:rPr lang="en-US" dirty="0" smtClean="0"/>
              <a:t>. known:</a:t>
            </a:r>
          </a:p>
          <a:p>
            <a:r>
              <a:rPr lang="en-US" dirty="0" smtClean="0"/>
              <a:t>QCD Vertices: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Qual. &amp; Quant. agreement w/ data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1D17-1390-4C0C-AE4E-67B8C141C3DC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0787" y="10806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2362200"/>
            <a:ext cx="5334000" cy="1150470"/>
          </a:xfrm>
          <a:prstGeom prst="rect">
            <a:avLst/>
          </a:prstGeom>
        </p:spPr>
      </p:pic>
      <p:grpSp>
        <p:nvGrpSpPr>
          <p:cNvPr id="9" name="Group 15"/>
          <p:cNvGrpSpPr/>
          <p:nvPr/>
        </p:nvGrpSpPr>
        <p:grpSpPr>
          <a:xfrm>
            <a:off x="457200" y="4284463"/>
            <a:ext cx="3276600" cy="2497337"/>
            <a:chOff x="5715000" y="1284862"/>
            <a:chExt cx="3276600" cy="2497337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1284862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5715000" y="2486799"/>
              <a:ext cx="731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</a:t>
              </a:r>
            </a:p>
            <a:p>
              <a:r>
                <a:rPr lang="en-US" sz="1200" dirty="0" smtClean="0"/>
                <a:t>PLB284</a:t>
              </a:r>
            </a:p>
            <a:p>
              <a:r>
                <a:rPr lang="en-US" sz="1200" dirty="0" smtClean="0"/>
                <a:t>(1992)</a:t>
              </a:r>
              <a:endParaRPr lang="en-US" sz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800600" y="6019800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364456"/>
            <a:ext cx="2971800" cy="236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ABF41-0136-4D76-A3F8-189214F8644F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Bang vs. Little Bang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F1978-2FE2-4FAB-8E48-9C5F21695505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74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31321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401347" y="54980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46081" y="54864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76600" y="54864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~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03944" y="54980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04800" y="59714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71600" y="59714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58977" y="59714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4349091" y="59714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562600" y="59706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7467600" y="59706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113934" y="3124200"/>
            <a:ext cx="157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 Collaboration</a:t>
            </a:r>
          </a:p>
        </p:txBody>
      </p:sp>
      <p:pic>
        <p:nvPicPr>
          <p:cNvPr id="8744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3" y="3962400"/>
            <a:ext cx="8829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50"/>
          <p:cNvGrpSpPr/>
          <p:nvPr/>
        </p:nvGrpSpPr>
        <p:grpSpPr>
          <a:xfrm>
            <a:off x="2438400" y="4114800"/>
            <a:ext cx="1219200" cy="990600"/>
            <a:chOff x="2362200" y="4572000"/>
            <a:chExt cx="1219200" cy="990600"/>
          </a:xfrm>
        </p:grpSpPr>
        <p:sp>
          <p:nvSpPr>
            <p:cNvPr id="10" name="Oval 9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52" name="Straight Arrow Connector 51"/>
          <p:cNvCxnSpPr/>
          <p:nvPr/>
        </p:nvCxnSpPr>
        <p:spPr>
          <a:xfrm>
            <a:off x="1981200" y="4114800"/>
            <a:ext cx="7010400" cy="137160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838200" y="3581400"/>
            <a:ext cx="3791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High Momentum Particle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B92E2-B3B3-4EFC-A230-32C8C7E34F95}" type="datetime1">
              <a:rPr lang="en-ZA" smtClean="0"/>
              <a:pPr/>
              <a:t>2011/10/05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1036290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A4FDA-F097-4F2B-BAF8-143199B803C5}" type="datetime1">
              <a:rPr lang="en-ZA" smtClean="0"/>
              <a:pPr/>
              <a:t>2011/10/05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AIMS Day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pQCD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AdS/CFT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32162</TotalTime>
  <Words>344</Words>
  <Application>Microsoft Office PowerPoint</Application>
  <PresentationFormat>On-screen Show (4:3)</PresentationFormat>
  <Paragraphs>124</Paragraphs>
  <Slides>11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Symbol</vt:lpstr>
      <vt:lpstr>Calibri</vt:lpstr>
      <vt:lpstr>Office Theme</vt:lpstr>
      <vt:lpstr>Image</vt:lpstr>
      <vt:lpstr>Determining the Emergent Properties of  Hot and Dense Nuclear Matter</vt:lpstr>
      <vt:lpstr>Four Fundamental Forces</vt:lpstr>
      <vt:lpstr>E&amp;M Particle Physics Well Understood</vt:lpstr>
      <vt:lpstr>E&amp;M and Phase Diagrams</vt:lpstr>
      <vt:lpstr>QCD Particle Physics Well Understood</vt:lpstr>
      <vt:lpstr>What Are We Interested In?</vt:lpstr>
      <vt:lpstr>Big Bang vs. Little Bang</vt:lpstr>
      <vt:lpstr>Why High-pT Jets?</vt:lpstr>
      <vt:lpstr>QGP Energy Loss</vt:lpstr>
      <vt:lpstr>Stunning Qualitative Successes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959</cp:revision>
  <dcterms:created xsi:type="dcterms:W3CDTF">2009-09-03T22:02:25Z</dcterms:created>
  <dcterms:modified xsi:type="dcterms:W3CDTF">2011-10-05T08:59:34Z</dcterms:modified>
</cp:coreProperties>
</file>