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668" r:id="rId2"/>
    <p:sldId id="1134" r:id="rId3"/>
    <p:sldId id="1135" r:id="rId4"/>
    <p:sldId id="1136" r:id="rId5"/>
    <p:sldId id="1137" r:id="rId6"/>
    <p:sldId id="1038" r:id="rId7"/>
    <p:sldId id="1138" r:id="rId8"/>
    <p:sldId id="1139" r:id="rId9"/>
    <p:sldId id="1140" r:id="rId10"/>
    <p:sldId id="1142" r:id="rId11"/>
    <p:sldId id="1141" r:id="rId12"/>
  </p:sldIdLst>
  <p:sldSz cx="9144000" cy="6858000" type="screen4x3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00"/>
    <a:srgbClr val="005400"/>
    <a:srgbClr val="4A7EBB"/>
    <a:srgbClr val="09840A"/>
    <a:srgbClr val="4D4D4D"/>
    <a:srgbClr val="0000FF"/>
    <a:srgbClr val="FF0000"/>
    <a:srgbClr val="3F3D99"/>
    <a:srgbClr val="2D2A6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34" autoAdjust="0"/>
    <p:restoredTop sz="85216" autoAdjust="0"/>
  </p:normalViewPr>
  <p:slideViewPr>
    <p:cSldViewPr>
      <p:cViewPr varScale="1">
        <p:scale>
          <a:sx n="79" d="100"/>
          <a:sy n="79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5713B-7F30-4AF5-96BF-BCA3677841D5}" type="datetimeFigureOut">
              <a:rPr lang="en-US" smtClean="0"/>
              <a:pPr/>
              <a:t>10/5/2011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2E535-840F-463B-B54A-E456A7A5BD1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2E535-840F-463B-B54A-E456A7A5BD15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Unique as compared to strongly</a:t>
            </a:r>
            <a:r>
              <a:rPr lang="en-US" baseline="0" dirty="0" smtClean="0"/>
              <a:t> coupled </a:t>
            </a:r>
            <a:r>
              <a:rPr lang="en-US" baseline="0" dirty="0" err="1" smtClean="0"/>
              <a:t>Abelian</a:t>
            </a:r>
            <a:r>
              <a:rPr lang="en-US" baseline="0" dirty="0" smtClean="0"/>
              <a:t> problems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C2E535-840F-463B-B54A-E456A7A5BD15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42F8C-74D8-4AC3-A36F-928A20D752D4}" type="datetime1">
              <a:rPr lang="en-ZA" smtClean="0"/>
              <a:pPr/>
              <a:t>2011/10/05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6392925"/>
            <a:ext cx="31242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AIMS Day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FDB75-1094-4EAD-BB60-6F6518E0F5A5}" type="datetime1">
              <a:rPr lang="en-ZA" smtClean="0"/>
              <a:pPr/>
              <a:t>2011/10/05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AIMS Day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C1AC5-266B-4ACB-AA0E-F59F5B6A34D0}" type="datetime1">
              <a:rPr lang="en-ZA" smtClean="0"/>
              <a:pPr/>
              <a:t>2011/10/05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AIMS Day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9052-59A4-4854-99CF-183002C613CB}" type="datetime1">
              <a:rPr lang="en-ZA" smtClean="0"/>
              <a:pPr/>
              <a:t>2011/10/05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AIMS Day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721E7-9EC1-4912-853B-67046C2C3DE1}" type="datetime1">
              <a:rPr lang="en-ZA" smtClean="0"/>
              <a:pPr/>
              <a:t>2011/10/05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AIMS Day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79A75-D9F4-4B8F-AEDA-9193D95DAD08}" type="datetime1">
              <a:rPr lang="en-ZA" smtClean="0"/>
              <a:pPr/>
              <a:t>2011/10/05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AIMS Day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2DD70-1348-4BA1-86E6-66DE01CFCAF6}" type="datetime1">
              <a:rPr lang="en-ZA" smtClean="0"/>
              <a:pPr/>
              <a:t>2011/10/05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AIMS Day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F48E4-3160-4FE6-B9C3-1EE5349E90A9}" type="datetime1">
              <a:rPr lang="en-ZA" smtClean="0"/>
              <a:pPr/>
              <a:t>2011/10/05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AIMS Day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DBB4A-1C22-4976-A7DD-FEB0DB5203E9}" type="datetime1">
              <a:rPr lang="en-ZA" smtClean="0"/>
              <a:pPr/>
              <a:t>2011/10/05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AIMS Day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0C820-F15A-4FE8-B18C-5D448BD09CA8}" type="datetime1">
              <a:rPr lang="en-ZA" smtClean="0"/>
              <a:pPr/>
              <a:t>2011/10/05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AIMS Day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3916F-DEEC-49E3-A2C9-18BBE6A0EA14}" type="datetime1">
              <a:rPr lang="en-ZA" smtClean="0"/>
              <a:pPr/>
              <a:t>2011/10/05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AIMS Day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9CCFF"/>
            </a:gs>
            <a:gs pos="50000">
              <a:schemeClr val="bg1"/>
            </a:gs>
            <a:gs pos="100000">
              <a:srgbClr val="99CCF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929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87F90-F86A-4A60-9A9D-13377E0D743E}" type="datetime1">
              <a:rPr lang="en-ZA" smtClean="0"/>
              <a:pPr/>
              <a:t>2011/10/05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71800" y="6392925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AIMS Day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929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B5BCB-DCF7-4CB6-B569-5FAD0D0113E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62881" name="Picture 1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525" y="6388925"/>
            <a:ext cx="304800" cy="400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2D2A6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66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54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D4D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77975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Determining the Emergent Properties of </a:t>
            </a:r>
            <a:br>
              <a:rPr lang="en-US" dirty="0" smtClean="0"/>
            </a:br>
            <a:r>
              <a:rPr lang="en-US" dirty="0" smtClean="0"/>
              <a:t>Hot and Dense Nuclear Matter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814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rgbClr val="660000"/>
                </a:solidFill>
              </a:rPr>
              <a:t>W. A. Horowitz</a:t>
            </a:r>
          </a:p>
          <a:p>
            <a:r>
              <a:rPr lang="en-US" sz="2000" dirty="0" smtClean="0">
                <a:solidFill>
                  <a:srgbClr val="660000"/>
                </a:solidFill>
              </a:rPr>
              <a:t>University of Cape Town</a:t>
            </a:r>
          </a:p>
          <a:p>
            <a:r>
              <a:rPr lang="en-US" sz="2000" dirty="0" smtClean="0">
                <a:solidFill>
                  <a:srgbClr val="660000"/>
                </a:solidFill>
              </a:rPr>
              <a:t>September 26</a:t>
            </a:r>
            <a:r>
              <a:rPr lang="en-US" sz="2000" baseline="30000" dirty="0" smtClean="0">
                <a:solidFill>
                  <a:srgbClr val="660000"/>
                </a:solidFill>
              </a:rPr>
              <a:t>th</a:t>
            </a:r>
            <a:r>
              <a:rPr lang="en-US" sz="2000" dirty="0" smtClean="0">
                <a:solidFill>
                  <a:srgbClr val="660000"/>
                </a:solidFill>
              </a:rPr>
              <a:t>, 2011</a:t>
            </a:r>
            <a:endParaRPr lang="en-US" sz="2000" dirty="0">
              <a:solidFill>
                <a:srgbClr val="66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531A1-D0D7-4F3D-A0B3-FFE38CB10A21}" type="datetime1">
              <a:rPr lang="en-ZA" smtClean="0"/>
              <a:pPr/>
              <a:t>2011/10/05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AIMS Day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Stunning Qualitative Successes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876800"/>
          </a:xfrm>
        </p:spPr>
        <p:txBody>
          <a:bodyPr/>
          <a:lstStyle/>
          <a:p>
            <a:pPr lvl="1"/>
            <a:r>
              <a:rPr lang="en-US" dirty="0" smtClean="0"/>
              <a:t>Compared to recent LHC Data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Compared to </a:t>
            </a:r>
          </a:p>
          <a:p>
            <a:pPr lvl="1">
              <a:buNone/>
            </a:pPr>
            <a:r>
              <a:rPr lang="en-US" dirty="0" smtClean="0"/>
              <a:t>older RHIC Data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BC300-ED9F-477D-BD73-4D5815B6A111}" type="datetime1">
              <a:rPr lang="en-ZA" smtClean="0"/>
              <a:pPr/>
              <a:t>2011/10/05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AIMS Day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3731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1447800"/>
            <a:ext cx="7391400" cy="2572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31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21137" y="4114800"/>
            <a:ext cx="2989263" cy="2931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105400"/>
          </a:xfrm>
        </p:spPr>
        <p:txBody>
          <a:bodyPr>
            <a:normAutofit/>
          </a:bodyPr>
          <a:lstStyle/>
          <a:p>
            <a:r>
              <a:rPr lang="en-US" dirty="0" smtClean="0"/>
              <a:t>Consistent picture of the emergent properties of a quark-gluon plasma is developing</a:t>
            </a:r>
          </a:p>
          <a:p>
            <a:r>
              <a:rPr lang="en-US" dirty="0" smtClean="0"/>
              <a:t>Lots of interesting work to be done</a:t>
            </a:r>
          </a:p>
          <a:p>
            <a:pPr lvl="1"/>
            <a:r>
              <a:rPr lang="en-US" dirty="0" smtClean="0"/>
              <a:t>Improve calculations, attempt quantitative description</a:t>
            </a:r>
          </a:p>
          <a:p>
            <a:pPr lvl="2"/>
            <a:r>
              <a:rPr lang="en-US" dirty="0" smtClean="0"/>
              <a:t>Derivations with fewer approximations</a:t>
            </a:r>
          </a:p>
          <a:p>
            <a:pPr lvl="2"/>
            <a:r>
              <a:rPr lang="en-US" dirty="0" smtClean="0"/>
              <a:t>Higher order corrections</a:t>
            </a:r>
          </a:p>
          <a:p>
            <a:pPr lvl="2"/>
            <a:r>
              <a:rPr lang="en-US" dirty="0" smtClean="0"/>
              <a:t>Better modeling</a:t>
            </a:r>
          </a:p>
          <a:p>
            <a:pPr lvl="1"/>
            <a:r>
              <a:rPr lang="en-US" dirty="0" smtClean="0"/>
              <a:t>Compare to novel RHIC and LHC data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F4D1-D65F-4FD1-ABB7-81D855DC32A3}" type="datetime1">
              <a:rPr lang="en-ZA" smtClean="0"/>
              <a:pPr/>
              <a:t>2011/10/05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AIMS Day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Four Fundamental Forces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44AB0-3847-4428-9A61-8FF303E25C4B}" type="datetime1">
              <a:rPr lang="en-ZA" smtClean="0"/>
              <a:pPr/>
              <a:t>2011/10/05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AIMS Day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35165" y="986135"/>
            <a:ext cx="1159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Gravity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81600" y="914400"/>
            <a:ext cx="2650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Electromagnetism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12003" y="3886200"/>
            <a:ext cx="966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Weak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69324" y="3886200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Strong</a:t>
            </a:r>
          </a:p>
        </p:txBody>
      </p:sp>
      <p:pic>
        <p:nvPicPr>
          <p:cNvPr id="348163" name="Picture 3" descr="C:\Users\gte581p\Pictures\apple_falling.gif"/>
          <p:cNvPicPr>
            <a:picLocks noChangeAspect="1" noChangeArrowheads="1" noCrop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879" y="1447800"/>
            <a:ext cx="1534886" cy="2057400"/>
          </a:xfrm>
          <a:prstGeom prst="rect">
            <a:avLst/>
          </a:prstGeom>
          <a:noFill/>
        </p:spPr>
      </p:pic>
      <p:pic>
        <p:nvPicPr>
          <p:cNvPr id="34816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7287" y="1447800"/>
            <a:ext cx="3109913" cy="2062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5338036" y="3505200"/>
            <a:ext cx="36535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John </a:t>
            </a:r>
            <a:r>
              <a:rPr lang="en-US" sz="1200" dirty="0" err="1" smtClean="0"/>
              <a:t>Maarschalk</a:t>
            </a:r>
            <a:r>
              <a:rPr lang="en-US" sz="1200" dirty="0" smtClean="0"/>
              <a:t>, travelblog.portfoliocollection.com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20765" y="3505200"/>
            <a:ext cx="17459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starchild.gsfc.nasa.gov</a:t>
            </a:r>
          </a:p>
        </p:txBody>
      </p:sp>
      <p:pic>
        <p:nvPicPr>
          <p:cNvPr id="35021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3123" y="4800600"/>
            <a:ext cx="1346200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4565" y="4419600"/>
            <a:ext cx="3418174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696965" y="6123801"/>
            <a:ext cx="387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lhs.lps.org/staff/</a:t>
            </a:r>
            <a:r>
              <a:rPr lang="en-US" sz="1200" dirty="0" err="1" smtClean="0"/>
              <a:t>sputnam</a:t>
            </a:r>
            <a:r>
              <a:rPr lang="en-US" sz="1200" dirty="0" smtClean="0"/>
              <a:t>/</a:t>
            </a:r>
            <a:r>
              <a:rPr lang="en-US" sz="1200" dirty="0" err="1" smtClean="0"/>
              <a:t>chem_notes</a:t>
            </a:r>
            <a:r>
              <a:rPr lang="en-US" sz="1200" dirty="0" smtClean="0"/>
              <a:t>/tritium_decay.gif</a:t>
            </a:r>
          </a:p>
        </p:txBody>
      </p:sp>
      <p:sp>
        <p:nvSpPr>
          <p:cNvPr id="26" name="Down Arrow 25"/>
          <p:cNvSpPr/>
          <p:nvPr/>
        </p:nvSpPr>
        <p:spPr bwMode="auto">
          <a:xfrm rot="3414848">
            <a:off x="7279256" y="4468463"/>
            <a:ext cx="523335" cy="750387"/>
          </a:xfrm>
          <a:prstGeom prst="downArrow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sz="1200" dirty="0"/>
          </a:p>
        </p:txBody>
      </p:sp>
      <p:sp>
        <p:nvSpPr>
          <p:cNvPr id="27" name="Down Arrow 26"/>
          <p:cNvSpPr/>
          <p:nvPr/>
        </p:nvSpPr>
        <p:spPr bwMode="auto">
          <a:xfrm rot="18900000">
            <a:off x="5685926" y="4418536"/>
            <a:ext cx="523335" cy="750387"/>
          </a:xfrm>
          <a:prstGeom prst="downArrow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sz="1200" dirty="0"/>
          </a:p>
        </p:txBody>
      </p:sp>
      <p:sp>
        <p:nvSpPr>
          <p:cNvPr id="28" name="Down Arrow 27"/>
          <p:cNvSpPr/>
          <p:nvPr/>
        </p:nvSpPr>
        <p:spPr bwMode="auto">
          <a:xfrm rot="8100000">
            <a:off x="7196185" y="5763862"/>
            <a:ext cx="523335" cy="750387"/>
          </a:xfrm>
          <a:prstGeom prst="downArrow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sz="1200" dirty="0"/>
          </a:p>
        </p:txBody>
      </p:sp>
      <p:sp>
        <p:nvSpPr>
          <p:cNvPr id="29" name="Down Arrow 28"/>
          <p:cNvSpPr/>
          <p:nvPr/>
        </p:nvSpPr>
        <p:spPr bwMode="auto">
          <a:xfrm rot="14400000">
            <a:off x="5680494" y="5687661"/>
            <a:ext cx="523335" cy="750387"/>
          </a:xfrm>
          <a:prstGeom prst="downArrow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rtlCol="0" anchor="ctr">
            <a:noAutofit/>
          </a:bodyPr>
          <a:lstStyle/>
          <a:p>
            <a:pPr algn="ctr"/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025E-6 L -0.05834 0.049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2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95E-6 L 0.05 0.0603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3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8.23312E-7 L -0.05 -0.0617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" y="-3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9.25069E-9 L 0.05 -0.0395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" y="-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E&amp;M Particle Physics Well Understood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Lagrangian</a:t>
            </a:r>
            <a:r>
              <a:rPr lang="en-US" dirty="0" smtClean="0"/>
              <a:t> known:</a:t>
            </a:r>
          </a:p>
          <a:p>
            <a:r>
              <a:rPr lang="en-US" dirty="0" smtClean="0"/>
              <a:t>QED Vertex: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Ex. of Precision QED: g - 2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416FF-28B6-4C46-A00B-57BCE16567E0}" type="datetime1">
              <a:rPr lang="en-ZA" smtClean="0"/>
              <a:pPr/>
              <a:t>2011/10/05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AIMS Day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1239644"/>
            <a:ext cx="4191000" cy="817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QEDverte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2133600"/>
            <a:ext cx="1529920" cy="1347787"/>
          </a:xfrm>
          <a:prstGeom prst="rect">
            <a:avLst/>
          </a:prstGeom>
        </p:spPr>
      </p:pic>
      <p:pic>
        <p:nvPicPr>
          <p:cNvPr id="880645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5298" y="4419600"/>
            <a:ext cx="8636302" cy="626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2690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5562600"/>
            <a:ext cx="7605713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486400" y="6096000"/>
            <a:ext cx="35766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Hanneke</a:t>
            </a:r>
            <a:r>
              <a:rPr lang="en-US" sz="1200" dirty="0" smtClean="0"/>
              <a:t>, </a:t>
            </a:r>
            <a:r>
              <a:rPr lang="en-US" sz="1200" dirty="0" err="1" smtClean="0"/>
              <a:t>Fogwell</a:t>
            </a:r>
            <a:r>
              <a:rPr lang="en-US" sz="1200" dirty="0" smtClean="0"/>
              <a:t>, and </a:t>
            </a:r>
            <a:r>
              <a:rPr lang="en-US" sz="1200" dirty="0" err="1" smtClean="0"/>
              <a:t>Gabrielse</a:t>
            </a:r>
            <a:r>
              <a:rPr lang="en-US" sz="1200" dirty="0" smtClean="0"/>
              <a:t>, PRL100 (2008)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05600" y="5105400"/>
            <a:ext cx="22573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Gabrielse</a:t>
            </a:r>
            <a:r>
              <a:rPr lang="en-US" sz="1200" dirty="0" smtClean="0"/>
              <a:t> et al., PRL97 (2006)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0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2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82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E&amp;M and Phase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76800"/>
          </a:xfrm>
        </p:spPr>
        <p:txBody>
          <a:bodyPr/>
          <a:lstStyle/>
          <a:p>
            <a:r>
              <a:rPr lang="en-US" dirty="0" smtClean="0"/>
              <a:t>Many body physics less well understood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9478F-7E6B-4601-ADD3-16937A5140D9}" type="datetime1">
              <a:rPr lang="en-ZA" smtClean="0"/>
              <a:pPr/>
              <a:t>2011/10/05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AIMS Day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0" y="2480965"/>
            <a:ext cx="320040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5414665"/>
            <a:ext cx="5562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www.sv.vt.edu/classes/MSE2094_NoteBook/96ClassProj/examples/triplpt.html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47009" y="2442866"/>
            <a:ext cx="3711191" cy="2953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825410" y="1981200"/>
            <a:ext cx="9939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5400"/>
                </a:solidFill>
              </a:rPr>
              <a:t>Water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93630" y="1981200"/>
            <a:ext cx="1521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5400"/>
                </a:solidFill>
              </a:rPr>
              <a:t>Hydrogen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64044" y="5338465"/>
            <a:ext cx="2179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Calculated, </a:t>
            </a:r>
            <a:r>
              <a:rPr lang="en-US" sz="1200" dirty="0" err="1" smtClean="0"/>
              <a:t>Burkhard</a:t>
            </a:r>
            <a:r>
              <a:rPr lang="en-US" sz="1200" dirty="0" smtClean="0"/>
              <a:t> </a:t>
            </a:r>
            <a:r>
              <a:rPr lang="en-US" sz="1200" dirty="0" err="1" smtClean="0"/>
              <a:t>Militzer</a:t>
            </a:r>
            <a:r>
              <a:rPr lang="en-US" sz="1200" dirty="0" smtClean="0"/>
              <a:t>,</a:t>
            </a:r>
          </a:p>
          <a:p>
            <a:r>
              <a:rPr lang="en-US" sz="1200" dirty="0" smtClean="0"/>
              <a:t>Diploma Thesis, Berlin, </a:t>
            </a:r>
            <a:r>
              <a:rPr lang="en-US" sz="1200" b="1" i="1" u="sng" dirty="0" smtClean="0"/>
              <a:t>2000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QCD Particle Physics Well Understood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876800"/>
          </a:xfrm>
        </p:spPr>
        <p:txBody>
          <a:bodyPr/>
          <a:lstStyle/>
          <a:p>
            <a:r>
              <a:rPr lang="en-US" dirty="0" err="1" smtClean="0"/>
              <a:t>Lagr</a:t>
            </a:r>
            <a:r>
              <a:rPr lang="en-US" dirty="0" smtClean="0"/>
              <a:t>. known:</a:t>
            </a:r>
          </a:p>
          <a:p>
            <a:r>
              <a:rPr lang="en-US" dirty="0" smtClean="0"/>
              <a:t>QCD Vertices: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Qual. &amp; Quant. agreement w/ data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B1D17-1390-4C0C-AE4E-67B8C141C3DC}" type="datetime1">
              <a:rPr lang="en-ZA" smtClean="0"/>
              <a:pPr/>
              <a:t>2011/10/05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AIMS Day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60787" y="1080675"/>
            <a:ext cx="5383213" cy="9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QCDvertex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2362200"/>
            <a:ext cx="5334000" cy="1150470"/>
          </a:xfrm>
          <a:prstGeom prst="rect">
            <a:avLst/>
          </a:prstGeom>
        </p:spPr>
      </p:pic>
      <p:grpSp>
        <p:nvGrpSpPr>
          <p:cNvPr id="9" name="Group 15"/>
          <p:cNvGrpSpPr/>
          <p:nvPr/>
        </p:nvGrpSpPr>
        <p:grpSpPr>
          <a:xfrm>
            <a:off x="457200" y="4284463"/>
            <a:ext cx="3276600" cy="2497337"/>
            <a:chOff x="5715000" y="1284862"/>
            <a:chExt cx="3276600" cy="2497337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400800" y="1284862"/>
              <a:ext cx="2590800" cy="2497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5715000" y="2486799"/>
              <a:ext cx="73129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ALEPH,</a:t>
              </a:r>
            </a:p>
            <a:p>
              <a:r>
                <a:rPr lang="en-US" sz="1200" dirty="0" smtClean="0"/>
                <a:t>PLB284</a:t>
              </a:r>
            </a:p>
            <a:p>
              <a:r>
                <a:rPr lang="en-US" sz="1200" dirty="0" smtClean="0"/>
                <a:t>(1992)</a:t>
              </a:r>
              <a:endParaRPr lang="en-US" sz="1200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800600" y="6019800"/>
            <a:ext cx="518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PDG</a:t>
            </a:r>
            <a:endParaRPr lang="en-US" sz="1200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81600" y="4364456"/>
            <a:ext cx="2971800" cy="2368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We Interested In?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8862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Measure many-body physics of strong force</a:t>
            </a:r>
          </a:p>
          <a:p>
            <a:endParaRPr lang="en-US" dirty="0" smtClean="0"/>
          </a:p>
          <a:p>
            <a:r>
              <a:rPr lang="en-US" dirty="0" smtClean="0"/>
              <a:t>Test &amp; understand theory of many-body non-</a:t>
            </a:r>
            <a:r>
              <a:rPr lang="en-US" dirty="0" err="1" smtClean="0"/>
              <a:t>Abelian</a:t>
            </a:r>
            <a:r>
              <a:rPr lang="en-US" dirty="0" smtClean="0"/>
              <a:t> fields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ABF41-0136-4D76-A3F8-189214F8644F}" type="datetime1">
              <a:rPr lang="en-ZA" smtClean="0"/>
              <a:pPr/>
              <a:t>2011/10/05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AIMS Day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Content Placeholder 6" descr="PhaseDiagramLR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73270" y="1323201"/>
            <a:ext cx="4618330" cy="45259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39635" y="5895201"/>
            <a:ext cx="17940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Long Range Plan, 2008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Bang vs. Little Bang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F1978-2FE2-4FAB-8E48-9C5F21695505}" type="datetime1">
              <a:rPr lang="en-ZA" smtClean="0"/>
              <a:pPr/>
              <a:t>2011/10/05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AIMS Day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744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71600"/>
            <a:ext cx="8313217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401347" y="5498068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= - </a:t>
            </a:r>
            <a:r>
              <a:rPr lang="en-US" dirty="0" smtClean="0">
                <a:latin typeface="Symbol" pitchFamily="18" charset="2"/>
              </a:rPr>
              <a:t>¥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646081" y="5486400"/>
            <a:ext cx="639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= 0</a:t>
            </a:r>
            <a:endParaRPr lang="en-US" dirty="0" smtClean="0">
              <a:latin typeface="Symbol" pitchFamily="18" charset="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276600" y="5486400"/>
            <a:ext cx="1140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~ 1 fm/c</a:t>
            </a:r>
            <a:endParaRPr lang="en-US" dirty="0" smtClean="0">
              <a:latin typeface="Symbol" pitchFamily="18" charset="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003944" y="5498068"/>
            <a:ext cx="875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 = + </a:t>
            </a:r>
            <a:r>
              <a:rPr lang="en-US" dirty="0" smtClean="0">
                <a:latin typeface="Symbol" pitchFamily="18" charset="2"/>
              </a:rPr>
              <a:t>¥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04800" y="5971401"/>
            <a:ext cx="9444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Initial State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371600" y="5971401"/>
            <a:ext cx="11224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Initial Overlap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458977" y="5971401"/>
            <a:ext cx="1189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Thermalization</a:t>
            </a:r>
            <a:endParaRPr lang="en-US" sz="1200" dirty="0" smtClean="0"/>
          </a:p>
        </p:txBody>
      </p:sp>
      <p:sp>
        <p:nvSpPr>
          <p:cNvPr id="46" name="TextBox 45"/>
          <p:cNvSpPr txBox="1"/>
          <p:nvPr/>
        </p:nvSpPr>
        <p:spPr>
          <a:xfrm>
            <a:off x="4349091" y="5971401"/>
            <a:ext cx="5277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QGP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562600" y="5970626"/>
            <a:ext cx="1128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Hadronization</a:t>
            </a:r>
            <a:endParaRPr lang="en-US" sz="1200" dirty="0" smtClean="0"/>
          </a:p>
        </p:txBody>
      </p:sp>
      <p:sp>
        <p:nvSpPr>
          <p:cNvPr id="48" name="TextBox 47"/>
          <p:cNvSpPr txBox="1"/>
          <p:nvPr/>
        </p:nvSpPr>
        <p:spPr>
          <a:xfrm>
            <a:off x="7467600" y="5970626"/>
            <a:ext cx="10118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/>
              <a:t>Hadron</a:t>
            </a:r>
            <a:r>
              <a:rPr lang="en-US" sz="1200" dirty="0" smtClean="0"/>
              <a:t> Gas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113934" y="3124200"/>
            <a:ext cx="15728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ALICE Collaboration</a:t>
            </a:r>
          </a:p>
        </p:txBody>
      </p:sp>
      <p:pic>
        <p:nvPicPr>
          <p:cNvPr id="87449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7163" y="3962400"/>
            <a:ext cx="88296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50"/>
          <p:cNvGrpSpPr/>
          <p:nvPr/>
        </p:nvGrpSpPr>
        <p:grpSpPr>
          <a:xfrm>
            <a:off x="2438400" y="4114800"/>
            <a:ext cx="1219200" cy="990600"/>
            <a:chOff x="2362200" y="4572000"/>
            <a:chExt cx="1219200" cy="990600"/>
          </a:xfrm>
        </p:grpSpPr>
        <p:sp>
          <p:nvSpPr>
            <p:cNvPr id="10" name="Oval 9"/>
            <p:cNvSpPr/>
            <p:nvPr/>
          </p:nvSpPr>
          <p:spPr bwMode="auto">
            <a:xfrm>
              <a:off x="2362200" y="4572000"/>
              <a:ext cx="457200" cy="990600"/>
            </a:xfrm>
            <a:prstGeom prst="ellips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 sz="1200" dirty="0"/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rot="5400000">
              <a:off x="2628900" y="4838700"/>
              <a:ext cx="152400" cy="76200"/>
            </a:xfrm>
            <a:prstGeom prst="straightConnector1">
              <a:avLst/>
            </a:prstGeom>
            <a:ln w="6350">
              <a:solidFill>
                <a:srgbClr val="FF000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rot="10800000">
              <a:off x="2590800" y="4724400"/>
              <a:ext cx="152400" cy="76200"/>
            </a:xfrm>
            <a:prstGeom prst="straightConnector1">
              <a:avLst/>
            </a:prstGeom>
            <a:ln w="6350">
              <a:solidFill>
                <a:srgbClr val="FF000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rot="16200000" flipH="1">
              <a:off x="2400300" y="4914900"/>
              <a:ext cx="152400" cy="76200"/>
            </a:xfrm>
            <a:prstGeom prst="straightConnector1">
              <a:avLst/>
            </a:prstGeom>
            <a:ln w="6350">
              <a:solidFill>
                <a:srgbClr val="00B05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2438400" y="4800600"/>
              <a:ext cx="152400" cy="76200"/>
            </a:xfrm>
            <a:prstGeom prst="straightConnector1">
              <a:avLst/>
            </a:prstGeom>
            <a:ln w="6350">
              <a:solidFill>
                <a:srgbClr val="00B05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rot="5400000">
              <a:off x="2628900" y="5067300"/>
              <a:ext cx="152400" cy="76200"/>
            </a:xfrm>
            <a:prstGeom prst="straightConnector1">
              <a:avLst/>
            </a:prstGeom>
            <a:ln w="6350">
              <a:solidFill>
                <a:srgbClr val="0000FF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rot="10800000">
              <a:off x="2590800" y="4953000"/>
              <a:ext cx="152400" cy="76200"/>
            </a:xfrm>
            <a:prstGeom prst="straightConnector1">
              <a:avLst/>
            </a:prstGeom>
            <a:ln w="6350">
              <a:solidFill>
                <a:srgbClr val="0000FF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5400000">
              <a:off x="2476500" y="5219700"/>
              <a:ext cx="152400" cy="76200"/>
            </a:xfrm>
            <a:prstGeom prst="straightConnector1">
              <a:avLst/>
            </a:prstGeom>
            <a:ln w="6350">
              <a:solidFill>
                <a:srgbClr val="FF000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10800000">
              <a:off x="2438400" y="5105400"/>
              <a:ext cx="152400" cy="76200"/>
            </a:xfrm>
            <a:prstGeom prst="straightConnector1">
              <a:avLst/>
            </a:prstGeom>
            <a:ln w="6350">
              <a:solidFill>
                <a:srgbClr val="FF000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rot="16200000" flipH="1">
              <a:off x="2552700" y="5372100"/>
              <a:ext cx="152400" cy="76200"/>
            </a:xfrm>
            <a:prstGeom prst="straightConnector1">
              <a:avLst/>
            </a:prstGeom>
            <a:ln w="6350">
              <a:solidFill>
                <a:srgbClr val="00B05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V="1">
              <a:off x="2590800" y="5257800"/>
              <a:ext cx="152400" cy="76200"/>
            </a:xfrm>
            <a:prstGeom prst="straightConnector1">
              <a:avLst/>
            </a:prstGeom>
            <a:ln w="6350">
              <a:solidFill>
                <a:srgbClr val="00B05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 bwMode="auto">
            <a:xfrm>
              <a:off x="3124200" y="4572000"/>
              <a:ext cx="457200" cy="990600"/>
            </a:xfrm>
            <a:prstGeom prst="ellipse">
              <a:avLst/>
            </a:prstGeom>
            <a:noFill/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rtlCol="0" anchor="ctr">
              <a:spAutoFit/>
            </a:bodyPr>
            <a:lstStyle/>
            <a:p>
              <a:pPr algn="ctr"/>
              <a:endParaRPr lang="en-US" sz="1200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rot="5400000">
              <a:off x="3390900" y="4838700"/>
              <a:ext cx="152400" cy="76200"/>
            </a:xfrm>
            <a:prstGeom prst="straightConnector1">
              <a:avLst/>
            </a:prstGeom>
            <a:ln w="6350">
              <a:solidFill>
                <a:srgbClr val="FF000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rot="10800000">
              <a:off x="3352800" y="4724400"/>
              <a:ext cx="152400" cy="76200"/>
            </a:xfrm>
            <a:prstGeom prst="straightConnector1">
              <a:avLst/>
            </a:prstGeom>
            <a:ln w="6350">
              <a:solidFill>
                <a:srgbClr val="FF000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16200000" flipH="1">
              <a:off x="3162300" y="4914900"/>
              <a:ext cx="152400" cy="76200"/>
            </a:xfrm>
            <a:prstGeom prst="straightConnector1">
              <a:avLst/>
            </a:prstGeom>
            <a:ln w="6350">
              <a:solidFill>
                <a:srgbClr val="00B05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3200400" y="4800600"/>
              <a:ext cx="152400" cy="76200"/>
            </a:xfrm>
            <a:prstGeom prst="straightConnector1">
              <a:avLst/>
            </a:prstGeom>
            <a:ln w="6350">
              <a:solidFill>
                <a:srgbClr val="00B05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rot="5400000">
              <a:off x="3390900" y="5067300"/>
              <a:ext cx="152400" cy="76200"/>
            </a:xfrm>
            <a:prstGeom prst="straightConnector1">
              <a:avLst/>
            </a:prstGeom>
            <a:ln w="6350">
              <a:solidFill>
                <a:srgbClr val="0000FF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rot="10800000">
              <a:off x="3352800" y="4953000"/>
              <a:ext cx="152400" cy="76200"/>
            </a:xfrm>
            <a:prstGeom prst="straightConnector1">
              <a:avLst/>
            </a:prstGeom>
            <a:ln w="6350">
              <a:solidFill>
                <a:srgbClr val="0000FF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rot="5400000">
              <a:off x="3238500" y="5219700"/>
              <a:ext cx="152400" cy="76200"/>
            </a:xfrm>
            <a:prstGeom prst="straightConnector1">
              <a:avLst/>
            </a:prstGeom>
            <a:ln w="6350">
              <a:solidFill>
                <a:srgbClr val="FF000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10800000">
              <a:off x="3200400" y="5105400"/>
              <a:ext cx="152400" cy="76200"/>
            </a:xfrm>
            <a:prstGeom prst="straightConnector1">
              <a:avLst/>
            </a:prstGeom>
            <a:ln w="6350">
              <a:solidFill>
                <a:srgbClr val="FF000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rot="16200000" flipH="1">
              <a:off x="3314700" y="5372100"/>
              <a:ext cx="152400" cy="76200"/>
            </a:xfrm>
            <a:prstGeom prst="straightConnector1">
              <a:avLst/>
            </a:prstGeom>
            <a:ln w="6350">
              <a:solidFill>
                <a:srgbClr val="00B05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3352800" y="5257800"/>
              <a:ext cx="152400" cy="76200"/>
            </a:xfrm>
            <a:prstGeom prst="straightConnector1">
              <a:avLst/>
            </a:prstGeom>
            <a:ln w="6350">
              <a:solidFill>
                <a:srgbClr val="00B050"/>
              </a:solidFill>
              <a:tailEnd type="triangl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2590800" y="4800600"/>
              <a:ext cx="838200" cy="0"/>
            </a:xfrm>
            <a:prstGeom prst="line">
              <a:avLst/>
            </a:prstGeom>
            <a:ln w="31750" cap="rnd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2438400" y="4953000"/>
              <a:ext cx="838200" cy="0"/>
            </a:xfrm>
            <a:prstGeom prst="line">
              <a:avLst/>
            </a:prstGeom>
            <a:ln w="31750" cap="rnd">
              <a:solidFill>
                <a:srgbClr val="0000FF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2667000" y="5105400"/>
              <a:ext cx="838200" cy="0"/>
            </a:xfrm>
            <a:prstGeom prst="line">
              <a:avLst/>
            </a:prstGeom>
            <a:ln w="31750" cap="rnd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2514600" y="5181600"/>
              <a:ext cx="838200" cy="0"/>
            </a:xfrm>
            <a:prstGeom prst="line">
              <a:avLst/>
            </a:prstGeom>
            <a:ln w="31750" cap="rnd">
              <a:solidFill>
                <a:srgbClr val="FF0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2667000" y="5334000"/>
              <a:ext cx="838200" cy="0"/>
            </a:xfrm>
            <a:prstGeom prst="line">
              <a:avLst/>
            </a:prstGeom>
            <a:ln w="31750" cap="rnd">
              <a:solidFill>
                <a:srgbClr val="00B05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52" name="Straight Arrow Connector 51"/>
          <p:cNvCxnSpPr/>
          <p:nvPr/>
        </p:nvCxnSpPr>
        <p:spPr>
          <a:xfrm>
            <a:off x="1981200" y="4114800"/>
            <a:ext cx="7010400" cy="1371600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838200" y="3581400"/>
            <a:ext cx="3791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High Momentum Particle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High-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Jets?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876800"/>
          </a:xfrm>
        </p:spPr>
        <p:txBody>
          <a:bodyPr/>
          <a:lstStyle/>
          <a:p>
            <a:r>
              <a:rPr lang="en-US" dirty="0" smtClean="0"/>
              <a:t>Tomography in medicine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B92E2-B3B3-4EFC-A230-32C8C7E34F95}" type="datetime1">
              <a:rPr lang="en-ZA" smtClean="0"/>
              <a:pPr/>
              <a:t>2011/10/05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AIMS Day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981200"/>
            <a:ext cx="280035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209800" y="62484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/>
              <a:t>http://www.fas.org/irp/imint/docs/rst/Intro/Part2_26d.html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52400" y="1524000"/>
            <a:ext cx="5181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4D4D4D"/>
                </a:solidFill>
              </a:rPr>
              <a:t>One can learn a lot from </a:t>
            </a:r>
            <a:r>
              <a:rPr lang="en-US" sz="2000" dirty="0" smtClean="0">
                <a:solidFill>
                  <a:srgbClr val="4D4D4D"/>
                </a:solidFill>
              </a:rPr>
              <a:t>a single probe</a:t>
            </a:r>
            <a:r>
              <a:rPr lang="en-US" sz="2000" dirty="0">
                <a:solidFill>
                  <a:srgbClr val="4D4D4D"/>
                </a:solidFill>
              </a:rPr>
              <a:t>…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524000" y="57912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660000"/>
                </a:solidFill>
              </a:rPr>
              <a:t>PET Scan</a:t>
            </a:r>
          </a:p>
        </p:txBody>
      </p:sp>
      <p:grpSp>
        <p:nvGrpSpPr>
          <p:cNvPr id="11" name="Group 7"/>
          <p:cNvGrpSpPr>
            <a:grpSpLocks/>
          </p:cNvGrpSpPr>
          <p:nvPr/>
        </p:nvGrpSpPr>
        <p:grpSpPr bwMode="auto">
          <a:xfrm>
            <a:off x="5257800" y="2057400"/>
            <a:ext cx="3581400" cy="4070350"/>
            <a:chOff x="3312" y="1056"/>
            <a:chExt cx="2256" cy="2564"/>
          </a:xfrm>
        </p:grpSpPr>
        <p:graphicFrame>
          <p:nvGraphicFramePr>
            <p:cNvPr id="12" name="Object 8"/>
            <p:cNvGraphicFramePr>
              <a:graphicFrameLocks noChangeAspect="1"/>
            </p:cNvGraphicFramePr>
            <p:nvPr/>
          </p:nvGraphicFramePr>
          <p:xfrm>
            <a:off x="3504" y="1632"/>
            <a:ext cx="1712" cy="1528"/>
          </p:xfrm>
          <a:graphic>
            <a:graphicData uri="http://schemas.openxmlformats.org/presentationml/2006/ole">
              <p:oleObj spid="_x0000_s1036290" name="Image" r:id="rId4" imgW="2717460" imgH="2425397" progId="">
                <p:embed/>
              </p:oleObj>
            </a:graphicData>
          </a:graphic>
        </p:graphicFrame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3312" y="1056"/>
              <a:ext cx="2256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/>
                <a:t>and even more with multiple probes</a:t>
              </a: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3360" y="3216"/>
              <a:ext cx="201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>
                  <a:solidFill>
                    <a:srgbClr val="660000"/>
                  </a:solidFill>
                </a:rPr>
                <a:t>SPECT-CT Scan uses internal </a:t>
              </a:r>
              <a:r>
                <a:rPr lang="en-US" sz="1800">
                  <a:solidFill>
                    <a:srgbClr val="660000"/>
                  </a:solidFill>
                  <a:latin typeface="Symbol" pitchFamily="18" charset="2"/>
                </a:rPr>
                <a:t>g</a:t>
              </a:r>
              <a:r>
                <a:rPr lang="en-US" sz="1800">
                  <a:solidFill>
                    <a:srgbClr val="660000"/>
                  </a:solidFill>
                </a:rPr>
                <a:t> photons and external X-rays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QGP Energy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Learn about E-loss mechanism</a:t>
            </a:r>
          </a:p>
          <a:p>
            <a:pPr lvl="1"/>
            <a:r>
              <a:rPr lang="en-US" dirty="0" smtClean="0"/>
              <a:t>Most direct probe of DOF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A4FDA-F097-4F2B-BAF8-143199B803C5}" type="datetime1">
              <a:rPr lang="en-ZA" smtClean="0"/>
              <a:pPr/>
              <a:t>2011/10/05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AIMS Day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B5BCB-DCF7-4CB6-B569-5FAD0D0113E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7" name="Content Placeholder 6" descr="FOOFig1String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931" y="2959795"/>
            <a:ext cx="8229600" cy="3592220"/>
          </a:xfrm>
          <a:prstGeom prst="rect">
            <a:avLst/>
          </a:prstGeom>
        </p:spPr>
      </p:pic>
      <p:pic>
        <p:nvPicPr>
          <p:cNvPr id="8" name="Content Placeholder 6" descr="FOOFig1pQCD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9105" y="2960980"/>
            <a:ext cx="8229600" cy="35922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895600" y="2524780"/>
            <a:ext cx="2401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pQCD Picture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689762" y="2527479"/>
            <a:ext cx="2872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AdS/CFT Picture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  <a:effectLst/>
      </a:spPr>
      <a:bodyPr wrap="none">
        <a:spAutoFit/>
      </a:bodyPr>
      <a:lstStyle>
        <a:defPPr>
          <a:defRPr sz="1200" dirty="0"/>
        </a:defPPr>
      </a:lstStyle>
    </a:spDef>
    <a:txDef>
      <a:spPr>
        <a:noFill/>
      </a:spPr>
      <a:bodyPr wrap="none" rtlCol="0">
        <a:spAutoFit/>
      </a:bodyPr>
      <a:lstStyle>
        <a:defPPr>
          <a:defRPr sz="12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32162</TotalTime>
  <Words>344</Words>
  <Application>Microsoft Office PowerPoint</Application>
  <PresentationFormat>On-screen Show (4:3)</PresentationFormat>
  <Paragraphs>124</Paragraphs>
  <Slides>11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Symbol</vt:lpstr>
      <vt:lpstr>Calibri</vt:lpstr>
      <vt:lpstr>Office Theme</vt:lpstr>
      <vt:lpstr>Image</vt:lpstr>
      <vt:lpstr>Determining the Emergent Properties of  Hot and Dense Nuclear Matter</vt:lpstr>
      <vt:lpstr>Four Fundamental Forces</vt:lpstr>
      <vt:lpstr>E&amp;M Particle Physics Well Understood</vt:lpstr>
      <vt:lpstr>E&amp;M and Phase Diagrams</vt:lpstr>
      <vt:lpstr>QCD Particle Physics Well Understood</vt:lpstr>
      <vt:lpstr>What Are We Interested In?</vt:lpstr>
      <vt:lpstr>Big Bang vs. Little Bang</vt:lpstr>
      <vt:lpstr>Why High-pT Jets?</vt:lpstr>
      <vt:lpstr>QGP Energy Loss</vt:lpstr>
      <vt:lpstr>Stunning Qualitative Successes</vt:lpstr>
      <vt:lpstr>Conclusions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William A Horowitz</dc:creator>
  <cp:lastModifiedBy>William A Horowitz</cp:lastModifiedBy>
  <cp:revision>959</cp:revision>
  <dcterms:created xsi:type="dcterms:W3CDTF">2009-09-03T22:02:25Z</dcterms:created>
  <dcterms:modified xsi:type="dcterms:W3CDTF">2011-10-05T08:59:34Z</dcterms:modified>
</cp:coreProperties>
</file>