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0"/>
  </p:notesMasterIdLst>
  <p:sldIdLst>
    <p:sldId id="668" r:id="rId2"/>
    <p:sldId id="1094" r:id="rId3"/>
    <p:sldId id="1119" r:id="rId4"/>
    <p:sldId id="1038" r:id="rId5"/>
    <p:sldId id="918" r:id="rId6"/>
    <p:sldId id="1040" r:id="rId7"/>
    <p:sldId id="1130" r:id="rId8"/>
    <p:sldId id="1133" r:id="rId9"/>
    <p:sldId id="1120" r:id="rId10"/>
    <p:sldId id="1095" r:id="rId11"/>
    <p:sldId id="1100" r:id="rId12"/>
    <p:sldId id="1135" r:id="rId13"/>
    <p:sldId id="1136" r:id="rId14"/>
    <p:sldId id="1046" r:id="rId15"/>
    <p:sldId id="1098" r:id="rId16"/>
    <p:sldId id="1102" r:id="rId17"/>
    <p:sldId id="1121" r:id="rId18"/>
    <p:sldId id="1041" r:id="rId19"/>
    <p:sldId id="919" r:id="rId20"/>
    <p:sldId id="930" r:id="rId21"/>
    <p:sldId id="1044" r:id="rId22"/>
    <p:sldId id="1048" r:id="rId23"/>
    <p:sldId id="1053" r:id="rId24"/>
    <p:sldId id="1076" r:id="rId25"/>
    <p:sldId id="928" r:id="rId26"/>
    <p:sldId id="1066" r:id="rId27"/>
    <p:sldId id="1029" r:id="rId28"/>
    <p:sldId id="1078" r:id="rId29"/>
    <p:sldId id="1070" r:id="rId30"/>
    <p:sldId id="1016" r:id="rId31"/>
    <p:sldId id="945" r:id="rId32"/>
    <p:sldId id="1107" r:id="rId33"/>
    <p:sldId id="1023" r:id="rId34"/>
    <p:sldId id="1138" r:id="rId35"/>
    <p:sldId id="949" r:id="rId36"/>
    <p:sldId id="1108" r:id="rId37"/>
    <p:sldId id="1140" r:id="rId38"/>
    <p:sldId id="1112" r:id="rId39"/>
    <p:sldId id="1114" r:id="rId40"/>
    <p:sldId id="1127" r:id="rId41"/>
    <p:sldId id="1067" r:id="rId42"/>
    <p:sldId id="1068" r:id="rId43"/>
    <p:sldId id="1113" r:id="rId44"/>
    <p:sldId id="1142" r:id="rId45"/>
    <p:sldId id="1085" r:id="rId46"/>
    <p:sldId id="980" r:id="rId47"/>
    <p:sldId id="955" r:id="rId48"/>
    <p:sldId id="885" r:id="rId49"/>
    <p:sldId id="962" r:id="rId50"/>
    <p:sldId id="990" r:id="rId51"/>
    <p:sldId id="1006" r:id="rId52"/>
    <p:sldId id="1055" r:id="rId53"/>
    <p:sldId id="1093" r:id="rId54"/>
    <p:sldId id="1105" r:id="rId55"/>
    <p:sldId id="1106" r:id="rId56"/>
    <p:sldId id="1110" r:id="rId57"/>
    <p:sldId id="1115" r:id="rId58"/>
    <p:sldId id="1126" r:id="rId59"/>
    <p:sldId id="1125" r:id="rId60"/>
    <p:sldId id="1118" r:id="rId61"/>
    <p:sldId id="1117" r:id="rId62"/>
    <p:sldId id="1122" r:id="rId63"/>
    <p:sldId id="1123" r:id="rId64"/>
    <p:sldId id="1124" r:id="rId65"/>
    <p:sldId id="1128" r:id="rId66"/>
    <p:sldId id="1129" r:id="rId67"/>
    <p:sldId id="1139" r:id="rId68"/>
    <p:sldId id="1145" r:id="rId69"/>
  </p:sldIdLst>
  <p:sldSz cx="9144000" cy="6858000" type="screen4x3"/>
  <p:notesSz cx="6858000" cy="9144000"/>
  <p:embeddedFontLst>
    <p:embeddedFont>
      <p:font typeface="Calibri" pitchFamily="34" charset="0"/>
      <p:regular r:id="rId71"/>
      <p:bold r:id="rId72"/>
      <p:italic r:id="rId73"/>
      <p:boldItalic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0000"/>
    <a:srgbClr val="005400"/>
    <a:srgbClr val="4A7EBB"/>
    <a:srgbClr val="09840A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5" d="100"/>
          <a:sy n="75" d="100"/>
        </p:scale>
        <p:origin x="-33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4/29/2012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9FAD-9B53-4DF1-A9CB-7ABA041573B0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FA25-1C53-432A-B0D0-E97C35CBF3B0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6AB6-0F02-45F6-92C2-860F0BBE6682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DDE8-A7AE-4A8A-BEC1-864C6CBC2A30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582C-ED2B-4DFA-BF2E-7AC9E455C2DA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026C-4047-4A95-8088-15EBE328237E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2B54-C961-4E52-9252-CBF0E6D46712}" type="datetime1">
              <a:rPr lang="en-US" smtClean="0"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1C128-4279-4833-B9C3-9A0A02BBEF3E}" type="datetime1">
              <a:rPr lang="en-US" smtClean="0"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0B7D-613C-4758-8E02-E95740251B23}" type="datetime1">
              <a:rPr lang="en-US" smtClean="0"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6E94D-0F8D-435B-AC7F-1E95730FC537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206F1-337F-48F9-8F0E-FFA36E993A97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1A18E-E937-4DB6-AA4F-4C214A84B3E8}" type="datetime1">
              <a:rPr lang="en-US" smtClean="0"/>
              <a:t>4/30/2012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oleObject" Target="../embeddings/oleObject13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5.bin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Do We Understand Energy Loss? The Critical Mass Dependence Test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April 30, 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4452C-4029-48BF-93DC-6AB218E39808}" type="datetime1">
              <a:rPr lang="en-US" smtClean="0"/>
              <a:t>4/30/2012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  <a:r>
              <a:rPr lang="en-US" sz="1600" dirty="0" smtClean="0"/>
              <a:t>Brian Cole,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  <a:r>
              <a:rPr lang="en-US" sz="1600" dirty="0" smtClean="0"/>
              <a:t>and </a:t>
            </a:r>
            <a:r>
              <a:rPr lang="en-US" sz="1600" dirty="0" smtClean="0"/>
              <a:t>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/</a:t>
            </a:r>
            <a:r>
              <a:rPr lang="en-US" baseline="-25000" dirty="0" err="1" smtClean="0"/>
              <a:t>Pb</a:t>
            </a:r>
            <a:r>
              <a:rPr lang="en-US" baseline="-25000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>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1C9E5-950C-431C-85EB-7512CAC69C53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3CE9E-E4EE-4177-AA5D-ADB6076F2943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C62F-7D75-4087-9C00-9D9930A54025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13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Maldacena</a:t>
            </a:r>
            <a:r>
              <a:rPr lang="en-US" dirty="0">
                <a:sym typeface="Wingdings" pitchFamily="2" charset="2"/>
              </a:rPr>
              <a:t> conjecture is true</a:t>
            </a: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408B-9292-4E9A-9D3A-5CC4B157C60D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14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61538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6DD9E-4621-4B7F-B4E2-DFB1327A3645}" type="datetime1">
              <a:rPr lang="en-US" smtClean="0"/>
              <a:t>4/30/2012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200400"/>
            <a:ext cx="4800600" cy="3124200"/>
          </a:xfrm>
        </p:spPr>
        <p:txBody>
          <a:bodyPr/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2DA3-708B-4800-8310-63DB6C07C38A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12285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9234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5052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Early Result: generic Bragg peak</a:t>
            </a:r>
          </a:p>
          <a:p>
            <a:pPr lvl="1"/>
            <a:r>
              <a:rPr lang="en-US" dirty="0" smtClean="0"/>
              <a:t>Missing term kills peak</a:t>
            </a:r>
          </a:p>
          <a:p>
            <a:pPr lvl="2"/>
            <a:r>
              <a:rPr lang="en-US" dirty="0" smtClean="0"/>
              <a:t>Calculation assumes</a:t>
            </a:r>
          </a:p>
          <a:p>
            <a:pPr lvl="3"/>
            <a:r>
              <a:rPr lang="en-US" dirty="0" smtClean="0"/>
              <a:t>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</a:p>
          <a:p>
            <a:pPr lvl="3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~ 300 </a:t>
            </a:r>
            <a:r>
              <a:rPr lang="en-US" dirty="0" err="1" smtClean="0"/>
              <a:t>MeV</a:t>
            </a:r>
            <a:endParaRPr lang="en-US" dirty="0" smtClean="0"/>
          </a:p>
          <a:p>
            <a:pPr lvl="3"/>
            <a:r>
              <a:rPr lang="en-US" dirty="0" err="1" smtClean="0"/>
              <a:t>E</a:t>
            </a:r>
            <a:r>
              <a:rPr lang="en-US" baseline="-25000" dirty="0" err="1" smtClean="0"/>
              <a:t>q</a:t>
            </a:r>
            <a:r>
              <a:rPr lang="en-US" dirty="0" smtClean="0"/>
              <a:t> ~ 180 </a:t>
            </a:r>
            <a:r>
              <a:rPr lang="en-US" dirty="0" err="1" smtClean="0"/>
              <a:t>GeV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EDA9-21C3-48AE-90AA-20580AB9F0BA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672264" y="3039070"/>
            <a:ext cx="1166153" cy="276999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1200" dirty="0" smtClean="0"/>
              <a:t>-(</a:t>
            </a:r>
            <a:r>
              <a:rPr lang="en-US" sz="1200" i="1" dirty="0" err="1" smtClean="0"/>
              <a:t>dE</a:t>
            </a:r>
            <a:r>
              <a:rPr lang="en-US" sz="1200" dirty="0" smtClean="0"/>
              <a:t>/</a:t>
            </a:r>
            <a:r>
              <a:rPr lang="en-US" sz="1200" i="1" dirty="0" err="1" smtClean="0"/>
              <a:t>dt</a:t>
            </a:r>
            <a:r>
              <a:rPr lang="en-US" sz="1200" dirty="0" smtClean="0"/>
              <a:t>)/(</a:t>
            </a:r>
            <a:r>
              <a:rPr lang="en-US" sz="1200" i="1" dirty="0" smtClean="0"/>
              <a:t>T E</a:t>
            </a:r>
            <a:r>
              <a:rPr lang="en-US" sz="1200" i="1" baseline="-25000" dirty="0" smtClean="0"/>
              <a:t>0</a:t>
            </a:r>
            <a:r>
              <a:rPr lang="en-US" sz="1200" dirty="0" smtClean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0" y="4459069"/>
            <a:ext cx="36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t </a:t>
            </a:r>
            <a:r>
              <a:rPr lang="en-US" sz="1200" i="1" dirty="0" err="1" smtClean="0"/>
              <a:t>T</a:t>
            </a:r>
            <a:endParaRPr lang="en-US" sz="1200" i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781800" y="4459069"/>
            <a:ext cx="2387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Razieh</a:t>
            </a:r>
            <a:r>
              <a:rPr lang="en-US" sz="1200" dirty="0" smtClean="0"/>
              <a:t>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in prep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 PRD79 (2009)</a:t>
            </a:r>
          </a:p>
          <a:p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477000" y="1447800"/>
            <a:ext cx="1981200" cy="11824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72000" y="1981200"/>
            <a:ext cx="3886200" cy="1905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JP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2133600"/>
            <a:ext cx="3429000" cy="2171700"/>
          </a:xfrm>
          <a:prstGeom prst="rect">
            <a:avLst/>
          </a:prstGeom>
        </p:spPr>
      </p:pic>
      <p:pic>
        <p:nvPicPr>
          <p:cNvPr id="10158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962400"/>
            <a:ext cx="4118596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 bwMode="auto">
          <a:xfrm>
            <a:off x="6781800" y="4377244"/>
            <a:ext cx="1143000" cy="389513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971800" y="4648200"/>
            <a:ext cx="37338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 txBox="1">
            <a:spLocks/>
          </p:cNvSpPr>
          <p:nvPr/>
        </p:nvSpPr>
        <p:spPr>
          <a:xfrm>
            <a:off x="5334000" y="5410200"/>
            <a:ext cx="34290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Jury is still out: Stay Tuned!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3048000" y="5867400"/>
            <a:ext cx="297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0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Phenomenology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CB4D-C307-4909-AE7E-F21B475337DA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18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9D55F-6170-4EE8-900F-01992E22D9E0}" type="datetime1">
              <a:rPr lang="en-US" smtClean="0"/>
              <a:t>4/30/2012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smtClean="0"/>
              <a:t>Naive pQCD </a:t>
            </a:r>
            <a:r>
              <a:rPr lang="en-US" dirty="0"/>
              <a:t>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558A-EACC-4A73-8CA0-6B38604F1667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Muons</a:t>
            </a:r>
            <a:r>
              <a:rPr lang="en-US" dirty="0" smtClean="0"/>
              <a:t> as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1"/>
            <a:r>
              <a:rPr lang="en-US" dirty="0" smtClean="0"/>
              <a:t>Energy Loss =&gt; DOF in QGP</a:t>
            </a:r>
          </a:p>
          <a:p>
            <a:pPr lvl="2"/>
            <a:r>
              <a:rPr lang="en-US" dirty="0" smtClean="0"/>
              <a:t>Photons, gluons, light q., heavy quarks (MUONS!)</a:t>
            </a:r>
          </a:p>
          <a:p>
            <a:pPr lvl="3"/>
            <a:r>
              <a:rPr lang="en-US" dirty="0" smtClean="0"/>
              <a:t>Central vs. Forward</a:t>
            </a:r>
          </a:p>
          <a:p>
            <a:r>
              <a:rPr lang="en-US" dirty="0" err="1" smtClean="0"/>
              <a:t>Muons</a:t>
            </a:r>
            <a:r>
              <a:rPr lang="en-US" dirty="0" smtClean="0"/>
              <a:t> for Measuring the Initial State</a:t>
            </a:r>
          </a:p>
          <a:p>
            <a:pPr lvl="1"/>
            <a:r>
              <a:rPr lang="en-US" dirty="0" smtClean="0"/>
              <a:t>AdS </a:t>
            </a:r>
            <a:r>
              <a:rPr lang="en-US" dirty="0" smtClean="0"/>
              <a:t>E-loss </a:t>
            </a:r>
            <a:r>
              <a:rPr lang="en-US" dirty="0" smtClean="0"/>
              <a:t>in CNM</a:t>
            </a:r>
          </a:p>
          <a:p>
            <a:pPr lvl="2"/>
            <a:r>
              <a:rPr lang="en-US" dirty="0" smtClean="0"/>
              <a:t>Heavy Quarks (MUONS!)</a:t>
            </a:r>
          </a:p>
          <a:p>
            <a:pPr lvl="1"/>
            <a:r>
              <a:rPr lang="en-US" dirty="0" smtClean="0"/>
              <a:t>Dipoles =&gt; DOF in CNM</a:t>
            </a:r>
          </a:p>
          <a:p>
            <a:pPr lvl="2"/>
            <a:r>
              <a:rPr lang="en-US" dirty="0" smtClean="0"/>
              <a:t>Forward 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smtClean="0"/>
              <a:t>(MUONS!)</a:t>
            </a:r>
            <a:endParaRPr lang="en-US" i="1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0DD2-8A4D-4CC8-A390-712CB27B980B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</a:t>
            </a:r>
            <a:r>
              <a:rPr lang="en-US" dirty="0" smtClean="0"/>
              <a:t>Not Quantitative </a:t>
            </a:r>
            <a:r>
              <a:rPr lang="en-US" dirty="0" smtClean="0"/>
              <a:t>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simultaneous description of multiple observables</a:t>
            </a:r>
          </a:p>
          <a:p>
            <a:pPr lvl="1"/>
            <a:r>
              <a:rPr lang="en-US" dirty="0" smtClean="0"/>
              <a:t>even with inclusion of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F4452-0CC9-4A6D-9CC9-DE750ABCB1B9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5666601"/>
            <a:ext cx="1697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STAR, PRL106 (2011)</a:t>
            </a:r>
            <a:endParaRPr lang="en-US" sz="1200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22860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137617" y="21336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719836" y="6338888"/>
            <a:ext cx="25859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 smtClean="0">
                <a:solidFill>
                  <a:srgbClr val="CC0000"/>
                </a:solidFill>
              </a:rPr>
              <a:t>LHC </a:t>
            </a:r>
            <a:r>
              <a:rPr lang="en-US" sz="2800" baseline="0" dirty="0">
                <a:solidFill>
                  <a:srgbClr val="CC0000"/>
                </a:solidFill>
              </a:rPr>
              <a:t>energies?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5943600"/>
            <a:ext cx="2605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J </a:t>
            </a:r>
            <a:r>
              <a:rPr lang="en-US" sz="1600" dirty="0" err="1" smtClean="0"/>
              <a:t>Jia</a:t>
            </a:r>
            <a:r>
              <a:rPr lang="en-US" sz="1600" dirty="0" smtClean="0"/>
              <a:t> from QM09,</a:t>
            </a:r>
          </a:p>
          <a:p>
            <a:r>
              <a:rPr lang="en-US" sz="1600" dirty="0" smtClean="0"/>
              <a:t>J Nagle QM09</a:t>
            </a:r>
          </a:p>
        </p:txBody>
      </p:sp>
      <p:pic>
        <p:nvPicPr>
          <p:cNvPr id="10045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1" y="2449932"/>
            <a:ext cx="4190999" cy="356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F8DD-5947-4076-9FC1-701FD0B0018D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72848" y="22157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3276600"/>
            <a:ext cx="5410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log(E/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RHIC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lang="en-US" sz="2400" dirty="0" smtClean="0">
                <a:solidFill>
                  <a:srgbClr val="4D4D4D"/>
                </a:solidFill>
              </a:rPr>
              <a:t>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LHC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4864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609599"/>
            <a:ext cx="4953000" cy="4753505"/>
          </a:xfrm>
          <a:prstGeom prst="rect">
            <a:avLst/>
          </a:prstGeom>
          <a:noFill/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Qualitatively Perturbative at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D32FB-D9AC-405D-855C-15012E2024EE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09800" y="5105400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29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rise in data readily understood from generic perturbative physics!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46DF-3DC9-4EC0-B444-FC319E4D5653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24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</a:t>
            </a:r>
            <a:r>
              <a:rPr lang="en-US" dirty="0" smtClean="0"/>
              <a:t>and Jet Measurements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CMS sees redistribution of lost energy at large angles</a:t>
            </a:r>
          </a:p>
          <a:p>
            <a:pPr lvl="2"/>
            <a:r>
              <a:rPr lang="en-US" dirty="0" smtClean="0"/>
              <a:t>Naive pQCD expectation: collinear radiation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6639-ED9C-4FDD-80E8-2E531DB95A42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086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575" y="2505075"/>
            <a:ext cx="82010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297700" y="6172200"/>
            <a:ext cx="1770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Wyslouch</a:t>
            </a:r>
            <a:r>
              <a:rPr lang="en-US" sz="1200" dirty="0" smtClean="0"/>
              <a:t>, CMS,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and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5334000" cy="281940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Naively, pQCD =&gt; 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typical</a:t>
            </a:r>
            <a:r>
              <a:rPr lang="en-US" dirty="0" smtClean="0"/>
              <a:t>,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typical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/E;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baseline="-25000" dirty="0" smtClean="0"/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</a:t>
            </a:r>
          </a:p>
          <a:p>
            <a:pPr lvl="1">
              <a:buNone/>
            </a:pPr>
            <a:r>
              <a:rPr lang="en-US" dirty="0" smtClean="0"/>
              <a:t>			   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Collinear approximation is (maximally) violated;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</a:t>
            </a:r>
          </a:p>
          <a:p>
            <a:pPr lvl="1"/>
            <a:r>
              <a:rPr lang="en-US" dirty="0" smtClean="0"/>
              <a:t>pQCD </a:t>
            </a:r>
            <a:r>
              <a:rPr lang="en-US" dirty="0" smtClean="0"/>
              <a:t>is not inconsistent with data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75554-66A8-4C21-A855-B54B65D4CD79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3540369"/>
            <a:ext cx="4495799" cy="324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5146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9297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914400"/>
            <a:ext cx="281706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356523" y="3910264"/>
            <a:ext cx="178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 Roland, CMS, QM11</a:t>
            </a:r>
          </a:p>
        </p:txBody>
      </p:sp>
      <p:pic>
        <p:nvPicPr>
          <p:cNvPr id="92979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121280"/>
            <a:ext cx="3505200" cy="250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867400" y="6553200"/>
            <a:ext cx="1692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35240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Caveats in Mind...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Quantitatively compare a parameter free </a:t>
            </a:r>
            <a:r>
              <a:rPr lang="en-US" dirty="0" smtClean="0"/>
              <a:t>prediction </a:t>
            </a:r>
            <a:r>
              <a:rPr lang="en-US" dirty="0" smtClean="0"/>
              <a:t>from WHDG for LHC, rigorously constrained by RHIC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Increase density at LHC by observed increase in particle multiplicity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B521-71DA-467B-A444-3C992F24BB1E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646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459851"/>
            <a:ext cx="415938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114800" y="5257800"/>
            <a:ext cx="1720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PRC77, 2008</a:t>
            </a:r>
          </a:p>
        </p:txBody>
      </p:sp>
      <p:pic>
        <p:nvPicPr>
          <p:cNvPr id="9646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19158"/>
            <a:ext cx="4114800" cy="291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7"/>
          <p:cNvSpPr txBox="1">
            <a:spLocks/>
          </p:cNvSpPr>
          <p:nvPr/>
        </p:nvSpPr>
        <p:spPr>
          <a:xfrm>
            <a:off x="457200" y="41148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WHDG band from 1-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</a:rPr>
              <a:t>s </a:t>
            </a:r>
            <a:r>
              <a:rPr lang="en-US" sz="2800" dirty="0" smtClean="0">
                <a:solidFill>
                  <a:srgbClr val="005400"/>
                </a:solidFill>
              </a:rPr>
              <a:t>RHIC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r>
              <a:rPr lang="en-US" sz="2800" dirty="0" smtClean="0">
                <a:solidFill>
                  <a:srgbClr val="005400"/>
                </a:solidFill>
              </a:rPr>
              <a:t> extraction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Symbol" pitchFamily="18" charset="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predictions have small uncertainty from collinear approx</a:t>
            </a:r>
            <a:endParaRPr kumimoji="0" lang="en-US" sz="2800" b="0" i="0" u="none" strike="noStrike" kern="1200" cap="none" spc="0" normalizeH="0" baseline="-2500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WHDG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1981200" y="4154904"/>
            <a:ext cx="8229600" cy="2514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Constrain WHDG at RHIC</a:t>
            </a:r>
          </a:p>
          <a:p>
            <a:pPr lvl="1"/>
            <a:r>
              <a:rPr lang="en-US" dirty="0" smtClean="0"/>
              <a:t>Make LHC predictions assuming 				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~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ch</a:t>
            </a:r>
            <a:r>
              <a:rPr lang="en-US" dirty="0" smtClean="0"/>
              <a:t>/d</a:t>
            </a:r>
            <a:r>
              <a:rPr lang="en-US" dirty="0" smtClean="0">
                <a:latin typeface="Symbol" pitchFamily="18" charset="2"/>
              </a:rPr>
              <a:t>h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=&gt;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LHC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2.4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RHIC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F04A-5769-4E7E-A0D6-489447564C59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4689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6794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943600" y="4727487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NPA872 (2011)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473606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Data shown at Kruger2010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3" grpId="1" build="allAtOnce"/>
      <p:bldP spid="18" grpId="0" build="p"/>
      <p:bldP spid="18" grpId="1" build="p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Compared to R</a:t>
            </a:r>
            <a:r>
              <a:rPr lang="en-US" baseline="-25000" dirty="0" smtClean="0"/>
              <a:t>CP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Examine R</a:t>
            </a:r>
            <a:r>
              <a:rPr lang="en-US" baseline="-25000" dirty="0" smtClean="0"/>
              <a:t>CP</a:t>
            </a:r>
            <a:r>
              <a:rPr lang="en-US" dirty="0" smtClean="0"/>
              <a:t>, ratio of central to peripheral R</a:t>
            </a:r>
            <a:r>
              <a:rPr lang="en-US" baseline="-25000" dirty="0" smtClean="0"/>
              <a:t>AA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80551-55CC-48B4-B08E-0A852E223F2B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621977"/>
            <a:ext cx="4495800" cy="324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514600"/>
            <a:ext cx="3886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+ p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unc</a:t>
            </a:r>
            <a:r>
              <a:rPr lang="en-US" sz="2800" dirty="0" err="1" smtClean="0">
                <a:solidFill>
                  <a:srgbClr val="005400"/>
                </a:solidFill>
              </a:rPr>
              <a:t>ertainty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cancels</a:t>
            </a:r>
            <a:endParaRPr kumimoji="0" lang="en-US" sz="2800" b="0" i="0" u="none" strike="noStrike" kern="1200" cap="none" spc="0" normalizeH="0" baseline="-2500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0-5%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70-80%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Validity of E-loss in very peripheral collisions?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5819001"/>
            <a:ext cx="279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smtClean="0"/>
              <a:t>NP</a:t>
            </a:r>
            <a:r>
              <a:rPr lang="en-US" sz="1200" dirty="0" smtClean="0"/>
              <a:t>A872 </a:t>
            </a:r>
            <a:r>
              <a:rPr lang="en-US" sz="1200" dirty="0" smtClean="0"/>
              <a:t>(2011)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WHDG </a:t>
            </a:r>
            <a:r>
              <a:rPr lang="en-US" dirty="0" smtClean="0"/>
              <a:t>Describes LQ R</a:t>
            </a:r>
            <a:r>
              <a:rPr lang="en-US" baseline="-25000" dirty="0" smtClean="0"/>
              <a:t>AA</a:t>
            </a:r>
            <a:r>
              <a:rPr lang="en-US" dirty="0" smtClean="0"/>
              <a:t> </a:t>
            </a:r>
            <a:r>
              <a:rPr lang="en-US" i="1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867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Fixed by RHIC data, parameter-free WHDG describes preliminary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  <a:r>
              <a:rPr lang="en-US" dirty="0" smtClean="0"/>
              <a:t> quite well</a:t>
            </a:r>
          </a:p>
          <a:p>
            <a:pPr lvl="2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DB925-4E0C-4C6E-8AD1-0C97D455EC60}" type="datetime1">
              <a:rPr lang="en-US" smtClean="0"/>
              <a:t>4/30/2012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66800"/>
            <a:ext cx="3886200" cy="373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56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7432" y="1143001"/>
            <a:ext cx="479796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71800" y="4495801"/>
            <a:ext cx="2366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 and</a:t>
            </a:r>
          </a:p>
          <a:p>
            <a:r>
              <a:rPr lang="en-US" sz="1200" dirty="0" smtClean="0"/>
              <a:t>cdsweb.cern.ch/record/1352777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9556" y="4419601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JPhysG38 (2011)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C32A-40FA-4F67-B460-CC64A9F1F77B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91600" cy="5791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NB: R</a:t>
            </a:r>
            <a:r>
              <a:rPr lang="en-US" baseline="-25000" dirty="0" smtClean="0"/>
              <a:t>AA</a:t>
            </a:r>
            <a:r>
              <a:rPr lang="en-US" dirty="0" smtClean="0"/>
              <a:t> requires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D, B (?) </a:t>
            </a:r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at </a:t>
            </a:r>
            <a:r>
              <a:rPr lang="en-US" dirty="0" smtClean="0"/>
              <a:t>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409F-82AF-45CB-8FC8-7AFFB42B2C21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9267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295400"/>
            <a:ext cx="7205663" cy="348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76800" y="4648200"/>
            <a:ext cx="362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PANIC11 (arXiv:1107.2136)</a:t>
            </a:r>
          </a:p>
          <a:p>
            <a:r>
              <a:rPr lang="en-US" sz="1200" dirty="0" smtClean="0"/>
              <a:t>ALICE, 1203.2160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098800" y="3188368"/>
            <a:ext cx="23622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39064" y="3477128"/>
            <a:ext cx="22860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19800" y="3352800"/>
            <a:ext cx="1192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CMS B → J/</a:t>
            </a:r>
            <a:r>
              <a:rPr lang="en-US" sz="1200" b="1" i="1" dirty="0" smtClean="0">
                <a:latin typeface="Symbol" pitchFamily="18" charset="2"/>
              </a:rPr>
              <a:t>y</a:t>
            </a:r>
            <a:r>
              <a:rPr lang="en-US" sz="1200" b="1" dirty="0" smtClean="0">
                <a:latin typeface="Symbol" pitchFamily="18" charset="2"/>
              </a:rPr>
              <a:t> </a:t>
            </a:r>
            <a:endParaRPr lang="en-US" sz="1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31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0BC8-A61A-448C-80FB-8CB33A51258A}" type="datetime1">
              <a:rPr lang="en-US" smtClean="0"/>
              <a:t>4/30/2012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D7D4C-EEA6-4DFB-8AFA-25A6C31AC8FA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10127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19463"/>
            <a:ext cx="5257800" cy="26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52800" y="4343400"/>
            <a:ext cx="2491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</a:t>
            </a:r>
            <a:r>
              <a:rPr lang="en-US" sz="1200" dirty="0" smtClean="0"/>
              <a:t>(</a:t>
            </a:r>
            <a:r>
              <a:rPr lang="en-US" sz="1200" dirty="0" smtClean="0"/>
              <a:t>arXiv:1108.5876)</a:t>
            </a:r>
          </a:p>
          <a:p>
            <a:r>
              <a:rPr lang="en-US" sz="1200" dirty="0" smtClean="0"/>
              <a:t>ALICE, arXiv:1203.2160</a:t>
            </a:r>
            <a:endParaRPr lang="en-US" sz="1200" dirty="0" smtClean="0"/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</a:t>
            </a:r>
            <a:r>
              <a:rPr lang="en-US" dirty="0" smtClean="0"/>
              <a:t>Light </a:t>
            </a:r>
            <a:r>
              <a:rPr lang="en-US" dirty="0" smtClean="0"/>
              <a:t>q</a:t>
            </a:r>
            <a:r>
              <a:rPr lang="en-US" dirty="0" smtClean="0"/>
              <a:t> E-Loss &amp; Dist.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DC9B-655B-42DD-8FDC-951E3CD369B4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solidFill>
                  <a:srgbClr val="005400"/>
                </a:solidFill>
              </a:rPr>
              <a:t>Suggests w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angle energy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dirty="0" smtClean="0"/>
              <a:t>JPhysG38 (2011)</a:t>
            </a:r>
            <a:endParaRPr lang="en-US" sz="12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34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to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pQCD: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AdS and pQCD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R</a:t>
            </a:r>
            <a:r>
              <a:rPr lang="en-US" sz="2400" i="1" baseline="30000" dirty="0" err="1">
                <a:solidFill>
                  <a:srgbClr val="4D4D4D"/>
                </a:solidFill>
              </a:rPr>
              <a:t>cb</a:t>
            </a:r>
            <a:r>
              <a:rPr lang="en-US" sz="2400" baseline="-25000" dirty="0" err="1">
                <a:solidFill>
                  <a:srgbClr val="4D4D4D"/>
                </a:solidFill>
              </a:rPr>
              <a:t>pQCD</a:t>
            </a:r>
            <a:r>
              <a:rPr lang="en-US" sz="2400" dirty="0">
                <a:solidFill>
                  <a:srgbClr val="4D4D4D"/>
                </a:solidFill>
              </a:rPr>
              <a:t>(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 dirty="0">
                <a:solidFill>
                  <a:srgbClr val="4D4D4D"/>
                </a:solidFill>
              </a:rPr>
              <a:t>s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i="1" dirty="0">
                <a:solidFill>
                  <a:srgbClr val="4D4D4D"/>
                </a:solidFill>
              </a:rPr>
              <a:t>n</a:t>
            </a:r>
            <a:r>
              <a:rPr lang="en-US" sz="2400" dirty="0">
                <a:solidFill>
                  <a:srgbClr val="4D4D4D"/>
                </a:solidFill>
              </a:rPr>
              <a:t>(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 L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 log(M</a:t>
            </a:r>
            <a:r>
              <a:rPr lang="en-US" sz="2400" baseline="-25000" dirty="0">
                <a:solidFill>
                  <a:srgbClr val="4D4D4D"/>
                </a:solidFill>
              </a:rPr>
              <a:t>b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c</a:t>
            </a:r>
            <a:r>
              <a:rPr lang="en-US" sz="2400" dirty="0">
                <a:solidFill>
                  <a:srgbClr val="4D4D4D"/>
                </a:solidFill>
              </a:rPr>
              <a:t>) (   /</a:t>
            </a:r>
            <a:r>
              <a:rPr lang="en-US" sz="2400" dirty="0" err="1">
                <a:solidFill>
                  <a:srgbClr val="4D4D4D"/>
                </a:solidFill>
              </a:rPr>
              <a:t>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)</a:t>
            </a:r>
            <a:endParaRPr lang="en-US" sz="2400" baseline="-25000" dirty="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5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40BDC-EF80-4DA2-908E-2FBDA26463BE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0" grpId="0"/>
      <p:bldP spid="613382" grpId="0" animBg="1"/>
      <p:bldP spid="61338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35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3484B-1162-4BC7-B864-995AAD6BCB2E}" type="datetime1">
              <a:rPr lang="en-US" smtClean="0"/>
              <a:t>4/30/2012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143000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105400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  <a:endParaRPr lang="en-US" sz="1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Cold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Energy Loss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83AC8-244E-43B8-AE76-BDF773DC7D6D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37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01785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017864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017863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01785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017861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017862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017865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A99F-7B4B-4D65-AA56-F30101060052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  <p:bldP spid="95030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38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015811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015810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BF4A-BE63-49F5-9B1D-DF64CA9FDDC9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Cold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Imaging/IC for HIC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CBC29-E494-4B44-A111-30F731C94DAF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F429-4D36-4319-A6F6-C92B9DE21B7D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Many-body QCD:</a:t>
            </a:r>
          </a:p>
          <a:p>
            <a:pPr lvl="1"/>
            <a:r>
              <a:rPr lang="en-US" dirty="0" smtClean="0"/>
              <a:t>Quantitative extraction of properties (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/s, E-loss,...) requires quantitative knowledge of the geometry</a:t>
            </a:r>
          </a:p>
          <a:p>
            <a:pPr lvl="2"/>
            <a:r>
              <a:rPr lang="en-US" dirty="0" smtClean="0"/>
              <a:t>Physics of “the edge” very important, not under good theoretical control (non-perturbative)</a:t>
            </a:r>
          </a:p>
          <a:p>
            <a:r>
              <a:rPr lang="en-US" dirty="0" smtClean="0"/>
              <a:t>EVMP provides an independent, direct measurement of the small-x nuclear profile</a:t>
            </a:r>
          </a:p>
          <a:p>
            <a:pPr lvl="1"/>
            <a:r>
              <a:rPr lang="en-US" dirty="0" smtClean="0"/>
              <a:t>Very sensitive to edge physics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0B6E-C93F-45FD-81E7-7F4AC776270D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LHeC</a:t>
            </a:r>
            <a:r>
              <a:rPr lang="en-US" dirty="0" smtClean="0"/>
              <a:t> </a:t>
            </a:r>
            <a:r>
              <a:rPr lang="en-US" dirty="0" smtClean="0"/>
              <a:t>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85CDE-8478-4FDB-BFF3-1A1FE7D85347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</a:t>
            </a:r>
            <a:r>
              <a:rPr lang="en-US" dirty="0" smtClean="0"/>
              <a:t>in 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C16CB-0345-4F29-A34A-7466A13CFAC6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Unitarized</a:t>
            </a:r>
            <a:r>
              <a:rPr lang="en-US" dirty="0" smtClean="0"/>
              <a:t> Results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-76200" y="5943600"/>
            <a:ext cx="4419600" cy="6096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Little Change at “large” x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4267200" y="5791200"/>
            <a:ext cx="5029200" cy="8382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Sig. shape diff. from </a:t>
            </a:r>
            <a:r>
              <a:rPr lang="en-US" dirty="0" err="1" smtClean="0"/>
              <a:t>unitarization</a:t>
            </a:r>
            <a:r>
              <a:rPr lang="en-US" dirty="0" smtClean="0"/>
              <a:t>.  NB esp. changes due to MSTW uncertainties, KLN’s slower </a:t>
            </a:r>
            <a:r>
              <a:rPr lang="en-US" dirty="0" err="1" smtClean="0"/>
              <a:t>dropoff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3E277-C56F-499A-8303-CA17BF7A4FAE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6132" y="956846"/>
            <a:ext cx="3165860" cy="483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700888" y="1337846"/>
            <a:ext cx="1440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DGLAPU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KLNU (</a:t>
            </a:r>
            <a:r>
              <a:rPr lang="en-US" sz="1200" dirty="0" smtClean="0">
                <a:solidFill>
                  <a:srgbClr val="00B0F0"/>
                </a:solidFill>
              </a:rPr>
              <a:t>Teal Band</a:t>
            </a:r>
            <a:r>
              <a:rPr lang="en-US" sz="1200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1749" y="5486400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 (GeV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4859442" y="3107804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290102" y="2023646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 = 10</a:t>
            </a:r>
            <a:r>
              <a:rPr lang="en-US" sz="1200" baseline="30000" dirty="0" smtClean="0"/>
              <a:t>-6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990600"/>
            <a:ext cx="3048000" cy="47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495949" y="5486400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 (GeV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211242" y="3065358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dirty="0" err="1" smtClean="0">
                <a:latin typeface="Symbol" pitchFamily="18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2895600" y="1981200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 = 10</a:t>
            </a:r>
            <a:r>
              <a:rPr lang="en-US" sz="1200" baseline="30000" dirty="0" smtClean="0"/>
              <a:t>-3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41819" y="1295400"/>
            <a:ext cx="1915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DGLAPU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; solid)</a:t>
            </a:r>
          </a:p>
          <a:p>
            <a:r>
              <a:rPr lang="en-US" sz="1200" dirty="0" smtClean="0"/>
              <a:t>DGLAP (</a:t>
            </a:r>
            <a:r>
              <a:rPr lang="en-US" sz="1200" dirty="0" smtClean="0">
                <a:solidFill>
                  <a:srgbClr val="0070C0"/>
                </a:solidFill>
              </a:rPr>
              <a:t>B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7030A0"/>
                </a:solidFill>
              </a:rPr>
              <a:t>P</a:t>
            </a:r>
            <a:r>
              <a:rPr lang="en-US" sz="1200" dirty="0" smtClean="0"/>
              <a:t>, </a:t>
            </a:r>
            <a:r>
              <a:rPr lang="en-US" sz="1200" dirty="0" smtClean="0">
                <a:solidFill>
                  <a:srgbClr val="CC9900"/>
                </a:solidFill>
              </a:rPr>
              <a:t>G</a:t>
            </a:r>
            <a:r>
              <a:rPr lang="en-US" sz="1200" dirty="0" smtClean="0"/>
              <a:t>; dashed)</a:t>
            </a:r>
          </a:p>
          <a:p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Muons</a:t>
            </a:r>
            <a:r>
              <a:rPr lang="en-US" dirty="0" smtClean="0"/>
              <a:t> provide a powerful and unique tool for investigating the novel many-body non-Abelian physics of QCD</a:t>
            </a:r>
          </a:p>
          <a:p>
            <a:pPr lvl="1"/>
            <a:r>
              <a:rPr lang="en-US" dirty="0" smtClean="0"/>
              <a:t>Energy Loss:</a:t>
            </a:r>
          </a:p>
          <a:p>
            <a:pPr lvl="2"/>
            <a:r>
              <a:rPr lang="en-US" dirty="0" smtClean="0"/>
              <a:t>c, b → D, B → </a:t>
            </a:r>
            <a:r>
              <a:rPr lang="en-US" i="1" dirty="0" smtClean="0">
                <a:latin typeface="Symbol" pitchFamily="18" charset="2"/>
              </a:rPr>
              <a:t>m</a:t>
            </a:r>
            <a:r>
              <a:rPr lang="en-US" dirty="0" smtClean="0"/>
              <a:t> provide insight into HQ E-Loss</a:t>
            </a:r>
          </a:p>
          <a:p>
            <a:pPr lvl="3"/>
            <a:r>
              <a:rPr lang="en-US" dirty="0" smtClean="0"/>
              <a:t>Changing mid- to forward-rapidity: vary input spectrum, medium path</a:t>
            </a:r>
          </a:p>
          <a:p>
            <a:pPr lvl="2"/>
            <a:r>
              <a:rPr lang="en-US" dirty="0" smtClean="0"/>
              <a:t>Vitally important consistency check on theory</a:t>
            </a:r>
          </a:p>
          <a:p>
            <a:pPr lvl="1"/>
            <a:r>
              <a:rPr lang="en-US" dirty="0" smtClean="0"/>
              <a:t>Cold Nuclear Matter:</a:t>
            </a:r>
          </a:p>
          <a:p>
            <a:pPr lvl="2"/>
            <a:r>
              <a:rPr lang="en-US" dirty="0" smtClean="0"/>
              <a:t>Additional consistency constraints on E-Loss theory</a:t>
            </a:r>
          </a:p>
          <a:p>
            <a:pPr lvl="2"/>
            <a:r>
              <a:rPr lang="en-US" dirty="0" smtClean="0"/>
              <a:t>e + A </a:t>
            </a:r>
            <a:r>
              <a:rPr lang="en-US" dirty="0" smtClean="0"/>
              <a:t>→ </a:t>
            </a:r>
            <a:r>
              <a:rPr lang="en-US" dirty="0" smtClean="0"/>
              <a:t>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/>
              <a:t>: Direct measure of glue in boosted A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5CC37-8CF5-4097-8D6F-50E3FBD9D98E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EB91F-F206-43A2-9B7E-7910FFAA47CF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Energy 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posterity: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16F60-91DA-4347-9A98-39B6095198E8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717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981200"/>
            <a:ext cx="5638799" cy="403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95800" y="6019800"/>
            <a:ext cx="2693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47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866A-20A1-495E-9EE6-05CF56F41F97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Fluctuations?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Hot spots can be huge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NEXUS calculation for </a:t>
            </a:r>
            <a:r>
              <a:rPr lang="en-US" b="1" i="1" dirty="0" smtClean="0"/>
              <a:t>10% most central</a:t>
            </a:r>
            <a:r>
              <a:rPr lang="en-US" dirty="0" smtClean="0"/>
              <a:t> top RHIC energy event</a:t>
            </a:r>
            <a:endParaRPr lang="en-US" b="1" i="1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For simple E-loss not a large effect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/>
              <a:t>fluc</a:t>
            </a:r>
            <a:r>
              <a:rPr lang="en-US" dirty="0" smtClean="0"/>
              <a:t>., opacity exp.?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28009-B6E0-4BBC-A823-7A0B88ECE023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1752600"/>
            <a:ext cx="3123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58337" y="5334000"/>
            <a:ext cx="2185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 and Wei, arXiv:1005.0645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812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Corrections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C9A4-79BE-47A4-8D71-CE08E07E4A40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923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14400"/>
            <a:ext cx="7620000" cy="530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4414" y="6183868"/>
            <a:ext cx="878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Likely important, but integration over many variables required for comparison to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791200" y="2021566"/>
            <a:ext cx="3358252" cy="3455309"/>
            <a:chOff x="5791200" y="2021566"/>
            <a:chExt cx="3358252" cy="3455309"/>
          </a:xfrm>
        </p:grpSpPr>
        <p:pic>
          <p:nvPicPr>
            <p:cNvPr id="963585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1200" y="3429000"/>
              <a:ext cx="3358252" cy="204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" name="Straight Arrow Connector 11"/>
            <p:cNvCxnSpPr/>
            <p:nvPr/>
          </p:nvCxnSpPr>
          <p:spPr>
            <a:xfrm flipH="1" flipV="1">
              <a:off x="7368465" y="2514600"/>
              <a:ext cx="228600" cy="137160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21004255">
              <a:off x="6281368" y="2021566"/>
              <a:ext cx="21531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Measurement!</a:t>
              </a:r>
              <a:endParaRPr lang="en-US" sz="2400" dirty="0" err="1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AE76B-DC5D-443E-A09D-89954ADDE212}" type="datetime1">
              <a:rPr lang="en-US" smtClean="0"/>
              <a:t>4/30/2012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3574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74095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68257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A76DA-2502-46E7-8826-09C9A5164910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828800"/>
            <a:ext cx="4191000" cy="349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057400"/>
            <a:ext cx="4876800" cy="302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00400" y="5486400"/>
            <a:ext cx="2239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BC6D-797C-475B-9148-2058D4CEBCCE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7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68413"/>
            <a:ext cx="4572000" cy="4387850"/>
          </a:xfrm>
          <a:prstGeom prst="rect">
            <a:avLst/>
          </a:prstGeom>
          <a:noFill/>
        </p:spPr>
      </p:pic>
      <p:pic>
        <p:nvPicPr>
          <p:cNvPr id="8" name="Picture 4" descr="cmsRAA_ha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519238"/>
            <a:ext cx="4465637" cy="42862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01382" y="5438001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6400800" cy="1143000"/>
          </a:xfrm>
        </p:spPr>
        <p:txBody>
          <a:bodyPr/>
          <a:lstStyle/>
          <a:p>
            <a:r>
              <a:rPr lang="en-US" dirty="0" err="1" smtClean="0"/>
              <a:t>Mult</a:t>
            </a:r>
            <a:r>
              <a:rPr lang="en-US" dirty="0" smtClean="0"/>
              <a:t>. Obs. at LHC?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3657600"/>
            <a:ext cx="4800600" cy="2895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Are pQCD predictions of </a:t>
            </a:r>
            <a:r>
              <a:rPr lang="en-US" b="1" i="1" dirty="0" smtClean="0"/>
              <a:t>both </a:t>
            </a:r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&amp; v</a:t>
            </a:r>
            <a:r>
              <a:rPr lang="en-US" baseline="-25000" dirty="0" smtClean="0"/>
              <a:t>2</a:t>
            </a:r>
            <a:r>
              <a:rPr lang="en-US" dirty="0" smtClean="0"/>
              <a:t> consistent with data?  At 100 </a:t>
            </a:r>
            <a:r>
              <a:rPr lang="en-US" dirty="0" err="1" smtClean="0"/>
              <a:t>GeV</a:t>
            </a:r>
            <a:r>
              <a:rPr lang="en-US" dirty="0" smtClean="0"/>
              <a:t>/c?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12F3-E4D9-4525-ADFB-667136E80A7A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958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6526"/>
            <a:ext cx="554399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846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58737"/>
            <a:ext cx="2650231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706162"/>
            <a:ext cx="3276600" cy="315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33400" y="3761601"/>
            <a:ext cx="1427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6581001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Wenger, private communication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64805" y="3195935"/>
            <a:ext cx="1478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 </a:t>
            </a:r>
            <a:r>
              <a:rPr lang="en-US" sz="1200" dirty="0" err="1" smtClean="0"/>
              <a:t>Jia</a:t>
            </a:r>
            <a:r>
              <a:rPr lang="en-US" sz="1200" dirty="0" smtClean="0"/>
              <a:t>, WAH, J Liao,</a:t>
            </a:r>
          </a:p>
          <a:p>
            <a:r>
              <a:rPr lang="en-US" sz="1200" dirty="0" smtClean="0"/>
              <a:t>arXiv:1101.0290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8600" y="2362200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7787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dirty="0" smtClean="0"/>
              <a:t>Motivating High Momentum Probes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67B6-5371-4CBD-9764-275556A82E67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1066800" y="36576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19123163">
            <a:off x="543297" y="3399566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" y="5334000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Medium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33967" y="5334000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Medium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379E6-07DC-43B8-AF55-93E8B57C79BB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3410" y="6027003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9840A"/>
                </a:solidFill>
              </a:rPr>
              <a:t>See also </a:t>
            </a:r>
            <a:r>
              <a:rPr lang="en-US" sz="1200" dirty="0" err="1" smtClean="0">
                <a:solidFill>
                  <a:srgbClr val="09840A"/>
                </a:solidFill>
              </a:rPr>
              <a:t>Marquet</a:t>
            </a:r>
            <a:r>
              <a:rPr lang="en-US" sz="1200" dirty="0" smtClean="0">
                <a:solidFill>
                  <a:srgbClr val="09840A"/>
                </a:solidFill>
              </a:rPr>
              <a:t> and </a:t>
            </a:r>
            <a:r>
              <a:rPr lang="en-US" sz="1200" dirty="0" err="1" smtClean="0">
                <a:solidFill>
                  <a:srgbClr val="09840A"/>
                </a:solidFill>
              </a:rPr>
              <a:t>Renk</a:t>
            </a:r>
            <a:r>
              <a:rPr lang="en-US" sz="12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200" dirty="0" err="1" smtClean="0">
                <a:solidFill>
                  <a:srgbClr val="09840A"/>
                </a:solidFill>
              </a:rPr>
              <a:t>Jia</a:t>
            </a:r>
            <a:r>
              <a:rPr lang="en-US" sz="12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2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2765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1104 (2011)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066800"/>
            <a:ext cx="4191000" cy="25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05600" y="374109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495800" y="4267200"/>
            <a:ext cx="4267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quarks and gluons: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Leads to lack of T dependence?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Qual</a:t>
            </a:r>
            <a:r>
              <a:rPr lang="en-US" dirty="0" smtClean="0"/>
              <a:t> Norm of R</a:t>
            </a:r>
            <a:r>
              <a:rPr lang="en-US" baseline="-25000" dirty="0" smtClean="0"/>
              <a:t>AA</a:t>
            </a:r>
            <a:r>
              <a:rPr lang="en-US" dirty="0" smtClean="0"/>
              <a:t> From RHIC to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F57B-B643-4CF7-BFA8-4DB46F69DD31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475601"/>
            <a:ext cx="4019550" cy="400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81998" y="55142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0" name="Content Placeholder 22"/>
          <p:cNvSpPr txBox="1">
            <a:spLocks/>
          </p:cNvSpPr>
          <p:nvPr/>
        </p:nvSpPr>
        <p:spPr>
          <a:xfrm>
            <a:off x="152400" y="5943600"/>
            <a:ext cx="9296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Suppression from RHIC to LHC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generically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increases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066800"/>
            <a:ext cx="4572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QGP density scales with observed particle multiplicity: ~2.5x more dense than RHIC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969925"/>
            <a:ext cx="4343400" cy="28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537594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PRL105,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B9D8-28B0-4977-AE83-D5F1C7090534}" type="datetime1">
              <a:rPr lang="en-US" smtClean="0"/>
              <a:t>4/30/2012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56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013762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013763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4876800" y="3765131"/>
            <a:ext cx="3844012" cy="3091572"/>
            <a:chOff x="4876800" y="3765131"/>
            <a:chExt cx="3844012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2344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0807.4526</a:t>
              </a:r>
            </a:p>
          </p:txBody>
        </p:sp>
      </p:grpSp>
      <p:grpSp>
        <p:nvGrpSpPr>
          <p:cNvPr id="9" name="Group 29"/>
          <p:cNvGrpSpPr/>
          <p:nvPr/>
        </p:nvGrpSpPr>
        <p:grpSpPr>
          <a:xfrm>
            <a:off x="990600" y="3601649"/>
            <a:ext cx="3994929" cy="3141514"/>
            <a:chOff x="990600" y="3601649"/>
            <a:chExt cx="3994929" cy="3141514"/>
          </a:xfrm>
        </p:grpSpPr>
        <p:sp>
          <p:nvSpPr>
            <p:cNvPr id="22" name="TextBox 21"/>
            <p:cNvSpPr txBox="1"/>
            <p:nvPr/>
          </p:nvSpPr>
          <p:spPr>
            <a:xfrm>
              <a:off x="3276600" y="6237564"/>
              <a:ext cx="17089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STAR, PRL102 (2009)</a:t>
              </a:r>
            </a:p>
          </p:txBody>
        </p:sp>
        <p:pic>
          <p:nvPicPr>
            <p:cNvPr id="12186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3601649"/>
              <a:ext cx="2971800" cy="3141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 from Higher Harmonics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2C6B7-D536-4ED7-BF4D-2A31EA3EBFF5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10076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219200"/>
            <a:ext cx="862999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81400" y="4724400"/>
            <a:ext cx="2117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 et al., arXiv:1106.6350</a:t>
            </a:r>
          </a:p>
        </p:txBody>
      </p:sp>
      <p:pic>
        <p:nvPicPr>
          <p:cNvPr id="10076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5064026"/>
            <a:ext cx="8839200" cy="72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Published Results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3434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NB: ALICE unmeasured p + p interpolation &gt; LO pQCD</a:t>
            </a:r>
          </a:p>
          <a:p>
            <a:pPr lvl="1"/>
            <a:r>
              <a:rPr lang="en-US" dirty="0" smtClean="0"/>
              <a:t>Also, small reported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bin</a:t>
            </a:r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2"/>
            <a:r>
              <a:rPr lang="en-US" dirty="0" smtClean="0"/>
              <a:t>Fluctuations important at large centralities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AADB1-18CB-42BE-BB35-A0B589038F53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990600"/>
            <a:ext cx="3962400" cy="53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53000" y="6096000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arXiv:1104.4958</a:t>
            </a:r>
          </a:p>
        </p:txBody>
      </p:sp>
      <p:pic>
        <p:nvPicPr>
          <p:cNvPr id="9871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30" y="4114800"/>
            <a:ext cx="424337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pQCD E-Loss Uncertainties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D6624-E31A-4355-92D2-C1B6985D5DBB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5F3D-BC51-42DF-B093-1A3DF4951643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401347" y="54980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54864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54864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~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54980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4800" y="5971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971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971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971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970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970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39624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/>
          <p:nvPr/>
        </p:nvGrpSpPr>
        <p:grpSpPr>
          <a:xfrm>
            <a:off x="2438400" y="41148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51"/>
          <p:cNvCxnSpPr/>
          <p:nvPr/>
        </p:nvCxnSpPr>
        <p:spPr>
          <a:xfrm>
            <a:off x="1981200" y="4114800"/>
            <a:ext cx="7010400" cy="13716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38200" y="3581400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High Momentum Particle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rad,pQCD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3</a:t>
            </a:r>
            <a:r>
              <a:rPr lang="en-US" dirty="0" smtClean="0"/>
              <a:t>; 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el,pQCD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Nontrivial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5750-899B-4E6A-BD89-6F4590C9D8F2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2332037"/>
            <a:ext cx="4038600" cy="4525963"/>
          </a:xfrm>
        </p:spPr>
        <p:txBody>
          <a:bodyPr/>
          <a:lstStyle/>
          <a:p>
            <a:pPr lvl="1"/>
            <a:r>
              <a:rPr lang="en-US" dirty="0" smtClean="0"/>
              <a:t>KLN CGC vs. WS </a:t>
            </a:r>
            <a:r>
              <a:rPr lang="en-US" dirty="0" err="1" smtClean="0"/>
              <a:t>Glaub</a:t>
            </a:r>
            <a:r>
              <a:rPr lang="en-US" dirty="0" smtClean="0"/>
              <a:t>.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1066800"/>
          </a:xfrm>
        </p:spPr>
        <p:txBody>
          <a:bodyPr/>
          <a:lstStyle/>
          <a:p>
            <a:pPr lvl="1"/>
            <a:r>
              <a:rPr lang="en-US" dirty="0" smtClean="0"/>
              <a:t>Effect not large enough for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6EFA5-9EA2-494A-B6B2-2DEC54F88FD2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343400"/>
            <a:ext cx="3196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extreme</a:t>
            </a:r>
          </a:p>
          <a:p>
            <a:r>
              <a:rPr lang="en-US" sz="2400" dirty="0" smtClean="0"/>
              <a:t>initial geometry?</a:t>
            </a:r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3581400" y="54102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PRC83 (2011), </a:t>
            </a:r>
            <a:r>
              <a:rPr lang="en-US" dirty="0" err="1" smtClean="0"/>
              <a:t>Jia</a:t>
            </a:r>
            <a:r>
              <a:rPr lang="en-US" dirty="0" smtClean="0"/>
              <a:t>, WH, Liao, 1101.0290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400"/>
            <a:ext cx="499199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5867400"/>
            <a:ext cx="3830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Betz,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arXiv:1102.5416 [</a:t>
            </a:r>
            <a:r>
              <a:rPr lang="en-US" sz="1200" dirty="0" err="1" smtClean="0"/>
              <a:t>nucl-th</a:t>
            </a:r>
            <a:r>
              <a:rPr lang="en-US" sz="1200" dirty="0" smtClean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CEDD-27F6-47A9-A3DE-E3C74BD93246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Coll. Approx. and Constrained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/>
              <a:t>Fix </a:t>
            </a:r>
            <a:r>
              <a:rPr lang="en-US" sz="2800" dirty="0" err="1" smtClean="0"/>
              <a:t>dN</a:t>
            </a:r>
            <a:r>
              <a:rPr lang="en-US" sz="2800" baseline="-25000" dirty="0" err="1" smtClean="0"/>
              <a:t>g</a:t>
            </a:r>
            <a:r>
              <a:rPr lang="en-US" sz="2800" dirty="0" smtClean="0"/>
              <a:t>/</a:t>
            </a:r>
            <a:r>
              <a:rPr lang="en-US" sz="2800" dirty="0" err="1" smtClean="0"/>
              <a:t>dy</a:t>
            </a:r>
            <a:r>
              <a:rPr lang="en-US" sz="2800" dirty="0" smtClean="0"/>
              <a:t> from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, calculate v</a:t>
            </a:r>
            <a:r>
              <a:rPr lang="en-US" sz="2800" baseline="-25000" dirty="0" smtClean="0"/>
              <a:t>2</a:t>
            </a:r>
          </a:p>
          <a:p>
            <a:pPr lvl="1">
              <a:defRPr/>
            </a:pPr>
            <a:r>
              <a:rPr lang="en-US" sz="2400" dirty="0" smtClean="0"/>
              <a:t>Expect: larger 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for smaller opening angle</a:t>
            </a:r>
          </a:p>
          <a:p>
            <a:pPr lvl="2">
              <a:defRPr/>
            </a:pPr>
            <a:r>
              <a:rPr lang="en-US" sz="2000" dirty="0" err="1" smtClean="0">
                <a:latin typeface="Symbol" pitchFamily="18" charset="2"/>
              </a:rPr>
              <a:t>t</a:t>
            </a:r>
            <a:r>
              <a:rPr lang="en-US" sz="2000" baseline="-25000" dirty="0" err="1" smtClean="0"/>
              <a:t>coh</a:t>
            </a:r>
            <a:r>
              <a:rPr lang="en-US" sz="2000" dirty="0" smtClean="0"/>
              <a:t> = </a:t>
            </a:r>
            <a:r>
              <a:rPr lang="en-US" sz="2000" dirty="0" err="1" smtClean="0"/>
              <a:t>xE</a:t>
            </a:r>
            <a:r>
              <a:rPr lang="en-US" sz="2000" dirty="0" smtClean="0"/>
              <a:t>/k</a:t>
            </a:r>
            <a:r>
              <a:rPr lang="en-US" sz="2000" baseline="-25000" dirty="0" smtClean="0"/>
              <a:t>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larger for smaller </a:t>
            </a:r>
            <a:r>
              <a:rPr lang="en-US" sz="2000" dirty="0" err="1" smtClean="0">
                <a:latin typeface="Symbol" pitchFamily="18" charset="2"/>
              </a:rPr>
              <a:t>q</a:t>
            </a:r>
            <a:r>
              <a:rPr lang="en-US" sz="2000" baseline="-25000" dirty="0" err="1" smtClean="0"/>
              <a:t>max</a:t>
            </a:r>
            <a:endParaRPr lang="en-US" sz="2000" dirty="0" smtClean="0"/>
          </a:p>
          <a:p>
            <a:pPr lvl="3">
              <a:defRPr/>
            </a:pPr>
            <a:r>
              <a:rPr lang="en-US" sz="1600" dirty="0" smtClean="0"/>
              <a:t>more paths in deep LPM (</a:t>
            </a:r>
            <a:r>
              <a:rPr lang="en-US" sz="1600" dirty="0" smtClean="0">
                <a:latin typeface="Symbol" pitchFamily="18" charset="2"/>
              </a:rPr>
              <a:t>D</a:t>
            </a:r>
            <a:r>
              <a:rPr lang="en-US" sz="1600" dirty="0" smtClean="0"/>
              <a:t>E ~ L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 region</a:t>
            </a:r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2">
              <a:defRPr/>
            </a:pPr>
            <a:endParaRPr lang="en-US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buNone/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1">
              <a:defRPr/>
            </a:pPr>
            <a:r>
              <a:rPr lang="en-US" sz="2400" dirty="0" smtClean="0"/>
              <a:t>Not large sensitivity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CD13-A289-41E3-8846-E89BF565F733}" type="datetime1">
              <a:rPr lang="en-US" smtClean="0"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6368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6368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562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3027363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78163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Geometry, Early Time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38200" y="1600200"/>
            <a:ext cx="5257800" cy="5334000"/>
          </a:xfrm>
        </p:spPr>
        <p:txBody>
          <a:bodyPr>
            <a:normAutofit/>
          </a:bodyPr>
          <a:lstStyle/>
          <a:p>
            <a:pPr lvl="2"/>
            <a:r>
              <a:rPr lang="en-US" b="1" i="1" dirty="0" smtClean="0"/>
              <a:t>Significant</a:t>
            </a:r>
            <a:r>
              <a:rPr lang="en-US" dirty="0" smtClean="0"/>
              <a:t> progress made</a:t>
            </a:r>
          </a:p>
          <a:p>
            <a:pPr lvl="3"/>
            <a:r>
              <a:rPr lang="en-US" sz="2200" dirty="0" smtClean="0"/>
              <a:t>Full geometry integration, dynamical scattering centers</a:t>
            </a:r>
          </a:p>
          <a:p>
            <a:pPr lvl="3"/>
            <a:r>
              <a:rPr lang="en-US" sz="2200" dirty="0" smtClean="0"/>
              <a:t>RHIC suppression with </a:t>
            </a:r>
            <a:r>
              <a:rPr lang="en-US" sz="2200" dirty="0" err="1" smtClean="0"/>
              <a:t>dN</a:t>
            </a:r>
            <a:r>
              <a:rPr lang="en-US" sz="2200" baseline="-25000" dirty="0" err="1" smtClean="0"/>
              <a:t>g</a:t>
            </a:r>
            <a:r>
              <a:rPr lang="en-US" sz="2200" dirty="0" smtClean="0"/>
              <a:t>/</a:t>
            </a:r>
            <a:r>
              <a:rPr lang="en-US" sz="2200" dirty="0" err="1" smtClean="0"/>
              <a:t>dy</a:t>
            </a:r>
            <a:r>
              <a:rPr lang="en-US" sz="2200" dirty="0" smtClean="0"/>
              <a:t> = 1000</a:t>
            </a:r>
          </a:p>
          <a:p>
            <a:pPr lvl="3"/>
            <a:r>
              <a:rPr lang="en-US" sz="2200" dirty="0" smtClean="0"/>
              <a:t>Large uncertainty due to unconstrained, non-equilibrium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dirty="0" smtClean="0"/>
              <a:t> &lt;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physics</a:t>
            </a:r>
          </a:p>
          <a:p>
            <a:pPr lvl="3"/>
            <a:r>
              <a:rPr lang="en-US" sz="2200" dirty="0" smtClean="0"/>
              <a:t>Future work: higher orders in opacity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7CFF-954B-4A2C-B771-514A6FC6458F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954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066800"/>
            <a:ext cx="38685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43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30423"/>
            <a:ext cx="4565175" cy="36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40640" y="2934729"/>
            <a:ext cx="2491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Buzzatti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1106.3061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Initial Gluon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What is the spatial distribution of gluons in a highly boosted nucleus?</a:t>
            </a:r>
          </a:p>
          <a:p>
            <a:r>
              <a:rPr lang="en-US" dirty="0" smtClean="0"/>
              <a:t>What are the initial conditions fed into hydro in 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C8C6-CF2A-4E0B-9B4A-6253763FF2A5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65</a:t>
            </a:fld>
            <a:endParaRPr lang="en-US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228600" y="2819400"/>
          <a:ext cx="4176713" cy="3303587"/>
        </p:xfrm>
        <a:graphic>
          <a:graphicData uri="http://schemas.openxmlformats.org/presentationml/2006/ole">
            <p:oleObj spid="_x0000_s1016834" name="Image" r:id="rId3" imgW="6679365" imgH="5282540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4572000" y="2819400"/>
          <a:ext cx="4411663" cy="3251200"/>
        </p:xfrm>
        <a:graphic>
          <a:graphicData uri="http://schemas.openxmlformats.org/presentationml/2006/ole">
            <p:oleObj spid="_x0000_s1016835" name="Image" r:id="rId4" imgW="6996825" imgH="5155556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9383" y="6096000"/>
            <a:ext cx="1653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Phys.Lett.B636, 2006</a:t>
            </a:r>
            <a:endParaRPr lang="en-US" sz="1200" dirty="0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60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7239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81153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822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3429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3810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4953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5334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Factor at least 2 uncertainty in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from IC</a:t>
            </a:r>
          </a:p>
          <a:p>
            <a:pPr lvl="1"/>
            <a:r>
              <a:rPr lang="en-US" dirty="0" smtClean="0"/>
              <a:t>Naive pQCD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FBD5F-8FDE-4C81-B63F-4EBD474D21E5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9605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84105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172200" y="6324600"/>
            <a:ext cx="2142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Teaney</a:t>
            </a:r>
            <a:r>
              <a:rPr lang="en-US" sz="1200" dirty="0" smtClean="0"/>
              <a:t>, Users’ Meeting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67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E2F7-65DB-460C-B52E-1FA7B3A8BF3A}" type="datetime1">
              <a:rPr lang="en-US" smtClean="0"/>
              <a:t>4/30/2012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Precision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4648200" cy="2743200"/>
          </a:xfrm>
        </p:spPr>
        <p:txBody>
          <a:bodyPr/>
          <a:lstStyle/>
          <a:p>
            <a:r>
              <a:rPr lang="en-US" dirty="0" smtClean="0"/>
              <a:t>What level of precision should we expect?</a:t>
            </a:r>
          </a:p>
          <a:p>
            <a:pPr lvl="1"/>
            <a:r>
              <a:rPr lang="en-US" dirty="0" smtClean="0"/>
              <a:t>NLO pQCD p + p → h + X is only good to w/</a:t>
            </a:r>
            <a:r>
              <a:rPr lang="en-US" dirty="0" err="1" smtClean="0"/>
              <a:t>i</a:t>
            </a:r>
            <a:r>
              <a:rPr lang="en-US" dirty="0" smtClean="0"/>
              <a:t> factor of ~2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1800-6903-48F6-89F7-11C872808A48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10199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38738" y="1295400"/>
            <a:ext cx="4005262" cy="475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824842" y="5562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from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2667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Extremely difficult to construct a theoretical model that consistently describes all observables</a:t>
            </a:r>
          </a:p>
          <a:p>
            <a:pPr lvl="1"/>
            <a:r>
              <a:rPr lang="en-US" dirty="0" smtClean="0"/>
              <a:t>A </a:t>
            </a:r>
            <a:r>
              <a:rPr lang="en-US" u="sng" dirty="0" smtClean="0"/>
              <a:t>simultaneous</a:t>
            </a:r>
            <a:r>
              <a:rPr lang="en-US" i="1" dirty="0" smtClean="0"/>
              <a:t> </a:t>
            </a:r>
            <a:r>
              <a:rPr lang="en-US" dirty="0" smtClean="0"/>
              <a:t>description of </a:t>
            </a:r>
            <a:r>
              <a:rPr lang="en-US" b="1" dirty="0" smtClean="0"/>
              <a:t>gluon/light quark</a:t>
            </a:r>
            <a:r>
              <a:rPr lang="en-US" dirty="0" smtClean="0"/>
              <a:t> AND </a:t>
            </a:r>
            <a:r>
              <a:rPr lang="en-US" b="1" dirty="0" smtClean="0"/>
              <a:t>heavy quark</a:t>
            </a:r>
            <a:r>
              <a:rPr lang="en-US" dirty="0" smtClean="0"/>
              <a:t> suppression places </a:t>
            </a:r>
            <a:r>
              <a:rPr lang="en-US" i="1" u="sng" dirty="0" smtClean="0"/>
              <a:t>stringent constraint</a:t>
            </a:r>
            <a:r>
              <a:rPr lang="en-US" dirty="0" smtClean="0"/>
              <a:t> on possible E-loss mechanism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C980F-4470-49E0-B553-3D00DE124B76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14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3505200"/>
            <a:ext cx="3657600" cy="316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4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505200"/>
            <a:ext cx="3581399" cy="31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12557" y="6581001"/>
            <a:ext cx="3631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Wicks, WAH, </a:t>
            </a:r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NPA784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Loss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Claim: LHC predictions from</a:t>
            </a:r>
            <a:r>
              <a:rPr lang="en-US" dirty="0" smtClean="0"/>
              <a:t> </a:t>
            </a:r>
            <a:r>
              <a:rPr lang="en-US" dirty="0" smtClean="0"/>
              <a:t>rigorously RHIC constrained pQCD E-loss in qualitative/quantitative agreement with current data</a:t>
            </a:r>
          </a:p>
          <a:p>
            <a:pPr lvl="1"/>
            <a:r>
              <a:rPr lang="en-US" dirty="0" smtClean="0"/>
              <a:t>Want to stress test the theory with as many experimental levers as possible</a:t>
            </a:r>
          </a:p>
          <a:p>
            <a:r>
              <a:rPr lang="en-US" dirty="0" smtClean="0"/>
              <a:t>Counter-claim: LHC predictions from AdS/CFT not falsified by current data</a:t>
            </a:r>
          </a:p>
          <a:p>
            <a:pPr lvl="1"/>
            <a:r>
              <a:rPr lang="en-US" dirty="0" smtClean="0"/>
              <a:t>Want an obvious distinguishing measurement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D3D96-7580-4D26-96E9-62997E2E8FAE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Energy Loss Theory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D6DFD-0559-4F76-8351-4DA16519EB3E}" type="datetime1">
              <a:rPr lang="en-US" smtClean="0"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MUONS Workshop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32378</TotalTime>
  <Words>2899</Words>
  <Application>Microsoft Office PowerPoint</Application>
  <PresentationFormat>On-screen Show (4:3)</PresentationFormat>
  <Paragraphs>754</Paragraphs>
  <Slides>68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6" baseType="lpstr">
      <vt:lpstr>Arial</vt:lpstr>
      <vt:lpstr>Symbol</vt:lpstr>
      <vt:lpstr>Wingdings</vt:lpstr>
      <vt:lpstr>Times New Roman</vt:lpstr>
      <vt:lpstr>Calibri</vt:lpstr>
      <vt:lpstr>Office Theme</vt:lpstr>
      <vt:lpstr>Image</vt:lpstr>
      <vt:lpstr>Bitmap Image</vt:lpstr>
      <vt:lpstr>Do We Understand Energy Loss? The Critical Mass Dependence Test</vt:lpstr>
      <vt:lpstr>Outline</vt:lpstr>
      <vt:lpstr>Hot Nuclear Matter</vt:lpstr>
      <vt:lpstr>What Are We Interested In?</vt:lpstr>
      <vt:lpstr>QGP Energy Loss</vt:lpstr>
      <vt:lpstr>Big Bang vs. Little Bang</vt:lpstr>
      <vt:lpstr>Lesson from RHIC</vt:lpstr>
      <vt:lpstr>Energy Loss in QGP</vt:lpstr>
      <vt:lpstr>Hot Nuclear Matter</vt:lpstr>
      <vt:lpstr>pQCD Rad Picture</vt:lpstr>
      <vt:lpstr>What About Elastic Loss?</vt:lpstr>
      <vt:lpstr>Quant. (Qual?) Conclusions Require...</vt:lpstr>
      <vt:lpstr>Strong Coupling Calculation</vt:lpstr>
      <vt:lpstr>Heavy Quark E-Loss in AdS/CFT</vt:lpstr>
      <vt:lpstr>Light Quark E-Loss in AdS</vt:lpstr>
      <vt:lpstr>Light Quark E-Loss in AdS</vt:lpstr>
      <vt:lpstr>Hot Nuclear Matter</vt:lpstr>
      <vt:lpstr>High-pT Observables</vt:lpstr>
      <vt:lpstr>Naive pQCD Success at RHIC:</vt:lpstr>
      <vt:lpstr>pQCD Not Quantitative at RHIC</vt:lpstr>
      <vt:lpstr>Qualitative Expectations for LHC</vt:lpstr>
      <vt:lpstr>Qualitatively Perturbative at LHC</vt:lpstr>
      <vt:lpstr>Rise in RAA a Final State Effect?</vt:lpstr>
      <vt:lpstr>pQCD and Jet Measurements</vt:lpstr>
      <vt:lpstr>pQCD and Wide Angle Radiation</vt:lpstr>
      <vt:lpstr>With Caveats in Mind...</vt:lpstr>
      <vt:lpstr>WHDG p0 RAA at LHC: First Results</vt:lpstr>
      <vt:lpstr>WHDG Compared to RCP</vt:lpstr>
      <vt:lpstr>WHDG Describes LQ RAA and v2!</vt:lpstr>
      <vt:lpstr>And D, B (?) RAA at LHC</vt:lpstr>
      <vt:lpstr>AdS/CFT at RHIC</vt:lpstr>
      <vt:lpstr>AdS/CFT and HQ at LHC</vt:lpstr>
      <vt:lpstr>AdS/CFT Light q E-Loss &amp; Dist.</vt:lpstr>
      <vt:lpstr>Comparing AdS and pQCD</vt:lpstr>
      <vt:lpstr>LHC RcAA(pT)/RbAA(pT) Prediction (with speed limits)</vt:lpstr>
      <vt:lpstr>Cold Nuclear Matter</vt:lpstr>
      <vt:lpstr>New Geometries</vt:lpstr>
      <vt:lpstr>Putting It All Together</vt:lpstr>
      <vt:lpstr>Cold Nuclear Matter</vt:lpstr>
      <vt:lpstr>Motivation</vt:lpstr>
      <vt:lpstr>Measuring the IC</vt:lpstr>
      <vt:lpstr>Gluon Distribution in A</vt:lpstr>
      <vt:lpstr>Unitarized Results</vt:lpstr>
      <vt:lpstr>Conclusions</vt:lpstr>
      <vt:lpstr>Slide 45</vt:lpstr>
      <vt:lpstr>Top Energy Predictions</vt:lpstr>
      <vt:lpstr>RHIC Rcb Ratio</vt:lpstr>
      <vt:lpstr>What About Fluctuations?</vt:lpstr>
      <vt:lpstr>Opacity Corrections</vt:lpstr>
      <vt:lpstr>Slide 50</vt:lpstr>
      <vt:lpstr>Slide 51</vt:lpstr>
      <vt:lpstr>Mult. Obs. at LHC?</vt:lpstr>
      <vt:lpstr>Motivating High Momentum Probes</vt:lpstr>
      <vt:lpstr>Light Quark and Gluon E-Loss</vt:lpstr>
      <vt:lpstr>Qual Norm of RAA From RHIC to LHC</vt:lpstr>
      <vt:lpstr>Strongly Coupled Qualitative Successes</vt:lpstr>
      <vt:lpstr>IC from Higher Harmonics</vt:lpstr>
      <vt:lpstr>ALICE Published Results</vt:lpstr>
      <vt:lpstr>Hot Nuclear Matter</vt:lpstr>
      <vt:lpstr>Varying as has huge effect</vt:lpstr>
      <vt:lpstr>Quantifying Sensitivity to Geometry IC</vt:lpstr>
      <vt:lpstr>Quantification of Collinear Uncertainty</vt:lpstr>
      <vt:lpstr>Coll. Approx. and Constrained v2</vt:lpstr>
      <vt:lpstr>Geometry, Early Time Investigation</vt:lpstr>
      <vt:lpstr>Measuring the Initial Gluon State</vt:lpstr>
      <vt:lpstr>h/s Extraction</vt:lpstr>
      <vt:lpstr>Not So Fast!</vt:lpstr>
      <vt:lpstr>pQCD Precision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982</cp:revision>
  <dcterms:created xsi:type="dcterms:W3CDTF">2009-09-03T22:02:25Z</dcterms:created>
  <dcterms:modified xsi:type="dcterms:W3CDTF">2012-04-30T11:21:24Z</dcterms:modified>
</cp:coreProperties>
</file>