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0"/>
  </p:notesMasterIdLst>
  <p:sldIdLst>
    <p:sldId id="668" r:id="rId2"/>
    <p:sldId id="1094" r:id="rId3"/>
    <p:sldId id="1119" r:id="rId4"/>
    <p:sldId id="1038" r:id="rId5"/>
    <p:sldId id="918" r:id="rId6"/>
    <p:sldId id="1040" r:id="rId7"/>
    <p:sldId id="1130" r:id="rId8"/>
    <p:sldId id="1133" r:id="rId9"/>
    <p:sldId id="1120" r:id="rId10"/>
    <p:sldId id="1095" r:id="rId11"/>
    <p:sldId id="1100" r:id="rId12"/>
    <p:sldId id="1135" r:id="rId13"/>
    <p:sldId id="1136" r:id="rId14"/>
    <p:sldId id="1046" r:id="rId15"/>
    <p:sldId id="1098" r:id="rId16"/>
    <p:sldId id="1102" r:id="rId17"/>
    <p:sldId id="1121" r:id="rId18"/>
    <p:sldId id="1041" r:id="rId19"/>
    <p:sldId id="919" r:id="rId20"/>
    <p:sldId id="930" r:id="rId21"/>
    <p:sldId id="1044" r:id="rId22"/>
    <p:sldId id="1048" r:id="rId23"/>
    <p:sldId id="1053" r:id="rId24"/>
    <p:sldId id="1076" r:id="rId25"/>
    <p:sldId id="928" r:id="rId26"/>
    <p:sldId id="1066" r:id="rId27"/>
    <p:sldId id="1029" r:id="rId28"/>
    <p:sldId id="1078" r:id="rId29"/>
    <p:sldId id="1070" r:id="rId30"/>
    <p:sldId id="1016" r:id="rId31"/>
    <p:sldId id="945" r:id="rId32"/>
    <p:sldId id="1107" r:id="rId33"/>
    <p:sldId id="1023" r:id="rId34"/>
    <p:sldId id="1138" r:id="rId35"/>
    <p:sldId id="949" r:id="rId36"/>
    <p:sldId id="1108" r:id="rId37"/>
    <p:sldId id="1140" r:id="rId38"/>
    <p:sldId id="1112" r:id="rId39"/>
    <p:sldId id="1114" r:id="rId40"/>
    <p:sldId id="1127" r:id="rId41"/>
    <p:sldId id="1067" r:id="rId42"/>
    <p:sldId id="1068" r:id="rId43"/>
    <p:sldId id="1113" r:id="rId44"/>
    <p:sldId id="1142" r:id="rId45"/>
    <p:sldId id="1085" r:id="rId46"/>
    <p:sldId id="980" r:id="rId47"/>
    <p:sldId id="955" r:id="rId48"/>
    <p:sldId id="885" r:id="rId49"/>
    <p:sldId id="962" r:id="rId50"/>
    <p:sldId id="990" r:id="rId51"/>
    <p:sldId id="1006" r:id="rId52"/>
    <p:sldId id="1055" r:id="rId53"/>
    <p:sldId id="1093" r:id="rId54"/>
    <p:sldId id="1105" r:id="rId55"/>
    <p:sldId id="1106" r:id="rId56"/>
    <p:sldId id="1110" r:id="rId57"/>
    <p:sldId id="1115" r:id="rId58"/>
    <p:sldId id="1126" r:id="rId59"/>
    <p:sldId id="1125" r:id="rId60"/>
    <p:sldId id="1118" r:id="rId61"/>
    <p:sldId id="1117" r:id="rId62"/>
    <p:sldId id="1122" r:id="rId63"/>
    <p:sldId id="1123" r:id="rId64"/>
    <p:sldId id="1124" r:id="rId65"/>
    <p:sldId id="1128" r:id="rId66"/>
    <p:sldId id="1129" r:id="rId67"/>
    <p:sldId id="1139" r:id="rId68"/>
    <p:sldId id="1145" r:id="rId69"/>
  </p:sldIdLst>
  <p:sldSz cx="9144000" cy="6858000" type="screen4x3"/>
  <p:notesSz cx="6858000" cy="9144000"/>
  <p:embeddedFontLst>
    <p:embeddedFont>
      <p:font typeface="Calibri" pitchFamily="34" charset="0"/>
      <p:regular r:id="rId71"/>
      <p:bold r:id="rId72"/>
      <p:italic r:id="rId73"/>
      <p:boldItalic r:id="rId7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660000"/>
    <a:srgbClr val="005400"/>
    <a:srgbClr val="4A7EBB"/>
    <a:srgbClr val="09840A"/>
    <a:srgbClr val="0000FF"/>
    <a:srgbClr val="FF0000"/>
    <a:srgbClr val="3F3D99"/>
    <a:srgbClr val="2D2A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4" autoAdjust="0"/>
    <p:restoredTop sz="85216" autoAdjust="0"/>
  </p:normalViewPr>
  <p:slideViewPr>
    <p:cSldViewPr>
      <p:cViewPr>
        <p:scale>
          <a:sx n="75" d="100"/>
          <a:sy n="75" d="100"/>
        </p:scale>
        <p:origin x="-33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image" Target="../media/image82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image" Target="../media/image9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Unique as compared to strongly</a:t>
            </a:r>
            <a:r>
              <a:rPr lang="en-US" baseline="0" dirty="0" smtClean="0"/>
              <a:t> coupled </a:t>
            </a:r>
            <a:r>
              <a:rPr lang="en-US" baseline="0" dirty="0" err="1" smtClean="0"/>
              <a:t>Abelian</a:t>
            </a:r>
            <a:r>
              <a:rPr lang="en-US" baseline="0" dirty="0" smtClean="0"/>
              <a:t>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9FAD-9B53-4DF1-A9CB-7ABA041573B0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92925"/>
            <a:ext cx="3124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FA25-1C53-432A-B0D0-E97C35CBF3B0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6AB6-0F02-45F6-92C2-860F0BBE6682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DDE8-A7AE-4A8A-BEC1-864C6CBC2A30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582C-ED2B-4DFA-BF2E-7AC9E455C2DA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026C-4047-4A95-8088-15EBE328237E}" type="datetime1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2B54-C961-4E52-9252-CBF0E6D46712}" type="datetime1">
              <a:rPr lang="en-US" smtClean="0"/>
              <a:t>4/30/2012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C128-4279-4833-B9C3-9A0A02BBEF3E}" type="datetime1">
              <a:rPr lang="en-US" smtClean="0"/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0B7D-613C-4758-8E02-E95740251B23}" type="datetime1">
              <a:rPr lang="en-US" smtClean="0"/>
              <a:t>4/30/2012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E94D-0F8D-435B-AC7F-1E95730FC537}" type="datetime1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06F1-337F-48F9-8F0E-FFA36E993A97}" type="datetime1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1A18E-E937-4DB6-AA4F-4C214A84B3E8}" type="datetime1">
              <a:rPr lang="en-US" smtClean="0"/>
              <a:t>4/30/2012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92925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62881" name="Picture 1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525" y="6388925"/>
            <a:ext cx="304800" cy="4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1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oleObject" Target="../embeddings/oleObject13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5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3175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Do We Understand Energy Loss? The Critical Mass Dependence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University of Cape Town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April 30, 2012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452C-4029-48BF-93DC-6AB218E39808}" type="datetime1">
              <a:rPr lang="en-US" smtClean="0"/>
              <a:t>4/30/2012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51816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With many thanks to </a:t>
            </a:r>
            <a:r>
              <a:rPr lang="en-US" sz="1600" dirty="0" err="1" smtClean="0"/>
              <a:t>Razieh</a:t>
            </a:r>
            <a:r>
              <a:rPr lang="en-US" sz="1600" dirty="0" smtClean="0"/>
              <a:t> </a:t>
            </a:r>
            <a:r>
              <a:rPr lang="en-US" sz="1600" dirty="0" err="1" smtClean="0"/>
              <a:t>Morad</a:t>
            </a:r>
            <a:r>
              <a:rPr lang="en-US" sz="1600" dirty="0" smtClean="0"/>
              <a:t>, </a:t>
            </a:r>
            <a:r>
              <a:rPr lang="en-US" sz="1600" dirty="0" smtClean="0"/>
              <a:t>Brian Cole, </a:t>
            </a:r>
          </a:p>
          <a:p>
            <a:pPr algn="ctr"/>
            <a:r>
              <a:rPr lang="en-US" sz="1600" dirty="0" err="1" smtClean="0"/>
              <a:t>Miklos</a:t>
            </a:r>
            <a:r>
              <a:rPr lang="en-US" sz="1600" dirty="0" smtClean="0"/>
              <a:t> </a:t>
            </a:r>
            <a:r>
              <a:rPr lang="en-US" sz="1600" dirty="0" err="1" smtClean="0"/>
              <a:t>Gyulassy</a:t>
            </a:r>
            <a:r>
              <a:rPr lang="en-US" sz="1600" dirty="0" smtClean="0"/>
              <a:t>, </a:t>
            </a:r>
            <a:r>
              <a:rPr lang="en-US" sz="1600" dirty="0" smtClean="0"/>
              <a:t>and </a:t>
            </a:r>
            <a:r>
              <a:rPr lang="en-US" sz="1600" dirty="0" smtClean="0"/>
              <a:t>Yuri </a:t>
            </a:r>
            <a:r>
              <a:rPr lang="en-US" sz="1600" dirty="0" err="1" smtClean="0"/>
              <a:t>Kovchegov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pQCD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Bremsstrahlung</a:t>
            </a:r>
            <a:r>
              <a:rPr lang="en-US" dirty="0" smtClean="0"/>
              <a:t> Radiation</a:t>
            </a:r>
          </a:p>
          <a:p>
            <a:pPr lvl="1"/>
            <a:r>
              <a:rPr lang="en-US" dirty="0" smtClean="0"/>
              <a:t>Weakly-coupled plasma</a:t>
            </a:r>
          </a:p>
          <a:p>
            <a:pPr lvl="2"/>
            <a:r>
              <a:rPr lang="en-US" dirty="0" smtClean="0"/>
              <a:t>Medium organizes into Debye-screened centers</a:t>
            </a:r>
          </a:p>
          <a:p>
            <a:pPr lvl="1"/>
            <a:r>
              <a:rPr lang="en-US" dirty="0" smtClean="0"/>
              <a:t>T ~ 350 (450) </a:t>
            </a:r>
            <a:r>
              <a:rPr lang="en-US" dirty="0" err="1" smtClean="0"/>
              <a:t>MeV</a:t>
            </a:r>
            <a:r>
              <a:rPr lang="en-US" dirty="0" smtClean="0"/>
              <a:t>, g ~ 1.9 (1.8)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~ </a:t>
            </a:r>
            <a:r>
              <a:rPr lang="en-US" dirty="0" err="1" smtClean="0"/>
              <a:t>gT</a:t>
            </a:r>
            <a:r>
              <a:rPr lang="en-US" dirty="0" smtClean="0"/>
              <a:t> ~ 0.7 (0.8)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~ 1/g</a:t>
            </a:r>
            <a:r>
              <a:rPr lang="en-US" baseline="30000" dirty="0" smtClean="0"/>
              <a:t>2</a:t>
            </a:r>
            <a:r>
              <a:rPr lang="en-US" dirty="0" smtClean="0"/>
              <a:t>T ~ 0.8 (0.7) fm</a:t>
            </a:r>
          </a:p>
          <a:p>
            <a:pPr lvl="2"/>
            <a:r>
              <a:rPr lang="en-US" dirty="0" err="1" smtClean="0"/>
              <a:t>R</a:t>
            </a:r>
            <a:r>
              <a:rPr lang="en-US" baseline="-25000" dirty="0" err="1" smtClean="0"/>
              <a:t>Au</a:t>
            </a:r>
            <a:r>
              <a:rPr lang="en-US" baseline="-25000" dirty="0" smtClean="0"/>
              <a:t>/</a:t>
            </a:r>
            <a:r>
              <a:rPr lang="en-US" baseline="-25000" dirty="0" err="1" smtClean="0"/>
              <a:t>Pb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~ 6 fm</a:t>
            </a:r>
          </a:p>
          <a:p>
            <a:pPr lvl="1"/>
            <a:r>
              <a:rPr lang="en-US" dirty="0" smtClean="0"/>
              <a:t>1/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&lt;&lt; 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&lt;&lt; L</a:t>
            </a:r>
          </a:p>
          <a:p>
            <a:pPr lvl="2"/>
            <a:r>
              <a:rPr lang="en-US" dirty="0" smtClean="0"/>
              <a:t>multiple coherent emission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C9E5-950C-431C-85EB-7512CAC69C53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24400" y="5332926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5400"/>
                </a:solidFill>
              </a:rPr>
              <a:t>Bethe-</a:t>
            </a:r>
            <a:r>
              <a:rPr lang="en-US" sz="2800" dirty="0" err="1" smtClean="0">
                <a:solidFill>
                  <a:srgbClr val="005400"/>
                </a:solidFill>
              </a:rPr>
              <a:t>Heitler</a:t>
            </a:r>
            <a:endParaRPr lang="en-US" sz="28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400" dirty="0" err="1">
                <a:solidFill>
                  <a:srgbClr val="4D4D4D"/>
                </a:solidFill>
              </a:rPr>
              <a:t>dp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/</a:t>
            </a:r>
            <a:r>
              <a:rPr lang="en-US" sz="2400" dirty="0" err="1">
                <a:solidFill>
                  <a:srgbClr val="4D4D4D"/>
                </a:solidFill>
              </a:rPr>
              <a:t>dt</a:t>
            </a:r>
            <a:r>
              <a:rPr lang="en-US" sz="2400" dirty="0">
                <a:solidFill>
                  <a:srgbClr val="4D4D4D"/>
                </a:solidFill>
              </a:rPr>
              <a:t> ~ -(T</a:t>
            </a:r>
            <a:r>
              <a:rPr lang="en-US" sz="2400" baseline="30000" dirty="0">
                <a:solidFill>
                  <a:srgbClr val="4D4D4D"/>
                </a:solidFill>
              </a:rPr>
              <a:t>3</a:t>
            </a:r>
            <a:r>
              <a:rPr lang="en-US" sz="2400" dirty="0">
                <a:solidFill>
                  <a:srgbClr val="4D4D4D"/>
                </a:solidFill>
              </a:rPr>
              <a:t>/M</a:t>
            </a:r>
            <a:r>
              <a:rPr lang="en-US" sz="2400" baseline="-25000" dirty="0">
                <a:solidFill>
                  <a:srgbClr val="4D4D4D"/>
                </a:solidFill>
              </a:rPr>
              <a:t>q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) 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endParaRPr lang="en-US" sz="2400" dirty="0">
              <a:solidFill>
                <a:srgbClr val="4D4D4D"/>
              </a:solidFill>
            </a:endParaRPr>
          </a:p>
        </p:txBody>
      </p:sp>
      <p:grpSp>
        <p:nvGrpSpPr>
          <p:cNvPr id="7" name="Group 10"/>
          <p:cNvGrpSpPr/>
          <p:nvPr/>
        </p:nvGrpSpPr>
        <p:grpSpPr>
          <a:xfrm>
            <a:off x="304800" y="5282484"/>
            <a:ext cx="5334000" cy="1283595"/>
            <a:chOff x="4419600" y="5193405"/>
            <a:chExt cx="5334000" cy="1283595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419600" y="5257800"/>
              <a:ext cx="5334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 dirty="0" smtClean="0">
                  <a:solidFill>
                    <a:srgbClr val="005400"/>
                  </a:solidFill>
                </a:rPr>
                <a:t>LPM</a:t>
              </a:r>
              <a:endParaRPr lang="en-US" sz="2800" dirty="0">
                <a:solidFill>
                  <a:srgbClr val="005400"/>
                </a:solidFill>
              </a:endParaRPr>
            </a:p>
            <a:p>
              <a:pPr marL="1143000" lvl="2" indent="-228600">
                <a:spcBef>
                  <a:spcPct val="20000"/>
                </a:spcBef>
              </a:pPr>
              <a:r>
                <a:rPr lang="en-US" sz="2400" dirty="0" err="1">
                  <a:solidFill>
                    <a:srgbClr val="4D4D4D"/>
                  </a:solidFill>
                </a:rPr>
                <a:t>dp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dt</a:t>
              </a:r>
              <a:r>
                <a:rPr lang="en-US" sz="2400" dirty="0">
                  <a:solidFill>
                    <a:srgbClr val="4D4D4D"/>
                  </a:solidFill>
                </a:rPr>
                <a:t> ~ -LT</a:t>
              </a:r>
              <a:r>
                <a:rPr lang="en-US" sz="2400" baseline="30000" dirty="0">
                  <a:solidFill>
                    <a:srgbClr val="4D4D4D"/>
                  </a:solidFill>
                </a:rPr>
                <a:t>3</a:t>
              </a:r>
              <a:r>
                <a:rPr lang="en-US" sz="2400" dirty="0">
                  <a:solidFill>
                    <a:srgbClr val="4D4D4D"/>
                  </a:solidFill>
                </a:rPr>
                <a:t> log(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M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q</a:t>
              </a:r>
              <a:r>
                <a:rPr lang="en-US" sz="2400" dirty="0" smtClean="0">
                  <a:solidFill>
                    <a:srgbClr val="4D4D4D"/>
                  </a:solidFill>
                </a:rPr>
                <a:t>)</a:t>
              </a:r>
              <a:endParaRPr lang="en-US" sz="2400" dirty="0">
                <a:solidFill>
                  <a:srgbClr val="4D4D4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00600" y="5193405"/>
              <a:ext cx="3962400" cy="114300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5105400" y="3276600"/>
            <a:ext cx="4102414" cy="1752600"/>
            <a:chOff x="1066800" y="1905000"/>
            <a:chExt cx="4102414" cy="17526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1905000"/>
              <a:ext cx="4038600" cy="137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2057400" y="3380601"/>
              <a:ext cx="3111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Gyulassy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Levai</a:t>
              </a:r>
              <a:r>
                <a:rPr lang="en-US" sz="1200" dirty="0" smtClean="0"/>
                <a:t>, and </a:t>
              </a:r>
              <a:r>
                <a:rPr lang="en-US" sz="1200" dirty="0" err="1" smtClean="0"/>
                <a:t>Vitev</a:t>
              </a:r>
              <a:r>
                <a:rPr lang="en-US" sz="1200" dirty="0" smtClean="0"/>
                <a:t>, NPB571 (2000)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Elastic Loss?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Appreciable!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Finite time effects small</a:t>
            </a:r>
            <a:endParaRPr lang="en-US" sz="2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CE9E-E4EE-4177-AA5D-ADB6076F2943}" type="datetime1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853" y="1676400"/>
            <a:ext cx="3609947" cy="379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667000" y="5334000"/>
            <a:ext cx="1797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Mustafa, PRC72 (2005)</a:t>
            </a: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ED5FF"/>
              </a:clrFrom>
              <a:clrTo>
                <a:srgbClr val="AED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466" y="1600200"/>
            <a:ext cx="356140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086600" y="5334000"/>
            <a:ext cx="1672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Adil</a:t>
            </a:r>
            <a:r>
              <a:rPr lang="en-US" sz="1200" dirty="0" smtClean="0"/>
              <a:t>,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WAH, </a:t>
            </a:r>
          </a:p>
          <a:p>
            <a:r>
              <a:rPr lang="en-US" sz="1200" dirty="0" smtClean="0"/>
              <a:t>Wicks, PRC75 (2007)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6200" y="5715001"/>
            <a:ext cx="8839200" cy="99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pQCD comparisons with data, use WHDG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Rad+El+Geom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model;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formalism valid for g/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lq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hq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Quant. (</a:t>
            </a:r>
            <a:r>
              <a:rPr lang="en-US" dirty="0" err="1" smtClean="0"/>
              <a:t>Qual</a:t>
            </a:r>
            <a:r>
              <a:rPr lang="en-US" dirty="0" smtClean="0"/>
              <a:t>?) Conclusions Require...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Further experimental results</a:t>
            </a:r>
          </a:p>
          <a:p>
            <a:r>
              <a:rPr lang="en-US" dirty="0" smtClean="0"/>
              <a:t>Theoretically, investigation of the effects of</a:t>
            </a:r>
          </a:p>
          <a:p>
            <a:pPr lvl="1"/>
            <a:r>
              <a:rPr lang="en-US" dirty="0" smtClean="0"/>
              <a:t>higher orders in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				(</a:t>
            </a:r>
            <a:r>
              <a:rPr lang="en-US" b="1" i="1" dirty="0" smtClean="0"/>
              <a:t>large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xE</a:t>
            </a:r>
            <a:r>
              <a:rPr lang="en-US" dirty="0" smtClean="0"/>
              <a:t>				(</a:t>
            </a:r>
            <a:r>
              <a:rPr lang="en-US" b="1" i="1" dirty="0" smtClean="0"/>
              <a:t>large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</a:t>
            </a:r>
            <a:r>
              <a:rPr lang="en-US" baseline="-25000" dirty="0" smtClean="0"/>
              <a:t>Q</a:t>
            </a:r>
            <a:r>
              <a:rPr lang="en-US" dirty="0" smtClean="0"/>
              <a:t>/E				(large?)</a:t>
            </a:r>
          </a:p>
          <a:p>
            <a:pPr lvl="2"/>
            <a:r>
              <a:rPr lang="en-US" dirty="0" smtClean="0"/>
              <a:t>opacity			(large?)</a:t>
            </a:r>
          </a:p>
          <a:p>
            <a:pPr lvl="1"/>
            <a:r>
              <a:rPr lang="en-US" dirty="0" smtClean="0"/>
              <a:t>geometry</a:t>
            </a:r>
          </a:p>
          <a:p>
            <a:pPr lvl="2"/>
            <a:r>
              <a:rPr lang="en-US" dirty="0" smtClean="0"/>
              <a:t>uncertainty in IC		(small)</a:t>
            </a:r>
          </a:p>
          <a:p>
            <a:pPr lvl="2"/>
            <a:r>
              <a:rPr lang="en-US" dirty="0" smtClean="0"/>
              <a:t>coupling to flow		(large?)</a:t>
            </a:r>
          </a:p>
          <a:p>
            <a:pPr lvl="2"/>
            <a:r>
              <a:rPr lang="en-US" dirty="0" err="1" smtClean="0"/>
              <a:t>Eloss</a:t>
            </a:r>
            <a:r>
              <a:rPr lang="en-US" dirty="0" smtClean="0"/>
              <a:t> geom. approx.		(?)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t </a:t>
            </a:r>
            <a:r>
              <a:rPr lang="en-US" dirty="0" smtClean="0"/>
              <a:t>&lt; 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				(</a:t>
            </a:r>
            <a:r>
              <a:rPr lang="en-US" b="1" i="1" dirty="0" smtClean="0"/>
              <a:t>large</a:t>
            </a:r>
            <a:r>
              <a:rPr lang="en-US" dirty="0" smtClean="0"/>
              <a:t>: see </a:t>
            </a:r>
            <a:r>
              <a:rPr lang="en-US" dirty="0" err="1" smtClean="0"/>
              <a:t>Buzzatti</a:t>
            </a:r>
            <a:r>
              <a:rPr lang="en-US" dirty="0" smtClean="0"/>
              <a:t> and </a:t>
            </a:r>
            <a:r>
              <a:rPr lang="en-US" dirty="0" err="1" smtClean="0"/>
              <a:t>Gyulassy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dyn</a:t>
            </a:r>
            <a:r>
              <a:rPr lang="en-US" dirty="0" smtClean="0"/>
              <a:t>. vs. static centers		(see </a:t>
            </a:r>
            <a:r>
              <a:rPr lang="en-US" dirty="0" err="1" smtClean="0"/>
              <a:t>Buzzatti</a:t>
            </a:r>
            <a:r>
              <a:rPr lang="en-US" dirty="0" smtClean="0"/>
              <a:t> and </a:t>
            </a:r>
            <a:r>
              <a:rPr lang="en-US" dirty="0" err="1" smtClean="0"/>
              <a:t>Gyulassy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hydro background		(see </a:t>
            </a:r>
            <a:r>
              <a:rPr lang="en-US" dirty="0" err="1" smtClean="0"/>
              <a:t>Renk</a:t>
            </a:r>
            <a:r>
              <a:rPr lang="en-US" dirty="0" smtClean="0"/>
              <a:t>, </a:t>
            </a:r>
            <a:r>
              <a:rPr lang="en-US" dirty="0" err="1" smtClean="0"/>
              <a:t>Majumder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better treatment of</a:t>
            </a:r>
          </a:p>
          <a:p>
            <a:pPr lvl="2"/>
            <a:r>
              <a:rPr lang="en-US" dirty="0" err="1" smtClean="0"/>
              <a:t>Coh</a:t>
            </a:r>
            <a:r>
              <a:rPr lang="en-US" dirty="0" smtClean="0"/>
              <a:t>. vs. </a:t>
            </a:r>
            <a:r>
              <a:rPr lang="en-US" dirty="0" err="1" smtClean="0"/>
              <a:t>decoh</a:t>
            </a:r>
            <a:r>
              <a:rPr lang="en-US" dirty="0" smtClean="0"/>
              <a:t>. </a:t>
            </a:r>
            <a:r>
              <a:rPr lang="en-US" dirty="0" err="1" smtClean="0"/>
              <a:t>multigluons</a:t>
            </a:r>
            <a:r>
              <a:rPr lang="en-US" dirty="0" smtClean="0"/>
              <a:t>	(see </a:t>
            </a:r>
            <a:r>
              <a:rPr lang="en-US" dirty="0" err="1" smtClean="0"/>
              <a:t>Mehtar-Tani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elastic E-loss</a:t>
            </a:r>
          </a:p>
          <a:p>
            <a:pPr lvl="2"/>
            <a:r>
              <a:rPr lang="en-US" dirty="0" smtClean="0"/>
              <a:t>E-loss in confined matter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C62F-7D75-4087-9C00-9D9930A54025}" type="datetime1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5A6C-BC1D-4179-A74B-C1968C9578E8}" type="slidenum">
              <a:rPr lang="en-US"/>
              <a:pPr/>
              <a:t>13</a:t>
            </a:fld>
            <a:endParaRPr lang="en-US"/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Strong Coupling Calculation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3391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supergravity</a:t>
            </a:r>
            <a:r>
              <a:rPr lang="en-US" dirty="0"/>
              <a:t> double conjecture:</a:t>
            </a:r>
          </a:p>
          <a:p>
            <a:pPr>
              <a:buFontTx/>
              <a:buNone/>
            </a:pPr>
            <a:r>
              <a:rPr lang="en-US" dirty="0"/>
              <a:t>                QCD </a:t>
            </a:r>
            <a:r>
              <a:rPr lang="en-US" dirty="0">
                <a:sym typeface="Wingdings" pitchFamily="2" charset="2"/>
              </a:rPr>
              <a:t> SYM  IIB</a:t>
            </a:r>
          </a:p>
          <a:p>
            <a:pPr lvl="3">
              <a:buFontTx/>
              <a:buNone/>
            </a:pPr>
            <a:endParaRPr lang="en-US" dirty="0">
              <a:sym typeface="Wingdings" pitchFamily="2" charset="2"/>
            </a:endParaRPr>
          </a:p>
          <a:p>
            <a:pPr lvl="1"/>
            <a:r>
              <a:rPr lang="en-US" b="1" i="1" u="sng" dirty="0">
                <a:sym typeface="Wingdings" pitchFamily="2" charset="2"/>
              </a:rPr>
              <a:t>IF</a:t>
            </a:r>
            <a:r>
              <a:rPr lang="en-US" dirty="0">
                <a:sym typeface="Wingdings" pitchFamily="2" charset="2"/>
              </a:rPr>
              <a:t> super Yang-Mills (SYM) is not too different from QCD, &amp;</a:t>
            </a:r>
          </a:p>
          <a:p>
            <a:pPr lvl="1"/>
            <a:r>
              <a:rPr lang="en-US" b="1" i="1" u="sng" dirty="0">
                <a:sym typeface="Wingdings" pitchFamily="2" charset="2"/>
              </a:rPr>
              <a:t>IF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Maldacena</a:t>
            </a:r>
            <a:r>
              <a:rPr lang="en-US" dirty="0">
                <a:sym typeface="Wingdings" pitchFamily="2" charset="2"/>
              </a:rPr>
              <a:t> conjecture is true</a:t>
            </a:r>
          </a:p>
          <a:p>
            <a:pPr lvl="1"/>
            <a:r>
              <a:rPr lang="en-US" dirty="0">
                <a:sym typeface="Wingdings" pitchFamily="2" charset="2"/>
              </a:rPr>
              <a:t>Then a tool exists to calculate strongly-coupled QCD in SUGRA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408B-9292-4E9A-9D3A-5CC4B157C60D}" type="datetime1">
              <a:rPr lang="en-US" smtClean="0"/>
              <a:t>4/30/2012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96E2-C52C-45A4-B9DB-D2A6DDE0618F}" type="slidenum">
              <a:rPr lang="en-US"/>
              <a:pPr/>
              <a:t>14</a:t>
            </a:fld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Heavy Quark E-Loss in AdS/CFT</a:t>
            </a:r>
            <a:endParaRPr lang="en-US" dirty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772400" cy="5410200"/>
          </a:xfrm>
        </p:spPr>
        <p:txBody>
          <a:bodyPr/>
          <a:lstStyle/>
          <a:p>
            <a:r>
              <a:rPr lang="en-US" dirty="0"/>
              <a:t>Model heavy quark jet energy loss by embedding string in </a:t>
            </a:r>
            <a:r>
              <a:rPr lang="en-US" dirty="0" err="1"/>
              <a:t>AdS</a:t>
            </a:r>
            <a:r>
              <a:rPr lang="en-US" dirty="0"/>
              <a:t> space</a:t>
            </a:r>
          </a:p>
          <a:p>
            <a:pPr lvl="1"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 err="1"/>
              <a:t>dp</a:t>
            </a:r>
            <a:r>
              <a:rPr lang="en-US" baseline="-25000" dirty="0" err="1"/>
              <a:t>T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-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1">
              <a:buNone/>
            </a:pPr>
            <a:endParaRPr lang="en-US" baseline="-25000" dirty="0"/>
          </a:p>
          <a:p>
            <a:pPr lvl="1">
              <a:buFontTx/>
              <a:buNone/>
            </a:pP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pl</a:t>
            </a:r>
            <a:r>
              <a:rPr lang="en-US" baseline="30000" dirty="0">
                <a:latin typeface="Symbol" pitchFamily="18" charset="2"/>
              </a:rPr>
              <a:t>1/2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/2M</a:t>
            </a:r>
            <a:r>
              <a:rPr lang="en-US" baseline="-25000" dirty="0"/>
              <a:t>q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3962400" y="2438400"/>
            <a:ext cx="5181600" cy="2943999"/>
            <a:chOff x="3962400" y="2438400"/>
            <a:chExt cx="5181600" cy="2943999"/>
          </a:xfrm>
        </p:grpSpPr>
        <p:graphicFrame>
          <p:nvGraphicFramePr>
            <p:cNvPr id="606212" name="Object 4"/>
            <p:cNvGraphicFramePr>
              <a:graphicFrameLocks noChangeAspect="1"/>
            </p:cNvGraphicFramePr>
            <p:nvPr/>
          </p:nvGraphicFramePr>
          <p:xfrm>
            <a:off x="3962400" y="2438400"/>
            <a:ext cx="5105400" cy="2543175"/>
          </p:xfrm>
          <a:graphic>
            <a:graphicData uri="http://schemas.openxmlformats.org/presentationml/2006/ole">
              <p:oleObj spid="_x0000_s961538" name="Image" r:id="rId3" imgW="13561905" imgH="6755556" progId="">
                <p:embed/>
              </p:oleObj>
            </a:graphicData>
          </a:graphic>
        </p:graphicFrame>
        <p:sp>
          <p:nvSpPr>
            <p:cNvPr id="606214" name="Rectangle 6"/>
            <p:cNvSpPr>
              <a:spLocks noChangeArrowheads="1"/>
            </p:cNvSpPr>
            <p:nvPr/>
          </p:nvSpPr>
          <p:spPr bwMode="auto">
            <a:xfrm>
              <a:off x="4158789" y="5105400"/>
              <a:ext cx="49852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J </a:t>
              </a:r>
              <a:r>
                <a:rPr lang="en-US" sz="1200" dirty="0" err="1"/>
                <a:t>Friess</a:t>
              </a:r>
              <a:r>
                <a:rPr lang="en-US" sz="1200" dirty="0"/>
                <a:t>, S </a:t>
              </a:r>
              <a:r>
                <a:rPr lang="en-US" sz="1200" dirty="0" err="1"/>
                <a:t>Gubser</a:t>
              </a:r>
              <a:r>
                <a:rPr lang="en-US" sz="1200" dirty="0"/>
                <a:t>, G </a:t>
              </a:r>
              <a:r>
                <a:rPr lang="en-US" sz="1200" dirty="0" err="1"/>
                <a:t>Michalogiorgakis</a:t>
              </a:r>
              <a:r>
                <a:rPr lang="en-US" sz="1200" dirty="0"/>
                <a:t>, S </a:t>
              </a:r>
              <a:r>
                <a:rPr lang="en-US" sz="1200" dirty="0" err="1"/>
                <a:t>Pufu</a:t>
              </a:r>
              <a:r>
                <a:rPr lang="en-US" sz="1200" dirty="0"/>
                <a:t>, Phys Rev </a:t>
              </a:r>
              <a:r>
                <a:rPr lang="en-US" sz="1200" b="1" dirty="0" smtClean="0"/>
                <a:t>D75</a:t>
              </a:r>
              <a:r>
                <a:rPr lang="en-US" sz="1200" dirty="0" smtClean="0"/>
                <a:t> (2007)</a:t>
              </a:r>
              <a:endParaRPr lang="en-US" sz="1200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DD9E-4621-4B7F-B4E2-DFB1327A3645}" type="datetime1">
              <a:rPr lang="en-US" smtClean="0"/>
              <a:t>4/30/2012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304800" y="4343400"/>
            <a:ext cx="708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Similar to Bethe-</a:t>
            </a:r>
            <a:r>
              <a:rPr lang="en-US" sz="2400" dirty="0" err="1">
                <a:solidFill>
                  <a:srgbClr val="005400"/>
                </a:solidFill>
              </a:rPr>
              <a:t>Heitler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-(T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/M</a:t>
            </a:r>
            <a:r>
              <a:rPr lang="en-US" sz="2000" baseline="-25000" dirty="0">
                <a:solidFill>
                  <a:srgbClr val="4D4D4D"/>
                </a:solidFill>
              </a:rPr>
              <a:t>q</a:t>
            </a:r>
            <a:r>
              <a:rPr lang="en-US" sz="2000" baseline="30000" dirty="0">
                <a:solidFill>
                  <a:srgbClr val="4D4D4D"/>
                </a:solidFill>
              </a:rPr>
              <a:t>2</a:t>
            </a:r>
            <a:r>
              <a:rPr lang="en-US" sz="2000" dirty="0">
                <a:solidFill>
                  <a:srgbClr val="4D4D4D"/>
                </a:solidFill>
              </a:rPr>
              <a:t>) 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endParaRPr lang="en-US" sz="2000" baseline="-25000" dirty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endParaRPr lang="en-US" sz="2400" baseline="-25000" dirty="0">
              <a:solidFill>
                <a:srgbClr val="4D4D4D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Very different from </a:t>
            </a:r>
            <a:r>
              <a:rPr lang="en-US" sz="2400" dirty="0" smtClean="0">
                <a:solidFill>
                  <a:srgbClr val="005400"/>
                </a:solidFill>
              </a:rPr>
              <a:t>usual </a:t>
            </a:r>
            <a:r>
              <a:rPr lang="en-US" sz="2400" dirty="0" err="1" smtClean="0">
                <a:solidFill>
                  <a:srgbClr val="005400"/>
                </a:solidFill>
              </a:rPr>
              <a:t>pQCD</a:t>
            </a:r>
            <a:r>
              <a:rPr lang="en-US" sz="2400" dirty="0" smtClean="0">
                <a:solidFill>
                  <a:srgbClr val="005400"/>
                </a:solidFill>
              </a:rPr>
              <a:t> and LPM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-LT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 log(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M</a:t>
            </a:r>
            <a:r>
              <a:rPr lang="en-US" sz="2000" baseline="-25000" dirty="0" err="1">
                <a:solidFill>
                  <a:srgbClr val="4D4D4D"/>
                </a:solidFill>
              </a:rPr>
              <a:t>q</a:t>
            </a:r>
            <a:r>
              <a:rPr lang="en-US" sz="2000" dirty="0">
                <a:solidFill>
                  <a:srgbClr val="4D4D4D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Quark E-Loss in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00400"/>
            <a:ext cx="4800600" cy="3124200"/>
          </a:xfrm>
        </p:spPr>
        <p:txBody>
          <a:bodyPr/>
          <a:lstStyle/>
          <a:p>
            <a:r>
              <a:rPr lang="en-US" dirty="0" smtClean="0"/>
              <a:t>Complications:</a:t>
            </a:r>
          </a:p>
          <a:p>
            <a:pPr lvl="1"/>
            <a:r>
              <a:rPr lang="en-US" dirty="0" smtClean="0"/>
              <a:t>string endpoints fall</a:t>
            </a:r>
          </a:p>
          <a:p>
            <a:pPr lvl="2">
              <a:buNone/>
            </a:pPr>
            <a:r>
              <a:rPr lang="en-US" dirty="0" smtClean="0"/>
              <a:t>=&gt; painful </a:t>
            </a:r>
            <a:r>
              <a:rPr lang="en-US" dirty="0" err="1" smtClean="0"/>
              <a:t>numerics</a:t>
            </a:r>
            <a:endParaRPr lang="en-US" dirty="0" smtClean="0"/>
          </a:p>
          <a:p>
            <a:pPr lvl="1"/>
            <a:r>
              <a:rPr lang="en-US" dirty="0" smtClean="0"/>
              <a:t>relation to HI meas.</a:t>
            </a:r>
          </a:p>
          <a:p>
            <a:pPr lvl="2"/>
            <a:r>
              <a:rPr lang="en-US" dirty="0" smtClean="0"/>
              <a:t>less obvious than HQ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2DA3-708B-4800-8310-63DB6C07C38A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137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0620" y="1228555"/>
            <a:ext cx="6261780" cy="197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553200" y="2923401"/>
            <a:ext cx="2154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</a:p>
        </p:txBody>
      </p:sp>
      <p:pic>
        <p:nvPicPr>
          <p:cNvPr id="10137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505200"/>
            <a:ext cx="3508323" cy="290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Quark E-Loss in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229600" cy="4876800"/>
          </a:xfrm>
        </p:spPr>
        <p:txBody>
          <a:bodyPr/>
          <a:lstStyle/>
          <a:p>
            <a:r>
              <a:rPr lang="en-US" dirty="0" smtClean="0"/>
              <a:t>Early Result: generic Bragg peak</a:t>
            </a:r>
          </a:p>
          <a:p>
            <a:pPr lvl="1"/>
            <a:r>
              <a:rPr lang="en-US" dirty="0" smtClean="0"/>
              <a:t>Missing term kills peak</a:t>
            </a:r>
          </a:p>
          <a:p>
            <a:pPr lvl="2"/>
            <a:r>
              <a:rPr lang="en-US" dirty="0" smtClean="0"/>
              <a:t>Calculation assumes</a:t>
            </a:r>
          </a:p>
          <a:p>
            <a:pPr lvl="3"/>
            <a:r>
              <a:rPr lang="en-US" dirty="0" smtClean="0"/>
              <a:t>T ~ 1/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baseline="30000" dirty="0" smtClean="0"/>
              <a:t>1/3</a:t>
            </a:r>
          </a:p>
          <a:p>
            <a:pPr lvl="3"/>
            <a:r>
              <a:rPr lang="en-US" dirty="0" err="1" smtClean="0"/>
              <a:t>T</a:t>
            </a:r>
            <a:r>
              <a:rPr lang="en-US" baseline="-25000" dirty="0" err="1" smtClean="0"/>
              <a:t>therm</a:t>
            </a:r>
            <a:r>
              <a:rPr lang="en-US" dirty="0" smtClean="0"/>
              <a:t> ~ 300 </a:t>
            </a:r>
            <a:r>
              <a:rPr lang="en-US" dirty="0" err="1" smtClean="0"/>
              <a:t>MeV</a:t>
            </a:r>
            <a:endParaRPr lang="en-US" dirty="0" smtClean="0"/>
          </a:p>
          <a:p>
            <a:pPr lvl="3"/>
            <a:r>
              <a:rPr lang="en-US" dirty="0" err="1" smtClean="0"/>
              <a:t>E</a:t>
            </a:r>
            <a:r>
              <a:rPr lang="en-US" baseline="-25000" dirty="0" err="1" smtClean="0"/>
              <a:t>q</a:t>
            </a:r>
            <a:r>
              <a:rPr lang="en-US" dirty="0" smtClean="0"/>
              <a:t> ~ 180 </a:t>
            </a:r>
            <a:r>
              <a:rPr lang="en-US" dirty="0" err="1" smtClean="0"/>
              <a:t>GeV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EDA9-21C3-48AE-90AA-20580AB9F0BA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72264" y="3039070"/>
            <a:ext cx="1166153" cy="27699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200" dirty="0" smtClean="0"/>
              <a:t>-(</a:t>
            </a:r>
            <a:r>
              <a:rPr lang="en-US" sz="1200" i="1" dirty="0" err="1" smtClean="0"/>
              <a:t>dE</a:t>
            </a:r>
            <a:r>
              <a:rPr lang="en-US" sz="1200" dirty="0" smtClean="0"/>
              <a:t>/</a:t>
            </a:r>
            <a:r>
              <a:rPr lang="en-US" sz="1200" i="1" dirty="0" err="1" smtClean="0"/>
              <a:t>dt</a:t>
            </a:r>
            <a:r>
              <a:rPr lang="en-US" sz="1200" dirty="0" smtClean="0"/>
              <a:t>)/(</a:t>
            </a:r>
            <a:r>
              <a:rPr lang="en-US" sz="1200" i="1" dirty="0" smtClean="0"/>
              <a:t>T E</a:t>
            </a:r>
            <a:r>
              <a:rPr lang="en-US" sz="1200" i="1" baseline="-25000" dirty="0" smtClean="0"/>
              <a:t>0</a:t>
            </a:r>
            <a:r>
              <a:rPr lang="en-US" sz="1200" dirty="0" smtClean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4459069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t </a:t>
            </a:r>
            <a:r>
              <a:rPr lang="en-US" sz="1200" i="1" dirty="0" err="1" smtClean="0"/>
              <a:t>T</a:t>
            </a:r>
            <a:endParaRPr lang="en-US" sz="1200" i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781800" y="4459069"/>
            <a:ext cx="2387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Razieh</a:t>
            </a:r>
            <a:r>
              <a:rPr lang="en-US" sz="1200" dirty="0" smtClean="0"/>
              <a:t> </a:t>
            </a:r>
            <a:r>
              <a:rPr lang="en-US" sz="1200" dirty="0" err="1" smtClean="0"/>
              <a:t>Morad</a:t>
            </a:r>
            <a:r>
              <a:rPr lang="en-US" sz="1200" dirty="0" smtClean="0"/>
              <a:t> and WAH, in prep</a:t>
            </a:r>
          </a:p>
          <a:p>
            <a:r>
              <a:rPr lang="en-US" sz="1200" dirty="0" err="1" smtClean="0"/>
              <a:t>Chesler</a:t>
            </a:r>
            <a:r>
              <a:rPr lang="en-US" sz="1200" dirty="0" smtClean="0"/>
              <a:t> et al. PRD79 (2009)</a:t>
            </a:r>
          </a:p>
          <a:p>
            <a:r>
              <a:rPr lang="en-US" sz="1200" dirty="0" err="1" smtClean="0"/>
              <a:t>Ficnar</a:t>
            </a:r>
            <a:r>
              <a:rPr lang="en-US" sz="1200" dirty="0" smtClean="0"/>
              <a:t>, arXiv:1201.1780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477000" y="1447800"/>
            <a:ext cx="1981200" cy="11824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72000" y="1981200"/>
            <a:ext cx="3886200" cy="1905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J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6400" y="2133600"/>
            <a:ext cx="3429000" cy="2171700"/>
          </a:xfrm>
          <a:prstGeom prst="rect">
            <a:avLst/>
          </a:prstGeom>
        </p:spPr>
      </p:pic>
      <p:pic>
        <p:nvPicPr>
          <p:cNvPr id="10158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962400"/>
            <a:ext cx="4118596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 bwMode="auto">
          <a:xfrm>
            <a:off x="6781800" y="4377244"/>
            <a:ext cx="1143000" cy="389513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2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971800" y="4648200"/>
            <a:ext cx="37338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5334000" y="5410200"/>
            <a:ext cx="3429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Jury is still out: Stay Tuned!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048000" y="5867400"/>
            <a:ext cx="297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Hot Nuclear Matter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Phenomenology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CB4D-C307-4909-AE7E-F21B475337DA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208" name="Rectangle 16"/>
          <p:cNvSpPr>
            <a:spLocks noChangeArrowheads="1"/>
          </p:cNvSpPr>
          <p:nvPr/>
        </p:nvSpPr>
        <p:spPr bwMode="auto">
          <a:xfrm>
            <a:off x="-838200" y="32766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2400" dirty="0">
                <a:solidFill>
                  <a:srgbClr val="660000"/>
                </a:solidFill>
              </a:rPr>
              <a:t>	Common variables used are transverse momentum, </a:t>
            </a:r>
            <a:r>
              <a:rPr lang="en-US" sz="2400" b="1" i="1" dirty="0" err="1">
                <a:solidFill>
                  <a:srgbClr val="660000"/>
                </a:solidFill>
              </a:rPr>
              <a:t>p</a:t>
            </a:r>
            <a:r>
              <a:rPr lang="en-US" sz="2400" b="1" i="1" baseline="-25000" dirty="0" err="1">
                <a:solidFill>
                  <a:srgbClr val="660000"/>
                </a:solidFill>
              </a:rPr>
              <a:t>T</a:t>
            </a:r>
            <a:r>
              <a:rPr lang="en-US" sz="2400" dirty="0">
                <a:solidFill>
                  <a:srgbClr val="660000"/>
                </a:solidFill>
              </a:rPr>
              <a:t>, and angle with respect to the reaction plane, </a:t>
            </a:r>
            <a:r>
              <a:rPr lang="en-US" sz="2400" i="1" dirty="0">
                <a:solidFill>
                  <a:srgbClr val="66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337D-5F07-49A2-9B71-5FAE03C03B6D}" type="slidenum">
              <a:rPr lang="en-US"/>
              <a:pPr/>
              <a:t>18</a:t>
            </a:fld>
            <a:endParaRPr lang="en-US"/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Observables</a:t>
            </a:r>
            <a:endParaRPr lang="en-US" dirty="0"/>
          </a:p>
        </p:txBody>
      </p:sp>
      <p:sp>
        <p:nvSpPr>
          <p:cNvPr id="64820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7772400" cy="533400"/>
          </a:xfrm>
          <a:noFill/>
          <a:ln/>
        </p:spPr>
        <p:txBody>
          <a:bodyPr/>
          <a:lstStyle/>
          <a:p>
            <a:pPr lvl="2">
              <a:buFontTx/>
              <a:buNone/>
            </a:pPr>
            <a:r>
              <a:rPr lang="en-US" dirty="0" smtClean="0">
                <a:solidFill>
                  <a:srgbClr val="005400"/>
                </a:solidFill>
              </a:rPr>
              <a:t>Naively</a:t>
            </a:r>
            <a:r>
              <a:rPr lang="en-US" dirty="0">
                <a:solidFill>
                  <a:srgbClr val="005400"/>
                </a:solidFill>
              </a:rPr>
              <a:t>: if medium has no effect, then </a:t>
            </a:r>
            <a:r>
              <a:rPr lang="en-US" b="1" i="1" dirty="0">
                <a:solidFill>
                  <a:srgbClr val="005400"/>
                </a:solidFill>
              </a:rPr>
              <a:t>R</a:t>
            </a:r>
            <a:r>
              <a:rPr lang="en-US" b="1" i="1" baseline="-25000" dirty="0">
                <a:solidFill>
                  <a:srgbClr val="005400"/>
                </a:solidFill>
              </a:rPr>
              <a:t>AA</a:t>
            </a:r>
            <a:r>
              <a:rPr lang="en-US" dirty="0">
                <a:solidFill>
                  <a:srgbClr val="005400"/>
                </a:solidFill>
              </a:rPr>
              <a:t> = 1</a:t>
            </a:r>
          </a:p>
        </p:txBody>
      </p:sp>
      <p:sp>
        <p:nvSpPr>
          <p:cNvPr id="648207" name="Rectangle 15"/>
          <p:cNvSpPr>
            <a:spLocks noChangeArrowheads="1"/>
          </p:cNvSpPr>
          <p:nvPr/>
        </p:nvSpPr>
        <p:spPr bwMode="auto">
          <a:xfrm>
            <a:off x="1193800" y="2667000"/>
            <a:ext cx="6629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8209" name="Rectangle 17"/>
          <p:cNvSpPr>
            <a:spLocks noChangeArrowheads="1"/>
          </p:cNvSpPr>
          <p:nvPr/>
        </p:nvSpPr>
        <p:spPr bwMode="auto">
          <a:xfrm>
            <a:off x="-838200" y="46482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2400" dirty="0">
                <a:solidFill>
                  <a:srgbClr val="4D4D4D"/>
                </a:solidFill>
              </a:rPr>
              <a:t>	</a:t>
            </a:r>
            <a:r>
              <a:rPr lang="en-US" sz="2400" dirty="0" smtClean="0">
                <a:solidFill>
                  <a:srgbClr val="4D4D4D"/>
                </a:solidFill>
              </a:rPr>
              <a:t>Fourier </a:t>
            </a:r>
            <a:r>
              <a:rPr lang="en-US" sz="2400" dirty="0">
                <a:solidFill>
                  <a:srgbClr val="4D4D4D"/>
                </a:solidFill>
              </a:rPr>
              <a:t>expand </a:t>
            </a:r>
            <a:r>
              <a:rPr lang="en-US" sz="2400" b="1" i="1" dirty="0">
                <a:solidFill>
                  <a:srgbClr val="4D4D4D"/>
                </a:solidFill>
              </a:rPr>
              <a:t>R</a:t>
            </a:r>
            <a:r>
              <a:rPr lang="en-US" sz="2400" b="1" i="1" baseline="-25000" dirty="0">
                <a:solidFill>
                  <a:srgbClr val="4D4D4D"/>
                </a:solidFill>
              </a:rPr>
              <a:t>AA</a:t>
            </a:r>
            <a:r>
              <a:rPr lang="en-US" sz="2400" dirty="0">
                <a:solidFill>
                  <a:srgbClr val="4D4D4D"/>
                </a:solidFill>
              </a:rPr>
              <a:t>:</a:t>
            </a:r>
            <a:endParaRPr lang="en-US" sz="2400" baseline="-25000" dirty="0">
              <a:solidFill>
                <a:srgbClr val="4D4D4D"/>
              </a:solidFill>
              <a:latin typeface="Symbol" pitchFamily="18" charset="2"/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55F-6170-4EE8-900F-01992E22D9E0}" type="datetime1">
              <a:rPr lang="en-US" smtClean="0"/>
              <a:t>4/30/2012</a:t>
            </a:fld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6324601" y="3352800"/>
            <a:ext cx="2843196" cy="2895601"/>
            <a:chOff x="6324601" y="3352800"/>
            <a:chExt cx="2843196" cy="289560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324601" y="3352800"/>
              <a:ext cx="2749551" cy="2895601"/>
              <a:chOff x="336" y="768"/>
              <a:chExt cx="2147" cy="2208"/>
            </a:xfrm>
          </p:grpSpPr>
          <p:pic>
            <p:nvPicPr>
              <p:cNvPr id="648196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6" y="912"/>
                <a:ext cx="1894" cy="2064"/>
              </a:xfrm>
              <a:prstGeom prst="rect">
                <a:avLst/>
              </a:prstGeom>
              <a:noFill/>
            </p:spPr>
          </p:pic>
          <p:sp>
            <p:nvSpPr>
              <p:cNvPr id="648197" name="Line 5"/>
              <p:cNvSpPr>
                <a:spLocks noChangeShapeType="1"/>
              </p:cNvSpPr>
              <p:nvPr/>
            </p:nvSpPr>
            <p:spPr bwMode="auto">
              <a:xfrm>
                <a:off x="912" y="768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198" name="Line 6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199" name="Line 7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0" name="Line 8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1" name="Text Box 9"/>
              <p:cNvSpPr txBox="1">
                <a:spLocks noChangeArrowheads="1"/>
              </p:cNvSpPr>
              <p:nvPr/>
            </p:nvSpPr>
            <p:spPr bwMode="auto">
              <a:xfrm>
                <a:off x="2150" y="919"/>
                <a:ext cx="33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Arial" charset="0"/>
                  </a:rPr>
                  <a:t>p</a:t>
                </a:r>
                <a:r>
                  <a:rPr lang="en-US" sz="2000" i="1" baseline="-25000">
                    <a:latin typeface="Arial" charset="0"/>
                  </a:rPr>
                  <a:t>T</a:t>
                </a:r>
              </a:p>
            </p:txBody>
          </p:sp>
          <p:sp>
            <p:nvSpPr>
              <p:cNvPr id="648202" name="Freeform 10"/>
              <p:cNvSpPr>
                <a:spLocks/>
              </p:cNvSpPr>
              <p:nvPr/>
            </p:nvSpPr>
            <p:spPr bwMode="auto">
              <a:xfrm>
                <a:off x="1248" y="1872"/>
                <a:ext cx="64" cy="192"/>
              </a:xfrm>
              <a:custGeom>
                <a:avLst/>
                <a:gdLst/>
                <a:ahLst/>
                <a:cxnLst>
                  <a:cxn ang="0">
                    <a:pos x="48" y="192"/>
                  </a:cxn>
                  <a:cxn ang="0">
                    <a:pos x="0" y="0"/>
                  </a:cxn>
                </a:cxnLst>
                <a:rect l="0" t="0" r="r" b="b"/>
                <a:pathLst>
                  <a:path w="64" h="192">
                    <a:moveTo>
                      <a:pt x="48" y="192"/>
                    </a:moveTo>
                    <a:cubicBezTo>
                      <a:pt x="56" y="132"/>
                      <a:pt x="64" y="7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3" name="Text Box 11"/>
              <p:cNvSpPr txBox="1">
                <a:spLocks noChangeArrowheads="1"/>
              </p:cNvSpPr>
              <p:nvPr/>
            </p:nvSpPr>
            <p:spPr bwMode="auto">
              <a:xfrm>
                <a:off x="1298" y="1738"/>
                <a:ext cx="268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Symbol" pitchFamily="18" charset="2"/>
                  </a:rPr>
                  <a:t>f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508642" y="4462046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dirty="0" smtClean="0">
                  <a:solidFill>
                    <a:srgbClr val="09840A"/>
                  </a:solidFill>
                  <a:latin typeface="Symbol" pitchFamily="18" charset="2"/>
                </a:rPr>
                <a:t>g</a:t>
              </a:r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i="1" dirty="0" smtClean="0">
                  <a:solidFill>
                    <a:srgbClr val="09840A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rgbClr val="09840A"/>
                  </a:solidFill>
                </a:rPr>
                <a:t>-</a:t>
              </a:r>
            </a:p>
          </p:txBody>
        </p:sp>
      </p:grp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675" y="5257800"/>
            <a:ext cx="5876925" cy="99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066800"/>
            <a:ext cx="7686675" cy="78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057400"/>
            <a:ext cx="5181600" cy="41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82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208" grpId="0"/>
      <p:bldP spid="648206" grpId="0" build="p" animBg="1"/>
      <p:bldP spid="6482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A8A3-5C68-4163-9A01-2EBC296A9D14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smtClean="0"/>
              <a:t>Naive pQCD </a:t>
            </a:r>
            <a:r>
              <a:rPr lang="en-US" dirty="0"/>
              <a:t>Success at RHIC:</a:t>
            </a: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746125" y="4384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381000" y="2895600"/>
            <a:ext cx="4648200" cy="838200"/>
          </a:xfrm>
          <a:noFill/>
          <a:ln/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Consistency: 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)~R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-381000" y="3886200"/>
            <a:ext cx="434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Null Control: R</a:t>
            </a:r>
            <a:r>
              <a:rPr lang="en-US" sz="2800" baseline="-25000" dirty="0">
                <a:solidFill>
                  <a:srgbClr val="005400"/>
                </a:solidFill>
              </a:rPr>
              <a:t>AA</a:t>
            </a:r>
            <a:r>
              <a:rPr lang="en-US" sz="2800" dirty="0">
                <a:solidFill>
                  <a:srgbClr val="005400"/>
                </a:solidFill>
              </a:rPr>
              <a:t>(</a:t>
            </a:r>
            <a:r>
              <a:rPr lang="en-US" sz="2800" dirty="0">
                <a:solidFill>
                  <a:srgbClr val="005400"/>
                </a:solidFill>
                <a:latin typeface="Symbol" pitchFamily="18" charset="2"/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)~1</a:t>
            </a:r>
          </a:p>
        </p:txBody>
      </p:sp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-381000" y="49530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GLV Prediction: </a:t>
            </a:r>
            <a:r>
              <a:rPr lang="en-US" sz="2800" dirty="0" err="1">
                <a:solidFill>
                  <a:srgbClr val="005400"/>
                </a:solidFill>
              </a:rPr>
              <a:t>Theory~Data</a:t>
            </a:r>
            <a:r>
              <a:rPr lang="en-US" sz="2800" dirty="0">
                <a:solidFill>
                  <a:srgbClr val="005400"/>
                </a:solidFill>
              </a:rPr>
              <a:t> for reasonable fixed L~5 fm and </a:t>
            </a:r>
            <a:r>
              <a:rPr lang="en-US" sz="2800" dirty="0" err="1">
                <a:solidFill>
                  <a:srgbClr val="005400"/>
                </a:solidFill>
              </a:rPr>
              <a:t>dN</a:t>
            </a:r>
            <a:r>
              <a:rPr lang="en-US" sz="2800" baseline="-25000" dirty="0" err="1">
                <a:solidFill>
                  <a:srgbClr val="005400"/>
                </a:solidFill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dy~dN</a:t>
            </a:r>
            <a:r>
              <a:rPr lang="en-US" sz="2800" baseline="-25000" dirty="0" err="1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</a:t>
            </a:r>
            <a:endParaRPr lang="en-US" sz="2800" dirty="0">
              <a:solidFill>
                <a:srgbClr val="0054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1092200"/>
            <a:ext cx="8001000" cy="3556000"/>
            <a:chOff x="528" y="624"/>
            <a:chExt cx="5040" cy="2240"/>
          </a:xfrm>
        </p:grpSpPr>
        <p:sp>
          <p:nvSpPr>
            <p:cNvPr id="372743" name="Text Box 7"/>
            <p:cNvSpPr txBox="1">
              <a:spLocks noChangeArrowheads="1"/>
            </p:cNvSpPr>
            <p:nvPr/>
          </p:nvSpPr>
          <p:spPr bwMode="auto">
            <a:xfrm>
              <a:off x="528" y="1104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Y. </a:t>
              </a:r>
              <a:r>
                <a:rPr lang="en-US" sz="1200" dirty="0" err="1"/>
                <a:t>Akiba</a:t>
              </a:r>
              <a:r>
                <a:rPr lang="en-US" sz="1200" dirty="0"/>
                <a:t> </a:t>
              </a:r>
              <a:r>
                <a:rPr lang="en-US" sz="1200" i="1" dirty="0"/>
                <a:t>for the PHENIX collaboration</a:t>
              </a:r>
              <a:r>
                <a:rPr lang="en-US" sz="1200" dirty="0"/>
                <a:t>, </a:t>
              </a:r>
              <a:r>
                <a:rPr lang="en-US" sz="1200" dirty="0" err="1"/>
                <a:t>hep</a:t>
              </a:r>
              <a:r>
                <a:rPr lang="en-US" sz="1200" dirty="0"/>
                <a:t>-ex/0510008</a:t>
              </a:r>
              <a:endParaRPr lang="en-US" sz="1200" i="1" dirty="0"/>
            </a:p>
          </p:txBody>
        </p:sp>
        <p:pic>
          <p:nvPicPr>
            <p:cNvPr id="372744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624"/>
              <a:ext cx="3504" cy="2240"/>
            </a:xfrm>
            <a:prstGeom prst="rect">
              <a:avLst/>
            </a:prstGeom>
            <a:noFill/>
          </p:spPr>
        </p:pic>
      </p:grpSp>
      <p:sp>
        <p:nvSpPr>
          <p:cNvPr id="372745" name="Text Box 9"/>
          <p:cNvSpPr txBox="1">
            <a:spLocks noChangeArrowheads="1"/>
          </p:cNvSpPr>
          <p:nvPr/>
        </p:nvSpPr>
        <p:spPr bwMode="auto">
          <a:xfrm>
            <a:off x="457200" y="914400"/>
            <a:ext cx="2466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2D2A62"/>
                </a:solidFill>
              </a:rPr>
              <a:t>(circa 2005)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558A-EACC-4A73-8CA0-6B38604F1667}" type="datetime1">
              <a:rPr lang="en-US" smtClean="0"/>
              <a:t>4/30/2012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Muons</a:t>
            </a:r>
            <a:r>
              <a:rPr lang="en-US" dirty="0" smtClean="0"/>
              <a:t> as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Probes</a:t>
            </a:r>
          </a:p>
          <a:p>
            <a:pPr lvl="1"/>
            <a:r>
              <a:rPr lang="en-US" dirty="0" smtClean="0"/>
              <a:t>Energy Loss =&gt; DOF in QGP</a:t>
            </a:r>
          </a:p>
          <a:p>
            <a:pPr lvl="2"/>
            <a:r>
              <a:rPr lang="en-US" dirty="0" smtClean="0"/>
              <a:t>Photons, gluons, light q., heavy quarks (MUONS!)</a:t>
            </a:r>
          </a:p>
          <a:p>
            <a:pPr lvl="3"/>
            <a:r>
              <a:rPr lang="en-US" dirty="0" smtClean="0"/>
              <a:t>Central vs. Forward</a:t>
            </a:r>
          </a:p>
          <a:p>
            <a:r>
              <a:rPr lang="en-US" dirty="0" err="1" smtClean="0"/>
              <a:t>Muons</a:t>
            </a:r>
            <a:r>
              <a:rPr lang="en-US" dirty="0" smtClean="0"/>
              <a:t> for Measuring the Initial State</a:t>
            </a:r>
          </a:p>
          <a:p>
            <a:pPr lvl="1"/>
            <a:r>
              <a:rPr lang="en-US" dirty="0" smtClean="0"/>
              <a:t>AdS </a:t>
            </a:r>
            <a:r>
              <a:rPr lang="en-US" dirty="0" smtClean="0"/>
              <a:t>E-loss </a:t>
            </a:r>
            <a:r>
              <a:rPr lang="en-US" dirty="0" smtClean="0"/>
              <a:t>in CNM</a:t>
            </a:r>
          </a:p>
          <a:p>
            <a:pPr lvl="2"/>
            <a:r>
              <a:rPr lang="en-US" dirty="0" smtClean="0"/>
              <a:t>Heavy Quarks (MUONS!)</a:t>
            </a:r>
          </a:p>
          <a:p>
            <a:pPr lvl="1"/>
            <a:r>
              <a:rPr lang="en-US" dirty="0" smtClean="0"/>
              <a:t>Dipoles =&gt; DOF in CNM</a:t>
            </a:r>
          </a:p>
          <a:p>
            <a:pPr lvl="2"/>
            <a:r>
              <a:rPr lang="en-US" dirty="0" smtClean="0"/>
              <a:t>Forward J/</a:t>
            </a:r>
            <a:r>
              <a:rPr lang="en-US" i="1" dirty="0" smtClean="0">
                <a:latin typeface="Symbol" pitchFamily="18" charset="2"/>
              </a:rPr>
              <a:t>y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/>
              <a:t>(MUONS!)</a:t>
            </a:r>
            <a:endParaRPr lang="en-US" i="1" dirty="0" smtClean="0">
              <a:latin typeface="Symbol" pitchFamily="18" charset="2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0DD2-8A4D-4CC8-A390-712CB27B980B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pQCD </a:t>
            </a:r>
            <a:r>
              <a:rPr lang="en-US" dirty="0" smtClean="0"/>
              <a:t>Not Quantitative </a:t>
            </a:r>
            <a:r>
              <a:rPr lang="en-US" dirty="0" smtClean="0"/>
              <a:t>at RHIC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Lack of simultaneous description of multiple observables</a:t>
            </a:r>
          </a:p>
          <a:p>
            <a:pPr lvl="1"/>
            <a:r>
              <a:rPr lang="en-US" dirty="0" smtClean="0"/>
              <a:t>even with inclusion of elastic loss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4452-0CC9-4A6D-9CC9-DE750ABCB1B9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5666601"/>
            <a:ext cx="1697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STAR, PRL106 (2011)</a:t>
            </a:r>
            <a:endParaRPr lang="en-US" sz="120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4623" y="2286000"/>
            <a:ext cx="427317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137617" y="2133600"/>
            <a:ext cx="2006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PHENIX, PRL 105 (2010) 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719836" y="6338888"/>
            <a:ext cx="25859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aseline="0" dirty="0" smtClean="0">
                <a:solidFill>
                  <a:srgbClr val="CC0000"/>
                </a:solidFill>
              </a:rPr>
              <a:t>LHC </a:t>
            </a:r>
            <a:r>
              <a:rPr lang="en-US" sz="2800" baseline="0" dirty="0">
                <a:solidFill>
                  <a:srgbClr val="CC0000"/>
                </a:solidFill>
              </a:rPr>
              <a:t>energies?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5943600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See also J </a:t>
            </a:r>
            <a:r>
              <a:rPr lang="en-US" sz="1600" dirty="0" err="1" smtClean="0"/>
              <a:t>Jia</a:t>
            </a:r>
            <a:r>
              <a:rPr lang="en-US" sz="1600" dirty="0" smtClean="0"/>
              <a:t> from QM09,</a:t>
            </a:r>
          </a:p>
          <a:p>
            <a:r>
              <a:rPr lang="en-US" sz="1600" dirty="0" smtClean="0"/>
              <a:t>J Nagle QM09</a:t>
            </a:r>
          </a:p>
        </p:txBody>
      </p:sp>
      <p:pic>
        <p:nvPicPr>
          <p:cNvPr id="100454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1" y="2449932"/>
            <a:ext cx="4190999" cy="356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Expectations for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2098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For approx. power law production and energy loss probability P(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), 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 = 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-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f</a:t>
            </a:r>
            <a:r>
              <a:rPr lang="en-US" dirty="0" smtClean="0"/>
              <a:t>)/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F8DD-5947-4076-9FC1-701FD0B0018D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6051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72848" y="2215728"/>
            <a:ext cx="5638800" cy="75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400" y="2144530"/>
            <a:ext cx="3496192" cy="448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581400" y="3276600"/>
            <a:ext cx="5410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Asymptotically, pQCD =&gt;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E/E ~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log(E/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)/E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 flat R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RHIC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Rising R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</a:t>
            </a:r>
            <a:r>
              <a:rPr lang="en-US" sz="2400" dirty="0" smtClean="0">
                <a:solidFill>
                  <a:srgbClr val="4D4D4D"/>
                </a:solidFill>
              </a:rPr>
              <a:t>(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r>
              <a:rPr lang="en-US" sz="2400" dirty="0" smtClean="0">
                <a:solidFill>
                  <a:srgbClr val="4D4D4D"/>
                </a:solidFill>
              </a:rPr>
              <a:t>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LHC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81400" y="5486400"/>
            <a:ext cx="5562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NB: LHC is a glue machine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msaliceRaa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609599"/>
            <a:ext cx="4953000" cy="4753505"/>
          </a:xfrm>
          <a:prstGeom prst="rect">
            <a:avLst/>
          </a:prstGeom>
          <a:noFill/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Qualitatively Perturbative at LHC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32FB-D9AC-405D-855C-15012E2024EE}" type="datetime1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09800" y="5105400"/>
            <a:ext cx="2128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Appelshauser</a:t>
            </a:r>
            <a:r>
              <a:rPr lang="en-US" sz="1200" dirty="0" smtClean="0"/>
              <a:t>, ALICE, QM11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rise in data readily understood from generic perturbative physics!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Rise in R</a:t>
            </a:r>
            <a:r>
              <a:rPr lang="en-US" baseline="-25000" dirty="0" smtClean="0"/>
              <a:t>AA</a:t>
            </a:r>
            <a:r>
              <a:rPr lang="en-US" dirty="0" smtClean="0"/>
              <a:t> a Final State Effect?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990600"/>
            <a:ext cx="4724400" cy="2819400"/>
          </a:xfrm>
        </p:spPr>
        <p:txBody>
          <a:bodyPr/>
          <a:lstStyle/>
          <a:p>
            <a:pPr lvl="1"/>
            <a:r>
              <a:rPr lang="en-US" dirty="0" smtClean="0"/>
              <a:t>Is rise really due to pQCD?</a:t>
            </a:r>
          </a:p>
          <a:p>
            <a:pPr lvl="1"/>
            <a:r>
              <a:rPr lang="en-US" dirty="0" smtClean="0"/>
              <a:t>Or other quench (flat?)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800" dirty="0" smtClean="0">
                <a:solidFill>
                  <a:srgbClr val="005400"/>
                </a:solidFill>
              </a:rPr>
              <a:t>+ initial state CNM 	effects a la CGC?</a:t>
            </a:r>
            <a:endParaRPr lang="en-US" sz="2800" dirty="0">
              <a:solidFill>
                <a:srgbClr val="0054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46DF-3DC9-4EC0-B444-FC319E4D5653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594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914400"/>
            <a:ext cx="37231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949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482827"/>
            <a:ext cx="3769796" cy="252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446196" y="5895201"/>
            <a:ext cx="2802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Albacete and </a:t>
            </a:r>
            <a:r>
              <a:rPr lang="en-US" sz="1200" dirty="0" err="1" smtClean="0"/>
              <a:t>Marquet</a:t>
            </a:r>
            <a:r>
              <a:rPr lang="en-US" sz="1200" dirty="0" smtClean="0"/>
              <a:t>, PLB687 (2010)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981200" y="2286000"/>
            <a:ext cx="1905000" cy="1295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57393" y="2667000"/>
            <a:ext cx="19050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524000" y="3124200"/>
            <a:ext cx="9144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256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497896"/>
            <a:ext cx="4190999" cy="228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762000" y="6553200"/>
            <a:ext cx="1694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 PRL98, 2007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114800"/>
            <a:ext cx="1193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Y-J Lee, QM11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6096000"/>
            <a:ext cx="405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00"/>
                </a:solidFill>
              </a:rPr>
              <a:t>Require p + A and/or direct </a:t>
            </a:r>
            <a:r>
              <a:rPr lang="en-US" sz="2400" dirty="0" smtClean="0">
                <a:solidFill>
                  <a:srgbClr val="660000"/>
                </a:solidFill>
                <a:latin typeface="Symbol" pitchFamily="18" charset="2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5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24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pQCD </a:t>
            </a:r>
            <a:r>
              <a:rPr lang="en-US" dirty="0" smtClean="0"/>
              <a:t>and Jet Measurements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/>
          <a:lstStyle/>
          <a:p>
            <a:pPr lvl="1"/>
            <a:r>
              <a:rPr lang="en-US" dirty="0" smtClean="0"/>
              <a:t>CMS sees redistribution of lost energy at large angles</a:t>
            </a:r>
          </a:p>
          <a:p>
            <a:pPr lvl="2"/>
            <a:r>
              <a:rPr lang="en-US" dirty="0" smtClean="0"/>
              <a:t>Naive pQCD expectation: collinear radiation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6639-ED9C-4FDD-80E8-2E531DB95A42}" type="datetime1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0864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575" y="2505075"/>
            <a:ext cx="82010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297700" y="6172200"/>
            <a:ext cx="1770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Wyslouch</a:t>
            </a:r>
            <a:r>
              <a:rPr lang="en-US" sz="1200" dirty="0" smtClean="0"/>
              <a:t>, CMS, QM11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pQCD and Wide Angle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334000" cy="281940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 smtClean="0"/>
              <a:t>Naively, pQCD =&gt; </a:t>
            </a:r>
          </a:p>
          <a:p>
            <a:pPr lvl="1">
              <a:buNone/>
            </a:pPr>
            <a:r>
              <a:rPr lang="en-US" dirty="0" smtClean="0"/>
              <a:t>		</a:t>
            </a:r>
            <a:r>
              <a:rPr lang="en-US" dirty="0" err="1" smtClean="0"/>
              <a:t>x</a:t>
            </a:r>
            <a:r>
              <a:rPr lang="en-US" baseline="-25000" dirty="0" err="1" smtClean="0"/>
              <a:t>typical</a:t>
            </a:r>
            <a:r>
              <a:rPr lang="en-US" dirty="0" smtClean="0"/>
              <a:t>, 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baseline="-25000" dirty="0" err="1" smtClean="0"/>
              <a:t>typical</a:t>
            </a:r>
            <a:r>
              <a:rPr lang="en-US" dirty="0" smtClean="0"/>
              <a:t> ~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/E;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~ 0.5 </a:t>
            </a:r>
            <a:r>
              <a:rPr lang="en-US" dirty="0" err="1" smtClean="0"/>
              <a:t>GeV</a:t>
            </a:r>
            <a:endParaRPr lang="en-US" baseline="-25000" dirty="0" smtClean="0"/>
          </a:p>
          <a:p>
            <a:pPr lvl="1"/>
            <a:r>
              <a:rPr lang="en-US" b="1" i="1" dirty="0" smtClean="0"/>
              <a:t>All</a:t>
            </a:r>
            <a:r>
              <a:rPr lang="en-US" dirty="0" smtClean="0"/>
              <a:t> current </a:t>
            </a:r>
            <a:r>
              <a:rPr lang="en-US" dirty="0" err="1" smtClean="0"/>
              <a:t>Eloss</a:t>
            </a:r>
            <a:r>
              <a:rPr lang="en-US" dirty="0" smtClean="0"/>
              <a:t> calculations assume small angle emission</a:t>
            </a:r>
          </a:p>
          <a:p>
            <a:pPr lvl="1">
              <a:buNone/>
            </a:pPr>
            <a:r>
              <a:rPr lang="en-US" dirty="0" smtClean="0"/>
              <a:t>			    (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&lt;&lt; </a:t>
            </a:r>
            <a:r>
              <a:rPr lang="en-US" dirty="0" err="1" smtClean="0"/>
              <a:t>xE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Collinear approximation is (maximally) violated;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typ</a:t>
            </a:r>
            <a:r>
              <a:rPr lang="en-US" dirty="0" smtClean="0"/>
              <a:t> ~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/E</a:t>
            </a:r>
          </a:p>
          <a:p>
            <a:pPr lvl="1"/>
            <a:r>
              <a:rPr lang="en-US" dirty="0" smtClean="0"/>
              <a:t>pQCD </a:t>
            </a:r>
            <a:r>
              <a:rPr lang="en-US" dirty="0" smtClean="0"/>
              <a:t>is not inconsistent with data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5554-66A8-4C21-A855-B54B65D4CD79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175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3540369"/>
            <a:ext cx="4495799" cy="324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14600" y="6581001"/>
            <a:ext cx="2346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PRC81, 2010</a:t>
            </a:r>
            <a:endParaRPr lang="en-US" sz="1200" i="1" dirty="0" smtClean="0"/>
          </a:p>
        </p:txBody>
      </p:sp>
      <p:pic>
        <p:nvPicPr>
          <p:cNvPr id="92979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914400"/>
            <a:ext cx="281706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356523" y="3910264"/>
            <a:ext cx="178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  Roland, CMS, QM11</a:t>
            </a:r>
          </a:p>
        </p:txBody>
      </p:sp>
      <p:pic>
        <p:nvPicPr>
          <p:cNvPr id="92979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4121280"/>
            <a:ext cx="3505200" cy="250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867400" y="6553200"/>
            <a:ext cx="1692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 Cole, ATLAS, QM11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86800" y="635240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Caveats in Mind...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Quantitatively compare a parameter free </a:t>
            </a:r>
            <a:r>
              <a:rPr lang="en-US" dirty="0" smtClean="0"/>
              <a:t>prediction </a:t>
            </a:r>
            <a:r>
              <a:rPr lang="en-US" dirty="0" smtClean="0"/>
              <a:t>from WHDG for LHC, rigorously constrained by RHIC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4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Increase density at LHC by observed increase in particle multiplicity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B521-71DA-467B-A444-3C992F24BB1E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646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2459851"/>
            <a:ext cx="415938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14800" y="5257800"/>
            <a:ext cx="1720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 PRC77, 2008</a:t>
            </a:r>
          </a:p>
        </p:txBody>
      </p:sp>
      <p:pic>
        <p:nvPicPr>
          <p:cNvPr id="9646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519158"/>
            <a:ext cx="4114800" cy="291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7"/>
          <p:cNvSpPr txBox="1">
            <a:spLocks/>
          </p:cNvSpPr>
          <p:nvPr/>
        </p:nvSpPr>
        <p:spPr>
          <a:xfrm>
            <a:off x="457200" y="41148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>
                <a:solidFill>
                  <a:srgbClr val="005400"/>
                </a:solidFill>
              </a:rPr>
              <a:t>WHDG band from 1-</a:t>
            </a:r>
            <a:r>
              <a:rPr lang="en-US" sz="2800" dirty="0" smtClean="0">
                <a:solidFill>
                  <a:srgbClr val="005400"/>
                </a:solidFill>
                <a:latin typeface="Symbol" pitchFamily="18" charset="2"/>
              </a:rPr>
              <a:t>s </a:t>
            </a:r>
            <a:r>
              <a:rPr lang="en-US" sz="2800" dirty="0" smtClean="0">
                <a:solidFill>
                  <a:srgbClr val="005400"/>
                </a:solidFill>
              </a:rPr>
              <a:t>RHIC </a:t>
            </a:r>
            <a:r>
              <a:rPr lang="en-US" sz="2800" dirty="0" err="1" smtClean="0">
                <a:solidFill>
                  <a:srgbClr val="005400"/>
                </a:solidFill>
              </a:rPr>
              <a:t>dN</a:t>
            </a:r>
            <a:r>
              <a:rPr lang="en-US" sz="2800" baseline="-25000" dirty="0" err="1" smtClean="0">
                <a:solidFill>
                  <a:srgbClr val="005400"/>
                </a:solidFill>
              </a:rPr>
              <a:t>g</a:t>
            </a:r>
            <a:r>
              <a:rPr lang="en-US" sz="2800" dirty="0" smtClean="0">
                <a:solidFill>
                  <a:srgbClr val="005400"/>
                </a:solidFill>
              </a:rPr>
              <a:t>/</a:t>
            </a:r>
            <a:r>
              <a:rPr lang="en-US" sz="2800" dirty="0" err="1" smtClean="0">
                <a:solidFill>
                  <a:srgbClr val="005400"/>
                </a:solidFill>
              </a:rPr>
              <a:t>dy</a:t>
            </a:r>
            <a:r>
              <a:rPr lang="en-US" sz="2800" dirty="0" smtClean="0">
                <a:solidFill>
                  <a:srgbClr val="005400"/>
                </a:solidFill>
              </a:rPr>
              <a:t> extraction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Symbol" pitchFamily="18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that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constrained predictions have small uncertainty from collinear approx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WHDG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at LHC: First Results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1981200" y="4154904"/>
            <a:ext cx="8229600" cy="25146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Constrain WHDG at RHIC</a:t>
            </a:r>
          </a:p>
          <a:p>
            <a:pPr lvl="1"/>
            <a:r>
              <a:rPr lang="en-US" dirty="0" smtClean="0"/>
              <a:t>Make LHC predictions assuming 				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~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ch</a:t>
            </a:r>
            <a:r>
              <a:rPr lang="en-US" dirty="0" smtClean="0"/>
              <a:t>/d</a:t>
            </a:r>
            <a:r>
              <a:rPr lang="en-US" dirty="0" smtClean="0">
                <a:latin typeface="Symbol" pitchFamily="18" charset="2"/>
              </a:rPr>
              <a:t>h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=&gt;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baseline="30000" dirty="0" err="1" smtClean="0"/>
              <a:t>LHC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= 2.4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baseline="30000" dirty="0" err="1" smtClean="0"/>
              <a:t>RHIC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endParaRPr lang="en-US" baseline="-25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F04A-5769-4E7E-A0D6-489447564C59}" type="datetime1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6768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9950" y="946890"/>
            <a:ext cx="4864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768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9950" y="967944"/>
            <a:ext cx="4864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7688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9950" y="958922"/>
            <a:ext cx="4864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7690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9950" y="958922"/>
            <a:ext cx="4864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943600" y="4727487"/>
            <a:ext cx="2862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NPA872 (2011)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4736068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Data shown at Kruger2010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3" grpId="1" build="allAtOnce"/>
      <p:bldP spid="18" grpId="0" build="p"/>
      <p:bldP spid="18" grpId="1" build="p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WHDG Compared to R</a:t>
            </a:r>
            <a:r>
              <a:rPr lang="en-US" baseline="-25000" dirty="0" smtClean="0"/>
              <a:t>CP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Examine R</a:t>
            </a:r>
            <a:r>
              <a:rPr lang="en-US" baseline="-25000" dirty="0" smtClean="0"/>
              <a:t>CP</a:t>
            </a:r>
            <a:r>
              <a:rPr lang="en-US" dirty="0" smtClean="0"/>
              <a:t>, ratio of central to peripheral R</a:t>
            </a:r>
            <a:r>
              <a:rPr lang="en-US" baseline="-25000" dirty="0" smtClean="0"/>
              <a:t>AA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0551-55CC-48B4-B08E-0A852E223F2B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621977"/>
            <a:ext cx="4495800" cy="324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514600"/>
            <a:ext cx="3886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 + p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</a:t>
            </a:r>
            <a:r>
              <a:rPr lang="en-US" sz="2800" dirty="0" err="1" smtClean="0">
                <a:solidFill>
                  <a:srgbClr val="005400"/>
                </a:solidFill>
              </a:rPr>
              <a:t>ertainty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cancels</a:t>
            </a:r>
            <a:endParaRPr kumimoji="0" lang="en-US" sz="2800" b="0" i="0" u="none" strike="noStrike" kern="1200" cap="none" spc="0" normalizeH="0" baseline="-25000" noProof="0" dirty="0" smtClean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0-5% R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solidFill>
                  <a:srgbClr val="005400"/>
                </a:solidFill>
              </a:rPr>
              <a:t>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70-80% R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Validity of E-loss in very peripheral collisions?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5819001"/>
            <a:ext cx="2791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</a:t>
            </a:r>
            <a:r>
              <a:rPr lang="en-US" sz="1200" dirty="0" smtClean="0"/>
              <a:t>NP</a:t>
            </a:r>
            <a:r>
              <a:rPr lang="en-US" sz="1200" dirty="0" smtClean="0"/>
              <a:t>A872 </a:t>
            </a:r>
            <a:r>
              <a:rPr lang="en-US" sz="1200" dirty="0" smtClean="0"/>
              <a:t>(2011)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WHDG </a:t>
            </a:r>
            <a:r>
              <a:rPr lang="en-US" dirty="0" smtClean="0"/>
              <a:t>Describes LQ R</a:t>
            </a:r>
            <a:r>
              <a:rPr lang="en-US" baseline="-25000" dirty="0" smtClean="0"/>
              <a:t>AA</a:t>
            </a:r>
            <a:r>
              <a:rPr lang="en-US" dirty="0" smtClean="0"/>
              <a:t> </a:t>
            </a:r>
            <a:r>
              <a:rPr lang="en-US" i="1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867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Fixed by RHIC data, parameter-free WHDG describes preliminary R</a:t>
            </a:r>
            <a:r>
              <a:rPr lang="en-US" baseline="-25000" dirty="0" smtClean="0"/>
              <a:t>AA</a:t>
            </a:r>
            <a:r>
              <a:rPr lang="en-US" dirty="0" smtClean="0"/>
              <a:t> and v</a:t>
            </a:r>
            <a:r>
              <a:rPr lang="en-US" baseline="-25000" dirty="0" smtClean="0"/>
              <a:t>2</a:t>
            </a:r>
            <a:r>
              <a:rPr lang="en-US" dirty="0" smtClean="0"/>
              <a:t> quite well</a:t>
            </a:r>
          </a:p>
          <a:p>
            <a:pPr lvl="2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at very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B925-4E0C-4C6E-8AD1-0C97D455EC60}" type="datetime1">
              <a:rPr lang="en-US" smtClean="0"/>
              <a:t>4/30/2012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066800"/>
            <a:ext cx="3886200" cy="373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56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7432" y="1143001"/>
            <a:ext cx="479796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71800" y="4495801"/>
            <a:ext cx="2366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Y-J Lee, QM11 and</a:t>
            </a:r>
          </a:p>
          <a:p>
            <a:r>
              <a:rPr lang="en-US" sz="1200" dirty="0" smtClean="0"/>
              <a:t>cdsweb.cern.ch/record/1352777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29556" y="4419601"/>
            <a:ext cx="1714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JPhysG38 (2011)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Hot Nuclear Matter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C32A-40FA-4F67-B460-CC64A9F1F77B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91600" cy="5791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NB: R</a:t>
            </a:r>
            <a:r>
              <a:rPr lang="en-US" baseline="-25000" dirty="0" smtClean="0"/>
              <a:t>AA</a:t>
            </a:r>
            <a:r>
              <a:rPr lang="en-US" dirty="0" smtClean="0"/>
              <a:t> requires production, E-loss, FF</a:t>
            </a:r>
          </a:p>
          <a:p>
            <a:pPr lvl="2"/>
            <a:r>
              <a:rPr lang="en-US" dirty="0" smtClean="0"/>
              <a:t>Does not immediately follow that </a:t>
            </a:r>
            <a:r>
              <a:rPr lang="en-US" dirty="0" err="1" smtClean="0"/>
              <a:t>R</a:t>
            </a:r>
            <a:r>
              <a:rPr lang="en-US" baseline="30000" dirty="0" err="1" smtClean="0">
                <a:latin typeface="Symbol" pitchFamily="18" charset="2"/>
              </a:rPr>
              <a:t>p</a:t>
            </a:r>
            <a:r>
              <a:rPr lang="en-US" baseline="-25000" dirty="0" err="1" smtClean="0"/>
              <a:t>AA</a:t>
            </a:r>
            <a:r>
              <a:rPr lang="en-US" dirty="0" smtClean="0"/>
              <a:t> &lt;&lt; R</a:t>
            </a:r>
            <a:r>
              <a:rPr lang="en-US" baseline="30000" dirty="0" smtClean="0"/>
              <a:t>D</a:t>
            </a:r>
            <a:r>
              <a:rPr lang="en-US" baseline="-25000" dirty="0" smtClean="0"/>
              <a:t>AA</a:t>
            </a:r>
            <a:r>
              <a:rPr lang="en-US" dirty="0" smtClean="0"/>
              <a:t> &lt;&lt; R</a:t>
            </a:r>
            <a:r>
              <a:rPr lang="en-US" baseline="30000" dirty="0" smtClean="0"/>
              <a:t>B</a:t>
            </a:r>
            <a:r>
              <a:rPr lang="en-US" baseline="-25000" dirty="0" smtClean="0"/>
              <a:t>AA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D, B (?) </a:t>
            </a:r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 at </a:t>
            </a:r>
            <a:r>
              <a:rPr lang="en-US" dirty="0" smtClean="0"/>
              <a:t>LHC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409F-82AF-45CB-8FC8-7AFFB42B2C21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267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295400"/>
            <a:ext cx="7205663" cy="348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876800" y="4648200"/>
            <a:ext cx="362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PANIC11 (arXiv:1107.2136)</a:t>
            </a:r>
          </a:p>
          <a:p>
            <a:r>
              <a:rPr lang="en-US" sz="1200" dirty="0" smtClean="0"/>
              <a:t>ALICE, 1203.2160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098800" y="3188368"/>
            <a:ext cx="23622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39064" y="3477128"/>
            <a:ext cx="2286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19800" y="3352800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CMS B → J/</a:t>
            </a:r>
            <a:r>
              <a:rPr lang="en-US" sz="1200" b="1" i="1" dirty="0" smtClean="0">
                <a:latin typeface="Symbol" pitchFamily="18" charset="2"/>
              </a:rPr>
              <a:t>y</a:t>
            </a:r>
            <a:r>
              <a:rPr lang="en-US" sz="1200" b="1" dirty="0" smtClean="0">
                <a:latin typeface="Symbol" pitchFamily="18" charset="2"/>
              </a:rPr>
              <a:t> </a:t>
            </a:r>
            <a:endParaRPr lang="en-US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63-D587-46D0-ADC7-FA6C97A3387D}" type="slidenum">
              <a:rPr lang="en-US"/>
              <a:pPr/>
              <a:t>31</a:t>
            </a:fld>
            <a:endParaRPr lang="en-US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AdS/CFT at RHIC</a:t>
            </a:r>
            <a:endParaRPr lang="en-US" dirty="0"/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6172200"/>
          </a:xfrm>
        </p:spPr>
        <p:txBody>
          <a:bodyPr>
            <a:normAutofit/>
          </a:bodyPr>
          <a:lstStyle/>
          <a:p>
            <a:r>
              <a:rPr lang="en-US" dirty="0"/>
              <a:t>String drag: </a:t>
            </a:r>
            <a:r>
              <a:rPr lang="en-US" dirty="0" smtClean="0"/>
              <a:t>qualitative agreement in heavy flavor sector</a:t>
            </a:r>
          </a:p>
          <a:p>
            <a:pPr lvl="1"/>
            <a:endParaRPr lang="en-US" dirty="0" smtClean="0"/>
          </a:p>
        </p:txBody>
      </p:sp>
      <p:graphicFrame>
        <p:nvGraphicFramePr>
          <p:cNvPr id="1002500" name="Object 4"/>
          <p:cNvGraphicFramePr>
            <a:graphicFrameLocks noChangeAspect="1"/>
          </p:cNvGraphicFramePr>
          <p:nvPr/>
        </p:nvGraphicFramePr>
        <p:xfrm>
          <a:off x="76200" y="2266990"/>
          <a:ext cx="3886200" cy="3757456"/>
        </p:xfrm>
        <a:graphic>
          <a:graphicData uri="http://schemas.openxmlformats.org/presentationml/2006/ole">
            <p:oleObj spid="_x0000_s925698" name="Image" r:id="rId3" imgW="11873016" imgH="11479365" progId="">
              <p:embed/>
            </p:oleObj>
          </a:graphicData>
        </a:graphic>
      </p:graphicFrame>
      <p:sp>
        <p:nvSpPr>
          <p:cNvPr id="1002501" name="Text Box 5"/>
          <p:cNvSpPr txBox="1">
            <a:spLocks noChangeArrowheads="1"/>
          </p:cNvSpPr>
          <p:nvPr/>
        </p:nvSpPr>
        <p:spPr bwMode="auto">
          <a:xfrm>
            <a:off x="152400" y="5819001"/>
            <a:ext cx="14153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</a:t>
            </a:r>
            <a:r>
              <a:rPr lang="en-US" sz="1200" dirty="0" smtClean="0"/>
              <a:t>PhD Thesis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0BC8-A61A-448C-80FB-8CB33A51258A}" type="datetime1">
              <a:rPr lang="en-US" smtClean="0"/>
              <a:t>4/30/2012</a:t>
            </a:fld>
            <a:endParaRPr lang="en-US"/>
          </a:p>
        </p:txBody>
      </p:sp>
      <p:pic>
        <p:nvPicPr>
          <p:cNvPr id="9256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2313801"/>
            <a:ext cx="484798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77373" y="6047601"/>
            <a:ext cx="3366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Akamatsu</a:t>
            </a:r>
            <a:r>
              <a:rPr lang="en-US" sz="1200" dirty="0" smtClean="0"/>
              <a:t>, </a:t>
            </a:r>
            <a:r>
              <a:rPr lang="en-US" sz="1200" dirty="0" err="1" smtClean="0"/>
              <a:t>Hatsuda</a:t>
            </a:r>
            <a:r>
              <a:rPr lang="en-US" sz="1200" dirty="0" smtClean="0"/>
              <a:t>, and Hirano, PRC79,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273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0908" y="1944188"/>
            <a:ext cx="3468305" cy="247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AdS/CFT and HQ at LHC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r>
              <a:rPr lang="en-US" dirty="0" smtClean="0"/>
              <a:t>D Predictions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r>
              <a:rPr lang="en-US" dirty="0" smtClean="0"/>
              <a:t>B Predictions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7D4C-EEA6-4DFB-8AFA-25A6C31AC8FA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1273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19463"/>
            <a:ext cx="5257800" cy="26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52800" y="4343400"/>
            <a:ext cx="2491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PANIC11 </a:t>
            </a:r>
            <a:r>
              <a:rPr lang="en-US" sz="1200" dirty="0" smtClean="0"/>
              <a:t>(</a:t>
            </a:r>
            <a:r>
              <a:rPr lang="en-US" sz="1200" dirty="0" smtClean="0"/>
              <a:t>arXiv:1108.5876)</a:t>
            </a:r>
          </a:p>
          <a:p>
            <a:r>
              <a:rPr lang="en-US" sz="1200" dirty="0" smtClean="0"/>
              <a:t>ALICE, arXiv:1203.2160</a:t>
            </a:r>
            <a:endParaRPr lang="en-US" sz="1200" dirty="0" smtClean="0"/>
          </a:p>
        </p:txBody>
      </p:sp>
      <p:sp>
        <p:nvSpPr>
          <p:cNvPr id="17" name="Rectangle 16"/>
          <p:cNvSpPr/>
          <p:nvPr/>
        </p:nvSpPr>
        <p:spPr bwMode="auto">
          <a:xfrm>
            <a:off x="6096000" y="3138100"/>
            <a:ext cx="685800" cy="276999"/>
          </a:xfrm>
          <a:prstGeom prst="rect">
            <a:avLst/>
          </a:prstGeom>
          <a:noFill/>
          <a:ln w="19050">
            <a:solidFill>
              <a:schemeClr val="accent6">
                <a:lumMod val="75000"/>
                <a:alpha val="70000"/>
              </a:schemeClr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6096000" y="3200400"/>
            <a:ext cx="685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7299288" y="2729049"/>
            <a:ext cx="118872" cy="137160"/>
          </a:xfrm>
          <a:prstGeom prst="rect">
            <a:avLst/>
          </a:prstGeom>
          <a:noFill/>
          <a:ln w="19050">
            <a:solidFill>
              <a:schemeClr val="accent6">
                <a:lumMod val="75000"/>
                <a:alpha val="69000"/>
              </a:schemeClr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7298488" y="2773512"/>
            <a:ext cx="118872" cy="45720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406309" y="2667000"/>
            <a:ext cx="9204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CMS B→J/</a:t>
            </a:r>
            <a:r>
              <a:rPr lang="en-US" sz="1000" b="1" i="1" dirty="0" smtClean="0">
                <a:latin typeface="Symbol" pitchFamily="18" charset="2"/>
              </a:rPr>
              <a:t>y</a:t>
            </a:r>
            <a:endParaRPr lang="en-US" sz="1000" b="1" dirty="0" smtClean="0">
              <a:latin typeface="Symbol" pitchFamily="18" charset="2"/>
            </a:endParaRPr>
          </a:p>
        </p:txBody>
      </p:sp>
      <p:sp>
        <p:nvSpPr>
          <p:cNvPr id="22" name="Content Placeholder 8"/>
          <p:cNvSpPr txBox="1">
            <a:spLocks/>
          </p:cNvSpPr>
          <p:nvPr/>
        </p:nvSpPr>
        <p:spPr>
          <a:xfrm>
            <a:off x="457200" y="48768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AdS HQ Drag appears to oversuppress 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Roughly correct description of B→J/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AdS/CFT </a:t>
            </a:r>
            <a:r>
              <a:rPr lang="en-US" dirty="0" smtClean="0"/>
              <a:t>Light </a:t>
            </a:r>
            <a:r>
              <a:rPr lang="en-US" dirty="0" smtClean="0"/>
              <a:t>q</a:t>
            </a:r>
            <a:r>
              <a:rPr lang="en-US" dirty="0" smtClean="0"/>
              <a:t> E-Loss &amp; Dist.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DC9B-655B-42DD-8FDC-951E3CD369B4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800600" y="5257800"/>
            <a:ext cx="4114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005400"/>
                </a:solidFill>
              </a:rPr>
              <a:t>Suggests w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angle energy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350913"/>
            <a:ext cx="3657600" cy="349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800600" y="4724400"/>
            <a:ext cx="3994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Jo Noronha,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and G </a:t>
            </a:r>
            <a:r>
              <a:rPr lang="en-US" sz="1200" dirty="0" err="1" smtClean="0"/>
              <a:t>Torrieri</a:t>
            </a:r>
            <a:r>
              <a:rPr lang="en-US" sz="1200" dirty="0" smtClean="0"/>
              <a:t>, PRL102 (2009)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5" y="971769"/>
            <a:ext cx="3847963" cy="242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743200" y="5700585"/>
            <a:ext cx="1807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</a:t>
            </a:r>
            <a:r>
              <a:rPr lang="en-US" sz="1200" dirty="0" smtClean="0"/>
              <a:t>JPhysG38 (2011)</a:t>
            </a:r>
            <a:endParaRPr lang="en-US" sz="1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846811" y="1217553"/>
            <a:ext cx="798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0.2 </a:t>
            </a:r>
            <a:r>
              <a:rPr lang="en-US" sz="1400" b="1" dirty="0" err="1" smtClean="0"/>
              <a:t>TeV</a:t>
            </a:r>
            <a:endParaRPr lang="en-US" sz="14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04800" y="5862935"/>
            <a:ext cx="3712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Simple Bragg peak model</a:t>
            </a:r>
          </a:p>
        </p:txBody>
      </p:sp>
      <p:pic>
        <p:nvPicPr>
          <p:cNvPr id="101069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00400"/>
            <a:ext cx="3827534" cy="271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133600" y="4292600"/>
            <a:ext cx="897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2.76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TeV</a:t>
            </a:r>
            <a:endParaRPr lang="en-US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40E9-1E48-4FA9-8EB9-04D65C835438}" type="slidenum">
              <a:rPr lang="en-US"/>
              <a:pPr/>
              <a:t>34</a:t>
            </a:fld>
            <a:endParaRPr lang="en-US"/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334000"/>
          </a:xfrm>
        </p:spPr>
        <p:txBody>
          <a:bodyPr/>
          <a:lstStyle/>
          <a:p>
            <a:r>
              <a:rPr lang="en-US" dirty="0"/>
              <a:t>But what about the interplay between mass and momentum?</a:t>
            </a:r>
          </a:p>
          <a:p>
            <a:pPr lvl="1"/>
            <a:r>
              <a:rPr lang="en-US" dirty="0"/>
              <a:t>Take ratio of </a:t>
            </a:r>
            <a:r>
              <a:rPr lang="en-US" i="1" dirty="0" smtClean="0"/>
              <a:t>c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i="1" dirty="0" smtClean="0"/>
              <a:t>b</a:t>
            </a:r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pQCD: Mass effects die out with increasing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2">
              <a:buFontTx/>
              <a:buNone/>
            </a:pPr>
            <a:endParaRPr lang="en-US" dirty="0"/>
          </a:p>
          <a:p>
            <a:pPr lvl="3"/>
            <a:r>
              <a:rPr lang="en-US" dirty="0"/>
              <a:t>Ratio starts below 1, asymptotically approaches 1.  Approach is slower for higher quenching</a:t>
            </a:r>
          </a:p>
          <a:p>
            <a:pPr lvl="2"/>
            <a:r>
              <a:rPr lang="en-US" dirty="0"/>
              <a:t>ST: drag independent of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, inversely proportional to mass.  Simple analytic approx. of uniform medium gives</a:t>
            </a:r>
          </a:p>
          <a:p>
            <a:pPr lvl="2">
              <a:buFontTx/>
              <a:buNone/>
            </a:pPr>
            <a:r>
              <a:rPr lang="en-US" dirty="0" err="1"/>
              <a:t>R</a:t>
            </a:r>
            <a:r>
              <a:rPr lang="en-US" i="1" baseline="30000" dirty="0" err="1"/>
              <a:t>cb</a:t>
            </a:r>
            <a:r>
              <a:rPr lang="en-US" baseline="-25000" dirty="0" err="1"/>
              <a:t>pQCD</a:t>
            </a:r>
            <a:r>
              <a:rPr lang="en-US" dirty="0"/>
              <a:t>(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) ~ </a:t>
            </a:r>
            <a:r>
              <a:rPr lang="en-US" i="1" dirty="0" err="1"/>
              <a:t>n</a:t>
            </a:r>
            <a:r>
              <a:rPr lang="en-US" baseline="-25000" dirty="0" err="1"/>
              <a:t>b</a:t>
            </a:r>
            <a:r>
              <a:rPr lang="en-US" dirty="0" err="1"/>
              <a:t>M</a:t>
            </a:r>
            <a:r>
              <a:rPr lang="en-US" baseline="-25000" dirty="0" err="1"/>
              <a:t>c</a:t>
            </a:r>
            <a:r>
              <a:rPr lang="en-US" dirty="0"/>
              <a:t>/</a:t>
            </a:r>
            <a:r>
              <a:rPr lang="en-US" i="1" dirty="0" err="1"/>
              <a:t>n</a:t>
            </a:r>
            <a:r>
              <a:rPr lang="en-US" baseline="-25000" dirty="0" err="1"/>
              <a:t>c</a:t>
            </a:r>
            <a:r>
              <a:rPr lang="en-US" dirty="0" err="1"/>
              <a:t>M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~ M</a:t>
            </a:r>
            <a:r>
              <a:rPr lang="en-US" baseline="-25000" dirty="0"/>
              <a:t>c</a:t>
            </a:r>
            <a:r>
              <a:rPr lang="en-US" dirty="0"/>
              <a:t>/M</a:t>
            </a:r>
            <a:r>
              <a:rPr lang="en-US" baseline="-25000" dirty="0"/>
              <a:t>b </a:t>
            </a:r>
            <a:r>
              <a:rPr lang="en-US" dirty="0"/>
              <a:t>~ .27</a:t>
            </a:r>
          </a:p>
          <a:p>
            <a:pPr lvl="3"/>
            <a:r>
              <a:rPr lang="en-US" dirty="0"/>
              <a:t>Ratio starts below 1; independent of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AdS and pQCD</a:t>
            </a:r>
            <a:endParaRPr lang="en-US" dirty="0"/>
          </a:p>
        </p:txBody>
      </p:sp>
      <p:sp>
        <p:nvSpPr>
          <p:cNvPr id="613380" name="Rectangle 4"/>
          <p:cNvSpPr>
            <a:spLocks noChangeArrowheads="1"/>
          </p:cNvSpPr>
          <p:nvPr/>
        </p:nvSpPr>
        <p:spPr bwMode="auto">
          <a:xfrm>
            <a:off x="1211263" y="3124200"/>
            <a:ext cx="644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4D4D4D"/>
                </a:solidFill>
              </a:rPr>
              <a:t>R</a:t>
            </a:r>
            <a:r>
              <a:rPr lang="en-US" sz="2400" i="1" baseline="30000" dirty="0" err="1">
                <a:solidFill>
                  <a:srgbClr val="4D4D4D"/>
                </a:solidFill>
              </a:rPr>
              <a:t>cb</a:t>
            </a:r>
            <a:r>
              <a:rPr lang="en-US" sz="2400" baseline="-25000" dirty="0" err="1">
                <a:solidFill>
                  <a:srgbClr val="4D4D4D"/>
                </a:solidFill>
              </a:rPr>
              <a:t>pQCD</a:t>
            </a:r>
            <a:r>
              <a:rPr lang="en-US" sz="2400" dirty="0">
                <a:solidFill>
                  <a:srgbClr val="4D4D4D"/>
                </a:solidFill>
              </a:rPr>
              <a:t>(</a:t>
            </a:r>
            <a:r>
              <a:rPr lang="en-US" sz="2400" dirty="0" err="1">
                <a:solidFill>
                  <a:srgbClr val="4D4D4D"/>
                </a:solidFill>
              </a:rPr>
              <a:t>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) </a:t>
            </a:r>
            <a:r>
              <a:rPr lang="en-US" sz="2400" dirty="0">
                <a:solidFill>
                  <a:srgbClr val="4D4D4D"/>
                </a:solidFill>
                <a:latin typeface="Symbol" pitchFamily="18" charset="2"/>
              </a:rPr>
              <a:t>~</a:t>
            </a:r>
            <a:r>
              <a:rPr lang="en-US" sz="2400" dirty="0">
                <a:solidFill>
                  <a:srgbClr val="4D4D4D"/>
                </a:solidFill>
              </a:rPr>
              <a:t> 1 - </a:t>
            </a:r>
            <a:r>
              <a:rPr lang="en-US" sz="2400" dirty="0">
                <a:solidFill>
                  <a:srgbClr val="4D4D4D"/>
                </a:solidFill>
                <a:latin typeface="Symbol" pitchFamily="18" charset="2"/>
              </a:rPr>
              <a:t>a</a:t>
            </a:r>
            <a:r>
              <a:rPr lang="en-US" sz="2400" baseline="-25000" dirty="0">
                <a:solidFill>
                  <a:srgbClr val="4D4D4D"/>
                </a:solidFill>
              </a:rPr>
              <a:t>s</a:t>
            </a:r>
            <a:r>
              <a:rPr lang="en-US" sz="2400" dirty="0">
                <a:solidFill>
                  <a:srgbClr val="4D4D4D"/>
                </a:solidFill>
              </a:rPr>
              <a:t> </a:t>
            </a:r>
            <a:r>
              <a:rPr lang="en-US" sz="2400" i="1" dirty="0">
                <a:solidFill>
                  <a:srgbClr val="4D4D4D"/>
                </a:solidFill>
              </a:rPr>
              <a:t>n</a:t>
            </a:r>
            <a:r>
              <a:rPr lang="en-US" sz="2400" dirty="0">
                <a:solidFill>
                  <a:srgbClr val="4D4D4D"/>
                </a:solidFill>
              </a:rPr>
              <a:t>(</a:t>
            </a:r>
            <a:r>
              <a:rPr lang="en-US" sz="2400" dirty="0" err="1">
                <a:solidFill>
                  <a:srgbClr val="4D4D4D"/>
                </a:solidFill>
              </a:rPr>
              <a:t>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) L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 log(M</a:t>
            </a:r>
            <a:r>
              <a:rPr lang="en-US" sz="2400" baseline="-25000" dirty="0">
                <a:solidFill>
                  <a:srgbClr val="4D4D4D"/>
                </a:solidFill>
              </a:rPr>
              <a:t>b</a:t>
            </a:r>
            <a:r>
              <a:rPr lang="en-US" sz="2400" dirty="0">
                <a:solidFill>
                  <a:srgbClr val="4D4D4D"/>
                </a:solidFill>
              </a:rPr>
              <a:t>/M</a:t>
            </a:r>
            <a:r>
              <a:rPr lang="en-US" sz="2400" baseline="-25000" dirty="0">
                <a:solidFill>
                  <a:srgbClr val="4D4D4D"/>
                </a:solidFill>
              </a:rPr>
              <a:t>c</a:t>
            </a:r>
            <a:r>
              <a:rPr lang="en-US" sz="2400" dirty="0">
                <a:solidFill>
                  <a:srgbClr val="4D4D4D"/>
                </a:solidFill>
              </a:rPr>
              <a:t>) (   /</a:t>
            </a:r>
            <a:r>
              <a:rPr lang="en-US" sz="2400" dirty="0" err="1">
                <a:solidFill>
                  <a:srgbClr val="4D4D4D"/>
                </a:solidFill>
              </a:rPr>
              <a:t>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)</a:t>
            </a:r>
            <a:endParaRPr lang="en-US" sz="2400" baseline="-25000" dirty="0">
              <a:solidFill>
                <a:srgbClr val="4D4D4D"/>
              </a:solidFill>
            </a:endParaRPr>
          </a:p>
        </p:txBody>
      </p:sp>
      <p:pic>
        <p:nvPicPr>
          <p:cNvPr id="61338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00" y="3213100"/>
            <a:ext cx="274637" cy="342900"/>
          </a:xfrm>
          <a:prstGeom prst="rect">
            <a:avLst/>
          </a:prstGeom>
          <a:noFill/>
        </p:spPr>
      </p:pic>
      <p:sp>
        <p:nvSpPr>
          <p:cNvPr id="613382" name="Rectangle 6"/>
          <p:cNvSpPr>
            <a:spLocks noChangeArrowheads="1"/>
          </p:cNvSpPr>
          <p:nvPr/>
        </p:nvSpPr>
        <p:spPr bwMode="auto">
          <a:xfrm>
            <a:off x="3683358" y="3607158"/>
            <a:ext cx="4393842" cy="33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3383" name="Rectangle 7"/>
          <p:cNvSpPr>
            <a:spLocks noChangeArrowheads="1"/>
          </p:cNvSpPr>
          <p:nvPr/>
        </p:nvSpPr>
        <p:spPr bwMode="auto">
          <a:xfrm>
            <a:off x="3682284" y="5867400"/>
            <a:ext cx="31242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0BDC-EF80-4DA2-908E-2FBDA26463BE}" type="datetime1">
              <a:rPr lang="en-US" smtClean="0"/>
              <a:t>4/30/2012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3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3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3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9" grpId="0" uiExpand="1" build="p"/>
      <p:bldP spid="613380" grpId="0"/>
      <p:bldP spid="613382" grpId="0" animBg="1"/>
      <p:bldP spid="61338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467-40D7-40D2-AB4A-51E2FAF21160}" type="slidenum">
              <a:rPr lang="en-US"/>
              <a:pPr/>
              <a:t>35</a:t>
            </a:fld>
            <a:endParaRPr lang="en-US"/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LHC R</a:t>
            </a:r>
            <a:r>
              <a:rPr lang="en-US" sz="4000" i="1" baseline="30000"/>
              <a:t>c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)/R</a:t>
            </a:r>
            <a:r>
              <a:rPr lang="en-US" sz="4000" i="1" baseline="30000"/>
              <a:t>b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 Prediction</a:t>
            </a:r>
            <a:br>
              <a:rPr lang="en-US" sz="4000"/>
            </a:br>
            <a:r>
              <a:rPr lang="en-US" sz="4000"/>
              <a:t>(with speed limits)</a:t>
            </a:r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2819400" y="5370512"/>
            <a:ext cx="62547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400" dirty="0">
                <a:solidFill>
                  <a:srgbClr val="4D4D4D"/>
                </a:solidFill>
              </a:rPr>
              <a:t>T(</a:t>
            </a:r>
            <a:r>
              <a:rPr lang="en-US" sz="1400" dirty="0">
                <a:solidFill>
                  <a:srgbClr val="4D4D4D"/>
                </a:solidFill>
                <a:latin typeface="Symbol" pitchFamily="18" charset="2"/>
              </a:rPr>
              <a:t>t</a:t>
            </a:r>
            <a:r>
              <a:rPr lang="en-US" sz="1400" baseline="-25000" dirty="0">
                <a:solidFill>
                  <a:srgbClr val="4D4D4D"/>
                </a:solidFill>
              </a:rPr>
              <a:t>0</a:t>
            </a:r>
            <a:r>
              <a:rPr lang="en-US" sz="1400" dirty="0">
                <a:solidFill>
                  <a:srgbClr val="4D4D4D"/>
                </a:solidFill>
              </a:rPr>
              <a:t>): </a:t>
            </a:r>
            <a:r>
              <a:rPr lang="en-US" sz="1400" dirty="0" smtClean="0">
                <a:solidFill>
                  <a:srgbClr val="4D4D4D"/>
                </a:solidFill>
              </a:rPr>
              <a:t>“(”, </a:t>
            </a:r>
            <a:r>
              <a:rPr lang="en-US" sz="1400" dirty="0">
                <a:solidFill>
                  <a:srgbClr val="4D4D4D"/>
                </a:solidFill>
              </a:rPr>
              <a:t>corrections </a:t>
            </a:r>
            <a:r>
              <a:rPr lang="en-US" sz="1400" dirty="0" smtClean="0">
                <a:solidFill>
                  <a:srgbClr val="4D4D4D"/>
                </a:solidFill>
              </a:rPr>
              <a:t>likely small for </a:t>
            </a:r>
            <a:r>
              <a:rPr lang="en-US" sz="1400" dirty="0">
                <a:solidFill>
                  <a:srgbClr val="4D4D4D"/>
                </a:solidFill>
              </a:rPr>
              <a:t>smaller </a:t>
            </a:r>
            <a:r>
              <a:rPr lang="en-US" sz="1400" dirty="0" err="1">
                <a:solidFill>
                  <a:srgbClr val="4D4D4D"/>
                </a:solidFill>
              </a:rPr>
              <a:t>momenta</a:t>
            </a:r>
            <a:endParaRPr lang="en-US" sz="1400" dirty="0">
              <a:solidFill>
                <a:srgbClr val="4D4D4D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400" dirty="0" err="1">
                <a:solidFill>
                  <a:srgbClr val="4D4D4D"/>
                </a:solidFill>
              </a:rPr>
              <a:t>T</a:t>
            </a:r>
            <a:r>
              <a:rPr lang="en-US" sz="1400" baseline="-25000" dirty="0" err="1">
                <a:solidFill>
                  <a:srgbClr val="4D4D4D"/>
                </a:solidFill>
              </a:rPr>
              <a:t>c</a:t>
            </a:r>
            <a:r>
              <a:rPr lang="en-US" sz="1400" dirty="0">
                <a:solidFill>
                  <a:srgbClr val="4D4D4D"/>
                </a:solidFill>
              </a:rPr>
              <a:t>: </a:t>
            </a:r>
            <a:r>
              <a:rPr lang="en-US" sz="1400" dirty="0" smtClean="0">
                <a:solidFill>
                  <a:srgbClr val="4D4D4D"/>
                </a:solidFill>
              </a:rPr>
              <a:t>“]”, </a:t>
            </a:r>
            <a:r>
              <a:rPr lang="en-US" sz="1400" dirty="0">
                <a:solidFill>
                  <a:srgbClr val="4D4D4D"/>
                </a:solidFill>
              </a:rPr>
              <a:t>corrections likely </a:t>
            </a:r>
            <a:r>
              <a:rPr lang="en-US" sz="1400" dirty="0" smtClean="0">
                <a:solidFill>
                  <a:srgbClr val="4D4D4D"/>
                </a:solidFill>
              </a:rPr>
              <a:t>large for </a:t>
            </a:r>
            <a:r>
              <a:rPr lang="en-US" sz="1400" dirty="0">
                <a:solidFill>
                  <a:srgbClr val="4D4D4D"/>
                </a:solidFill>
              </a:rPr>
              <a:t>higher </a:t>
            </a:r>
            <a:r>
              <a:rPr lang="en-US" sz="1400" dirty="0" err="1">
                <a:solidFill>
                  <a:srgbClr val="4D4D4D"/>
                </a:solidFill>
              </a:rPr>
              <a:t>momenta</a:t>
            </a:r>
            <a:endParaRPr lang="en-US" sz="1400" dirty="0">
              <a:solidFill>
                <a:srgbClr val="4D4D4D"/>
              </a:solidFill>
            </a:endParaRP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5715000" y="6276201"/>
            <a:ext cx="25768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See also: </a:t>
            </a:r>
          </a:p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PLB666 (2008)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484B-1162-4BC7-B864-995AAD6BCB2E}" type="datetime1">
              <a:rPr lang="en-US" smtClean="0"/>
              <a:t>4/30/2012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3588" y="5924490"/>
            <a:ext cx="8480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Qualitatively, corrections to </a:t>
            </a:r>
            <a:r>
              <a:rPr lang="en-US" sz="2000" dirty="0" err="1" smtClean="0"/>
              <a:t>AdS</a:t>
            </a:r>
            <a:r>
              <a:rPr lang="en-US" sz="2000" dirty="0" smtClean="0"/>
              <a:t>/CFT result will drive double ratio to unity </a:t>
            </a:r>
          </a:p>
        </p:txBody>
      </p:sp>
      <p:pic>
        <p:nvPicPr>
          <p:cNvPr id="10096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143000"/>
            <a:ext cx="6157912" cy="430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500084" y="5105400"/>
            <a:ext cx="2491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PANIC11 (arXiv:1108.5876)</a:t>
            </a:r>
            <a:endParaRPr lang="en-US" sz="1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Cold Nuclear Matter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Energy Loss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3AC8-244E-43B8-AE76-BDF773DC7D6D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CBD6-03FC-4F99-B36F-CAF0AEC35CC4}" type="slidenum">
              <a:rPr lang="en-US"/>
              <a:pPr/>
              <a:t>37</a:t>
            </a:fld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Geometries</a:t>
            </a:r>
          </a:p>
        </p:txBody>
      </p:sp>
      <p:graphicFrame>
        <p:nvGraphicFramePr>
          <p:cNvPr id="950275" name="Object 3"/>
          <p:cNvGraphicFramePr>
            <a:graphicFrameLocks noChangeAspect="1"/>
          </p:cNvGraphicFramePr>
          <p:nvPr/>
        </p:nvGraphicFramePr>
        <p:xfrm>
          <a:off x="152400" y="2738735"/>
          <a:ext cx="2112963" cy="2133600"/>
        </p:xfrm>
        <a:graphic>
          <a:graphicData uri="http://schemas.openxmlformats.org/presentationml/2006/ole">
            <p:oleObj spid="_x0000_s1017858" name="Image" r:id="rId3" imgW="4939683" imgH="4990476" progId="">
              <p:embed/>
            </p:oleObj>
          </a:graphicData>
        </a:graphic>
      </p:graphicFrame>
      <p:sp>
        <p:nvSpPr>
          <p:cNvPr id="950276" name="Text Box 4"/>
          <p:cNvSpPr txBox="1">
            <a:spLocks noChangeArrowheads="1"/>
          </p:cNvSpPr>
          <p:nvPr/>
        </p:nvSpPr>
        <p:spPr bwMode="auto">
          <a:xfrm>
            <a:off x="0" y="4872335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/>
              <a:t>Albacete, </a:t>
            </a:r>
            <a:r>
              <a:rPr lang="en-US" sz="1200" dirty="0" err="1"/>
              <a:t>Kovchegov</a:t>
            </a:r>
            <a:r>
              <a:rPr lang="en-US" sz="1200" dirty="0"/>
              <a:t>, </a:t>
            </a:r>
            <a:r>
              <a:rPr lang="en-US" sz="1200" dirty="0" err="1"/>
              <a:t>Taliotis</a:t>
            </a:r>
            <a:r>
              <a:rPr lang="en-US" sz="1200" dirty="0"/>
              <a:t>,</a:t>
            </a:r>
          </a:p>
          <a:p>
            <a:r>
              <a:rPr lang="en-US" sz="1200" dirty="0"/>
              <a:t>JHEP </a:t>
            </a:r>
            <a:r>
              <a:rPr lang="en-US" sz="1200" b="1" dirty="0"/>
              <a:t>0807</a:t>
            </a:r>
            <a:r>
              <a:rPr lang="en-US" sz="1200" dirty="0"/>
              <a:t>, 074 (2008)</a:t>
            </a:r>
          </a:p>
        </p:txBody>
      </p:sp>
      <p:sp>
        <p:nvSpPr>
          <p:cNvPr id="950279" name="Text Box 7"/>
          <p:cNvSpPr txBox="1">
            <a:spLocks noChangeArrowheads="1"/>
          </p:cNvSpPr>
          <p:nvPr/>
        </p:nvSpPr>
        <p:spPr bwMode="auto">
          <a:xfrm>
            <a:off x="365125" y="914400"/>
            <a:ext cx="455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660000"/>
                </a:solidFill>
              </a:rPr>
              <a:t>Constant T Thermal Black Brane</a:t>
            </a:r>
          </a:p>
        </p:txBody>
      </p:sp>
      <p:sp>
        <p:nvSpPr>
          <p:cNvPr id="950280" name="Text Box 8"/>
          <p:cNvSpPr txBox="1">
            <a:spLocks noChangeArrowheads="1"/>
          </p:cNvSpPr>
          <p:nvPr/>
        </p:nvSpPr>
        <p:spPr bwMode="auto">
          <a:xfrm>
            <a:off x="2870200" y="2286000"/>
            <a:ext cx="261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660000"/>
                </a:solidFill>
              </a:rPr>
              <a:t>Shock Geometries</a:t>
            </a:r>
            <a:endParaRPr lang="en-US" sz="2400" dirty="0">
              <a:solidFill>
                <a:srgbClr val="005400"/>
              </a:solidFill>
            </a:endParaRPr>
          </a:p>
        </p:txBody>
      </p:sp>
      <p:sp>
        <p:nvSpPr>
          <p:cNvPr id="950281" name="Text Box 9"/>
          <p:cNvSpPr txBox="1">
            <a:spLocks noChangeArrowheads="1"/>
          </p:cNvSpPr>
          <p:nvPr/>
        </p:nvSpPr>
        <p:spPr bwMode="auto">
          <a:xfrm>
            <a:off x="3505200" y="2743200"/>
            <a:ext cx="2152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5400"/>
                </a:solidFill>
              </a:rPr>
              <a:t>Nucleus as Shock</a:t>
            </a:r>
          </a:p>
        </p:txBody>
      </p:sp>
      <p:sp>
        <p:nvSpPr>
          <p:cNvPr id="950282" name="Text Box 10"/>
          <p:cNvSpPr txBox="1">
            <a:spLocks noChangeArrowheads="1"/>
          </p:cNvSpPr>
          <p:nvPr/>
        </p:nvSpPr>
        <p:spPr bwMode="auto">
          <a:xfrm>
            <a:off x="3505200" y="3886200"/>
            <a:ext cx="3181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5400"/>
                </a:solidFill>
              </a:rPr>
              <a:t>Embedded String in Shock</a:t>
            </a:r>
          </a:p>
        </p:txBody>
      </p:sp>
      <p:sp>
        <p:nvSpPr>
          <p:cNvPr id="950283" name="Text Box 11"/>
          <p:cNvSpPr txBox="1">
            <a:spLocks noChangeArrowheads="1"/>
          </p:cNvSpPr>
          <p:nvPr/>
        </p:nvSpPr>
        <p:spPr bwMode="auto">
          <a:xfrm>
            <a:off x="2057400" y="3272135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DIS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06825" y="5054958"/>
            <a:ext cx="1831975" cy="960438"/>
            <a:chOff x="2236" y="2926"/>
            <a:chExt cx="1154" cy="605"/>
          </a:xfrm>
        </p:grpSpPr>
        <p:graphicFrame>
          <p:nvGraphicFramePr>
            <p:cNvPr id="950285" name="Object 13"/>
            <p:cNvGraphicFramePr>
              <a:graphicFrameLocks noChangeAspect="1"/>
            </p:cNvGraphicFramePr>
            <p:nvPr/>
          </p:nvGraphicFramePr>
          <p:xfrm>
            <a:off x="2408" y="3034"/>
            <a:ext cx="904" cy="488"/>
          </p:xfrm>
          <a:graphic>
            <a:graphicData uri="http://schemas.openxmlformats.org/presentationml/2006/ole">
              <p:oleObj spid="_x0000_s1017864" name="Image" r:id="rId4" imgW="1434415" imgH="774330" progId="">
                <p:embed/>
              </p:oleObj>
            </a:graphicData>
          </a:graphic>
        </p:graphicFrame>
        <p:sp>
          <p:nvSpPr>
            <p:cNvPr id="950286" name="Text Box 14"/>
            <p:cNvSpPr txBox="1">
              <a:spLocks noChangeArrowheads="1"/>
            </p:cNvSpPr>
            <p:nvPr/>
          </p:nvSpPr>
          <p:spPr bwMode="auto">
            <a:xfrm>
              <a:off x="3199" y="3113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Q</a:t>
              </a:r>
            </a:p>
          </p:txBody>
        </p:sp>
        <p:sp>
          <p:nvSpPr>
            <p:cNvPr id="950287" name="Line 15"/>
            <p:cNvSpPr>
              <a:spLocks noChangeShapeType="1"/>
            </p:cNvSpPr>
            <p:nvPr/>
          </p:nvSpPr>
          <p:spPr bwMode="auto">
            <a:xfrm>
              <a:off x="2650" y="311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0288" name="Text Box 16"/>
            <p:cNvSpPr txBox="1">
              <a:spLocks noChangeArrowheads="1"/>
            </p:cNvSpPr>
            <p:nvPr/>
          </p:nvSpPr>
          <p:spPr bwMode="auto">
            <a:xfrm>
              <a:off x="2679" y="2926"/>
              <a:ext cx="3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 charset="0"/>
                </a:rPr>
                <a:t>v</a:t>
              </a:r>
              <a:r>
                <a:rPr lang="en-US" sz="1200" b="1" baseline="-25000" dirty="0" err="1">
                  <a:latin typeface="Arial" charset="0"/>
                </a:rPr>
                <a:t>shock</a:t>
              </a:r>
              <a:endParaRPr lang="en-US" sz="1200" b="1" baseline="-25000" dirty="0">
                <a:latin typeface="Arial" charset="0"/>
              </a:endParaRPr>
            </a:p>
          </p:txBody>
        </p:sp>
        <p:sp>
          <p:nvSpPr>
            <p:cNvPr id="950289" name="Text Box 17"/>
            <p:cNvSpPr txBox="1">
              <a:spLocks noChangeArrowheads="1"/>
            </p:cNvSpPr>
            <p:nvPr/>
          </p:nvSpPr>
          <p:spPr bwMode="auto">
            <a:xfrm>
              <a:off x="2375" y="3358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x</a:t>
              </a:r>
            </a:p>
          </p:txBody>
        </p:sp>
        <p:sp>
          <p:nvSpPr>
            <p:cNvPr id="950290" name="Text Box 18"/>
            <p:cNvSpPr txBox="1">
              <a:spLocks noChangeArrowheads="1"/>
            </p:cNvSpPr>
            <p:nvPr/>
          </p:nvSpPr>
          <p:spPr bwMode="auto">
            <a:xfrm>
              <a:off x="2236" y="3139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z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962650" y="5121633"/>
            <a:ext cx="2952750" cy="1003300"/>
            <a:chOff x="3756" y="2968"/>
            <a:chExt cx="1860" cy="632"/>
          </a:xfrm>
        </p:grpSpPr>
        <p:graphicFrame>
          <p:nvGraphicFramePr>
            <p:cNvPr id="950292" name="Object 20"/>
            <p:cNvGraphicFramePr>
              <a:graphicFrameLocks noChangeAspect="1"/>
            </p:cNvGraphicFramePr>
            <p:nvPr/>
          </p:nvGraphicFramePr>
          <p:xfrm>
            <a:off x="3924" y="2968"/>
            <a:ext cx="1464" cy="632"/>
          </p:xfrm>
          <a:graphic>
            <a:graphicData uri="http://schemas.openxmlformats.org/presentationml/2006/ole">
              <p:oleObj spid="_x0000_s1017863" name="Image" r:id="rId5" imgW="2323810" imgH="1002821" progId="">
                <p:embed/>
              </p:oleObj>
            </a:graphicData>
          </a:graphic>
        </p:graphicFrame>
        <p:sp>
          <p:nvSpPr>
            <p:cNvPr id="950293" name="Line 21"/>
            <p:cNvSpPr>
              <a:spLocks noChangeShapeType="1"/>
            </p:cNvSpPr>
            <p:nvPr/>
          </p:nvSpPr>
          <p:spPr bwMode="auto">
            <a:xfrm>
              <a:off x="5232" y="3252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0294" name="Text Box 22"/>
            <p:cNvSpPr txBox="1">
              <a:spLocks noChangeArrowheads="1"/>
            </p:cNvSpPr>
            <p:nvPr/>
          </p:nvSpPr>
          <p:spPr bwMode="auto">
            <a:xfrm>
              <a:off x="5261" y="3030"/>
              <a:ext cx="3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 charset="0"/>
                </a:rPr>
                <a:t>v</a:t>
              </a:r>
              <a:r>
                <a:rPr lang="en-US" sz="1200" b="1" baseline="-25000" dirty="0" err="1">
                  <a:latin typeface="Arial" charset="0"/>
                </a:rPr>
                <a:t>shock</a:t>
              </a:r>
              <a:endParaRPr lang="en-US" sz="1200" b="1" baseline="-25000" dirty="0">
                <a:latin typeface="Arial" charset="0"/>
              </a:endParaRPr>
            </a:p>
          </p:txBody>
        </p:sp>
        <p:sp>
          <p:nvSpPr>
            <p:cNvPr id="950295" name="Text Box 23"/>
            <p:cNvSpPr txBox="1">
              <a:spLocks noChangeArrowheads="1"/>
            </p:cNvSpPr>
            <p:nvPr/>
          </p:nvSpPr>
          <p:spPr bwMode="auto">
            <a:xfrm>
              <a:off x="4247" y="3385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x</a:t>
              </a:r>
            </a:p>
          </p:txBody>
        </p:sp>
        <p:sp>
          <p:nvSpPr>
            <p:cNvPr id="950296" name="Text Box 24"/>
            <p:cNvSpPr txBox="1">
              <a:spLocks noChangeArrowheads="1"/>
            </p:cNvSpPr>
            <p:nvPr/>
          </p:nvSpPr>
          <p:spPr bwMode="auto">
            <a:xfrm>
              <a:off x="3756" y="3088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z</a:t>
              </a:r>
            </a:p>
          </p:txBody>
        </p:sp>
        <p:sp>
          <p:nvSpPr>
            <p:cNvPr id="950297" name="Text Box 25"/>
            <p:cNvSpPr txBox="1">
              <a:spLocks noChangeArrowheads="1"/>
            </p:cNvSpPr>
            <p:nvPr/>
          </p:nvSpPr>
          <p:spPr bwMode="auto">
            <a:xfrm>
              <a:off x="4759" y="3025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Q</a:t>
              </a:r>
            </a:p>
          </p:txBody>
        </p:sp>
      </p:grpSp>
      <p:sp>
        <p:nvSpPr>
          <p:cNvPr id="950298" name="Text Box 26"/>
          <p:cNvSpPr txBox="1">
            <a:spLocks noChangeArrowheads="1"/>
          </p:cNvSpPr>
          <p:nvPr/>
        </p:nvSpPr>
        <p:spPr bwMode="auto">
          <a:xfrm>
            <a:off x="3457575" y="4826358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Before</a:t>
            </a:r>
          </a:p>
        </p:txBody>
      </p:sp>
      <p:sp>
        <p:nvSpPr>
          <p:cNvPr id="950299" name="Text Box 27"/>
          <p:cNvSpPr txBox="1">
            <a:spLocks noChangeArrowheads="1"/>
          </p:cNvSpPr>
          <p:nvPr/>
        </p:nvSpPr>
        <p:spPr bwMode="auto">
          <a:xfrm>
            <a:off x="5638800" y="4826358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After</a:t>
            </a:r>
          </a:p>
        </p:txBody>
      </p:sp>
      <p:graphicFrame>
        <p:nvGraphicFramePr>
          <p:cNvPr id="950301" name="Object 29"/>
          <p:cNvGraphicFramePr>
            <a:graphicFrameLocks noChangeAspect="1"/>
          </p:cNvGraphicFramePr>
          <p:nvPr/>
        </p:nvGraphicFramePr>
        <p:xfrm>
          <a:off x="533400" y="1303338"/>
          <a:ext cx="4114800" cy="830262"/>
        </p:xfrm>
        <a:graphic>
          <a:graphicData uri="http://schemas.openxmlformats.org/presentationml/2006/ole">
            <p:oleObj spid="_x0000_s1017859" name="Image" r:id="rId6" imgW="8926984" imgH="1803175" progId="">
              <p:embed/>
            </p:oleObj>
          </a:graphicData>
        </a:graphic>
      </p:graphicFrame>
      <p:graphicFrame>
        <p:nvGraphicFramePr>
          <p:cNvPr id="950303" name="Object 31"/>
          <p:cNvGraphicFramePr>
            <a:graphicFrameLocks noChangeAspect="1"/>
          </p:cNvGraphicFramePr>
          <p:nvPr/>
        </p:nvGraphicFramePr>
        <p:xfrm>
          <a:off x="2895600" y="3094038"/>
          <a:ext cx="5410200" cy="563562"/>
        </p:xfrm>
        <a:graphic>
          <a:graphicData uri="http://schemas.openxmlformats.org/presentationml/2006/ole">
            <p:oleObj spid="_x0000_s1017861" name="Image" r:id="rId7" imgW="7200000" imgH="749206" progId="">
              <p:embed/>
            </p:oleObj>
          </a:graphicData>
        </a:graphic>
      </p:graphicFrame>
      <p:graphicFrame>
        <p:nvGraphicFramePr>
          <p:cNvPr id="950304" name="Object 32"/>
          <p:cNvGraphicFramePr>
            <a:graphicFrameLocks noChangeAspect="1"/>
          </p:cNvGraphicFramePr>
          <p:nvPr/>
        </p:nvGraphicFramePr>
        <p:xfrm>
          <a:off x="2743200" y="4260850"/>
          <a:ext cx="6172200" cy="674688"/>
        </p:xfrm>
        <a:graphic>
          <a:graphicData uri="http://schemas.openxmlformats.org/presentationml/2006/ole">
            <p:oleObj spid="_x0000_s1017862" name="Image" r:id="rId8" imgW="9752381" imgH="1066291" progId="">
              <p:embed/>
            </p:oleObj>
          </a:graphicData>
        </a:graphic>
      </p:graphicFrame>
      <p:sp>
        <p:nvSpPr>
          <p:cNvPr id="950305" name="Oval 33"/>
          <p:cNvSpPr>
            <a:spLocks noChangeArrowheads="1"/>
          </p:cNvSpPr>
          <p:nvPr/>
        </p:nvSpPr>
        <p:spPr bwMode="auto">
          <a:xfrm>
            <a:off x="2438400" y="3581400"/>
            <a:ext cx="6705600" cy="2819400"/>
          </a:xfrm>
          <a:prstGeom prst="ellips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" name="Object 39"/>
          <p:cNvGraphicFramePr>
            <a:graphicFrameLocks noChangeAspect="1"/>
          </p:cNvGraphicFramePr>
          <p:nvPr/>
        </p:nvGraphicFramePr>
        <p:xfrm>
          <a:off x="5715000" y="838200"/>
          <a:ext cx="2743200" cy="1982129"/>
        </p:xfrm>
        <a:graphic>
          <a:graphicData uri="http://schemas.openxmlformats.org/presentationml/2006/ole">
            <p:oleObj spid="_x0000_s1017865" name="Image" r:id="rId9" imgW="15149206" imgH="10946032" progId="">
              <p:embed/>
            </p:oleObj>
          </a:graphicData>
        </a:graphic>
      </p:graphicFrame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7620000" y="2433935"/>
            <a:ext cx="1465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P </a:t>
            </a:r>
            <a:r>
              <a:rPr lang="en-US" sz="1200" dirty="0" err="1" smtClean="0"/>
              <a:t>Chesler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Quark </a:t>
            </a:r>
            <a:r>
              <a:rPr lang="en-US" sz="1200" dirty="0"/>
              <a:t>Matter 2009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5628" y="6096000"/>
            <a:ext cx="2743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</a:t>
            </a:r>
            <a:r>
              <a:rPr lang="en-US" sz="1200" dirty="0" err="1" smtClean="0"/>
              <a:t>Kovchegov</a:t>
            </a:r>
            <a:r>
              <a:rPr lang="en-US" sz="1200" dirty="0" smtClean="0"/>
              <a:t>, PLB680 (2009)</a:t>
            </a:r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A99F-7B4B-4D65-AA56-F30101060052}" type="datetime1">
              <a:rPr lang="en-US" smtClean="0"/>
              <a:t>4/30/2012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5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5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5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5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276" grpId="0"/>
      <p:bldP spid="950280" grpId="0"/>
      <p:bldP spid="950281" grpId="0"/>
      <p:bldP spid="950282" grpId="0"/>
      <p:bldP spid="950283" grpId="0"/>
      <p:bldP spid="950298" grpId="0"/>
      <p:bldP spid="950299" grpId="0"/>
      <p:bldP spid="95030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619-5215-4E71-8FF7-4F35B3535B82}" type="slidenum">
              <a:rPr lang="en-US"/>
              <a:pPr/>
              <a:t>38</a:t>
            </a:fld>
            <a:endParaRPr lang="en-US"/>
          </a:p>
        </p:txBody>
      </p:sp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Putting It All Together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leads 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Can test AdS HQ E-Loss in both hot and cold nuclear matter!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71800" y="1917700"/>
            <a:ext cx="3149600" cy="1206500"/>
            <a:chOff x="1872" y="1208"/>
            <a:chExt cx="1984" cy="760"/>
          </a:xfrm>
        </p:grpSpPr>
        <p:graphicFrame>
          <p:nvGraphicFramePr>
            <p:cNvPr id="956421" name="Object 5"/>
            <p:cNvGraphicFramePr>
              <a:graphicFrameLocks noChangeAspect="1"/>
            </p:cNvGraphicFramePr>
            <p:nvPr/>
          </p:nvGraphicFramePr>
          <p:xfrm>
            <a:off x="1872" y="1208"/>
            <a:ext cx="1976" cy="760"/>
          </p:xfrm>
          <a:graphic>
            <a:graphicData uri="http://schemas.openxmlformats.org/presentationml/2006/ole">
              <p:oleObj spid="_x0000_s1015811" name="Image" r:id="rId3" imgW="3136508" imgH="1205924" progId="">
                <p:embed/>
              </p:oleObj>
            </a:graphicData>
          </a:graphic>
        </p:graphicFrame>
        <p:sp>
          <p:nvSpPr>
            <p:cNvPr id="956422" name="Rectangle 6"/>
            <p:cNvSpPr>
              <a:spLocks noChangeArrowheads="1"/>
            </p:cNvSpPr>
            <p:nvPr/>
          </p:nvSpPr>
          <p:spPr bwMode="auto">
            <a:xfrm>
              <a:off x="1888" y="1256"/>
              <a:ext cx="1968" cy="67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6423" name="Text Box 7"/>
          <p:cNvSpPr txBox="1">
            <a:spLocks noChangeArrowheads="1"/>
          </p:cNvSpPr>
          <p:nvPr/>
        </p:nvSpPr>
        <p:spPr bwMode="auto">
          <a:xfrm>
            <a:off x="898525" y="3417888"/>
            <a:ext cx="8183651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Recall for BH: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Shock gives </a:t>
            </a:r>
            <a:r>
              <a:rPr lang="en-US" sz="2400" b="1" i="1" dirty="0">
                <a:solidFill>
                  <a:srgbClr val="005400"/>
                </a:solidFill>
              </a:rPr>
              <a:t>exactly</a:t>
            </a:r>
            <a:r>
              <a:rPr lang="en-US" sz="2400" dirty="0">
                <a:solidFill>
                  <a:srgbClr val="005400"/>
                </a:solidFill>
              </a:rPr>
              <a:t> the same drag as BH for </a:t>
            </a:r>
            <a:r>
              <a:rPr lang="en-US" sz="2400" dirty="0">
                <a:solidFill>
                  <a:srgbClr val="005400"/>
                </a:solidFill>
                <a:latin typeface="Symbol" pitchFamily="18" charset="2"/>
              </a:rPr>
              <a:t>L</a:t>
            </a:r>
            <a:r>
              <a:rPr lang="en-US" sz="2400" dirty="0">
                <a:solidFill>
                  <a:srgbClr val="005400"/>
                </a:solidFill>
              </a:rPr>
              <a:t> = </a:t>
            </a:r>
            <a:r>
              <a:rPr lang="en-US" sz="2400" dirty="0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400" dirty="0">
                <a:solidFill>
                  <a:srgbClr val="005400"/>
                </a:solidFill>
              </a:rPr>
              <a:t> </a:t>
            </a:r>
            <a:r>
              <a:rPr lang="en-US" sz="2400" dirty="0" smtClean="0">
                <a:solidFill>
                  <a:srgbClr val="005400"/>
                </a:solidFill>
              </a:rPr>
              <a:t>T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4D4D4D"/>
                </a:solidFill>
              </a:rPr>
              <a:t> </a:t>
            </a:r>
            <a:r>
              <a:rPr lang="en-US" sz="2200" dirty="0" smtClean="0">
                <a:solidFill>
                  <a:srgbClr val="4D4D4D"/>
                </a:solidFill>
                <a:latin typeface="Symbol" pitchFamily="18" charset="2"/>
              </a:rPr>
              <a:t>L</a:t>
            </a:r>
            <a:r>
              <a:rPr lang="en-US" sz="2200" dirty="0" smtClean="0">
                <a:solidFill>
                  <a:srgbClr val="4D4D4D"/>
                </a:solidFill>
              </a:rPr>
              <a:t> is typical mom. scale of nucleus</a:t>
            </a:r>
            <a:endParaRPr lang="en-US" sz="2200" dirty="0">
              <a:solidFill>
                <a:srgbClr val="4D4D4D"/>
              </a:solidFill>
            </a:endParaRPr>
          </a:p>
          <a:p>
            <a:endParaRPr lang="en-US" dirty="0"/>
          </a:p>
        </p:txBody>
      </p:sp>
      <p:graphicFrame>
        <p:nvGraphicFramePr>
          <p:cNvPr id="956424" name="Object 8"/>
          <p:cNvGraphicFramePr>
            <a:graphicFrameLocks noChangeAspect="1"/>
          </p:cNvGraphicFramePr>
          <p:nvPr/>
        </p:nvGraphicFramePr>
        <p:xfrm>
          <a:off x="3505200" y="3363913"/>
          <a:ext cx="4622800" cy="558800"/>
        </p:xfrm>
        <a:graphic>
          <a:graphicData uri="http://schemas.openxmlformats.org/presentationml/2006/ole">
            <p:oleObj spid="_x0000_s1015810" name="Image" r:id="rId4" imgW="4622222" imgH="558730" progId="">
              <p:embed/>
            </p:oleObj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BF4A-BE63-49F5-9B1D-DF64CA9FDDC9}" type="datetime1">
              <a:rPr lang="en-US" smtClean="0"/>
              <a:t>4/30/2012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5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19" grpId="0" build="p"/>
      <p:bldP spid="9564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Cold Nuclear Matter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Imaging/IC for HIC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BC29-E494-4B44-A111-30F731C94DAF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Interested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8862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Measure many-body physics of strong force</a:t>
            </a:r>
          </a:p>
          <a:p>
            <a:endParaRPr lang="en-US" dirty="0" smtClean="0"/>
          </a:p>
          <a:p>
            <a:r>
              <a:rPr lang="en-US" dirty="0" smtClean="0"/>
              <a:t>Test &amp; understand theory of many-body non-</a:t>
            </a:r>
            <a:r>
              <a:rPr lang="en-US" dirty="0" err="1" smtClean="0"/>
              <a:t>Abelian</a:t>
            </a:r>
            <a:r>
              <a:rPr lang="en-US" dirty="0" smtClean="0"/>
              <a:t> fields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F429-4D36-4319-A6F6-C92B9DE21B7D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Content Placeholder 6" descr="PhaseDiagramLR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3270" y="1323201"/>
            <a:ext cx="4618330" cy="4525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9635" y="5895201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Long Range Plan, 2008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Many-body QCD:</a:t>
            </a:r>
          </a:p>
          <a:p>
            <a:pPr lvl="1"/>
            <a:r>
              <a:rPr lang="en-US" dirty="0" smtClean="0"/>
              <a:t>Quantitative extraction of properties (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/s, E-loss,...) requires quantitative knowledge of the geometry</a:t>
            </a:r>
          </a:p>
          <a:p>
            <a:pPr lvl="2"/>
            <a:r>
              <a:rPr lang="en-US" dirty="0" smtClean="0"/>
              <a:t>Physics of “the edge” very important, not under good theoretical control (non-perturbative)</a:t>
            </a:r>
          </a:p>
          <a:p>
            <a:r>
              <a:rPr lang="en-US" dirty="0" smtClean="0"/>
              <a:t>EVMP provides an independent, direct measurement of the small-x nuclear profile</a:t>
            </a:r>
          </a:p>
          <a:p>
            <a:pPr lvl="1"/>
            <a:r>
              <a:rPr lang="en-US" dirty="0" smtClean="0"/>
              <a:t>Very sensitive to edge physics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0B6E-C93F-45FD-81E7-7F4AC776270D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3464"/>
            <a:ext cx="8229600" cy="4876800"/>
          </a:xfrm>
        </p:spPr>
        <p:txBody>
          <a:bodyPr/>
          <a:lstStyle/>
          <a:p>
            <a:r>
              <a:rPr lang="en-US" dirty="0" err="1" smtClean="0"/>
              <a:t>LHeC</a:t>
            </a:r>
            <a:r>
              <a:rPr lang="en-US" dirty="0" smtClean="0"/>
              <a:t> </a:t>
            </a:r>
            <a:r>
              <a:rPr lang="en-US" dirty="0" smtClean="0"/>
              <a:t>could give experimental handle on initial geometry</a:t>
            </a:r>
          </a:p>
          <a:p>
            <a:pPr lvl="1"/>
            <a:r>
              <a:rPr lang="en-US" dirty="0" smtClean="0"/>
              <a:t>Recall e + A diffraction </a:t>
            </a:r>
            <a:r>
              <a:rPr lang="en-US" dirty="0" err="1" smtClean="0"/>
              <a:t>exps</a:t>
            </a:r>
            <a:r>
              <a:rPr lang="en-US" dirty="0" smtClean="0"/>
              <a:t>. on A at rest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5CDE-8478-4FDB-BFF3-1A1FE7D85347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873" y="2667000"/>
            <a:ext cx="308212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9387" y="2847201"/>
            <a:ext cx="4759813" cy="317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14800" y="6200001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Hahn, Ravenhall, and Hofstadter, Phys Rev 101 (1956)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Gluon Distribution </a:t>
            </a:r>
            <a:r>
              <a:rPr lang="en-US" dirty="0" smtClean="0"/>
              <a:t>in 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16CB-0345-4F29-A34A-7466A13CFAC6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67200" y="1524000"/>
            <a:ext cx="4800600" cy="3429000"/>
          </a:xfrm>
        </p:spPr>
        <p:txBody>
          <a:bodyPr/>
          <a:lstStyle/>
          <a:p>
            <a:r>
              <a:rPr lang="en-US" dirty="0" smtClean="0"/>
              <a:t>Coherent vector meson production in e + 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pSp>
        <p:nvGrpSpPr>
          <p:cNvPr id="3" name="Group 7"/>
          <p:cNvGrpSpPr/>
          <p:nvPr/>
        </p:nvGrpSpPr>
        <p:grpSpPr>
          <a:xfrm>
            <a:off x="228600" y="838199"/>
            <a:ext cx="3810000" cy="2209800"/>
            <a:chOff x="228600" y="2346530"/>
            <a:chExt cx="3987910" cy="253473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" y="2819400"/>
              <a:ext cx="3614229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733800" y="234653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81400" y="3048000"/>
              <a:ext cx="635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J/</a:t>
              </a:r>
              <a:r>
                <a:rPr lang="en-US" sz="2400" i="1" dirty="0" smtClean="0">
                  <a:latin typeface="Symbol" pitchFamily="18" charset="2"/>
                </a:rPr>
                <a:t>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33800" y="441513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8600" y="234653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600" y="441960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800" y="3200400"/>
              <a:ext cx="431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g</a:t>
              </a:r>
              <a:r>
                <a:rPr lang="en-US" sz="2400" dirty="0" smtClean="0"/>
                <a:t>*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176464" y="3262312"/>
              <a:ext cx="152400" cy="15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214560" y="3686176"/>
              <a:ext cx="152400" cy="15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7449305" y="2971800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Must reject incoherent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collisions at ~100%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1" y="3276600"/>
            <a:ext cx="8610599" cy="317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186529" y="6172200"/>
            <a:ext cx="1728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arXiv:1102.5058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Unitarized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-76200" y="5943600"/>
            <a:ext cx="4419600" cy="60960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 smtClean="0"/>
              <a:t>Little Change at “large” x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267200" y="5791200"/>
            <a:ext cx="5029200" cy="83820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 smtClean="0"/>
              <a:t>Sig. shape diff. from </a:t>
            </a:r>
            <a:r>
              <a:rPr lang="en-US" dirty="0" err="1" smtClean="0"/>
              <a:t>unitarization</a:t>
            </a:r>
            <a:r>
              <a:rPr lang="en-US" dirty="0" smtClean="0"/>
              <a:t>.  NB esp. changes due to MSTW uncertainties, KLN’s slower </a:t>
            </a:r>
            <a:r>
              <a:rPr lang="en-US" dirty="0" err="1" smtClean="0"/>
              <a:t>dropoff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E277-C56F-499A-8303-CA17BF7A4FAE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6132" y="956846"/>
            <a:ext cx="3165860" cy="483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700888" y="1337846"/>
            <a:ext cx="1440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DGLAPU (</a:t>
            </a:r>
            <a:r>
              <a:rPr lang="en-US" sz="1200" dirty="0" smtClean="0">
                <a:solidFill>
                  <a:srgbClr val="0070C0"/>
                </a:solidFill>
              </a:rPr>
              <a:t>B</a:t>
            </a:r>
            <a:r>
              <a:rPr lang="en-US" sz="1200" dirty="0" smtClean="0"/>
              <a:t>, </a:t>
            </a:r>
            <a:r>
              <a:rPr lang="en-US" sz="1200" dirty="0" smtClean="0">
                <a:solidFill>
                  <a:srgbClr val="7030A0"/>
                </a:solidFill>
              </a:rPr>
              <a:t>P</a:t>
            </a:r>
            <a:r>
              <a:rPr lang="en-US" sz="1200" dirty="0" smtClean="0"/>
              <a:t>, </a:t>
            </a:r>
            <a:r>
              <a:rPr lang="en-US" sz="1200" dirty="0" smtClean="0">
                <a:solidFill>
                  <a:srgbClr val="CC9900"/>
                </a:solidFill>
              </a:rPr>
              <a:t>G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KLNU (</a:t>
            </a:r>
            <a:r>
              <a:rPr lang="en-US" sz="1200" dirty="0" smtClean="0">
                <a:solidFill>
                  <a:srgbClr val="00B0F0"/>
                </a:solidFill>
              </a:rPr>
              <a:t>Teal Band</a:t>
            </a:r>
            <a:r>
              <a:rPr lang="en-US" sz="1200" dirty="0" smtClean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91749" y="5486400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 (GeV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4859442" y="3107804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290102" y="2023646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 = 10</a:t>
            </a:r>
            <a:r>
              <a:rPr lang="en-US" sz="1200" baseline="30000" dirty="0" smtClean="0"/>
              <a:t>-6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990600"/>
            <a:ext cx="3048000" cy="47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495949" y="5486400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 (GeV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211242" y="3065358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2895600" y="1981200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 = 10</a:t>
            </a:r>
            <a:r>
              <a:rPr lang="en-US" sz="1200" baseline="30000" dirty="0" smtClean="0"/>
              <a:t>-3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41819" y="1295400"/>
            <a:ext cx="1915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DGLAPU (</a:t>
            </a:r>
            <a:r>
              <a:rPr lang="en-US" sz="1200" dirty="0" smtClean="0">
                <a:solidFill>
                  <a:srgbClr val="0070C0"/>
                </a:solidFill>
              </a:rPr>
              <a:t>B</a:t>
            </a:r>
            <a:r>
              <a:rPr lang="en-US" sz="1200" dirty="0" smtClean="0"/>
              <a:t>, </a:t>
            </a:r>
            <a:r>
              <a:rPr lang="en-US" sz="1200" dirty="0" smtClean="0">
                <a:solidFill>
                  <a:srgbClr val="7030A0"/>
                </a:solidFill>
              </a:rPr>
              <a:t>P</a:t>
            </a:r>
            <a:r>
              <a:rPr lang="en-US" sz="1200" dirty="0" smtClean="0"/>
              <a:t>, </a:t>
            </a:r>
            <a:r>
              <a:rPr lang="en-US" sz="1200" dirty="0" smtClean="0">
                <a:solidFill>
                  <a:srgbClr val="CC9900"/>
                </a:solidFill>
              </a:rPr>
              <a:t>G</a:t>
            </a:r>
            <a:r>
              <a:rPr lang="en-US" sz="1200" dirty="0" smtClean="0"/>
              <a:t>; solid)</a:t>
            </a:r>
          </a:p>
          <a:p>
            <a:r>
              <a:rPr lang="en-US" sz="1200" dirty="0" smtClean="0"/>
              <a:t>DGLAP (</a:t>
            </a:r>
            <a:r>
              <a:rPr lang="en-US" sz="1200" dirty="0" smtClean="0">
                <a:solidFill>
                  <a:srgbClr val="0070C0"/>
                </a:solidFill>
              </a:rPr>
              <a:t>B</a:t>
            </a:r>
            <a:r>
              <a:rPr lang="en-US" sz="1200" dirty="0" smtClean="0"/>
              <a:t>, </a:t>
            </a:r>
            <a:r>
              <a:rPr lang="en-US" sz="1200" dirty="0" smtClean="0">
                <a:solidFill>
                  <a:srgbClr val="7030A0"/>
                </a:solidFill>
              </a:rPr>
              <a:t>P</a:t>
            </a:r>
            <a:r>
              <a:rPr lang="en-US" sz="1200" dirty="0" smtClean="0"/>
              <a:t>, </a:t>
            </a:r>
            <a:r>
              <a:rPr lang="en-US" sz="1200" dirty="0" smtClean="0">
                <a:solidFill>
                  <a:srgbClr val="CC9900"/>
                </a:solidFill>
              </a:rPr>
              <a:t>G</a:t>
            </a:r>
            <a:r>
              <a:rPr lang="en-US" sz="1200" dirty="0" smtClean="0"/>
              <a:t>; dashed)</a:t>
            </a:r>
          </a:p>
          <a:p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Muons</a:t>
            </a:r>
            <a:r>
              <a:rPr lang="en-US" dirty="0" smtClean="0"/>
              <a:t> provide a powerful and unique tool for investigating the novel many-body non-Abelian physics of QCD</a:t>
            </a:r>
          </a:p>
          <a:p>
            <a:pPr lvl="1"/>
            <a:r>
              <a:rPr lang="en-US" dirty="0" smtClean="0"/>
              <a:t>Energy Loss:</a:t>
            </a:r>
          </a:p>
          <a:p>
            <a:pPr lvl="2"/>
            <a:r>
              <a:rPr lang="en-US" dirty="0" smtClean="0"/>
              <a:t>c, b → D, B → </a:t>
            </a:r>
            <a:r>
              <a:rPr lang="en-US" i="1" dirty="0" smtClean="0">
                <a:latin typeface="Symbol" pitchFamily="18" charset="2"/>
              </a:rPr>
              <a:t>m</a:t>
            </a:r>
            <a:r>
              <a:rPr lang="en-US" dirty="0" smtClean="0"/>
              <a:t> provide insight into HQ E-Loss</a:t>
            </a:r>
          </a:p>
          <a:p>
            <a:pPr lvl="3"/>
            <a:r>
              <a:rPr lang="en-US" dirty="0" smtClean="0"/>
              <a:t>Changing mid- to forward-rapidity: vary input spectrum, medium path</a:t>
            </a:r>
          </a:p>
          <a:p>
            <a:pPr lvl="2"/>
            <a:r>
              <a:rPr lang="en-US" dirty="0" smtClean="0"/>
              <a:t>Vitally important consistency check on theory</a:t>
            </a:r>
          </a:p>
          <a:p>
            <a:pPr lvl="1"/>
            <a:r>
              <a:rPr lang="en-US" dirty="0" smtClean="0"/>
              <a:t>Cold Nuclear Matter:</a:t>
            </a:r>
          </a:p>
          <a:p>
            <a:pPr lvl="2"/>
            <a:r>
              <a:rPr lang="en-US" dirty="0" smtClean="0"/>
              <a:t>Additional consistency constraints on E-Loss theory</a:t>
            </a:r>
          </a:p>
          <a:p>
            <a:pPr lvl="2"/>
            <a:r>
              <a:rPr lang="en-US" dirty="0" smtClean="0"/>
              <a:t>e + A </a:t>
            </a:r>
            <a:r>
              <a:rPr lang="en-US" dirty="0" smtClean="0"/>
              <a:t>→ </a:t>
            </a:r>
            <a:r>
              <a:rPr lang="en-US" dirty="0" smtClean="0"/>
              <a:t>J/</a:t>
            </a:r>
            <a:r>
              <a:rPr lang="en-US" i="1" dirty="0" smtClean="0">
                <a:latin typeface="Symbol" pitchFamily="18" charset="2"/>
              </a:rPr>
              <a:t>y</a:t>
            </a:r>
            <a:r>
              <a:rPr lang="en-US" dirty="0" smtClean="0"/>
              <a:t>: Direct measure of glue in boosted A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CC37-8CF5-4097-8D6F-50E3FBD9D98E}" type="datetime1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B91F-F206-43A2-9B7E-7910FFAA47CF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Energy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posterity: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6F60-91DA-4347-9A98-39B6095198E8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97177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981200"/>
            <a:ext cx="5638799" cy="403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95800" y="6019800"/>
            <a:ext cx="2693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</a:t>
            </a:r>
            <a:r>
              <a:rPr lang="en-US" sz="1200" i="1" dirty="0" smtClean="0"/>
              <a:t>in preparation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5B6F-3C1D-4202-8C40-E8FD6ED08399}" type="slidenum">
              <a:rPr lang="en-US"/>
              <a:pPr/>
              <a:t>47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</a:t>
            </a:r>
            <a:r>
              <a:rPr lang="en-US" dirty="0" err="1"/>
              <a:t>R</a:t>
            </a:r>
            <a:r>
              <a:rPr lang="en-US" baseline="30000" dirty="0" err="1"/>
              <a:t>cb</a:t>
            </a:r>
            <a:r>
              <a:rPr lang="en-US" dirty="0"/>
              <a:t> Ratio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0"/>
            <a:ext cx="7924800" cy="1066800"/>
          </a:xfrm>
        </p:spPr>
        <p:txBody>
          <a:bodyPr/>
          <a:lstStyle/>
          <a:p>
            <a:pPr lvl="2"/>
            <a:r>
              <a:rPr lang="en-US" sz="2000"/>
              <a:t>Wider distribution of AdS/CFT curves due to large </a:t>
            </a:r>
            <a:r>
              <a:rPr lang="en-US" sz="2000" i="1"/>
              <a:t>n</a:t>
            </a:r>
            <a:r>
              <a:rPr lang="en-US" sz="2000"/>
              <a:t>: increased sensitivity to input parameters</a:t>
            </a:r>
          </a:p>
          <a:p>
            <a:pPr lvl="2"/>
            <a:r>
              <a:rPr lang="en-US" sz="2000"/>
              <a:t>Advantage of RHIC: lower T =&gt; higher AdS speed limits</a:t>
            </a:r>
          </a:p>
        </p:txBody>
      </p:sp>
      <p:sp>
        <p:nvSpPr>
          <p:cNvPr id="590852" name="Text Box 4"/>
          <p:cNvSpPr txBox="1">
            <a:spLocks noChangeArrowheads="1"/>
          </p:cNvSpPr>
          <p:nvPr/>
        </p:nvSpPr>
        <p:spPr bwMode="auto">
          <a:xfrm>
            <a:off x="3352800" y="5105400"/>
            <a:ext cx="27403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JPhysG35 (2008)</a:t>
            </a:r>
            <a:endParaRPr lang="en-US" sz="1200" dirty="0"/>
          </a:p>
        </p:txBody>
      </p:sp>
      <p:pic>
        <p:nvPicPr>
          <p:cNvPr id="590853" name="Picture 5" descr="071025RHICLHCRatioslb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990600"/>
            <a:ext cx="8763000" cy="4254500"/>
          </a:xfrm>
          <a:prstGeom prst="rect">
            <a:avLst/>
          </a:prstGeom>
          <a:noFill/>
        </p:spPr>
      </p:pic>
      <p:sp>
        <p:nvSpPr>
          <p:cNvPr id="590854" name="Text Box 6"/>
          <p:cNvSpPr txBox="1">
            <a:spLocks noChangeArrowheads="1"/>
          </p:cNvSpPr>
          <p:nvPr/>
        </p:nvSpPr>
        <p:spPr bwMode="auto">
          <a:xfrm>
            <a:off x="6003925" y="2613025"/>
            <a:ext cx="91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pQCD</a:t>
            </a:r>
          </a:p>
        </p:txBody>
      </p:sp>
      <p:sp>
        <p:nvSpPr>
          <p:cNvPr id="590855" name="Text Box 7"/>
          <p:cNvSpPr txBox="1">
            <a:spLocks noChangeArrowheads="1"/>
          </p:cNvSpPr>
          <p:nvPr/>
        </p:nvSpPr>
        <p:spPr bwMode="auto">
          <a:xfrm>
            <a:off x="7158038" y="4267200"/>
            <a:ext cx="130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AdS/CFT</a:t>
            </a:r>
          </a:p>
        </p:txBody>
      </p:sp>
      <p:sp>
        <p:nvSpPr>
          <p:cNvPr id="590856" name="Text Box 8"/>
          <p:cNvSpPr txBox="1">
            <a:spLocks noChangeArrowheads="1"/>
          </p:cNvSpPr>
          <p:nvPr/>
        </p:nvSpPr>
        <p:spPr bwMode="auto">
          <a:xfrm>
            <a:off x="1752600" y="2879725"/>
            <a:ext cx="91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pQCD</a:t>
            </a:r>
          </a:p>
        </p:txBody>
      </p:sp>
      <p:sp>
        <p:nvSpPr>
          <p:cNvPr id="590857" name="Text Box 9"/>
          <p:cNvSpPr txBox="1">
            <a:spLocks noChangeArrowheads="1"/>
          </p:cNvSpPr>
          <p:nvPr/>
        </p:nvSpPr>
        <p:spPr bwMode="auto">
          <a:xfrm>
            <a:off x="2890838" y="4251325"/>
            <a:ext cx="130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AdS/CFT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8866A-20A1-495E-9EE6-05CF56F41F97}" type="datetime1">
              <a:rPr lang="en-US" smtClean="0"/>
              <a:t>4/30/2012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Fluctuations?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Hot spots can be huge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NEXUS calculation for </a:t>
            </a:r>
            <a:r>
              <a:rPr lang="en-US" b="1" i="1" dirty="0" smtClean="0"/>
              <a:t>10% most central</a:t>
            </a:r>
            <a:r>
              <a:rPr lang="en-US" dirty="0" smtClean="0"/>
              <a:t> top RHIC energy event</a:t>
            </a:r>
            <a:endParaRPr lang="en-US" b="1" i="1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For simple E-loss not a large effect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Important for </a:t>
            </a:r>
            <a:r>
              <a:rPr lang="en-US" dirty="0" err="1" smtClean="0"/>
              <a:t>fluc</a:t>
            </a:r>
            <a:r>
              <a:rPr lang="en-US" dirty="0" smtClean="0"/>
              <a:t>., opacity exp.?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8009-B6E0-4BBC-A823-7A0B88ECE023}" type="datetime1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199" y="1752600"/>
            <a:ext cx="31234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958337" y="5334000"/>
            <a:ext cx="2185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Jia</a:t>
            </a:r>
            <a:r>
              <a:rPr lang="en-US" sz="1200" dirty="0" smtClean="0"/>
              <a:t> and Wei, arXiv:1005.0645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Opacity Corrections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C9A4-79BE-47A4-8D71-CE08E07E4A40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923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7620000" cy="530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4414" y="6183868"/>
            <a:ext cx="878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Likely important, but integration over many variables required for comparison to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791200" y="2021566"/>
            <a:ext cx="3358252" cy="3455309"/>
            <a:chOff x="5791200" y="2021566"/>
            <a:chExt cx="3358252" cy="3455309"/>
          </a:xfrm>
        </p:grpSpPr>
        <p:pic>
          <p:nvPicPr>
            <p:cNvPr id="963585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3429000"/>
              <a:ext cx="3358252" cy="204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/>
            <p:nvPr/>
          </p:nvCxnSpPr>
          <p:spPr>
            <a:xfrm flipH="1" flipV="1">
              <a:off x="7368465" y="2514600"/>
              <a:ext cx="228600" cy="13716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21004255">
              <a:off x="6281368" y="2021566"/>
              <a:ext cx="21531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Measurement!</a:t>
              </a:r>
              <a:endParaRPr lang="en-US" sz="2400" dirty="0" err="1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QGP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E-loss mechanism</a:t>
            </a:r>
          </a:p>
          <a:p>
            <a:pPr lvl="1"/>
            <a:r>
              <a:rPr lang="en-US" dirty="0" smtClean="0"/>
              <a:t>Most direct probe of DOF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E76B-DC5D-443E-A09D-89954ADDE212}" type="datetime1">
              <a:rPr lang="en-US" smtClean="0"/>
              <a:t>4/30/2012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Content Placeholder 6" descr="FOOFig1String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3574" y="2959795"/>
            <a:ext cx="8229600" cy="3592220"/>
          </a:xfrm>
          <a:prstGeom prst="rect">
            <a:avLst/>
          </a:prstGeom>
        </p:spPr>
      </p:pic>
      <p:pic>
        <p:nvPicPr>
          <p:cNvPr id="8" name="Content Placeholder 6" descr="FOOFig1pQCD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2400" y="2960980"/>
            <a:ext cx="8229600" cy="3592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74095" y="2524780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pQCD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68257" y="2527479"/>
            <a:ext cx="287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AdS/CFT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76DA-2502-46E7-8826-09C9A5164910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9594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828800"/>
            <a:ext cx="4191000" cy="349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94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2057400"/>
            <a:ext cx="4876800" cy="302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00400" y="5486400"/>
            <a:ext cx="2239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BC6D-797C-475B-9148-2058D4CEBCCE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7" name="Picture 3" descr="cmsaliceRaa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68413"/>
            <a:ext cx="4572000" cy="4387850"/>
          </a:xfrm>
          <a:prstGeom prst="rect">
            <a:avLst/>
          </a:prstGeom>
          <a:noFill/>
        </p:spPr>
      </p:pic>
      <p:pic>
        <p:nvPicPr>
          <p:cNvPr id="8" name="Picture 4" descr="cmsRAA_ha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519238"/>
            <a:ext cx="4465637" cy="42862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01382" y="5438001"/>
            <a:ext cx="2128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Appelshauser</a:t>
            </a:r>
            <a:r>
              <a:rPr lang="en-US" sz="1200" dirty="0" smtClean="0"/>
              <a:t>, ALICE, QM11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143000"/>
          </a:xfrm>
        </p:spPr>
        <p:txBody>
          <a:bodyPr/>
          <a:lstStyle/>
          <a:p>
            <a:r>
              <a:rPr lang="en-US" dirty="0" err="1" smtClean="0"/>
              <a:t>Mult</a:t>
            </a:r>
            <a:r>
              <a:rPr lang="en-US" dirty="0" smtClean="0"/>
              <a:t>. Obs. at LHC?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3657600"/>
            <a:ext cx="4800600" cy="2895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Are pQCD predictions of </a:t>
            </a:r>
            <a:r>
              <a:rPr lang="en-US" b="1" i="1" dirty="0" smtClean="0"/>
              <a:t>both </a:t>
            </a:r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 &amp; v</a:t>
            </a:r>
            <a:r>
              <a:rPr lang="en-US" baseline="-25000" dirty="0" smtClean="0"/>
              <a:t>2</a:t>
            </a:r>
            <a:r>
              <a:rPr lang="en-US" dirty="0" smtClean="0"/>
              <a:t> consistent with data?  At 100 </a:t>
            </a:r>
            <a:r>
              <a:rPr lang="en-US" dirty="0" err="1" smtClean="0"/>
              <a:t>GeV</a:t>
            </a:r>
            <a:r>
              <a:rPr lang="en-US" dirty="0" smtClean="0"/>
              <a:t>/c?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12F3-E4D9-4525-ADFB-667136E80A7A}" type="datetime1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958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6526"/>
            <a:ext cx="5543993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846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58737"/>
            <a:ext cx="2650231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706162"/>
            <a:ext cx="3276600" cy="315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3400" y="3761601"/>
            <a:ext cx="1427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Jia</a:t>
            </a:r>
            <a:r>
              <a:rPr lang="en-US" sz="1200" dirty="0" smtClean="0"/>
              <a:t>, ATLAS, QM11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0" y="6581001"/>
            <a:ext cx="2331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Wenger, private communication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64805" y="3195935"/>
            <a:ext cx="1478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 </a:t>
            </a:r>
            <a:r>
              <a:rPr lang="en-US" sz="1200" dirty="0" err="1" smtClean="0"/>
              <a:t>Jia</a:t>
            </a:r>
            <a:r>
              <a:rPr lang="en-US" sz="1200" dirty="0" smtClean="0"/>
              <a:t>, WAH, J Liao,</a:t>
            </a:r>
          </a:p>
          <a:p>
            <a:r>
              <a:rPr lang="en-US" sz="1200" dirty="0" smtClean="0"/>
              <a:t>arXiv:1101.0290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48600" y="2362200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RHIC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6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7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dirty="0" smtClean="0"/>
              <a:t>Motivating High Momentum Probes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67B6-5371-4CBD-9764-275556A82E67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525" y="6388925"/>
            <a:ext cx="304800" cy="4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1066800" y="3657600"/>
            <a:ext cx="1600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9123163">
            <a:off x="543297" y="3399566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Probe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5334000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Medium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967" y="5334000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Quark and Gluon E-Loss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379E6-07DC-43B8-AF55-93E8B57C79BB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707" y="942201"/>
            <a:ext cx="365969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2000" y="4523522"/>
            <a:ext cx="2028119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4D4D4D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4D4D4D"/>
                </a:solidFill>
              </a:rPr>
              <a:t>L</a:t>
            </a:r>
            <a:r>
              <a:rPr lang="en-US" sz="2000" baseline="30000" dirty="0" err="1" smtClean="0">
                <a:solidFill>
                  <a:srgbClr val="4D4D4D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therm</a:t>
            </a:r>
            <a:r>
              <a:rPr lang="en-US" sz="2000" dirty="0" smtClean="0">
                <a:solidFill>
                  <a:srgbClr val="4D4D4D"/>
                </a:solidFill>
              </a:rPr>
              <a:t> ~ E</a:t>
            </a:r>
            <a:r>
              <a:rPr lang="en-US" sz="2000" baseline="30000" dirty="0" smtClean="0">
                <a:solidFill>
                  <a:srgbClr val="4D4D4D"/>
                </a:solidFill>
              </a:rPr>
              <a:t>1/3</a:t>
            </a:r>
          </a:p>
          <a:p>
            <a:endParaRPr lang="en-US" sz="1000" baseline="30000" dirty="0" smtClean="0">
              <a:solidFill>
                <a:srgbClr val="4D4D4D"/>
              </a:solidFill>
            </a:endParaRPr>
          </a:p>
          <a:p>
            <a:r>
              <a:rPr lang="en-US" sz="2000" dirty="0" err="1" smtClean="0">
                <a:solidFill>
                  <a:srgbClr val="4D4D4D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4D4D4D"/>
                </a:solidFill>
              </a:rPr>
              <a:t>L</a:t>
            </a:r>
            <a:r>
              <a:rPr lang="en-US" sz="2000" baseline="30000" dirty="0" err="1" smtClean="0">
                <a:solidFill>
                  <a:srgbClr val="4D4D4D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therm</a:t>
            </a:r>
            <a:r>
              <a:rPr lang="en-US" sz="2000" dirty="0" smtClean="0">
                <a:solidFill>
                  <a:srgbClr val="4D4D4D"/>
                </a:solidFill>
              </a:rPr>
              <a:t> ~ (2E)</a:t>
            </a:r>
            <a:r>
              <a:rPr lang="en-US" sz="2000" baseline="30000" dirty="0" smtClean="0">
                <a:solidFill>
                  <a:srgbClr val="4D4D4D"/>
                </a:solidFill>
              </a:rPr>
              <a:t>1/3</a:t>
            </a:r>
            <a:endParaRPr lang="en-US" sz="2000" dirty="0" smtClean="0">
              <a:solidFill>
                <a:srgbClr val="4D4D4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3410" y="6027003"/>
            <a:ext cx="2172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9840A"/>
                </a:solidFill>
              </a:rPr>
              <a:t>See also </a:t>
            </a:r>
            <a:r>
              <a:rPr lang="en-US" sz="1200" dirty="0" err="1" smtClean="0">
                <a:solidFill>
                  <a:srgbClr val="09840A"/>
                </a:solidFill>
              </a:rPr>
              <a:t>Marquet</a:t>
            </a:r>
            <a:r>
              <a:rPr lang="en-US" sz="1200" dirty="0" smtClean="0">
                <a:solidFill>
                  <a:srgbClr val="09840A"/>
                </a:solidFill>
              </a:rPr>
              <a:t> and </a:t>
            </a:r>
            <a:r>
              <a:rPr lang="en-US" sz="1200" dirty="0" err="1" smtClean="0">
                <a:solidFill>
                  <a:srgbClr val="09840A"/>
                </a:solidFill>
              </a:rPr>
              <a:t>Renk</a:t>
            </a:r>
            <a:r>
              <a:rPr lang="en-US" sz="1200" dirty="0" smtClean="0">
                <a:solidFill>
                  <a:srgbClr val="09840A"/>
                </a:solidFill>
              </a:rPr>
              <a:t>, </a:t>
            </a:r>
          </a:p>
          <a:p>
            <a:r>
              <a:rPr lang="en-US" sz="1200" dirty="0" smtClean="0">
                <a:solidFill>
                  <a:srgbClr val="09840A"/>
                </a:solidFill>
              </a:rPr>
              <a:t>PLB685 (2010), and</a:t>
            </a:r>
          </a:p>
          <a:p>
            <a:r>
              <a:rPr lang="en-US" sz="1200" dirty="0" err="1" smtClean="0">
                <a:solidFill>
                  <a:srgbClr val="09840A"/>
                </a:solidFill>
              </a:rPr>
              <a:t>Jia</a:t>
            </a:r>
            <a:r>
              <a:rPr lang="en-US" sz="1200" dirty="0" smtClean="0">
                <a:solidFill>
                  <a:srgbClr val="09840A"/>
                </a:solidFill>
              </a:rPr>
              <a:t>, WAH, and Liao, </a:t>
            </a:r>
          </a:p>
          <a:p>
            <a:r>
              <a:rPr lang="en-US" sz="1200" dirty="0" smtClean="0">
                <a:solidFill>
                  <a:srgbClr val="09840A"/>
                </a:solidFill>
              </a:rPr>
              <a:t>arXiv:1101.0290, for v</a:t>
            </a:r>
            <a:r>
              <a:rPr lang="en-US" sz="1200" baseline="-25000" dirty="0" smtClean="0">
                <a:solidFill>
                  <a:srgbClr val="09840A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5410200"/>
            <a:ext cx="2765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Gubser</a:t>
            </a:r>
            <a:r>
              <a:rPr lang="en-US" sz="1200" dirty="0" smtClean="0"/>
              <a:t> et al., JHEP0810 (2008)</a:t>
            </a:r>
          </a:p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</a:p>
          <a:p>
            <a:r>
              <a:rPr lang="en-US" sz="1200" dirty="0" smtClean="0"/>
              <a:t>Arnold and </a:t>
            </a:r>
            <a:r>
              <a:rPr lang="en-US" sz="1200" dirty="0" err="1" smtClean="0"/>
              <a:t>Vaman</a:t>
            </a:r>
            <a:r>
              <a:rPr lang="en-US" sz="1200" dirty="0" smtClean="0"/>
              <a:t>, JHEP 1104 (2011)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00" y="4218801"/>
            <a:ext cx="1432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SS </a:t>
            </a:r>
            <a:r>
              <a:rPr lang="en-US" sz="1200" dirty="0" err="1" smtClean="0"/>
              <a:t>Gubser</a:t>
            </a:r>
            <a:r>
              <a:rPr lang="en-US" sz="1200" dirty="0" smtClean="0"/>
              <a:t>, QM08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066800"/>
            <a:ext cx="4191000" cy="259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705600" y="3741090"/>
            <a:ext cx="2154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495800" y="4267200"/>
            <a:ext cx="4267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 quarks and gluons: generic Bragg peak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Leads to lack of T dependence?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Qual</a:t>
            </a:r>
            <a:r>
              <a:rPr lang="en-US" dirty="0" smtClean="0"/>
              <a:t> Norm of R</a:t>
            </a:r>
            <a:r>
              <a:rPr lang="en-US" baseline="-25000" dirty="0" smtClean="0"/>
              <a:t>AA</a:t>
            </a:r>
            <a:r>
              <a:rPr lang="en-US" dirty="0" smtClean="0"/>
              <a:t> From RHIC to LHC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F57B-B643-4CF7-BFA8-4DB46F69DD31}" type="datetime1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9635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475601"/>
            <a:ext cx="4019550" cy="400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281998" y="5514201"/>
            <a:ext cx="2862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arXiv:1104.4958</a:t>
            </a:r>
          </a:p>
        </p:txBody>
      </p:sp>
      <p:sp>
        <p:nvSpPr>
          <p:cNvPr id="10" name="Content Placeholder 22"/>
          <p:cNvSpPr txBox="1">
            <a:spLocks/>
          </p:cNvSpPr>
          <p:nvPr/>
        </p:nvSpPr>
        <p:spPr>
          <a:xfrm>
            <a:off x="152400" y="5943600"/>
            <a:ext cx="9296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Suppression from RHIC to LHC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generically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increases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0" y="1066800"/>
            <a:ext cx="4572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Assume QGP density scales with observed particle multiplicity: ~2.5x more dense than RHIC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969925"/>
            <a:ext cx="4343400" cy="28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52400" y="5537594"/>
            <a:ext cx="1694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ALICE, PRL105,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Strongly Coupled Qualitative Successes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B9D8-28B0-4977-AE83-D5F1C7090534}" type="datetime1">
              <a:rPr lang="en-US" smtClean="0"/>
              <a:t>4/30/2012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56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5029200" y="838200"/>
            <a:ext cx="4572000" cy="2865438"/>
            <a:chOff x="4572000" y="1600200"/>
            <a:chExt cx="4572000" cy="2865438"/>
          </a:xfrm>
        </p:grpSpPr>
        <p:graphicFrame>
          <p:nvGraphicFramePr>
            <p:cNvPr id="14" name="Object 6"/>
            <p:cNvGraphicFramePr>
              <a:graphicFrameLocks noChangeAspect="1"/>
            </p:cNvGraphicFramePr>
            <p:nvPr/>
          </p:nvGraphicFramePr>
          <p:xfrm>
            <a:off x="4724400" y="1600200"/>
            <a:ext cx="3963229" cy="2590800"/>
          </p:xfrm>
          <a:graphic>
            <a:graphicData uri="http://schemas.openxmlformats.org/presentationml/2006/ole">
              <p:oleObj spid="_x0000_s1013762" name="Bitmap Image" r:id="rId3" imgW="6744641" imgH="4409524" progId="PBrush">
                <p:embed/>
              </p:oleObj>
            </a:graphicData>
          </a:graphic>
        </p:graphicFrame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4572000" y="4191000"/>
              <a:ext cx="4572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T. Hirano and M. </a:t>
              </a:r>
              <a:r>
                <a:rPr lang="en-US" sz="1200" dirty="0" err="1"/>
                <a:t>Gyulassy</a:t>
              </a:r>
              <a:r>
                <a:rPr lang="en-US" sz="1200" dirty="0"/>
                <a:t>, </a:t>
              </a:r>
              <a:r>
                <a:rPr lang="en-US" sz="1200" dirty="0" err="1"/>
                <a:t>Nucl</a:t>
              </a:r>
              <a:r>
                <a:rPr lang="en-US" sz="1200" dirty="0"/>
                <a:t>. Phys. </a:t>
              </a:r>
              <a:r>
                <a:rPr lang="en-US" sz="1200" b="1" dirty="0"/>
                <a:t>A69</a:t>
              </a:r>
              <a:r>
                <a:rPr lang="en-US" sz="1200" dirty="0"/>
                <a:t>:71-94 (2006)</a:t>
              </a: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0" y="990600"/>
            <a:ext cx="4419600" cy="2590800"/>
            <a:chOff x="-191452" y="1524000"/>
            <a:chExt cx="5935027" cy="3933196"/>
          </a:xfrm>
        </p:grpSpPr>
        <p:graphicFrame>
          <p:nvGraphicFramePr>
            <p:cNvPr id="17" name="Object 13"/>
            <p:cNvGraphicFramePr>
              <a:graphicFrameLocks noChangeAspect="1"/>
            </p:cNvGraphicFramePr>
            <p:nvPr/>
          </p:nvGraphicFramePr>
          <p:xfrm>
            <a:off x="0" y="1524000"/>
            <a:ext cx="5743575" cy="3743325"/>
          </p:xfrm>
          <a:graphic>
            <a:graphicData uri="http://schemas.openxmlformats.org/presentationml/2006/ole">
              <p:oleObj spid="_x0000_s1013763" name="Bitmap Image" r:id="rId4" imgW="5742857" imgH="3742857" progId="PBrush">
                <p:embed/>
              </p:oleObj>
            </a:graphicData>
          </a:graphic>
        </p:graphicFrame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-191452" y="5087124"/>
              <a:ext cx="2312214" cy="370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err="1" smtClean="0"/>
                <a:t>Blaizot</a:t>
              </a:r>
              <a:r>
                <a:rPr lang="en-US" sz="1200" dirty="0" smtClean="0"/>
                <a:t> et al., JHEP0706</a:t>
              </a:r>
              <a:endParaRPr lang="en-US" sz="1200" dirty="0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762000" y="4356100"/>
              <a:ext cx="472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116229" y="3763678"/>
              <a:ext cx="1182487" cy="411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dirty="0" err="1">
                  <a:latin typeface="Arial" charset="0"/>
                </a:rPr>
                <a:t>AdS</a:t>
              </a:r>
              <a:r>
                <a:rPr lang="en-US" sz="1400" b="1" dirty="0">
                  <a:latin typeface="Arial" charset="0"/>
                </a:rPr>
                <a:t>/CFT</a:t>
              </a:r>
            </a:p>
          </p:txBody>
        </p:sp>
      </p:grpSp>
      <p:grpSp>
        <p:nvGrpSpPr>
          <p:cNvPr id="8" name="Group 30"/>
          <p:cNvGrpSpPr/>
          <p:nvPr/>
        </p:nvGrpSpPr>
        <p:grpSpPr>
          <a:xfrm>
            <a:off x="4876800" y="3765131"/>
            <a:ext cx="3844012" cy="3091572"/>
            <a:chOff x="4876800" y="3765131"/>
            <a:chExt cx="3844012" cy="3091572"/>
          </a:xfrm>
        </p:grpSpPr>
        <p:pic>
          <p:nvPicPr>
            <p:cNvPr id="121864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AED5FF"/>
                </a:clrFrom>
                <a:clrTo>
                  <a:srgbClr val="AED5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800" y="3765131"/>
              <a:ext cx="3200400" cy="2940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TextBox 25"/>
            <p:cNvSpPr txBox="1"/>
            <p:nvPr/>
          </p:nvSpPr>
          <p:spPr>
            <a:xfrm>
              <a:off x="5486400" y="6579704"/>
              <a:ext cx="32344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Betz, </a:t>
              </a:r>
              <a:r>
                <a:rPr lang="en-US" sz="1200" dirty="0" err="1" smtClean="0"/>
                <a:t>Gyulassy</a:t>
              </a:r>
              <a:r>
                <a:rPr lang="en-US" sz="1200" dirty="0" smtClean="0"/>
                <a:t>, Noronha, </a:t>
              </a:r>
              <a:r>
                <a:rPr lang="en-US" sz="1200" dirty="0" err="1" smtClean="0"/>
                <a:t>Torrieri</a:t>
              </a:r>
              <a:r>
                <a:rPr lang="en-US" sz="1200" dirty="0" smtClean="0"/>
                <a:t>, 0807.4526</a:t>
              </a:r>
            </a:p>
          </p:txBody>
        </p:sp>
      </p:grpSp>
      <p:grpSp>
        <p:nvGrpSpPr>
          <p:cNvPr id="9" name="Group 29"/>
          <p:cNvGrpSpPr/>
          <p:nvPr/>
        </p:nvGrpSpPr>
        <p:grpSpPr>
          <a:xfrm>
            <a:off x="990600" y="3601649"/>
            <a:ext cx="3994929" cy="3141514"/>
            <a:chOff x="990600" y="3601649"/>
            <a:chExt cx="3994929" cy="3141514"/>
          </a:xfrm>
        </p:grpSpPr>
        <p:sp>
          <p:nvSpPr>
            <p:cNvPr id="22" name="TextBox 21"/>
            <p:cNvSpPr txBox="1"/>
            <p:nvPr/>
          </p:nvSpPr>
          <p:spPr>
            <a:xfrm>
              <a:off x="3276600" y="6237564"/>
              <a:ext cx="17089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STAR, PRL102 (2009)</a:t>
              </a:r>
            </a:p>
          </p:txBody>
        </p:sp>
        <p:pic>
          <p:nvPicPr>
            <p:cNvPr id="121866" name="Picture 10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AED5FF"/>
                </a:clrFrom>
                <a:clrTo>
                  <a:srgbClr val="AED5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90600" y="3601649"/>
              <a:ext cx="2971800" cy="3141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 from Higher Harmonics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C6B7-D536-4ED7-BF4D-2A31EA3EBFF5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10076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219200"/>
            <a:ext cx="862999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81400" y="4724400"/>
            <a:ext cx="2117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Chen et al., arXiv:1106.6350</a:t>
            </a:r>
          </a:p>
        </p:txBody>
      </p:sp>
      <p:pic>
        <p:nvPicPr>
          <p:cNvPr id="100762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064026"/>
            <a:ext cx="8839200" cy="72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Published Results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343400" cy="53340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NB: ALICE unmeasured p + p interpolation &gt; LO pQCD</a:t>
            </a:r>
          </a:p>
          <a:p>
            <a:pPr lvl="1"/>
            <a:r>
              <a:rPr lang="en-US" dirty="0" smtClean="0"/>
              <a:t>Also, small reported </a:t>
            </a:r>
            <a:r>
              <a:rPr lang="en-US" dirty="0" err="1" smtClean="0"/>
              <a:t>unc</a:t>
            </a:r>
            <a:r>
              <a:rPr lang="en-US" dirty="0" smtClean="0"/>
              <a:t>. in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bin</a:t>
            </a:r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2"/>
            <a:r>
              <a:rPr lang="en-US" dirty="0" smtClean="0"/>
              <a:t>Fluctuations important at large centralities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ADB1-18CB-42BE-BB35-A0B589038F53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96665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990600"/>
            <a:ext cx="3962400" cy="53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953000" y="6096000"/>
            <a:ext cx="1714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arXiv:1104.4958</a:t>
            </a:r>
          </a:p>
        </p:txBody>
      </p:sp>
      <p:pic>
        <p:nvPicPr>
          <p:cNvPr id="98713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30" y="4114800"/>
            <a:ext cx="424337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Hot Nuclear Matter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pQCD E-Loss Uncertainties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6624-E31A-4355-92D2-C1B6985D5DBB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Bang vs. Little Bang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5F3D-BC51-42DF-B093-1A3DF4951643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74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313217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401347" y="549806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- </a:t>
            </a:r>
            <a:r>
              <a:rPr lang="en-US" dirty="0" smtClean="0">
                <a:latin typeface="Symbol" pitchFamily="18" charset="2"/>
              </a:rPr>
              <a:t>¥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46081" y="548640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0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76600" y="54864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~ 1 fm/c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03944" y="5498068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+ </a:t>
            </a:r>
            <a:r>
              <a:rPr lang="en-US" dirty="0" smtClean="0">
                <a:latin typeface="Symbol" pitchFamily="18" charset="2"/>
              </a:rPr>
              <a:t>¥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4800" y="5971401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Initial State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371600" y="5971401"/>
            <a:ext cx="1122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Initial Overlap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58977" y="5971401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Thermalization</a:t>
            </a:r>
            <a:endParaRPr lang="en-US" sz="12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4349091" y="5971401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QGP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62600" y="5970626"/>
            <a:ext cx="1128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Hadronization</a:t>
            </a:r>
            <a:endParaRPr lang="en-US" sz="1200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7467600" y="5970626"/>
            <a:ext cx="1011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Hadron</a:t>
            </a:r>
            <a:r>
              <a:rPr lang="en-US" sz="1200" dirty="0" smtClean="0"/>
              <a:t> Gas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13934" y="3124200"/>
            <a:ext cx="157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ALICE Collaboration</a:t>
            </a:r>
          </a:p>
        </p:txBody>
      </p:sp>
      <p:pic>
        <p:nvPicPr>
          <p:cNvPr id="8744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3" y="3962400"/>
            <a:ext cx="88296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0"/>
          <p:cNvGrpSpPr/>
          <p:nvPr/>
        </p:nvGrpSpPr>
        <p:grpSpPr>
          <a:xfrm>
            <a:off x="2438400" y="4114800"/>
            <a:ext cx="1219200" cy="990600"/>
            <a:chOff x="2362200" y="4572000"/>
            <a:chExt cx="1219200" cy="990600"/>
          </a:xfrm>
        </p:grpSpPr>
        <p:sp>
          <p:nvSpPr>
            <p:cNvPr id="10" name="Oval 9"/>
            <p:cNvSpPr/>
            <p:nvPr/>
          </p:nvSpPr>
          <p:spPr bwMode="auto">
            <a:xfrm>
              <a:off x="2362200" y="4572000"/>
              <a:ext cx="457200" cy="9906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>
              <a:off x="2628900" y="4838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>
              <a:off x="2590800" y="4724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2400300" y="49149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438400" y="48006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2628900" y="50673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>
              <a:off x="2590800" y="49530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2476500" y="5219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0800000">
              <a:off x="2438400" y="5105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2552700" y="53721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590800" y="52578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 bwMode="auto">
            <a:xfrm>
              <a:off x="3124200" y="4572000"/>
              <a:ext cx="457200" cy="9906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>
              <a:off x="3390900" y="4838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800000">
              <a:off x="3352800" y="4724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3162300" y="49149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200400" y="48006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3390900" y="50673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>
              <a:off x="3352800" y="49530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3238500" y="5219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>
              <a:off x="3200400" y="5105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6200000" flipH="1">
              <a:off x="3314700" y="53721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352800" y="52578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590800" y="4800600"/>
              <a:ext cx="838200" cy="0"/>
            </a:xfrm>
            <a:prstGeom prst="line">
              <a:avLst/>
            </a:prstGeom>
            <a:ln w="31750" cap="rnd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438400" y="4953000"/>
              <a:ext cx="838200" cy="0"/>
            </a:xfrm>
            <a:prstGeom prst="line">
              <a:avLst/>
            </a:prstGeom>
            <a:ln w="31750" cap="rnd">
              <a:solidFill>
                <a:srgbClr val="0000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667000" y="5105400"/>
              <a:ext cx="838200" cy="0"/>
            </a:xfrm>
            <a:prstGeom prst="line">
              <a:avLst/>
            </a:prstGeom>
            <a:ln w="31750" cap="rnd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514600" y="5181600"/>
              <a:ext cx="838200" cy="0"/>
            </a:xfrm>
            <a:prstGeom prst="line">
              <a:avLst/>
            </a:prstGeom>
            <a:ln w="31750" cap="rnd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667000" y="5334000"/>
              <a:ext cx="838200" cy="0"/>
            </a:xfrm>
            <a:prstGeom prst="line">
              <a:avLst/>
            </a:prstGeom>
            <a:ln w="31750" cap="rnd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2" name="Straight Arrow Connector 51"/>
          <p:cNvCxnSpPr/>
          <p:nvPr/>
        </p:nvCxnSpPr>
        <p:spPr>
          <a:xfrm>
            <a:off x="1981200" y="4114800"/>
            <a:ext cx="7010400" cy="13716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38200" y="3581400"/>
            <a:ext cx="3791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High Momentum Particle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Varying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 has </a:t>
            </a:r>
            <a:r>
              <a:rPr lang="en-US" b="1" i="1" dirty="0" smtClean="0"/>
              <a:t>huge</a:t>
            </a:r>
            <a:r>
              <a:rPr lang="en-US" dirty="0" smtClean="0"/>
              <a:t> effect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&lt;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&gt;</a:t>
            </a:r>
            <a:r>
              <a:rPr lang="en-US" baseline="-25000" dirty="0" err="1" smtClean="0"/>
              <a:t>rad,pQCD</a:t>
            </a:r>
            <a:r>
              <a:rPr lang="en-US" dirty="0" smtClean="0"/>
              <a:t> ~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3</a:t>
            </a:r>
            <a:r>
              <a:rPr lang="en-US" dirty="0" smtClean="0"/>
              <a:t>; &lt;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&gt;</a:t>
            </a:r>
            <a:r>
              <a:rPr lang="en-US" baseline="-25000" dirty="0" err="1" smtClean="0"/>
              <a:t>el,pQCD</a:t>
            </a:r>
            <a:r>
              <a:rPr lang="en-US" dirty="0" smtClean="0"/>
              <a:t> ~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Role of running coupling, irreducible uncertainty from non-pert. physics?</a:t>
            </a:r>
          </a:p>
          <a:p>
            <a:pPr lvl="1"/>
            <a:r>
              <a:rPr lang="en-US" dirty="0" smtClean="0"/>
              <a:t>Nontrivial changes from better elastic treatment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750-899B-4E6A-BD89-6F4590C9D8F2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9164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371600"/>
            <a:ext cx="775909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239000" y="4980801"/>
            <a:ext cx="1618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 Wicks, PhD 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Quantifying Sensitivity to Geometry 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2332037"/>
            <a:ext cx="4038600" cy="4525963"/>
          </a:xfrm>
        </p:spPr>
        <p:txBody>
          <a:bodyPr/>
          <a:lstStyle/>
          <a:p>
            <a:pPr lvl="1"/>
            <a:r>
              <a:rPr lang="en-US" dirty="0" smtClean="0"/>
              <a:t>KLN CGC vs. WS </a:t>
            </a:r>
            <a:r>
              <a:rPr lang="en-US" dirty="0" err="1" smtClean="0"/>
              <a:t>Glaub</a:t>
            </a:r>
            <a:r>
              <a:rPr lang="en-US" dirty="0" smtClean="0"/>
              <a:t>. and rotating RP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1066800"/>
          </a:xfrm>
        </p:spPr>
        <p:txBody>
          <a:bodyPr/>
          <a:lstStyle/>
          <a:p>
            <a:pPr lvl="1"/>
            <a:r>
              <a:rPr lang="en-US" dirty="0" smtClean="0"/>
              <a:t>Effect not large enough for pQCD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EFA5-9EA2-494A-B6B2-2DEC54F88FD2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1430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Effects of geom. on, e.g. v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might be quite large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4343400"/>
            <a:ext cx="3196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Possibly truly extreme</a:t>
            </a:r>
          </a:p>
          <a:p>
            <a:r>
              <a:rPr lang="en-US" sz="2400" dirty="0" smtClean="0"/>
              <a:t>initial geometry?</a:t>
            </a:r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3581400" y="5410200"/>
            <a:ext cx="5562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600200" lvl="3" indent="-2286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 also </a:t>
            </a:r>
            <a:r>
              <a:rPr lang="en-US" dirty="0" err="1" smtClean="0"/>
              <a:t>Renk</a:t>
            </a:r>
            <a:r>
              <a:rPr lang="en-US" dirty="0" smtClean="0"/>
              <a:t> et al., PRC83 (2011), </a:t>
            </a:r>
            <a:r>
              <a:rPr lang="en-US" dirty="0" err="1" smtClean="0"/>
              <a:t>Jia</a:t>
            </a:r>
            <a:r>
              <a:rPr lang="en-US" dirty="0" smtClean="0"/>
              <a:t>, WH, Liao, 1101.0290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77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76400"/>
            <a:ext cx="499199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28600" y="5867400"/>
            <a:ext cx="3830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Betz,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and </a:t>
            </a:r>
            <a:r>
              <a:rPr lang="en-US" sz="1200" dirty="0" err="1" smtClean="0"/>
              <a:t>Torrieri</a:t>
            </a:r>
            <a:r>
              <a:rPr lang="en-US" sz="1200" dirty="0" smtClean="0"/>
              <a:t>, arXiv:1102.5416 [</a:t>
            </a:r>
            <a:r>
              <a:rPr lang="en-US" sz="1200" dirty="0" err="1" smtClean="0"/>
              <a:t>nucl-th</a:t>
            </a:r>
            <a:r>
              <a:rPr lang="en-US" sz="1200" dirty="0" smtClean="0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Quantification of Collinear Uncertainty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/>
          <a:p>
            <a:r>
              <a:rPr lang="en-US" dirty="0" smtClean="0"/>
              <a:t>Factor ~ 3 uncertainty in extracted medium density!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qhat</a:t>
            </a:r>
            <a:r>
              <a:rPr lang="en-US" dirty="0" smtClean="0"/>
              <a:t>” values from </a:t>
            </a:r>
            <a:r>
              <a:rPr lang="en-US" i="1" dirty="0" smtClean="0"/>
              <a:t>different formalisms</a:t>
            </a:r>
            <a:r>
              <a:rPr lang="en-US" dirty="0" smtClean="0"/>
              <a:t> </a:t>
            </a:r>
            <a:r>
              <a:rPr lang="en-US" b="1" dirty="0" smtClean="0"/>
              <a:t>consistent</a:t>
            </a:r>
            <a:r>
              <a:rPr lang="en-US" dirty="0" smtClean="0"/>
              <a:t> w/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unc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CEDD-27F6-47A9-A3DE-E3C74BD93246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84539"/>
            <a:ext cx="439571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8118" y="2743200"/>
            <a:ext cx="4343400" cy="346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05200" y="6019800"/>
            <a:ext cx="2346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PRC81, 2010</a:t>
            </a:r>
            <a:endParaRPr lang="en-US" sz="1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Coll. Approx. and Constrained 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/>
          <a:lstStyle/>
          <a:p>
            <a:pPr lvl="0">
              <a:defRPr/>
            </a:pPr>
            <a:r>
              <a:rPr lang="en-US" sz="2800" dirty="0" smtClean="0"/>
              <a:t>Fix </a:t>
            </a:r>
            <a:r>
              <a:rPr lang="en-US" sz="2800" dirty="0" err="1" smtClean="0"/>
              <a:t>dN</a:t>
            </a:r>
            <a:r>
              <a:rPr lang="en-US" sz="2800" baseline="-25000" dirty="0" err="1" smtClean="0"/>
              <a:t>g</a:t>
            </a:r>
            <a:r>
              <a:rPr lang="en-US" sz="2800" dirty="0" smtClean="0"/>
              <a:t>/</a:t>
            </a:r>
            <a:r>
              <a:rPr lang="en-US" sz="2800" dirty="0" err="1" smtClean="0"/>
              <a:t>dy</a:t>
            </a:r>
            <a:r>
              <a:rPr lang="en-US" sz="2800" dirty="0" smtClean="0"/>
              <a:t> from R</a:t>
            </a:r>
            <a:r>
              <a:rPr lang="en-US" sz="2800" baseline="-25000" dirty="0" smtClean="0"/>
              <a:t>AA</a:t>
            </a:r>
            <a:r>
              <a:rPr lang="en-US" sz="2800" dirty="0" smtClean="0"/>
              <a:t>, calculate v</a:t>
            </a:r>
            <a:r>
              <a:rPr lang="en-US" sz="2800" baseline="-25000" dirty="0" smtClean="0"/>
              <a:t>2</a:t>
            </a:r>
          </a:p>
          <a:p>
            <a:pPr lvl="1">
              <a:defRPr/>
            </a:pPr>
            <a:r>
              <a:rPr lang="en-US" sz="2400" dirty="0" smtClean="0"/>
              <a:t>Expect: larger 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for smaller opening angle</a:t>
            </a:r>
          </a:p>
          <a:p>
            <a:pPr lvl="2">
              <a:defRPr/>
            </a:pPr>
            <a:r>
              <a:rPr lang="en-US" sz="2000" dirty="0" err="1" smtClean="0">
                <a:latin typeface="Symbol" pitchFamily="18" charset="2"/>
              </a:rPr>
              <a:t>t</a:t>
            </a:r>
            <a:r>
              <a:rPr lang="en-US" sz="2000" baseline="-25000" dirty="0" err="1" smtClean="0"/>
              <a:t>coh</a:t>
            </a:r>
            <a:r>
              <a:rPr lang="en-US" sz="2000" dirty="0" smtClean="0"/>
              <a:t> = </a:t>
            </a:r>
            <a:r>
              <a:rPr lang="en-US" sz="2000" dirty="0" err="1" smtClean="0"/>
              <a:t>xE</a:t>
            </a:r>
            <a:r>
              <a:rPr lang="en-US" sz="2000" dirty="0" smtClean="0"/>
              <a:t>/k</a:t>
            </a:r>
            <a:r>
              <a:rPr lang="en-US" sz="2000" baseline="-25000" dirty="0" smtClean="0"/>
              <a:t>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larger for smaller </a:t>
            </a:r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baseline="-25000" dirty="0" err="1" smtClean="0"/>
              <a:t>max</a:t>
            </a:r>
            <a:endParaRPr lang="en-US" sz="2000" dirty="0" smtClean="0"/>
          </a:p>
          <a:p>
            <a:pPr lvl="3">
              <a:defRPr/>
            </a:pPr>
            <a:r>
              <a:rPr lang="en-US" sz="1600" dirty="0" smtClean="0"/>
              <a:t>more paths in deep LPM (</a:t>
            </a:r>
            <a:r>
              <a:rPr lang="en-US" sz="1600" dirty="0" smtClean="0">
                <a:latin typeface="Symbol" pitchFamily="18" charset="2"/>
              </a:rPr>
              <a:t>D</a:t>
            </a:r>
            <a:r>
              <a:rPr lang="en-US" sz="1600" dirty="0" smtClean="0"/>
              <a:t>E ~ L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 region</a:t>
            </a:r>
          </a:p>
          <a:p>
            <a:pPr lvl="3">
              <a:defRPr/>
            </a:pPr>
            <a:endParaRPr lang="en-US" sz="1600" dirty="0" smtClean="0"/>
          </a:p>
          <a:p>
            <a:pPr lvl="3">
              <a:defRPr/>
            </a:pPr>
            <a:endParaRPr lang="en-US" sz="1600" dirty="0" smtClean="0"/>
          </a:p>
          <a:p>
            <a:pPr lvl="3">
              <a:defRPr/>
            </a:pPr>
            <a:endParaRPr lang="en-US" sz="1600" dirty="0" smtClean="0"/>
          </a:p>
          <a:p>
            <a:pPr lvl="3">
              <a:defRPr/>
            </a:pPr>
            <a:endParaRPr lang="en-US" sz="1600" dirty="0" smtClean="0"/>
          </a:p>
          <a:p>
            <a:pPr lvl="2">
              <a:defRPr/>
            </a:pPr>
            <a:endParaRPr lang="en-US" dirty="0" smtClean="0"/>
          </a:p>
          <a:p>
            <a:pPr lvl="3">
              <a:defRPr/>
            </a:pPr>
            <a:endParaRPr lang="en-US" sz="1600" dirty="0" smtClean="0"/>
          </a:p>
          <a:p>
            <a:pPr lvl="3">
              <a:defRPr/>
            </a:pPr>
            <a:endParaRPr lang="en-US" sz="1600" dirty="0" smtClean="0"/>
          </a:p>
          <a:p>
            <a:pPr lvl="3">
              <a:defRPr/>
            </a:pPr>
            <a:endParaRPr lang="en-US" sz="1600" dirty="0" smtClean="0"/>
          </a:p>
          <a:p>
            <a:pPr lvl="3">
              <a:defRPr/>
            </a:pPr>
            <a:endParaRPr lang="en-US" sz="1600" dirty="0" smtClean="0"/>
          </a:p>
          <a:p>
            <a:pPr lvl="3">
              <a:buNone/>
              <a:defRPr/>
            </a:pPr>
            <a:endParaRPr lang="en-US" sz="1600" dirty="0" smtClean="0"/>
          </a:p>
          <a:p>
            <a:pPr lvl="3">
              <a:defRPr/>
            </a:pPr>
            <a:endParaRPr lang="en-US" sz="1600" dirty="0" smtClean="0"/>
          </a:p>
          <a:p>
            <a:pPr lvl="1">
              <a:defRPr/>
            </a:pPr>
            <a:r>
              <a:rPr lang="en-US" sz="2400" dirty="0" smtClean="0"/>
              <a:t>Not large sensitivity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CD13-A289-41E3-8846-E89BF565F733}" type="datetime1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63683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Only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648200" y="2636837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5562600"/>
            <a:ext cx="1560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</a:t>
            </a:r>
            <a:r>
              <a:rPr lang="en-US" sz="1200" i="1" dirty="0" smtClean="0"/>
              <a:t>in preparation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0" y="3027363"/>
            <a:ext cx="4419600" cy="2858532"/>
            <a:chOff x="0" y="2844800"/>
            <a:chExt cx="4419600" cy="285853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2844800"/>
              <a:ext cx="4114800" cy="2559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0" y="3962400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r>
                <a:rPr lang="en-US" b="1" baseline="-25000" dirty="0" smtClean="0"/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38400" y="533400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p</a:t>
              </a:r>
              <a:r>
                <a:rPr lang="en-US" b="1" baseline="-25000" dirty="0" err="1" smtClean="0"/>
                <a:t>T</a:t>
              </a:r>
              <a:endParaRPr lang="en-US" b="1" baseline="-25000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19400" y="3124200"/>
              <a:ext cx="1255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20-30% </a:t>
              </a:r>
              <a:r>
                <a:rPr lang="en-US" b="1" dirty="0" smtClean="0">
                  <a:latin typeface="Symbol" pitchFamily="18" charset="2"/>
                </a:rPr>
                <a:t>p</a:t>
              </a:r>
              <a:r>
                <a:rPr lang="en-US" b="1" baseline="30000" dirty="0" smtClean="0"/>
                <a:t>0</a:t>
              </a: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4572000" y="3078163"/>
            <a:ext cx="4495800" cy="2807732"/>
            <a:chOff x="4572000" y="2895600"/>
            <a:chExt cx="4495800" cy="2807732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800" y="2895600"/>
              <a:ext cx="4191000" cy="2606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7507528" y="3124200"/>
              <a:ext cx="1255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20-30% </a:t>
              </a:r>
              <a:r>
                <a:rPr lang="en-US" b="1" dirty="0" smtClean="0">
                  <a:latin typeface="Symbol" pitchFamily="18" charset="2"/>
                </a:rPr>
                <a:t>p</a:t>
              </a:r>
              <a:r>
                <a:rPr lang="en-US" b="1" baseline="30000" dirty="0" smtClean="0"/>
                <a:t>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72000" y="3962400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r>
                <a:rPr lang="en-US" b="1" baseline="-25000" dirty="0" smtClean="0"/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47292" y="533400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p</a:t>
              </a:r>
              <a:r>
                <a:rPr lang="en-US" b="1" baseline="-25000" dirty="0" err="1" smtClean="0"/>
                <a:t>T</a:t>
              </a:r>
              <a:endParaRPr lang="en-US" b="1" baseline="-250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Geometry, Early Time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8200" y="1600200"/>
            <a:ext cx="5257800" cy="5334000"/>
          </a:xfrm>
        </p:spPr>
        <p:txBody>
          <a:bodyPr>
            <a:normAutofit/>
          </a:bodyPr>
          <a:lstStyle/>
          <a:p>
            <a:pPr lvl="2"/>
            <a:r>
              <a:rPr lang="en-US" b="1" i="1" dirty="0" smtClean="0"/>
              <a:t>Significant</a:t>
            </a:r>
            <a:r>
              <a:rPr lang="en-US" dirty="0" smtClean="0"/>
              <a:t> progress made</a:t>
            </a:r>
          </a:p>
          <a:p>
            <a:pPr lvl="3"/>
            <a:r>
              <a:rPr lang="en-US" sz="2200" dirty="0" smtClean="0"/>
              <a:t>Full geometry integration, dynamical scattering centers</a:t>
            </a:r>
          </a:p>
          <a:p>
            <a:pPr lvl="3"/>
            <a:r>
              <a:rPr lang="en-US" sz="2200" dirty="0" smtClean="0"/>
              <a:t>RHIC suppression with </a:t>
            </a:r>
            <a:r>
              <a:rPr lang="en-US" sz="2200" dirty="0" err="1" smtClean="0"/>
              <a:t>dN</a:t>
            </a:r>
            <a:r>
              <a:rPr lang="en-US" sz="2200" baseline="-25000" dirty="0" err="1" smtClean="0"/>
              <a:t>g</a:t>
            </a:r>
            <a:r>
              <a:rPr lang="en-US" sz="2200" dirty="0" smtClean="0"/>
              <a:t>/</a:t>
            </a:r>
            <a:r>
              <a:rPr lang="en-US" sz="2200" dirty="0" err="1" smtClean="0"/>
              <a:t>dy</a:t>
            </a:r>
            <a:r>
              <a:rPr lang="en-US" sz="2200" dirty="0" smtClean="0"/>
              <a:t> = 1000</a:t>
            </a:r>
          </a:p>
          <a:p>
            <a:pPr lvl="3"/>
            <a:r>
              <a:rPr lang="en-US" sz="2200" dirty="0" smtClean="0"/>
              <a:t>Large uncertainty due to unconstrained, non-equilibrium </a:t>
            </a:r>
            <a:r>
              <a:rPr lang="en-US" sz="2200" dirty="0" smtClean="0">
                <a:latin typeface="Symbol" pitchFamily="18" charset="2"/>
              </a:rPr>
              <a:t>t</a:t>
            </a:r>
            <a:r>
              <a:rPr lang="en-US" sz="2200" dirty="0" smtClean="0"/>
              <a:t> &lt; </a:t>
            </a:r>
            <a:r>
              <a:rPr lang="en-US" sz="2200" dirty="0" smtClean="0">
                <a:latin typeface="Symbol" pitchFamily="18" charset="2"/>
              </a:rPr>
              <a:t>t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 physics</a:t>
            </a:r>
          </a:p>
          <a:p>
            <a:pPr lvl="3"/>
            <a:r>
              <a:rPr lang="en-US" sz="2200" dirty="0" smtClean="0"/>
              <a:t>Future work: higher orders in opacity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7CFF-954B-4A2C-B771-514A6FC6458F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9543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1066800"/>
            <a:ext cx="38685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43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130423"/>
            <a:ext cx="4565175" cy="365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640640" y="2934729"/>
            <a:ext cx="2491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Buzzatti</a:t>
            </a:r>
            <a:r>
              <a:rPr lang="en-US" sz="1200" dirty="0" smtClean="0"/>
              <a:t> and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1106.3061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Initial Gluon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/>
          <a:lstStyle/>
          <a:p>
            <a:r>
              <a:rPr lang="en-US" dirty="0" smtClean="0"/>
              <a:t>What is the spatial distribution of gluons in a highly boosted nucleus?</a:t>
            </a:r>
          </a:p>
          <a:p>
            <a:r>
              <a:rPr lang="en-US" dirty="0" smtClean="0"/>
              <a:t>What are the initial conditions fed into hydro in HIC?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C8C6-CF2A-4E0B-9B4A-6253763FF2A5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65</a:t>
            </a:fld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28600" y="2819400"/>
          <a:ext cx="4176713" cy="3303587"/>
        </p:xfrm>
        <a:graphic>
          <a:graphicData uri="http://schemas.openxmlformats.org/presentationml/2006/ole">
            <p:oleObj spid="_x0000_s1016834" name="Image" r:id="rId3" imgW="6679365" imgH="5282540" progId="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4572000" y="2819400"/>
          <a:ext cx="4411663" cy="3251200"/>
        </p:xfrm>
        <a:graphic>
          <a:graphicData uri="http://schemas.openxmlformats.org/presentationml/2006/ole">
            <p:oleObj spid="_x0000_s1016835" name="Image" r:id="rId4" imgW="6996825" imgH="5155556" progId="">
              <p:embed/>
            </p:oleObj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19383" y="6096000"/>
            <a:ext cx="1653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T Hirano, et al., </a:t>
            </a:r>
            <a:endParaRPr lang="en-US" sz="1200" dirty="0" smtClean="0"/>
          </a:p>
          <a:p>
            <a:r>
              <a:rPr lang="en-US" sz="1200" dirty="0" smtClean="0"/>
              <a:t>Phys.Lett.B636, 2006</a:t>
            </a:r>
            <a:endParaRPr lang="en-US" sz="1200" dirty="0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609600" y="57912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723900" y="57912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8115300" y="57912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8229600" y="57912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3429000" y="57912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3810000" y="57912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953000" y="57912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5334000" y="57912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/>
          <a:lstStyle/>
          <a:p>
            <a:r>
              <a:rPr lang="en-US" dirty="0" smtClean="0"/>
              <a:t>Factor at least 2 uncertainty in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 from IC</a:t>
            </a:r>
          </a:p>
          <a:p>
            <a:pPr lvl="1"/>
            <a:r>
              <a:rPr lang="en-US" dirty="0" smtClean="0"/>
              <a:t>Naive pQCD =&gt;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 ~ 1</a:t>
            </a:r>
          </a:p>
          <a:p>
            <a:pPr lvl="1"/>
            <a:r>
              <a:rPr lang="en-US" dirty="0" smtClean="0"/>
              <a:t>Naive AdS/CFT =&gt;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 ~ 1/4</a:t>
            </a:r>
            <a:r>
              <a:rPr lang="en-US" dirty="0" smtClean="0">
                <a:latin typeface="Symbol" pitchFamily="18" charset="2"/>
              </a:rPr>
              <a:t>p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BD5F-8FDE-4C81-B63F-4EBD474D21E5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9605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667000"/>
            <a:ext cx="84105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172200" y="6324600"/>
            <a:ext cx="2142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Teaney</a:t>
            </a:r>
            <a:r>
              <a:rPr lang="en-US" sz="1200" dirty="0" smtClean="0"/>
              <a:t>, Users’ Meeting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2FCC-1E49-4F15-B3E8-2FA60ECB4CD9}" type="slidenum">
              <a:rPr lang="en-US"/>
              <a:pPr/>
              <a:t>67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52400" y="1219200"/>
            <a:ext cx="6096000" cy="5486400"/>
          </a:xfrm>
        </p:spPr>
        <p:txBody>
          <a:bodyPr/>
          <a:lstStyle/>
          <a:p>
            <a:pPr lvl="1"/>
            <a:r>
              <a:rPr lang="en-US" dirty="0"/>
              <a:t>Speed limit estimate for applicability of </a:t>
            </a:r>
            <a:r>
              <a:rPr lang="en-US" dirty="0" err="1"/>
              <a:t>AdS</a:t>
            </a:r>
            <a:r>
              <a:rPr lang="en-US" dirty="0"/>
              <a:t> drag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g</a:t>
            </a:r>
            <a:r>
              <a:rPr lang="en-US" dirty="0"/>
              <a:t> &lt;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= (1 + 2M</a:t>
            </a:r>
            <a:r>
              <a:rPr lang="en-US" baseline="-25000" dirty="0"/>
              <a:t>q</a:t>
            </a:r>
            <a:r>
              <a:rPr lang="en-US" dirty="0"/>
              <a:t>/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/>
              <a:t>1/2 </a:t>
            </a:r>
            <a:r>
              <a:rPr lang="en-US" dirty="0"/>
              <a:t>T)</a:t>
            </a:r>
            <a:r>
              <a:rPr lang="en-US" baseline="30000" dirty="0"/>
              <a:t>2</a:t>
            </a:r>
            <a:endParaRPr lang="en-US" dirty="0"/>
          </a:p>
          <a:p>
            <a:pPr lvl="2">
              <a:buFontTx/>
              <a:buNone/>
            </a:pPr>
            <a:r>
              <a:rPr lang="en-US" dirty="0"/>
              <a:t>                 ~ 4M</a:t>
            </a:r>
            <a:r>
              <a:rPr lang="en-US" baseline="-25000" dirty="0"/>
              <a:t>q</a:t>
            </a:r>
            <a:r>
              <a:rPr lang="en-US" baseline="30000" dirty="0"/>
              <a:t>2</a:t>
            </a:r>
            <a:r>
              <a:rPr lang="en-US" dirty="0"/>
              <a:t>/(</a:t>
            </a:r>
            <a:r>
              <a:rPr lang="en-US" dirty="0">
                <a:latin typeface="Symbol" pitchFamily="18" charset="2"/>
              </a:rPr>
              <a:t>l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Limited by </a:t>
            </a:r>
            <a:r>
              <a:rPr lang="en-US" dirty="0" err="1"/>
              <a:t>M</a:t>
            </a:r>
            <a:r>
              <a:rPr lang="en-US" baseline="-25000" dirty="0" err="1"/>
              <a:t>charm</a:t>
            </a:r>
            <a:r>
              <a:rPr lang="en-US" dirty="0"/>
              <a:t> ~ 1.2 </a:t>
            </a:r>
            <a:r>
              <a:rPr lang="en-US" dirty="0" err="1"/>
              <a:t>GeV</a:t>
            </a:r>
            <a:endParaRPr lang="en-US" dirty="0"/>
          </a:p>
          <a:p>
            <a:pPr lvl="2"/>
            <a:r>
              <a:rPr lang="en-US" dirty="0"/>
              <a:t>Similar to BH    LPM</a:t>
            </a:r>
          </a:p>
          <a:p>
            <a:pPr lvl="3"/>
            <a:r>
              <a:rPr lang="en-US" dirty="0"/>
              <a:t>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~ 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/>
              <a:t>/(</a:t>
            </a:r>
            <a:r>
              <a:rPr lang="en-US" dirty="0" err="1">
                <a:latin typeface="Symbol" pitchFamily="18" charset="2"/>
              </a:rPr>
              <a:t>l</a:t>
            </a:r>
            <a:r>
              <a:rPr lang="en-US" dirty="0" err="1"/>
              <a:t>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Single T for QGP</a:t>
            </a:r>
          </a:p>
          <a:p>
            <a:pPr lvl="2"/>
            <a:r>
              <a:rPr lang="en-US" dirty="0"/>
              <a:t> smallest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largest T </a:t>
            </a:r>
          </a:p>
          <a:p>
            <a:pPr lvl="2">
              <a:buFontTx/>
              <a:buNone/>
            </a:pPr>
            <a:r>
              <a:rPr lang="en-US" dirty="0"/>
              <a:t>         T = T(</a:t>
            </a:r>
            <a:r>
              <a:rPr lang="en-US" dirty="0">
                <a:latin typeface="Symbol" pitchFamily="18" charset="2"/>
              </a:rPr>
              <a:t>t</a:t>
            </a:r>
            <a:r>
              <a:rPr lang="en-US" baseline="-25000" dirty="0"/>
              <a:t>0</a:t>
            </a:r>
            <a:r>
              <a:rPr lang="en-US" dirty="0"/>
              <a:t>, x=y=0): “(”</a:t>
            </a:r>
          </a:p>
          <a:p>
            <a:pPr lvl="2"/>
            <a:r>
              <a:rPr lang="en-US" dirty="0"/>
              <a:t> largest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smallest T </a:t>
            </a:r>
          </a:p>
          <a:p>
            <a:pPr lvl="2">
              <a:buFontTx/>
              <a:buNone/>
            </a:pPr>
            <a:r>
              <a:rPr lang="en-US" dirty="0"/>
              <a:t>         T =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: “]”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So Fast!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5181600" y="1295400"/>
            <a:ext cx="3886200" cy="4329113"/>
            <a:chOff x="5181600" y="1295400"/>
            <a:chExt cx="3886200" cy="4329113"/>
          </a:xfrm>
        </p:grpSpPr>
        <p:sp>
          <p:nvSpPr>
            <p:cNvPr id="587780" name="Text Box 4"/>
            <p:cNvSpPr txBox="1">
              <a:spLocks noChangeArrowheads="1"/>
            </p:cNvSpPr>
            <p:nvPr/>
          </p:nvSpPr>
          <p:spPr bwMode="auto">
            <a:xfrm>
              <a:off x="6096000" y="5257800"/>
              <a:ext cx="1771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D3 Black Brane</a:t>
              </a:r>
            </a:p>
          </p:txBody>
        </p:sp>
        <p:sp>
          <p:nvSpPr>
            <p:cNvPr id="587781" name="Text Box 5"/>
            <p:cNvSpPr txBox="1">
              <a:spLocks noChangeArrowheads="1"/>
            </p:cNvSpPr>
            <p:nvPr/>
          </p:nvSpPr>
          <p:spPr bwMode="auto">
            <a:xfrm>
              <a:off x="5943600" y="1295400"/>
              <a:ext cx="1822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D7 Probe Brane</a:t>
              </a:r>
            </a:p>
          </p:txBody>
        </p:sp>
        <p:sp>
          <p:nvSpPr>
            <p:cNvPr id="587782" name="AutoShape 6"/>
            <p:cNvSpPr>
              <a:spLocks noChangeArrowheads="1"/>
            </p:cNvSpPr>
            <p:nvPr/>
          </p:nvSpPr>
          <p:spPr bwMode="auto">
            <a:xfrm>
              <a:off x="5181600" y="16764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3" name="Text Box 7"/>
            <p:cNvSpPr txBox="1">
              <a:spLocks noChangeArrowheads="1"/>
            </p:cNvSpPr>
            <p:nvPr/>
          </p:nvSpPr>
          <p:spPr bwMode="auto">
            <a:xfrm>
              <a:off x="7848600" y="1371600"/>
              <a:ext cx="361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00CC"/>
                  </a:solidFill>
                  <a:latin typeface="Arial" charset="0"/>
                </a:rPr>
                <a:t>Q</a:t>
              </a:r>
            </a:p>
          </p:txBody>
        </p:sp>
        <p:sp>
          <p:nvSpPr>
            <p:cNvPr id="587784" name="Oval 8"/>
            <p:cNvSpPr>
              <a:spLocks noChangeArrowheads="1"/>
            </p:cNvSpPr>
            <p:nvPr/>
          </p:nvSpPr>
          <p:spPr bwMode="auto">
            <a:xfrm>
              <a:off x="8001000" y="1752600"/>
              <a:ext cx="152400" cy="1524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5" name="Text Box 9"/>
            <p:cNvSpPr txBox="1">
              <a:spLocks noChangeArrowheads="1"/>
            </p:cNvSpPr>
            <p:nvPr/>
          </p:nvSpPr>
          <p:spPr bwMode="auto">
            <a:xfrm>
              <a:off x="5594350" y="2587625"/>
              <a:ext cx="2406650" cy="6508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Worldsheet boundary Spacelike</a:t>
              </a:r>
              <a:r>
                <a:rPr lang="en-US" sz="1800">
                  <a:latin typeface="Symbol" pitchFamily="18" charset="2"/>
                </a:rPr>
                <a:t>  </a:t>
              </a:r>
              <a:r>
                <a:rPr lang="en-US" sz="1800">
                  <a:latin typeface="Arial" charset="0"/>
                </a:rPr>
                <a:t>if </a:t>
              </a:r>
              <a:r>
                <a:rPr lang="en-US" sz="1800">
                  <a:latin typeface="Symbol" pitchFamily="18" charset="2"/>
                </a:rPr>
                <a:t> g</a:t>
              </a:r>
              <a:r>
                <a:rPr lang="en-US" sz="1800">
                  <a:latin typeface="Arial" charset="0"/>
                </a:rPr>
                <a:t> &gt; </a:t>
              </a:r>
              <a:r>
                <a:rPr lang="en-US" sz="1800">
                  <a:latin typeface="Symbol" pitchFamily="18" charset="2"/>
                </a:rPr>
                <a:t>g</a:t>
              </a:r>
              <a:r>
                <a:rPr lang="en-US" sz="1800" baseline="-25000">
                  <a:latin typeface="Arial" charset="0"/>
                </a:rPr>
                <a:t>crit</a:t>
              </a:r>
            </a:p>
          </p:txBody>
        </p:sp>
        <p:sp>
          <p:nvSpPr>
            <p:cNvPr id="587786" name="Line 10"/>
            <p:cNvSpPr>
              <a:spLocks noChangeShapeType="1"/>
            </p:cNvSpPr>
            <p:nvPr/>
          </p:nvSpPr>
          <p:spPr bwMode="auto">
            <a:xfrm flipH="1">
              <a:off x="7543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7" name="Line 11"/>
            <p:cNvSpPr>
              <a:spLocks noChangeShapeType="1"/>
            </p:cNvSpPr>
            <p:nvPr/>
          </p:nvSpPr>
          <p:spPr bwMode="auto">
            <a:xfrm flipH="1">
              <a:off x="7162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8" name="Line 12"/>
            <p:cNvSpPr>
              <a:spLocks noChangeShapeType="1"/>
            </p:cNvSpPr>
            <p:nvPr/>
          </p:nvSpPr>
          <p:spPr bwMode="auto">
            <a:xfrm flipH="1">
              <a:off x="6781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9" name="Line 13"/>
            <p:cNvSpPr>
              <a:spLocks noChangeShapeType="1"/>
            </p:cNvSpPr>
            <p:nvPr/>
          </p:nvSpPr>
          <p:spPr bwMode="auto">
            <a:xfrm flipH="1" flipV="1">
              <a:off x="7696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0" name="Line 14"/>
            <p:cNvSpPr>
              <a:spLocks noChangeShapeType="1"/>
            </p:cNvSpPr>
            <p:nvPr/>
          </p:nvSpPr>
          <p:spPr bwMode="auto">
            <a:xfrm flipH="1" flipV="1">
              <a:off x="7315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1" name="Line 15"/>
            <p:cNvSpPr>
              <a:spLocks noChangeShapeType="1"/>
            </p:cNvSpPr>
            <p:nvPr/>
          </p:nvSpPr>
          <p:spPr bwMode="auto">
            <a:xfrm flipH="1" flipV="1">
              <a:off x="6934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2" name="AutoShape 16"/>
            <p:cNvSpPr>
              <a:spLocks noChangeArrowheads="1"/>
            </p:cNvSpPr>
            <p:nvPr/>
          </p:nvSpPr>
          <p:spPr bwMode="auto">
            <a:xfrm>
              <a:off x="5257800" y="4876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93" name="Line 17"/>
            <p:cNvSpPr>
              <a:spLocks noChangeShapeType="1"/>
            </p:cNvSpPr>
            <p:nvPr/>
          </p:nvSpPr>
          <p:spPr bwMode="auto">
            <a:xfrm>
              <a:off x="8229600" y="18288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4" name="Text Box 18"/>
            <p:cNvSpPr txBox="1">
              <a:spLocks noChangeArrowheads="1"/>
            </p:cNvSpPr>
            <p:nvPr/>
          </p:nvSpPr>
          <p:spPr bwMode="auto">
            <a:xfrm>
              <a:off x="5791200" y="3581400"/>
              <a:ext cx="198755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Trailing</a:t>
              </a:r>
            </a:p>
            <a:p>
              <a:pPr algn="ctr"/>
              <a:r>
                <a:rPr lang="en-US" sz="1800">
                  <a:latin typeface="Arial" charset="0"/>
                </a:rPr>
                <a:t>String</a:t>
              </a:r>
            </a:p>
            <a:p>
              <a:pPr algn="ctr"/>
              <a:r>
                <a:rPr lang="en-US" sz="1800">
                  <a:latin typeface="Arial" charset="0"/>
                </a:rPr>
                <a:t>“Brachistochrone”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5486400" y="1676400"/>
              <a:ext cx="3581400" cy="3795713"/>
              <a:chOff x="3504" y="1056"/>
              <a:chExt cx="2256" cy="2391"/>
            </a:xfrm>
          </p:grpSpPr>
          <p:pic>
            <p:nvPicPr>
              <p:cNvPr id="587796" name="Picture 20" descr="070520Dangle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04" y="1056"/>
                <a:ext cx="2256" cy="2256"/>
              </a:xfrm>
              <a:prstGeom prst="rect">
                <a:avLst/>
              </a:prstGeom>
              <a:noFill/>
            </p:spPr>
          </p:pic>
          <p:sp>
            <p:nvSpPr>
              <p:cNvPr id="587797" name="Text Box 21"/>
              <p:cNvSpPr txBox="1">
                <a:spLocks noChangeArrowheads="1"/>
              </p:cNvSpPr>
              <p:nvPr/>
            </p:nvSpPr>
            <p:spPr bwMode="auto">
              <a:xfrm>
                <a:off x="5476" y="32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“z”</a:t>
                </a:r>
              </a:p>
            </p:txBody>
          </p:sp>
          <p:sp>
            <p:nvSpPr>
              <p:cNvPr id="587798" name="Text Box 22"/>
              <p:cNvSpPr txBox="1">
                <a:spLocks noChangeArrowheads="1"/>
              </p:cNvSpPr>
              <p:nvPr/>
            </p:nvSpPr>
            <p:spPr bwMode="auto">
              <a:xfrm>
                <a:off x="3648" y="2160"/>
                <a:ext cx="24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x</a:t>
                </a:r>
                <a:r>
                  <a:rPr lang="en-US" sz="1800" baseline="-25000">
                    <a:latin typeface="Arial" charset="0"/>
                  </a:rPr>
                  <a:t>5</a:t>
                </a:r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587799" name="AutoShape 23"/>
            <p:cNvSpPr>
              <a:spLocks noChangeArrowheads="1"/>
            </p:cNvSpPr>
            <p:nvPr/>
          </p:nvSpPr>
          <p:spPr bwMode="auto">
            <a:xfrm>
              <a:off x="5257800" y="2209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FF0000">
                <a:alpha val="34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00" name="Freeform 24"/>
            <p:cNvSpPr>
              <a:spLocks/>
            </p:cNvSpPr>
            <p:nvPr/>
          </p:nvSpPr>
          <p:spPr bwMode="auto">
            <a:xfrm>
              <a:off x="7431088" y="2235200"/>
              <a:ext cx="919162" cy="276225"/>
            </a:xfrm>
            <a:custGeom>
              <a:avLst/>
              <a:gdLst/>
              <a:ahLst/>
              <a:cxnLst>
                <a:cxn ang="0">
                  <a:pos x="435" y="124"/>
                </a:cxn>
                <a:cxn ang="0">
                  <a:pos x="407" y="96"/>
                </a:cxn>
                <a:cxn ang="0">
                  <a:pos x="395" y="88"/>
                </a:cxn>
                <a:cxn ang="0">
                  <a:pos x="367" y="96"/>
                </a:cxn>
                <a:cxn ang="0">
                  <a:pos x="359" y="108"/>
                </a:cxn>
                <a:cxn ang="0">
                  <a:pos x="355" y="120"/>
                </a:cxn>
                <a:cxn ang="0">
                  <a:pos x="331" y="136"/>
                </a:cxn>
                <a:cxn ang="0">
                  <a:pos x="259" y="128"/>
                </a:cxn>
                <a:cxn ang="0">
                  <a:pos x="239" y="112"/>
                </a:cxn>
                <a:cxn ang="0">
                  <a:pos x="219" y="92"/>
                </a:cxn>
                <a:cxn ang="0">
                  <a:pos x="195" y="84"/>
                </a:cxn>
                <a:cxn ang="0">
                  <a:pos x="143" y="92"/>
                </a:cxn>
                <a:cxn ang="0">
                  <a:pos x="135" y="116"/>
                </a:cxn>
                <a:cxn ang="0">
                  <a:pos x="83" y="168"/>
                </a:cxn>
                <a:cxn ang="0">
                  <a:pos x="47" y="160"/>
                </a:cxn>
                <a:cxn ang="0">
                  <a:pos x="7" y="112"/>
                </a:cxn>
                <a:cxn ang="0">
                  <a:pos x="3" y="96"/>
                </a:cxn>
                <a:cxn ang="0">
                  <a:pos x="7" y="44"/>
                </a:cxn>
                <a:cxn ang="0">
                  <a:pos x="23" y="48"/>
                </a:cxn>
                <a:cxn ang="0">
                  <a:pos x="71" y="72"/>
                </a:cxn>
                <a:cxn ang="0">
                  <a:pos x="79" y="84"/>
                </a:cxn>
                <a:cxn ang="0">
                  <a:pos x="103" y="92"/>
                </a:cxn>
                <a:cxn ang="0">
                  <a:pos x="167" y="128"/>
                </a:cxn>
                <a:cxn ang="0">
                  <a:pos x="191" y="136"/>
                </a:cxn>
                <a:cxn ang="0">
                  <a:pos x="247" y="92"/>
                </a:cxn>
                <a:cxn ang="0">
                  <a:pos x="299" y="56"/>
                </a:cxn>
                <a:cxn ang="0">
                  <a:pos x="387" y="76"/>
                </a:cxn>
                <a:cxn ang="0">
                  <a:pos x="447" y="60"/>
                </a:cxn>
                <a:cxn ang="0">
                  <a:pos x="527" y="12"/>
                </a:cxn>
                <a:cxn ang="0">
                  <a:pos x="551" y="4"/>
                </a:cxn>
                <a:cxn ang="0">
                  <a:pos x="563" y="0"/>
                </a:cxn>
                <a:cxn ang="0">
                  <a:pos x="579" y="48"/>
                </a:cxn>
                <a:cxn ang="0">
                  <a:pos x="535" y="56"/>
                </a:cxn>
              </a:cxnLst>
              <a:rect l="0" t="0" r="r" b="b"/>
              <a:pathLst>
                <a:path w="579" h="174">
                  <a:moveTo>
                    <a:pt x="435" y="124"/>
                  </a:moveTo>
                  <a:cubicBezTo>
                    <a:pt x="428" y="103"/>
                    <a:pt x="435" y="114"/>
                    <a:pt x="407" y="96"/>
                  </a:cubicBezTo>
                  <a:cubicBezTo>
                    <a:pt x="403" y="93"/>
                    <a:pt x="395" y="88"/>
                    <a:pt x="395" y="88"/>
                  </a:cubicBezTo>
                  <a:cubicBezTo>
                    <a:pt x="394" y="88"/>
                    <a:pt x="370" y="94"/>
                    <a:pt x="367" y="96"/>
                  </a:cubicBezTo>
                  <a:cubicBezTo>
                    <a:pt x="363" y="99"/>
                    <a:pt x="361" y="104"/>
                    <a:pt x="359" y="108"/>
                  </a:cubicBezTo>
                  <a:cubicBezTo>
                    <a:pt x="357" y="112"/>
                    <a:pt x="358" y="117"/>
                    <a:pt x="355" y="120"/>
                  </a:cubicBezTo>
                  <a:cubicBezTo>
                    <a:pt x="348" y="127"/>
                    <a:pt x="331" y="136"/>
                    <a:pt x="331" y="136"/>
                  </a:cubicBezTo>
                  <a:cubicBezTo>
                    <a:pt x="307" y="134"/>
                    <a:pt x="278" y="143"/>
                    <a:pt x="259" y="128"/>
                  </a:cubicBezTo>
                  <a:cubicBezTo>
                    <a:pt x="233" y="107"/>
                    <a:pt x="269" y="122"/>
                    <a:pt x="239" y="112"/>
                  </a:cubicBezTo>
                  <a:cubicBezTo>
                    <a:pt x="232" y="101"/>
                    <a:pt x="232" y="98"/>
                    <a:pt x="219" y="92"/>
                  </a:cubicBezTo>
                  <a:cubicBezTo>
                    <a:pt x="211" y="89"/>
                    <a:pt x="195" y="84"/>
                    <a:pt x="195" y="84"/>
                  </a:cubicBezTo>
                  <a:cubicBezTo>
                    <a:pt x="178" y="86"/>
                    <a:pt x="153" y="78"/>
                    <a:pt x="143" y="92"/>
                  </a:cubicBezTo>
                  <a:cubicBezTo>
                    <a:pt x="138" y="99"/>
                    <a:pt x="135" y="116"/>
                    <a:pt x="135" y="116"/>
                  </a:cubicBezTo>
                  <a:cubicBezTo>
                    <a:pt x="130" y="174"/>
                    <a:pt x="137" y="174"/>
                    <a:pt x="83" y="168"/>
                  </a:cubicBezTo>
                  <a:cubicBezTo>
                    <a:pt x="71" y="164"/>
                    <a:pt x="58" y="165"/>
                    <a:pt x="47" y="160"/>
                  </a:cubicBezTo>
                  <a:cubicBezTo>
                    <a:pt x="30" y="153"/>
                    <a:pt x="20" y="125"/>
                    <a:pt x="7" y="112"/>
                  </a:cubicBezTo>
                  <a:cubicBezTo>
                    <a:pt x="6" y="107"/>
                    <a:pt x="3" y="101"/>
                    <a:pt x="3" y="96"/>
                  </a:cubicBezTo>
                  <a:cubicBezTo>
                    <a:pt x="3" y="79"/>
                    <a:pt x="0" y="60"/>
                    <a:pt x="7" y="44"/>
                  </a:cubicBezTo>
                  <a:cubicBezTo>
                    <a:pt x="9" y="39"/>
                    <a:pt x="18" y="46"/>
                    <a:pt x="23" y="48"/>
                  </a:cubicBezTo>
                  <a:cubicBezTo>
                    <a:pt x="41" y="53"/>
                    <a:pt x="53" y="66"/>
                    <a:pt x="71" y="72"/>
                  </a:cubicBezTo>
                  <a:cubicBezTo>
                    <a:pt x="74" y="76"/>
                    <a:pt x="75" y="81"/>
                    <a:pt x="79" y="84"/>
                  </a:cubicBezTo>
                  <a:cubicBezTo>
                    <a:pt x="86" y="88"/>
                    <a:pt x="103" y="92"/>
                    <a:pt x="103" y="92"/>
                  </a:cubicBezTo>
                  <a:cubicBezTo>
                    <a:pt x="131" y="120"/>
                    <a:pt x="131" y="116"/>
                    <a:pt x="167" y="128"/>
                  </a:cubicBezTo>
                  <a:cubicBezTo>
                    <a:pt x="175" y="131"/>
                    <a:pt x="191" y="136"/>
                    <a:pt x="191" y="136"/>
                  </a:cubicBezTo>
                  <a:cubicBezTo>
                    <a:pt x="233" y="128"/>
                    <a:pt x="217" y="112"/>
                    <a:pt x="247" y="92"/>
                  </a:cubicBezTo>
                  <a:cubicBezTo>
                    <a:pt x="254" y="72"/>
                    <a:pt x="279" y="63"/>
                    <a:pt x="299" y="56"/>
                  </a:cubicBezTo>
                  <a:cubicBezTo>
                    <a:pt x="351" y="60"/>
                    <a:pt x="347" y="66"/>
                    <a:pt x="387" y="76"/>
                  </a:cubicBezTo>
                  <a:cubicBezTo>
                    <a:pt x="411" y="73"/>
                    <a:pt x="427" y="73"/>
                    <a:pt x="447" y="60"/>
                  </a:cubicBezTo>
                  <a:cubicBezTo>
                    <a:pt x="467" y="30"/>
                    <a:pt x="492" y="17"/>
                    <a:pt x="527" y="12"/>
                  </a:cubicBezTo>
                  <a:cubicBezTo>
                    <a:pt x="535" y="9"/>
                    <a:pt x="543" y="7"/>
                    <a:pt x="551" y="4"/>
                  </a:cubicBezTo>
                  <a:cubicBezTo>
                    <a:pt x="555" y="3"/>
                    <a:pt x="563" y="0"/>
                    <a:pt x="563" y="0"/>
                  </a:cubicBezTo>
                  <a:cubicBezTo>
                    <a:pt x="573" y="15"/>
                    <a:pt x="575" y="30"/>
                    <a:pt x="579" y="48"/>
                  </a:cubicBezTo>
                  <a:cubicBezTo>
                    <a:pt x="558" y="62"/>
                    <a:pt x="572" y="56"/>
                    <a:pt x="535" y="56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7801" name="Line 25"/>
          <p:cNvSpPr>
            <a:spLocks noChangeShapeType="1"/>
          </p:cNvSpPr>
          <p:nvPr/>
        </p:nvSpPr>
        <p:spPr bwMode="auto">
          <a:xfrm>
            <a:off x="2895600" y="3620037"/>
            <a:ext cx="254000" cy="0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E2F7-65DB-460C-B52E-1FA7B3A8BF3A}" type="datetime1">
              <a:rPr lang="en-US" smtClean="0"/>
              <a:t>4/30/2012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8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pQCD Precision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648200" cy="2743200"/>
          </a:xfrm>
        </p:spPr>
        <p:txBody>
          <a:bodyPr/>
          <a:lstStyle/>
          <a:p>
            <a:r>
              <a:rPr lang="en-US" dirty="0" smtClean="0"/>
              <a:t>What level of precision should we expect?</a:t>
            </a:r>
          </a:p>
          <a:p>
            <a:pPr lvl="1"/>
            <a:r>
              <a:rPr lang="en-US" dirty="0" smtClean="0"/>
              <a:t>NLO pQCD p + p → h + X is only good to w/</a:t>
            </a:r>
            <a:r>
              <a:rPr lang="en-US" dirty="0" err="1" smtClean="0"/>
              <a:t>i</a:t>
            </a:r>
            <a:r>
              <a:rPr lang="en-US" dirty="0" smtClean="0"/>
              <a:t> factor of ~2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1800-6903-48F6-89F7-11C872808A48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10199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8738" y="1295400"/>
            <a:ext cx="4005262" cy="475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24842" y="5562600"/>
            <a:ext cx="17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CMS, arXiv:1202.2554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from RHIC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667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Extremely difficult to construct a theoretical model that consistently describes all observables</a:t>
            </a:r>
          </a:p>
          <a:p>
            <a:pPr lvl="1"/>
            <a:r>
              <a:rPr lang="en-US" dirty="0" smtClean="0"/>
              <a:t>A </a:t>
            </a:r>
            <a:r>
              <a:rPr lang="en-US" u="sng" dirty="0" smtClean="0"/>
              <a:t>simultaneous</a:t>
            </a:r>
            <a:r>
              <a:rPr lang="en-US" i="1" dirty="0" smtClean="0"/>
              <a:t> </a:t>
            </a:r>
            <a:r>
              <a:rPr lang="en-US" dirty="0" smtClean="0"/>
              <a:t>description of </a:t>
            </a:r>
            <a:r>
              <a:rPr lang="en-US" b="1" dirty="0" smtClean="0"/>
              <a:t>gluon/light quark</a:t>
            </a:r>
            <a:r>
              <a:rPr lang="en-US" dirty="0" smtClean="0"/>
              <a:t> AND </a:t>
            </a:r>
            <a:r>
              <a:rPr lang="en-US" b="1" dirty="0" smtClean="0"/>
              <a:t>heavy quark</a:t>
            </a:r>
            <a:r>
              <a:rPr lang="en-US" dirty="0" smtClean="0"/>
              <a:t> suppression places </a:t>
            </a:r>
            <a:r>
              <a:rPr lang="en-US" i="1" u="sng" dirty="0" smtClean="0"/>
              <a:t>stringent constraint</a:t>
            </a:r>
            <a:r>
              <a:rPr lang="en-US" dirty="0" smtClean="0"/>
              <a:t> on possible E-loss mechanism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980F-4470-49E0-B553-3D00DE124B76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147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3505200"/>
            <a:ext cx="3657600" cy="316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78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505200"/>
            <a:ext cx="3581399" cy="31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12557" y="6581001"/>
            <a:ext cx="3631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Wicks, WAH, </a:t>
            </a:r>
            <a:r>
              <a:rPr lang="en-US" sz="1200" dirty="0" err="1" smtClean="0"/>
              <a:t>Djordjevic</a:t>
            </a:r>
            <a:r>
              <a:rPr lang="en-US" sz="1200" dirty="0" smtClean="0"/>
              <a:t>,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NPA784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1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Loss in QGP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Claim: LHC predictions from</a:t>
            </a:r>
            <a:r>
              <a:rPr lang="en-US" dirty="0" smtClean="0"/>
              <a:t> </a:t>
            </a:r>
            <a:r>
              <a:rPr lang="en-US" dirty="0" smtClean="0"/>
              <a:t>rigorously RHIC constrained pQCD E-loss in qualitative/quantitative agreement with current data</a:t>
            </a:r>
          </a:p>
          <a:p>
            <a:pPr lvl="1"/>
            <a:r>
              <a:rPr lang="en-US" dirty="0" smtClean="0"/>
              <a:t>Want to stress test the theory with as many experimental levers as possible</a:t>
            </a:r>
          </a:p>
          <a:p>
            <a:r>
              <a:rPr lang="en-US" dirty="0" smtClean="0"/>
              <a:t>Counter-claim: LHC predictions from AdS/CFT not falsified by current data</a:t>
            </a:r>
          </a:p>
          <a:p>
            <a:pPr lvl="1"/>
            <a:r>
              <a:rPr lang="en-US" dirty="0" smtClean="0"/>
              <a:t>Want an obvious distinguishing measurement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D96-7580-4D26-96E9-62997E2E8FAE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Hot Nuclear Matter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Energy Loss Theory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6DFD-0559-4F76-8351-4DA16519EB3E}" type="datetime1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MUONS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32378</TotalTime>
  <Words>2899</Words>
  <Application>Microsoft Office PowerPoint</Application>
  <PresentationFormat>On-screen Show (4:3)</PresentationFormat>
  <Paragraphs>754</Paragraphs>
  <Slides>68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6" baseType="lpstr">
      <vt:lpstr>Arial</vt:lpstr>
      <vt:lpstr>Symbol</vt:lpstr>
      <vt:lpstr>Wingdings</vt:lpstr>
      <vt:lpstr>Times New Roman</vt:lpstr>
      <vt:lpstr>Calibri</vt:lpstr>
      <vt:lpstr>Office Theme</vt:lpstr>
      <vt:lpstr>Image</vt:lpstr>
      <vt:lpstr>Bitmap Image</vt:lpstr>
      <vt:lpstr>Do We Understand Energy Loss? The Critical Mass Dependence Test</vt:lpstr>
      <vt:lpstr>Outline</vt:lpstr>
      <vt:lpstr>Hot Nuclear Matter</vt:lpstr>
      <vt:lpstr>What Are We Interested In?</vt:lpstr>
      <vt:lpstr>QGP Energy Loss</vt:lpstr>
      <vt:lpstr>Big Bang vs. Little Bang</vt:lpstr>
      <vt:lpstr>Lesson from RHIC</vt:lpstr>
      <vt:lpstr>Energy Loss in QGP</vt:lpstr>
      <vt:lpstr>Hot Nuclear Matter</vt:lpstr>
      <vt:lpstr>pQCD Rad Picture</vt:lpstr>
      <vt:lpstr>What About Elastic Loss?</vt:lpstr>
      <vt:lpstr>Quant. (Qual?) Conclusions Require...</vt:lpstr>
      <vt:lpstr>Strong Coupling Calculation</vt:lpstr>
      <vt:lpstr>Heavy Quark E-Loss in AdS/CFT</vt:lpstr>
      <vt:lpstr>Light Quark E-Loss in AdS</vt:lpstr>
      <vt:lpstr>Light Quark E-Loss in AdS</vt:lpstr>
      <vt:lpstr>Hot Nuclear Matter</vt:lpstr>
      <vt:lpstr>High-pT Observables</vt:lpstr>
      <vt:lpstr>Naive pQCD Success at RHIC:</vt:lpstr>
      <vt:lpstr>pQCD Not Quantitative at RHIC</vt:lpstr>
      <vt:lpstr>Qualitative Expectations for LHC</vt:lpstr>
      <vt:lpstr>Qualitatively Perturbative at LHC</vt:lpstr>
      <vt:lpstr>Rise in RAA a Final State Effect?</vt:lpstr>
      <vt:lpstr>pQCD and Jet Measurements</vt:lpstr>
      <vt:lpstr>pQCD and Wide Angle Radiation</vt:lpstr>
      <vt:lpstr>With Caveats in Mind...</vt:lpstr>
      <vt:lpstr>WHDG p0 RAA at LHC: First Results</vt:lpstr>
      <vt:lpstr>WHDG Compared to RCP</vt:lpstr>
      <vt:lpstr>WHDG Describes LQ RAA and v2!</vt:lpstr>
      <vt:lpstr>And D, B (?) RAA at LHC</vt:lpstr>
      <vt:lpstr>AdS/CFT at RHIC</vt:lpstr>
      <vt:lpstr>AdS/CFT and HQ at LHC</vt:lpstr>
      <vt:lpstr>AdS/CFT Light q E-Loss &amp; Dist.</vt:lpstr>
      <vt:lpstr>Comparing AdS and pQCD</vt:lpstr>
      <vt:lpstr>LHC RcAA(pT)/RbAA(pT) Prediction (with speed limits)</vt:lpstr>
      <vt:lpstr>Cold Nuclear Matter</vt:lpstr>
      <vt:lpstr>New Geometries</vt:lpstr>
      <vt:lpstr>Putting It All Together</vt:lpstr>
      <vt:lpstr>Cold Nuclear Matter</vt:lpstr>
      <vt:lpstr>Motivation</vt:lpstr>
      <vt:lpstr>Measuring the IC</vt:lpstr>
      <vt:lpstr>Gluon Distribution in A</vt:lpstr>
      <vt:lpstr>Unitarized Results</vt:lpstr>
      <vt:lpstr>Conclusions</vt:lpstr>
      <vt:lpstr>Slide 45</vt:lpstr>
      <vt:lpstr>Top Energy Predictions</vt:lpstr>
      <vt:lpstr>RHIC Rcb Ratio</vt:lpstr>
      <vt:lpstr>What About Fluctuations?</vt:lpstr>
      <vt:lpstr>Opacity Corrections</vt:lpstr>
      <vt:lpstr>Slide 50</vt:lpstr>
      <vt:lpstr>Slide 51</vt:lpstr>
      <vt:lpstr>Mult. Obs. at LHC?</vt:lpstr>
      <vt:lpstr>Motivating High Momentum Probes</vt:lpstr>
      <vt:lpstr>Light Quark and Gluon E-Loss</vt:lpstr>
      <vt:lpstr>Qual Norm of RAA From RHIC to LHC</vt:lpstr>
      <vt:lpstr>Strongly Coupled Qualitative Successes</vt:lpstr>
      <vt:lpstr>IC from Higher Harmonics</vt:lpstr>
      <vt:lpstr>ALICE Published Results</vt:lpstr>
      <vt:lpstr>Hot Nuclear Matter</vt:lpstr>
      <vt:lpstr>Varying as has huge effect</vt:lpstr>
      <vt:lpstr>Quantifying Sensitivity to Geometry IC</vt:lpstr>
      <vt:lpstr>Quantification of Collinear Uncertainty</vt:lpstr>
      <vt:lpstr>Coll. Approx. and Constrained v2</vt:lpstr>
      <vt:lpstr>Geometry, Early Time Investigation</vt:lpstr>
      <vt:lpstr>Measuring the Initial Gluon State</vt:lpstr>
      <vt:lpstr>h/s Extraction</vt:lpstr>
      <vt:lpstr>Not So Fast!</vt:lpstr>
      <vt:lpstr>pQCD Precision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A Horowitz</cp:lastModifiedBy>
  <cp:revision>982</cp:revision>
  <dcterms:created xsi:type="dcterms:W3CDTF">2009-09-03T22:02:25Z</dcterms:created>
  <dcterms:modified xsi:type="dcterms:W3CDTF">2012-04-30T11:21:24Z</dcterms:modified>
</cp:coreProperties>
</file>