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7"/>
  </p:notesMasterIdLst>
  <p:sldIdLst>
    <p:sldId id="668" r:id="rId2"/>
    <p:sldId id="1147" r:id="rId3"/>
    <p:sldId id="1225" r:id="rId4"/>
    <p:sldId id="1231" r:id="rId5"/>
    <p:sldId id="1230" r:id="rId6"/>
    <p:sldId id="1148" r:id="rId7"/>
    <p:sldId id="1253" r:id="rId8"/>
    <p:sldId id="1234" r:id="rId9"/>
    <p:sldId id="1235" r:id="rId10"/>
    <p:sldId id="1274" r:id="rId11"/>
    <p:sldId id="1271" r:id="rId12"/>
    <p:sldId id="1236" r:id="rId13"/>
    <p:sldId id="1237" r:id="rId14"/>
    <p:sldId id="1238" r:id="rId15"/>
    <p:sldId id="1239" r:id="rId16"/>
    <p:sldId id="1240" r:id="rId17"/>
    <p:sldId id="1259" r:id="rId18"/>
    <p:sldId id="1252" r:id="rId19"/>
    <p:sldId id="1241" r:id="rId20"/>
    <p:sldId id="1242" r:id="rId21"/>
    <p:sldId id="1278" r:id="rId22"/>
    <p:sldId id="1243" r:id="rId23"/>
    <p:sldId id="1244" r:id="rId24"/>
    <p:sldId id="1245" r:id="rId25"/>
    <p:sldId id="1283" r:id="rId26"/>
    <p:sldId id="1284" r:id="rId27"/>
    <p:sldId id="1286" r:id="rId28"/>
    <p:sldId id="1287" r:id="rId29"/>
    <p:sldId id="1288" r:id="rId30"/>
    <p:sldId id="1289" r:id="rId31"/>
    <p:sldId id="1247" r:id="rId32"/>
    <p:sldId id="1279" r:id="rId33"/>
    <p:sldId id="1248" r:id="rId34"/>
    <p:sldId id="1281" r:id="rId35"/>
    <p:sldId id="1250" r:id="rId36"/>
    <p:sldId id="1251" r:id="rId37"/>
    <p:sldId id="1257" r:id="rId38"/>
    <p:sldId id="1261" r:id="rId39"/>
    <p:sldId id="1294" r:id="rId40"/>
    <p:sldId id="1177" r:id="rId41"/>
    <p:sldId id="1290" r:id="rId42"/>
    <p:sldId id="1291" r:id="rId43"/>
    <p:sldId id="1292" r:id="rId44"/>
    <p:sldId id="1254" r:id="rId45"/>
    <p:sldId id="1282" r:id="rId46"/>
  </p:sldIdLst>
  <p:sldSz cx="9144000" cy="6858000" type="screen4x3"/>
  <p:notesSz cx="6858000" cy="9144000"/>
  <p:embeddedFontLst>
    <p:embeddedFont>
      <p:font typeface="Calibri" pitchFamily="34" charset="0"/>
      <p:regular r:id="rId48"/>
      <p:bold r:id="rId49"/>
      <p:italic r:id="rId50"/>
      <p:boldItalic r:id="rId5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00"/>
    <a:srgbClr val="005400"/>
    <a:srgbClr val="09840A"/>
    <a:srgbClr val="4D4D4D"/>
    <a:srgbClr val="4A7EBB"/>
    <a:srgbClr val="0000FF"/>
    <a:srgbClr val="FF0000"/>
    <a:srgbClr val="3F3D99"/>
    <a:srgbClr val="2D2A6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34" autoAdjust="0"/>
    <p:restoredTop sz="85216" autoAdjust="0"/>
  </p:normalViewPr>
  <p:slideViewPr>
    <p:cSldViewPr>
      <p:cViewPr>
        <p:scale>
          <a:sx n="77" d="100"/>
          <a:sy n="77" d="100"/>
        </p:scale>
        <p:origin x="-804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font" Target="fonts/font3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1.fntdata"/><Relationship Id="rId8" Type="http://schemas.openxmlformats.org/officeDocument/2006/relationships/slide" Target="slides/slide7.xml"/><Relationship Id="rId51" Type="http://schemas.openxmlformats.org/officeDocument/2006/relationships/font" Target="fonts/font4.fntdata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png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image" Target="../media/image49.wmf"/><Relationship Id="rId1" Type="http://schemas.openxmlformats.org/officeDocument/2006/relationships/image" Target="../media/image48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48.wmf"/><Relationship Id="rId3" Type="http://schemas.openxmlformats.org/officeDocument/2006/relationships/image" Target="../media/image62.wmf"/><Relationship Id="rId7" Type="http://schemas.openxmlformats.org/officeDocument/2006/relationships/image" Target="../media/image66.wmf"/><Relationship Id="rId12" Type="http://schemas.openxmlformats.org/officeDocument/2006/relationships/image" Target="../media/image68.wmf"/><Relationship Id="rId2" Type="http://schemas.openxmlformats.org/officeDocument/2006/relationships/image" Target="../media/image61.wmf"/><Relationship Id="rId1" Type="http://schemas.openxmlformats.org/officeDocument/2006/relationships/image" Target="../media/image60.wmf"/><Relationship Id="rId6" Type="http://schemas.openxmlformats.org/officeDocument/2006/relationships/image" Target="../media/image65.wmf"/><Relationship Id="rId11" Type="http://schemas.openxmlformats.org/officeDocument/2006/relationships/image" Target="../media/image67.wmf"/><Relationship Id="rId5" Type="http://schemas.openxmlformats.org/officeDocument/2006/relationships/image" Target="../media/image64.wmf"/><Relationship Id="rId10" Type="http://schemas.openxmlformats.org/officeDocument/2006/relationships/image" Target="../media/image49.wmf"/><Relationship Id="rId4" Type="http://schemas.openxmlformats.org/officeDocument/2006/relationships/image" Target="../media/image63.wmf"/><Relationship Id="rId9" Type="http://schemas.openxmlformats.org/officeDocument/2006/relationships/image" Target="../media/image50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2" Type="http://schemas.openxmlformats.org/officeDocument/2006/relationships/image" Target="../media/image78.png"/><Relationship Id="rId1" Type="http://schemas.openxmlformats.org/officeDocument/2006/relationships/image" Target="../media/image77.png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image" Target="../media/image8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95713B-7F30-4AF5-96BF-BCA3677841D5}" type="datetimeFigureOut">
              <a:rPr lang="en-US" smtClean="0"/>
              <a:pPr/>
              <a:t>6/21/2012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2E535-840F-463B-B54A-E456A7A5BD1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Unique as compared to strongly</a:t>
            </a:r>
            <a:r>
              <a:rPr lang="en-US" baseline="0" dirty="0" smtClean="0"/>
              <a:t> coupled </a:t>
            </a:r>
            <a:r>
              <a:rPr lang="en-US" baseline="0" dirty="0" err="1" smtClean="0"/>
              <a:t>Abelian</a:t>
            </a:r>
            <a:r>
              <a:rPr lang="en-US" baseline="0" dirty="0" smtClean="0"/>
              <a:t> problems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7089-2AAE-4C33-A1B0-F8553E0A3B57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92925"/>
            <a:ext cx="3124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Kernphysikalisches Kolloquium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BB290-1342-4B4E-A03C-DD4C772C20DF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1C173-F1B9-4D94-8992-CDF873A77CE0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68E1C-4F74-47D9-B868-7711F20057E0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31E19-8362-43CD-B81C-B7E1CEFF1A0C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DECCF-C720-427F-87C5-4136358A19FC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7006C-FE27-478D-9E77-F384400FBD90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272AB-FD5F-4B63-92C7-E436FA95C14D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46923-589F-4CC0-ABA3-1FC008554BDE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20D1-FF70-4548-B354-FC36790B1CE4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6F052-4176-4936-921A-53E3B45B9EDF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CCFF"/>
            </a:gs>
            <a:gs pos="50000">
              <a:schemeClr val="bg1"/>
            </a:gs>
            <a:gs pos="100000">
              <a:srgbClr val="99CCF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6EA79-7151-41B4-B88A-76FBD75BA901}" type="datetime1">
              <a:rPr lang="en-US" smtClean="0"/>
              <a:pPr/>
              <a:t>6/21/2012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71800" y="6392925"/>
            <a:ext cx="312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Kernphysikalisches Kolloquium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B5BCB-DCF7-4CB6-B569-5FAD0D0113E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62881" name="Picture 1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0525" y="6388925"/>
            <a:ext cx="304800" cy="400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2D2A6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6600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54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4D4D4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image" Target="../media/image5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13" Type="http://schemas.openxmlformats.org/officeDocument/2006/relationships/oleObject" Target="../embeddings/oleObject16.bin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10.bin"/><Relationship Id="rId12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9.bin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9.bin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8.bin"/><Relationship Id="rId15" Type="http://schemas.openxmlformats.org/officeDocument/2006/relationships/oleObject" Target="../embeddings/oleObject18.bin"/><Relationship Id="rId10" Type="http://schemas.openxmlformats.org/officeDocument/2006/relationships/oleObject" Target="../embeddings/oleObject13.bin"/><Relationship Id="rId4" Type="http://schemas.openxmlformats.org/officeDocument/2006/relationships/image" Target="../media/image69.jpeg"/><Relationship Id="rId9" Type="http://schemas.openxmlformats.org/officeDocument/2006/relationships/oleObject" Target="../embeddings/oleObject12.bin"/><Relationship Id="rId14" Type="http://schemas.openxmlformats.org/officeDocument/2006/relationships/oleObject" Target="../embeddings/oleObject17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gif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3" Type="http://schemas.openxmlformats.org/officeDocument/2006/relationships/oleObject" Target="../embeddings/oleObject20.bin"/><Relationship Id="rId7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3.bin"/><Relationship Id="rId5" Type="http://schemas.openxmlformats.org/officeDocument/2006/relationships/oleObject" Target="../embeddings/oleObject22.bin"/><Relationship Id="rId4" Type="http://schemas.openxmlformats.org/officeDocument/2006/relationships/oleObject" Target="../embeddings/oleObject21.bin"/><Relationship Id="rId9" Type="http://schemas.openxmlformats.org/officeDocument/2006/relationships/oleObject" Target="../embeddings/oleObject26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28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990600"/>
            <a:ext cx="91440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Perturbative Probes of </a:t>
            </a:r>
            <a:br>
              <a:rPr lang="en-US" dirty="0" smtClean="0"/>
            </a:br>
            <a:r>
              <a:rPr lang="en-US" dirty="0" smtClean="0"/>
              <a:t>Heavy Ion Collisions?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41625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rgbClr val="660000"/>
                </a:solidFill>
              </a:rPr>
              <a:t>W. A. Horowitz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University of Cape Town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June 14, 2012</a:t>
            </a:r>
            <a:endParaRPr lang="en-US" sz="2000" dirty="0">
              <a:solidFill>
                <a:srgbClr val="66000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C8F56-A781-4135-B522-FEBA31911A33}" type="datetime1">
              <a:rPr lang="en-US" smtClean="0"/>
              <a:pPr/>
              <a:t>6/21/2012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Kernphysikalisches</a:t>
            </a:r>
            <a:r>
              <a:rPr lang="en-US" dirty="0" smtClean="0"/>
              <a:t> </a:t>
            </a:r>
            <a:r>
              <a:rPr lang="en-US" dirty="0" err="1" smtClean="0"/>
              <a:t>Kolloquium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905000" y="4390450"/>
            <a:ext cx="533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With many thanks to </a:t>
            </a:r>
            <a:r>
              <a:rPr lang="en-US" sz="1600" dirty="0" err="1" smtClean="0"/>
              <a:t>Razieh</a:t>
            </a:r>
            <a:r>
              <a:rPr lang="en-US" sz="1600" dirty="0" smtClean="0"/>
              <a:t> </a:t>
            </a:r>
            <a:r>
              <a:rPr lang="en-US" sz="1600" dirty="0" err="1" smtClean="0"/>
              <a:t>Morad</a:t>
            </a:r>
            <a:r>
              <a:rPr lang="en-US" sz="1600" dirty="0" smtClean="0"/>
              <a:t>, </a:t>
            </a:r>
          </a:p>
          <a:p>
            <a:pPr algn="ctr"/>
            <a:r>
              <a:rPr lang="en-US" sz="1600" dirty="0" err="1" smtClean="0"/>
              <a:t>Miklos</a:t>
            </a:r>
            <a:r>
              <a:rPr lang="en-US" sz="1600" dirty="0" smtClean="0"/>
              <a:t> </a:t>
            </a:r>
            <a:r>
              <a:rPr lang="en-US" sz="1600" dirty="0" err="1" smtClean="0"/>
              <a:t>Gyulassy</a:t>
            </a:r>
            <a:r>
              <a:rPr lang="en-US" sz="1600" dirty="0" smtClean="0"/>
              <a:t>, and Yuri </a:t>
            </a:r>
            <a:r>
              <a:rPr lang="en-US" sz="1600" dirty="0" err="1" smtClean="0"/>
              <a:t>Kovchegov</a:t>
            </a:r>
            <a:endParaRPr lang="en-US" sz="1600" dirty="0" smtClean="0"/>
          </a:p>
        </p:txBody>
      </p:sp>
      <p:pic>
        <p:nvPicPr>
          <p:cNvPr id="976897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24200" y="5391738"/>
            <a:ext cx="2895600" cy="100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76898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53200" y="5715000"/>
            <a:ext cx="1841500" cy="361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4178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8200" y="5538903"/>
            <a:ext cx="1766888" cy="755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Qualitative Expectations for LHC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2209800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For approx. power law production and energy loss probability P(</a:t>
            </a:r>
            <a:r>
              <a:rPr lang="en-US" dirty="0" smtClean="0">
                <a:latin typeface="Symbol" pitchFamily="18" charset="2"/>
              </a:rPr>
              <a:t>e</a:t>
            </a:r>
            <a:r>
              <a:rPr lang="en-US" dirty="0" smtClean="0"/>
              <a:t>), </a:t>
            </a:r>
            <a:r>
              <a:rPr lang="en-US" dirty="0" smtClean="0">
                <a:latin typeface="Symbol" pitchFamily="18" charset="2"/>
              </a:rPr>
              <a:t>e</a:t>
            </a:r>
            <a:r>
              <a:rPr lang="en-US" dirty="0" smtClean="0"/>
              <a:t> = (</a:t>
            </a:r>
            <a:r>
              <a:rPr lang="en-US" dirty="0" err="1" smtClean="0"/>
              <a:t>E</a:t>
            </a:r>
            <a:r>
              <a:rPr lang="en-US" baseline="-25000" dirty="0" err="1" smtClean="0"/>
              <a:t>i</a:t>
            </a:r>
            <a:r>
              <a:rPr lang="en-US" dirty="0" smtClean="0"/>
              <a:t> - </a:t>
            </a:r>
            <a:r>
              <a:rPr lang="en-US" dirty="0" err="1" smtClean="0"/>
              <a:t>E</a:t>
            </a:r>
            <a:r>
              <a:rPr lang="en-US" baseline="-25000" dirty="0" err="1" smtClean="0"/>
              <a:t>f</a:t>
            </a:r>
            <a:r>
              <a:rPr lang="en-US" dirty="0" smtClean="0"/>
              <a:t>)/</a:t>
            </a:r>
            <a:r>
              <a:rPr lang="en-US" dirty="0" err="1" smtClean="0"/>
              <a:t>E</a:t>
            </a:r>
            <a:r>
              <a:rPr lang="en-US" baseline="-25000" dirty="0" err="1" smtClean="0"/>
              <a:t>i</a:t>
            </a:r>
            <a:endParaRPr lang="en-US" baseline="-25000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0C24-C496-41A9-BB78-CFBFEA8B97EF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960516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5200" y="2291928"/>
            <a:ext cx="5638800" cy="756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144530"/>
            <a:ext cx="3496192" cy="4484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3581400" y="5715000"/>
            <a:ext cx="5562600" cy="76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NB: LHC is a glue machine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3505200" y="3352800"/>
            <a:ext cx="5562600" cy="2362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Asymptotically, pQCD =&gt;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D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E/E ~ log(E/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m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)/E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~ flat R</a:t>
            </a:r>
            <a:r>
              <a:rPr kumimoji="0" lang="en-US" sz="24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</a:t>
            </a:r>
            <a:r>
              <a:rPr kumimoji="0" lang="en-US" sz="24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at RHIC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Rising R</a:t>
            </a:r>
            <a:r>
              <a:rPr kumimoji="0" lang="en-US" sz="24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</a:t>
            </a:r>
            <a:r>
              <a:rPr kumimoji="0" lang="en-US" sz="24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at LHC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True for glue, lights, &amp; heavies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pQCD Picture Inadequate at RHIC?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543B9-BE79-473E-A0F3-9E0A3B1A15CC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62566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3657600"/>
            <a:ext cx="3505200" cy="2964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1524000" y="6581001"/>
            <a:ext cx="20439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Wicks et al., NPA784, 2007</a:t>
            </a:r>
          </a:p>
        </p:txBody>
      </p:sp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5287963" y="6338888"/>
            <a:ext cx="37036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aseline="0" dirty="0">
                <a:solidFill>
                  <a:srgbClr val="CC0000"/>
                </a:solidFill>
              </a:rPr>
              <a:t>Pert. at LHC energies?</a:t>
            </a:r>
          </a:p>
        </p:txBody>
      </p:sp>
      <p:pic>
        <p:nvPicPr>
          <p:cNvPr id="114893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948690"/>
            <a:ext cx="3276600" cy="2785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8931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86200" y="3962400"/>
            <a:ext cx="5233753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80587" y="1066800"/>
            <a:ext cx="5023693" cy="2299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6985217" y="3429000"/>
            <a:ext cx="20063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PHENIX, PRL 105 (2010)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985217" y="3685401"/>
            <a:ext cx="18781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PHENIX, PRL 98 (2007)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662034" y="2981980"/>
            <a:ext cx="13965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en-US" sz="2800" dirty="0" smtClean="0">
                <a:solidFill>
                  <a:schemeClr val="bg1"/>
                </a:solidFill>
              </a:rPr>
              <a:t>1400</a:t>
            </a:r>
            <a:r>
              <a:rPr lang="en-US" sz="2400" baseline="-35000" dirty="0" smtClean="0">
                <a:solidFill>
                  <a:srgbClr val="005400"/>
                </a:solidFill>
              </a:rPr>
              <a:t>-375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Constrain to RHIC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3810000" cy="1676400"/>
          </a:xfrm>
          <a:scene3d>
            <a:camera prst="orthographicFront">
              <a:rot lat="0" lon="0" rev="0"/>
            </a:camera>
            <a:lightRig rig="threePt" dir="t"/>
          </a:scene3d>
        </p:spPr>
        <p:txBody>
          <a:bodyPr>
            <a:normAutofit/>
          </a:bodyPr>
          <a:lstStyle/>
          <a:p>
            <a:r>
              <a:rPr lang="en-US" dirty="0" smtClean="0"/>
              <a:t>Best fit WHDG to PHENIX </a:t>
            </a:r>
            <a:r>
              <a:rPr lang="en-US" dirty="0" smtClean="0">
                <a:latin typeface="Symbol" pitchFamily="18" charset="2"/>
              </a:rPr>
              <a:t>p</a:t>
            </a:r>
            <a:r>
              <a:rPr lang="en-US" baseline="30000" dirty="0" smtClean="0"/>
              <a:t>0</a:t>
            </a:r>
            <a:r>
              <a:rPr lang="en-US" dirty="0" smtClean="0"/>
              <a:t> R</a:t>
            </a:r>
            <a:r>
              <a:rPr lang="en-US" baseline="-25000" dirty="0" smtClean="0"/>
              <a:t>AA</a:t>
            </a:r>
          </a:p>
          <a:p>
            <a:pPr lvl="1"/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dy</a:t>
            </a:r>
            <a:r>
              <a:rPr lang="en-US" dirty="0" smtClean="0"/>
              <a:t> = 1400</a:t>
            </a:r>
            <a:r>
              <a:rPr lang="en-US" sz="2400" baseline="45000" dirty="0" smtClean="0"/>
              <a:t>+200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BCF1F-2AB0-4C26-9520-5957791D75D4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105165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38600" y="1066800"/>
            <a:ext cx="4924352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457200" y="4419600"/>
            <a:ext cx="8229600" cy="2209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Extremely conservative zero parameter extrapolation to LHC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Assume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r</a:t>
            </a:r>
            <a:r>
              <a:rPr kumimoji="0" lang="en-US" sz="28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medium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~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dN</a:t>
            </a:r>
            <a:r>
              <a:rPr kumimoji="0" lang="en-US" sz="28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/d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h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Keep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a</a:t>
            </a:r>
            <a:r>
              <a:rPr kumimoji="0" lang="en-US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= 0.3 fixed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77665" y="4191000"/>
            <a:ext cx="18229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PHENIX, PRC77 (2008)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0634" name="Picture 10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43400" y="1143000"/>
            <a:ext cx="4419600" cy="2789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0632" name="Picture 8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1092060"/>
            <a:ext cx="4267200" cy="283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LHC Predictions vs.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0" y="4953000"/>
            <a:ext cx="2362200" cy="1066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/>
              <a:t>	All data preliminary</a:t>
            </a:r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341E9-BFE7-4E65-A49E-A56B96532FAF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85800" y="1295400"/>
            <a:ext cx="13003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CMS 0-5%</a:t>
            </a:r>
          </a:p>
          <a:p>
            <a:r>
              <a:rPr lang="en-US" dirty="0" smtClean="0"/>
              <a:t>h</a:t>
            </a:r>
            <a:r>
              <a:rPr lang="en-US" baseline="30000" dirty="0" smtClean="0"/>
              <a:t>±</a:t>
            </a:r>
          </a:p>
        </p:txBody>
      </p:sp>
      <p:pic>
        <p:nvPicPr>
          <p:cNvPr id="1050633" name="Picture 9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4841" y="3937311"/>
            <a:ext cx="3972159" cy="2539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7005444" y="1295400"/>
            <a:ext cx="15568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CMS 40-50%</a:t>
            </a:r>
          </a:p>
          <a:p>
            <a:r>
              <a:rPr lang="en-US" dirty="0" smtClean="0"/>
              <a:t>h</a:t>
            </a:r>
            <a:r>
              <a:rPr lang="en-US" baseline="30000" dirty="0" smtClean="0"/>
              <a:t>±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10200" y="6248400"/>
            <a:ext cx="18309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ALICE, arXiv:1203.2160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25882" y="5253335"/>
            <a:ext cx="22363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5400"/>
                </a:solidFill>
              </a:rPr>
              <a:t>√s = 2.76 </a:t>
            </a:r>
            <a:r>
              <a:rPr lang="en-US" sz="2400" dirty="0" err="1" smtClean="0">
                <a:solidFill>
                  <a:srgbClr val="005400"/>
                </a:solidFill>
              </a:rPr>
              <a:t>ATeV</a:t>
            </a:r>
            <a:endParaRPr lang="en-US" sz="2400" dirty="0" smtClean="0">
              <a:solidFill>
                <a:srgbClr val="0054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0442" y="3657600"/>
            <a:ext cx="17283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CMS, arXiv:1202.2554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415642" y="3657600"/>
            <a:ext cx="17283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CMS, arXiv:1204.1850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648200" y="4154269"/>
            <a:ext cx="15824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ALICE 0-20%</a:t>
            </a:r>
          </a:p>
          <a:p>
            <a:r>
              <a:rPr lang="en-US" dirty="0" smtClean="0"/>
              <a:t>D</a:t>
            </a:r>
            <a:endParaRPr lang="en-US" baseline="30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pQCD pp Predictions vs.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181FC-77EA-4722-8B39-1D473FA43B53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106905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9600" y="1219200"/>
            <a:ext cx="4613584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275078" y="5867400"/>
            <a:ext cx="18115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PHENIX, PRC84 (2011)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4358" y="1219200"/>
            <a:ext cx="4163767" cy="502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76200" y="6019800"/>
            <a:ext cx="17283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CMS, arXiv:1202.2554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Quant. (</a:t>
            </a:r>
            <a:r>
              <a:rPr lang="en-US" dirty="0" err="1" smtClean="0"/>
              <a:t>Qual</a:t>
            </a:r>
            <a:r>
              <a:rPr lang="en-US" dirty="0" smtClean="0"/>
              <a:t>?) Conclusions Require...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990600"/>
            <a:ext cx="8686800" cy="56388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Further experimental results</a:t>
            </a:r>
          </a:p>
          <a:p>
            <a:r>
              <a:rPr lang="en-US" dirty="0" smtClean="0"/>
              <a:t>Theoretically, investigation of the effects of</a:t>
            </a:r>
          </a:p>
          <a:p>
            <a:pPr lvl="1"/>
            <a:r>
              <a:rPr lang="en-US" dirty="0" smtClean="0"/>
              <a:t>higher orders in</a:t>
            </a:r>
          </a:p>
          <a:p>
            <a:pPr lvl="2"/>
            <a:r>
              <a:rPr lang="en-US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  <a:r>
              <a:rPr lang="en-US" dirty="0" smtClean="0"/>
              <a:t>				(</a:t>
            </a:r>
            <a:r>
              <a:rPr lang="en-US" b="1" i="1" dirty="0" smtClean="0"/>
              <a:t>large</a:t>
            </a:r>
            <a:r>
              <a:rPr lang="en-US" dirty="0" smtClean="0"/>
              <a:t>)</a:t>
            </a:r>
          </a:p>
          <a:p>
            <a:pPr lvl="2"/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r>
              <a:rPr lang="en-US" dirty="0" smtClean="0"/>
              <a:t>/</a:t>
            </a:r>
            <a:r>
              <a:rPr lang="en-US" dirty="0" err="1" smtClean="0"/>
              <a:t>xE</a:t>
            </a:r>
            <a:r>
              <a:rPr lang="en-US" dirty="0" smtClean="0"/>
              <a:t>				(</a:t>
            </a:r>
            <a:r>
              <a:rPr lang="en-US" b="1" i="1" dirty="0" smtClean="0"/>
              <a:t>large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M</a:t>
            </a:r>
            <a:r>
              <a:rPr lang="en-US" baseline="-25000" dirty="0" smtClean="0"/>
              <a:t>Q</a:t>
            </a:r>
            <a:r>
              <a:rPr lang="en-US" dirty="0" smtClean="0"/>
              <a:t>/E				(large?)</a:t>
            </a:r>
          </a:p>
          <a:p>
            <a:pPr lvl="2"/>
            <a:r>
              <a:rPr lang="en-US" dirty="0" smtClean="0"/>
              <a:t>opacity			(large?)</a:t>
            </a:r>
          </a:p>
          <a:p>
            <a:pPr lvl="1"/>
            <a:r>
              <a:rPr lang="en-US" dirty="0" smtClean="0"/>
              <a:t>geometry</a:t>
            </a:r>
          </a:p>
          <a:p>
            <a:pPr lvl="2"/>
            <a:r>
              <a:rPr lang="en-US" dirty="0" smtClean="0"/>
              <a:t>uncertainty in IC		(small)</a:t>
            </a:r>
          </a:p>
          <a:p>
            <a:pPr lvl="2"/>
            <a:r>
              <a:rPr lang="en-US" dirty="0" smtClean="0"/>
              <a:t>coupling to flow		(large?)</a:t>
            </a:r>
          </a:p>
          <a:p>
            <a:pPr lvl="2"/>
            <a:r>
              <a:rPr lang="en-US" dirty="0" err="1" smtClean="0"/>
              <a:t>Eloss</a:t>
            </a:r>
            <a:r>
              <a:rPr lang="en-US" dirty="0" smtClean="0"/>
              <a:t> geom. approx.		(?)</a:t>
            </a:r>
          </a:p>
          <a:p>
            <a:pPr lvl="2"/>
            <a:r>
              <a:rPr lang="en-US" dirty="0" smtClean="0">
                <a:latin typeface="Symbol" pitchFamily="18" charset="2"/>
              </a:rPr>
              <a:t>t </a:t>
            </a:r>
            <a:r>
              <a:rPr lang="en-US" dirty="0" smtClean="0"/>
              <a:t>&lt; </a:t>
            </a:r>
            <a:r>
              <a:rPr lang="en-US" dirty="0" smtClean="0">
                <a:latin typeface="Symbol" pitchFamily="18" charset="2"/>
              </a:rPr>
              <a:t>t</a:t>
            </a:r>
            <a:r>
              <a:rPr lang="en-US" baseline="-25000" dirty="0" smtClean="0"/>
              <a:t>0</a:t>
            </a:r>
            <a:r>
              <a:rPr lang="en-US" dirty="0" smtClean="0"/>
              <a:t>				(</a:t>
            </a:r>
            <a:r>
              <a:rPr lang="en-US" b="1" i="1" dirty="0" smtClean="0"/>
              <a:t>large</a:t>
            </a:r>
            <a:r>
              <a:rPr lang="en-US" dirty="0" smtClean="0"/>
              <a:t>: see </a:t>
            </a:r>
            <a:r>
              <a:rPr lang="en-US" dirty="0" err="1" smtClean="0"/>
              <a:t>Buzzatti</a:t>
            </a:r>
            <a:r>
              <a:rPr lang="en-US" dirty="0" smtClean="0"/>
              <a:t> and </a:t>
            </a:r>
            <a:r>
              <a:rPr lang="en-US" dirty="0" err="1" smtClean="0"/>
              <a:t>Gyulassy</a:t>
            </a:r>
            <a:r>
              <a:rPr lang="en-US" dirty="0" smtClean="0"/>
              <a:t>)</a:t>
            </a:r>
          </a:p>
          <a:p>
            <a:pPr lvl="2"/>
            <a:r>
              <a:rPr lang="en-US" dirty="0" err="1" smtClean="0"/>
              <a:t>dyn</a:t>
            </a:r>
            <a:r>
              <a:rPr lang="en-US" dirty="0" smtClean="0"/>
              <a:t>. vs. static centers		(see </a:t>
            </a:r>
            <a:r>
              <a:rPr lang="en-US" dirty="0" err="1" smtClean="0"/>
              <a:t>Djordjevic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hydro background		(see </a:t>
            </a:r>
            <a:r>
              <a:rPr lang="en-US" dirty="0" err="1" smtClean="0"/>
              <a:t>Renk</a:t>
            </a:r>
            <a:r>
              <a:rPr lang="en-US" dirty="0" smtClean="0"/>
              <a:t>, </a:t>
            </a:r>
            <a:r>
              <a:rPr lang="en-US" dirty="0" err="1" smtClean="0"/>
              <a:t>Majumder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better treatment of</a:t>
            </a:r>
          </a:p>
          <a:p>
            <a:pPr lvl="2"/>
            <a:r>
              <a:rPr lang="en-US" dirty="0" err="1" smtClean="0"/>
              <a:t>Coh</a:t>
            </a:r>
            <a:r>
              <a:rPr lang="en-US" dirty="0" smtClean="0"/>
              <a:t>. vs. </a:t>
            </a:r>
            <a:r>
              <a:rPr lang="en-US" dirty="0" err="1" smtClean="0"/>
              <a:t>decoh</a:t>
            </a:r>
            <a:r>
              <a:rPr lang="en-US" dirty="0" smtClean="0"/>
              <a:t>. </a:t>
            </a:r>
            <a:r>
              <a:rPr lang="en-US" dirty="0" err="1" smtClean="0"/>
              <a:t>multigluons</a:t>
            </a:r>
            <a:r>
              <a:rPr lang="en-US" dirty="0" smtClean="0"/>
              <a:t>	(see </a:t>
            </a:r>
            <a:r>
              <a:rPr lang="en-US" dirty="0" err="1" smtClean="0"/>
              <a:t>Mehtar-Tani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elastic E-loss</a:t>
            </a:r>
          </a:p>
          <a:p>
            <a:pPr lvl="2"/>
            <a:r>
              <a:rPr lang="en-US" dirty="0" smtClean="0"/>
              <a:t>E-loss in confined matter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48799-47A6-4393-AECF-6FDEB902B660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(Data – pQCD)/Data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C3A14-169D-4D84-AD0D-8DF9B67B1FD8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1055753" name="Picture 9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8493" y="1143000"/>
            <a:ext cx="4483507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5754" name="Picture 1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62200" y="3886200"/>
            <a:ext cx="4191000" cy="2679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5755" name="Picture 1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1" y="1117600"/>
            <a:ext cx="4419599" cy="2874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685800" y="2655669"/>
            <a:ext cx="13003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CMS 0-5%</a:t>
            </a:r>
          </a:p>
          <a:p>
            <a:r>
              <a:rPr lang="en-US" dirty="0" smtClean="0"/>
              <a:t>h</a:t>
            </a:r>
            <a:r>
              <a:rPr lang="en-US" baseline="30000" dirty="0" smtClean="0"/>
              <a:t>±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005444" y="1295400"/>
            <a:ext cx="15568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CMS 40-50%</a:t>
            </a:r>
          </a:p>
          <a:p>
            <a:r>
              <a:rPr lang="en-US" dirty="0" smtClean="0"/>
              <a:t>h</a:t>
            </a:r>
            <a:r>
              <a:rPr lang="en-US" baseline="30000" dirty="0" smtClean="0"/>
              <a:t>±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05600" y="5257800"/>
            <a:ext cx="15824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ALICE 0-20%</a:t>
            </a:r>
          </a:p>
          <a:p>
            <a:r>
              <a:rPr lang="en-US" dirty="0" smtClean="0"/>
              <a:t>D</a:t>
            </a:r>
            <a:endParaRPr lang="en-US" baseline="30000" dirty="0" smtClean="0"/>
          </a:p>
        </p:txBody>
      </p:sp>
      <p:sp>
        <p:nvSpPr>
          <p:cNvPr id="20" name="TextBox 19"/>
          <p:cNvSpPr txBox="1"/>
          <p:nvPr/>
        </p:nvSpPr>
        <p:spPr>
          <a:xfrm>
            <a:off x="152400" y="4495800"/>
            <a:ext cx="19656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u="sng" dirty="0" smtClean="0"/>
              <a:t>LO</a:t>
            </a:r>
          </a:p>
          <a:p>
            <a:r>
              <a:rPr lang="en-US" sz="2800" i="1" u="sng" dirty="0" smtClean="0"/>
              <a:t>Calculation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Attempt at NLO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89000"/>
            <a:ext cx="8229600" cy="4876800"/>
          </a:xfrm>
        </p:spPr>
        <p:txBody>
          <a:bodyPr/>
          <a:lstStyle/>
          <a:p>
            <a:r>
              <a:rPr lang="en-US" dirty="0" smtClean="0"/>
              <a:t>Running coupling </a:t>
            </a:r>
            <a:r>
              <a:rPr lang="en-US" dirty="0" err="1" smtClean="0"/>
              <a:t>ansatz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90BD3-D5E5-47A8-AE5A-57F6427146B0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114688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6731" y="1524000"/>
            <a:ext cx="5483269" cy="364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6883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5085772"/>
            <a:ext cx="8534400" cy="1619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6400800" y="5029200"/>
            <a:ext cx="15082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 </a:t>
            </a:r>
            <a:r>
              <a:rPr lang="en-US" sz="1200" dirty="0" err="1" smtClean="0"/>
              <a:t>Buzzatti</a:t>
            </a:r>
            <a:r>
              <a:rPr lang="en-US" sz="1200" dirty="0" smtClean="0"/>
              <a:t>, HP2012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Hot Nuclear Matter: AdS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2A06A-FE20-4420-97B6-05D50AFBF07B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D5A6C-BC1D-4179-A74B-C1968C9578E8}" type="slidenum">
              <a:rPr lang="en-US"/>
              <a:pPr/>
              <a:t>19</a:t>
            </a:fld>
            <a:endParaRPr lang="en-US"/>
          </a:p>
        </p:txBody>
      </p:sp>
      <p:sp>
        <p:nvSpPr>
          <p:cNvPr id="538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Strong Coupling Calculation</a:t>
            </a:r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7772400" cy="4633913"/>
          </a:xfrm>
        </p:spPr>
        <p:txBody>
          <a:bodyPr/>
          <a:lstStyle/>
          <a:p>
            <a:r>
              <a:rPr lang="en-US" dirty="0"/>
              <a:t>The </a:t>
            </a:r>
            <a:r>
              <a:rPr lang="en-US" dirty="0" err="1"/>
              <a:t>supergravity</a:t>
            </a:r>
            <a:r>
              <a:rPr lang="en-US" dirty="0"/>
              <a:t> double conjecture:</a:t>
            </a:r>
          </a:p>
          <a:p>
            <a:pPr>
              <a:buFontTx/>
              <a:buNone/>
            </a:pPr>
            <a:r>
              <a:rPr lang="en-US" dirty="0"/>
              <a:t>                QCD </a:t>
            </a:r>
            <a:r>
              <a:rPr lang="en-US" dirty="0">
                <a:sym typeface="Wingdings" pitchFamily="2" charset="2"/>
              </a:rPr>
              <a:t> SYM  IIB</a:t>
            </a:r>
          </a:p>
          <a:p>
            <a:pPr lvl="3">
              <a:buFontTx/>
              <a:buNone/>
            </a:pPr>
            <a:endParaRPr lang="en-US" dirty="0">
              <a:sym typeface="Wingdings" pitchFamily="2" charset="2"/>
            </a:endParaRPr>
          </a:p>
          <a:p>
            <a:pPr lvl="1"/>
            <a:r>
              <a:rPr lang="en-US" b="1" i="1" u="sng" dirty="0">
                <a:sym typeface="Wingdings" pitchFamily="2" charset="2"/>
              </a:rPr>
              <a:t>IF</a:t>
            </a:r>
            <a:r>
              <a:rPr lang="en-US" dirty="0">
                <a:sym typeface="Wingdings" pitchFamily="2" charset="2"/>
              </a:rPr>
              <a:t> super Yang-Mills (SYM) is not too different from QCD, &amp;</a:t>
            </a:r>
          </a:p>
          <a:p>
            <a:pPr lvl="1"/>
            <a:r>
              <a:rPr lang="en-US" b="1" i="1" u="sng" dirty="0">
                <a:sym typeface="Wingdings" pitchFamily="2" charset="2"/>
              </a:rPr>
              <a:t>IF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smtClean="0">
                <a:sym typeface="Wingdings" pitchFamily="2" charset="2"/>
              </a:rPr>
              <a:t>we believe </a:t>
            </a:r>
            <a:r>
              <a:rPr lang="en-US" dirty="0" err="1" smtClean="0">
                <a:sym typeface="Wingdings" pitchFamily="2" charset="2"/>
              </a:rPr>
              <a:t>Maldacena</a:t>
            </a:r>
            <a:r>
              <a:rPr lang="en-US" dirty="0" smtClean="0">
                <a:sym typeface="Wingdings" pitchFamily="2" charset="2"/>
              </a:rPr>
              <a:t> conjecture</a:t>
            </a:r>
            <a:endParaRPr lang="en-US" dirty="0">
              <a:sym typeface="Wingdings" pitchFamily="2" charset="2"/>
            </a:endParaRPr>
          </a:p>
          <a:p>
            <a:pPr lvl="1"/>
            <a:r>
              <a:rPr lang="en-US" dirty="0">
                <a:sym typeface="Wingdings" pitchFamily="2" charset="2"/>
              </a:rPr>
              <a:t>Then a tool exists to calculate strongly-coupled QCD in SUGRA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98101-4D4F-4694-AEEF-D0BCFDEDD058}" type="datetime1">
              <a:rPr lang="en-US" smtClean="0"/>
              <a:pPr/>
              <a:t>6/21/2012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We Interested In?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3886200" cy="4419600"/>
          </a:xfrm>
        </p:spPr>
        <p:txBody>
          <a:bodyPr>
            <a:normAutofit/>
          </a:bodyPr>
          <a:lstStyle/>
          <a:p>
            <a:r>
              <a:rPr lang="en-US" dirty="0" smtClean="0"/>
              <a:t>Measure many-body physics of strong force</a:t>
            </a:r>
          </a:p>
          <a:p>
            <a:endParaRPr lang="en-US" dirty="0" smtClean="0"/>
          </a:p>
          <a:p>
            <a:r>
              <a:rPr lang="en-US" dirty="0" smtClean="0"/>
              <a:t>Test &amp; understand theory of many-body non-</a:t>
            </a:r>
            <a:r>
              <a:rPr lang="en-US" dirty="0" err="1" smtClean="0"/>
              <a:t>Abelian</a:t>
            </a:r>
            <a:r>
              <a:rPr lang="en-US" dirty="0" smtClean="0"/>
              <a:t> fields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F55A2-719C-4CF6-B453-EE0DD269E8E2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7" name="Content Placeholder 6" descr="PhaseDiagramLRP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73270" y="1323201"/>
            <a:ext cx="4618330" cy="452596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139635" y="5895201"/>
            <a:ext cx="17940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Long Range Plan, 2008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096E2-C52C-45A4-B9DB-D2A6DDE0618F}" type="slidenum">
              <a:rPr lang="en-US"/>
              <a:pPr/>
              <a:t>20</a:t>
            </a:fld>
            <a:endParaRPr lang="en-US"/>
          </a:p>
        </p:txBody>
      </p:sp>
      <p:sp>
        <p:nvSpPr>
          <p:cNvPr id="6062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Heavy Quark E-Loss in AdS/CFT</a:t>
            </a:r>
            <a:endParaRPr lang="en-US" dirty="0"/>
          </a:p>
        </p:txBody>
      </p:sp>
      <p:sp>
        <p:nvSpPr>
          <p:cNvPr id="606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7772400" cy="5410200"/>
          </a:xfrm>
        </p:spPr>
        <p:txBody>
          <a:bodyPr/>
          <a:lstStyle/>
          <a:p>
            <a:r>
              <a:rPr lang="en-US" dirty="0"/>
              <a:t>Model heavy quark jet energy loss by embedding string in </a:t>
            </a:r>
            <a:r>
              <a:rPr lang="en-US" dirty="0" err="1"/>
              <a:t>AdS</a:t>
            </a:r>
            <a:r>
              <a:rPr lang="en-US" dirty="0"/>
              <a:t> space</a:t>
            </a:r>
          </a:p>
          <a:p>
            <a:pPr lvl="1">
              <a:buNone/>
            </a:pPr>
            <a:endParaRPr lang="en-US" dirty="0"/>
          </a:p>
          <a:p>
            <a:pPr lvl="1">
              <a:buFontTx/>
              <a:buNone/>
            </a:pPr>
            <a:r>
              <a:rPr lang="en-US" dirty="0" err="1"/>
              <a:t>dp</a:t>
            </a:r>
            <a:r>
              <a:rPr lang="en-US" baseline="-25000" dirty="0" err="1"/>
              <a:t>T</a:t>
            </a:r>
            <a:r>
              <a:rPr lang="en-US" dirty="0"/>
              <a:t>/</a:t>
            </a:r>
            <a:r>
              <a:rPr lang="en-US" dirty="0" err="1"/>
              <a:t>dt</a:t>
            </a:r>
            <a:r>
              <a:rPr lang="en-US" dirty="0"/>
              <a:t> = - </a:t>
            </a: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endParaRPr lang="en-US" baseline="-25000" dirty="0"/>
          </a:p>
          <a:p>
            <a:pPr lvl="1">
              <a:buNone/>
            </a:pPr>
            <a:endParaRPr lang="en-US" baseline="-25000" dirty="0"/>
          </a:p>
          <a:p>
            <a:pPr lvl="1">
              <a:buFontTx/>
              <a:buNone/>
            </a:pP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= </a:t>
            </a:r>
            <a:r>
              <a:rPr lang="en-US" dirty="0">
                <a:latin typeface="Symbol" pitchFamily="18" charset="2"/>
              </a:rPr>
              <a:t>pl</a:t>
            </a:r>
            <a:r>
              <a:rPr lang="en-US" baseline="30000" dirty="0">
                <a:latin typeface="Symbol" pitchFamily="18" charset="2"/>
              </a:rPr>
              <a:t>1/2</a:t>
            </a:r>
            <a:r>
              <a:rPr lang="en-US" dirty="0">
                <a:latin typeface="Symbol" pitchFamily="18" charset="2"/>
              </a:rPr>
              <a:t>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/2M</a:t>
            </a:r>
            <a:r>
              <a:rPr lang="en-US" baseline="-25000" dirty="0"/>
              <a:t>q</a:t>
            </a:r>
          </a:p>
        </p:txBody>
      </p:sp>
      <p:grpSp>
        <p:nvGrpSpPr>
          <p:cNvPr id="2" name="Group 10"/>
          <p:cNvGrpSpPr/>
          <p:nvPr/>
        </p:nvGrpSpPr>
        <p:grpSpPr>
          <a:xfrm>
            <a:off x="3962400" y="2438400"/>
            <a:ext cx="5181600" cy="2943999"/>
            <a:chOff x="3962400" y="2438400"/>
            <a:chExt cx="5181600" cy="2943999"/>
          </a:xfrm>
        </p:grpSpPr>
        <p:graphicFrame>
          <p:nvGraphicFramePr>
            <p:cNvPr id="606212" name="Object 4"/>
            <p:cNvGraphicFramePr>
              <a:graphicFrameLocks noChangeAspect="1"/>
            </p:cNvGraphicFramePr>
            <p:nvPr/>
          </p:nvGraphicFramePr>
          <p:xfrm>
            <a:off x="3962400" y="2438400"/>
            <a:ext cx="5105400" cy="2543175"/>
          </p:xfrm>
          <a:graphic>
            <a:graphicData uri="http://schemas.openxmlformats.org/presentationml/2006/ole">
              <p:oleObj spid="_x0000_s1138690" name="Image" r:id="rId3" imgW="13561905" imgH="6755556" progId="">
                <p:embed/>
              </p:oleObj>
            </a:graphicData>
          </a:graphic>
        </p:graphicFrame>
        <p:sp>
          <p:nvSpPr>
            <p:cNvPr id="606214" name="Rectangle 6"/>
            <p:cNvSpPr>
              <a:spLocks noChangeArrowheads="1"/>
            </p:cNvSpPr>
            <p:nvPr/>
          </p:nvSpPr>
          <p:spPr bwMode="auto">
            <a:xfrm>
              <a:off x="4158789" y="5105400"/>
              <a:ext cx="4985211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/>
                <a:t>J </a:t>
              </a:r>
              <a:r>
                <a:rPr lang="en-US" sz="1200" dirty="0" err="1"/>
                <a:t>Friess</a:t>
              </a:r>
              <a:r>
                <a:rPr lang="en-US" sz="1200" dirty="0"/>
                <a:t>, S </a:t>
              </a:r>
              <a:r>
                <a:rPr lang="en-US" sz="1200" dirty="0" err="1"/>
                <a:t>Gubser</a:t>
              </a:r>
              <a:r>
                <a:rPr lang="en-US" sz="1200" dirty="0"/>
                <a:t>, G </a:t>
              </a:r>
              <a:r>
                <a:rPr lang="en-US" sz="1200" dirty="0" err="1"/>
                <a:t>Michalogiorgakis</a:t>
              </a:r>
              <a:r>
                <a:rPr lang="en-US" sz="1200" dirty="0"/>
                <a:t>, S </a:t>
              </a:r>
              <a:r>
                <a:rPr lang="en-US" sz="1200" dirty="0" err="1"/>
                <a:t>Pufu</a:t>
              </a:r>
              <a:r>
                <a:rPr lang="en-US" sz="1200" dirty="0"/>
                <a:t>, Phys Rev </a:t>
              </a:r>
              <a:r>
                <a:rPr lang="en-US" sz="1200" b="1" dirty="0" smtClean="0"/>
                <a:t>D75</a:t>
              </a:r>
              <a:r>
                <a:rPr lang="en-US" sz="1200" dirty="0" smtClean="0"/>
                <a:t> (2007)</a:t>
              </a:r>
              <a:endParaRPr lang="en-US" sz="1200" dirty="0"/>
            </a:p>
          </p:txBody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C974C-7DFA-400B-869D-EC8FEA8BB88A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-304800" y="4343400"/>
            <a:ext cx="70866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Similar to Bethe-</a:t>
            </a:r>
            <a:r>
              <a:rPr lang="en-US" sz="2400" dirty="0" err="1">
                <a:solidFill>
                  <a:srgbClr val="005400"/>
                </a:solidFill>
              </a:rPr>
              <a:t>Heitler</a:t>
            </a:r>
            <a:endParaRPr lang="en-US" sz="24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-(T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/M</a:t>
            </a:r>
            <a:r>
              <a:rPr lang="en-US" sz="2000" baseline="-25000" dirty="0">
                <a:solidFill>
                  <a:srgbClr val="4D4D4D"/>
                </a:solidFill>
              </a:rPr>
              <a:t>q</a:t>
            </a:r>
            <a:r>
              <a:rPr lang="en-US" sz="2000" baseline="30000" dirty="0">
                <a:solidFill>
                  <a:srgbClr val="4D4D4D"/>
                </a:solidFill>
              </a:rPr>
              <a:t>2</a:t>
            </a:r>
            <a:r>
              <a:rPr lang="en-US" sz="2000" dirty="0">
                <a:solidFill>
                  <a:srgbClr val="4D4D4D"/>
                </a:solidFill>
              </a:rPr>
              <a:t>) 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endParaRPr lang="en-US" sz="2000" baseline="-25000" dirty="0">
              <a:solidFill>
                <a:srgbClr val="4D4D4D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endParaRPr lang="en-US" sz="2400" baseline="-25000" dirty="0">
              <a:solidFill>
                <a:srgbClr val="4D4D4D"/>
              </a:solidFill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Very different from </a:t>
            </a:r>
            <a:r>
              <a:rPr lang="en-US" sz="2400" dirty="0" smtClean="0">
                <a:solidFill>
                  <a:srgbClr val="005400"/>
                </a:solidFill>
              </a:rPr>
              <a:t>usual </a:t>
            </a:r>
            <a:r>
              <a:rPr lang="en-US" sz="2400" dirty="0" err="1" smtClean="0">
                <a:solidFill>
                  <a:srgbClr val="005400"/>
                </a:solidFill>
              </a:rPr>
              <a:t>pQCD</a:t>
            </a:r>
            <a:r>
              <a:rPr lang="en-US" sz="2400" dirty="0" smtClean="0">
                <a:solidFill>
                  <a:srgbClr val="005400"/>
                </a:solidFill>
              </a:rPr>
              <a:t> and LPM</a:t>
            </a:r>
            <a:endParaRPr lang="en-US" sz="24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-LT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 log(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M</a:t>
            </a:r>
            <a:r>
              <a:rPr lang="en-US" sz="2000" baseline="-25000" dirty="0" err="1">
                <a:solidFill>
                  <a:srgbClr val="4D4D4D"/>
                </a:solidFill>
              </a:rPr>
              <a:t>q</a:t>
            </a:r>
            <a:r>
              <a:rPr lang="en-US" sz="2000" dirty="0">
                <a:solidFill>
                  <a:srgbClr val="4D4D4D"/>
                </a:solidFill>
              </a:rPr>
              <a:t>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Qual. Expectations: pQCD vs. AdS/CFT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81600"/>
          </a:xfrm>
        </p:spPr>
        <p:txBody>
          <a:bodyPr>
            <a:normAutofit/>
          </a:bodyPr>
          <a:lstStyle/>
          <a:p>
            <a:r>
              <a:rPr lang="en-US" dirty="0" smtClean="0"/>
              <a:t>For </a:t>
            </a:r>
            <a:r>
              <a:rPr lang="en-US" dirty="0" smtClean="0">
                <a:latin typeface="Symbol" pitchFamily="18" charset="2"/>
              </a:rPr>
              <a:t>e</a:t>
            </a:r>
            <a:r>
              <a:rPr lang="en-US" dirty="0" smtClean="0"/>
              <a:t> = </a:t>
            </a:r>
            <a:r>
              <a:rPr lang="en-US" dirty="0" err="1" smtClean="0">
                <a:latin typeface="Symbol" pitchFamily="18" charset="2"/>
              </a:rPr>
              <a:t>D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/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endParaRPr lang="en-US" baseline="-25000" dirty="0" smtClean="0"/>
          </a:p>
          <a:p>
            <a:pPr lvl="1"/>
            <a:r>
              <a:rPr lang="en-US" dirty="0" smtClean="0"/>
              <a:t>Asymptotic pQCD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Asymptotic AdS</a:t>
            </a:r>
          </a:p>
          <a:p>
            <a:pPr lvl="1"/>
            <a:endParaRPr lang="en-US" dirty="0" smtClean="0"/>
          </a:p>
          <a:p>
            <a:pPr lvl="3"/>
            <a:r>
              <a:rPr lang="en-US" dirty="0" smtClean="0"/>
              <a:t>Independent of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and strongly dependent on </a:t>
            </a:r>
            <a:r>
              <a:rPr lang="en-US" dirty="0" err="1" smtClean="0"/>
              <a:t>M</a:t>
            </a:r>
            <a:r>
              <a:rPr lang="en-US" baseline="-25000" dirty="0" err="1" smtClean="0"/>
              <a:t>q</a:t>
            </a:r>
            <a:r>
              <a:rPr lang="en-US" dirty="0" smtClean="0"/>
              <a:t>!</a:t>
            </a:r>
          </a:p>
          <a:p>
            <a:pPr lvl="3"/>
            <a:r>
              <a:rPr lang="en-US" dirty="0" smtClean="0"/>
              <a:t>T</a:t>
            </a:r>
            <a:r>
              <a:rPr lang="en-US" baseline="30000" dirty="0" smtClean="0"/>
              <a:t>2</a:t>
            </a:r>
            <a:r>
              <a:rPr lang="en-US" dirty="0" smtClean="0"/>
              <a:t> dependence in exponent makes for a </a:t>
            </a:r>
            <a:r>
              <a:rPr lang="en-US" i="1" dirty="0" smtClean="0"/>
              <a:t>very</a:t>
            </a:r>
            <a:r>
              <a:rPr lang="en-US" dirty="0" smtClean="0"/>
              <a:t> sensitive probe</a:t>
            </a:r>
          </a:p>
          <a:p>
            <a:pPr lvl="1"/>
            <a:r>
              <a:rPr lang="en-US" dirty="0" smtClean="0"/>
              <a:t>Expect: </a:t>
            </a:r>
            <a:r>
              <a:rPr lang="en-US" dirty="0" err="1" smtClean="0">
                <a:latin typeface="Symbol" pitchFamily="18" charset="2"/>
              </a:rPr>
              <a:t>e</a:t>
            </a:r>
            <a:r>
              <a:rPr lang="en-US" baseline="-25000" dirty="0" err="1" smtClean="0"/>
              <a:t>pQCD</a:t>
            </a:r>
            <a:r>
              <a:rPr lang="en-US" dirty="0" smtClean="0"/>
              <a:t>      0 vs. </a:t>
            </a:r>
            <a:r>
              <a:rPr lang="en-US" dirty="0" err="1" smtClean="0">
                <a:latin typeface="Symbol" pitchFamily="18" charset="2"/>
              </a:rPr>
              <a:t>e</a:t>
            </a:r>
            <a:r>
              <a:rPr lang="en-US" baseline="-25000" dirty="0" err="1" smtClean="0"/>
              <a:t>AdS</a:t>
            </a:r>
            <a:r>
              <a:rPr lang="en-US" dirty="0" smtClean="0"/>
              <a:t> </a:t>
            </a:r>
            <a:r>
              <a:rPr lang="en-US" sz="2400" b="1" i="1" u="sng" dirty="0" err="1" smtClean="0"/>
              <a:t>indep</a:t>
            </a:r>
            <a:r>
              <a:rPr lang="en-US" dirty="0" smtClean="0"/>
              <a:t> of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!!</a:t>
            </a:r>
          </a:p>
          <a:p>
            <a:pPr lvl="4"/>
            <a:endParaRPr lang="en-US" baseline="-25000" dirty="0" smtClean="0"/>
          </a:p>
          <a:p>
            <a:pPr lvl="2"/>
            <a:r>
              <a:rPr lang="en-US" dirty="0" err="1" smtClean="0"/>
              <a:t>dR</a:t>
            </a:r>
            <a:r>
              <a:rPr lang="en-US" baseline="-25000" dirty="0" err="1" smtClean="0"/>
              <a:t>AA</a:t>
            </a:r>
            <a:r>
              <a:rPr lang="en-US" dirty="0" smtClean="0"/>
              <a:t>(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)/</a:t>
            </a:r>
            <a:r>
              <a:rPr lang="en-US" dirty="0" err="1" smtClean="0"/>
              <a:t>dp</a:t>
            </a:r>
            <a:r>
              <a:rPr lang="en-US" baseline="-25000" dirty="0" err="1" smtClean="0"/>
              <a:t>T</a:t>
            </a:r>
            <a:r>
              <a:rPr lang="en-US" dirty="0" smtClean="0"/>
              <a:t> &gt; 0 =&gt; pQCD; </a:t>
            </a:r>
            <a:r>
              <a:rPr lang="en-US" dirty="0" err="1" smtClean="0"/>
              <a:t>dR</a:t>
            </a:r>
            <a:r>
              <a:rPr lang="en-US" baseline="-25000" dirty="0" err="1" smtClean="0"/>
              <a:t>AA</a:t>
            </a:r>
            <a:r>
              <a:rPr lang="en-US" dirty="0" smtClean="0"/>
              <a:t>(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)/</a:t>
            </a:r>
            <a:r>
              <a:rPr lang="en-US" dirty="0" err="1" smtClean="0"/>
              <a:t>dp</a:t>
            </a:r>
            <a:r>
              <a:rPr lang="en-US" baseline="-25000" dirty="0" err="1" smtClean="0"/>
              <a:t>T</a:t>
            </a:r>
            <a:r>
              <a:rPr lang="en-US" dirty="0" smtClean="0"/>
              <a:t> &lt; 0 =&gt; ST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4E549-3B4A-49A4-BBBF-C6B0916FD998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21</a:t>
            </a:fld>
            <a:endParaRPr lang="en-US"/>
          </a:p>
        </p:txBody>
      </p:sp>
      <p:grpSp>
        <p:nvGrpSpPr>
          <p:cNvPr id="7" name="Group 3"/>
          <p:cNvGrpSpPr>
            <a:grpSpLocks/>
          </p:cNvGrpSpPr>
          <p:nvPr/>
        </p:nvGrpSpPr>
        <p:grpSpPr bwMode="auto">
          <a:xfrm>
            <a:off x="2514600" y="2438400"/>
            <a:ext cx="3902075" cy="457200"/>
            <a:chOff x="1584" y="1824"/>
            <a:chExt cx="2458" cy="288"/>
          </a:xfrm>
        </p:grpSpPr>
        <p:sp>
          <p:nvSpPr>
            <p:cNvPr id="8" name="Rectangle 4"/>
            <p:cNvSpPr>
              <a:spLocks noChangeArrowheads="1"/>
            </p:cNvSpPr>
            <p:nvPr/>
          </p:nvSpPr>
          <p:spPr bwMode="auto">
            <a:xfrm>
              <a:off x="1584" y="1824"/>
              <a:ext cx="245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dirty="0" err="1">
                  <a:solidFill>
                    <a:srgbClr val="4D4D4D"/>
                  </a:solidFill>
                  <a:latin typeface="Symbol" pitchFamily="18" charset="2"/>
                </a:rPr>
                <a:t>e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rad</a:t>
              </a:r>
              <a:r>
                <a:rPr lang="en-US" sz="2400" dirty="0">
                  <a:solidFill>
                    <a:srgbClr val="4D4D4D"/>
                  </a:solidFill>
                </a:rPr>
                <a:t> </a:t>
              </a:r>
              <a:r>
                <a:rPr lang="en-US" sz="2400" dirty="0">
                  <a:solidFill>
                    <a:srgbClr val="4D4D4D"/>
                  </a:solidFill>
                  <a:latin typeface="Symbol" pitchFamily="18" charset="2"/>
                </a:rPr>
                <a:t>~</a:t>
              </a:r>
              <a:r>
                <a:rPr lang="en-US" sz="2400" dirty="0">
                  <a:solidFill>
                    <a:srgbClr val="4D4D4D"/>
                  </a:solidFill>
                </a:rPr>
                <a:t> </a:t>
              </a:r>
              <a:r>
                <a:rPr lang="en-US" sz="2400" dirty="0">
                  <a:solidFill>
                    <a:srgbClr val="4D4D4D"/>
                  </a:solidFill>
                  <a:latin typeface="Symbol" pitchFamily="18" charset="2"/>
                </a:rPr>
                <a:t>a</a:t>
              </a:r>
              <a:r>
                <a:rPr lang="en-US" sz="2400" baseline="-25000" dirty="0">
                  <a:solidFill>
                    <a:srgbClr val="4D4D4D"/>
                  </a:solidFill>
                </a:rPr>
                <a:t>s</a:t>
              </a:r>
              <a:r>
                <a:rPr lang="en-US" sz="2400" dirty="0">
                  <a:solidFill>
                    <a:srgbClr val="4D4D4D"/>
                  </a:solidFill>
                </a:rPr>
                <a:t>    L</a:t>
              </a:r>
              <a:r>
                <a:rPr lang="en-US" sz="2400" baseline="30000" dirty="0">
                  <a:solidFill>
                    <a:srgbClr val="4D4D4D"/>
                  </a:solidFill>
                </a:rPr>
                <a:t>2</a:t>
              </a:r>
              <a:r>
                <a:rPr lang="en-US" sz="2400" dirty="0">
                  <a:solidFill>
                    <a:srgbClr val="4D4D4D"/>
                  </a:solidFill>
                </a:rPr>
                <a:t> log(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M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q</a:t>
              </a:r>
              <a:r>
                <a:rPr lang="en-US" sz="2400" dirty="0">
                  <a:solidFill>
                    <a:srgbClr val="4D4D4D"/>
                  </a:solidFill>
                </a:rPr>
                <a:t>)/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endParaRPr lang="en-US" sz="2400" baseline="-25000" dirty="0">
                <a:solidFill>
                  <a:srgbClr val="4D4D4D"/>
                </a:solidFill>
              </a:endParaRPr>
            </a:p>
          </p:txBody>
        </p:sp>
        <p:graphicFrame>
          <p:nvGraphicFramePr>
            <p:cNvPr id="9" name="Object 5"/>
            <p:cNvGraphicFramePr>
              <a:graphicFrameLocks noChangeAspect="1"/>
            </p:cNvGraphicFramePr>
            <p:nvPr/>
          </p:nvGraphicFramePr>
          <p:xfrm>
            <a:off x="2312" y="1880"/>
            <a:ext cx="173" cy="216"/>
          </p:xfrm>
          <a:graphic>
            <a:graphicData uri="http://schemas.openxmlformats.org/presentationml/2006/ole">
              <p:oleObj spid="_x0000_s1150978" name="Bitmap Image" r:id="rId3" imgW="380852" imgH="476316" progId="PBrush">
                <p:embed/>
              </p:oleObj>
            </a:graphicData>
          </a:graphic>
        </p:graphicFrame>
      </p:grp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2133600" y="3429000"/>
            <a:ext cx="5438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err="1">
                <a:solidFill>
                  <a:srgbClr val="4D4D4D"/>
                </a:solidFill>
                <a:latin typeface="Symbol" pitchFamily="18" charset="2"/>
              </a:rPr>
              <a:t>e</a:t>
            </a:r>
            <a:r>
              <a:rPr lang="en-US" sz="2400" baseline="-25000" dirty="0" err="1">
                <a:solidFill>
                  <a:srgbClr val="4D4D4D"/>
                </a:solidFill>
              </a:rPr>
              <a:t>ST</a:t>
            </a:r>
            <a:r>
              <a:rPr lang="en-US" sz="2400" dirty="0">
                <a:solidFill>
                  <a:srgbClr val="4D4D4D"/>
                </a:solidFill>
              </a:rPr>
              <a:t> </a:t>
            </a:r>
            <a:r>
              <a:rPr lang="en-US" sz="2400" dirty="0">
                <a:solidFill>
                  <a:srgbClr val="4D4D4D"/>
                </a:solidFill>
                <a:latin typeface="Symbol" pitchFamily="18" charset="2"/>
              </a:rPr>
              <a:t>~</a:t>
            </a:r>
            <a:r>
              <a:rPr lang="en-US" sz="2400" dirty="0">
                <a:solidFill>
                  <a:srgbClr val="4D4D4D"/>
                </a:solidFill>
              </a:rPr>
              <a:t> 1 - Exp(-</a:t>
            </a:r>
            <a:r>
              <a:rPr lang="en-US" sz="2400" dirty="0">
                <a:solidFill>
                  <a:srgbClr val="4D4D4D"/>
                </a:solidFill>
                <a:latin typeface="Symbol" pitchFamily="18" charset="2"/>
              </a:rPr>
              <a:t>m</a:t>
            </a:r>
            <a:r>
              <a:rPr lang="en-US" sz="2400" dirty="0">
                <a:solidFill>
                  <a:srgbClr val="4D4D4D"/>
                </a:solidFill>
              </a:rPr>
              <a:t> L),        </a:t>
            </a:r>
            <a:r>
              <a:rPr lang="en-US" sz="2400" dirty="0">
                <a:solidFill>
                  <a:srgbClr val="4D4D4D"/>
                </a:solidFill>
                <a:latin typeface="Symbol" pitchFamily="18" charset="2"/>
              </a:rPr>
              <a:t>m</a:t>
            </a:r>
            <a:r>
              <a:rPr lang="en-US" sz="2400" dirty="0">
                <a:solidFill>
                  <a:srgbClr val="4D4D4D"/>
                </a:solidFill>
              </a:rPr>
              <a:t> = </a:t>
            </a:r>
            <a:r>
              <a:rPr lang="en-US" sz="2400" dirty="0">
                <a:solidFill>
                  <a:srgbClr val="4D4D4D"/>
                </a:solidFill>
                <a:latin typeface="Symbol" pitchFamily="18" charset="2"/>
              </a:rPr>
              <a:t>pl</a:t>
            </a:r>
            <a:r>
              <a:rPr lang="en-US" sz="2400" baseline="30000" dirty="0">
                <a:solidFill>
                  <a:srgbClr val="4D4D4D"/>
                </a:solidFill>
                <a:latin typeface="Symbol" pitchFamily="18" charset="2"/>
              </a:rPr>
              <a:t>1/2</a:t>
            </a:r>
            <a:r>
              <a:rPr lang="en-US" sz="2400" dirty="0">
                <a:solidFill>
                  <a:srgbClr val="4D4D4D"/>
                </a:solidFill>
                <a:latin typeface="Symbol" pitchFamily="18" charset="2"/>
              </a:rPr>
              <a:t> </a:t>
            </a:r>
            <a:r>
              <a:rPr lang="en-US" sz="2400" dirty="0">
                <a:solidFill>
                  <a:srgbClr val="4D4D4D"/>
                </a:solidFill>
              </a:rPr>
              <a:t>T</a:t>
            </a:r>
            <a:r>
              <a:rPr lang="en-US" sz="2400" baseline="30000" dirty="0">
                <a:solidFill>
                  <a:srgbClr val="4D4D4D"/>
                </a:solidFill>
              </a:rPr>
              <a:t>2</a:t>
            </a:r>
            <a:r>
              <a:rPr lang="en-US" sz="2400" dirty="0">
                <a:solidFill>
                  <a:srgbClr val="4D4D4D"/>
                </a:solidFill>
              </a:rPr>
              <a:t>/2M</a:t>
            </a:r>
            <a:r>
              <a:rPr lang="en-US" sz="2400" baseline="-25000" dirty="0">
                <a:solidFill>
                  <a:srgbClr val="4D4D4D"/>
                </a:solidFill>
              </a:rPr>
              <a:t>q</a:t>
            </a:r>
          </a:p>
        </p:txBody>
      </p:sp>
      <p:sp>
        <p:nvSpPr>
          <p:cNvPr id="11" name="Line 9"/>
          <p:cNvSpPr>
            <a:spLocks noChangeShapeType="1"/>
          </p:cNvSpPr>
          <p:nvPr/>
        </p:nvSpPr>
        <p:spPr bwMode="auto">
          <a:xfrm flipV="1">
            <a:off x="3505200" y="5295900"/>
            <a:ext cx="304800" cy="0"/>
          </a:xfrm>
          <a:prstGeom prst="line">
            <a:avLst/>
          </a:prstGeom>
          <a:noFill/>
          <a:ln w="31750">
            <a:solidFill>
              <a:srgbClr val="0054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1371600" y="5803900"/>
            <a:ext cx="7315200" cy="4445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8C363-D587-46D0-ADC7-FA6C97A3387D}" type="slidenum">
              <a:rPr lang="en-US"/>
              <a:pPr/>
              <a:t>22</a:t>
            </a:fld>
            <a:endParaRPr lang="en-US"/>
          </a:p>
        </p:txBody>
      </p:sp>
      <p:sp>
        <p:nvSpPr>
          <p:cNvPr id="1002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AdS/CFT and HQ at RHIC</a:t>
            </a:r>
            <a:endParaRPr lang="en-US" dirty="0"/>
          </a:p>
        </p:txBody>
      </p:sp>
      <p:sp>
        <p:nvSpPr>
          <p:cNvPr id="1002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772400" cy="6172200"/>
          </a:xfrm>
        </p:spPr>
        <p:txBody>
          <a:bodyPr>
            <a:normAutofit/>
          </a:bodyPr>
          <a:lstStyle/>
          <a:p>
            <a:r>
              <a:rPr lang="en-US" dirty="0"/>
              <a:t>String drag: </a:t>
            </a:r>
            <a:r>
              <a:rPr lang="en-US" dirty="0" smtClean="0"/>
              <a:t>qualitative agreement in heavy flavor sector</a:t>
            </a:r>
          </a:p>
          <a:p>
            <a:pPr lvl="1"/>
            <a:endParaRPr lang="en-US" dirty="0" smtClean="0"/>
          </a:p>
        </p:txBody>
      </p:sp>
      <p:graphicFrame>
        <p:nvGraphicFramePr>
          <p:cNvPr id="1002500" name="Object 4"/>
          <p:cNvGraphicFramePr>
            <a:graphicFrameLocks noChangeAspect="1"/>
          </p:cNvGraphicFramePr>
          <p:nvPr/>
        </p:nvGraphicFramePr>
        <p:xfrm>
          <a:off x="76200" y="2266990"/>
          <a:ext cx="3886200" cy="3757456"/>
        </p:xfrm>
        <a:graphic>
          <a:graphicData uri="http://schemas.openxmlformats.org/presentationml/2006/ole">
            <p:oleObj spid="_x0000_s1139714" name="Image" r:id="rId3" imgW="11873016" imgH="11479365" progId="">
              <p:embed/>
            </p:oleObj>
          </a:graphicData>
        </a:graphic>
      </p:graphicFrame>
      <p:sp>
        <p:nvSpPr>
          <p:cNvPr id="1002501" name="Text Box 5"/>
          <p:cNvSpPr txBox="1">
            <a:spLocks noChangeArrowheads="1"/>
          </p:cNvSpPr>
          <p:nvPr/>
        </p:nvSpPr>
        <p:spPr bwMode="auto">
          <a:xfrm>
            <a:off x="152400" y="5819001"/>
            <a:ext cx="141532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</a:t>
            </a:r>
            <a:r>
              <a:rPr lang="en-US" sz="1200" dirty="0" smtClean="0"/>
              <a:t>PhD Thesis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B9022-4FD4-409E-84B9-9D93D8339269}" type="datetime1">
              <a:rPr lang="en-US" smtClean="0"/>
              <a:pPr/>
              <a:t>6/21/2012</a:t>
            </a:fld>
            <a:endParaRPr lang="en-US"/>
          </a:p>
        </p:txBody>
      </p:sp>
      <p:pic>
        <p:nvPicPr>
          <p:cNvPr id="925699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67200" y="2313801"/>
            <a:ext cx="4847981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5777373" y="6047601"/>
            <a:ext cx="33666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Akamatsu</a:t>
            </a:r>
            <a:r>
              <a:rPr lang="en-US" sz="1200" dirty="0" smtClean="0"/>
              <a:t>, </a:t>
            </a:r>
            <a:r>
              <a:rPr lang="en-US" sz="1200" dirty="0" err="1" smtClean="0"/>
              <a:t>Hatsuda</a:t>
            </a:r>
            <a:r>
              <a:rPr lang="en-US" sz="1200" dirty="0" smtClean="0"/>
              <a:t>, and Hirano, PRC79, 2009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2739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70908" y="1944188"/>
            <a:ext cx="3468305" cy="247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AdS/CFT and HQ at LHC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525963"/>
          </a:xfrm>
        </p:spPr>
        <p:txBody>
          <a:bodyPr/>
          <a:lstStyle/>
          <a:p>
            <a:r>
              <a:rPr lang="en-US" dirty="0" smtClean="0"/>
              <a:t>D Predictions</a:t>
            </a:r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525963"/>
          </a:xfrm>
        </p:spPr>
        <p:txBody>
          <a:bodyPr/>
          <a:lstStyle/>
          <a:p>
            <a:r>
              <a:rPr lang="en-US" dirty="0" smtClean="0"/>
              <a:t>B Predictions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560B0-4486-41EA-810D-695D01F997FE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352800" y="4343400"/>
            <a:ext cx="24915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PANIC11 (arXiv:1108.5876)</a:t>
            </a:r>
          </a:p>
          <a:p>
            <a:r>
              <a:rPr lang="en-US" sz="1200" dirty="0" smtClean="0"/>
              <a:t>ALICE, arXiv:1203.2160</a:t>
            </a:r>
          </a:p>
          <a:p>
            <a:r>
              <a:rPr lang="en-US" sz="1200" dirty="0" smtClean="0"/>
              <a:t>CMS, JHEP 1205 (2012) 063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6096000" y="3138100"/>
            <a:ext cx="685800" cy="276999"/>
          </a:xfrm>
          <a:prstGeom prst="rect">
            <a:avLst/>
          </a:prstGeom>
          <a:noFill/>
          <a:ln w="19050">
            <a:solidFill>
              <a:schemeClr val="accent6">
                <a:lumMod val="75000"/>
                <a:alpha val="70000"/>
              </a:schemeClr>
            </a:solidFill>
            <a:miter lim="800000"/>
            <a:headEnd/>
            <a:tailEnd/>
          </a:ln>
          <a:effectLst/>
        </p:spPr>
        <p:txBody>
          <a:bodyPr wrap="square" rtlCol="0" anchor="ctr">
            <a:spAutoFit/>
          </a:bodyPr>
          <a:lstStyle/>
          <a:p>
            <a:pPr algn="ctr"/>
            <a:endParaRPr lang="en-US" sz="1200" dirty="0"/>
          </a:p>
        </p:txBody>
      </p:sp>
      <p:sp>
        <p:nvSpPr>
          <p:cNvPr id="18" name="Rectangle 17"/>
          <p:cNvSpPr/>
          <p:nvPr/>
        </p:nvSpPr>
        <p:spPr bwMode="auto">
          <a:xfrm>
            <a:off x="6096000" y="3200400"/>
            <a:ext cx="685800" cy="152400"/>
          </a:xfrm>
          <a:prstGeom prst="rect">
            <a:avLst/>
          </a:prstGeom>
          <a:solidFill>
            <a:schemeClr val="tx1">
              <a:lumMod val="50000"/>
              <a:lumOff val="50000"/>
              <a:alpha val="69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spAutoFit/>
          </a:bodyPr>
          <a:lstStyle/>
          <a:p>
            <a:pPr algn="ctr"/>
            <a:endParaRPr lang="en-US" sz="1200" dirty="0"/>
          </a:p>
        </p:txBody>
      </p:sp>
      <p:sp>
        <p:nvSpPr>
          <p:cNvPr id="19" name="Rectangle 18"/>
          <p:cNvSpPr/>
          <p:nvPr/>
        </p:nvSpPr>
        <p:spPr bwMode="auto">
          <a:xfrm>
            <a:off x="7299288" y="2729049"/>
            <a:ext cx="118872" cy="137160"/>
          </a:xfrm>
          <a:prstGeom prst="rect">
            <a:avLst/>
          </a:prstGeom>
          <a:noFill/>
          <a:ln w="19050">
            <a:solidFill>
              <a:schemeClr val="accent6">
                <a:lumMod val="75000"/>
                <a:alpha val="69000"/>
              </a:schemeClr>
            </a:solidFill>
            <a:miter lim="800000"/>
            <a:headEnd/>
            <a:tailEnd/>
          </a:ln>
          <a:effectLst/>
        </p:spPr>
        <p:txBody>
          <a:bodyPr wrap="square" rtlCol="0" anchor="ctr">
            <a:spAutoFit/>
          </a:bodyPr>
          <a:lstStyle/>
          <a:p>
            <a:pPr algn="ctr"/>
            <a:endParaRPr lang="en-US" sz="1200" dirty="0"/>
          </a:p>
        </p:txBody>
      </p:sp>
      <p:sp>
        <p:nvSpPr>
          <p:cNvPr id="20" name="Rectangle 19"/>
          <p:cNvSpPr/>
          <p:nvPr/>
        </p:nvSpPr>
        <p:spPr bwMode="auto">
          <a:xfrm>
            <a:off x="7298488" y="2773512"/>
            <a:ext cx="118872" cy="45720"/>
          </a:xfrm>
          <a:prstGeom prst="rect">
            <a:avLst/>
          </a:prstGeom>
          <a:solidFill>
            <a:schemeClr val="tx1">
              <a:lumMod val="50000"/>
              <a:lumOff val="50000"/>
              <a:alpha val="70000"/>
            </a:schemeClr>
          </a:solidFill>
          <a:ln w="19050">
            <a:noFill/>
            <a:miter lim="800000"/>
            <a:headEnd/>
            <a:tailEnd/>
          </a:ln>
          <a:effectLst/>
        </p:spPr>
        <p:txBody>
          <a:bodyPr wrap="square" rtlCol="0" anchor="ctr">
            <a:spAutoFit/>
          </a:bodyPr>
          <a:lstStyle/>
          <a:p>
            <a:pPr algn="ctr"/>
            <a:endParaRPr lang="en-US" sz="1200" dirty="0"/>
          </a:p>
        </p:txBody>
      </p:sp>
      <p:sp>
        <p:nvSpPr>
          <p:cNvPr id="21" name="TextBox 20"/>
          <p:cNvSpPr txBox="1"/>
          <p:nvPr/>
        </p:nvSpPr>
        <p:spPr>
          <a:xfrm>
            <a:off x="7406309" y="2667000"/>
            <a:ext cx="92044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CMS B→J/</a:t>
            </a:r>
            <a:r>
              <a:rPr lang="en-US" sz="1000" b="1" i="1" dirty="0" smtClean="0">
                <a:latin typeface="Symbol" pitchFamily="18" charset="2"/>
              </a:rPr>
              <a:t>y</a:t>
            </a:r>
            <a:endParaRPr lang="en-US" sz="1000" b="1" dirty="0" smtClean="0">
              <a:latin typeface="Symbol" pitchFamily="18" charset="2"/>
            </a:endParaRPr>
          </a:p>
        </p:txBody>
      </p:sp>
      <p:sp>
        <p:nvSpPr>
          <p:cNvPr id="22" name="Content Placeholder 8"/>
          <p:cNvSpPr txBox="1">
            <a:spLocks/>
          </p:cNvSpPr>
          <p:nvPr/>
        </p:nvSpPr>
        <p:spPr>
          <a:xfrm>
            <a:off x="457200" y="4876800"/>
            <a:ext cx="8229600" cy="129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AdS HQ Drag appears to oversuppress 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Roughly correct description of B→J/</a:t>
            </a:r>
            <a:r>
              <a:rPr kumimoji="0" lang="en-US" sz="2800" b="0" i="1" u="none" strike="noStrike" kern="1200" cap="none" spc="0" normalizeH="0" baseline="0" noProof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Symbol" pitchFamily="18" charset="2"/>
              <a:ea typeface="+mn-ea"/>
              <a:cs typeface="+mn-cs"/>
            </a:endParaRPr>
          </a:p>
        </p:txBody>
      </p:sp>
      <p:pic>
        <p:nvPicPr>
          <p:cNvPr id="106701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1957796"/>
            <a:ext cx="3962400" cy="2639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Box 22"/>
          <p:cNvSpPr txBox="1"/>
          <p:nvPr/>
        </p:nvSpPr>
        <p:spPr>
          <a:xfrm>
            <a:off x="2608516" y="2133600"/>
            <a:ext cx="15824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ALICE 0-20%</a:t>
            </a:r>
          </a:p>
          <a:p>
            <a:r>
              <a:rPr lang="en-US" dirty="0" smtClean="0"/>
              <a:t>D</a:t>
            </a:r>
            <a:endParaRPr lang="en-US" baseline="30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Light Quark E-Loss in AdS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971800"/>
            <a:ext cx="5029200" cy="3352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Complications:</a:t>
            </a:r>
          </a:p>
          <a:p>
            <a:pPr lvl="1"/>
            <a:r>
              <a:rPr lang="en-US" dirty="0" smtClean="0"/>
              <a:t>string endpoints fall</a:t>
            </a:r>
          </a:p>
          <a:p>
            <a:pPr lvl="2">
              <a:buNone/>
            </a:pPr>
            <a:r>
              <a:rPr lang="en-US" dirty="0" smtClean="0"/>
              <a:t>=&gt; painful </a:t>
            </a:r>
            <a:r>
              <a:rPr lang="en-US" dirty="0" err="1" smtClean="0"/>
              <a:t>numerics</a:t>
            </a:r>
            <a:endParaRPr lang="en-US" dirty="0" smtClean="0"/>
          </a:p>
          <a:p>
            <a:pPr lvl="1"/>
            <a:r>
              <a:rPr lang="en-US" dirty="0" smtClean="0"/>
              <a:t>relation to HI meas.</a:t>
            </a:r>
          </a:p>
          <a:p>
            <a:pPr lvl="2"/>
            <a:r>
              <a:rPr lang="en-US" dirty="0" smtClean="0"/>
              <a:t>less obvious than HQ</a:t>
            </a:r>
          </a:p>
          <a:p>
            <a:r>
              <a:rPr lang="en-US" dirty="0" smtClean="0"/>
              <a:t>In principle, compute </a:t>
            </a:r>
            <a:r>
              <a:rPr lang="en-US" dirty="0" err="1" smtClean="0"/>
              <a:t>T</a:t>
            </a:r>
            <a:r>
              <a:rPr lang="en-US" baseline="30000" dirty="0" err="1" smtClean="0">
                <a:latin typeface="Symbol" pitchFamily="18" charset="2"/>
              </a:rPr>
              <a:t>mn</a:t>
            </a:r>
            <a:r>
              <a:rPr lang="en-US" dirty="0" smtClean="0"/>
              <a:t> from graviton emission</a:t>
            </a:r>
          </a:p>
          <a:p>
            <a:pPr lvl="1"/>
            <a:r>
              <a:rPr lang="en-US" dirty="0" smtClean="0"/>
              <a:t>Extremely hard</a:t>
            </a:r>
          </a:p>
          <a:p>
            <a:pPr lvl="1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F689F-B2CE-4E26-83D2-7CB2645E0D7D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101376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10620" y="999955"/>
            <a:ext cx="6261780" cy="1971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6553200" y="2694801"/>
            <a:ext cx="21547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Chesler</a:t>
            </a:r>
            <a:r>
              <a:rPr lang="en-US" sz="1200" dirty="0" smtClean="0"/>
              <a:t> et al., PRD79 (2009)</a:t>
            </a:r>
          </a:p>
        </p:txBody>
      </p:sp>
      <p:pic>
        <p:nvPicPr>
          <p:cNvPr id="1013763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57800" y="3276600"/>
            <a:ext cx="3508323" cy="290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562600"/>
          </a:xfrm>
        </p:spPr>
        <p:txBody>
          <a:bodyPr/>
          <a:lstStyle/>
          <a:p>
            <a:r>
              <a:rPr lang="en-US" dirty="0" smtClean="0"/>
              <a:t>Make jet def., hope not too diff from </a:t>
            </a:r>
            <a:r>
              <a:rPr lang="en-US" dirty="0" err="1" smtClean="0"/>
              <a:t>T</a:t>
            </a:r>
            <a:r>
              <a:rPr lang="en-US" baseline="30000" dirty="0" err="1" smtClean="0">
                <a:latin typeface="Symbol" pitchFamily="18" charset="2"/>
              </a:rPr>
              <a:t>mn</a:t>
            </a:r>
            <a:endParaRPr lang="en-US" dirty="0" smtClean="0"/>
          </a:p>
          <a:p>
            <a:pPr lvl="1"/>
            <a:r>
              <a:rPr lang="en-US" dirty="0" err="1" smtClean="0"/>
              <a:t>Orig</a:t>
            </a:r>
            <a:r>
              <a:rPr lang="en-US" dirty="0" smtClean="0"/>
              <a:t>: define jet as string </a:t>
            </a:r>
            <a:r>
              <a:rPr lang="en-US" dirty="0" err="1" smtClean="0">
                <a:latin typeface="Symbol" pitchFamily="18" charset="2"/>
              </a:rPr>
              <a:t>D</a:t>
            </a:r>
            <a:r>
              <a:rPr lang="en-US" dirty="0" err="1" smtClean="0"/>
              <a:t>x</a:t>
            </a:r>
            <a:r>
              <a:rPr lang="en-US" dirty="0" smtClean="0"/>
              <a:t> ~ 1/T from end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E-Loss:</a:t>
            </a:r>
          </a:p>
          <a:p>
            <a:pPr lvl="1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AdS/CFT Lights E-Loss Prescription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870D4-D5A7-4CA8-B583-E8059F240E16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115200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0" y="3157537"/>
            <a:ext cx="4887033" cy="255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52004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43200" y="5796787"/>
            <a:ext cx="3505200" cy="83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6379643" y="5791200"/>
            <a:ext cx="21547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Chesler</a:t>
            </a:r>
            <a:r>
              <a:rPr lang="en-US" sz="1200" dirty="0" smtClean="0"/>
              <a:t> et al., PRD79 (2009)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2514600" y="3276600"/>
            <a:ext cx="0" cy="2286000"/>
          </a:xfrm>
          <a:prstGeom prst="line">
            <a:avLst/>
          </a:prstGeom>
          <a:ln w="254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3987800" y="3276600"/>
            <a:ext cx="0" cy="2286000"/>
          </a:xfrm>
          <a:prstGeom prst="line">
            <a:avLst/>
          </a:prstGeom>
          <a:ln w="254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6451600" y="3276600"/>
            <a:ext cx="0" cy="2286000"/>
          </a:xfrm>
          <a:prstGeom prst="line">
            <a:avLst/>
          </a:prstGeom>
          <a:ln w="254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Left Brace 15"/>
          <p:cNvSpPr/>
          <p:nvPr/>
        </p:nvSpPr>
        <p:spPr>
          <a:xfrm rot="16200000" flipH="1">
            <a:off x="3917950" y="2990852"/>
            <a:ext cx="254002" cy="165098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429000" y="2438400"/>
            <a:ext cx="13195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660000"/>
                </a:solidFill>
                <a:latin typeface="Symbol" pitchFamily="18" charset="2"/>
              </a:rPr>
              <a:t>D</a:t>
            </a:r>
            <a:r>
              <a:rPr lang="en-US" sz="2400" dirty="0" err="1" smtClean="0">
                <a:solidFill>
                  <a:srgbClr val="660000"/>
                </a:solidFill>
              </a:rPr>
              <a:t>x</a:t>
            </a:r>
            <a:r>
              <a:rPr lang="en-US" sz="2400" dirty="0" smtClean="0">
                <a:solidFill>
                  <a:srgbClr val="660000"/>
                </a:solidFill>
              </a:rPr>
              <a:t> ~ 1/T</a:t>
            </a:r>
          </a:p>
        </p:txBody>
      </p:sp>
      <p:sp>
        <p:nvSpPr>
          <p:cNvPr id="22" name="Oval 21"/>
          <p:cNvSpPr/>
          <p:nvPr/>
        </p:nvSpPr>
        <p:spPr bwMode="auto">
          <a:xfrm>
            <a:off x="2438400" y="5486400"/>
            <a:ext cx="45719" cy="76200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spAutoFit/>
          </a:bodyPr>
          <a:lstStyle/>
          <a:p>
            <a:pPr algn="ctr"/>
            <a:endParaRPr lang="en-US" sz="1200" dirty="0"/>
          </a:p>
        </p:txBody>
      </p:sp>
      <p:sp>
        <p:nvSpPr>
          <p:cNvPr id="24" name="Oval 23"/>
          <p:cNvSpPr/>
          <p:nvPr/>
        </p:nvSpPr>
        <p:spPr bwMode="auto">
          <a:xfrm>
            <a:off x="2473568" y="5257800"/>
            <a:ext cx="91440" cy="91440"/>
          </a:xfrm>
          <a:prstGeom prst="ellipse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spAutoFit/>
          </a:bodyPr>
          <a:lstStyle/>
          <a:p>
            <a:pPr algn="ctr"/>
            <a:endParaRPr lang="en-US" sz="1200" dirty="0"/>
          </a:p>
        </p:txBody>
      </p:sp>
      <p:sp>
        <p:nvSpPr>
          <p:cNvPr id="25" name="Oval 24"/>
          <p:cNvSpPr/>
          <p:nvPr/>
        </p:nvSpPr>
        <p:spPr bwMode="auto">
          <a:xfrm>
            <a:off x="3947328" y="5379216"/>
            <a:ext cx="91440" cy="91440"/>
          </a:xfrm>
          <a:prstGeom prst="ellipse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spAutoFit/>
          </a:bodyPr>
          <a:lstStyle/>
          <a:p>
            <a:pPr algn="ctr"/>
            <a:endParaRPr lang="en-US" sz="1200" dirty="0"/>
          </a:p>
        </p:txBody>
      </p:sp>
      <p:sp>
        <p:nvSpPr>
          <p:cNvPr id="26" name="Oval 25"/>
          <p:cNvSpPr/>
          <p:nvPr/>
        </p:nvSpPr>
        <p:spPr bwMode="auto">
          <a:xfrm>
            <a:off x="6410848" y="5420248"/>
            <a:ext cx="91440" cy="91440"/>
          </a:xfrm>
          <a:prstGeom prst="ellipse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spAutoFit/>
          </a:bodyPr>
          <a:lstStyle/>
          <a:p>
            <a:pPr algn="ctr"/>
            <a:endParaRPr lang="en-US" sz="1200" dirty="0"/>
          </a:p>
        </p:txBody>
      </p:sp>
      <p:graphicFrame>
        <p:nvGraphicFramePr>
          <p:cNvPr id="27" name="Object 22"/>
          <p:cNvGraphicFramePr>
            <a:graphicFrameLocks noChangeAspect="1"/>
          </p:cNvGraphicFramePr>
          <p:nvPr/>
        </p:nvGraphicFramePr>
        <p:xfrm>
          <a:off x="2057400" y="4901920"/>
          <a:ext cx="423376" cy="391505"/>
        </p:xfrm>
        <a:graphic>
          <a:graphicData uri="http://schemas.openxmlformats.org/presentationml/2006/ole">
            <p:oleObj spid="_x0000_s1152005" name="Equation" r:id="rId5" imgW="317160" imgH="215640" progId="">
              <p:embed/>
            </p:oleObj>
          </a:graphicData>
        </a:graphic>
      </p:graphicFrame>
      <p:graphicFrame>
        <p:nvGraphicFramePr>
          <p:cNvPr id="28" name="Object 24"/>
          <p:cNvGraphicFramePr>
            <a:graphicFrameLocks noChangeAspect="1"/>
          </p:cNvGraphicFramePr>
          <p:nvPr/>
        </p:nvGraphicFramePr>
        <p:xfrm>
          <a:off x="3505200" y="5064368"/>
          <a:ext cx="441730" cy="391478"/>
        </p:xfrm>
        <a:graphic>
          <a:graphicData uri="http://schemas.openxmlformats.org/presentationml/2006/ole">
            <p:oleObj spid="_x0000_s1152006" name="Equation" r:id="rId6" imgW="330120" imgH="215640" progId="">
              <p:embed/>
            </p:oleObj>
          </a:graphicData>
        </a:graphic>
      </p:graphicFrame>
      <p:graphicFrame>
        <p:nvGraphicFramePr>
          <p:cNvPr id="29" name="Object 23"/>
          <p:cNvGraphicFramePr>
            <a:graphicFrameLocks noChangeAspect="1"/>
          </p:cNvGraphicFramePr>
          <p:nvPr/>
        </p:nvGraphicFramePr>
        <p:xfrm>
          <a:off x="5959072" y="5148602"/>
          <a:ext cx="441728" cy="413998"/>
        </p:xfrm>
        <a:graphic>
          <a:graphicData uri="http://schemas.openxmlformats.org/presentationml/2006/ole">
            <p:oleObj spid="_x0000_s1152007" name="Equation" r:id="rId7" imgW="330120" imgH="2286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</a:t>
            </a:r>
            <a:r>
              <a:rPr lang="en-US" dirty="0" smtClean="0"/>
              <a:t>/</a:t>
            </a:r>
            <a:r>
              <a:rPr lang="en-US" dirty="0" err="1" smtClean="0"/>
              <a:t>dt</a:t>
            </a:r>
            <a:r>
              <a:rPr lang="en-US" dirty="0" smtClean="0"/>
              <a:t> for Lights from AdS/CFT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334000"/>
          </a:xfrm>
        </p:spPr>
        <p:txBody>
          <a:bodyPr/>
          <a:lstStyle/>
          <a:p>
            <a:r>
              <a:rPr lang="en-US" dirty="0" smtClean="0"/>
              <a:t>Original definition + original energy loss calculation =&gt; generic Bragg peak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Intermediate-t </a:t>
            </a:r>
            <a:r>
              <a:rPr lang="en-US" dirty="0" err="1" smtClean="0"/>
              <a:t>dE</a:t>
            </a:r>
            <a:r>
              <a:rPr lang="en-US" dirty="0" smtClean="0"/>
              <a:t>/</a:t>
            </a:r>
            <a:r>
              <a:rPr lang="en-US" dirty="0" err="1" smtClean="0"/>
              <a:t>dt</a:t>
            </a:r>
            <a:r>
              <a:rPr lang="en-US" dirty="0" smtClean="0"/>
              <a:t> depends strongly on IC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AFF61-6EEB-44E2-9629-0E88F94441EB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115302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2482525"/>
            <a:ext cx="5153025" cy="32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638800" y="5181600"/>
            <a:ext cx="312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Chesler</a:t>
            </a:r>
            <a:r>
              <a:rPr lang="en-US" sz="1200" dirty="0" smtClean="0"/>
              <a:t> et al., PRD79 (2009)</a:t>
            </a:r>
          </a:p>
          <a:p>
            <a:r>
              <a:rPr lang="en-US" sz="1200" dirty="0" smtClean="0"/>
              <a:t>See also: </a:t>
            </a:r>
            <a:r>
              <a:rPr lang="en-US" sz="1200" dirty="0" err="1" smtClean="0"/>
              <a:t>Gubser</a:t>
            </a:r>
            <a:r>
              <a:rPr lang="en-US" sz="1200" dirty="0" smtClean="0"/>
              <a:t> et al., JHEP 0810 (2008) Arnold and </a:t>
            </a:r>
            <a:r>
              <a:rPr lang="en-US" sz="1200" dirty="0" err="1" smtClean="0"/>
              <a:t>Vaman</a:t>
            </a:r>
            <a:r>
              <a:rPr lang="en-US" sz="1200" dirty="0" smtClean="0"/>
              <a:t>, JHEP 1010 (2010)</a:t>
            </a:r>
          </a:p>
        </p:txBody>
      </p:sp>
      <p:pic>
        <p:nvPicPr>
          <p:cNvPr id="1153027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77000" y="2590800"/>
            <a:ext cx="1893570" cy="772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Straight Arrow Connector 10"/>
          <p:cNvCxnSpPr/>
          <p:nvPr/>
        </p:nvCxnSpPr>
        <p:spPr>
          <a:xfrm flipH="1">
            <a:off x="5181600" y="3200400"/>
            <a:ext cx="1143000" cy="228600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53029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49896" y="4191000"/>
            <a:ext cx="3341704" cy="831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AdS/CFT Light Parton Energy 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Simple Bragg Peak Model</a:t>
            </a:r>
          </a:p>
          <a:p>
            <a:pPr lvl="1"/>
            <a:r>
              <a:rPr lang="en-US" dirty="0" err="1" smtClean="0"/>
              <a:t>E</a:t>
            </a:r>
            <a:r>
              <a:rPr lang="en-US" baseline="-25000" dirty="0" err="1" smtClean="0"/>
              <a:t>f</a:t>
            </a:r>
            <a:r>
              <a:rPr lang="en-US" dirty="0" smtClean="0"/>
              <a:t> ~ </a:t>
            </a:r>
            <a:r>
              <a:rPr lang="en-US" dirty="0" smtClean="0">
                <a:latin typeface="Symbol" pitchFamily="18" charset="2"/>
              </a:rPr>
              <a:t>q</a:t>
            </a:r>
            <a:r>
              <a:rPr lang="en-US" dirty="0" smtClean="0"/>
              <a:t>(</a:t>
            </a:r>
            <a:r>
              <a:rPr lang="en-US" dirty="0" err="1" smtClean="0"/>
              <a:t>t</a:t>
            </a:r>
            <a:r>
              <a:rPr lang="en-US" baseline="-25000" dirty="0" err="1" smtClean="0"/>
              <a:t>therm</a:t>
            </a:r>
            <a:r>
              <a:rPr lang="en-US" dirty="0" smtClean="0"/>
              <a:t> – t)</a:t>
            </a:r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  <a:p>
            <a:pPr lvl="2"/>
            <a:r>
              <a:rPr lang="en-US" dirty="0" smtClean="0"/>
              <a:t>Large uncertainty due to T(t)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98DA4-DCF1-4C93-871B-B77981815403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2552437"/>
            <a:ext cx="4495800" cy="2836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3455849" y="2840154"/>
            <a:ext cx="8875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0.2 </a:t>
            </a:r>
            <a:r>
              <a:rPr lang="en-US" sz="1600" b="1" dirty="0" err="1" smtClean="0"/>
              <a:t>TeV</a:t>
            </a:r>
            <a:endParaRPr lang="en-US" sz="1600" b="1" dirty="0" smtClean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24400" y="2514600"/>
            <a:ext cx="4267200" cy="3026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6858000" y="3709131"/>
            <a:ext cx="8974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2.76 </a:t>
            </a:r>
            <a:r>
              <a:rPr lang="en-US" sz="1400" b="1" dirty="0" err="1" smtClean="0"/>
              <a:t>TeV</a:t>
            </a:r>
            <a:endParaRPr lang="en-US" sz="1400" b="1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3907582" y="5388508"/>
            <a:ext cx="18074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JPhysG38 (2011)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Recent AdS Lights Developments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Corrected E-loss formula</a:t>
            </a:r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Bragg peak</a:t>
            </a:r>
          </a:p>
          <a:p>
            <a:pPr>
              <a:buNone/>
            </a:pPr>
            <a:r>
              <a:rPr lang="en-US" dirty="0" smtClean="0"/>
              <a:t>	disappears</a:t>
            </a:r>
          </a:p>
          <a:p>
            <a:pPr lvl="1"/>
            <a:r>
              <a:rPr lang="en-US" dirty="0" smtClean="0"/>
              <a:t>But now </a:t>
            </a:r>
            <a:r>
              <a:rPr lang="en-US" dirty="0" smtClean="0">
                <a:latin typeface="Symbol" pitchFamily="18" charset="2"/>
              </a:rPr>
              <a:t>D</a:t>
            </a:r>
            <a:r>
              <a:rPr lang="en-US" dirty="0" smtClean="0"/>
              <a:t>E ≠ E</a:t>
            </a:r>
          </a:p>
          <a:p>
            <a:pPr lvl="1">
              <a:buNone/>
            </a:pPr>
            <a:r>
              <a:rPr lang="en-US" dirty="0" smtClean="0"/>
              <a:t>	at </a:t>
            </a:r>
            <a:r>
              <a:rPr lang="en-US" dirty="0" err="1" smtClean="0"/>
              <a:t>t</a:t>
            </a:r>
            <a:r>
              <a:rPr lang="en-US" baseline="-25000" dirty="0" err="1" smtClean="0"/>
              <a:t>therm</a:t>
            </a:r>
            <a:r>
              <a:rPr lang="en-US" dirty="0" smtClean="0"/>
              <a:t>!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FB65B-780D-480C-A568-D755F36284C8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115405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46200" y="1981200"/>
            <a:ext cx="6273800" cy="1020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6363537" y="2971800"/>
            <a:ext cx="19422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 </a:t>
            </a:r>
            <a:r>
              <a:rPr lang="en-US" sz="1200" dirty="0" err="1" smtClean="0"/>
              <a:t>Ficnar</a:t>
            </a:r>
            <a:r>
              <a:rPr lang="en-US" sz="1200" dirty="0" smtClean="0"/>
              <a:t>, arXiv:1201.1780</a:t>
            </a:r>
          </a:p>
        </p:txBody>
      </p:sp>
      <p:pic>
        <p:nvPicPr>
          <p:cNvPr id="1154051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12973" y="3267075"/>
            <a:ext cx="4978627" cy="359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Prescription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Define jet by sep. hard and soft scales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>
                <a:latin typeface="Symbol" pitchFamily="18" charset="2"/>
              </a:rPr>
              <a:t>D</a:t>
            </a:r>
            <a:r>
              <a:rPr lang="en-US" dirty="0" smtClean="0"/>
              <a:t>E = E for t = </a:t>
            </a:r>
            <a:r>
              <a:rPr lang="en-US" dirty="0" err="1" smtClean="0"/>
              <a:t>t</a:t>
            </a:r>
            <a:r>
              <a:rPr lang="en-US" baseline="-25000" dirty="0" err="1" smtClean="0"/>
              <a:t>therm</a:t>
            </a:r>
            <a:endParaRPr lang="en-US" baseline="-250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70E6D-F2F1-49D1-8609-B9EA9668D8C0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29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1752600" y="2133600"/>
            <a:ext cx="5410200" cy="3657600"/>
            <a:chOff x="857225" y="2071678"/>
            <a:chExt cx="6429420" cy="4477867"/>
          </a:xfrm>
        </p:grpSpPr>
        <p:graphicFrame>
          <p:nvGraphicFramePr>
            <p:cNvPr id="8" name="Object 8"/>
            <p:cNvGraphicFramePr>
              <a:graphicFrameLocks noChangeAspect="1"/>
            </p:cNvGraphicFramePr>
            <p:nvPr/>
          </p:nvGraphicFramePr>
          <p:xfrm>
            <a:off x="3252520" y="5549413"/>
            <a:ext cx="1974140" cy="1000132"/>
          </p:xfrm>
          <a:graphic>
            <a:graphicData uri="http://schemas.openxmlformats.org/presentationml/2006/ole">
              <p:oleObj spid="_x0000_s1155074" name="Equation" r:id="rId3" imgW="952200" imgH="431640" progId="">
                <p:embed/>
              </p:oleObj>
            </a:graphicData>
          </a:graphic>
        </p:graphicFrame>
        <p:grpSp>
          <p:nvGrpSpPr>
            <p:cNvPr id="9" name="Group 26"/>
            <p:cNvGrpSpPr/>
            <p:nvPr/>
          </p:nvGrpSpPr>
          <p:grpSpPr>
            <a:xfrm>
              <a:off x="857225" y="2071678"/>
              <a:ext cx="6429420" cy="3643339"/>
              <a:chOff x="3902561" y="1773233"/>
              <a:chExt cx="4841395" cy="2727338"/>
            </a:xfrm>
          </p:grpSpPr>
          <p:grpSp>
            <p:nvGrpSpPr>
              <p:cNvPr id="10" name="Group 34"/>
              <p:cNvGrpSpPr/>
              <p:nvPr/>
            </p:nvGrpSpPr>
            <p:grpSpPr>
              <a:xfrm>
                <a:off x="3902561" y="1773233"/>
                <a:ext cx="4841395" cy="2727338"/>
                <a:chOff x="3902561" y="1714488"/>
                <a:chExt cx="4841395" cy="2727338"/>
              </a:xfrm>
            </p:grpSpPr>
            <p:pic>
              <p:nvPicPr>
                <p:cNvPr id="23" name="Picture 9" descr="C:\Users\Razieh\Desktop\Untitled.jpg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4333236" y="1785926"/>
                  <a:ext cx="4410720" cy="2357454"/>
                </a:xfrm>
                <a:prstGeom prst="rect">
                  <a:avLst/>
                </a:prstGeom>
                <a:noFill/>
              </p:spPr>
            </p:pic>
            <p:cxnSp>
              <p:nvCxnSpPr>
                <p:cNvPr id="24" name="Straight Connector 23"/>
                <p:cNvCxnSpPr/>
                <p:nvPr/>
              </p:nvCxnSpPr>
              <p:spPr>
                <a:xfrm>
                  <a:off x="4429124" y="3656962"/>
                  <a:ext cx="4286280" cy="1588"/>
                </a:xfrm>
                <a:prstGeom prst="line">
                  <a:avLst/>
                </a:prstGeom>
                <a:ln>
                  <a:prstDash val="lgDash"/>
                </a:ln>
              </p:spPr>
              <p:style>
                <a:lnRef idx="1">
                  <a:schemeClr val="accent4"/>
                </a:lnRef>
                <a:fillRef idx="0">
                  <a:schemeClr val="accent4"/>
                </a:fillRef>
                <a:effectRef idx="0">
                  <a:schemeClr val="accent4"/>
                </a:effectRef>
                <a:fontRef idx="minor">
                  <a:schemeClr val="tx1"/>
                </a:fontRef>
              </p:style>
            </p:cxnSp>
            <p:graphicFrame>
              <p:nvGraphicFramePr>
                <p:cNvPr id="25" name="Object 12"/>
                <p:cNvGraphicFramePr>
                  <a:graphicFrameLocks noChangeAspect="1"/>
                </p:cNvGraphicFramePr>
                <p:nvPr/>
              </p:nvGraphicFramePr>
              <p:xfrm>
                <a:off x="8181975" y="4143376"/>
                <a:ext cx="374650" cy="298450"/>
              </p:xfrm>
              <a:graphic>
                <a:graphicData uri="http://schemas.openxmlformats.org/presentationml/2006/ole">
                  <p:oleObj spid="_x0000_s1155075" name="Equation" r:id="rId5" imgW="279360" imgH="203040" progId="">
                    <p:embed/>
                  </p:oleObj>
                </a:graphicData>
              </a:graphic>
            </p:graphicFrame>
            <p:graphicFrame>
              <p:nvGraphicFramePr>
                <p:cNvPr id="26" name="Object 12"/>
                <p:cNvGraphicFramePr>
                  <a:graphicFrameLocks noChangeAspect="1"/>
                </p:cNvGraphicFramePr>
                <p:nvPr/>
              </p:nvGraphicFramePr>
              <p:xfrm>
                <a:off x="3902561" y="2687324"/>
                <a:ext cx="288925" cy="635000"/>
              </p:xfrm>
              <a:graphic>
                <a:graphicData uri="http://schemas.openxmlformats.org/presentationml/2006/ole">
                  <p:oleObj spid="_x0000_s1155076" name="Equation" r:id="rId6" imgW="215640" imgH="431640" progId="">
                    <p:embed/>
                  </p:oleObj>
                </a:graphicData>
              </a:graphic>
            </p:graphicFrame>
            <p:graphicFrame>
              <p:nvGraphicFramePr>
                <p:cNvPr id="27" name="Object 12"/>
                <p:cNvGraphicFramePr>
                  <a:graphicFrameLocks noChangeAspect="1"/>
                </p:cNvGraphicFramePr>
                <p:nvPr/>
              </p:nvGraphicFramePr>
              <p:xfrm>
                <a:off x="4214810" y="1714488"/>
                <a:ext cx="169862" cy="260350"/>
              </p:xfrm>
              <a:graphic>
                <a:graphicData uri="http://schemas.openxmlformats.org/presentationml/2006/ole">
                  <p:oleObj spid="_x0000_s1155077" name="Equation" r:id="rId7" imgW="126720" imgH="177480" progId="">
                    <p:embed/>
                  </p:oleObj>
                </a:graphicData>
              </a:graphic>
            </p:graphicFrame>
            <p:graphicFrame>
              <p:nvGraphicFramePr>
                <p:cNvPr id="28" name="Object 12"/>
                <p:cNvGraphicFramePr>
                  <a:graphicFrameLocks noChangeAspect="1"/>
                </p:cNvGraphicFramePr>
                <p:nvPr/>
              </p:nvGraphicFramePr>
              <p:xfrm>
                <a:off x="4238623" y="3813486"/>
                <a:ext cx="119063" cy="242887"/>
              </p:xfrm>
              <a:graphic>
                <a:graphicData uri="http://schemas.openxmlformats.org/presentationml/2006/ole">
                  <p:oleObj spid="_x0000_s1155078" name="Equation" r:id="rId8" imgW="88560" imgH="164880" progId="">
                    <p:embed/>
                  </p:oleObj>
                </a:graphicData>
              </a:graphic>
            </p:graphicFrame>
            <p:graphicFrame>
              <p:nvGraphicFramePr>
                <p:cNvPr id="29" name="Object 12"/>
                <p:cNvGraphicFramePr>
                  <a:graphicFrameLocks noChangeAspect="1"/>
                </p:cNvGraphicFramePr>
                <p:nvPr/>
              </p:nvGraphicFramePr>
              <p:xfrm>
                <a:off x="4145886" y="3486745"/>
                <a:ext cx="222250" cy="336550"/>
              </p:xfrm>
              <a:graphic>
                <a:graphicData uri="http://schemas.openxmlformats.org/presentationml/2006/ole">
                  <p:oleObj spid="_x0000_s1155079" name="Equation" r:id="rId9" imgW="164880" imgH="228600" progId="">
                    <p:embed/>
                  </p:oleObj>
                </a:graphicData>
              </a:graphic>
            </p:graphicFrame>
            <p:graphicFrame>
              <p:nvGraphicFramePr>
                <p:cNvPr id="30" name="Object 12"/>
                <p:cNvGraphicFramePr>
                  <a:graphicFrameLocks noChangeAspect="1"/>
                </p:cNvGraphicFramePr>
                <p:nvPr/>
              </p:nvGraphicFramePr>
              <p:xfrm>
                <a:off x="4157020" y="1918352"/>
                <a:ext cx="220663" cy="336550"/>
              </p:xfrm>
              <a:graphic>
                <a:graphicData uri="http://schemas.openxmlformats.org/presentationml/2006/ole">
                  <p:oleObj spid="_x0000_s1155080" name="Equation" r:id="rId10" imgW="164880" imgH="228600" progId="">
                    <p:embed/>
                  </p:oleObj>
                </a:graphicData>
              </a:graphic>
            </p:graphicFrame>
          </p:grpSp>
          <p:sp>
            <p:nvSpPr>
              <p:cNvPr id="11" name="Oval 10"/>
              <p:cNvSpPr/>
              <p:nvPr/>
            </p:nvSpPr>
            <p:spPr>
              <a:xfrm>
                <a:off x="5143504" y="2143116"/>
                <a:ext cx="71438" cy="7143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6041704" y="2214554"/>
                <a:ext cx="71438" cy="7143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8314072" y="3156896"/>
                <a:ext cx="71438" cy="7143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8228986" y="3656962"/>
                <a:ext cx="71438" cy="7143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4956486" y="3670610"/>
                <a:ext cx="71438" cy="7143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5902026" y="3656962"/>
                <a:ext cx="71438" cy="7143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aphicFrame>
            <p:nvGraphicFramePr>
              <p:cNvPr id="17" name="Object 22"/>
              <p:cNvGraphicFramePr>
                <a:graphicFrameLocks noChangeAspect="1"/>
              </p:cNvGraphicFramePr>
              <p:nvPr/>
            </p:nvGraphicFramePr>
            <p:xfrm>
              <a:off x="4597356" y="3366403"/>
              <a:ext cx="378864" cy="358799"/>
            </p:xfrm>
            <a:graphic>
              <a:graphicData uri="http://schemas.openxmlformats.org/presentationml/2006/ole">
                <p:oleObj spid="_x0000_s1155081" name="Equation" r:id="rId11" imgW="317160" imgH="215640" progId="">
                  <p:embed/>
                </p:oleObj>
              </a:graphicData>
            </a:graphic>
          </p:graphicFrame>
          <p:graphicFrame>
            <p:nvGraphicFramePr>
              <p:cNvPr id="18" name="Object 23"/>
              <p:cNvGraphicFramePr>
                <a:graphicFrameLocks noChangeAspect="1"/>
              </p:cNvGraphicFramePr>
              <p:nvPr/>
            </p:nvGraphicFramePr>
            <p:xfrm>
              <a:off x="7816497" y="3385784"/>
              <a:ext cx="395287" cy="379413"/>
            </p:xfrm>
            <a:graphic>
              <a:graphicData uri="http://schemas.openxmlformats.org/presentationml/2006/ole">
                <p:oleObj spid="_x0000_s1155082" name="Equation" r:id="rId12" imgW="330120" imgH="228600" progId="">
                  <p:embed/>
                </p:oleObj>
              </a:graphicData>
            </a:graphic>
          </p:graphicFrame>
          <p:graphicFrame>
            <p:nvGraphicFramePr>
              <p:cNvPr id="19" name="Object 24"/>
              <p:cNvGraphicFramePr>
                <a:graphicFrameLocks noChangeAspect="1"/>
              </p:cNvGraphicFramePr>
              <p:nvPr/>
            </p:nvGraphicFramePr>
            <p:xfrm>
              <a:off x="5470525" y="3355975"/>
              <a:ext cx="395288" cy="358775"/>
            </p:xfrm>
            <a:graphic>
              <a:graphicData uri="http://schemas.openxmlformats.org/presentationml/2006/ole">
                <p:oleObj spid="_x0000_s1155083" name="Equation" r:id="rId13" imgW="330120" imgH="215640" progId="">
                  <p:embed/>
                </p:oleObj>
              </a:graphicData>
            </a:graphic>
          </p:graphicFrame>
          <p:graphicFrame>
            <p:nvGraphicFramePr>
              <p:cNvPr id="20" name="Object 25"/>
              <p:cNvGraphicFramePr>
                <a:graphicFrameLocks noChangeAspect="1"/>
              </p:cNvGraphicFramePr>
              <p:nvPr/>
            </p:nvGraphicFramePr>
            <p:xfrm>
              <a:off x="5031122" y="1956098"/>
              <a:ext cx="333375" cy="211137"/>
            </p:xfrm>
            <a:graphic>
              <a:graphicData uri="http://schemas.openxmlformats.org/presentationml/2006/ole">
                <p:oleObj spid="_x0000_s1155084" name="Equation" r:id="rId14" imgW="279360" imgH="126720" progId="">
                  <p:embed/>
                </p:oleObj>
              </a:graphicData>
            </a:graphic>
          </p:graphicFrame>
          <p:graphicFrame>
            <p:nvGraphicFramePr>
              <p:cNvPr id="21" name="Object 26"/>
              <p:cNvGraphicFramePr>
                <a:graphicFrameLocks noChangeAspect="1"/>
              </p:cNvGraphicFramePr>
              <p:nvPr/>
            </p:nvGraphicFramePr>
            <p:xfrm>
              <a:off x="8314645" y="2956208"/>
              <a:ext cx="333375" cy="211138"/>
            </p:xfrm>
            <a:graphic>
              <a:graphicData uri="http://schemas.openxmlformats.org/presentationml/2006/ole">
                <p:oleObj spid="_x0000_s1155085" name="Equation" r:id="rId15" imgW="279360" imgH="126720" progId="">
                  <p:embed/>
                </p:oleObj>
              </a:graphicData>
            </a:graphic>
          </p:graphicFrame>
          <p:graphicFrame>
            <p:nvGraphicFramePr>
              <p:cNvPr id="22" name="Object 27"/>
              <p:cNvGraphicFramePr>
                <a:graphicFrameLocks noChangeAspect="1"/>
              </p:cNvGraphicFramePr>
              <p:nvPr/>
            </p:nvGraphicFramePr>
            <p:xfrm>
              <a:off x="5895347" y="2017086"/>
              <a:ext cx="333375" cy="211138"/>
            </p:xfrm>
            <a:graphic>
              <a:graphicData uri="http://schemas.openxmlformats.org/presentationml/2006/ole">
                <p:oleObj spid="_x0000_s1155086" name="Equation" r:id="rId16" imgW="279360" imgH="126720" progId="">
                  <p:embed/>
                </p:oleObj>
              </a:graphicData>
            </a:graphic>
          </p:graphicFrame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Four Known Forces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DD78D-5F45-4FCF-9C57-D44CDE71E13F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535165" y="986135"/>
            <a:ext cx="1159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Gravity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81600" y="914400"/>
            <a:ext cx="2650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Electromagnetism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12003" y="3886200"/>
            <a:ext cx="9661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Weak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69324" y="3886200"/>
            <a:ext cx="1091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Strong</a:t>
            </a:r>
          </a:p>
        </p:txBody>
      </p:sp>
      <p:pic>
        <p:nvPicPr>
          <p:cNvPr id="348163" name="Picture 3" descr="C:\Users\gte581p\Pictures\apple_falling.gif"/>
          <p:cNvPicPr>
            <a:picLocks noChangeAspect="1" noChangeArrowheads="1" noCrop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71879" y="1447800"/>
            <a:ext cx="1534886" cy="2057400"/>
          </a:xfrm>
          <a:prstGeom prst="rect">
            <a:avLst/>
          </a:prstGeom>
          <a:noFill/>
        </p:spPr>
      </p:pic>
      <p:pic>
        <p:nvPicPr>
          <p:cNvPr id="34816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67287" y="1447800"/>
            <a:ext cx="3109913" cy="2062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5338036" y="3505200"/>
            <a:ext cx="36535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John </a:t>
            </a:r>
            <a:r>
              <a:rPr lang="en-US" sz="1200" dirty="0" err="1" smtClean="0"/>
              <a:t>Maarschalk</a:t>
            </a:r>
            <a:r>
              <a:rPr lang="en-US" sz="1200" dirty="0" smtClean="0"/>
              <a:t>, travelblog.portfoliocollection.com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0765" y="3505200"/>
            <a:ext cx="17459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starchild.gsfc.nasa.gov</a:t>
            </a:r>
          </a:p>
        </p:txBody>
      </p:sp>
      <p:pic>
        <p:nvPicPr>
          <p:cNvPr id="350211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3123" y="4800600"/>
            <a:ext cx="1346200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4565" y="4419600"/>
            <a:ext cx="3418174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696965" y="6123801"/>
            <a:ext cx="38750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lhs.lps.org/staff/</a:t>
            </a:r>
            <a:r>
              <a:rPr lang="en-US" sz="1200" dirty="0" err="1" smtClean="0"/>
              <a:t>sputnam</a:t>
            </a:r>
            <a:r>
              <a:rPr lang="en-US" sz="1200" dirty="0" smtClean="0"/>
              <a:t>/</a:t>
            </a:r>
            <a:r>
              <a:rPr lang="en-US" sz="1200" dirty="0" err="1" smtClean="0"/>
              <a:t>chem_notes</a:t>
            </a:r>
            <a:r>
              <a:rPr lang="en-US" sz="1200" dirty="0" smtClean="0"/>
              <a:t>/tritium_decay.gif</a:t>
            </a:r>
          </a:p>
        </p:txBody>
      </p:sp>
      <p:sp>
        <p:nvSpPr>
          <p:cNvPr id="26" name="Down Arrow 25"/>
          <p:cNvSpPr/>
          <p:nvPr/>
        </p:nvSpPr>
        <p:spPr bwMode="auto">
          <a:xfrm rot="3414848">
            <a:off x="7279256" y="4468463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27" name="Down Arrow 26"/>
          <p:cNvSpPr/>
          <p:nvPr/>
        </p:nvSpPr>
        <p:spPr bwMode="auto">
          <a:xfrm rot="18900000">
            <a:off x="5685926" y="4418536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28" name="Down Arrow 27"/>
          <p:cNvSpPr/>
          <p:nvPr/>
        </p:nvSpPr>
        <p:spPr bwMode="auto">
          <a:xfrm rot="8100000">
            <a:off x="7196185" y="5763862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29" name="Down Arrow 28"/>
          <p:cNvSpPr/>
          <p:nvPr/>
        </p:nvSpPr>
        <p:spPr bwMode="auto">
          <a:xfrm rot="14400000">
            <a:off x="5680494" y="5687661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025E-6 L -0.05834 0.0492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" y="2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95E-6 L 0.05 0.0603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3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8.23312E-7 L -0.05 -0.0617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" y="-3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9.25069E-9 L 0.05 -0.0395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-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half" idx="1"/>
          </p:nvPr>
        </p:nvSpPr>
        <p:spPr>
          <a:xfrm>
            <a:off x="457200" y="1447800"/>
            <a:ext cx="4038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In usual AdS/Sch. Bragg reappears!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err="1" smtClean="0"/>
              <a:t>t</a:t>
            </a:r>
            <a:r>
              <a:rPr lang="en-US" baseline="-25000" dirty="0" err="1" smtClean="0"/>
              <a:t>therm</a:t>
            </a:r>
            <a:r>
              <a:rPr lang="en-US" dirty="0" smtClean="0"/>
              <a:t> very short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038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Use T(</a:t>
            </a:r>
            <a:r>
              <a:rPr lang="en-US" dirty="0" smtClean="0">
                <a:latin typeface="Symbol" pitchFamily="18" charset="2"/>
              </a:rPr>
              <a:t>t</a:t>
            </a:r>
            <a:r>
              <a:rPr lang="en-US" dirty="0" smtClean="0"/>
              <a:t>) ~ </a:t>
            </a:r>
            <a:r>
              <a:rPr lang="en-US" dirty="0" smtClean="0">
                <a:latin typeface="Symbol" pitchFamily="18" charset="2"/>
              </a:rPr>
              <a:t>t</a:t>
            </a:r>
            <a:r>
              <a:rPr lang="en-US" baseline="30000" dirty="0" smtClean="0"/>
              <a:t>-1/3</a:t>
            </a:r>
            <a:r>
              <a:rPr lang="en-US" dirty="0" smtClean="0"/>
              <a:t> </a:t>
            </a:r>
            <a:r>
              <a:rPr lang="en-US" dirty="0" err="1" smtClean="0"/>
              <a:t>Janik</a:t>
            </a:r>
            <a:r>
              <a:rPr lang="en-US" dirty="0" smtClean="0"/>
              <a:t> &amp; </a:t>
            </a:r>
            <a:r>
              <a:rPr lang="en-US" dirty="0" err="1" smtClean="0"/>
              <a:t>Peschanski</a:t>
            </a:r>
            <a:r>
              <a:rPr lang="en-US" dirty="0" smtClean="0"/>
              <a:t> metric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Bragg peak gone!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7075D-3E52-43CC-8EFA-8B3FD470A7D1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30</a:t>
            </a:fld>
            <a:endParaRPr lang="en-US"/>
          </a:p>
        </p:txBody>
      </p:sp>
      <p:pic>
        <p:nvPicPr>
          <p:cNvPr id="9" name="Picture 18" descr="C:\Users\Razieh\Desktop\Plots\Ficnar 2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2590800"/>
            <a:ext cx="3807339" cy="2411315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 rot="16200000">
            <a:off x="-515628" y="3615578"/>
            <a:ext cx="14606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-(</a:t>
            </a:r>
            <a:r>
              <a:rPr lang="en-US" sz="1600" i="1" dirty="0" err="1" smtClean="0"/>
              <a:t>dE</a:t>
            </a:r>
            <a:r>
              <a:rPr lang="en-US" sz="1600" i="1" dirty="0" smtClean="0"/>
              <a:t>/</a:t>
            </a:r>
            <a:r>
              <a:rPr lang="en-US" sz="1600" i="1" dirty="0" err="1" smtClean="0"/>
              <a:t>dt</a:t>
            </a:r>
            <a:r>
              <a:rPr lang="en-US" sz="1600" i="1" dirty="0" smtClean="0"/>
              <a:t>)/(T E</a:t>
            </a:r>
            <a:r>
              <a:rPr lang="en-US" sz="1600" i="1" baseline="-25000" dirty="0" smtClean="0"/>
              <a:t>0</a:t>
            </a:r>
            <a:r>
              <a:rPr lang="en-US" sz="1600" i="1" dirty="0" smtClean="0"/>
              <a:t>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62400" y="4953000"/>
            <a:ext cx="4251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T </a:t>
            </a:r>
            <a:r>
              <a:rPr lang="en-US" sz="1600" i="1" dirty="0" err="1" smtClean="0"/>
              <a:t>t</a:t>
            </a:r>
            <a:endParaRPr lang="en-US" sz="1600" i="1" dirty="0" smtClean="0"/>
          </a:p>
        </p:txBody>
      </p:sp>
      <p:pic>
        <p:nvPicPr>
          <p:cNvPr id="15" name="Picture 7" descr="C:\Users\Razieh\Desktop\Plots\JP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76800" y="2590801"/>
            <a:ext cx="3886200" cy="2461260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8686800" y="4953000"/>
            <a:ext cx="4251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T </a:t>
            </a:r>
            <a:r>
              <a:rPr lang="en-US" sz="1600" i="1" dirty="0" err="1" smtClean="0"/>
              <a:t>t</a:t>
            </a:r>
            <a:endParaRPr lang="en-US" sz="1600" i="1" dirty="0" smtClean="0"/>
          </a:p>
        </p:txBody>
      </p:sp>
      <p:sp>
        <p:nvSpPr>
          <p:cNvPr id="17" name="TextBox 16"/>
          <p:cNvSpPr txBox="1"/>
          <p:nvPr/>
        </p:nvSpPr>
        <p:spPr>
          <a:xfrm>
            <a:off x="4572000" y="5105400"/>
            <a:ext cx="20656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R </a:t>
            </a:r>
            <a:r>
              <a:rPr lang="en-US" sz="1200" dirty="0" err="1" smtClean="0"/>
              <a:t>Morad</a:t>
            </a:r>
            <a:r>
              <a:rPr lang="en-US" sz="1200" dirty="0" smtClean="0"/>
              <a:t> and WAH, </a:t>
            </a:r>
            <a:r>
              <a:rPr lang="en-US" sz="1200" i="1" dirty="0" smtClean="0"/>
              <a:t>in prep.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uiExpand="1" build="p"/>
      <p:bldP spid="1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AdS/CFT Light q E-Loss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2400" y="990600"/>
            <a:ext cx="5181600" cy="3200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Static thermal medium =&gt; very short therm. time</a:t>
            </a:r>
          </a:p>
          <a:p>
            <a:pPr lvl="1"/>
            <a:r>
              <a:rPr lang="en-US" dirty="0" err="1" smtClean="0">
                <a:latin typeface="Symbol" pitchFamily="18" charset="2"/>
              </a:rPr>
              <a:t>t</a:t>
            </a:r>
            <a:r>
              <a:rPr lang="en-US" baseline="-25000" dirty="0" err="1" smtClean="0"/>
              <a:t>th</a:t>
            </a:r>
            <a:r>
              <a:rPr lang="en-US" dirty="0" smtClean="0"/>
              <a:t> ~ 2.7 fm</a:t>
            </a:r>
          </a:p>
          <a:p>
            <a:pPr lvl="2"/>
            <a:r>
              <a:rPr lang="en-US" dirty="0" smtClean="0"/>
              <a:t>AdS likely </a:t>
            </a:r>
            <a:r>
              <a:rPr lang="en-US" dirty="0" err="1" smtClean="0"/>
              <a:t>oversuppresses</a:t>
            </a:r>
            <a:r>
              <a:rPr lang="en-US" dirty="0" smtClean="0"/>
              <a:t> compared to data</a:t>
            </a:r>
          </a:p>
          <a:p>
            <a:r>
              <a:rPr lang="en-US" dirty="0" smtClean="0"/>
              <a:t>Examine T ~ 1/</a:t>
            </a:r>
            <a:r>
              <a:rPr lang="en-US" dirty="0" smtClean="0">
                <a:latin typeface="Symbol" pitchFamily="18" charset="2"/>
              </a:rPr>
              <a:t>t</a:t>
            </a:r>
            <a:r>
              <a:rPr lang="en-US" baseline="30000" dirty="0" smtClean="0"/>
              <a:t>1/3</a:t>
            </a:r>
            <a:r>
              <a:rPr lang="en-US" dirty="0" smtClean="0"/>
              <a:t> </a:t>
            </a:r>
            <a:r>
              <a:rPr lang="en-US" dirty="0" err="1" smtClean="0"/>
              <a:t>geom</a:t>
            </a:r>
            <a:endParaRPr lang="en-US" dirty="0" smtClean="0"/>
          </a:p>
          <a:p>
            <a:pPr lvl="1"/>
            <a:r>
              <a:rPr lang="en-US" dirty="0" err="1" smtClean="0">
                <a:latin typeface="Symbol" pitchFamily="18" charset="2"/>
              </a:rPr>
              <a:t>t</a:t>
            </a:r>
            <a:r>
              <a:rPr lang="en-US" baseline="-25000" dirty="0" err="1" smtClean="0"/>
              <a:t>th</a:t>
            </a:r>
            <a:r>
              <a:rPr lang="en-US" dirty="0" smtClean="0"/>
              <a:t> ~ 4.1 fm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3C75F-378D-4D30-9D91-04F0D06909A8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31</a:t>
            </a:fld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05" y="971769"/>
            <a:ext cx="3847963" cy="2427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2743200" y="5700585"/>
            <a:ext cx="18074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JPhysG38 (2011)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46811" y="1217553"/>
            <a:ext cx="7981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0.2 </a:t>
            </a:r>
            <a:r>
              <a:rPr lang="en-US" sz="1400" b="1" dirty="0" err="1" smtClean="0"/>
              <a:t>TeV</a:t>
            </a:r>
            <a:endParaRPr lang="en-US" sz="1400" b="1" dirty="0" smtClean="0"/>
          </a:p>
        </p:txBody>
      </p:sp>
      <p:sp>
        <p:nvSpPr>
          <p:cNvPr id="18" name="TextBox 17"/>
          <p:cNvSpPr txBox="1"/>
          <p:nvPr/>
        </p:nvSpPr>
        <p:spPr>
          <a:xfrm>
            <a:off x="304800" y="5862935"/>
            <a:ext cx="37128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Simple Bragg peak model</a:t>
            </a:r>
          </a:p>
        </p:txBody>
      </p:sp>
      <p:pic>
        <p:nvPicPr>
          <p:cNvPr id="101069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200400"/>
            <a:ext cx="3827534" cy="271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2133600" y="4292600"/>
            <a:ext cx="8974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2.76 </a:t>
            </a:r>
            <a:r>
              <a:rPr lang="en-US" sz="1400" b="1" dirty="0" err="1" smtClean="0"/>
              <a:t>TeV</a:t>
            </a:r>
            <a:endParaRPr lang="en-US" sz="1400" b="1" dirty="0" smtClean="0"/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4343401"/>
            <a:ext cx="3661396" cy="2362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8077200" y="3852446"/>
            <a:ext cx="9717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R </a:t>
            </a:r>
            <a:r>
              <a:rPr lang="en-US" sz="1600" dirty="0" err="1" smtClean="0"/>
              <a:t>Morad</a:t>
            </a:r>
            <a:endParaRPr lang="en-US" sz="1600" dirty="0" smtClean="0"/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6629400" y="4191000"/>
            <a:ext cx="1524000" cy="1219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59F2C-0B41-4622-9022-167F9A80C42E}" type="slidenum">
              <a:rPr lang="en-US"/>
              <a:pPr/>
              <a:t>32</a:t>
            </a:fld>
            <a:endParaRPr lang="en-US"/>
          </a:p>
        </p:txBody>
      </p:sp>
      <p:sp>
        <p:nvSpPr>
          <p:cNvPr id="613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772400" cy="5334000"/>
          </a:xfrm>
        </p:spPr>
        <p:txBody>
          <a:bodyPr/>
          <a:lstStyle/>
          <a:p>
            <a:r>
              <a:rPr lang="en-US"/>
              <a:t>But what about the interplay between mass and momentum?</a:t>
            </a:r>
          </a:p>
          <a:p>
            <a:pPr lvl="1"/>
            <a:r>
              <a:rPr lang="en-US"/>
              <a:t>Take ratio of </a:t>
            </a:r>
            <a:r>
              <a:rPr lang="en-US" i="1"/>
              <a:t>c</a:t>
            </a:r>
            <a:r>
              <a:rPr lang="en-US"/>
              <a:t> to </a:t>
            </a:r>
            <a:r>
              <a:rPr lang="en-US" i="1"/>
              <a:t>b</a:t>
            </a:r>
            <a:r>
              <a:rPr lang="en-US"/>
              <a:t> R</a:t>
            </a:r>
            <a:r>
              <a:rPr lang="en-US" baseline="-25000"/>
              <a:t>AA</a:t>
            </a:r>
            <a:r>
              <a:rPr lang="en-US"/>
              <a:t>(p</a:t>
            </a:r>
            <a:r>
              <a:rPr lang="en-US" baseline="-25000"/>
              <a:t>T</a:t>
            </a:r>
            <a:r>
              <a:rPr lang="en-US"/>
              <a:t>)</a:t>
            </a:r>
          </a:p>
          <a:p>
            <a:pPr lvl="2"/>
            <a:r>
              <a:rPr lang="en-US"/>
              <a:t>pQCD: Mass effects die out with increasing p</a:t>
            </a:r>
            <a:r>
              <a:rPr lang="en-US" baseline="-25000"/>
              <a:t>T</a:t>
            </a:r>
          </a:p>
          <a:p>
            <a:pPr lvl="2">
              <a:buFontTx/>
              <a:buNone/>
            </a:pPr>
            <a:endParaRPr lang="en-US"/>
          </a:p>
          <a:p>
            <a:pPr lvl="3"/>
            <a:r>
              <a:rPr lang="en-US"/>
              <a:t>Ratio starts below 1, asymptotically approaches 1.  Approach is slower for higher quenching</a:t>
            </a:r>
          </a:p>
          <a:p>
            <a:pPr lvl="2"/>
            <a:r>
              <a:rPr lang="en-US"/>
              <a:t>ST: drag independent of p</a:t>
            </a:r>
            <a:r>
              <a:rPr lang="en-US" baseline="-25000"/>
              <a:t>T</a:t>
            </a:r>
            <a:r>
              <a:rPr lang="en-US"/>
              <a:t>, inversely proportional to mass.  Simple analytic approx. of uniform medium gives</a:t>
            </a:r>
          </a:p>
          <a:p>
            <a:pPr lvl="2">
              <a:buFontTx/>
              <a:buNone/>
            </a:pPr>
            <a:r>
              <a:rPr lang="en-US"/>
              <a:t>R</a:t>
            </a:r>
            <a:r>
              <a:rPr lang="en-US" i="1" baseline="30000"/>
              <a:t>cb</a:t>
            </a:r>
            <a:r>
              <a:rPr lang="en-US" baseline="-25000"/>
              <a:t>pQCD</a:t>
            </a:r>
            <a:r>
              <a:rPr lang="en-US"/>
              <a:t>(p</a:t>
            </a:r>
            <a:r>
              <a:rPr lang="en-US" baseline="-25000"/>
              <a:t>T</a:t>
            </a:r>
            <a:r>
              <a:rPr lang="en-US"/>
              <a:t>) ~ </a:t>
            </a:r>
            <a:r>
              <a:rPr lang="en-US" i="1"/>
              <a:t>n</a:t>
            </a:r>
            <a:r>
              <a:rPr lang="en-US" baseline="-25000"/>
              <a:t>b</a:t>
            </a:r>
            <a:r>
              <a:rPr lang="en-US"/>
              <a:t>M</a:t>
            </a:r>
            <a:r>
              <a:rPr lang="en-US" baseline="-25000"/>
              <a:t>c</a:t>
            </a:r>
            <a:r>
              <a:rPr lang="en-US"/>
              <a:t>/</a:t>
            </a:r>
            <a:r>
              <a:rPr lang="en-US" i="1"/>
              <a:t>n</a:t>
            </a:r>
            <a:r>
              <a:rPr lang="en-US" baseline="-25000"/>
              <a:t>c</a:t>
            </a:r>
            <a:r>
              <a:rPr lang="en-US"/>
              <a:t>M</a:t>
            </a:r>
            <a:r>
              <a:rPr lang="en-US" baseline="-25000"/>
              <a:t>b </a:t>
            </a:r>
            <a:r>
              <a:rPr lang="en-US"/>
              <a:t>~ M</a:t>
            </a:r>
            <a:r>
              <a:rPr lang="en-US" baseline="-25000"/>
              <a:t>c</a:t>
            </a:r>
            <a:r>
              <a:rPr lang="en-US"/>
              <a:t>/M</a:t>
            </a:r>
            <a:r>
              <a:rPr lang="en-US" baseline="-25000"/>
              <a:t>b </a:t>
            </a:r>
            <a:r>
              <a:rPr lang="en-US"/>
              <a:t>~ .27</a:t>
            </a:r>
          </a:p>
          <a:p>
            <a:pPr lvl="3"/>
            <a:r>
              <a:rPr lang="en-US"/>
              <a:t>Ratio starts below 1; independent of p</a:t>
            </a:r>
            <a:r>
              <a:rPr lang="en-US" baseline="-25000"/>
              <a:t>T</a:t>
            </a:r>
          </a:p>
        </p:txBody>
      </p:sp>
      <p:sp>
        <p:nvSpPr>
          <p:cNvPr id="613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Asymptotic pQCD vs. AdS/CFT</a:t>
            </a:r>
            <a:endParaRPr lang="en-US" dirty="0"/>
          </a:p>
        </p:txBody>
      </p:sp>
      <p:sp>
        <p:nvSpPr>
          <p:cNvPr id="613380" name="Rectangle 4"/>
          <p:cNvSpPr>
            <a:spLocks noChangeArrowheads="1"/>
          </p:cNvSpPr>
          <p:nvPr/>
        </p:nvSpPr>
        <p:spPr bwMode="auto">
          <a:xfrm>
            <a:off x="1211263" y="3124200"/>
            <a:ext cx="6448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4D4D4D"/>
                </a:solidFill>
              </a:rPr>
              <a:t>R</a:t>
            </a:r>
            <a:r>
              <a:rPr lang="en-US" sz="2400" i="1" baseline="30000">
                <a:solidFill>
                  <a:srgbClr val="4D4D4D"/>
                </a:solidFill>
              </a:rPr>
              <a:t>cb</a:t>
            </a:r>
            <a:r>
              <a:rPr lang="en-US" sz="2400" baseline="-25000">
                <a:solidFill>
                  <a:srgbClr val="4D4D4D"/>
                </a:solidFill>
              </a:rPr>
              <a:t>pQCD</a:t>
            </a:r>
            <a:r>
              <a:rPr lang="en-US" sz="2400">
                <a:solidFill>
                  <a:srgbClr val="4D4D4D"/>
                </a:solidFill>
              </a:rPr>
              <a:t>(p</a:t>
            </a:r>
            <a:r>
              <a:rPr lang="en-US" sz="2400" baseline="-25000">
                <a:solidFill>
                  <a:srgbClr val="4D4D4D"/>
                </a:solidFill>
              </a:rPr>
              <a:t>T</a:t>
            </a:r>
            <a:r>
              <a:rPr lang="en-US" sz="2400">
                <a:solidFill>
                  <a:srgbClr val="4D4D4D"/>
                </a:solidFill>
              </a:rPr>
              <a:t>) </a:t>
            </a:r>
            <a:r>
              <a:rPr lang="en-US" sz="2400">
                <a:solidFill>
                  <a:srgbClr val="4D4D4D"/>
                </a:solidFill>
                <a:latin typeface="Symbol" pitchFamily="18" charset="2"/>
              </a:rPr>
              <a:t>~</a:t>
            </a:r>
            <a:r>
              <a:rPr lang="en-US" sz="2400">
                <a:solidFill>
                  <a:srgbClr val="4D4D4D"/>
                </a:solidFill>
              </a:rPr>
              <a:t> 1 - </a:t>
            </a:r>
            <a:r>
              <a:rPr lang="en-US" sz="2400">
                <a:solidFill>
                  <a:srgbClr val="4D4D4D"/>
                </a:solidFill>
                <a:latin typeface="Symbol" pitchFamily="18" charset="2"/>
              </a:rPr>
              <a:t>a</a:t>
            </a:r>
            <a:r>
              <a:rPr lang="en-US" sz="2400" baseline="-25000">
                <a:solidFill>
                  <a:srgbClr val="4D4D4D"/>
                </a:solidFill>
              </a:rPr>
              <a:t>s</a:t>
            </a:r>
            <a:r>
              <a:rPr lang="en-US" sz="2400">
                <a:solidFill>
                  <a:srgbClr val="4D4D4D"/>
                </a:solidFill>
              </a:rPr>
              <a:t> </a:t>
            </a:r>
            <a:r>
              <a:rPr lang="en-US" sz="2400" i="1">
                <a:solidFill>
                  <a:srgbClr val="4D4D4D"/>
                </a:solidFill>
              </a:rPr>
              <a:t>n</a:t>
            </a:r>
            <a:r>
              <a:rPr lang="en-US" sz="2400">
                <a:solidFill>
                  <a:srgbClr val="4D4D4D"/>
                </a:solidFill>
              </a:rPr>
              <a:t>(p</a:t>
            </a:r>
            <a:r>
              <a:rPr lang="en-US" sz="2400" baseline="-25000">
                <a:solidFill>
                  <a:srgbClr val="4D4D4D"/>
                </a:solidFill>
              </a:rPr>
              <a:t>T</a:t>
            </a:r>
            <a:r>
              <a:rPr lang="en-US" sz="2400">
                <a:solidFill>
                  <a:srgbClr val="4D4D4D"/>
                </a:solidFill>
              </a:rPr>
              <a:t>) L</a:t>
            </a:r>
            <a:r>
              <a:rPr lang="en-US" sz="2400" baseline="30000">
                <a:solidFill>
                  <a:srgbClr val="4D4D4D"/>
                </a:solidFill>
              </a:rPr>
              <a:t>2</a:t>
            </a:r>
            <a:r>
              <a:rPr lang="en-US" sz="2400">
                <a:solidFill>
                  <a:srgbClr val="4D4D4D"/>
                </a:solidFill>
              </a:rPr>
              <a:t> log(M</a:t>
            </a:r>
            <a:r>
              <a:rPr lang="en-US" sz="2400" baseline="-25000">
                <a:solidFill>
                  <a:srgbClr val="4D4D4D"/>
                </a:solidFill>
              </a:rPr>
              <a:t>b</a:t>
            </a:r>
            <a:r>
              <a:rPr lang="en-US" sz="2400">
                <a:solidFill>
                  <a:srgbClr val="4D4D4D"/>
                </a:solidFill>
              </a:rPr>
              <a:t>/M</a:t>
            </a:r>
            <a:r>
              <a:rPr lang="en-US" sz="2400" baseline="-25000">
                <a:solidFill>
                  <a:srgbClr val="4D4D4D"/>
                </a:solidFill>
              </a:rPr>
              <a:t>c</a:t>
            </a:r>
            <a:r>
              <a:rPr lang="en-US" sz="2400">
                <a:solidFill>
                  <a:srgbClr val="4D4D4D"/>
                </a:solidFill>
              </a:rPr>
              <a:t>) (   /p</a:t>
            </a:r>
            <a:r>
              <a:rPr lang="en-US" sz="2400" baseline="-25000">
                <a:solidFill>
                  <a:srgbClr val="4D4D4D"/>
                </a:solidFill>
              </a:rPr>
              <a:t>T</a:t>
            </a:r>
            <a:r>
              <a:rPr lang="en-US" sz="2400">
                <a:solidFill>
                  <a:srgbClr val="4D4D4D"/>
                </a:solidFill>
              </a:rPr>
              <a:t>)</a:t>
            </a:r>
            <a:endParaRPr lang="en-US" sz="2400" baseline="-25000">
              <a:solidFill>
                <a:srgbClr val="4D4D4D"/>
              </a:solidFill>
            </a:endParaRPr>
          </a:p>
        </p:txBody>
      </p:sp>
      <p:pic>
        <p:nvPicPr>
          <p:cNvPr id="613381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54800" y="3213100"/>
            <a:ext cx="274637" cy="342900"/>
          </a:xfrm>
          <a:prstGeom prst="rect">
            <a:avLst/>
          </a:prstGeom>
          <a:noFill/>
        </p:spPr>
      </p:pic>
      <p:sp>
        <p:nvSpPr>
          <p:cNvPr id="613382" name="Rectangle 6"/>
          <p:cNvSpPr>
            <a:spLocks noChangeArrowheads="1"/>
          </p:cNvSpPr>
          <p:nvPr/>
        </p:nvSpPr>
        <p:spPr bwMode="auto">
          <a:xfrm>
            <a:off x="4724400" y="3581400"/>
            <a:ext cx="3200400" cy="3556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13383" name="Rectangle 7"/>
          <p:cNvSpPr>
            <a:spLocks noChangeArrowheads="1"/>
          </p:cNvSpPr>
          <p:nvPr/>
        </p:nvSpPr>
        <p:spPr bwMode="auto">
          <a:xfrm>
            <a:off x="3657600" y="5905500"/>
            <a:ext cx="3124200" cy="342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97B66-31C1-4EDE-9BCE-3669CA544659}" type="datetime1">
              <a:rPr lang="en-US" smtClean="0"/>
              <a:pPr/>
              <a:t>6/21/2012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C3467-40D7-40D2-AB4A-51E2FAF21160}" type="slidenum">
              <a:rPr lang="en-US"/>
              <a:pPr/>
              <a:t>33</a:t>
            </a:fld>
            <a:endParaRPr lang="en-US"/>
          </a:p>
        </p:txBody>
      </p:sp>
      <p:sp>
        <p:nvSpPr>
          <p:cNvPr id="58880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4000" dirty="0" smtClean="0"/>
              <a:t>Does pQCD or AdS Yield Correct Mass &amp; Momentum </a:t>
            </a:r>
            <a:r>
              <a:rPr lang="en-US" sz="4000" dirty="0" err="1" smtClean="0"/>
              <a:t>Dependecies</a:t>
            </a:r>
            <a:r>
              <a:rPr lang="en-US" sz="4000" dirty="0" smtClean="0"/>
              <a:t> at LHC?</a:t>
            </a:r>
            <a:endParaRPr lang="en-US" sz="4000" dirty="0"/>
          </a:p>
        </p:txBody>
      </p:sp>
      <p:sp>
        <p:nvSpPr>
          <p:cNvPr id="588804" name="Rectangle 4"/>
          <p:cNvSpPr>
            <a:spLocks noChangeArrowheads="1"/>
          </p:cNvSpPr>
          <p:nvPr/>
        </p:nvSpPr>
        <p:spPr bwMode="auto">
          <a:xfrm>
            <a:off x="2819400" y="5689600"/>
            <a:ext cx="625475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400" dirty="0">
                <a:solidFill>
                  <a:srgbClr val="4D4D4D"/>
                </a:solidFill>
              </a:rPr>
              <a:t>T(</a:t>
            </a:r>
            <a:r>
              <a:rPr lang="en-US" sz="1400" dirty="0">
                <a:solidFill>
                  <a:srgbClr val="4D4D4D"/>
                </a:solidFill>
                <a:latin typeface="Symbol" pitchFamily="18" charset="2"/>
              </a:rPr>
              <a:t>t</a:t>
            </a:r>
            <a:r>
              <a:rPr lang="en-US" sz="1400" baseline="-25000" dirty="0">
                <a:solidFill>
                  <a:srgbClr val="4D4D4D"/>
                </a:solidFill>
              </a:rPr>
              <a:t>0</a:t>
            </a:r>
            <a:r>
              <a:rPr lang="en-US" sz="1400" dirty="0">
                <a:solidFill>
                  <a:srgbClr val="4D4D4D"/>
                </a:solidFill>
              </a:rPr>
              <a:t>): </a:t>
            </a:r>
            <a:r>
              <a:rPr lang="en-US" sz="1400" dirty="0" smtClean="0">
                <a:solidFill>
                  <a:srgbClr val="4D4D4D"/>
                </a:solidFill>
              </a:rPr>
              <a:t>“(”, </a:t>
            </a:r>
            <a:r>
              <a:rPr lang="en-US" sz="1400" dirty="0">
                <a:solidFill>
                  <a:srgbClr val="4D4D4D"/>
                </a:solidFill>
              </a:rPr>
              <a:t>corrections </a:t>
            </a:r>
            <a:r>
              <a:rPr lang="en-US" sz="1400" dirty="0" smtClean="0">
                <a:solidFill>
                  <a:srgbClr val="4D4D4D"/>
                </a:solidFill>
              </a:rPr>
              <a:t>likely small for </a:t>
            </a:r>
            <a:r>
              <a:rPr lang="en-US" sz="1400" dirty="0">
                <a:solidFill>
                  <a:srgbClr val="4D4D4D"/>
                </a:solidFill>
              </a:rPr>
              <a:t>smaller </a:t>
            </a:r>
            <a:r>
              <a:rPr lang="en-US" sz="1400" dirty="0" err="1">
                <a:solidFill>
                  <a:srgbClr val="4D4D4D"/>
                </a:solidFill>
              </a:rPr>
              <a:t>momenta</a:t>
            </a:r>
            <a:endParaRPr lang="en-US" sz="1400" dirty="0">
              <a:solidFill>
                <a:srgbClr val="4D4D4D"/>
              </a:solidFill>
            </a:endParaRP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400" dirty="0" err="1">
                <a:solidFill>
                  <a:srgbClr val="4D4D4D"/>
                </a:solidFill>
              </a:rPr>
              <a:t>T</a:t>
            </a:r>
            <a:r>
              <a:rPr lang="en-US" sz="1400" baseline="-25000" dirty="0" err="1">
                <a:solidFill>
                  <a:srgbClr val="4D4D4D"/>
                </a:solidFill>
              </a:rPr>
              <a:t>c</a:t>
            </a:r>
            <a:r>
              <a:rPr lang="en-US" sz="1400" dirty="0">
                <a:solidFill>
                  <a:srgbClr val="4D4D4D"/>
                </a:solidFill>
              </a:rPr>
              <a:t>: </a:t>
            </a:r>
            <a:r>
              <a:rPr lang="en-US" sz="1400" dirty="0" smtClean="0">
                <a:solidFill>
                  <a:srgbClr val="4D4D4D"/>
                </a:solidFill>
              </a:rPr>
              <a:t>“]”, </a:t>
            </a:r>
            <a:r>
              <a:rPr lang="en-US" sz="1400" dirty="0">
                <a:solidFill>
                  <a:srgbClr val="4D4D4D"/>
                </a:solidFill>
              </a:rPr>
              <a:t>corrections likely </a:t>
            </a:r>
            <a:r>
              <a:rPr lang="en-US" sz="1400" dirty="0" smtClean="0">
                <a:solidFill>
                  <a:srgbClr val="4D4D4D"/>
                </a:solidFill>
              </a:rPr>
              <a:t>large for </a:t>
            </a:r>
            <a:r>
              <a:rPr lang="en-US" sz="1400" dirty="0">
                <a:solidFill>
                  <a:srgbClr val="4D4D4D"/>
                </a:solidFill>
              </a:rPr>
              <a:t>higher </a:t>
            </a:r>
            <a:r>
              <a:rPr lang="en-US" sz="1400" dirty="0" err="1">
                <a:solidFill>
                  <a:srgbClr val="4D4D4D"/>
                </a:solidFill>
              </a:rPr>
              <a:t>momenta</a:t>
            </a:r>
            <a:endParaRPr lang="en-US" sz="1400" dirty="0">
              <a:solidFill>
                <a:srgbClr val="4D4D4D"/>
              </a:solidFill>
            </a:endParaRPr>
          </a:p>
        </p:txBody>
      </p:sp>
      <p:sp>
        <p:nvSpPr>
          <p:cNvPr id="588805" name="Text Box 5"/>
          <p:cNvSpPr txBox="1">
            <a:spLocks noChangeArrowheads="1"/>
          </p:cNvSpPr>
          <p:nvPr/>
        </p:nvSpPr>
        <p:spPr bwMode="auto">
          <a:xfrm>
            <a:off x="5715000" y="6276201"/>
            <a:ext cx="257685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See also: </a:t>
            </a:r>
          </a:p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PLB666 (2008)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07C4-6748-406C-A263-B94B7481689E}" type="datetime1">
              <a:rPr lang="en-US" smtClean="0"/>
              <a:pPr/>
              <a:t>6/21/2012</a:t>
            </a:fld>
            <a:endParaRPr lang="en-US"/>
          </a:p>
        </p:txBody>
      </p:sp>
      <p:pic>
        <p:nvPicPr>
          <p:cNvPr id="100966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71600" y="1385888"/>
            <a:ext cx="6157912" cy="4302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6500084" y="5348288"/>
            <a:ext cx="24915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PANIC11 (arXiv:1108.5876)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/>
          </a:p>
        </p:txBody>
      </p:sp>
      <p:sp>
        <p:nvSpPr>
          <p:cNvPr id="2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D2FCC-1E49-4F15-B3E8-2FA60ECB4CD9}" type="slidenum">
              <a:rPr lang="en-US"/>
              <a:pPr/>
              <a:t>34</a:t>
            </a:fld>
            <a:endParaRPr lang="en-US"/>
          </a:p>
        </p:txBody>
      </p:sp>
      <p:sp>
        <p:nvSpPr>
          <p:cNvPr id="5877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-152400" y="1219200"/>
            <a:ext cx="5791200" cy="5486400"/>
          </a:xfrm>
        </p:spPr>
        <p:txBody>
          <a:bodyPr/>
          <a:lstStyle/>
          <a:p>
            <a:pPr lvl="1"/>
            <a:r>
              <a:rPr lang="en-US" dirty="0"/>
              <a:t>Speed limit estimate for applicability of </a:t>
            </a:r>
            <a:r>
              <a:rPr lang="en-US" dirty="0" err="1"/>
              <a:t>AdS</a:t>
            </a:r>
            <a:r>
              <a:rPr lang="en-US" dirty="0"/>
              <a:t> drag</a:t>
            </a:r>
          </a:p>
          <a:p>
            <a:pPr lvl="2"/>
            <a:r>
              <a:rPr lang="en-US" dirty="0"/>
              <a:t> </a:t>
            </a:r>
            <a:r>
              <a:rPr lang="en-US" dirty="0">
                <a:latin typeface="Symbol" pitchFamily="18" charset="2"/>
              </a:rPr>
              <a:t>g</a:t>
            </a:r>
            <a:r>
              <a:rPr lang="en-US" dirty="0"/>
              <a:t> &lt;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= (1 + 2M</a:t>
            </a:r>
            <a:r>
              <a:rPr lang="en-US" baseline="-25000" dirty="0"/>
              <a:t>q</a:t>
            </a:r>
            <a:r>
              <a:rPr lang="en-US" dirty="0"/>
              <a:t>/</a:t>
            </a:r>
            <a:r>
              <a:rPr lang="en-US" dirty="0">
                <a:latin typeface="Symbol" pitchFamily="18" charset="2"/>
              </a:rPr>
              <a:t>l</a:t>
            </a:r>
            <a:r>
              <a:rPr lang="en-US" baseline="30000" dirty="0"/>
              <a:t>1/2 </a:t>
            </a:r>
            <a:r>
              <a:rPr lang="en-US" dirty="0"/>
              <a:t>T)</a:t>
            </a:r>
            <a:r>
              <a:rPr lang="en-US" baseline="30000" dirty="0"/>
              <a:t>2</a:t>
            </a:r>
            <a:endParaRPr lang="en-US" dirty="0"/>
          </a:p>
          <a:p>
            <a:pPr lvl="2">
              <a:buFontTx/>
              <a:buNone/>
            </a:pPr>
            <a:r>
              <a:rPr lang="en-US" dirty="0"/>
              <a:t>                 ~ 4M</a:t>
            </a:r>
            <a:r>
              <a:rPr lang="en-US" baseline="-25000" dirty="0"/>
              <a:t>q</a:t>
            </a:r>
            <a:r>
              <a:rPr lang="en-US" baseline="30000" dirty="0"/>
              <a:t>2</a:t>
            </a:r>
            <a:r>
              <a:rPr lang="en-US" dirty="0"/>
              <a:t>/(</a:t>
            </a:r>
            <a:r>
              <a:rPr lang="en-US" dirty="0">
                <a:latin typeface="Symbol" pitchFamily="18" charset="2"/>
              </a:rPr>
              <a:t>l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)</a:t>
            </a:r>
          </a:p>
          <a:p>
            <a:pPr lvl="3"/>
            <a:r>
              <a:rPr lang="en-US" dirty="0"/>
              <a:t>Limited by </a:t>
            </a:r>
            <a:r>
              <a:rPr lang="en-US" dirty="0" err="1"/>
              <a:t>M</a:t>
            </a:r>
            <a:r>
              <a:rPr lang="en-US" baseline="-25000" dirty="0" err="1"/>
              <a:t>charm</a:t>
            </a:r>
            <a:r>
              <a:rPr lang="en-US" dirty="0"/>
              <a:t> ~ 1.2 </a:t>
            </a:r>
            <a:r>
              <a:rPr lang="en-US" dirty="0" err="1"/>
              <a:t>GeV</a:t>
            </a:r>
            <a:endParaRPr lang="en-US" dirty="0"/>
          </a:p>
          <a:p>
            <a:pPr lvl="2"/>
            <a:r>
              <a:rPr lang="en-US" dirty="0"/>
              <a:t>Similar to BH    LPM</a:t>
            </a:r>
          </a:p>
          <a:p>
            <a:pPr lvl="3"/>
            <a:r>
              <a:rPr lang="en-US" dirty="0"/>
              <a:t>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~ </a:t>
            </a:r>
            <a:r>
              <a:rPr lang="en-US" dirty="0" err="1"/>
              <a:t>M</a:t>
            </a:r>
            <a:r>
              <a:rPr lang="en-US" baseline="-25000" dirty="0" err="1"/>
              <a:t>q</a:t>
            </a:r>
            <a:r>
              <a:rPr lang="en-US" dirty="0"/>
              <a:t>/(</a:t>
            </a:r>
            <a:r>
              <a:rPr lang="en-US" dirty="0" err="1">
                <a:latin typeface="Symbol" pitchFamily="18" charset="2"/>
              </a:rPr>
              <a:t>l</a:t>
            </a:r>
            <a:r>
              <a:rPr lang="en-US" dirty="0" err="1"/>
              <a:t>T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Importance of longitudinal momentum fluctuations</a:t>
            </a:r>
          </a:p>
          <a:p>
            <a:pPr lvl="2"/>
            <a:r>
              <a:rPr lang="en-US" dirty="0" smtClean="0"/>
              <a:t>&lt;(</a:t>
            </a:r>
            <a:r>
              <a:rPr lang="en-US" dirty="0" err="1" smtClean="0">
                <a:latin typeface="Symbol" pitchFamily="18" charset="2"/>
              </a:rPr>
              <a:t>D</a:t>
            </a:r>
            <a:r>
              <a:rPr lang="en-US" dirty="0" err="1" smtClean="0"/>
              <a:t>p</a:t>
            </a:r>
            <a:r>
              <a:rPr lang="en-US" baseline="-25000" dirty="0" err="1" smtClean="0"/>
              <a:t>L</a:t>
            </a:r>
            <a:r>
              <a:rPr lang="en-US" dirty="0" smtClean="0"/>
              <a:t>)</a:t>
            </a:r>
            <a:r>
              <a:rPr lang="en-US" baseline="30000" dirty="0" smtClean="0"/>
              <a:t>2</a:t>
            </a:r>
            <a:r>
              <a:rPr lang="en-US" dirty="0" smtClean="0"/>
              <a:t>&gt; = </a:t>
            </a:r>
            <a:r>
              <a:rPr lang="en-US" dirty="0" smtClean="0">
                <a:latin typeface="Symbol" pitchFamily="18" charset="2"/>
              </a:rPr>
              <a:t>p l</a:t>
            </a:r>
            <a:r>
              <a:rPr lang="en-US" baseline="30000" dirty="0" smtClean="0"/>
              <a:t>1/2 </a:t>
            </a:r>
            <a:r>
              <a:rPr lang="en-US" dirty="0" smtClean="0"/>
              <a:t>T</a:t>
            </a:r>
            <a:r>
              <a:rPr lang="en-US" baseline="30000" dirty="0" smtClean="0"/>
              <a:t>3 </a:t>
            </a:r>
            <a:r>
              <a:rPr lang="en-US" dirty="0" smtClean="0">
                <a:latin typeface="Symbol" pitchFamily="18" charset="2"/>
              </a:rPr>
              <a:t>g</a:t>
            </a:r>
            <a:r>
              <a:rPr lang="en-US" baseline="30000" dirty="0" smtClean="0"/>
              <a:t>5/2</a:t>
            </a:r>
          </a:p>
          <a:p>
            <a:pPr lvl="3"/>
            <a:r>
              <a:rPr lang="en-US" dirty="0" smtClean="0"/>
              <a:t>(&lt;(</a:t>
            </a:r>
            <a:r>
              <a:rPr lang="en-US" dirty="0" err="1" smtClean="0">
                <a:latin typeface="Symbol" pitchFamily="18" charset="2"/>
              </a:rPr>
              <a:t>D</a:t>
            </a:r>
            <a:r>
              <a:rPr lang="en-US" dirty="0" err="1" smtClean="0"/>
              <a:t>p</a:t>
            </a:r>
            <a:r>
              <a:rPr lang="en-US" baseline="-25000" dirty="0" err="1" smtClean="0"/>
              <a:t>L</a:t>
            </a:r>
            <a:r>
              <a:rPr lang="en-US" dirty="0" smtClean="0"/>
              <a:t>)</a:t>
            </a:r>
            <a:r>
              <a:rPr lang="en-US" baseline="30000" dirty="0" smtClean="0"/>
              <a:t>2</a:t>
            </a:r>
            <a:r>
              <a:rPr lang="en-US" dirty="0" smtClean="0"/>
              <a:t>&gt;)</a:t>
            </a:r>
            <a:r>
              <a:rPr lang="en-US" baseline="30000" dirty="0" smtClean="0"/>
              <a:t>1/2</a:t>
            </a:r>
            <a:r>
              <a:rPr lang="en-US" dirty="0" smtClean="0"/>
              <a:t> ~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L</a:t>
            </a:r>
            <a:r>
              <a:rPr lang="en-US" dirty="0" smtClean="0"/>
              <a:t> =&gt;</a:t>
            </a:r>
            <a:r>
              <a:rPr lang="en-US" dirty="0" smtClean="0">
                <a:latin typeface="Symbol" pitchFamily="18" charset="2"/>
              </a:rPr>
              <a:t> </a:t>
            </a:r>
            <a:r>
              <a:rPr lang="en-US" dirty="0" err="1" smtClean="0">
                <a:latin typeface="Symbol" pitchFamily="18" charset="2"/>
              </a:rPr>
              <a:t>g</a:t>
            </a:r>
            <a:r>
              <a:rPr lang="en-US" baseline="-25000" dirty="0" err="1" smtClean="0"/>
              <a:t>crit</a:t>
            </a:r>
            <a:r>
              <a:rPr lang="en-US" dirty="0" smtClean="0"/>
              <a:t> ~ </a:t>
            </a:r>
            <a:r>
              <a:rPr lang="en-US" dirty="0" err="1" smtClean="0"/>
              <a:t>M</a:t>
            </a:r>
            <a:r>
              <a:rPr lang="en-US" baseline="-25000" dirty="0" err="1" smtClean="0"/>
              <a:t>q</a:t>
            </a:r>
            <a:r>
              <a:rPr lang="en-US" dirty="0" smtClean="0"/>
              <a:t>/(4 T)</a:t>
            </a:r>
          </a:p>
          <a:p>
            <a:pPr lvl="2"/>
            <a:r>
              <a:rPr lang="en-US" dirty="0" err="1" smtClean="0"/>
              <a:t>Decorrelation</a:t>
            </a:r>
            <a:r>
              <a:rPr lang="en-US" dirty="0" smtClean="0"/>
              <a:t> of HF?</a:t>
            </a:r>
          </a:p>
          <a:p>
            <a:pPr lvl="2"/>
            <a:endParaRPr lang="en-US" dirty="0"/>
          </a:p>
        </p:txBody>
      </p:sp>
      <p:sp>
        <p:nvSpPr>
          <p:cNvPr id="58777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 So Fast!</a:t>
            </a:r>
          </a:p>
        </p:txBody>
      </p:sp>
      <p:grpSp>
        <p:nvGrpSpPr>
          <p:cNvPr id="2" name="Group 29"/>
          <p:cNvGrpSpPr/>
          <p:nvPr/>
        </p:nvGrpSpPr>
        <p:grpSpPr>
          <a:xfrm>
            <a:off x="5181600" y="990600"/>
            <a:ext cx="3886200" cy="4329113"/>
            <a:chOff x="5181600" y="1295400"/>
            <a:chExt cx="3886200" cy="4329113"/>
          </a:xfrm>
        </p:grpSpPr>
        <p:sp>
          <p:nvSpPr>
            <p:cNvPr id="587780" name="Text Box 4"/>
            <p:cNvSpPr txBox="1">
              <a:spLocks noChangeArrowheads="1"/>
            </p:cNvSpPr>
            <p:nvPr/>
          </p:nvSpPr>
          <p:spPr bwMode="auto">
            <a:xfrm>
              <a:off x="6096000" y="5257800"/>
              <a:ext cx="17716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charset="0"/>
                </a:rPr>
                <a:t>D3 Black Brane</a:t>
              </a:r>
            </a:p>
          </p:txBody>
        </p:sp>
        <p:sp>
          <p:nvSpPr>
            <p:cNvPr id="587781" name="Text Box 5"/>
            <p:cNvSpPr txBox="1">
              <a:spLocks noChangeArrowheads="1"/>
            </p:cNvSpPr>
            <p:nvPr/>
          </p:nvSpPr>
          <p:spPr bwMode="auto">
            <a:xfrm>
              <a:off x="5943600" y="1295400"/>
              <a:ext cx="18224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charset="0"/>
                </a:rPr>
                <a:t>D7 Probe Brane</a:t>
              </a:r>
            </a:p>
          </p:txBody>
        </p:sp>
        <p:sp>
          <p:nvSpPr>
            <p:cNvPr id="587782" name="AutoShape 6"/>
            <p:cNvSpPr>
              <a:spLocks noChangeArrowheads="1"/>
            </p:cNvSpPr>
            <p:nvPr/>
          </p:nvSpPr>
          <p:spPr bwMode="auto">
            <a:xfrm>
              <a:off x="5181600" y="16764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83" name="Text Box 7"/>
            <p:cNvSpPr txBox="1">
              <a:spLocks noChangeArrowheads="1"/>
            </p:cNvSpPr>
            <p:nvPr/>
          </p:nvSpPr>
          <p:spPr bwMode="auto">
            <a:xfrm>
              <a:off x="7848600" y="1371600"/>
              <a:ext cx="3619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rgbClr val="CC00CC"/>
                  </a:solidFill>
                  <a:latin typeface="Arial" charset="0"/>
                </a:rPr>
                <a:t>Q</a:t>
              </a:r>
            </a:p>
          </p:txBody>
        </p:sp>
        <p:sp>
          <p:nvSpPr>
            <p:cNvPr id="587784" name="Oval 8"/>
            <p:cNvSpPr>
              <a:spLocks noChangeArrowheads="1"/>
            </p:cNvSpPr>
            <p:nvPr/>
          </p:nvSpPr>
          <p:spPr bwMode="auto">
            <a:xfrm>
              <a:off x="8001000" y="1752600"/>
              <a:ext cx="152400" cy="152400"/>
            </a:xfrm>
            <a:prstGeom prst="ellipse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85" name="Text Box 9"/>
            <p:cNvSpPr txBox="1">
              <a:spLocks noChangeArrowheads="1"/>
            </p:cNvSpPr>
            <p:nvPr/>
          </p:nvSpPr>
          <p:spPr bwMode="auto">
            <a:xfrm>
              <a:off x="5594350" y="2587625"/>
              <a:ext cx="2406650" cy="650875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800">
                  <a:latin typeface="Arial" charset="0"/>
                </a:rPr>
                <a:t>Worldsheet boundary Spacelike</a:t>
              </a:r>
              <a:r>
                <a:rPr lang="en-US" sz="1800">
                  <a:latin typeface="Symbol" pitchFamily="18" charset="2"/>
                </a:rPr>
                <a:t>  </a:t>
              </a:r>
              <a:r>
                <a:rPr lang="en-US" sz="1800">
                  <a:latin typeface="Arial" charset="0"/>
                </a:rPr>
                <a:t>if </a:t>
              </a:r>
              <a:r>
                <a:rPr lang="en-US" sz="1800">
                  <a:latin typeface="Symbol" pitchFamily="18" charset="2"/>
                </a:rPr>
                <a:t> g</a:t>
              </a:r>
              <a:r>
                <a:rPr lang="en-US" sz="1800">
                  <a:latin typeface="Arial" charset="0"/>
                </a:rPr>
                <a:t> &gt; </a:t>
              </a:r>
              <a:r>
                <a:rPr lang="en-US" sz="1800">
                  <a:latin typeface="Symbol" pitchFamily="18" charset="2"/>
                </a:rPr>
                <a:t>g</a:t>
              </a:r>
              <a:r>
                <a:rPr lang="en-US" sz="1800" baseline="-25000">
                  <a:latin typeface="Arial" charset="0"/>
                </a:rPr>
                <a:t>crit</a:t>
              </a:r>
            </a:p>
          </p:txBody>
        </p:sp>
        <p:sp>
          <p:nvSpPr>
            <p:cNvPr id="587786" name="Line 10"/>
            <p:cNvSpPr>
              <a:spLocks noChangeShapeType="1"/>
            </p:cNvSpPr>
            <p:nvPr/>
          </p:nvSpPr>
          <p:spPr bwMode="auto">
            <a:xfrm flipH="1">
              <a:off x="7543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7" name="Line 11"/>
            <p:cNvSpPr>
              <a:spLocks noChangeShapeType="1"/>
            </p:cNvSpPr>
            <p:nvPr/>
          </p:nvSpPr>
          <p:spPr bwMode="auto">
            <a:xfrm flipH="1">
              <a:off x="7162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8" name="Line 12"/>
            <p:cNvSpPr>
              <a:spLocks noChangeShapeType="1"/>
            </p:cNvSpPr>
            <p:nvPr/>
          </p:nvSpPr>
          <p:spPr bwMode="auto">
            <a:xfrm flipH="1">
              <a:off x="6781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9" name="Line 13"/>
            <p:cNvSpPr>
              <a:spLocks noChangeShapeType="1"/>
            </p:cNvSpPr>
            <p:nvPr/>
          </p:nvSpPr>
          <p:spPr bwMode="auto">
            <a:xfrm flipH="1" flipV="1">
              <a:off x="7696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0" name="Line 14"/>
            <p:cNvSpPr>
              <a:spLocks noChangeShapeType="1"/>
            </p:cNvSpPr>
            <p:nvPr/>
          </p:nvSpPr>
          <p:spPr bwMode="auto">
            <a:xfrm flipH="1" flipV="1">
              <a:off x="7315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1" name="Line 15"/>
            <p:cNvSpPr>
              <a:spLocks noChangeShapeType="1"/>
            </p:cNvSpPr>
            <p:nvPr/>
          </p:nvSpPr>
          <p:spPr bwMode="auto">
            <a:xfrm flipH="1" flipV="1">
              <a:off x="6934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2" name="AutoShape 16"/>
            <p:cNvSpPr>
              <a:spLocks noChangeArrowheads="1"/>
            </p:cNvSpPr>
            <p:nvPr/>
          </p:nvSpPr>
          <p:spPr bwMode="auto">
            <a:xfrm>
              <a:off x="5257800" y="48768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93" name="Line 17"/>
            <p:cNvSpPr>
              <a:spLocks noChangeShapeType="1"/>
            </p:cNvSpPr>
            <p:nvPr/>
          </p:nvSpPr>
          <p:spPr bwMode="auto">
            <a:xfrm>
              <a:off x="8229600" y="1828800"/>
              <a:ext cx="6858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4" name="Text Box 18"/>
            <p:cNvSpPr txBox="1">
              <a:spLocks noChangeArrowheads="1"/>
            </p:cNvSpPr>
            <p:nvPr/>
          </p:nvSpPr>
          <p:spPr bwMode="auto">
            <a:xfrm>
              <a:off x="5791200" y="3581400"/>
              <a:ext cx="1987550" cy="915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latin typeface="Arial" charset="0"/>
                </a:rPr>
                <a:t>Trailing</a:t>
              </a:r>
            </a:p>
            <a:p>
              <a:pPr algn="ctr"/>
              <a:r>
                <a:rPr lang="en-US" sz="1800">
                  <a:latin typeface="Arial" charset="0"/>
                </a:rPr>
                <a:t>String</a:t>
              </a:r>
            </a:p>
            <a:p>
              <a:pPr algn="ctr"/>
              <a:r>
                <a:rPr lang="en-US" sz="1800">
                  <a:latin typeface="Arial" charset="0"/>
                </a:rPr>
                <a:t>“Brachistochrone”</a:t>
              </a:r>
            </a:p>
          </p:txBody>
        </p:sp>
        <p:grpSp>
          <p:nvGrpSpPr>
            <p:cNvPr id="3" name="Group 19"/>
            <p:cNvGrpSpPr>
              <a:grpSpLocks/>
            </p:cNvGrpSpPr>
            <p:nvPr/>
          </p:nvGrpSpPr>
          <p:grpSpPr bwMode="auto">
            <a:xfrm>
              <a:off x="5486400" y="1676400"/>
              <a:ext cx="3581400" cy="3795713"/>
              <a:chOff x="3504" y="1056"/>
              <a:chExt cx="2256" cy="2391"/>
            </a:xfrm>
          </p:grpSpPr>
          <p:pic>
            <p:nvPicPr>
              <p:cNvPr id="587796" name="Picture 20" descr="070520Dangle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504" y="1056"/>
                <a:ext cx="2256" cy="2256"/>
              </a:xfrm>
              <a:prstGeom prst="rect">
                <a:avLst/>
              </a:prstGeom>
              <a:noFill/>
            </p:spPr>
          </p:pic>
          <p:sp>
            <p:nvSpPr>
              <p:cNvPr id="587797" name="Text Box 21"/>
              <p:cNvSpPr txBox="1">
                <a:spLocks noChangeArrowheads="1"/>
              </p:cNvSpPr>
              <p:nvPr/>
            </p:nvSpPr>
            <p:spPr bwMode="auto">
              <a:xfrm>
                <a:off x="5476" y="3216"/>
                <a:ext cx="28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Arial" charset="0"/>
                  </a:rPr>
                  <a:t>“z”</a:t>
                </a:r>
              </a:p>
            </p:txBody>
          </p:sp>
          <p:sp>
            <p:nvSpPr>
              <p:cNvPr id="587798" name="Text Box 22"/>
              <p:cNvSpPr txBox="1">
                <a:spLocks noChangeArrowheads="1"/>
              </p:cNvSpPr>
              <p:nvPr/>
            </p:nvSpPr>
            <p:spPr bwMode="auto">
              <a:xfrm>
                <a:off x="3648" y="2160"/>
                <a:ext cx="2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Arial" charset="0"/>
                  </a:rPr>
                  <a:t>x</a:t>
                </a:r>
                <a:r>
                  <a:rPr lang="en-US" sz="1800" baseline="-25000">
                    <a:latin typeface="Arial" charset="0"/>
                  </a:rPr>
                  <a:t>5</a:t>
                </a:r>
                <a:endParaRPr lang="en-US" sz="1800">
                  <a:latin typeface="Arial" charset="0"/>
                </a:endParaRPr>
              </a:p>
            </p:txBody>
          </p:sp>
        </p:grpSp>
        <p:sp>
          <p:nvSpPr>
            <p:cNvPr id="587799" name="AutoShape 23"/>
            <p:cNvSpPr>
              <a:spLocks noChangeArrowheads="1"/>
            </p:cNvSpPr>
            <p:nvPr/>
          </p:nvSpPr>
          <p:spPr bwMode="auto">
            <a:xfrm>
              <a:off x="5257800" y="22098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rgbClr val="FF0000">
                <a:alpha val="34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800" name="Freeform 24"/>
            <p:cNvSpPr>
              <a:spLocks/>
            </p:cNvSpPr>
            <p:nvPr/>
          </p:nvSpPr>
          <p:spPr bwMode="auto">
            <a:xfrm>
              <a:off x="7431088" y="2235200"/>
              <a:ext cx="919162" cy="276225"/>
            </a:xfrm>
            <a:custGeom>
              <a:avLst/>
              <a:gdLst/>
              <a:ahLst/>
              <a:cxnLst>
                <a:cxn ang="0">
                  <a:pos x="435" y="124"/>
                </a:cxn>
                <a:cxn ang="0">
                  <a:pos x="407" y="96"/>
                </a:cxn>
                <a:cxn ang="0">
                  <a:pos x="395" y="88"/>
                </a:cxn>
                <a:cxn ang="0">
                  <a:pos x="367" y="96"/>
                </a:cxn>
                <a:cxn ang="0">
                  <a:pos x="359" y="108"/>
                </a:cxn>
                <a:cxn ang="0">
                  <a:pos x="355" y="120"/>
                </a:cxn>
                <a:cxn ang="0">
                  <a:pos x="331" y="136"/>
                </a:cxn>
                <a:cxn ang="0">
                  <a:pos x="259" y="128"/>
                </a:cxn>
                <a:cxn ang="0">
                  <a:pos x="239" y="112"/>
                </a:cxn>
                <a:cxn ang="0">
                  <a:pos x="219" y="92"/>
                </a:cxn>
                <a:cxn ang="0">
                  <a:pos x="195" y="84"/>
                </a:cxn>
                <a:cxn ang="0">
                  <a:pos x="143" y="92"/>
                </a:cxn>
                <a:cxn ang="0">
                  <a:pos x="135" y="116"/>
                </a:cxn>
                <a:cxn ang="0">
                  <a:pos x="83" y="168"/>
                </a:cxn>
                <a:cxn ang="0">
                  <a:pos x="47" y="160"/>
                </a:cxn>
                <a:cxn ang="0">
                  <a:pos x="7" y="112"/>
                </a:cxn>
                <a:cxn ang="0">
                  <a:pos x="3" y="96"/>
                </a:cxn>
                <a:cxn ang="0">
                  <a:pos x="7" y="44"/>
                </a:cxn>
                <a:cxn ang="0">
                  <a:pos x="23" y="48"/>
                </a:cxn>
                <a:cxn ang="0">
                  <a:pos x="71" y="72"/>
                </a:cxn>
                <a:cxn ang="0">
                  <a:pos x="79" y="84"/>
                </a:cxn>
                <a:cxn ang="0">
                  <a:pos x="103" y="92"/>
                </a:cxn>
                <a:cxn ang="0">
                  <a:pos x="167" y="128"/>
                </a:cxn>
                <a:cxn ang="0">
                  <a:pos x="191" y="136"/>
                </a:cxn>
                <a:cxn ang="0">
                  <a:pos x="247" y="92"/>
                </a:cxn>
                <a:cxn ang="0">
                  <a:pos x="299" y="56"/>
                </a:cxn>
                <a:cxn ang="0">
                  <a:pos x="387" y="76"/>
                </a:cxn>
                <a:cxn ang="0">
                  <a:pos x="447" y="60"/>
                </a:cxn>
                <a:cxn ang="0">
                  <a:pos x="527" y="12"/>
                </a:cxn>
                <a:cxn ang="0">
                  <a:pos x="551" y="4"/>
                </a:cxn>
                <a:cxn ang="0">
                  <a:pos x="563" y="0"/>
                </a:cxn>
                <a:cxn ang="0">
                  <a:pos x="579" y="48"/>
                </a:cxn>
                <a:cxn ang="0">
                  <a:pos x="535" y="56"/>
                </a:cxn>
              </a:cxnLst>
              <a:rect l="0" t="0" r="r" b="b"/>
              <a:pathLst>
                <a:path w="579" h="174">
                  <a:moveTo>
                    <a:pt x="435" y="124"/>
                  </a:moveTo>
                  <a:cubicBezTo>
                    <a:pt x="428" y="103"/>
                    <a:pt x="435" y="114"/>
                    <a:pt x="407" y="96"/>
                  </a:cubicBezTo>
                  <a:cubicBezTo>
                    <a:pt x="403" y="93"/>
                    <a:pt x="395" y="88"/>
                    <a:pt x="395" y="88"/>
                  </a:cubicBezTo>
                  <a:cubicBezTo>
                    <a:pt x="394" y="88"/>
                    <a:pt x="370" y="94"/>
                    <a:pt x="367" y="96"/>
                  </a:cubicBezTo>
                  <a:cubicBezTo>
                    <a:pt x="363" y="99"/>
                    <a:pt x="361" y="104"/>
                    <a:pt x="359" y="108"/>
                  </a:cubicBezTo>
                  <a:cubicBezTo>
                    <a:pt x="357" y="112"/>
                    <a:pt x="358" y="117"/>
                    <a:pt x="355" y="120"/>
                  </a:cubicBezTo>
                  <a:cubicBezTo>
                    <a:pt x="348" y="127"/>
                    <a:pt x="331" y="136"/>
                    <a:pt x="331" y="136"/>
                  </a:cubicBezTo>
                  <a:cubicBezTo>
                    <a:pt x="307" y="134"/>
                    <a:pt x="278" y="143"/>
                    <a:pt x="259" y="128"/>
                  </a:cubicBezTo>
                  <a:cubicBezTo>
                    <a:pt x="233" y="107"/>
                    <a:pt x="269" y="122"/>
                    <a:pt x="239" y="112"/>
                  </a:cubicBezTo>
                  <a:cubicBezTo>
                    <a:pt x="232" y="101"/>
                    <a:pt x="232" y="98"/>
                    <a:pt x="219" y="92"/>
                  </a:cubicBezTo>
                  <a:cubicBezTo>
                    <a:pt x="211" y="89"/>
                    <a:pt x="195" y="84"/>
                    <a:pt x="195" y="84"/>
                  </a:cubicBezTo>
                  <a:cubicBezTo>
                    <a:pt x="178" y="86"/>
                    <a:pt x="153" y="78"/>
                    <a:pt x="143" y="92"/>
                  </a:cubicBezTo>
                  <a:cubicBezTo>
                    <a:pt x="138" y="99"/>
                    <a:pt x="135" y="116"/>
                    <a:pt x="135" y="116"/>
                  </a:cubicBezTo>
                  <a:cubicBezTo>
                    <a:pt x="130" y="174"/>
                    <a:pt x="137" y="174"/>
                    <a:pt x="83" y="168"/>
                  </a:cubicBezTo>
                  <a:cubicBezTo>
                    <a:pt x="71" y="164"/>
                    <a:pt x="58" y="165"/>
                    <a:pt x="47" y="160"/>
                  </a:cubicBezTo>
                  <a:cubicBezTo>
                    <a:pt x="30" y="153"/>
                    <a:pt x="20" y="125"/>
                    <a:pt x="7" y="112"/>
                  </a:cubicBezTo>
                  <a:cubicBezTo>
                    <a:pt x="6" y="107"/>
                    <a:pt x="3" y="101"/>
                    <a:pt x="3" y="96"/>
                  </a:cubicBezTo>
                  <a:cubicBezTo>
                    <a:pt x="3" y="79"/>
                    <a:pt x="0" y="60"/>
                    <a:pt x="7" y="44"/>
                  </a:cubicBezTo>
                  <a:cubicBezTo>
                    <a:pt x="9" y="39"/>
                    <a:pt x="18" y="46"/>
                    <a:pt x="23" y="48"/>
                  </a:cubicBezTo>
                  <a:cubicBezTo>
                    <a:pt x="41" y="53"/>
                    <a:pt x="53" y="66"/>
                    <a:pt x="71" y="72"/>
                  </a:cubicBezTo>
                  <a:cubicBezTo>
                    <a:pt x="74" y="76"/>
                    <a:pt x="75" y="81"/>
                    <a:pt x="79" y="84"/>
                  </a:cubicBezTo>
                  <a:cubicBezTo>
                    <a:pt x="86" y="88"/>
                    <a:pt x="103" y="92"/>
                    <a:pt x="103" y="92"/>
                  </a:cubicBezTo>
                  <a:cubicBezTo>
                    <a:pt x="131" y="120"/>
                    <a:pt x="131" y="116"/>
                    <a:pt x="167" y="128"/>
                  </a:cubicBezTo>
                  <a:cubicBezTo>
                    <a:pt x="175" y="131"/>
                    <a:pt x="191" y="136"/>
                    <a:pt x="191" y="136"/>
                  </a:cubicBezTo>
                  <a:cubicBezTo>
                    <a:pt x="233" y="128"/>
                    <a:pt x="217" y="112"/>
                    <a:pt x="247" y="92"/>
                  </a:cubicBezTo>
                  <a:cubicBezTo>
                    <a:pt x="254" y="72"/>
                    <a:pt x="279" y="63"/>
                    <a:pt x="299" y="56"/>
                  </a:cubicBezTo>
                  <a:cubicBezTo>
                    <a:pt x="351" y="60"/>
                    <a:pt x="347" y="66"/>
                    <a:pt x="387" y="76"/>
                  </a:cubicBezTo>
                  <a:cubicBezTo>
                    <a:pt x="411" y="73"/>
                    <a:pt x="427" y="73"/>
                    <a:pt x="447" y="60"/>
                  </a:cubicBezTo>
                  <a:cubicBezTo>
                    <a:pt x="467" y="30"/>
                    <a:pt x="492" y="17"/>
                    <a:pt x="527" y="12"/>
                  </a:cubicBezTo>
                  <a:cubicBezTo>
                    <a:pt x="535" y="9"/>
                    <a:pt x="543" y="7"/>
                    <a:pt x="551" y="4"/>
                  </a:cubicBezTo>
                  <a:cubicBezTo>
                    <a:pt x="555" y="3"/>
                    <a:pt x="563" y="0"/>
                    <a:pt x="563" y="0"/>
                  </a:cubicBezTo>
                  <a:cubicBezTo>
                    <a:pt x="573" y="15"/>
                    <a:pt x="575" y="30"/>
                    <a:pt x="579" y="48"/>
                  </a:cubicBezTo>
                  <a:cubicBezTo>
                    <a:pt x="558" y="62"/>
                    <a:pt x="572" y="56"/>
                    <a:pt x="535" y="56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87801" name="Line 25"/>
          <p:cNvSpPr>
            <a:spLocks noChangeShapeType="1"/>
          </p:cNvSpPr>
          <p:nvPr/>
        </p:nvSpPr>
        <p:spPr bwMode="auto">
          <a:xfrm>
            <a:off x="2895600" y="3620037"/>
            <a:ext cx="254000" cy="0"/>
          </a:xfrm>
          <a:prstGeom prst="line">
            <a:avLst/>
          </a:prstGeom>
          <a:noFill/>
          <a:ln w="25400">
            <a:solidFill>
              <a:srgbClr val="4D4D4D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" name="Date Placeholder 2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7DE25-307D-4AA4-8971-9AE3B20A3862}" type="datetime1">
              <a:rPr lang="en-US" smtClean="0"/>
              <a:pPr/>
              <a:t>6/21/2012</a:t>
            </a:fld>
            <a:endParaRPr lang="en-US"/>
          </a:p>
        </p:txBody>
      </p:sp>
      <p:pic>
        <p:nvPicPr>
          <p:cNvPr id="31" name="Picture 30" descr="spagethi1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53200" y="5467350"/>
            <a:ext cx="1143000" cy="12382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7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7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7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77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7778" grpId="0" uiExpand="1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/>
          </a:p>
        </p:txBody>
      </p:sp>
      <p:sp>
        <p:nvSpPr>
          <p:cNvPr id="3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0CBD6-03FC-4F99-B36F-CAF0AEC35CC4}" type="slidenum">
              <a:rPr lang="en-US"/>
              <a:pPr/>
              <a:t>35</a:t>
            </a:fld>
            <a:endParaRPr lang="en-US"/>
          </a:p>
        </p:txBody>
      </p:sp>
      <p:sp>
        <p:nvSpPr>
          <p:cNvPr id="9502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AdS HQ E-Loss in Cold Nuclear Matter</a:t>
            </a:r>
            <a:endParaRPr lang="en-US" dirty="0"/>
          </a:p>
        </p:txBody>
      </p:sp>
      <p:graphicFrame>
        <p:nvGraphicFramePr>
          <p:cNvPr id="950275" name="Object 3"/>
          <p:cNvGraphicFramePr>
            <a:graphicFrameLocks noChangeAspect="1"/>
          </p:cNvGraphicFramePr>
          <p:nvPr/>
        </p:nvGraphicFramePr>
        <p:xfrm>
          <a:off x="152400" y="2738735"/>
          <a:ext cx="2112963" cy="2133600"/>
        </p:xfrm>
        <a:graphic>
          <a:graphicData uri="http://schemas.openxmlformats.org/presentationml/2006/ole">
            <p:oleObj spid="_x0000_s1140738" name="Image" r:id="rId3" imgW="4939683" imgH="4990476" progId="">
              <p:embed/>
            </p:oleObj>
          </a:graphicData>
        </a:graphic>
      </p:graphicFrame>
      <p:sp>
        <p:nvSpPr>
          <p:cNvPr id="950276" name="Text Box 4"/>
          <p:cNvSpPr txBox="1">
            <a:spLocks noChangeArrowheads="1"/>
          </p:cNvSpPr>
          <p:nvPr/>
        </p:nvSpPr>
        <p:spPr bwMode="auto">
          <a:xfrm>
            <a:off x="0" y="4872335"/>
            <a:ext cx="2286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200" dirty="0"/>
              <a:t>Albacete, </a:t>
            </a:r>
            <a:r>
              <a:rPr lang="en-US" sz="1200" dirty="0" err="1"/>
              <a:t>Kovchegov</a:t>
            </a:r>
            <a:r>
              <a:rPr lang="en-US" sz="1200" dirty="0"/>
              <a:t>, </a:t>
            </a:r>
            <a:r>
              <a:rPr lang="en-US" sz="1200" dirty="0" err="1"/>
              <a:t>Taliotis</a:t>
            </a:r>
            <a:r>
              <a:rPr lang="en-US" sz="1200" dirty="0"/>
              <a:t>,</a:t>
            </a:r>
          </a:p>
          <a:p>
            <a:r>
              <a:rPr lang="en-US" sz="1200" dirty="0"/>
              <a:t>JHEP </a:t>
            </a:r>
            <a:r>
              <a:rPr lang="en-US" sz="1200" b="1" dirty="0"/>
              <a:t>0807</a:t>
            </a:r>
            <a:r>
              <a:rPr lang="en-US" sz="1200" dirty="0"/>
              <a:t>, 074 (2008)</a:t>
            </a:r>
          </a:p>
        </p:txBody>
      </p:sp>
      <p:sp>
        <p:nvSpPr>
          <p:cNvPr id="950279" name="Text Box 7"/>
          <p:cNvSpPr txBox="1">
            <a:spLocks noChangeArrowheads="1"/>
          </p:cNvSpPr>
          <p:nvPr/>
        </p:nvSpPr>
        <p:spPr bwMode="auto">
          <a:xfrm>
            <a:off x="365125" y="914400"/>
            <a:ext cx="4552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660000"/>
                </a:solidFill>
              </a:rPr>
              <a:t>Constant T Thermal Black Brane</a:t>
            </a:r>
          </a:p>
        </p:txBody>
      </p:sp>
      <p:sp>
        <p:nvSpPr>
          <p:cNvPr id="950280" name="Text Box 8"/>
          <p:cNvSpPr txBox="1">
            <a:spLocks noChangeArrowheads="1"/>
          </p:cNvSpPr>
          <p:nvPr/>
        </p:nvSpPr>
        <p:spPr bwMode="auto">
          <a:xfrm>
            <a:off x="2870200" y="2286000"/>
            <a:ext cx="2616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660000"/>
                </a:solidFill>
              </a:rPr>
              <a:t>Shock Geometries</a:t>
            </a:r>
            <a:endParaRPr lang="en-US" sz="2400" dirty="0">
              <a:solidFill>
                <a:srgbClr val="005400"/>
              </a:solidFill>
            </a:endParaRPr>
          </a:p>
        </p:txBody>
      </p:sp>
      <p:sp>
        <p:nvSpPr>
          <p:cNvPr id="950281" name="Text Box 9"/>
          <p:cNvSpPr txBox="1">
            <a:spLocks noChangeArrowheads="1"/>
          </p:cNvSpPr>
          <p:nvPr/>
        </p:nvSpPr>
        <p:spPr bwMode="auto">
          <a:xfrm>
            <a:off x="3505200" y="2743200"/>
            <a:ext cx="21526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005400"/>
                </a:solidFill>
              </a:rPr>
              <a:t>Nucleus as Shock</a:t>
            </a:r>
          </a:p>
        </p:txBody>
      </p:sp>
      <p:sp>
        <p:nvSpPr>
          <p:cNvPr id="950282" name="Text Box 10"/>
          <p:cNvSpPr txBox="1">
            <a:spLocks noChangeArrowheads="1"/>
          </p:cNvSpPr>
          <p:nvPr/>
        </p:nvSpPr>
        <p:spPr bwMode="auto">
          <a:xfrm>
            <a:off x="3505200" y="3886200"/>
            <a:ext cx="3181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5400"/>
                </a:solidFill>
              </a:rPr>
              <a:t>Embedded String in Shock</a:t>
            </a:r>
          </a:p>
        </p:txBody>
      </p:sp>
      <p:sp>
        <p:nvSpPr>
          <p:cNvPr id="950283" name="Text Box 11"/>
          <p:cNvSpPr txBox="1">
            <a:spLocks noChangeArrowheads="1"/>
          </p:cNvSpPr>
          <p:nvPr/>
        </p:nvSpPr>
        <p:spPr bwMode="auto">
          <a:xfrm>
            <a:off x="2057400" y="3272135"/>
            <a:ext cx="649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/>
              <a:t>DIS</a:t>
            </a: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3806825" y="5054958"/>
            <a:ext cx="1831975" cy="960438"/>
            <a:chOff x="2236" y="2926"/>
            <a:chExt cx="1154" cy="605"/>
          </a:xfrm>
        </p:grpSpPr>
        <p:graphicFrame>
          <p:nvGraphicFramePr>
            <p:cNvPr id="950285" name="Object 13"/>
            <p:cNvGraphicFramePr>
              <a:graphicFrameLocks noChangeAspect="1"/>
            </p:cNvGraphicFramePr>
            <p:nvPr/>
          </p:nvGraphicFramePr>
          <p:xfrm>
            <a:off x="2408" y="3034"/>
            <a:ext cx="904" cy="488"/>
          </p:xfrm>
          <a:graphic>
            <a:graphicData uri="http://schemas.openxmlformats.org/presentationml/2006/ole">
              <p:oleObj spid="_x0000_s1140743" name="Image" r:id="rId4" imgW="1434415" imgH="774330" progId="">
                <p:embed/>
              </p:oleObj>
            </a:graphicData>
          </a:graphic>
        </p:graphicFrame>
        <p:sp>
          <p:nvSpPr>
            <p:cNvPr id="950286" name="Text Box 14"/>
            <p:cNvSpPr txBox="1">
              <a:spLocks noChangeArrowheads="1"/>
            </p:cNvSpPr>
            <p:nvPr/>
          </p:nvSpPr>
          <p:spPr bwMode="auto">
            <a:xfrm>
              <a:off x="3199" y="3113"/>
              <a:ext cx="19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Q</a:t>
              </a:r>
            </a:p>
          </p:txBody>
        </p:sp>
        <p:sp>
          <p:nvSpPr>
            <p:cNvPr id="950287" name="Line 15"/>
            <p:cNvSpPr>
              <a:spLocks noChangeShapeType="1"/>
            </p:cNvSpPr>
            <p:nvPr/>
          </p:nvSpPr>
          <p:spPr bwMode="auto">
            <a:xfrm>
              <a:off x="2650" y="3118"/>
              <a:ext cx="192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50288" name="Text Box 16"/>
            <p:cNvSpPr txBox="1">
              <a:spLocks noChangeArrowheads="1"/>
            </p:cNvSpPr>
            <p:nvPr/>
          </p:nvSpPr>
          <p:spPr bwMode="auto">
            <a:xfrm>
              <a:off x="2679" y="2926"/>
              <a:ext cx="355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 err="1">
                  <a:latin typeface="Arial" charset="0"/>
                </a:rPr>
                <a:t>v</a:t>
              </a:r>
              <a:r>
                <a:rPr lang="en-US" sz="1200" b="1" baseline="-25000" dirty="0" err="1">
                  <a:latin typeface="Arial" charset="0"/>
                </a:rPr>
                <a:t>shock</a:t>
              </a:r>
              <a:endParaRPr lang="en-US" sz="1200" b="1" baseline="-25000" dirty="0">
                <a:latin typeface="Arial" charset="0"/>
              </a:endParaRPr>
            </a:p>
          </p:txBody>
        </p:sp>
        <p:sp>
          <p:nvSpPr>
            <p:cNvPr id="950289" name="Text Box 17"/>
            <p:cNvSpPr txBox="1">
              <a:spLocks noChangeArrowheads="1"/>
            </p:cNvSpPr>
            <p:nvPr/>
          </p:nvSpPr>
          <p:spPr bwMode="auto">
            <a:xfrm>
              <a:off x="2375" y="3358"/>
              <a:ext cx="16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x</a:t>
              </a:r>
            </a:p>
          </p:txBody>
        </p:sp>
        <p:sp>
          <p:nvSpPr>
            <p:cNvPr id="950290" name="Text Box 18"/>
            <p:cNvSpPr txBox="1">
              <a:spLocks noChangeArrowheads="1"/>
            </p:cNvSpPr>
            <p:nvPr/>
          </p:nvSpPr>
          <p:spPr bwMode="auto">
            <a:xfrm>
              <a:off x="2236" y="3139"/>
              <a:ext cx="16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z</a:t>
              </a:r>
            </a:p>
          </p:txBody>
        </p:sp>
      </p:grp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5962650" y="5121633"/>
            <a:ext cx="2952750" cy="1003300"/>
            <a:chOff x="3756" y="2968"/>
            <a:chExt cx="1860" cy="632"/>
          </a:xfrm>
        </p:grpSpPr>
        <p:graphicFrame>
          <p:nvGraphicFramePr>
            <p:cNvPr id="950292" name="Object 20"/>
            <p:cNvGraphicFramePr>
              <a:graphicFrameLocks noChangeAspect="1"/>
            </p:cNvGraphicFramePr>
            <p:nvPr/>
          </p:nvGraphicFramePr>
          <p:xfrm>
            <a:off x="3924" y="2968"/>
            <a:ext cx="1464" cy="632"/>
          </p:xfrm>
          <a:graphic>
            <a:graphicData uri="http://schemas.openxmlformats.org/presentationml/2006/ole">
              <p:oleObj spid="_x0000_s1140742" name="Image" r:id="rId5" imgW="2323810" imgH="1002821" progId="">
                <p:embed/>
              </p:oleObj>
            </a:graphicData>
          </a:graphic>
        </p:graphicFrame>
        <p:sp>
          <p:nvSpPr>
            <p:cNvPr id="950293" name="Line 21"/>
            <p:cNvSpPr>
              <a:spLocks noChangeShapeType="1"/>
            </p:cNvSpPr>
            <p:nvPr/>
          </p:nvSpPr>
          <p:spPr bwMode="auto">
            <a:xfrm>
              <a:off x="5232" y="3252"/>
              <a:ext cx="192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50294" name="Text Box 22"/>
            <p:cNvSpPr txBox="1">
              <a:spLocks noChangeArrowheads="1"/>
            </p:cNvSpPr>
            <p:nvPr/>
          </p:nvSpPr>
          <p:spPr bwMode="auto">
            <a:xfrm>
              <a:off x="5261" y="3030"/>
              <a:ext cx="355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 err="1">
                  <a:latin typeface="Arial" charset="0"/>
                </a:rPr>
                <a:t>v</a:t>
              </a:r>
              <a:r>
                <a:rPr lang="en-US" sz="1200" b="1" baseline="-25000" dirty="0" err="1">
                  <a:latin typeface="Arial" charset="0"/>
                </a:rPr>
                <a:t>shock</a:t>
              </a:r>
              <a:endParaRPr lang="en-US" sz="1200" b="1" baseline="-25000" dirty="0">
                <a:latin typeface="Arial" charset="0"/>
              </a:endParaRPr>
            </a:p>
          </p:txBody>
        </p:sp>
        <p:sp>
          <p:nvSpPr>
            <p:cNvPr id="950295" name="Text Box 23"/>
            <p:cNvSpPr txBox="1">
              <a:spLocks noChangeArrowheads="1"/>
            </p:cNvSpPr>
            <p:nvPr/>
          </p:nvSpPr>
          <p:spPr bwMode="auto">
            <a:xfrm>
              <a:off x="4247" y="3385"/>
              <a:ext cx="16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x</a:t>
              </a:r>
            </a:p>
          </p:txBody>
        </p:sp>
        <p:sp>
          <p:nvSpPr>
            <p:cNvPr id="950296" name="Text Box 24"/>
            <p:cNvSpPr txBox="1">
              <a:spLocks noChangeArrowheads="1"/>
            </p:cNvSpPr>
            <p:nvPr/>
          </p:nvSpPr>
          <p:spPr bwMode="auto">
            <a:xfrm>
              <a:off x="3756" y="3088"/>
              <a:ext cx="16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z</a:t>
              </a:r>
            </a:p>
          </p:txBody>
        </p:sp>
        <p:sp>
          <p:nvSpPr>
            <p:cNvPr id="950297" name="Text Box 25"/>
            <p:cNvSpPr txBox="1">
              <a:spLocks noChangeArrowheads="1"/>
            </p:cNvSpPr>
            <p:nvPr/>
          </p:nvSpPr>
          <p:spPr bwMode="auto">
            <a:xfrm>
              <a:off x="4759" y="3025"/>
              <a:ext cx="19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Q</a:t>
              </a:r>
            </a:p>
          </p:txBody>
        </p:sp>
      </p:grpSp>
      <p:sp>
        <p:nvSpPr>
          <p:cNvPr id="950298" name="Text Box 26"/>
          <p:cNvSpPr txBox="1">
            <a:spLocks noChangeArrowheads="1"/>
          </p:cNvSpPr>
          <p:nvPr/>
        </p:nvSpPr>
        <p:spPr bwMode="auto">
          <a:xfrm>
            <a:off x="3457575" y="4826358"/>
            <a:ext cx="762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dirty="0"/>
              <a:t>Before</a:t>
            </a:r>
          </a:p>
        </p:txBody>
      </p:sp>
      <p:sp>
        <p:nvSpPr>
          <p:cNvPr id="950299" name="Text Box 27"/>
          <p:cNvSpPr txBox="1">
            <a:spLocks noChangeArrowheads="1"/>
          </p:cNvSpPr>
          <p:nvPr/>
        </p:nvSpPr>
        <p:spPr bwMode="auto">
          <a:xfrm>
            <a:off x="5638800" y="4826358"/>
            <a:ext cx="6556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/>
              <a:t>After</a:t>
            </a:r>
          </a:p>
        </p:txBody>
      </p:sp>
      <p:graphicFrame>
        <p:nvGraphicFramePr>
          <p:cNvPr id="950301" name="Object 29"/>
          <p:cNvGraphicFramePr>
            <a:graphicFrameLocks noChangeAspect="1"/>
          </p:cNvGraphicFramePr>
          <p:nvPr/>
        </p:nvGraphicFramePr>
        <p:xfrm>
          <a:off x="533400" y="1303338"/>
          <a:ext cx="4114800" cy="830262"/>
        </p:xfrm>
        <a:graphic>
          <a:graphicData uri="http://schemas.openxmlformats.org/presentationml/2006/ole">
            <p:oleObj spid="_x0000_s1140739" name="Image" r:id="rId6" imgW="8926984" imgH="1803175" progId="">
              <p:embed/>
            </p:oleObj>
          </a:graphicData>
        </a:graphic>
      </p:graphicFrame>
      <p:graphicFrame>
        <p:nvGraphicFramePr>
          <p:cNvPr id="950303" name="Object 31"/>
          <p:cNvGraphicFramePr>
            <a:graphicFrameLocks noChangeAspect="1"/>
          </p:cNvGraphicFramePr>
          <p:nvPr/>
        </p:nvGraphicFramePr>
        <p:xfrm>
          <a:off x="2895600" y="3094038"/>
          <a:ext cx="5410200" cy="563562"/>
        </p:xfrm>
        <a:graphic>
          <a:graphicData uri="http://schemas.openxmlformats.org/presentationml/2006/ole">
            <p:oleObj spid="_x0000_s1140740" name="Image" r:id="rId7" imgW="7200000" imgH="749206" progId="">
              <p:embed/>
            </p:oleObj>
          </a:graphicData>
        </a:graphic>
      </p:graphicFrame>
      <p:graphicFrame>
        <p:nvGraphicFramePr>
          <p:cNvPr id="950304" name="Object 32"/>
          <p:cNvGraphicFramePr>
            <a:graphicFrameLocks noChangeAspect="1"/>
          </p:cNvGraphicFramePr>
          <p:nvPr/>
        </p:nvGraphicFramePr>
        <p:xfrm>
          <a:off x="2743200" y="4260850"/>
          <a:ext cx="6172200" cy="674688"/>
        </p:xfrm>
        <a:graphic>
          <a:graphicData uri="http://schemas.openxmlformats.org/presentationml/2006/ole">
            <p:oleObj spid="_x0000_s1140741" name="Image" r:id="rId8" imgW="9752381" imgH="1066291" progId="">
              <p:embed/>
            </p:oleObj>
          </a:graphicData>
        </a:graphic>
      </p:graphicFrame>
      <p:sp>
        <p:nvSpPr>
          <p:cNvPr id="950305" name="Oval 33"/>
          <p:cNvSpPr>
            <a:spLocks noChangeArrowheads="1"/>
          </p:cNvSpPr>
          <p:nvPr/>
        </p:nvSpPr>
        <p:spPr bwMode="auto">
          <a:xfrm>
            <a:off x="2438400" y="3581400"/>
            <a:ext cx="6705600" cy="2819400"/>
          </a:xfrm>
          <a:prstGeom prst="ellipse">
            <a:avLst/>
          </a:prstGeom>
          <a:noFill/>
          <a:ln w="2857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7" name="Object 39"/>
          <p:cNvGraphicFramePr>
            <a:graphicFrameLocks noChangeAspect="1"/>
          </p:cNvGraphicFramePr>
          <p:nvPr/>
        </p:nvGraphicFramePr>
        <p:xfrm>
          <a:off x="5715000" y="838200"/>
          <a:ext cx="2743200" cy="1982129"/>
        </p:xfrm>
        <a:graphic>
          <a:graphicData uri="http://schemas.openxmlformats.org/presentationml/2006/ole">
            <p:oleObj spid="_x0000_s1140744" name="Image" r:id="rId9" imgW="15149206" imgH="10946032" progId="">
              <p:embed/>
            </p:oleObj>
          </a:graphicData>
        </a:graphic>
      </p:graphicFrame>
      <p:sp>
        <p:nvSpPr>
          <p:cNvPr id="38" name="Text Box 40"/>
          <p:cNvSpPr txBox="1">
            <a:spLocks noChangeArrowheads="1"/>
          </p:cNvSpPr>
          <p:nvPr/>
        </p:nvSpPr>
        <p:spPr bwMode="auto">
          <a:xfrm>
            <a:off x="7620000" y="2433935"/>
            <a:ext cx="14654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P </a:t>
            </a:r>
            <a:r>
              <a:rPr lang="en-US" sz="1200" dirty="0" err="1" smtClean="0"/>
              <a:t>Chesler</a:t>
            </a:r>
            <a:r>
              <a:rPr lang="en-US" sz="1200" dirty="0" smtClean="0"/>
              <a:t>,</a:t>
            </a:r>
          </a:p>
          <a:p>
            <a:r>
              <a:rPr lang="en-US" sz="1200" dirty="0" smtClean="0"/>
              <a:t>Quark </a:t>
            </a:r>
            <a:r>
              <a:rPr lang="en-US" sz="1200" dirty="0"/>
              <a:t>Matter 2009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095628" y="6096000"/>
            <a:ext cx="27435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</a:t>
            </a:r>
            <a:r>
              <a:rPr lang="en-US" sz="1200" dirty="0" err="1" smtClean="0"/>
              <a:t>Kovchegov</a:t>
            </a:r>
            <a:r>
              <a:rPr lang="en-US" sz="1200" dirty="0" smtClean="0"/>
              <a:t>, PLB680 (2009)</a:t>
            </a:r>
          </a:p>
        </p:txBody>
      </p:sp>
      <p:sp>
        <p:nvSpPr>
          <p:cNvPr id="40" name="Date Placeholder 3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CA514-0DC7-4DC8-ACEE-CA9DA88B8B84}" type="datetime1">
              <a:rPr lang="en-US" smtClean="0"/>
              <a:pPr/>
              <a:t>6/21/2012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0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030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31619-5215-4E71-8FF7-4F35B3535B82}" type="slidenum">
              <a:rPr lang="en-US"/>
              <a:pPr/>
              <a:t>36</a:t>
            </a:fld>
            <a:endParaRPr lang="en-US"/>
          </a:p>
        </p:txBody>
      </p:sp>
      <p:sp>
        <p:nvSpPr>
          <p:cNvPr id="956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Putting It All Together</a:t>
            </a:r>
          </a:p>
        </p:txBody>
      </p:sp>
      <p:sp>
        <p:nvSpPr>
          <p:cNvPr id="95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leads to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 smtClean="0"/>
              <a:t>Can test AdS HQ E-Loss in both hot and cold nuclear matter!</a:t>
            </a:r>
            <a:endParaRPr lang="en-US" dirty="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971800" y="1917700"/>
            <a:ext cx="3149600" cy="1206500"/>
            <a:chOff x="1872" y="1208"/>
            <a:chExt cx="1984" cy="760"/>
          </a:xfrm>
        </p:grpSpPr>
        <p:graphicFrame>
          <p:nvGraphicFramePr>
            <p:cNvPr id="956421" name="Object 5"/>
            <p:cNvGraphicFramePr>
              <a:graphicFrameLocks noChangeAspect="1"/>
            </p:cNvGraphicFramePr>
            <p:nvPr/>
          </p:nvGraphicFramePr>
          <p:xfrm>
            <a:off x="1872" y="1208"/>
            <a:ext cx="1976" cy="760"/>
          </p:xfrm>
          <a:graphic>
            <a:graphicData uri="http://schemas.openxmlformats.org/presentationml/2006/ole">
              <p:oleObj spid="_x0000_s1141763" name="Image" r:id="rId3" imgW="3136508" imgH="1205924" progId="">
                <p:embed/>
              </p:oleObj>
            </a:graphicData>
          </a:graphic>
        </p:graphicFrame>
        <p:sp>
          <p:nvSpPr>
            <p:cNvPr id="956422" name="Rectangle 6"/>
            <p:cNvSpPr>
              <a:spLocks noChangeArrowheads="1"/>
            </p:cNvSpPr>
            <p:nvPr/>
          </p:nvSpPr>
          <p:spPr bwMode="auto">
            <a:xfrm>
              <a:off x="1888" y="1256"/>
              <a:ext cx="1968" cy="672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56423" name="Text Box 7"/>
          <p:cNvSpPr txBox="1">
            <a:spLocks noChangeArrowheads="1"/>
          </p:cNvSpPr>
          <p:nvPr/>
        </p:nvSpPr>
        <p:spPr bwMode="auto">
          <a:xfrm>
            <a:off x="898525" y="3417888"/>
            <a:ext cx="8183651" cy="1588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1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Recall for BH:</a:t>
            </a:r>
          </a:p>
          <a:p>
            <a:pPr lvl="1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Shock gives </a:t>
            </a:r>
            <a:r>
              <a:rPr lang="en-US" sz="2400" b="1" i="1" dirty="0">
                <a:solidFill>
                  <a:srgbClr val="005400"/>
                </a:solidFill>
              </a:rPr>
              <a:t>exactly</a:t>
            </a:r>
            <a:r>
              <a:rPr lang="en-US" sz="2400" dirty="0">
                <a:solidFill>
                  <a:srgbClr val="005400"/>
                </a:solidFill>
              </a:rPr>
              <a:t> the same drag as BH for </a:t>
            </a:r>
            <a:r>
              <a:rPr lang="en-US" sz="2400" dirty="0">
                <a:solidFill>
                  <a:srgbClr val="005400"/>
                </a:solidFill>
                <a:latin typeface="Symbol" pitchFamily="18" charset="2"/>
              </a:rPr>
              <a:t>L</a:t>
            </a:r>
            <a:r>
              <a:rPr lang="en-US" sz="2400" dirty="0">
                <a:solidFill>
                  <a:srgbClr val="005400"/>
                </a:solidFill>
              </a:rPr>
              <a:t> = </a:t>
            </a:r>
            <a:r>
              <a:rPr lang="en-US" sz="2400" dirty="0">
                <a:solidFill>
                  <a:srgbClr val="005400"/>
                </a:solidFill>
                <a:latin typeface="Symbol" pitchFamily="18" charset="2"/>
              </a:rPr>
              <a:t>p</a:t>
            </a:r>
            <a:r>
              <a:rPr lang="en-US" sz="2400" dirty="0">
                <a:solidFill>
                  <a:srgbClr val="005400"/>
                </a:solidFill>
              </a:rPr>
              <a:t> </a:t>
            </a:r>
            <a:r>
              <a:rPr lang="en-US" sz="2400" dirty="0" smtClean="0">
                <a:solidFill>
                  <a:srgbClr val="005400"/>
                </a:solidFill>
              </a:rPr>
              <a:t>T</a:t>
            </a:r>
          </a:p>
          <a:p>
            <a:pPr lvl="2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200" dirty="0" smtClean="0">
                <a:solidFill>
                  <a:srgbClr val="4D4D4D"/>
                </a:solidFill>
              </a:rPr>
              <a:t> </a:t>
            </a:r>
            <a:r>
              <a:rPr lang="en-US" sz="2200" dirty="0" smtClean="0">
                <a:solidFill>
                  <a:srgbClr val="4D4D4D"/>
                </a:solidFill>
                <a:latin typeface="Symbol" pitchFamily="18" charset="2"/>
              </a:rPr>
              <a:t>L</a:t>
            </a:r>
            <a:r>
              <a:rPr lang="en-US" sz="2200" dirty="0" smtClean="0">
                <a:solidFill>
                  <a:srgbClr val="4D4D4D"/>
                </a:solidFill>
              </a:rPr>
              <a:t> is typical mom. scale of nucleus</a:t>
            </a:r>
            <a:endParaRPr lang="en-US" sz="2200" dirty="0">
              <a:solidFill>
                <a:srgbClr val="4D4D4D"/>
              </a:solidFill>
            </a:endParaRPr>
          </a:p>
          <a:p>
            <a:endParaRPr lang="en-US" dirty="0"/>
          </a:p>
        </p:txBody>
      </p:sp>
      <p:graphicFrame>
        <p:nvGraphicFramePr>
          <p:cNvPr id="956424" name="Object 8"/>
          <p:cNvGraphicFramePr>
            <a:graphicFrameLocks noChangeAspect="1"/>
          </p:cNvGraphicFramePr>
          <p:nvPr/>
        </p:nvGraphicFramePr>
        <p:xfrm>
          <a:off x="3505200" y="3363913"/>
          <a:ext cx="4622800" cy="558800"/>
        </p:xfrm>
        <a:graphic>
          <a:graphicData uri="http://schemas.openxmlformats.org/presentationml/2006/ole">
            <p:oleObj spid="_x0000_s1141762" name="Image" r:id="rId4" imgW="4622222" imgH="558730" progId="">
              <p:embed/>
            </p:oleObj>
          </a:graphicData>
        </a:graphic>
      </p:graphicFrame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9960C-504E-476C-A4B0-5614B0EA9E78}" type="datetime1">
              <a:rPr lang="en-US" smtClean="0"/>
              <a:pPr/>
              <a:t>6/21/2012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6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6419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Intermediate-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Muck at RHIC and LHC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0" y="1295400"/>
            <a:ext cx="3124200" cy="17526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Messy (non-perturbative) physics below ~ 10 </a:t>
            </a:r>
            <a:r>
              <a:rPr lang="en-US" dirty="0" err="1" smtClean="0"/>
              <a:t>GeV</a:t>
            </a:r>
            <a:r>
              <a:rPr lang="en-US" dirty="0" smtClean="0"/>
              <a:t>/c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BD18D-209E-4FEF-827C-0D8F99EED585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37</a:t>
            </a:fld>
            <a:endParaRPr lang="en-US"/>
          </a:p>
        </p:txBody>
      </p:sp>
      <p:pic>
        <p:nvPicPr>
          <p:cNvPr id="10" name="Picture 9" descr="boryeong_mud_festival_2009_640_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84979" y="3505201"/>
            <a:ext cx="4454221" cy="2971800"/>
          </a:xfrm>
          <a:prstGeom prst="rect">
            <a:avLst/>
          </a:prstGeom>
        </p:spPr>
      </p:pic>
      <p:pic>
        <p:nvPicPr>
          <p:cNvPr id="114483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3733800"/>
            <a:ext cx="3733800" cy="2992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1371600" y="6477000"/>
            <a:ext cx="14530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 Jacobs, HP2012</a:t>
            </a:r>
          </a:p>
        </p:txBody>
      </p:sp>
      <p:pic>
        <p:nvPicPr>
          <p:cNvPr id="1144837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914400"/>
            <a:ext cx="4114800" cy="2872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Clean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Probes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3505200"/>
            <a:ext cx="3657600" cy="3124200"/>
          </a:xfrm>
        </p:spPr>
        <p:txBody>
          <a:bodyPr>
            <a:normAutofit fontScale="92500" lnSpcReduction="10000"/>
          </a:bodyPr>
          <a:lstStyle/>
          <a:p>
            <a:pPr lvl="1"/>
            <a:r>
              <a:rPr lang="en-US" dirty="0" smtClean="0"/>
              <a:t>RHIC</a:t>
            </a:r>
          </a:p>
          <a:p>
            <a:pPr lvl="2"/>
            <a:r>
              <a:rPr lang="en-US" dirty="0" smtClean="0"/>
              <a:t>HF sep.</a:t>
            </a:r>
          </a:p>
          <a:p>
            <a:pPr lvl="2"/>
            <a:r>
              <a:rPr lang="en-US" dirty="0" err="1" smtClean="0"/>
              <a:t>sPHENIX</a:t>
            </a:r>
            <a:endParaRPr lang="en-US" dirty="0" smtClean="0"/>
          </a:p>
          <a:p>
            <a:pPr lvl="1"/>
            <a:r>
              <a:rPr lang="en-US" dirty="0" smtClean="0"/>
              <a:t>LHC</a:t>
            </a:r>
          </a:p>
          <a:p>
            <a:pPr lvl="2"/>
            <a:r>
              <a:rPr lang="en-US" dirty="0" smtClean="0"/>
              <a:t>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HF</a:t>
            </a:r>
          </a:p>
          <a:p>
            <a:pPr lvl="3"/>
            <a:r>
              <a:rPr lang="en-US" dirty="0" smtClean="0"/>
              <a:t>R</a:t>
            </a:r>
            <a:r>
              <a:rPr lang="en-US" baseline="-25000" dirty="0" smtClean="0"/>
              <a:t>AA</a:t>
            </a:r>
            <a:r>
              <a:rPr lang="en-US" dirty="0" smtClean="0"/>
              <a:t>, v</a:t>
            </a:r>
            <a:r>
              <a:rPr lang="en-US" baseline="-25000" dirty="0" smtClean="0"/>
              <a:t>2</a:t>
            </a:r>
            <a:r>
              <a:rPr lang="en-US" dirty="0" smtClean="0"/>
              <a:t>, corr.</a:t>
            </a:r>
          </a:p>
          <a:p>
            <a:pPr lvl="2"/>
            <a:r>
              <a:rPr lang="en-US" dirty="0" smtClean="0"/>
              <a:t>Control </a:t>
            </a:r>
            <a:r>
              <a:rPr lang="en-US" dirty="0" err="1" smtClean="0"/>
              <a:t>p+A</a:t>
            </a:r>
            <a:endParaRPr lang="en-US" dirty="0" smtClean="0"/>
          </a:p>
          <a:p>
            <a:pPr lvl="3"/>
            <a:r>
              <a:rPr lang="en-US" dirty="0" smtClean="0"/>
              <a:t>CNM AdS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DB947-774A-43DC-9672-39C8C8442D94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38</a:t>
            </a:fld>
            <a:endParaRPr lang="en-US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063201"/>
            <a:ext cx="1676400" cy="2518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990600"/>
            <a:ext cx="2895600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0" y="1256358"/>
            <a:ext cx="4005263" cy="2477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9000" y="4038600"/>
            <a:ext cx="2667000" cy="2126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3733800"/>
            <a:ext cx="2895600" cy="2917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3200400" y="6248400"/>
            <a:ext cx="12843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B Cole, HP2012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19600" y="1371600"/>
            <a:ext cx="15568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CMS 40-50%</a:t>
            </a:r>
          </a:p>
          <a:p>
            <a:r>
              <a:rPr lang="en-US" dirty="0" smtClean="0"/>
              <a:t>h</a:t>
            </a:r>
            <a:r>
              <a:rPr lang="en-US" baseline="30000" dirty="0" smtClean="0"/>
              <a:t>±</a:t>
            </a:r>
          </a:p>
        </p:txBody>
      </p:sp>
      <p:sp>
        <p:nvSpPr>
          <p:cNvPr id="14" name="TextBox 13"/>
          <p:cNvSpPr txBox="1"/>
          <p:nvPr/>
        </p:nvSpPr>
        <p:spPr>
          <a:xfrm rot="16200000">
            <a:off x="1883841" y="2438400"/>
            <a:ext cx="3193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smtClean="0"/>
              <a:t>v</a:t>
            </a:r>
            <a:r>
              <a:rPr lang="en-US" sz="1200" i="1" baseline="-25000" dirty="0" smtClean="0"/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57600" y="3609201"/>
            <a:ext cx="9353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err="1" smtClean="0"/>
              <a:t>p</a:t>
            </a:r>
            <a:r>
              <a:rPr lang="en-US" sz="1200" i="1" baseline="-25000" dirty="0" err="1" smtClean="0"/>
              <a:t>T</a:t>
            </a:r>
            <a:r>
              <a:rPr lang="en-US" sz="1200" dirty="0" smtClean="0"/>
              <a:t> (</a:t>
            </a:r>
            <a:r>
              <a:rPr lang="en-US" sz="1200" dirty="0" err="1" smtClean="0"/>
              <a:t>GeV</a:t>
            </a:r>
            <a:r>
              <a:rPr lang="en-US" sz="1200" dirty="0" smtClean="0"/>
              <a:t>/c)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054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Exciting times in HI physics!</a:t>
            </a:r>
          </a:p>
          <a:p>
            <a:r>
              <a:rPr lang="en-US" dirty="0" smtClean="0"/>
              <a:t>LHC </a:t>
            </a:r>
            <a:r>
              <a:rPr lang="en-US" b="1" i="1" u="sng" dirty="0" smtClean="0"/>
              <a:t>&amp; RHIC </a:t>
            </a:r>
            <a:r>
              <a:rPr lang="en-US" dirty="0" smtClean="0"/>
              <a:t> converging on picture of pQCD E-loss in </a:t>
            </a:r>
            <a:r>
              <a:rPr lang="en-US" dirty="0" err="1" smtClean="0"/>
              <a:t>sQGP</a:t>
            </a:r>
            <a:endParaRPr lang="en-US" dirty="0" smtClean="0"/>
          </a:p>
          <a:p>
            <a:pPr lvl="1"/>
            <a:r>
              <a:rPr lang="en-US" dirty="0" smtClean="0"/>
              <a:t>LO thermal pQCD qualitatively describes LHC single particle observables</a:t>
            </a:r>
          </a:p>
          <a:p>
            <a:pPr lvl="2"/>
            <a:r>
              <a:rPr lang="en-US" dirty="0" smtClean="0"/>
              <a:t>Constrained by conservative assumptions &amp; RHIC</a:t>
            </a:r>
          </a:p>
          <a:p>
            <a:pPr lvl="2"/>
            <a:r>
              <a:rPr lang="en-US" dirty="0" smtClean="0"/>
              <a:t>Corrections likely large; drive towards data?</a:t>
            </a:r>
          </a:p>
          <a:p>
            <a:r>
              <a:rPr lang="en-US" dirty="0" smtClean="0"/>
              <a:t>Difficult to reconcile AdS/CFT with new LHC data</a:t>
            </a:r>
          </a:p>
          <a:p>
            <a:pPr lvl="1"/>
            <a:r>
              <a:rPr lang="en-US" dirty="0" smtClean="0"/>
              <a:t>D mesons </a:t>
            </a:r>
            <a:r>
              <a:rPr lang="en-US" dirty="0" err="1" smtClean="0"/>
              <a:t>oversuppressed</a:t>
            </a:r>
            <a:endParaRPr lang="en-US" dirty="0" smtClean="0"/>
          </a:p>
          <a:p>
            <a:pPr lvl="1"/>
            <a:r>
              <a:rPr lang="en-US" dirty="0" smtClean="0"/>
              <a:t>Light flavor hard to compare, but likely </a:t>
            </a:r>
            <a:r>
              <a:rPr lang="en-US" dirty="0" err="1" smtClean="0"/>
              <a:t>oversuppressed</a:t>
            </a:r>
            <a:endParaRPr lang="en-US" dirty="0" smtClean="0"/>
          </a:p>
          <a:p>
            <a:r>
              <a:rPr lang="en-US" b="1" i="1" dirty="0" smtClean="0"/>
              <a:t>Much</a:t>
            </a:r>
            <a:r>
              <a:rPr lang="en-US" dirty="0" smtClean="0"/>
              <a:t> interesting research to do:</a:t>
            </a:r>
          </a:p>
          <a:p>
            <a:pPr lvl="1"/>
            <a:r>
              <a:rPr lang="en-US" dirty="0" smtClean="0"/>
              <a:t>HF sep. at RHIC, and esp. LHC; RAA and v2</a:t>
            </a:r>
          </a:p>
          <a:p>
            <a:pPr lvl="2"/>
            <a:r>
              <a:rPr lang="en-US" dirty="0" smtClean="0"/>
              <a:t>Does bottom flow??</a:t>
            </a:r>
          </a:p>
          <a:p>
            <a:pPr lvl="1"/>
            <a:r>
              <a:rPr lang="en-US" dirty="0" smtClean="0"/>
              <a:t>Properly include, e.g. NLO effects in pQCD E-Loss</a:t>
            </a:r>
          </a:p>
          <a:p>
            <a:pPr lvl="1"/>
            <a:r>
              <a:rPr lang="en-US" dirty="0" smtClean="0"/>
              <a:t>Understand AdS E-Loss better</a:t>
            </a:r>
          </a:p>
          <a:p>
            <a:pPr lvl="2"/>
            <a:r>
              <a:rPr lang="en-US" dirty="0" smtClean="0"/>
              <a:t>Importance of fluctuations</a:t>
            </a:r>
          </a:p>
          <a:p>
            <a:pPr lvl="2"/>
            <a:r>
              <a:rPr lang="en-US" dirty="0" smtClean="0"/>
              <a:t>Light </a:t>
            </a:r>
            <a:r>
              <a:rPr lang="en-US" dirty="0" err="1" smtClean="0"/>
              <a:t>parton</a:t>
            </a:r>
            <a:r>
              <a:rPr lang="en-US" dirty="0" smtClean="0"/>
              <a:t> jets</a:t>
            </a:r>
          </a:p>
          <a:p>
            <a:pPr lvl="2"/>
            <a:r>
              <a:rPr lang="en-US" dirty="0" err="1" smtClean="0"/>
              <a:t>p+A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55300-7D60-4A03-BDB3-28948130104A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Many Body Electromagnetism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					    =&gt;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“Simple” Hydrogen</a:t>
            </a:r>
          </a:p>
          <a:p>
            <a:pPr>
              <a:buNone/>
            </a:pPr>
            <a:r>
              <a:rPr lang="en-US" dirty="0" smtClean="0"/>
              <a:t>	Phase Diagram</a:t>
            </a:r>
          </a:p>
          <a:p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A49-5F15-4ED6-A041-15197F7C4971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8200" y="1219200"/>
            <a:ext cx="4191000" cy="817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QEDvert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05600" y="1066800"/>
            <a:ext cx="1529920" cy="1347787"/>
          </a:xfrm>
          <a:prstGeom prst="rect">
            <a:avLst/>
          </a:prstGeom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43401" y="2902893"/>
            <a:ext cx="4800600" cy="3819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2590800" y="5867400"/>
            <a:ext cx="21799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Calculated, </a:t>
            </a:r>
            <a:r>
              <a:rPr lang="en-US" sz="1200" dirty="0" err="1" smtClean="0"/>
              <a:t>Burkhard</a:t>
            </a:r>
            <a:r>
              <a:rPr lang="en-US" sz="1200" dirty="0" smtClean="0"/>
              <a:t> </a:t>
            </a:r>
            <a:r>
              <a:rPr lang="en-US" sz="1200" dirty="0" err="1" smtClean="0"/>
              <a:t>Militzer</a:t>
            </a:r>
            <a:r>
              <a:rPr lang="en-US" sz="1200" dirty="0" smtClean="0"/>
              <a:t>,</a:t>
            </a:r>
          </a:p>
          <a:p>
            <a:r>
              <a:rPr lang="en-US" sz="1200" dirty="0" smtClean="0"/>
              <a:t>Diploma Thesis, Berlin, 2000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2438400"/>
            <a:ext cx="5562600" cy="399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157180" y="2971800"/>
            <a:ext cx="35766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Hanneke</a:t>
            </a:r>
            <a:r>
              <a:rPr lang="en-US" sz="1200" dirty="0" smtClean="0"/>
              <a:t>, </a:t>
            </a:r>
            <a:r>
              <a:rPr lang="en-US" sz="1200" dirty="0" err="1" smtClean="0"/>
              <a:t>Fogwell</a:t>
            </a:r>
            <a:r>
              <a:rPr lang="en-US" sz="1200" dirty="0" smtClean="0"/>
              <a:t>, and </a:t>
            </a:r>
            <a:r>
              <a:rPr lang="en-US" sz="1200" dirty="0" err="1" smtClean="0"/>
              <a:t>Gabrielse</a:t>
            </a:r>
            <a:r>
              <a:rPr lang="en-US" sz="1200" dirty="0" smtClean="0"/>
              <a:t>, PRL100 (2008)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Backup Slides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3C2A-E30C-4433-AA85-B8EC7A7021C4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Measuring the 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33464"/>
            <a:ext cx="8229600" cy="4876800"/>
          </a:xfrm>
        </p:spPr>
        <p:txBody>
          <a:bodyPr/>
          <a:lstStyle/>
          <a:p>
            <a:r>
              <a:rPr lang="en-US" dirty="0" err="1" smtClean="0"/>
              <a:t>eRHIC</a:t>
            </a:r>
            <a:r>
              <a:rPr lang="en-US" dirty="0" smtClean="0"/>
              <a:t> could give experimental handle on initial geometry</a:t>
            </a:r>
          </a:p>
          <a:p>
            <a:pPr lvl="1"/>
            <a:r>
              <a:rPr lang="en-US" dirty="0" smtClean="0"/>
              <a:t>Recall e + A diffraction </a:t>
            </a:r>
            <a:r>
              <a:rPr lang="en-US" dirty="0" err="1" smtClean="0"/>
              <a:t>exps</a:t>
            </a:r>
            <a:r>
              <a:rPr lang="en-US" dirty="0" smtClean="0"/>
              <a:t>. on A at rest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978EE-FAD2-4B90-BB56-DCD91DC50718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41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7873" y="2667000"/>
            <a:ext cx="3082127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79387" y="2847201"/>
            <a:ext cx="4759813" cy="3171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114800" y="6200001"/>
            <a:ext cx="4038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Hahn, Ravenhall, and Hofstadter, Phys Rev 101 (1956)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Gluon Distribution of A at x ~ 10</a:t>
            </a:r>
            <a:r>
              <a:rPr lang="en-US" baseline="30000" dirty="0" smtClean="0"/>
              <a:t>-3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3282F-5C4C-438D-9D06-6D7AF5616DD7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267200" y="1524000"/>
            <a:ext cx="4800600" cy="3429000"/>
          </a:xfrm>
        </p:spPr>
        <p:txBody>
          <a:bodyPr/>
          <a:lstStyle/>
          <a:p>
            <a:r>
              <a:rPr lang="en-US" dirty="0" smtClean="0"/>
              <a:t>Coherent vector meson production in e + A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grpSp>
        <p:nvGrpSpPr>
          <p:cNvPr id="3" name="Group 7"/>
          <p:cNvGrpSpPr/>
          <p:nvPr/>
        </p:nvGrpSpPr>
        <p:grpSpPr>
          <a:xfrm>
            <a:off x="228600" y="838199"/>
            <a:ext cx="3810000" cy="2209800"/>
            <a:chOff x="228600" y="2346530"/>
            <a:chExt cx="3987910" cy="2534735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" y="2819400"/>
              <a:ext cx="3614229" cy="1828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Box 9"/>
            <p:cNvSpPr txBox="1"/>
            <p:nvPr/>
          </p:nvSpPr>
          <p:spPr>
            <a:xfrm>
              <a:off x="3733800" y="2346531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e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581400" y="3048000"/>
              <a:ext cx="63511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J/</a:t>
              </a:r>
              <a:r>
                <a:rPr lang="en-US" sz="2400" i="1" dirty="0" smtClean="0">
                  <a:latin typeface="Symbol" pitchFamily="18" charset="2"/>
                </a:rPr>
                <a:t>y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733800" y="4415135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28600" y="2346530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e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28600" y="4419600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85800" y="3200400"/>
              <a:ext cx="43152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latin typeface="Symbol" pitchFamily="18" charset="2"/>
                </a:rPr>
                <a:t>g</a:t>
              </a:r>
              <a:r>
                <a:rPr lang="en-US" sz="2400" dirty="0" smtClean="0"/>
                <a:t>*</a:t>
              </a:r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>
              <a:off x="2176464" y="3262312"/>
              <a:ext cx="152400" cy="1588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>
              <a:off x="2214560" y="3686176"/>
              <a:ext cx="152400" cy="1588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TextBox 23"/>
          <p:cNvSpPr txBox="1"/>
          <p:nvPr/>
        </p:nvSpPr>
        <p:spPr>
          <a:xfrm>
            <a:off x="7449305" y="2971800"/>
            <a:ext cx="16946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Must reject incoherent</a:t>
            </a:r>
          </a:p>
          <a:p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collisions at ~100%</a:t>
            </a: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1" y="3276600"/>
            <a:ext cx="8610599" cy="3174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Box 26"/>
          <p:cNvSpPr txBox="1"/>
          <p:nvPr/>
        </p:nvSpPr>
        <p:spPr>
          <a:xfrm>
            <a:off x="7186529" y="6172200"/>
            <a:ext cx="17288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arXiv:1102.5058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Rise in R</a:t>
            </a:r>
            <a:r>
              <a:rPr lang="en-US" baseline="-25000" dirty="0" smtClean="0"/>
              <a:t>AA</a:t>
            </a:r>
            <a:r>
              <a:rPr lang="en-US" dirty="0" smtClean="0"/>
              <a:t> a Final State Effect?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0" y="990600"/>
            <a:ext cx="4724400" cy="2819400"/>
          </a:xfrm>
        </p:spPr>
        <p:txBody>
          <a:bodyPr/>
          <a:lstStyle/>
          <a:p>
            <a:pPr lvl="1"/>
            <a:r>
              <a:rPr lang="en-US" dirty="0" smtClean="0"/>
              <a:t>Is rise really due to pQCD?</a:t>
            </a:r>
          </a:p>
          <a:p>
            <a:pPr lvl="1"/>
            <a:r>
              <a:rPr lang="en-US" dirty="0" smtClean="0"/>
              <a:t>Or other quench (flat?)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en-US" sz="2800" dirty="0" smtClean="0">
                <a:solidFill>
                  <a:srgbClr val="005400"/>
                </a:solidFill>
              </a:rPr>
              <a:t>+ initial state CNM 	effects a la CGC?</a:t>
            </a:r>
            <a:endParaRPr lang="en-US" sz="2800" dirty="0">
              <a:solidFill>
                <a:srgbClr val="0054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8A936-62DB-43FB-B44D-DB2DAA9EFD55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43</a:t>
            </a:fld>
            <a:endParaRPr lang="en-US"/>
          </a:p>
        </p:txBody>
      </p:sp>
      <p:pic>
        <p:nvPicPr>
          <p:cNvPr id="95949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914400"/>
            <a:ext cx="3723163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9493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05400" y="3482827"/>
            <a:ext cx="3769796" cy="2528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5446196" y="5895201"/>
            <a:ext cx="28023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Albacete and </a:t>
            </a:r>
            <a:r>
              <a:rPr lang="en-US" sz="1200" dirty="0" err="1" smtClean="0"/>
              <a:t>Marquet</a:t>
            </a:r>
            <a:r>
              <a:rPr lang="en-US" sz="1200" dirty="0" smtClean="0"/>
              <a:t>, PLB687 (2010)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1981200" y="2286000"/>
            <a:ext cx="1905000" cy="1295400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1957393" y="2667000"/>
            <a:ext cx="1905000" cy="1588"/>
          </a:xfrm>
          <a:prstGeom prst="straightConnector1">
            <a:avLst/>
          </a:prstGeom>
          <a:ln w="508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5400000">
            <a:off x="1524000" y="3124200"/>
            <a:ext cx="914400" cy="1588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62564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4497896"/>
            <a:ext cx="4190999" cy="2283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Box 23"/>
          <p:cNvSpPr txBox="1"/>
          <p:nvPr/>
        </p:nvSpPr>
        <p:spPr>
          <a:xfrm>
            <a:off x="762000" y="6553200"/>
            <a:ext cx="16946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PHENIX PRL98, 2007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4114800"/>
            <a:ext cx="11930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Y-J Lee, QM11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53000" y="6096000"/>
            <a:ext cx="40507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660000"/>
                </a:solidFill>
              </a:rPr>
              <a:t>Require p + A and/or direct </a:t>
            </a:r>
            <a:r>
              <a:rPr lang="en-US" sz="2400" dirty="0" smtClean="0">
                <a:solidFill>
                  <a:srgbClr val="660000"/>
                </a:solidFill>
                <a:latin typeface="Symbol" pitchFamily="18" charset="2"/>
              </a:rPr>
              <a:t>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59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62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2" grpId="0"/>
      <p:bldP spid="24" grpId="0"/>
      <p:bldP spid="17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Null IS at LHC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4572000" cy="2667000"/>
          </a:xfrm>
        </p:spPr>
        <p:txBody>
          <a:bodyPr>
            <a:normAutofit/>
          </a:bodyPr>
          <a:lstStyle/>
          <a:p>
            <a:r>
              <a:rPr lang="en-US" dirty="0" smtClean="0"/>
              <a:t>Direct photon R</a:t>
            </a:r>
            <a:r>
              <a:rPr lang="en-US" baseline="-25000" dirty="0" smtClean="0"/>
              <a:t>AA</a:t>
            </a:r>
            <a:r>
              <a:rPr lang="en-US" dirty="0" smtClean="0"/>
              <a:t> ~ 1</a:t>
            </a:r>
          </a:p>
          <a:p>
            <a:pPr lvl="1"/>
            <a:r>
              <a:rPr lang="en-US" dirty="0" smtClean="0"/>
              <a:t>Soon </a:t>
            </a:r>
            <a:r>
              <a:rPr lang="en-US" dirty="0" err="1" smtClean="0"/>
              <a:t>add’l</a:t>
            </a:r>
            <a:r>
              <a:rPr lang="en-US" dirty="0" smtClean="0"/>
              <a:t> p + A null control exp.</a:t>
            </a:r>
          </a:p>
          <a:p>
            <a:pPr lvl="2"/>
            <a:r>
              <a:rPr lang="en-US" dirty="0" smtClean="0"/>
              <a:t>CNM E-Loss?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6A4B7-6635-4DEC-9E62-E5E018989F43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44</a:t>
            </a:fld>
            <a:endParaRPr lang="en-US"/>
          </a:p>
        </p:txBody>
      </p:sp>
      <p:pic>
        <p:nvPicPr>
          <p:cNvPr id="114278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74663" y="1247001"/>
            <a:ext cx="4193137" cy="440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7543800" y="5666601"/>
            <a:ext cx="14622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 Roland, HP2012</a:t>
            </a:r>
          </a:p>
        </p:txBody>
      </p:sp>
      <p:pic>
        <p:nvPicPr>
          <p:cNvPr id="1142787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" y="3463617"/>
            <a:ext cx="4800600" cy="3013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762000" y="6172200"/>
            <a:ext cx="17443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 </a:t>
            </a:r>
            <a:r>
              <a:rPr lang="en-US" sz="1200" dirty="0" err="1" smtClean="0"/>
              <a:t>Perepelitsa</a:t>
            </a:r>
            <a:r>
              <a:rPr lang="en-US" sz="1200" dirty="0" smtClean="0"/>
              <a:t>, HP2012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Null IS at RHIC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Direct photon R</a:t>
            </a:r>
            <a:r>
              <a:rPr lang="en-US" sz="2800" baseline="-25000" dirty="0" smtClean="0"/>
              <a:t>AA</a:t>
            </a:r>
            <a:r>
              <a:rPr lang="en-US" sz="2800" dirty="0" smtClean="0"/>
              <a:t> ~ 1; E-loss </a:t>
            </a:r>
            <a:r>
              <a:rPr lang="en-US" sz="2800" dirty="0" err="1" smtClean="0"/>
              <a:t>irr</a:t>
            </a:r>
            <a:r>
              <a:rPr lang="en-US" sz="2800" dirty="0" smtClean="0"/>
              <a:t> of </a:t>
            </a:r>
            <a:r>
              <a:rPr lang="en-US" sz="2800" dirty="0" err="1" smtClean="0"/>
              <a:t>hadron</a:t>
            </a:r>
            <a:r>
              <a:rPr lang="en-US" sz="2800" dirty="0" smtClean="0"/>
              <a:t> 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ABBD9-2956-48D9-A67C-534B6E3D376C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45</a:t>
            </a:fld>
            <a:endParaRPr lang="en-US"/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992364"/>
            <a:ext cx="6400800" cy="4484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Many Body QCD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184CA-EBD2-4A25-B0EA-DFD080C0E8CA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</p:spPr>
        <p:txBody>
          <a:bodyPr/>
          <a:lstStyle/>
          <a:p>
            <a:r>
              <a:rPr lang="en-US" dirty="0" smtClean="0"/>
              <a:t> 						   =&gt;</a:t>
            </a:r>
          </a:p>
          <a:p>
            <a:pPr lvl="4"/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lvl="2"/>
            <a:endParaRPr lang="en-US" dirty="0" smtClean="0"/>
          </a:p>
          <a:p>
            <a:endParaRPr lang="en-US" dirty="0" smtClean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8200" y="1233075"/>
            <a:ext cx="5383213" cy="90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QCDvert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" y="2278530"/>
            <a:ext cx="5334000" cy="115047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4800" y="6200001"/>
            <a:ext cx="5180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PDG</a:t>
            </a:r>
            <a:endParaRPr lang="en-US" sz="1200" dirty="0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3657600"/>
            <a:ext cx="3823664" cy="304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35618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77355" y="2514600"/>
            <a:ext cx="3190445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6096000" y="6324600"/>
            <a:ext cx="23038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de </a:t>
            </a:r>
            <a:r>
              <a:rPr lang="en-US" sz="1200" dirty="0" err="1" smtClean="0"/>
              <a:t>Florian</a:t>
            </a:r>
            <a:r>
              <a:rPr lang="en-US" sz="1200" dirty="0" smtClean="0"/>
              <a:t>, </a:t>
            </a:r>
            <a:r>
              <a:rPr lang="en-US" sz="1200" dirty="0" err="1" smtClean="0"/>
              <a:t>Sassot</a:t>
            </a:r>
            <a:r>
              <a:rPr lang="en-US" sz="1200" dirty="0" smtClean="0"/>
              <a:t>, </a:t>
            </a:r>
            <a:r>
              <a:rPr lang="en-US" sz="1200" dirty="0" err="1" smtClean="0"/>
              <a:t>Stratmann</a:t>
            </a:r>
            <a:r>
              <a:rPr lang="en-US" sz="1200" dirty="0" smtClean="0"/>
              <a:t>, </a:t>
            </a:r>
          </a:p>
          <a:p>
            <a:r>
              <a:rPr lang="en-US" sz="1200" dirty="0" smtClean="0"/>
              <a:t>PRD75 (2007)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5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35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QGP Energy 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Learn about E-loss mechanism</a:t>
            </a:r>
          </a:p>
          <a:p>
            <a:pPr lvl="1"/>
            <a:r>
              <a:rPr lang="en-US" dirty="0" smtClean="0"/>
              <a:t>Most direct probe of DOF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A3346-EFF1-4B96-B04F-6F51B9543ACB}" type="datetime1">
              <a:rPr lang="en-US" smtClean="0"/>
              <a:pPr/>
              <a:t>6/21/2012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7" name="Content Placeholder 6" descr="FOOFig1String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7931" y="2959795"/>
            <a:ext cx="8229600" cy="3592220"/>
          </a:xfrm>
          <a:prstGeom prst="rect">
            <a:avLst/>
          </a:prstGeom>
        </p:spPr>
      </p:pic>
      <p:pic>
        <p:nvPicPr>
          <p:cNvPr id="8" name="Content Placeholder 6" descr="FOOFig1pQCD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9105" y="2960980"/>
            <a:ext cx="8229600" cy="35922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95600" y="2524780"/>
            <a:ext cx="24016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pQCD Picture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89762" y="2527479"/>
            <a:ext cx="28728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AdS/CFT Picture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Hot Nuclear Matter: pQCD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8DC-6A10-4DA8-997C-DB336CC80E21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pQCD</a:t>
            </a:r>
            <a:r>
              <a:rPr lang="en-US" dirty="0" smtClean="0"/>
              <a:t> </a:t>
            </a:r>
            <a:r>
              <a:rPr lang="en-US" dirty="0" err="1" smtClean="0"/>
              <a:t>Rad</a:t>
            </a:r>
            <a:r>
              <a:rPr lang="en-US" dirty="0" smtClean="0"/>
              <a:t> Picture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229600" cy="4191000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Bremsstrahlung</a:t>
            </a:r>
            <a:r>
              <a:rPr lang="en-US" dirty="0" smtClean="0"/>
              <a:t> Radiation</a:t>
            </a:r>
          </a:p>
          <a:p>
            <a:pPr lvl="1"/>
            <a:r>
              <a:rPr lang="en-US" dirty="0" smtClean="0"/>
              <a:t>Weakly-coupled plasma</a:t>
            </a:r>
          </a:p>
          <a:p>
            <a:pPr lvl="2"/>
            <a:r>
              <a:rPr lang="en-US" dirty="0" smtClean="0"/>
              <a:t>Medium organizes into Debye-screened centers</a:t>
            </a:r>
          </a:p>
          <a:p>
            <a:pPr lvl="1"/>
            <a:r>
              <a:rPr lang="en-US" dirty="0" smtClean="0"/>
              <a:t>T ~ 350 (450) </a:t>
            </a:r>
            <a:r>
              <a:rPr lang="en-US" dirty="0" err="1" smtClean="0"/>
              <a:t>MeV</a:t>
            </a:r>
            <a:r>
              <a:rPr lang="en-US" dirty="0" smtClean="0"/>
              <a:t>, g ~ 1.9 (1.8)</a:t>
            </a:r>
          </a:p>
          <a:p>
            <a:pPr lvl="2"/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~ </a:t>
            </a:r>
            <a:r>
              <a:rPr lang="en-US" dirty="0" err="1" smtClean="0"/>
              <a:t>gT</a:t>
            </a:r>
            <a:r>
              <a:rPr lang="en-US" dirty="0" smtClean="0"/>
              <a:t> ~ 0.7 (0.8) </a:t>
            </a:r>
            <a:r>
              <a:rPr lang="en-US" dirty="0" err="1" smtClean="0"/>
              <a:t>GeV</a:t>
            </a:r>
            <a:endParaRPr lang="en-US" dirty="0" smtClean="0"/>
          </a:p>
          <a:p>
            <a:pPr lvl="2"/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~ 1/g</a:t>
            </a:r>
            <a:r>
              <a:rPr lang="en-US" baseline="30000" dirty="0" smtClean="0"/>
              <a:t>2</a:t>
            </a:r>
            <a:r>
              <a:rPr lang="en-US" dirty="0" smtClean="0"/>
              <a:t>T ~ 0.8 (0.7) fm</a:t>
            </a:r>
          </a:p>
          <a:p>
            <a:pPr lvl="2"/>
            <a:r>
              <a:rPr lang="en-US" dirty="0" err="1" smtClean="0"/>
              <a:t>R</a:t>
            </a:r>
            <a:r>
              <a:rPr lang="en-US" baseline="-25000" dirty="0" err="1" smtClean="0"/>
              <a:t>Au,Pb</a:t>
            </a:r>
            <a:r>
              <a:rPr lang="en-US" baseline="-25000" dirty="0" smtClean="0"/>
              <a:t> </a:t>
            </a:r>
            <a:r>
              <a:rPr lang="en-US" dirty="0" smtClean="0"/>
              <a:t> ~ 6 fm</a:t>
            </a:r>
          </a:p>
          <a:p>
            <a:pPr lvl="1"/>
            <a:r>
              <a:rPr lang="en-US" dirty="0" smtClean="0"/>
              <a:t>1/</a:t>
            </a:r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&lt;&lt; </a:t>
            </a:r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&lt;&lt; L</a:t>
            </a:r>
          </a:p>
          <a:p>
            <a:pPr lvl="2"/>
            <a:r>
              <a:rPr lang="en-US" dirty="0" smtClean="0"/>
              <a:t>multiple coherent emission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437FD-500A-4D1B-A8FA-9B3553703C66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4724400" y="5332926"/>
            <a:ext cx="4038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 smtClean="0">
                <a:solidFill>
                  <a:srgbClr val="005400"/>
                </a:solidFill>
              </a:rPr>
              <a:t>Bethe-</a:t>
            </a:r>
            <a:r>
              <a:rPr lang="en-US" sz="2800" dirty="0" err="1" smtClean="0">
                <a:solidFill>
                  <a:srgbClr val="005400"/>
                </a:solidFill>
              </a:rPr>
              <a:t>Heitler</a:t>
            </a:r>
            <a:endParaRPr lang="en-US" sz="28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400" dirty="0" err="1">
                <a:solidFill>
                  <a:srgbClr val="4D4D4D"/>
                </a:solidFill>
              </a:rPr>
              <a:t>dp</a:t>
            </a:r>
            <a:r>
              <a:rPr lang="en-US" sz="2400" baseline="-25000" dirty="0" err="1">
                <a:solidFill>
                  <a:srgbClr val="4D4D4D"/>
                </a:solidFill>
              </a:rPr>
              <a:t>T</a:t>
            </a:r>
            <a:r>
              <a:rPr lang="en-US" sz="2400" dirty="0">
                <a:solidFill>
                  <a:srgbClr val="4D4D4D"/>
                </a:solidFill>
              </a:rPr>
              <a:t>/</a:t>
            </a:r>
            <a:r>
              <a:rPr lang="en-US" sz="2400" dirty="0" err="1">
                <a:solidFill>
                  <a:srgbClr val="4D4D4D"/>
                </a:solidFill>
              </a:rPr>
              <a:t>dt</a:t>
            </a:r>
            <a:r>
              <a:rPr lang="en-US" sz="2400" dirty="0">
                <a:solidFill>
                  <a:srgbClr val="4D4D4D"/>
                </a:solidFill>
              </a:rPr>
              <a:t> ~ -(T</a:t>
            </a:r>
            <a:r>
              <a:rPr lang="en-US" sz="2400" baseline="30000" dirty="0">
                <a:solidFill>
                  <a:srgbClr val="4D4D4D"/>
                </a:solidFill>
              </a:rPr>
              <a:t>3</a:t>
            </a:r>
            <a:r>
              <a:rPr lang="en-US" sz="2400" dirty="0">
                <a:solidFill>
                  <a:srgbClr val="4D4D4D"/>
                </a:solidFill>
              </a:rPr>
              <a:t>/M</a:t>
            </a:r>
            <a:r>
              <a:rPr lang="en-US" sz="2400" baseline="-25000" dirty="0">
                <a:solidFill>
                  <a:srgbClr val="4D4D4D"/>
                </a:solidFill>
              </a:rPr>
              <a:t>q</a:t>
            </a:r>
            <a:r>
              <a:rPr lang="en-US" sz="2400" baseline="30000" dirty="0">
                <a:solidFill>
                  <a:srgbClr val="4D4D4D"/>
                </a:solidFill>
              </a:rPr>
              <a:t>2</a:t>
            </a:r>
            <a:r>
              <a:rPr lang="en-US" sz="2400" dirty="0">
                <a:solidFill>
                  <a:srgbClr val="4D4D4D"/>
                </a:solidFill>
              </a:rPr>
              <a:t>) </a:t>
            </a:r>
            <a:r>
              <a:rPr lang="en-US" sz="2400" dirty="0" err="1" smtClean="0">
                <a:solidFill>
                  <a:srgbClr val="4D4D4D"/>
                </a:solidFill>
              </a:rPr>
              <a:t>p</a:t>
            </a:r>
            <a:r>
              <a:rPr lang="en-US" sz="2400" baseline="-25000" dirty="0" err="1" smtClean="0">
                <a:solidFill>
                  <a:srgbClr val="4D4D4D"/>
                </a:solidFill>
              </a:rPr>
              <a:t>T</a:t>
            </a:r>
            <a:endParaRPr lang="en-US" sz="2400" dirty="0">
              <a:solidFill>
                <a:srgbClr val="4D4D4D"/>
              </a:solidFill>
            </a:endParaRPr>
          </a:p>
        </p:txBody>
      </p:sp>
      <p:grpSp>
        <p:nvGrpSpPr>
          <p:cNvPr id="7" name="Group 10"/>
          <p:cNvGrpSpPr/>
          <p:nvPr/>
        </p:nvGrpSpPr>
        <p:grpSpPr>
          <a:xfrm>
            <a:off x="304800" y="5282484"/>
            <a:ext cx="5334000" cy="1283595"/>
            <a:chOff x="4419600" y="5193405"/>
            <a:chExt cx="5334000" cy="1283595"/>
          </a:xfrm>
        </p:grpSpPr>
        <p:sp>
          <p:nvSpPr>
            <p:cNvPr id="12" name="Rectangle 4"/>
            <p:cNvSpPr>
              <a:spLocks noChangeArrowheads="1"/>
            </p:cNvSpPr>
            <p:nvPr/>
          </p:nvSpPr>
          <p:spPr bwMode="auto">
            <a:xfrm>
              <a:off x="4419600" y="5257800"/>
              <a:ext cx="53340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742950" lvl="1" indent="-285750">
                <a:spcBef>
                  <a:spcPct val="20000"/>
                </a:spcBef>
                <a:buFontTx/>
                <a:buChar char="–"/>
              </a:pPr>
              <a:r>
                <a:rPr lang="en-US" sz="2800" dirty="0" smtClean="0">
                  <a:solidFill>
                    <a:srgbClr val="005400"/>
                  </a:solidFill>
                </a:rPr>
                <a:t>LPM</a:t>
              </a:r>
              <a:endParaRPr lang="en-US" sz="2800" dirty="0">
                <a:solidFill>
                  <a:srgbClr val="005400"/>
                </a:solidFill>
              </a:endParaRPr>
            </a:p>
            <a:p>
              <a:pPr marL="1143000" lvl="2" indent="-228600">
                <a:spcBef>
                  <a:spcPct val="20000"/>
                </a:spcBef>
              </a:pPr>
              <a:r>
                <a:rPr lang="en-US" sz="2400" dirty="0" err="1">
                  <a:solidFill>
                    <a:srgbClr val="4D4D4D"/>
                  </a:solidFill>
                </a:rPr>
                <a:t>dp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dt</a:t>
              </a:r>
              <a:r>
                <a:rPr lang="en-US" sz="2400" dirty="0">
                  <a:solidFill>
                    <a:srgbClr val="4D4D4D"/>
                  </a:solidFill>
                </a:rPr>
                <a:t> ~ -LT</a:t>
              </a:r>
              <a:r>
                <a:rPr lang="en-US" sz="2400" baseline="30000" dirty="0">
                  <a:solidFill>
                    <a:srgbClr val="4D4D4D"/>
                  </a:solidFill>
                </a:rPr>
                <a:t>3</a:t>
              </a:r>
              <a:r>
                <a:rPr lang="en-US" sz="2400" dirty="0">
                  <a:solidFill>
                    <a:srgbClr val="4D4D4D"/>
                  </a:solidFill>
                </a:rPr>
                <a:t> log(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M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q</a:t>
              </a:r>
              <a:r>
                <a:rPr lang="en-US" sz="2400" dirty="0" smtClean="0">
                  <a:solidFill>
                    <a:srgbClr val="4D4D4D"/>
                  </a:solidFill>
                </a:rPr>
                <a:t>)</a:t>
              </a:r>
              <a:endParaRPr lang="en-US" sz="2400" dirty="0">
                <a:solidFill>
                  <a:srgbClr val="4D4D4D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4800600" y="5193405"/>
              <a:ext cx="3962400" cy="1143000"/>
            </a:xfrm>
            <a:prstGeom prst="rect">
              <a:avLst/>
            </a:prstGeom>
            <a:noFill/>
            <a:ln w="4445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</p:grpSp>
      <p:grpSp>
        <p:nvGrpSpPr>
          <p:cNvPr id="8" name="Group 13"/>
          <p:cNvGrpSpPr/>
          <p:nvPr/>
        </p:nvGrpSpPr>
        <p:grpSpPr>
          <a:xfrm>
            <a:off x="5105400" y="3276600"/>
            <a:ext cx="4102414" cy="1752600"/>
            <a:chOff x="1066800" y="1905000"/>
            <a:chExt cx="4102414" cy="1752600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66800" y="1905000"/>
              <a:ext cx="4038600" cy="13727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7" name="TextBox 16"/>
            <p:cNvSpPr txBox="1"/>
            <p:nvPr/>
          </p:nvSpPr>
          <p:spPr>
            <a:xfrm>
              <a:off x="2057400" y="3380601"/>
              <a:ext cx="31118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Gyulassy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Levai</a:t>
              </a:r>
              <a:r>
                <a:rPr lang="en-US" sz="1200" dirty="0" smtClean="0"/>
                <a:t>, and </a:t>
              </a:r>
              <a:r>
                <a:rPr lang="en-US" sz="1200" dirty="0" err="1" smtClean="0"/>
                <a:t>Vitev</a:t>
              </a:r>
              <a:r>
                <a:rPr lang="en-US" sz="1200" dirty="0" smtClean="0"/>
                <a:t>, NPB571 (2000)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About Elastic Loss?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12837"/>
            <a:ext cx="4038600" cy="4525963"/>
          </a:xfrm>
        </p:spPr>
        <p:txBody>
          <a:bodyPr>
            <a:normAutofit/>
          </a:bodyPr>
          <a:lstStyle/>
          <a:p>
            <a:r>
              <a:rPr lang="en-US" sz="2600" dirty="0" smtClean="0"/>
              <a:t>Appreciable!</a:t>
            </a:r>
            <a:endParaRPr lang="en-US" sz="2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12837"/>
            <a:ext cx="4038600" cy="4525963"/>
          </a:xfrm>
        </p:spPr>
        <p:txBody>
          <a:bodyPr>
            <a:normAutofit/>
          </a:bodyPr>
          <a:lstStyle/>
          <a:p>
            <a:r>
              <a:rPr lang="en-US" sz="2600" dirty="0" smtClean="0"/>
              <a:t>Finite time effects small</a:t>
            </a:r>
            <a:endParaRPr lang="en-US" sz="26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D0588-828B-4654-8F23-E8DE1AA74E13}" type="datetime1">
              <a:rPr lang="en-US" smtClean="0"/>
              <a:pPr/>
              <a:t>6/21/2012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Kernphysikalisches Kolloquium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3853" y="1676400"/>
            <a:ext cx="3609947" cy="3798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2667000" y="5334000"/>
            <a:ext cx="17972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Mustafa, PRC72 (2005)</a:t>
            </a:r>
          </a:p>
        </p:txBody>
      </p:sp>
      <p:pic>
        <p:nvPicPr>
          <p:cNvPr id="116740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AED5FF"/>
              </a:clrFrom>
              <a:clrTo>
                <a:srgbClr val="AED5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4466" y="1600200"/>
            <a:ext cx="3561403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7086600" y="5334000"/>
            <a:ext cx="16727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Adil</a:t>
            </a:r>
            <a:r>
              <a:rPr lang="en-US" sz="1200" dirty="0" smtClean="0"/>
              <a:t>,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WAH, </a:t>
            </a:r>
          </a:p>
          <a:p>
            <a:r>
              <a:rPr lang="en-US" sz="1200" dirty="0" smtClean="0"/>
              <a:t>Wicks, PRC75 (2007)</a:t>
            </a: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76200" y="5715001"/>
            <a:ext cx="8839200" cy="990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 pQCD comparisons with data, use WHDG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Rad+El+Geom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model;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formalism valid for g/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lq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&amp;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hq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noFill/>
          <a:miter lim="800000"/>
          <a:headEnd/>
          <a:tailEnd/>
        </a:ln>
        <a:effectLst/>
      </a:spPr>
      <a:bodyPr wrap="none">
        <a:spAutoFit/>
      </a:bodyPr>
      <a:lstStyle>
        <a:defPPr>
          <a:defRPr sz="1200" dirty="0"/>
        </a:defPPr>
      </a:lstStyle>
    </a:spDef>
    <a:txDef>
      <a:spPr>
        <a:noFill/>
      </a:spPr>
      <a:bodyPr wrap="none" rtlCol="0">
        <a:spAutoFit/>
      </a:bodyPr>
      <a:lstStyle>
        <a:defPPr>
          <a:defRPr sz="12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36439</TotalTime>
  <Words>1902</Words>
  <Application>Microsoft Office PowerPoint</Application>
  <PresentationFormat>On-screen Show (4:3)</PresentationFormat>
  <Paragraphs>552</Paragraphs>
  <Slides>45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45</vt:i4>
      </vt:variant>
    </vt:vector>
  </HeadingPairs>
  <TitlesOfParts>
    <vt:vector size="53" baseType="lpstr">
      <vt:lpstr>Arial</vt:lpstr>
      <vt:lpstr>Symbol</vt:lpstr>
      <vt:lpstr>Wingdings</vt:lpstr>
      <vt:lpstr>Calibri</vt:lpstr>
      <vt:lpstr>Office Theme</vt:lpstr>
      <vt:lpstr>Image</vt:lpstr>
      <vt:lpstr>Bitmap Image</vt:lpstr>
      <vt:lpstr>Equation</vt:lpstr>
      <vt:lpstr>Perturbative Probes of  Heavy Ion Collisions?</vt:lpstr>
      <vt:lpstr>What Are We Interested In?</vt:lpstr>
      <vt:lpstr>Four Known Forces</vt:lpstr>
      <vt:lpstr>Many Body Electromagnetism</vt:lpstr>
      <vt:lpstr>Many Body QCD</vt:lpstr>
      <vt:lpstr>QGP Energy Loss</vt:lpstr>
      <vt:lpstr>Hot Nuclear Matter: pQCD</vt:lpstr>
      <vt:lpstr>pQCD Rad Picture</vt:lpstr>
      <vt:lpstr>What About Elastic Loss?</vt:lpstr>
      <vt:lpstr>Qualitative Expectations for LHC</vt:lpstr>
      <vt:lpstr>pQCD Picture Inadequate at RHIC?</vt:lpstr>
      <vt:lpstr>Constrain to RHIC</vt:lpstr>
      <vt:lpstr>LHC Predictions vs. Data</vt:lpstr>
      <vt:lpstr>pQCD pp Predictions vs. Data</vt:lpstr>
      <vt:lpstr>Quant. (Qual?) Conclusions Require...</vt:lpstr>
      <vt:lpstr>(Data – pQCD)/Data</vt:lpstr>
      <vt:lpstr>Attempt at NLO</vt:lpstr>
      <vt:lpstr>Hot Nuclear Matter: AdS</vt:lpstr>
      <vt:lpstr>Strong Coupling Calculation</vt:lpstr>
      <vt:lpstr>Heavy Quark E-Loss in AdS/CFT</vt:lpstr>
      <vt:lpstr>Qual. Expectations: pQCD vs. AdS/CFT</vt:lpstr>
      <vt:lpstr>AdS/CFT and HQ at RHIC</vt:lpstr>
      <vt:lpstr>AdS/CFT and HQ at LHC</vt:lpstr>
      <vt:lpstr>Light Quark E-Loss in AdS</vt:lpstr>
      <vt:lpstr>AdS/CFT Lights E-Loss Prescription</vt:lpstr>
      <vt:lpstr>dE/dt for Lights from AdS/CFT</vt:lpstr>
      <vt:lpstr>AdS/CFT Light Parton Energy Loss</vt:lpstr>
      <vt:lpstr>Recent AdS Lights Developments</vt:lpstr>
      <vt:lpstr>New Prescription</vt:lpstr>
      <vt:lpstr>Results</vt:lpstr>
      <vt:lpstr>AdS/CFT Light q E-Loss</vt:lpstr>
      <vt:lpstr>Asymptotic pQCD vs. AdS/CFT</vt:lpstr>
      <vt:lpstr>Does pQCD or AdS Yield Correct Mass &amp; Momentum Dependecies at LHC?</vt:lpstr>
      <vt:lpstr>Not So Fast!</vt:lpstr>
      <vt:lpstr>AdS HQ E-Loss in Cold Nuclear Matter</vt:lpstr>
      <vt:lpstr>Putting It All Together</vt:lpstr>
      <vt:lpstr>Intermediate-pT Muck at RHIC and LHC</vt:lpstr>
      <vt:lpstr>Clean High-pT Probes</vt:lpstr>
      <vt:lpstr>Conclusions</vt:lpstr>
      <vt:lpstr>Backup Slides</vt:lpstr>
      <vt:lpstr>Measuring the IC</vt:lpstr>
      <vt:lpstr>Gluon Distribution of A at x ~ 10-3</vt:lpstr>
      <vt:lpstr>Rise in RAA a Final State Effect?</vt:lpstr>
      <vt:lpstr>Null IS at LHC</vt:lpstr>
      <vt:lpstr>Null IS at RHIC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William A Horowitz</dc:creator>
  <cp:lastModifiedBy>William A Horowitz</cp:lastModifiedBy>
  <cp:revision>1047</cp:revision>
  <dcterms:created xsi:type="dcterms:W3CDTF">2009-09-03T22:02:25Z</dcterms:created>
  <dcterms:modified xsi:type="dcterms:W3CDTF">2012-06-21T13:07:30Z</dcterms:modified>
</cp:coreProperties>
</file>