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668" r:id="rId2"/>
    <p:sldId id="1147" r:id="rId3"/>
    <p:sldId id="1225" r:id="rId4"/>
    <p:sldId id="1231" r:id="rId5"/>
    <p:sldId id="1230" r:id="rId6"/>
    <p:sldId id="1148" r:id="rId7"/>
    <p:sldId id="1253" r:id="rId8"/>
    <p:sldId id="1234" r:id="rId9"/>
    <p:sldId id="1235" r:id="rId10"/>
    <p:sldId id="1274" r:id="rId11"/>
    <p:sldId id="1271" r:id="rId12"/>
    <p:sldId id="1236" r:id="rId13"/>
    <p:sldId id="1237" r:id="rId14"/>
    <p:sldId id="1238" r:id="rId15"/>
    <p:sldId id="1239" r:id="rId16"/>
    <p:sldId id="1240" r:id="rId17"/>
    <p:sldId id="1259" r:id="rId18"/>
    <p:sldId id="1252" r:id="rId19"/>
    <p:sldId id="1241" r:id="rId20"/>
    <p:sldId id="1242" r:id="rId21"/>
    <p:sldId id="1278" r:id="rId22"/>
    <p:sldId id="1243" r:id="rId23"/>
    <p:sldId id="1244" r:id="rId24"/>
    <p:sldId id="1245" r:id="rId25"/>
    <p:sldId id="1283" r:id="rId26"/>
    <p:sldId id="1284" r:id="rId27"/>
    <p:sldId id="1286" r:id="rId28"/>
    <p:sldId id="1287" r:id="rId29"/>
    <p:sldId id="1288" r:id="rId30"/>
    <p:sldId id="1289" r:id="rId31"/>
    <p:sldId id="1247" r:id="rId32"/>
    <p:sldId id="1279" r:id="rId33"/>
    <p:sldId id="1248" r:id="rId34"/>
    <p:sldId id="1281" r:id="rId35"/>
    <p:sldId id="1250" r:id="rId36"/>
    <p:sldId id="1251" r:id="rId37"/>
    <p:sldId id="1257" r:id="rId38"/>
    <p:sldId id="1261" r:id="rId39"/>
    <p:sldId id="1294" r:id="rId40"/>
    <p:sldId id="1177" r:id="rId41"/>
    <p:sldId id="1290" r:id="rId42"/>
    <p:sldId id="1291" r:id="rId43"/>
    <p:sldId id="1292" r:id="rId44"/>
    <p:sldId id="1254" r:id="rId45"/>
    <p:sldId id="1282" r:id="rId46"/>
  </p:sldIdLst>
  <p:sldSz cx="9144000" cy="6858000" type="screen4x3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09840A"/>
    <a:srgbClr val="4D4D4D"/>
    <a:srgbClr val="4A7EBB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>
        <p:scale>
          <a:sx n="77" d="100"/>
          <a:sy n="77" d="100"/>
        </p:scale>
        <p:origin x="-8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68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image" Target="../media/image49.wmf"/><Relationship Id="rId4" Type="http://schemas.openxmlformats.org/officeDocument/2006/relationships/image" Target="../media/image63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089-2AAE-4C33-A1B0-F8553E0A3B5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BB290-1342-4B4E-A03C-DD4C772C20D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C173-F1B9-4D94-8992-CDF873A77CE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8E1C-4F74-47D9-B868-7711F20057E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1E19-8362-43CD-B81C-B7E1CEFF1A0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ECCF-C720-427F-87C5-4136358A19F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006C-FE27-478D-9E77-F384400FBD9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72AB-FD5F-4B63-92C7-E436FA95C14D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6923-589F-4CC0-ABA3-1FC008554BDE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20D1-FF70-4548-B354-FC36790B1CE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F052-4176-4936-921A-53E3B45B9ED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EA79-7151-41B4-B88A-76FBD75BA901}" type="datetime1">
              <a:rPr lang="en-US" smtClean="0"/>
              <a:pPr/>
              <a:t>6/21/2012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69.jpeg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Perturbative Probes of </a:t>
            </a:r>
            <a:br>
              <a:rPr lang="en-US" dirty="0" smtClean="0"/>
            </a:br>
            <a:r>
              <a:rPr lang="en-US" dirty="0" smtClean="0"/>
              <a:t>Heavy Ion Collisions?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162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June 14, 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8F56-A781-4135-B522-FEBA31911A33}" type="datetime1">
              <a:rPr lang="en-US" smtClean="0"/>
              <a:pPr/>
              <a:t>6/21/2012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Kernphysikalisches</a:t>
            </a:r>
            <a:r>
              <a:rPr lang="en-US" dirty="0" smtClean="0"/>
              <a:t> </a:t>
            </a:r>
            <a:r>
              <a:rPr lang="en-US" dirty="0" err="1" smtClean="0"/>
              <a:t>Kolloquium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904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5715000"/>
            <a:ext cx="1841500" cy="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17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538903"/>
            <a:ext cx="1766888" cy="75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0C24-C496-41A9-BB78-CFBFEA8B97E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2919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7150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05200" y="33528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log(E/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RHIC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at LHC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 for glue, lights, &amp; heavies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Picture Inadequate at RHIC?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43B9-BE79-473E-A0F3-9E0A3B1A15C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657600"/>
            <a:ext cx="3505200" cy="29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0" y="6581001"/>
            <a:ext cx="204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al., NPA784, 2007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287963" y="6338888"/>
            <a:ext cx="3703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>
                <a:solidFill>
                  <a:srgbClr val="CC0000"/>
                </a:solidFill>
              </a:rPr>
              <a:t>Pert. at LHC energies?</a:t>
            </a:r>
          </a:p>
        </p:txBody>
      </p:sp>
      <p:pic>
        <p:nvPicPr>
          <p:cNvPr id="11489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948690"/>
            <a:ext cx="3276600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962400"/>
            <a:ext cx="523375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0587" y="1066800"/>
            <a:ext cx="5023693" cy="229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85217" y="34290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5217" y="3685401"/>
            <a:ext cx="1878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98 (2007)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2034" y="298198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bg1"/>
                </a:solidFill>
              </a:rPr>
              <a:t>1400</a:t>
            </a:r>
            <a:r>
              <a:rPr lang="en-US" sz="2400" baseline="-35000" dirty="0" smtClean="0">
                <a:solidFill>
                  <a:srgbClr val="005400"/>
                </a:solidFill>
              </a:rPr>
              <a:t>-375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to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10000" cy="16764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Best fit WHDG to PHENIX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1400</a:t>
            </a:r>
            <a:r>
              <a:rPr lang="en-US" sz="2400" baseline="45000" dirty="0" smtClean="0"/>
              <a:t>+200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CF1F-2AB0-4C26-9520-5957791D75D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66800"/>
            <a:ext cx="49243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conservative zero parameter extrapolation to LHC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0.3 fixed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665" y="419100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PRC77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143000"/>
            <a:ext cx="4419600" cy="27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6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92060"/>
            <a:ext cx="4267200" cy="2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4953000"/>
            <a:ext cx="2362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All data preliminary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41E9-BFE7-4E65-A49E-A56B96532FA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pic>
        <p:nvPicPr>
          <p:cNvPr id="10506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841" y="3937311"/>
            <a:ext cx="3972159" cy="2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6248400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arXiv:1203.2160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882" y="5253335"/>
            <a:ext cx="22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√s = 2.76 </a:t>
            </a:r>
            <a:r>
              <a:rPr lang="en-US" sz="2400" dirty="0" err="1" smtClean="0">
                <a:solidFill>
                  <a:srgbClr val="005400"/>
                </a:solidFill>
              </a:rPr>
              <a:t>ATeV</a:t>
            </a:r>
            <a:endParaRPr lang="en-US" sz="2400" dirty="0" smtClean="0">
              <a:solidFill>
                <a:srgbClr val="005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4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156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arXiv:1204.1850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48200" y="4154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pp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181FC-77EA-4722-8B39-1D473FA43B5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69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19200"/>
            <a:ext cx="46135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5078" y="5867400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PRC84 (2011)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8" y="1219200"/>
            <a:ext cx="4163767" cy="50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6019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Djordjevic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8799-47A6-4393-AECF-6FDEB902B66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(Data – pQCD)/Data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3A14-169D-4D84-AD0D-8DF9B67B1FD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557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93" y="1143000"/>
            <a:ext cx="4483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86200"/>
            <a:ext cx="4191000" cy="2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1" y="1117600"/>
            <a:ext cx="4419599" cy="28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26556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5600" y="5257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495800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LO</a:t>
            </a:r>
          </a:p>
          <a:p>
            <a:r>
              <a:rPr lang="en-US" sz="2800" i="1" u="sng" dirty="0" smtClean="0"/>
              <a:t>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at NLO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4876800"/>
          </a:xfrm>
        </p:spPr>
        <p:txBody>
          <a:bodyPr/>
          <a:lstStyle/>
          <a:p>
            <a:r>
              <a:rPr lang="en-US" dirty="0" smtClean="0"/>
              <a:t>Running coupling </a:t>
            </a:r>
            <a:r>
              <a:rPr lang="en-US" dirty="0" err="1" smtClean="0"/>
              <a:t>ansatz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0BD3-D5E5-47A8-AE5A-57F6427146B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468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6731" y="1524000"/>
            <a:ext cx="5483269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8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085772"/>
            <a:ext cx="8534400" cy="16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5029200"/>
            <a:ext cx="1508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Buzzatti</a:t>
            </a:r>
            <a:r>
              <a:rPr lang="en-US" sz="1200" dirty="0" smtClean="0"/>
              <a:t>, HP2012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AdS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A06A-FE20-4420-97B6-05D50AFBF07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5A6C-BC1D-4179-A74B-C1968C9578E8}" type="slidenum">
              <a:rPr lang="en-US"/>
              <a:pPr/>
              <a:t>19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Coupling Calculation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3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supergravity</a:t>
            </a:r>
            <a:r>
              <a:rPr lang="en-US" dirty="0"/>
              <a:t> double conjecture:</a:t>
            </a:r>
          </a:p>
          <a:p>
            <a:pPr>
              <a:buFontTx/>
              <a:buNone/>
            </a:pPr>
            <a:r>
              <a:rPr lang="en-US" dirty="0"/>
              <a:t>                QCD </a:t>
            </a:r>
            <a:r>
              <a:rPr lang="en-US" dirty="0">
                <a:sym typeface="Wingdings" pitchFamily="2" charset="2"/>
              </a:rPr>
              <a:t> SYM  IIB</a:t>
            </a:r>
          </a:p>
          <a:p>
            <a:pPr lvl="3">
              <a:buFontTx/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super Yang-Mills (SYM) is not too different from QCD, &amp;</a:t>
            </a: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we believe </a:t>
            </a:r>
            <a:r>
              <a:rPr lang="en-US" dirty="0" err="1" smtClean="0">
                <a:sym typeface="Wingdings" pitchFamily="2" charset="2"/>
              </a:rPr>
              <a:t>Maldacena</a:t>
            </a:r>
            <a:r>
              <a:rPr lang="en-US" dirty="0" smtClean="0">
                <a:sym typeface="Wingdings" pitchFamily="2" charset="2"/>
              </a:rPr>
              <a:t> conjecture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Then a tool exists to calculate strongly-coupled QCD in SUGRA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8101-4D4F-4694-AEEF-D0BCFDEDD058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F55A2-719C-4CF6-B453-EE0DD269E8E2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20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113869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974C-7DFA-400B-869D-EC8FEA8BB88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Qual. Expectations: pQCD vs.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lvl="1"/>
            <a:r>
              <a:rPr lang="en-US" dirty="0" smtClean="0"/>
              <a:t>Asymptotic pQCD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Asymptotic AdS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Independent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and strongly dependent on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!</a:t>
            </a:r>
          </a:p>
          <a:p>
            <a:pPr lvl="3"/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dependence in exponent makes for a </a:t>
            </a:r>
            <a:r>
              <a:rPr lang="en-US" i="1" dirty="0" smtClean="0"/>
              <a:t>very</a:t>
            </a:r>
            <a:r>
              <a:rPr lang="en-US" dirty="0" smtClean="0"/>
              <a:t> sensitive probe</a:t>
            </a:r>
          </a:p>
          <a:p>
            <a:pPr lvl="1"/>
            <a:r>
              <a:rPr lang="en-US" dirty="0" smtClean="0"/>
              <a:t>Expect: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pQCD</a:t>
            </a:r>
            <a:r>
              <a:rPr lang="en-US" dirty="0" smtClean="0"/>
              <a:t>      0 vs. 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AdS</a:t>
            </a:r>
            <a:r>
              <a:rPr lang="en-US" dirty="0" smtClean="0"/>
              <a:t> </a:t>
            </a:r>
            <a:r>
              <a:rPr lang="en-US" sz="2400" b="1" i="1" u="sng" dirty="0" err="1" smtClean="0"/>
              <a:t>indep</a:t>
            </a:r>
            <a:r>
              <a:rPr lang="en-US" dirty="0" smtClean="0"/>
              <a:t>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!!</a:t>
            </a:r>
          </a:p>
          <a:p>
            <a:pPr lvl="4"/>
            <a:endParaRPr lang="en-US" baseline="-25000" dirty="0" smtClean="0"/>
          </a:p>
          <a:p>
            <a:pPr lvl="2"/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&gt; 0 =&gt; pQCD; </a:t>
            </a:r>
            <a:r>
              <a:rPr lang="en-US" dirty="0" err="1" smtClean="0"/>
              <a:t>dR</a:t>
            </a:r>
            <a:r>
              <a:rPr lang="en-US" baseline="-25000" dirty="0" err="1" smtClean="0"/>
              <a:t>AA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)/</a:t>
            </a:r>
            <a:r>
              <a:rPr lang="en-US" dirty="0" err="1" smtClean="0"/>
              <a:t>dp</a:t>
            </a:r>
            <a:r>
              <a:rPr lang="en-US" baseline="-25000" dirty="0" err="1" smtClean="0"/>
              <a:t>T</a:t>
            </a:r>
            <a:r>
              <a:rPr lang="en-US" dirty="0" smtClean="0"/>
              <a:t> &lt; 0 =&gt; 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E549-3B4A-49A4-BBBF-C6B0916FD99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514600" y="2438400"/>
            <a:ext cx="3902075" cy="457200"/>
            <a:chOff x="1584" y="1824"/>
            <a:chExt cx="2458" cy="288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584" y="1824"/>
              <a:ext cx="2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4D4D4D"/>
                  </a:solidFill>
                  <a:latin typeface="Symbol" pitchFamily="18" charset="2"/>
                </a:rPr>
                <a:t>e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rad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~</a:t>
              </a:r>
              <a:r>
                <a:rPr lang="en-US" sz="2400" dirty="0">
                  <a:solidFill>
                    <a:srgbClr val="4D4D4D"/>
                  </a:solidFill>
                </a:rPr>
                <a:t> </a:t>
              </a:r>
              <a:r>
                <a:rPr lang="en-US" sz="2400" dirty="0">
                  <a:solidFill>
                    <a:srgbClr val="4D4D4D"/>
                  </a:solidFill>
                  <a:latin typeface="Symbol" pitchFamily="18" charset="2"/>
                </a:rPr>
                <a:t>a</a:t>
              </a:r>
              <a:r>
                <a:rPr lang="en-US" sz="2400" baseline="-25000" dirty="0">
                  <a:solidFill>
                    <a:srgbClr val="4D4D4D"/>
                  </a:solidFill>
                </a:rPr>
                <a:t>s</a:t>
              </a:r>
              <a:r>
                <a:rPr lang="en-US" sz="2400" dirty="0">
                  <a:solidFill>
                    <a:srgbClr val="4D4D4D"/>
                  </a:solidFill>
                </a:rPr>
                <a:t>    L</a:t>
              </a:r>
              <a:r>
                <a:rPr lang="en-US" sz="2400" baseline="30000" dirty="0">
                  <a:solidFill>
                    <a:srgbClr val="4D4D4D"/>
                  </a:solidFill>
                </a:rPr>
                <a:t>2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>
                  <a:solidFill>
                    <a:srgbClr val="4D4D4D"/>
                  </a:solidFill>
                </a:rPr>
                <a:t>)/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endParaRPr lang="en-US" sz="2400" baseline="-25000" dirty="0">
                <a:solidFill>
                  <a:srgbClr val="4D4D4D"/>
                </a:solidFill>
              </a:endParaRP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312" y="1880"/>
            <a:ext cx="173" cy="216"/>
          </p:xfrm>
          <a:graphic>
            <a:graphicData uri="http://schemas.openxmlformats.org/presentationml/2006/ole">
              <p:oleObj spid="_x0000_s1150978" name="Bitmap Image" r:id="rId3" imgW="380852" imgH="476316" progId="PBrush">
                <p:embed/>
              </p:oleObj>
            </a:graphicData>
          </a:graphic>
        </p:graphicFrame>
      </p:grp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33600" y="34290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4D4D4D"/>
                </a:solidFill>
                <a:latin typeface="Symbol" pitchFamily="18" charset="2"/>
              </a:rPr>
              <a:t>e</a:t>
            </a:r>
            <a:r>
              <a:rPr lang="en-US" sz="2400" baseline="-25000" dirty="0" err="1">
                <a:solidFill>
                  <a:srgbClr val="4D4D4D"/>
                </a:solidFill>
              </a:rPr>
              <a:t>ST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 dirty="0">
                <a:solidFill>
                  <a:srgbClr val="4D4D4D"/>
                </a:solidFill>
              </a:rPr>
              <a:t> 1 - Exp(-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L),       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4D4D4D"/>
                </a:solidFill>
              </a:rPr>
              <a:t> =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pl</a:t>
            </a:r>
            <a:r>
              <a:rPr lang="en-US" sz="2400" baseline="30000" dirty="0">
                <a:solidFill>
                  <a:srgbClr val="4D4D4D"/>
                </a:solidFill>
                <a:latin typeface="Symbol" pitchFamily="18" charset="2"/>
              </a:rPr>
              <a:t>1/2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4D4D4D"/>
                </a:solidFill>
              </a:rPr>
              <a:t>T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/2M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3505200" y="5295900"/>
            <a:ext cx="304800" cy="0"/>
          </a:xfrm>
          <a:prstGeom prst="line">
            <a:avLst/>
          </a:prstGeom>
          <a:noFill/>
          <a:ln w="31750">
            <a:solidFill>
              <a:srgbClr val="0054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371600" y="5803900"/>
            <a:ext cx="73152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22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and HQ at 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1139714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B9022-4FD4-409E-84B9-9D93D8339269}" type="datetime1">
              <a:rPr lang="en-US" smtClean="0"/>
              <a:pPr/>
              <a:t>6/21/2012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60B0-4486-41EA-810D-695D01F997FE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249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arXiv:1203.2160</a:t>
            </a:r>
          </a:p>
          <a:p>
            <a:r>
              <a:rPr lang="en-US" sz="1200" dirty="0" smtClean="0"/>
              <a:t>CMS, JHEP 1205 (2012) 063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57796"/>
            <a:ext cx="3962400" cy="26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08516" y="21336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5029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HQ</a:t>
            </a:r>
          </a:p>
          <a:p>
            <a:r>
              <a:rPr lang="en-US" dirty="0" smtClean="0"/>
              <a:t>In principle, compute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r>
              <a:rPr lang="en-US" dirty="0" smtClean="0"/>
              <a:t>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F689F-B2CE-4E26-83D2-7CB2645E0D7D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9999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6948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76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Make jet def., hope not too diff from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endParaRPr lang="en-US" dirty="0" smtClean="0"/>
          </a:p>
          <a:p>
            <a:pPr lvl="1"/>
            <a:r>
              <a:rPr lang="en-US" dirty="0" err="1" smtClean="0"/>
              <a:t>Orig</a:t>
            </a:r>
            <a:r>
              <a:rPr lang="en-US" dirty="0" smtClean="0"/>
              <a:t>: define jet as string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~ 1/T from end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E-Loss: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Lights E-Loss Prescription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70D4-D5A7-4CA8-B583-E8059F240E1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520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157537"/>
            <a:ext cx="488703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5796787"/>
            <a:ext cx="3505200" cy="8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9643" y="579120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878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51600" y="3276600"/>
            <a:ext cx="0" cy="228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16200000" flipH="1">
            <a:off x="3917950" y="2990852"/>
            <a:ext cx="254002" cy="1650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243840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0000"/>
                </a:solidFill>
                <a:latin typeface="Symbol" pitchFamily="18" charset="2"/>
              </a:rPr>
              <a:t>D</a:t>
            </a:r>
            <a:r>
              <a:rPr lang="en-US" sz="2400" dirty="0" err="1" smtClean="0">
                <a:solidFill>
                  <a:srgbClr val="660000"/>
                </a:solidFill>
              </a:rPr>
              <a:t>x</a:t>
            </a:r>
            <a:r>
              <a:rPr lang="en-US" sz="2400" dirty="0" smtClean="0">
                <a:solidFill>
                  <a:srgbClr val="660000"/>
                </a:solidFill>
              </a:rPr>
              <a:t> ~ 1/T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2438400" y="5486400"/>
            <a:ext cx="45719" cy="762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4" name="Oval 23"/>
          <p:cNvSpPr/>
          <p:nvPr/>
        </p:nvSpPr>
        <p:spPr bwMode="auto">
          <a:xfrm>
            <a:off x="2473568" y="5257800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5" name="Oval 24"/>
          <p:cNvSpPr/>
          <p:nvPr/>
        </p:nvSpPr>
        <p:spPr bwMode="auto">
          <a:xfrm>
            <a:off x="3947328" y="5379216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6" name="Oval 25"/>
          <p:cNvSpPr/>
          <p:nvPr/>
        </p:nvSpPr>
        <p:spPr bwMode="auto">
          <a:xfrm>
            <a:off x="6410848" y="5420248"/>
            <a:ext cx="91440" cy="91440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graphicFrame>
        <p:nvGraphicFramePr>
          <p:cNvPr id="27" name="Object 22"/>
          <p:cNvGraphicFramePr>
            <a:graphicFrameLocks noChangeAspect="1"/>
          </p:cNvGraphicFramePr>
          <p:nvPr/>
        </p:nvGraphicFramePr>
        <p:xfrm>
          <a:off x="2057400" y="4901920"/>
          <a:ext cx="423376" cy="391505"/>
        </p:xfrm>
        <a:graphic>
          <a:graphicData uri="http://schemas.openxmlformats.org/presentationml/2006/ole">
            <p:oleObj spid="_x0000_s1152005" name="Equation" r:id="rId5" imgW="317160" imgH="215640" progId="">
              <p:embed/>
            </p:oleObj>
          </a:graphicData>
        </a:graphic>
      </p:graphicFrame>
      <p:graphicFrame>
        <p:nvGraphicFramePr>
          <p:cNvPr id="28" name="Object 24"/>
          <p:cNvGraphicFramePr>
            <a:graphicFrameLocks noChangeAspect="1"/>
          </p:cNvGraphicFramePr>
          <p:nvPr/>
        </p:nvGraphicFramePr>
        <p:xfrm>
          <a:off x="3505200" y="5064368"/>
          <a:ext cx="441730" cy="391478"/>
        </p:xfrm>
        <a:graphic>
          <a:graphicData uri="http://schemas.openxmlformats.org/presentationml/2006/ole">
            <p:oleObj spid="_x0000_s1152006" name="Equation" r:id="rId6" imgW="330120" imgH="215640" progId="">
              <p:embed/>
            </p:oleObj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/>
        </p:nvGraphicFramePr>
        <p:xfrm>
          <a:off x="5959072" y="5148602"/>
          <a:ext cx="441728" cy="413998"/>
        </p:xfrm>
        <a:graphic>
          <a:graphicData uri="http://schemas.openxmlformats.org/presentationml/2006/ole">
            <p:oleObj spid="_x0000_s1152007" name="Equation" r:id="rId7" imgW="33012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for Lights from AdS/CFT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 smtClean="0"/>
              <a:t>Original definition + original energy loss calculation =&gt; generic Bragg peak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Intermediate-t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depends strongly on 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AFF61-6EEB-44E2-9629-0E88F94441EB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53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482525"/>
            <a:ext cx="5153025" cy="3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See also: </a:t>
            </a:r>
            <a:r>
              <a:rPr lang="en-US" sz="1200" dirty="0" err="1" smtClean="0"/>
              <a:t>Gubser</a:t>
            </a:r>
            <a:r>
              <a:rPr lang="en-US" sz="1200" dirty="0" smtClean="0"/>
              <a:t> et al., JHEP 0810 (2008) 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1010 (2010)</a:t>
            </a:r>
          </a:p>
        </p:txBody>
      </p:sp>
      <p:pic>
        <p:nvPicPr>
          <p:cNvPr id="1153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590800"/>
            <a:ext cx="1893570" cy="7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181600" y="3200400"/>
            <a:ext cx="1143000" cy="228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896" y="4191000"/>
            <a:ext cx="3341704" cy="83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Light Parton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Simple Bragg Peak Model</a:t>
            </a:r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– t)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Large uncertainty due to T(t)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8DA4-DCF1-4C93-871B-B7798181540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52437"/>
            <a:ext cx="4495800" cy="283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55849" y="2840154"/>
            <a:ext cx="887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0.2 </a:t>
            </a:r>
            <a:r>
              <a:rPr lang="en-US" sz="1600" b="1" dirty="0" err="1" smtClean="0"/>
              <a:t>TeV</a:t>
            </a:r>
            <a:endParaRPr lang="en-US" sz="1600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514600"/>
            <a:ext cx="4267200" cy="302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3709131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07582" y="5388508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AdS Lights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Corrected E-loss formula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Bragg peak</a:t>
            </a:r>
          </a:p>
          <a:p>
            <a:pPr>
              <a:buNone/>
            </a:pPr>
            <a:r>
              <a:rPr lang="en-US" dirty="0" smtClean="0"/>
              <a:t>	disappears</a:t>
            </a:r>
          </a:p>
          <a:p>
            <a:pPr lvl="1"/>
            <a:r>
              <a:rPr lang="en-US" dirty="0" smtClean="0"/>
              <a:t>But now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≠ E</a:t>
            </a:r>
          </a:p>
          <a:p>
            <a:pPr lvl="1">
              <a:buNone/>
            </a:pPr>
            <a:r>
              <a:rPr lang="en-US" dirty="0" smtClean="0"/>
              <a:t>	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B65B-780D-480C-A568-D755F36284C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154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6200" y="1981200"/>
            <a:ext cx="6273800" cy="102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363537" y="2971800"/>
            <a:ext cx="19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</a:p>
        </p:txBody>
      </p:sp>
      <p:pic>
        <p:nvPicPr>
          <p:cNvPr id="1154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2973" y="3267075"/>
            <a:ext cx="497862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Define jet by sep. hard and soft scales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= E for t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endParaRPr lang="en-US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0E6D-F2F1-49D1-8609-B9EA9668D8C0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52600" y="2133600"/>
            <a:ext cx="5410200" cy="3657600"/>
            <a:chOff x="857225" y="2071678"/>
            <a:chExt cx="6429420" cy="4477867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3252520" y="5549413"/>
            <a:ext cx="1974140" cy="1000132"/>
          </p:xfrm>
          <a:graphic>
            <a:graphicData uri="http://schemas.openxmlformats.org/presentationml/2006/ole">
              <p:oleObj spid="_x0000_s1155074" name="Equation" r:id="rId3" imgW="952200" imgH="431640" progId="">
                <p:embed/>
              </p:oleObj>
            </a:graphicData>
          </a:graphic>
        </p:graphicFrame>
        <p:grpSp>
          <p:nvGrpSpPr>
            <p:cNvPr id="9" name="Group 26"/>
            <p:cNvGrpSpPr/>
            <p:nvPr/>
          </p:nvGrpSpPr>
          <p:grpSpPr>
            <a:xfrm>
              <a:off x="857225" y="2071678"/>
              <a:ext cx="6429420" cy="3643339"/>
              <a:chOff x="3902561" y="1773233"/>
              <a:chExt cx="4841395" cy="2727338"/>
            </a:xfrm>
          </p:grpSpPr>
          <p:grpSp>
            <p:nvGrpSpPr>
              <p:cNvPr id="10" name="Group 34"/>
              <p:cNvGrpSpPr/>
              <p:nvPr/>
            </p:nvGrpSpPr>
            <p:grpSpPr>
              <a:xfrm>
                <a:off x="3902561" y="1773233"/>
                <a:ext cx="4841395" cy="2727338"/>
                <a:chOff x="3902561" y="1714488"/>
                <a:chExt cx="4841395" cy="2727338"/>
              </a:xfrm>
            </p:grpSpPr>
            <p:pic>
              <p:nvPicPr>
                <p:cNvPr id="23" name="Picture 9" descr="C:\Users\Razieh\Desktop\Untitled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333236" y="1785926"/>
                  <a:ext cx="4410720" cy="235745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429124" y="3656962"/>
                  <a:ext cx="4286280" cy="1588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" name="Object 12"/>
                <p:cNvGraphicFramePr>
                  <a:graphicFrameLocks noChangeAspect="1"/>
                </p:cNvGraphicFramePr>
                <p:nvPr/>
              </p:nvGraphicFramePr>
              <p:xfrm>
                <a:off x="8181975" y="4143376"/>
                <a:ext cx="374650" cy="298450"/>
              </p:xfrm>
              <a:graphic>
                <a:graphicData uri="http://schemas.openxmlformats.org/presentationml/2006/ole">
                  <p:oleObj spid="_x0000_s1155075" name="Equation" r:id="rId5" imgW="279360" imgH="203040" progId="">
                    <p:embed/>
                  </p:oleObj>
                </a:graphicData>
              </a:graphic>
            </p:graphicFrame>
            <p:graphicFrame>
              <p:nvGraphicFramePr>
                <p:cNvPr id="26" name="Object 12"/>
                <p:cNvGraphicFramePr>
                  <a:graphicFrameLocks noChangeAspect="1"/>
                </p:cNvGraphicFramePr>
                <p:nvPr/>
              </p:nvGraphicFramePr>
              <p:xfrm>
                <a:off x="3902561" y="2687324"/>
                <a:ext cx="288925" cy="635000"/>
              </p:xfrm>
              <a:graphic>
                <a:graphicData uri="http://schemas.openxmlformats.org/presentationml/2006/ole">
                  <p:oleObj spid="_x0000_s1155076" name="Equation" r:id="rId6" imgW="215640" imgH="431640" progId="">
                    <p:embed/>
                  </p:oleObj>
                </a:graphicData>
              </a:graphic>
            </p:graphicFrame>
            <p:graphicFrame>
              <p:nvGraphicFramePr>
                <p:cNvPr id="27" name="Object 12"/>
                <p:cNvGraphicFramePr>
                  <a:graphicFrameLocks noChangeAspect="1"/>
                </p:cNvGraphicFramePr>
                <p:nvPr/>
              </p:nvGraphicFramePr>
              <p:xfrm>
                <a:off x="4214810" y="1714488"/>
                <a:ext cx="169862" cy="260350"/>
              </p:xfrm>
              <a:graphic>
                <a:graphicData uri="http://schemas.openxmlformats.org/presentationml/2006/ole">
                  <p:oleObj spid="_x0000_s1155077" name="Equation" r:id="rId7" imgW="126720" imgH="177480" progId="">
                    <p:embed/>
                  </p:oleObj>
                </a:graphicData>
              </a:graphic>
            </p:graphicFrame>
            <p:graphicFrame>
              <p:nvGraphicFramePr>
                <p:cNvPr id="28" name="Object 12"/>
                <p:cNvGraphicFramePr>
                  <a:graphicFrameLocks noChangeAspect="1"/>
                </p:cNvGraphicFramePr>
                <p:nvPr/>
              </p:nvGraphicFramePr>
              <p:xfrm>
                <a:off x="4238623" y="3813486"/>
                <a:ext cx="119063" cy="242887"/>
              </p:xfrm>
              <a:graphic>
                <a:graphicData uri="http://schemas.openxmlformats.org/presentationml/2006/ole">
                  <p:oleObj spid="_x0000_s1155078" name="Equation" r:id="rId8" imgW="88560" imgH="164880" progId="">
                    <p:embed/>
                  </p:oleObj>
                </a:graphicData>
              </a:graphic>
            </p:graphicFrame>
            <p:graphicFrame>
              <p:nvGraphicFramePr>
                <p:cNvPr id="29" name="Object 12"/>
                <p:cNvGraphicFramePr>
                  <a:graphicFrameLocks noChangeAspect="1"/>
                </p:cNvGraphicFramePr>
                <p:nvPr/>
              </p:nvGraphicFramePr>
              <p:xfrm>
                <a:off x="4145886" y="3486745"/>
                <a:ext cx="222250" cy="336550"/>
              </p:xfrm>
              <a:graphic>
                <a:graphicData uri="http://schemas.openxmlformats.org/presentationml/2006/ole">
                  <p:oleObj spid="_x0000_s1155079" name="Equation" r:id="rId9" imgW="164880" imgH="228600" progId="">
                    <p:embed/>
                  </p:oleObj>
                </a:graphicData>
              </a:graphic>
            </p:graphicFrame>
            <p:graphicFrame>
              <p:nvGraphicFramePr>
                <p:cNvPr id="30" name="Object 12"/>
                <p:cNvGraphicFramePr>
                  <a:graphicFrameLocks noChangeAspect="1"/>
                </p:cNvGraphicFramePr>
                <p:nvPr/>
              </p:nvGraphicFramePr>
              <p:xfrm>
                <a:off x="4157020" y="1918352"/>
                <a:ext cx="220663" cy="336550"/>
              </p:xfrm>
              <a:graphic>
                <a:graphicData uri="http://schemas.openxmlformats.org/presentationml/2006/ole">
                  <p:oleObj spid="_x0000_s1155080" name="Equation" r:id="rId10" imgW="164880" imgH="228600" progId="">
                    <p:embed/>
                  </p:oleObj>
                </a:graphicData>
              </a:graphic>
            </p:graphicFrame>
          </p:grpSp>
          <p:sp>
            <p:nvSpPr>
              <p:cNvPr id="11" name="Oval 10"/>
              <p:cNvSpPr/>
              <p:nvPr/>
            </p:nvSpPr>
            <p:spPr>
              <a:xfrm>
                <a:off x="5143504" y="214311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041704" y="221455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8314072" y="315689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822898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956486" y="3670610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90202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7" name="Object 22"/>
              <p:cNvGraphicFramePr>
                <a:graphicFrameLocks noChangeAspect="1"/>
              </p:cNvGraphicFramePr>
              <p:nvPr/>
            </p:nvGraphicFramePr>
            <p:xfrm>
              <a:off x="4597356" y="3366403"/>
              <a:ext cx="378864" cy="358799"/>
            </p:xfrm>
            <a:graphic>
              <a:graphicData uri="http://schemas.openxmlformats.org/presentationml/2006/ole">
                <p:oleObj spid="_x0000_s1155081" name="Equation" r:id="rId11" imgW="317160" imgH="215640" progId="">
                  <p:embed/>
                </p:oleObj>
              </a:graphicData>
            </a:graphic>
          </p:graphicFrame>
          <p:graphicFrame>
            <p:nvGraphicFramePr>
              <p:cNvPr id="18" name="Object 23"/>
              <p:cNvGraphicFramePr>
                <a:graphicFrameLocks noChangeAspect="1"/>
              </p:cNvGraphicFramePr>
              <p:nvPr/>
            </p:nvGraphicFramePr>
            <p:xfrm>
              <a:off x="7816497" y="3385784"/>
              <a:ext cx="395287" cy="379413"/>
            </p:xfrm>
            <a:graphic>
              <a:graphicData uri="http://schemas.openxmlformats.org/presentationml/2006/ole">
                <p:oleObj spid="_x0000_s1155082" name="Equation" r:id="rId12" imgW="330120" imgH="228600" progId="">
                  <p:embed/>
                </p:oleObj>
              </a:graphicData>
            </a:graphic>
          </p:graphicFrame>
          <p:graphicFrame>
            <p:nvGraphicFramePr>
              <p:cNvPr id="19" name="Object 24"/>
              <p:cNvGraphicFramePr>
                <a:graphicFrameLocks noChangeAspect="1"/>
              </p:cNvGraphicFramePr>
              <p:nvPr/>
            </p:nvGraphicFramePr>
            <p:xfrm>
              <a:off x="5470525" y="3355975"/>
              <a:ext cx="395288" cy="358775"/>
            </p:xfrm>
            <a:graphic>
              <a:graphicData uri="http://schemas.openxmlformats.org/presentationml/2006/ole">
                <p:oleObj spid="_x0000_s1155083" name="Equation" r:id="rId13" imgW="330120" imgH="215640" progId="">
                  <p:embed/>
                </p:oleObj>
              </a:graphicData>
            </a:graphic>
          </p:graphicFrame>
          <p:graphicFrame>
            <p:nvGraphicFramePr>
              <p:cNvPr id="20" name="Object 25"/>
              <p:cNvGraphicFramePr>
                <a:graphicFrameLocks noChangeAspect="1"/>
              </p:cNvGraphicFramePr>
              <p:nvPr/>
            </p:nvGraphicFramePr>
            <p:xfrm>
              <a:off x="5031122" y="1956098"/>
              <a:ext cx="333375" cy="211137"/>
            </p:xfrm>
            <a:graphic>
              <a:graphicData uri="http://schemas.openxmlformats.org/presentationml/2006/ole">
                <p:oleObj spid="_x0000_s1155084" name="Equation" r:id="rId14" imgW="279360" imgH="126720" progId="">
                  <p:embed/>
                </p:oleObj>
              </a:graphicData>
            </a:graphic>
          </p:graphicFrame>
          <p:graphicFrame>
            <p:nvGraphicFramePr>
              <p:cNvPr id="21" name="Object 26"/>
              <p:cNvGraphicFramePr>
                <a:graphicFrameLocks noChangeAspect="1"/>
              </p:cNvGraphicFramePr>
              <p:nvPr/>
            </p:nvGraphicFramePr>
            <p:xfrm>
              <a:off x="8314645" y="2956208"/>
              <a:ext cx="333375" cy="211138"/>
            </p:xfrm>
            <a:graphic>
              <a:graphicData uri="http://schemas.openxmlformats.org/presentationml/2006/ole">
                <p:oleObj spid="_x0000_s1155085" name="Equation" r:id="rId15" imgW="279360" imgH="126720" progId="">
                  <p:embed/>
                </p:oleObj>
              </a:graphicData>
            </a:graphic>
          </p:graphicFrame>
          <p:graphicFrame>
            <p:nvGraphicFramePr>
              <p:cNvPr id="22" name="Object 27"/>
              <p:cNvGraphicFramePr>
                <a:graphicFrameLocks noChangeAspect="1"/>
              </p:cNvGraphicFramePr>
              <p:nvPr/>
            </p:nvGraphicFramePr>
            <p:xfrm>
              <a:off x="5895347" y="2017086"/>
              <a:ext cx="333375" cy="211138"/>
            </p:xfrm>
            <a:graphic>
              <a:graphicData uri="http://schemas.openxmlformats.org/presentationml/2006/ole">
                <p:oleObj spid="_x0000_s1155086" name="Equation" r:id="rId16" imgW="279360" imgH="12672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Known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D78D-5F45-4FCF-9C57-D44CDE71E13F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usual AdS/Sch. Bragg reappears!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very short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 T(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) ~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-1/3</a:t>
            </a:r>
            <a:r>
              <a:rPr lang="en-US" dirty="0" smtClean="0"/>
              <a:t> </a:t>
            </a:r>
            <a:r>
              <a:rPr lang="en-US" dirty="0" err="1" smtClean="0"/>
              <a:t>Janik</a:t>
            </a:r>
            <a:r>
              <a:rPr lang="en-US" dirty="0" smtClean="0"/>
              <a:t> &amp; </a:t>
            </a:r>
            <a:r>
              <a:rPr lang="en-US" dirty="0" err="1" smtClean="0"/>
              <a:t>Peschanski</a:t>
            </a:r>
            <a:r>
              <a:rPr lang="en-US" dirty="0" smtClean="0"/>
              <a:t> metric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Bragg peak gone!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7075D-3E52-43CC-8EFA-8B3FD470A7D1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18" descr="C:\Users\Razieh\Desktop\Plots\Ficnar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90800"/>
            <a:ext cx="3807339" cy="24113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-515628" y="3615578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-(</a:t>
            </a:r>
            <a:r>
              <a:rPr lang="en-US" sz="1600" i="1" dirty="0" err="1" smtClean="0"/>
              <a:t>dE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)/(T E</a:t>
            </a:r>
            <a:r>
              <a:rPr lang="en-US" sz="1600" i="1" baseline="-25000" dirty="0" smtClean="0"/>
              <a:t>0</a:t>
            </a:r>
            <a:r>
              <a:rPr lang="en-US" sz="1600" i="1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pic>
        <p:nvPicPr>
          <p:cNvPr id="15" name="Picture 7" descr="C:\Users\Razieh\Desktop\Plots\JP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590801"/>
            <a:ext cx="3886200" cy="24612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686800" y="49530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 </a:t>
            </a:r>
            <a:r>
              <a:rPr lang="en-US" sz="1600" i="1" dirty="0" err="1" smtClean="0"/>
              <a:t>t</a:t>
            </a:r>
            <a:endParaRPr lang="en-US" sz="16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5105400"/>
            <a:ext cx="2065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</a:t>
            </a:r>
            <a:r>
              <a:rPr lang="en-US" sz="1200" i="1" dirty="0" smtClean="0"/>
              <a:t>in prep.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Static thermal medium =&gt; very short therm. time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2.7 fm</a:t>
            </a:r>
          </a:p>
          <a:p>
            <a:pPr lvl="2"/>
            <a:r>
              <a:rPr lang="en-US" dirty="0" smtClean="0"/>
              <a:t>AdS likely </a:t>
            </a:r>
            <a:r>
              <a:rPr lang="en-US" dirty="0" err="1" smtClean="0"/>
              <a:t>oversuppresses</a:t>
            </a:r>
            <a:r>
              <a:rPr lang="en-US" dirty="0" smtClean="0"/>
              <a:t> compared to data</a:t>
            </a:r>
          </a:p>
          <a:p>
            <a:r>
              <a:rPr lang="en-US" dirty="0" smtClean="0"/>
              <a:t>Examine 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 err="1" smtClean="0"/>
              <a:t>geom</a:t>
            </a:r>
            <a:endParaRPr lang="en-US" dirty="0" smtClean="0"/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4.1 fm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C75F-378D-4D30-9D91-04F0D06909A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1"/>
            <a:ext cx="3661396" cy="2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7200" y="385244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</a:t>
            </a:r>
            <a:r>
              <a:rPr lang="en-US" sz="1600" dirty="0" err="1" smtClean="0"/>
              <a:t>Morad</a:t>
            </a:r>
            <a:endParaRPr lang="en-US" sz="16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4191000"/>
            <a:ext cx="15240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9F2C-0B41-4622-9022-167F9A80C42E}" type="slidenum">
              <a:rPr lang="en-US"/>
              <a:pPr/>
              <a:t>32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/>
              <a:t>But what about the interplay between mass and momentum?</a:t>
            </a:r>
          </a:p>
          <a:p>
            <a:pPr lvl="1"/>
            <a:r>
              <a:rPr lang="en-US"/>
              <a:t>Take ratio of </a:t>
            </a:r>
            <a:r>
              <a:rPr lang="en-US" i="1"/>
              <a:t>c</a:t>
            </a:r>
            <a:r>
              <a:rPr lang="en-US"/>
              <a:t> to </a:t>
            </a:r>
            <a:r>
              <a:rPr lang="en-US" i="1"/>
              <a:t>b</a:t>
            </a:r>
            <a:r>
              <a:rPr lang="en-US"/>
              <a:t> R</a:t>
            </a:r>
            <a:r>
              <a:rPr lang="en-US" baseline="-25000"/>
              <a:t>AA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</a:t>
            </a:r>
          </a:p>
          <a:p>
            <a:pPr lvl="2"/>
            <a:r>
              <a:rPr lang="en-US"/>
              <a:t>pQCD: Mass effects die out with increasing p</a:t>
            </a:r>
            <a:r>
              <a:rPr lang="en-US" baseline="-25000"/>
              <a:t>T</a:t>
            </a:r>
          </a:p>
          <a:p>
            <a:pPr lvl="2">
              <a:buFontTx/>
              <a:buNone/>
            </a:pPr>
            <a:endParaRPr lang="en-US"/>
          </a:p>
          <a:p>
            <a:pPr lvl="3"/>
            <a:r>
              <a:rPr lang="en-US"/>
              <a:t>Ratio starts below 1, asymptotically approaches 1.  Approach is slower for higher quenching</a:t>
            </a:r>
          </a:p>
          <a:p>
            <a:pPr lvl="2"/>
            <a:r>
              <a:rPr lang="en-US"/>
              <a:t>ST: drag independent of p</a:t>
            </a:r>
            <a:r>
              <a:rPr lang="en-US" baseline="-25000"/>
              <a:t>T</a:t>
            </a:r>
            <a:r>
              <a:rPr lang="en-US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/>
              <a:t>R</a:t>
            </a:r>
            <a:r>
              <a:rPr lang="en-US" i="1" baseline="30000"/>
              <a:t>cb</a:t>
            </a:r>
            <a:r>
              <a:rPr lang="en-US" baseline="-25000"/>
              <a:t>pQCD</a:t>
            </a:r>
            <a:r>
              <a:rPr lang="en-US"/>
              <a:t>(p</a:t>
            </a:r>
            <a:r>
              <a:rPr lang="en-US" baseline="-25000"/>
              <a:t>T</a:t>
            </a:r>
            <a:r>
              <a:rPr lang="en-US"/>
              <a:t>) ~ </a:t>
            </a:r>
            <a:r>
              <a:rPr lang="en-US" i="1"/>
              <a:t>n</a:t>
            </a:r>
            <a:r>
              <a:rPr lang="en-US" baseline="-25000"/>
              <a:t>b</a:t>
            </a:r>
            <a:r>
              <a:rPr lang="en-US"/>
              <a:t>M</a:t>
            </a:r>
            <a:r>
              <a:rPr lang="en-US" baseline="-25000"/>
              <a:t>c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baseline="-25000"/>
              <a:t>c</a:t>
            </a:r>
            <a:r>
              <a:rPr lang="en-US"/>
              <a:t>M</a:t>
            </a:r>
            <a:r>
              <a:rPr lang="en-US" baseline="-25000"/>
              <a:t>b </a:t>
            </a:r>
            <a:r>
              <a:rPr lang="en-US"/>
              <a:t>~ M</a:t>
            </a:r>
            <a:r>
              <a:rPr lang="en-US" baseline="-25000"/>
              <a:t>c</a:t>
            </a:r>
            <a:r>
              <a:rPr lang="en-US"/>
              <a:t>/M</a:t>
            </a:r>
            <a:r>
              <a:rPr lang="en-US" baseline="-25000"/>
              <a:t>b </a:t>
            </a:r>
            <a:r>
              <a:rPr lang="en-US"/>
              <a:t>~ .27</a:t>
            </a:r>
          </a:p>
          <a:p>
            <a:pPr lvl="3"/>
            <a:r>
              <a:rPr lang="en-US"/>
              <a:t>Ratio starts below 1; independent of p</a:t>
            </a:r>
            <a:r>
              <a:rPr lang="en-US" baseline="-25000"/>
              <a:t>T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Asymptotic pQCD vs. AdS/CFT</a:t>
            </a:r>
            <a:endParaRPr lang="en-US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4D4D4D"/>
                </a:solidFill>
              </a:rPr>
              <a:t>R</a:t>
            </a:r>
            <a:r>
              <a:rPr lang="en-US" sz="2400" i="1" baseline="30000">
                <a:solidFill>
                  <a:srgbClr val="4D4D4D"/>
                </a:solidFill>
              </a:rPr>
              <a:t>cb</a:t>
            </a:r>
            <a:r>
              <a:rPr lang="en-US" sz="2400" baseline="-25000">
                <a:solidFill>
                  <a:srgbClr val="4D4D4D"/>
                </a:solidFill>
              </a:rPr>
              <a:t>pQCD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>
                <a:solidFill>
                  <a:srgbClr val="4D4D4D"/>
                </a:solidFill>
              </a:rPr>
              <a:t> 1 - </a:t>
            </a:r>
            <a:r>
              <a:rPr lang="en-US" sz="240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>
                <a:solidFill>
                  <a:srgbClr val="4D4D4D"/>
                </a:solidFill>
              </a:rPr>
              <a:t>s</a:t>
            </a:r>
            <a:r>
              <a:rPr lang="en-US" sz="2400">
                <a:solidFill>
                  <a:srgbClr val="4D4D4D"/>
                </a:solidFill>
              </a:rPr>
              <a:t> </a:t>
            </a:r>
            <a:r>
              <a:rPr lang="en-US" sz="2400" i="1">
                <a:solidFill>
                  <a:srgbClr val="4D4D4D"/>
                </a:solidFill>
              </a:rPr>
              <a:t>n</a:t>
            </a:r>
            <a:r>
              <a:rPr lang="en-US" sz="2400">
                <a:solidFill>
                  <a:srgbClr val="4D4D4D"/>
                </a:solidFill>
              </a:rPr>
              <a:t>(p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 L</a:t>
            </a:r>
            <a:r>
              <a:rPr lang="en-US" sz="2400" baseline="30000">
                <a:solidFill>
                  <a:srgbClr val="4D4D4D"/>
                </a:solidFill>
              </a:rPr>
              <a:t>2</a:t>
            </a:r>
            <a:r>
              <a:rPr lang="en-US" sz="2400">
                <a:solidFill>
                  <a:srgbClr val="4D4D4D"/>
                </a:solidFill>
              </a:rPr>
              <a:t> log(M</a:t>
            </a:r>
            <a:r>
              <a:rPr lang="en-US" sz="2400" baseline="-25000">
                <a:solidFill>
                  <a:srgbClr val="4D4D4D"/>
                </a:solidFill>
              </a:rPr>
              <a:t>b</a:t>
            </a:r>
            <a:r>
              <a:rPr lang="en-US" sz="2400">
                <a:solidFill>
                  <a:srgbClr val="4D4D4D"/>
                </a:solidFill>
              </a:rPr>
              <a:t>/M</a:t>
            </a:r>
            <a:r>
              <a:rPr lang="en-US" sz="2400" baseline="-25000">
                <a:solidFill>
                  <a:srgbClr val="4D4D4D"/>
                </a:solidFill>
              </a:rPr>
              <a:t>c</a:t>
            </a:r>
            <a:r>
              <a:rPr lang="en-US" sz="2400">
                <a:solidFill>
                  <a:srgbClr val="4D4D4D"/>
                </a:solidFill>
              </a:rPr>
              <a:t>) (   /p</a:t>
            </a:r>
            <a:r>
              <a:rPr lang="en-US" sz="2400" baseline="-25000">
                <a:solidFill>
                  <a:srgbClr val="4D4D4D"/>
                </a:solidFill>
              </a:rPr>
              <a:t>T</a:t>
            </a:r>
            <a:r>
              <a:rPr lang="en-US" sz="2400">
                <a:solidFill>
                  <a:srgbClr val="4D4D4D"/>
                </a:solidFill>
              </a:rPr>
              <a:t>)</a:t>
            </a:r>
            <a:endParaRPr lang="en-US" sz="2400" baseline="-2500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4800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4724400" y="3581400"/>
            <a:ext cx="3200400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57600" y="5905500"/>
            <a:ext cx="3124200" cy="342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7B66-31C1-4EDE-9BCE-3669CA544659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33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Does pQCD or AdS Yield Correct Mass &amp; Momentum </a:t>
            </a:r>
            <a:r>
              <a:rPr lang="en-US" sz="4000" dirty="0" err="1" smtClean="0"/>
              <a:t>Dependecies</a:t>
            </a:r>
            <a:r>
              <a:rPr lang="en-US" sz="4000" dirty="0" smtClean="0"/>
              <a:t> at LHC?</a:t>
            </a:r>
            <a:endParaRPr lang="en-US" sz="4000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689600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07C4-6748-406C-A263-B94B7481689E}" type="datetime1">
              <a:rPr lang="en-US" smtClean="0"/>
              <a:pPr/>
              <a:t>6/21/2012</a:t>
            </a:fld>
            <a:endParaRPr lang="en-US"/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385888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348288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34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57912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Importance of longitudinal momentum fluctuations</a:t>
            </a:r>
          </a:p>
          <a:p>
            <a:pPr lvl="2"/>
            <a:r>
              <a:rPr lang="en-US" dirty="0" smtClean="0"/>
              <a:t>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 = </a:t>
            </a:r>
            <a:r>
              <a:rPr lang="en-US" dirty="0" smtClean="0">
                <a:latin typeface="Symbol" pitchFamily="18" charset="2"/>
              </a:rPr>
              <a:t>p l</a:t>
            </a:r>
            <a:r>
              <a:rPr lang="en-US" baseline="30000" dirty="0" smtClean="0"/>
              <a:t>1/2 </a:t>
            </a:r>
            <a:r>
              <a:rPr lang="en-US" dirty="0" smtClean="0"/>
              <a:t>T</a:t>
            </a:r>
            <a:r>
              <a:rPr lang="en-US" baseline="30000" dirty="0" smtClean="0"/>
              <a:t>3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baseline="30000" dirty="0" smtClean="0"/>
              <a:t>5/2</a:t>
            </a:r>
          </a:p>
          <a:p>
            <a:pPr lvl="3"/>
            <a:r>
              <a:rPr lang="en-US" dirty="0" smtClean="0"/>
              <a:t>(&lt;(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&gt;)</a:t>
            </a:r>
            <a:r>
              <a:rPr lang="en-US" baseline="30000" dirty="0" smtClean="0"/>
              <a:t>1/2</a:t>
            </a:r>
            <a:r>
              <a:rPr lang="en-US" dirty="0" smtClean="0"/>
              <a:t> ~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</a:t>
            </a:r>
            <a:r>
              <a:rPr lang="en-US" dirty="0" smtClean="0"/>
              <a:t> =&gt;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baseline="-25000" dirty="0" err="1" smtClean="0"/>
              <a:t>crit</a:t>
            </a:r>
            <a:r>
              <a:rPr lang="en-US" dirty="0" smtClean="0"/>
              <a:t> ~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q</a:t>
            </a:r>
            <a:r>
              <a:rPr lang="en-US" dirty="0" smtClean="0"/>
              <a:t>/(4 T)</a:t>
            </a:r>
          </a:p>
          <a:p>
            <a:pPr lvl="2"/>
            <a:r>
              <a:rPr lang="en-US" dirty="0" err="1" smtClean="0"/>
              <a:t>Decorrelation</a:t>
            </a:r>
            <a:r>
              <a:rPr lang="en-US" dirty="0" smtClean="0"/>
              <a:t> of HF?</a:t>
            </a:r>
          </a:p>
          <a:p>
            <a:pPr lvl="2"/>
            <a:endParaRPr lang="en-US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9906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DE25-307D-4AA4-8971-9AE3B20A3862}" type="datetime1">
              <a:rPr lang="en-US" smtClean="0"/>
              <a:pPr/>
              <a:t>6/21/2012</a:t>
            </a:fld>
            <a:endParaRPr lang="en-US"/>
          </a:p>
        </p:txBody>
      </p:sp>
      <p:pic>
        <p:nvPicPr>
          <p:cNvPr id="31" name="Picture 30" descr="spagethi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467350"/>
            <a:ext cx="1143000" cy="1238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35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 HQ E-Loss in Cold Nuclear Matter</a:t>
            </a:r>
            <a:endParaRPr lang="en-US" dirty="0"/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1140738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2860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Shock Geometries</a:t>
            </a:r>
            <a:endParaRPr lang="en-US" sz="2400" dirty="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0549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114074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216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114074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8263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8263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1140739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094038"/>
          <a:ext cx="5410200" cy="563562"/>
        </p:xfrm>
        <a:graphic>
          <a:graphicData uri="http://schemas.openxmlformats.org/presentationml/2006/ole">
            <p:oleObj spid="_x0000_s1140740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260850"/>
          <a:ext cx="6172200" cy="674688"/>
        </p:xfrm>
        <a:graphic>
          <a:graphicData uri="http://schemas.openxmlformats.org/presentationml/2006/ole">
            <p:oleObj spid="_x0000_s1140741" name="Image" r:id="rId8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5814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1140744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0960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A514-0DC7-4DC8-ACEE-CA9DA88B8B84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30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36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 test AdS HQ E-Loss in both hot and cold nuclear matter!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1141763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8183651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</a:t>
            </a:r>
            <a:r>
              <a:rPr lang="en-US" sz="2400" dirty="0" smtClean="0">
                <a:solidFill>
                  <a:srgbClr val="005400"/>
                </a:solidFill>
              </a:rPr>
              <a:t>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4D4D4D"/>
                </a:solidFill>
              </a:rPr>
              <a:t> </a:t>
            </a:r>
            <a:r>
              <a:rPr lang="en-US" sz="2200" dirty="0" smtClean="0">
                <a:solidFill>
                  <a:srgbClr val="4D4D4D"/>
                </a:solidFill>
                <a:latin typeface="Symbol" pitchFamily="18" charset="2"/>
              </a:rPr>
              <a:t>L</a:t>
            </a:r>
            <a:r>
              <a:rPr lang="en-US" sz="2200" dirty="0" smtClean="0">
                <a:solidFill>
                  <a:srgbClr val="4D4D4D"/>
                </a:solidFill>
              </a:rPr>
              <a:t> is typical mom. scale of nucleus</a:t>
            </a:r>
            <a:endParaRPr lang="en-US" sz="2200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1141762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960C-504E-476C-A4B0-5614B0EA9E78}" type="datetime1">
              <a:rPr lang="en-US" smtClean="0"/>
              <a:pPr/>
              <a:t>6/21/2012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Muck at RHIC and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295400"/>
            <a:ext cx="31242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Messy (non-perturbative) physics below ~ 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D18D-209E-4FEF-827C-0D8F99EED58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 descr="boryeong_mud_festival_2009_640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4979" y="3505201"/>
            <a:ext cx="4454221" cy="2971800"/>
          </a:xfrm>
          <a:prstGeom prst="rect">
            <a:avLst/>
          </a:prstGeom>
        </p:spPr>
      </p:pic>
      <p:pic>
        <p:nvPicPr>
          <p:cNvPr id="11448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33800"/>
            <a:ext cx="3733800" cy="29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6477000"/>
            <a:ext cx="1453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Jacobs, HP2012</a:t>
            </a:r>
          </a:p>
        </p:txBody>
      </p:sp>
      <p:pic>
        <p:nvPicPr>
          <p:cNvPr id="11448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4400"/>
            <a:ext cx="4114800" cy="287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505200"/>
            <a:ext cx="3657600" cy="3124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RHIC</a:t>
            </a:r>
          </a:p>
          <a:p>
            <a:pPr lvl="2"/>
            <a:r>
              <a:rPr lang="en-US" dirty="0" smtClean="0"/>
              <a:t>HF sep.</a:t>
            </a:r>
          </a:p>
          <a:p>
            <a:pPr lvl="2"/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LHC</a:t>
            </a:r>
          </a:p>
          <a:p>
            <a:pPr lvl="2"/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HF</a:t>
            </a:r>
          </a:p>
          <a:p>
            <a:pPr lvl="3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corr.</a:t>
            </a:r>
          </a:p>
          <a:p>
            <a:pPr lvl="2"/>
            <a:r>
              <a:rPr lang="en-US" dirty="0" smtClean="0"/>
              <a:t>Control </a:t>
            </a:r>
            <a:r>
              <a:rPr lang="en-US" dirty="0" err="1" smtClean="0"/>
              <a:t>p+A</a:t>
            </a:r>
            <a:endParaRPr lang="en-US" dirty="0" smtClean="0"/>
          </a:p>
          <a:p>
            <a:pPr lvl="3"/>
            <a:r>
              <a:rPr lang="en-US" dirty="0" smtClean="0"/>
              <a:t>CNM 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DB947-774A-43DC-9672-39C8C8442D9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3201"/>
            <a:ext cx="1676400" cy="251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90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256358"/>
            <a:ext cx="4005263" cy="247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38600"/>
            <a:ext cx="2667000" cy="212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733800"/>
            <a:ext cx="2895600" cy="291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0400" y="6248400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HP2012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13716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83841" y="2438400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3609201"/>
            <a:ext cx="935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</a:t>
            </a:r>
            <a:r>
              <a:rPr lang="en-US" sz="1200" i="1" baseline="-25000" dirty="0" err="1" smtClean="0"/>
              <a:t>T</a:t>
            </a:r>
            <a:r>
              <a:rPr lang="en-US" sz="1200" dirty="0" smtClean="0"/>
              <a:t> (</a:t>
            </a:r>
            <a:r>
              <a:rPr lang="en-US" sz="1200" dirty="0" err="1" smtClean="0"/>
              <a:t>GeV</a:t>
            </a:r>
            <a:r>
              <a:rPr lang="en-US" sz="1200" dirty="0" smtClean="0"/>
              <a:t>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Exciting times in HI physics!</a:t>
            </a:r>
          </a:p>
          <a:p>
            <a:r>
              <a:rPr lang="en-US" dirty="0" smtClean="0"/>
              <a:t>LHC </a:t>
            </a:r>
            <a:r>
              <a:rPr lang="en-US" b="1" i="1" u="sng" dirty="0" smtClean="0"/>
              <a:t>&amp; RHIC </a:t>
            </a:r>
            <a:r>
              <a:rPr lang="en-US" dirty="0" smtClean="0"/>
              <a:t> converging on picture of pQCD E-loss in </a:t>
            </a:r>
            <a:r>
              <a:rPr lang="en-US" dirty="0" err="1" smtClean="0"/>
              <a:t>sQGP</a:t>
            </a:r>
            <a:endParaRPr lang="en-US" dirty="0" smtClean="0"/>
          </a:p>
          <a:p>
            <a:pPr lvl="1"/>
            <a:r>
              <a:rPr lang="en-US" dirty="0" smtClean="0"/>
              <a:t>LO thermal pQCD qualitatively describes LHC single particle observables</a:t>
            </a:r>
          </a:p>
          <a:p>
            <a:pPr lvl="2"/>
            <a:r>
              <a:rPr lang="en-US" dirty="0" smtClean="0"/>
              <a:t>Constrained by conservative assumptions &amp; RHIC</a:t>
            </a:r>
          </a:p>
          <a:p>
            <a:pPr lvl="2"/>
            <a:r>
              <a:rPr lang="en-US" dirty="0" smtClean="0"/>
              <a:t>Corrections likely large; drive towards data?</a:t>
            </a:r>
          </a:p>
          <a:p>
            <a:r>
              <a:rPr lang="en-US" dirty="0" smtClean="0"/>
              <a:t>Difficult to reconcile AdS/CFT with new LHC data</a:t>
            </a:r>
          </a:p>
          <a:p>
            <a:pPr lvl="1"/>
            <a:r>
              <a:rPr lang="en-US" dirty="0" smtClean="0"/>
              <a:t>D mesons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pPr lvl="1"/>
            <a:r>
              <a:rPr lang="en-US" dirty="0" smtClean="0"/>
              <a:t>Light flavor hard to compare, but likely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r>
              <a:rPr lang="en-US" b="1" i="1" dirty="0" smtClean="0"/>
              <a:t>Much</a:t>
            </a:r>
            <a:r>
              <a:rPr lang="en-US" dirty="0" smtClean="0"/>
              <a:t> interesting research to do:</a:t>
            </a:r>
          </a:p>
          <a:p>
            <a:pPr lvl="1"/>
            <a:r>
              <a:rPr lang="en-US" dirty="0" smtClean="0"/>
              <a:t>HF sep. at RHIC, and esp. LHC; RAA and v2</a:t>
            </a:r>
          </a:p>
          <a:p>
            <a:pPr lvl="2"/>
            <a:r>
              <a:rPr lang="en-US" dirty="0" smtClean="0"/>
              <a:t>Does bottom flow??</a:t>
            </a:r>
          </a:p>
          <a:p>
            <a:pPr lvl="1"/>
            <a:r>
              <a:rPr lang="en-US" dirty="0" smtClean="0"/>
              <a:t>Properly include, e.g. NLO effects in pQCD E-Loss</a:t>
            </a:r>
          </a:p>
          <a:p>
            <a:pPr lvl="1"/>
            <a:r>
              <a:rPr lang="en-US" dirty="0" smtClean="0"/>
              <a:t>Understand AdS E-Loss better</a:t>
            </a:r>
          </a:p>
          <a:p>
            <a:pPr lvl="2"/>
            <a:r>
              <a:rPr lang="en-US" dirty="0" smtClean="0"/>
              <a:t>Importance of fluctuations</a:t>
            </a:r>
          </a:p>
          <a:p>
            <a:pPr lvl="2"/>
            <a:r>
              <a:rPr lang="en-US" dirty="0" smtClean="0"/>
              <a:t>Light </a:t>
            </a:r>
            <a:r>
              <a:rPr lang="en-US" dirty="0" err="1" smtClean="0"/>
              <a:t>parton</a:t>
            </a:r>
            <a:r>
              <a:rPr lang="en-US" dirty="0" smtClean="0"/>
              <a:t> jets</a:t>
            </a:r>
          </a:p>
          <a:p>
            <a:pPr lvl="2"/>
            <a:r>
              <a:rPr lang="en-US" dirty="0" err="1" smtClean="0"/>
              <a:t>p+A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300-7D60-4A03-BDB3-28948130104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Body Electromagnetism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					    =&gt;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“Simple” Hydrogen</a:t>
            </a:r>
          </a:p>
          <a:p>
            <a:pPr>
              <a:buNone/>
            </a:pPr>
            <a:r>
              <a:rPr lang="en-US" dirty="0" smtClean="0"/>
              <a:t>	Phase Diagram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A49-5F15-4ED6-A041-15197F7C4971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066800"/>
            <a:ext cx="1529920" cy="1347787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1" y="2902893"/>
            <a:ext cx="4800600" cy="38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90800" y="5867400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2000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438400"/>
            <a:ext cx="5562600" cy="3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7180" y="29718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3C2A-E30C-4433-AA85-B8EC7A7021C4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4"/>
            <a:ext cx="8229600" cy="4876800"/>
          </a:xfrm>
        </p:spPr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could give experimental handle on initial geometry</a:t>
            </a:r>
          </a:p>
          <a:p>
            <a:pPr lvl="1"/>
            <a:r>
              <a:rPr lang="en-US" dirty="0" smtClean="0"/>
              <a:t>Recall e + A diffraction </a:t>
            </a:r>
            <a:r>
              <a:rPr lang="en-US" dirty="0" err="1" smtClean="0"/>
              <a:t>exps</a:t>
            </a:r>
            <a:r>
              <a:rPr lang="en-US" dirty="0" smtClean="0"/>
              <a:t>. on A at rest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78EE-FAD2-4B90-BB56-DCD91DC50718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73" y="2667000"/>
            <a:ext cx="30821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87" y="2847201"/>
            <a:ext cx="4759813" cy="317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14800" y="6200001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Hahn, Ravenhall, and Hofstadter, Phys Rev 101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Distribution of A at x ~ 10</a:t>
            </a:r>
            <a:r>
              <a:rPr lang="en-US" baseline="30000" dirty="0" smtClean="0"/>
              <a:t>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282F-5C4C-438D-9D06-6D7AF5616DD7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67200" y="1524000"/>
            <a:ext cx="4800600" cy="3429000"/>
          </a:xfrm>
        </p:spPr>
        <p:txBody>
          <a:bodyPr/>
          <a:lstStyle/>
          <a:p>
            <a:r>
              <a:rPr lang="en-US" dirty="0" smtClean="0"/>
              <a:t>Coherent vector meson production in e + 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3" name="Group 7"/>
          <p:cNvGrpSpPr/>
          <p:nvPr/>
        </p:nvGrpSpPr>
        <p:grpSpPr>
          <a:xfrm>
            <a:off x="228600" y="838199"/>
            <a:ext cx="3810000" cy="2209800"/>
            <a:chOff x="228600" y="2346530"/>
            <a:chExt cx="3987910" cy="253473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" y="2819400"/>
              <a:ext cx="3614229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733800" y="23465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81400" y="3048000"/>
              <a:ext cx="6351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J/</a:t>
              </a:r>
              <a:r>
                <a:rPr lang="en-US" sz="2400" i="1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44151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" y="23465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4419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" y="3200400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g</a:t>
              </a:r>
              <a:r>
                <a:rPr lang="en-US" sz="2400" dirty="0" smtClean="0"/>
                <a:t>*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176464" y="3262312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214560" y="3686176"/>
              <a:ext cx="152400" cy="15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449305" y="2971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Must reject incoherent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collisions at ~100%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1" y="3276600"/>
            <a:ext cx="8610599" cy="317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186529" y="6172200"/>
            <a:ext cx="1728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arXiv:1102.5058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936-62DB-43FB-B44D-DB2DAA9EFD55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2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Direct photon R</a:t>
            </a:r>
            <a:r>
              <a:rPr lang="en-US" baseline="-25000" dirty="0" smtClean="0"/>
              <a:t>AA</a:t>
            </a:r>
            <a:r>
              <a:rPr lang="en-US" dirty="0" smtClean="0"/>
              <a:t> ~ 1</a:t>
            </a:r>
          </a:p>
          <a:p>
            <a:pPr lvl="1"/>
            <a:r>
              <a:rPr lang="en-US" dirty="0" smtClean="0"/>
              <a:t>Soon </a:t>
            </a:r>
            <a:r>
              <a:rPr lang="en-US" dirty="0" err="1" smtClean="0"/>
              <a:t>add’l</a:t>
            </a:r>
            <a:r>
              <a:rPr lang="en-US" dirty="0" smtClean="0"/>
              <a:t> p + A null control exp.</a:t>
            </a:r>
          </a:p>
          <a:p>
            <a:pPr lvl="2"/>
            <a:r>
              <a:rPr lang="en-US" dirty="0" smtClean="0"/>
              <a:t>CNM E-Loss?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A4B7-6635-4DEC-9E62-E5E018989F4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142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4663" y="1247001"/>
            <a:ext cx="4193137" cy="44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43800" y="5666601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Roland, HP2012</a:t>
            </a:r>
          </a:p>
        </p:txBody>
      </p:sp>
      <p:pic>
        <p:nvPicPr>
          <p:cNvPr id="1142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3463617"/>
            <a:ext cx="4800600" cy="301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0" y="6172200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 </a:t>
            </a:r>
            <a:r>
              <a:rPr lang="en-US" sz="1200" dirty="0" err="1" smtClean="0"/>
              <a:t>Perepelitsa</a:t>
            </a:r>
            <a:r>
              <a:rPr lang="en-US" sz="1200" dirty="0" smtClean="0"/>
              <a:t>, HP2012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IS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 photon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 ~ 1; E-loss </a:t>
            </a:r>
            <a:r>
              <a:rPr lang="en-US" sz="2800" dirty="0" err="1" smtClean="0"/>
              <a:t>irr</a:t>
            </a:r>
            <a:r>
              <a:rPr lang="en-US" sz="2800" dirty="0" smtClean="0"/>
              <a:t> of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BBD9-2956-48D9-A67C-534B6E3D376C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2364"/>
            <a:ext cx="6400800" cy="448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Body 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CA-EBD2-4A25-B0EA-DFD080C0E8CA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 						   =&gt;</a:t>
            </a:r>
          </a:p>
          <a:p>
            <a:pPr lvl="4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330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78530"/>
            <a:ext cx="5334000" cy="1150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20000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657600"/>
            <a:ext cx="3823664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56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7355" y="2514600"/>
            <a:ext cx="31904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96000" y="6324600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 </a:t>
            </a:r>
            <a:r>
              <a:rPr lang="en-US" sz="1200" dirty="0" err="1" smtClean="0"/>
              <a:t>Florian</a:t>
            </a:r>
            <a:r>
              <a:rPr lang="en-US" sz="1200" dirty="0" smtClean="0"/>
              <a:t>, </a:t>
            </a:r>
            <a:r>
              <a:rPr lang="en-US" sz="1200" dirty="0" err="1" smtClean="0"/>
              <a:t>Sassot</a:t>
            </a:r>
            <a:r>
              <a:rPr lang="en-US" sz="1200" dirty="0" smtClean="0"/>
              <a:t>, </a:t>
            </a:r>
            <a:r>
              <a:rPr lang="en-US" sz="1200" dirty="0" err="1" smtClean="0"/>
              <a:t>Stratmann</a:t>
            </a:r>
            <a:r>
              <a:rPr lang="en-US" sz="1200" dirty="0" smtClean="0"/>
              <a:t>, </a:t>
            </a:r>
          </a:p>
          <a:p>
            <a:r>
              <a:rPr lang="en-US" sz="1200" dirty="0" smtClean="0"/>
              <a:t>PRD75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3346-EFF1-4B96-B04F-6F51B9543ACB}" type="datetime1">
              <a:rPr lang="en-US" smtClean="0"/>
              <a:pPr/>
              <a:t>6/21/2012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pQCD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B8DC-6A10-4DA8-997C-DB336CC80E21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350 (450) </a:t>
            </a:r>
            <a:r>
              <a:rPr lang="en-US" dirty="0" err="1" smtClean="0"/>
              <a:t>MeV</a:t>
            </a:r>
            <a:r>
              <a:rPr lang="en-US" dirty="0" smtClean="0"/>
              <a:t>, g ~ 1.9 (1.8)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0.7 (0.8)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0.8 (0.7)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Au,Pb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smtClean="0"/>
              <a:t>multiple coherent emission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7FD-500A-4D1B-A8FA-9B3553703C66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105400" y="3276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0588-828B-4654-8F23-E8DE1AA74E13}" type="datetime1">
              <a:rPr lang="en-US" smtClean="0"/>
              <a:pPr/>
              <a:t>6/21/2012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Kernphysikalisches Kolloquium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53" y="1676400"/>
            <a:ext cx="3609947" cy="3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67000" y="5334000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Mustafa, PRC72 (2005)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466" y="1600200"/>
            <a:ext cx="3561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86600" y="53340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Adil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WAH, </a:t>
            </a:r>
          </a:p>
          <a:p>
            <a:r>
              <a:rPr lang="en-US" sz="1200" dirty="0" smtClean="0"/>
              <a:t>Wicks, PRC75 (2007)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5715001"/>
            <a:ext cx="8839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pQCD comparisons with data, use WHDG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Rad+El+Geom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formalism valid for g/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36439</TotalTime>
  <Words>1902</Words>
  <Application>Microsoft Office PowerPoint</Application>
  <PresentationFormat>On-screen Show (4:3)</PresentationFormat>
  <Paragraphs>552</Paragraphs>
  <Slides>45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Symbol</vt:lpstr>
      <vt:lpstr>Wingdings</vt:lpstr>
      <vt:lpstr>Calibri</vt:lpstr>
      <vt:lpstr>Office Theme</vt:lpstr>
      <vt:lpstr>Image</vt:lpstr>
      <vt:lpstr>Bitmap Image</vt:lpstr>
      <vt:lpstr>Equation</vt:lpstr>
      <vt:lpstr>Perturbative Probes of  Heavy Ion Collisions?</vt:lpstr>
      <vt:lpstr>What Are We Interested In?</vt:lpstr>
      <vt:lpstr>Four Known Forces</vt:lpstr>
      <vt:lpstr>Many Body Electromagnetism</vt:lpstr>
      <vt:lpstr>Many Body QCD</vt:lpstr>
      <vt:lpstr>QGP Energy Loss</vt:lpstr>
      <vt:lpstr>Hot Nuclear Matter: pQCD</vt:lpstr>
      <vt:lpstr>pQCD Rad Picture</vt:lpstr>
      <vt:lpstr>What About Elastic Loss?</vt:lpstr>
      <vt:lpstr>Qualitative Expectations for LHC</vt:lpstr>
      <vt:lpstr>pQCD Picture Inadequate at RHIC?</vt:lpstr>
      <vt:lpstr>Constrain to RHIC</vt:lpstr>
      <vt:lpstr>LHC Predictions vs. Data</vt:lpstr>
      <vt:lpstr>pQCD pp Predictions vs. Data</vt:lpstr>
      <vt:lpstr>Quant. (Qual?) Conclusions Require...</vt:lpstr>
      <vt:lpstr>(Data – pQCD)/Data</vt:lpstr>
      <vt:lpstr>Attempt at NLO</vt:lpstr>
      <vt:lpstr>Hot Nuclear Matter: AdS</vt:lpstr>
      <vt:lpstr>Strong Coupling Calculation</vt:lpstr>
      <vt:lpstr>Heavy Quark E-Loss in AdS/CFT</vt:lpstr>
      <vt:lpstr>Qual. Expectations: pQCD vs. AdS/CFT</vt:lpstr>
      <vt:lpstr>AdS/CFT and HQ at RHIC</vt:lpstr>
      <vt:lpstr>AdS/CFT and HQ at LHC</vt:lpstr>
      <vt:lpstr>Light Quark E-Loss in AdS</vt:lpstr>
      <vt:lpstr>AdS/CFT Lights E-Loss Prescription</vt:lpstr>
      <vt:lpstr>dE/dt for Lights from AdS/CFT</vt:lpstr>
      <vt:lpstr>AdS/CFT Light Parton Energy Loss</vt:lpstr>
      <vt:lpstr>Recent AdS Lights Developments</vt:lpstr>
      <vt:lpstr>New Prescription</vt:lpstr>
      <vt:lpstr>Results</vt:lpstr>
      <vt:lpstr>AdS/CFT Light q E-Loss</vt:lpstr>
      <vt:lpstr>Asymptotic pQCD vs. AdS/CFT</vt:lpstr>
      <vt:lpstr>Does pQCD or AdS Yield Correct Mass &amp; Momentum Dependecies at LHC?</vt:lpstr>
      <vt:lpstr>Not So Fast!</vt:lpstr>
      <vt:lpstr>AdS HQ E-Loss in Cold Nuclear Matter</vt:lpstr>
      <vt:lpstr>Putting It All Together</vt:lpstr>
      <vt:lpstr>Intermediate-pT Muck at RHIC and LHC</vt:lpstr>
      <vt:lpstr>Clean High-pT Probes</vt:lpstr>
      <vt:lpstr>Conclusions</vt:lpstr>
      <vt:lpstr>Backup Slides</vt:lpstr>
      <vt:lpstr>Measuring the IC</vt:lpstr>
      <vt:lpstr>Gluon Distribution of A at x ~ 10-3</vt:lpstr>
      <vt:lpstr>Rise in RAA a Final State Effect?</vt:lpstr>
      <vt:lpstr>Null IS at LHC</vt:lpstr>
      <vt:lpstr>Null IS at RHIC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1047</cp:revision>
  <dcterms:created xsi:type="dcterms:W3CDTF">2009-09-03T22:02:25Z</dcterms:created>
  <dcterms:modified xsi:type="dcterms:W3CDTF">2012-06-21T13:07:30Z</dcterms:modified>
</cp:coreProperties>
</file>