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668" r:id="rId2"/>
    <p:sldId id="1147" r:id="rId3"/>
    <p:sldId id="1225" r:id="rId4"/>
    <p:sldId id="1231" r:id="rId5"/>
    <p:sldId id="1230" r:id="rId6"/>
    <p:sldId id="1148" r:id="rId7"/>
    <p:sldId id="1253" r:id="rId8"/>
    <p:sldId id="1234" r:id="rId9"/>
    <p:sldId id="1235" r:id="rId10"/>
    <p:sldId id="1274" r:id="rId11"/>
    <p:sldId id="1271" r:id="rId12"/>
    <p:sldId id="1236" r:id="rId13"/>
    <p:sldId id="1237" r:id="rId14"/>
    <p:sldId id="1238" r:id="rId15"/>
    <p:sldId id="1239" r:id="rId16"/>
    <p:sldId id="1240" r:id="rId17"/>
    <p:sldId id="1259" r:id="rId18"/>
    <p:sldId id="1252" r:id="rId19"/>
    <p:sldId id="1241" r:id="rId20"/>
    <p:sldId id="1242" r:id="rId21"/>
    <p:sldId id="1278" r:id="rId22"/>
    <p:sldId id="1243" r:id="rId23"/>
    <p:sldId id="1244" r:id="rId24"/>
    <p:sldId id="1245" r:id="rId25"/>
    <p:sldId id="1283" r:id="rId26"/>
    <p:sldId id="1284" r:id="rId27"/>
    <p:sldId id="1286" r:id="rId28"/>
    <p:sldId id="1287" r:id="rId29"/>
    <p:sldId id="1288" r:id="rId30"/>
    <p:sldId id="1289" r:id="rId31"/>
    <p:sldId id="1247" r:id="rId32"/>
    <p:sldId id="1279" r:id="rId33"/>
    <p:sldId id="1248" r:id="rId34"/>
    <p:sldId id="1281" r:id="rId35"/>
    <p:sldId id="1250" r:id="rId36"/>
    <p:sldId id="1251" r:id="rId37"/>
    <p:sldId id="1257" r:id="rId38"/>
    <p:sldId id="1261" r:id="rId39"/>
    <p:sldId id="1294" r:id="rId40"/>
    <p:sldId id="1177" r:id="rId41"/>
    <p:sldId id="1292" r:id="rId42"/>
    <p:sldId id="1254" r:id="rId43"/>
    <p:sldId id="1282" r:id="rId44"/>
  </p:sldIdLst>
  <p:sldSz cx="9144000" cy="6858000" type="screen4x3"/>
  <p:notesSz cx="6858000" cy="9144000"/>
  <p:embeddedFontLst>
    <p:embeddedFont>
      <p:font typeface="Calibri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8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12" Type="http://schemas.openxmlformats.org/officeDocument/2006/relationships/image" Target="../media/image67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11" Type="http://schemas.openxmlformats.org/officeDocument/2006/relationships/image" Target="../media/image66.wmf"/><Relationship Id="rId5" Type="http://schemas.openxmlformats.org/officeDocument/2006/relationships/image" Target="../media/image63.wmf"/><Relationship Id="rId10" Type="http://schemas.openxmlformats.org/officeDocument/2006/relationships/image" Target="../media/image48.wmf"/><Relationship Id="rId4" Type="http://schemas.openxmlformats.org/officeDocument/2006/relationships/image" Target="../media/image62.wmf"/><Relationship Id="rId9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image" Target="../media/image76.png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A2C7-BC08-4E26-8AA5-66777301657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EDE2-A685-492F-94ED-43F67C220EB9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691FA-4204-45CD-89F1-73DB531A6E1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27DE-88ED-400D-82F1-685EB3CA318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D95F-2699-41DD-B658-81EAB8B77A9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CB34-62F8-4364-A7F2-B0CE4511EC71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81F8-77CD-4C90-9D80-87AE7CE4F5B2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D77F-0C34-450E-93DD-DC8A810DC7E9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FB87-8F0C-499F-9C17-80FC057218E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23C4C-F7D1-4E7C-A1FF-813B837E5ED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5DC7-234B-428F-8F11-9733D36ECFC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01F76-3D15-4C28-AECD-38CD69EC518B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8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68.jpeg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Perturbative Probes of </a:t>
            </a:r>
            <a:br>
              <a:rPr lang="en-US" dirty="0" smtClean="0"/>
            </a:br>
            <a:r>
              <a:rPr lang="en-US" dirty="0" smtClean="0"/>
              <a:t>Heavy Ion Collisions?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20, 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F2AEC-0841-45B6-90BD-36FD6E2A74A3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991D-26E7-4E57-A963-78D8B5BFEFA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2919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7150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5200" y="3352800"/>
            <a:ext cx="5562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log(E/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RHIC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LHC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True for glue, lights, &amp; heavies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39BB-9624-487D-8E74-37857D19796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98 (2007)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2112B-7F13-4580-91CD-640D848ECBB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07E5-7BC1-4406-8D92-5690831561E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6617-6732-4EF7-89F0-04569180325D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690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219200"/>
            <a:ext cx="46135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5078" y="5867400"/>
            <a:ext cx="181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PRC84 (2011)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58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C5EE-A06C-48A0-B999-17B425475BE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(Data – pQCD)/Data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DA9B-72DD-4386-B738-4CA8541D359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557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493" y="1143000"/>
            <a:ext cx="44835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86200"/>
            <a:ext cx="4191000" cy="26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5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1" y="1117600"/>
            <a:ext cx="4419599" cy="287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5800" y="2655669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52578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2400" y="4495800"/>
            <a:ext cx="1965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/>
              <a:t>LO</a:t>
            </a:r>
          </a:p>
          <a:p>
            <a:r>
              <a:rPr lang="en-US" sz="2800" i="1" u="sng" dirty="0" smtClean="0"/>
              <a:t>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B1939-5B8B-4477-9755-0BFBB14E4E99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497C4-054C-4967-AF07-9F9F4101E5A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19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we believe </a:t>
            </a:r>
            <a:r>
              <a:rPr lang="en-US" dirty="0" err="1" smtClean="0">
                <a:sym typeface="Wingdings" pitchFamily="2" charset="2"/>
              </a:rPr>
              <a:t>Maldacena</a:t>
            </a:r>
            <a:r>
              <a:rPr lang="en-US" dirty="0" smtClean="0">
                <a:sym typeface="Wingdings" pitchFamily="2" charset="2"/>
              </a:rPr>
              <a:t> conjecture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27F7-1592-469F-B67D-255CEEBFBB21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A7D-0C4B-4C3B-8F09-80E93F5EEDA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20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13869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BB4E-0B26-4C71-B470-A3FEAAA262C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Qual. Expectations: pQCD vs.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Asymptotic pQCD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Asymptotic AdS</a:t>
            </a:r>
          </a:p>
          <a:p>
            <a:pPr lvl="1"/>
            <a:endParaRPr lang="en-US" dirty="0" smtClean="0"/>
          </a:p>
          <a:p>
            <a:pPr lvl="3"/>
            <a:r>
              <a:rPr lang="en-US" dirty="0" smtClean="0"/>
              <a:t>Independent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and strongly dependent on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!</a:t>
            </a:r>
          </a:p>
          <a:p>
            <a:pPr lvl="3"/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dependence in exponent makes for a </a:t>
            </a:r>
            <a:r>
              <a:rPr lang="en-US" i="1" dirty="0" smtClean="0"/>
              <a:t>very</a:t>
            </a:r>
            <a:r>
              <a:rPr lang="en-US" dirty="0" smtClean="0"/>
              <a:t> sensitive probe</a:t>
            </a:r>
          </a:p>
          <a:p>
            <a:pPr lvl="1"/>
            <a:r>
              <a:rPr lang="en-US" dirty="0" smtClean="0"/>
              <a:t>Expect: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pQCD</a:t>
            </a:r>
            <a:r>
              <a:rPr lang="en-US" dirty="0" smtClean="0"/>
              <a:t>      0 vs.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AdS</a:t>
            </a:r>
            <a:r>
              <a:rPr lang="en-US" dirty="0" smtClean="0"/>
              <a:t> </a:t>
            </a:r>
            <a:r>
              <a:rPr lang="en-US" sz="2400" b="1" i="1" u="sng" dirty="0" err="1" smtClean="0"/>
              <a:t>indep</a:t>
            </a:r>
            <a:r>
              <a:rPr lang="en-US" dirty="0" smtClean="0"/>
              <a:t>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!!</a:t>
            </a:r>
          </a:p>
          <a:p>
            <a:pPr lvl="4"/>
            <a:endParaRPr lang="en-US" baseline="-25000" dirty="0" smtClean="0"/>
          </a:p>
          <a:p>
            <a:pPr lvl="2"/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&gt; 0 =&gt; pQCD; </a:t>
            </a:r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&lt; 0 =&gt; ST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05DA6-333D-44CD-9EA0-A94BB593143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514600" y="2438400"/>
            <a:ext cx="3902075" cy="457200"/>
            <a:chOff x="1584" y="1824"/>
            <a:chExt cx="2458" cy="28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1150978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33600" y="3429000"/>
            <a:ext cx="5438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  <a:latin typeface="Symbol" pitchFamily="18" charset="2"/>
              </a:rPr>
              <a:t>e</a:t>
            </a:r>
            <a:r>
              <a:rPr lang="en-US" sz="2400" baseline="-25000" dirty="0" err="1">
                <a:solidFill>
                  <a:srgbClr val="4D4D4D"/>
                </a:solidFill>
              </a:rPr>
              <a:t>ST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Exp(-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L),       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=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pl</a:t>
            </a:r>
            <a:r>
              <a:rPr lang="en-US" sz="2400" baseline="30000" dirty="0">
                <a:solidFill>
                  <a:srgbClr val="4D4D4D"/>
                </a:solidFill>
                <a:latin typeface="Symbol" pitchFamily="18" charset="2"/>
              </a:rPr>
              <a:t>1/2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 </a:t>
            </a:r>
            <a:r>
              <a:rPr lang="en-US" sz="2400" dirty="0">
                <a:solidFill>
                  <a:srgbClr val="4D4D4D"/>
                </a:solidFill>
              </a:rPr>
              <a:t>T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/2M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3505200" y="5295900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371600" y="5803900"/>
            <a:ext cx="7315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22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139714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7F535-5DE8-45F3-89E1-3E955B833BA0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9067-AF1A-486A-A75F-A0B0E84E6BA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65D7-55FF-4F86-BE20-358E8A3B98ED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r>
              <a:rPr lang="en-US" dirty="0" smtClean="0"/>
              <a:t>Make jet def., hope not too diff from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endParaRPr lang="en-US" dirty="0" smtClean="0"/>
          </a:p>
          <a:p>
            <a:pPr lvl="1"/>
            <a:r>
              <a:rPr lang="en-US" dirty="0" err="1" smtClean="0"/>
              <a:t>Orig</a:t>
            </a:r>
            <a:r>
              <a:rPr lang="en-US" dirty="0" smtClean="0"/>
              <a:t>: define jet as string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 ~ 1/T from end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E-Loss: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Lights E-Loss Prescription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1BB-B767-4CCF-A1FD-5A52D5EB3AE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15200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57537"/>
            <a:ext cx="488703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20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5796787"/>
            <a:ext cx="3505200" cy="83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379643" y="579120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4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9878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51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 flipH="1">
            <a:off x="3917950" y="2990852"/>
            <a:ext cx="254002" cy="16509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29000" y="2438400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660000"/>
                </a:solidFill>
                <a:latin typeface="Symbol" pitchFamily="18" charset="2"/>
              </a:rPr>
              <a:t>D</a:t>
            </a:r>
            <a:r>
              <a:rPr lang="en-US" sz="2400" dirty="0" err="1" smtClean="0">
                <a:solidFill>
                  <a:srgbClr val="660000"/>
                </a:solidFill>
              </a:rPr>
              <a:t>x</a:t>
            </a:r>
            <a:r>
              <a:rPr lang="en-US" sz="2400" dirty="0" smtClean="0">
                <a:solidFill>
                  <a:srgbClr val="660000"/>
                </a:solidFill>
              </a:rPr>
              <a:t> ~ 1/T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2438400" y="5486400"/>
            <a:ext cx="45719" cy="76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4" name="Oval 23"/>
          <p:cNvSpPr/>
          <p:nvPr/>
        </p:nvSpPr>
        <p:spPr bwMode="auto">
          <a:xfrm>
            <a:off x="2473568" y="5257800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5" name="Oval 24"/>
          <p:cNvSpPr/>
          <p:nvPr/>
        </p:nvSpPr>
        <p:spPr bwMode="auto">
          <a:xfrm>
            <a:off x="3947328" y="5379216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6" name="Oval 25"/>
          <p:cNvSpPr/>
          <p:nvPr/>
        </p:nvSpPr>
        <p:spPr bwMode="auto">
          <a:xfrm>
            <a:off x="6410848" y="5420248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graphicFrame>
        <p:nvGraphicFramePr>
          <p:cNvPr id="27" name="Object 22"/>
          <p:cNvGraphicFramePr>
            <a:graphicFrameLocks noChangeAspect="1"/>
          </p:cNvGraphicFramePr>
          <p:nvPr/>
        </p:nvGraphicFramePr>
        <p:xfrm>
          <a:off x="2057400" y="4901920"/>
          <a:ext cx="423376" cy="391505"/>
        </p:xfrm>
        <a:graphic>
          <a:graphicData uri="http://schemas.openxmlformats.org/presentationml/2006/ole">
            <p:oleObj spid="_x0000_s1152005" name="Equation" r:id="rId5" imgW="317160" imgH="215640" progId="">
              <p:embed/>
            </p:oleObj>
          </a:graphicData>
        </a:graphic>
      </p:graphicFrame>
      <p:graphicFrame>
        <p:nvGraphicFramePr>
          <p:cNvPr id="28" name="Object 24"/>
          <p:cNvGraphicFramePr>
            <a:graphicFrameLocks noChangeAspect="1"/>
          </p:cNvGraphicFramePr>
          <p:nvPr/>
        </p:nvGraphicFramePr>
        <p:xfrm>
          <a:off x="3505200" y="5064368"/>
          <a:ext cx="441730" cy="391478"/>
        </p:xfrm>
        <a:graphic>
          <a:graphicData uri="http://schemas.openxmlformats.org/presentationml/2006/ole">
            <p:oleObj spid="_x0000_s1152006" name="Equation" r:id="rId6" imgW="330120" imgH="215640" progId="">
              <p:embed/>
            </p:oleObj>
          </a:graphicData>
        </a:graphic>
      </p:graphicFrame>
      <p:graphicFrame>
        <p:nvGraphicFramePr>
          <p:cNvPr id="29" name="Object 23"/>
          <p:cNvGraphicFramePr>
            <a:graphicFrameLocks noChangeAspect="1"/>
          </p:cNvGraphicFramePr>
          <p:nvPr/>
        </p:nvGraphicFramePr>
        <p:xfrm>
          <a:off x="5959072" y="5148602"/>
          <a:ext cx="441728" cy="413998"/>
        </p:xfrm>
        <a:graphic>
          <a:graphicData uri="http://schemas.openxmlformats.org/presentationml/2006/ole">
            <p:oleObj spid="_x0000_s1152007" name="Equation" r:id="rId7" imgW="33012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FC8D-9123-44F3-A452-9BA48E51260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9F78-F314-466E-9FBB-92BC64963E82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AdS Lights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Corrected E-loss formula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Bragg peak</a:t>
            </a:r>
          </a:p>
          <a:p>
            <a:pPr>
              <a:buNone/>
            </a:pPr>
            <a:r>
              <a:rPr lang="en-US" dirty="0" smtClean="0"/>
              <a:t>	disappears</a:t>
            </a:r>
          </a:p>
          <a:p>
            <a:pPr lvl="1"/>
            <a:r>
              <a:rPr lang="en-US" dirty="0" smtClean="0"/>
              <a:t>But now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≠ E</a:t>
            </a:r>
          </a:p>
          <a:p>
            <a:pPr lvl="1">
              <a:buNone/>
            </a:pPr>
            <a:r>
              <a:rPr lang="en-US" dirty="0" smtClean="0"/>
              <a:t>	at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044F-4441-4DFE-BCD8-3567B69B1A6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54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6200" y="1981200"/>
            <a:ext cx="6273800" cy="102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363537" y="2971800"/>
            <a:ext cx="1942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</a:p>
        </p:txBody>
      </p:sp>
      <p:pic>
        <p:nvPicPr>
          <p:cNvPr id="1154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2973" y="3267075"/>
            <a:ext cx="497862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Define jet by sep. hard and soft scales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= E for t =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F681D-0B83-4FCF-B0A6-31B66CDC9FD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752600" y="2133600"/>
            <a:ext cx="5410200" cy="3657600"/>
            <a:chOff x="857225" y="2071678"/>
            <a:chExt cx="6429420" cy="4477867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3252520" y="5549413"/>
            <a:ext cx="1974140" cy="1000132"/>
          </p:xfrm>
          <a:graphic>
            <a:graphicData uri="http://schemas.openxmlformats.org/presentationml/2006/ole">
              <p:oleObj spid="_x0000_s1155074" name="Equation" r:id="rId3" imgW="952200" imgH="431640" progId="">
                <p:embed/>
              </p:oleObj>
            </a:graphicData>
          </a:graphic>
        </p:graphicFrame>
        <p:grpSp>
          <p:nvGrpSpPr>
            <p:cNvPr id="9" name="Group 26"/>
            <p:cNvGrpSpPr/>
            <p:nvPr/>
          </p:nvGrpSpPr>
          <p:grpSpPr>
            <a:xfrm>
              <a:off x="857225" y="2071678"/>
              <a:ext cx="6429420" cy="3643339"/>
              <a:chOff x="3902561" y="1773233"/>
              <a:chExt cx="4841395" cy="2727338"/>
            </a:xfrm>
          </p:grpSpPr>
          <p:grpSp>
            <p:nvGrpSpPr>
              <p:cNvPr id="10" name="Group 34"/>
              <p:cNvGrpSpPr/>
              <p:nvPr/>
            </p:nvGrpSpPr>
            <p:grpSpPr>
              <a:xfrm>
                <a:off x="3902561" y="1773233"/>
                <a:ext cx="4841395" cy="2727338"/>
                <a:chOff x="3902561" y="1714488"/>
                <a:chExt cx="4841395" cy="2727338"/>
              </a:xfrm>
            </p:grpSpPr>
            <p:pic>
              <p:nvPicPr>
                <p:cNvPr id="23" name="Picture 9" descr="C:\Users\Razieh\Desktop\Untitled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333236" y="1785926"/>
                  <a:ext cx="4410720" cy="2357454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24" name="Straight Connector 23"/>
                <p:cNvCxnSpPr/>
                <p:nvPr/>
              </p:nvCxnSpPr>
              <p:spPr>
                <a:xfrm>
                  <a:off x="4429124" y="3656962"/>
                  <a:ext cx="4286280" cy="1588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25" name="Object 12"/>
                <p:cNvGraphicFramePr>
                  <a:graphicFrameLocks noChangeAspect="1"/>
                </p:cNvGraphicFramePr>
                <p:nvPr/>
              </p:nvGraphicFramePr>
              <p:xfrm>
                <a:off x="8181975" y="4143376"/>
                <a:ext cx="374650" cy="298450"/>
              </p:xfrm>
              <a:graphic>
                <a:graphicData uri="http://schemas.openxmlformats.org/presentationml/2006/ole">
                  <p:oleObj spid="_x0000_s1155075" name="Equation" r:id="rId5" imgW="279360" imgH="203040" progId="">
                    <p:embed/>
                  </p:oleObj>
                </a:graphicData>
              </a:graphic>
            </p:graphicFrame>
            <p:graphicFrame>
              <p:nvGraphicFramePr>
                <p:cNvPr id="26" name="Object 12"/>
                <p:cNvGraphicFramePr>
                  <a:graphicFrameLocks noChangeAspect="1"/>
                </p:cNvGraphicFramePr>
                <p:nvPr/>
              </p:nvGraphicFramePr>
              <p:xfrm>
                <a:off x="3902561" y="2687324"/>
                <a:ext cx="288925" cy="635000"/>
              </p:xfrm>
              <a:graphic>
                <a:graphicData uri="http://schemas.openxmlformats.org/presentationml/2006/ole">
                  <p:oleObj spid="_x0000_s1155076" name="Equation" r:id="rId6" imgW="215640" imgH="431640" progId="">
                    <p:embed/>
                  </p:oleObj>
                </a:graphicData>
              </a:graphic>
            </p:graphicFrame>
            <p:graphicFrame>
              <p:nvGraphicFramePr>
                <p:cNvPr id="27" name="Object 12"/>
                <p:cNvGraphicFramePr>
                  <a:graphicFrameLocks noChangeAspect="1"/>
                </p:cNvGraphicFramePr>
                <p:nvPr/>
              </p:nvGraphicFramePr>
              <p:xfrm>
                <a:off x="4214810" y="1714488"/>
                <a:ext cx="169862" cy="260350"/>
              </p:xfrm>
              <a:graphic>
                <a:graphicData uri="http://schemas.openxmlformats.org/presentationml/2006/ole">
                  <p:oleObj spid="_x0000_s1155077" name="Equation" r:id="rId7" imgW="126720" imgH="177480" progId="">
                    <p:embed/>
                  </p:oleObj>
                </a:graphicData>
              </a:graphic>
            </p:graphicFrame>
            <p:graphicFrame>
              <p:nvGraphicFramePr>
                <p:cNvPr id="28" name="Object 12"/>
                <p:cNvGraphicFramePr>
                  <a:graphicFrameLocks noChangeAspect="1"/>
                </p:cNvGraphicFramePr>
                <p:nvPr/>
              </p:nvGraphicFramePr>
              <p:xfrm>
                <a:off x="4238623" y="3813486"/>
                <a:ext cx="119063" cy="242887"/>
              </p:xfrm>
              <a:graphic>
                <a:graphicData uri="http://schemas.openxmlformats.org/presentationml/2006/ole">
                  <p:oleObj spid="_x0000_s1155078" name="Equation" r:id="rId8" imgW="88560" imgH="164880" progId="">
                    <p:embed/>
                  </p:oleObj>
                </a:graphicData>
              </a:graphic>
            </p:graphicFrame>
            <p:graphicFrame>
              <p:nvGraphicFramePr>
                <p:cNvPr id="29" name="Object 12"/>
                <p:cNvGraphicFramePr>
                  <a:graphicFrameLocks noChangeAspect="1"/>
                </p:cNvGraphicFramePr>
                <p:nvPr/>
              </p:nvGraphicFramePr>
              <p:xfrm>
                <a:off x="4145886" y="3486745"/>
                <a:ext cx="222250" cy="336550"/>
              </p:xfrm>
              <a:graphic>
                <a:graphicData uri="http://schemas.openxmlformats.org/presentationml/2006/ole">
                  <p:oleObj spid="_x0000_s1155079" name="Equation" r:id="rId9" imgW="164880" imgH="228600" progId="">
                    <p:embed/>
                  </p:oleObj>
                </a:graphicData>
              </a:graphic>
            </p:graphicFrame>
            <p:graphicFrame>
              <p:nvGraphicFramePr>
                <p:cNvPr id="30" name="Object 12"/>
                <p:cNvGraphicFramePr>
                  <a:graphicFrameLocks noChangeAspect="1"/>
                </p:cNvGraphicFramePr>
                <p:nvPr/>
              </p:nvGraphicFramePr>
              <p:xfrm>
                <a:off x="4157020" y="1918352"/>
                <a:ext cx="220663" cy="336550"/>
              </p:xfrm>
              <a:graphic>
                <a:graphicData uri="http://schemas.openxmlformats.org/presentationml/2006/ole">
                  <p:oleObj spid="_x0000_s1155080" name="Equation" r:id="rId10" imgW="164880" imgH="228600" progId="">
                    <p:embed/>
                  </p:oleObj>
                </a:graphicData>
              </a:graphic>
            </p:graphicFrame>
          </p:grpSp>
          <p:sp>
            <p:nvSpPr>
              <p:cNvPr id="11" name="Oval 10"/>
              <p:cNvSpPr/>
              <p:nvPr/>
            </p:nvSpPr>
            <p:spPr>
              <a:xfrm>
                <a:off x="5143504" y="214311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41704" y="2214554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14072" y="315689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822898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956486" y="3670610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90202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7" name="Object 22"/>
              <p:cNvGraphicFramePr>
                <a:graphicFrameLocks noChangeAspect="1"/>
              </p:cNvGraphicFramePr>
              <p:nvPr/>
            </p:nvGraphicFramePr>
            <p:xfrm>
              <a:off x="4597356" y="3366403"/>
              <a:ext cx="378864" cy="358799"/>
            </p:xfrm>
            <a:graphic>
              <a:graphicData uri="http://schemas.openxmlformats.org/presentationml/2006/ole">
                <p:oleObj spid="_x0000_s1155081" name="Equation" r:id="rId11" imgW="317160" imgH="215640" progId="">
                  <p:embed/>
                </p:oleObj>
              </a:graphicData>
            </a:graphic>
          </p:graphicFrame>
          <p:graphicFrame>
            <p:nvGraphicFramePr>
              <p:cNvPr id="18" name="Object 23"/>
              <p:cNvGraphicFramePr>
                <a:graphicFrameLocks noChangeAspect="1"/>
              </p:cNvGraphicFramePr>
              <p:nvPr/>
            </p:nvGraphicFramePr>
            <p:xfrm>
              <a:off x="7816497" y="3385784"/>
              <a:ext cx="395287" cy="379413"/>
            </p:xfrm>
            <a:graphic>
              <a:graphicData uri="http://schemas.openxmlformats.org/presentationml/2006/ole">
                <p:oleObj spid="_x0000_s1155082" name="Equation" r:id="rId12" imgW="330120" imgH="228600" progId="">
                  <p:embed/>
                </p:oleObj>
              </a:graphicData>
            </a:graphic>
          </p:graphicFrame>
          <p:graphicFrame>
            <p:nvGraphicFramePr>
              <p:cNvPr id="19" name="Object 24"/>
              <p:cNvGraphicFramePr>
                <a:graphicFrameLocks noChangeAspect="1"/>
              </p:cNvGraphicFramePr>
              <p:nvPr/>
            </p:nvGraphicFramePr>
            <p:xfrm>
              <a:off x="5470525" y="3355975"/>
              <a:ext cx="395288" cy="358775"/>
            </p:xfrm>
            <a:graphic>
              <a:graphicData uri="http://schemas.openxmlformats.org/presentationml/2006/ole">
                <p:oleObj spid="_x0000_s1155083" name="Equation" r:id="rId13" imgW="330120" imgH="215640" progId="">
                  <p:embed/>
                </p:oleObj>
              </a:graphicData>
            </a:graphic>
          </p:graphicFrame>
          <p:graphicFrame>
            <p:nvGraphicFramePr>
              <p:cNvPr id="20" name="Object 25"/>
              <p:cNvGraphicFramePr>
                <a:graphicFrameLocks noChangeAspect="1"/>
              </p:cNvGraphicFramePr>
              <p:nvPr/>
            </p:nvGraphicFramePr>
            <p:xfrm>
              <a:off x="5031122" y="1956098"/>
              <a:ext cx="333375" cy="211137"/>
            </p:xfrm>
            <a:graphic>
              <a:graphicData uri="http://schemas.openxmlformats.org/presentationml/2006/ole">
                <p:oleObj spid="_x0000_s1155084" name="Equation" r:id="rId14" imgW="279360" imgH="126720" progId="">
                  <p:embed/>
                </p:oleObj>
              </a:graphicData>
            </a:graphic>
          </p:graphicFrame>
          <p:graphicFrame>
            <p:nvGraphicFramePr>
              <p:cNvPr id="21" name="Object 26"/>
              <p:cNvGraphicFramePr>
                <a:graphicFrameLocks noChangeAspect="1"/>
              </p:cNvGraphicFramePr>
              <p:nvPr/>
            </p:nvGraphicFramePr>
            <p:xfrm>
              <a:off x="8314645" y="2956208"/>
              <a:ext cx="333375" cy="211138"/>
            </p:xfrm>
            <a:graphic>
              <a:graphicData uri="http://schemas.openxmlformats.org/presentationml/2006/ole">
                <p:oleObj spid="_x0000_s1155085" name="Equation" r:id="rId15" imgW="279360" imgH="126720" progId="">
                  <p:embed/>
                </p:oleObj>
              </a:graphicData>
            </a:graphic>
          </p:graphicFrame>
          <p:graphicFrame>
            <p:nvGraphicFramePr>
              <p:cNvPr id="22" name="Object 27"/>
              <p:cNvGraphicFramePr>
                <a:graphicFrameLocks noChangeAspect="1"/>
              </p:cNvGraphicFramePr>
              <p:nvPr/>
            </p:nvGraphicFramePr>
            <p:xfrm>
              <a:off x="5895347" y="2017086"/>
              <a:ext cx="333375" cy="211138"/>
            </p:xfrm>
            <a:graphic>
              <a:graphicData uri="http://schemas.openxmlformats.org/presentationml/2006/ole">
                <p:oleObj spid="_x0000_s1155086" name="Equation" r:id="rId16" imgW="279360" imgH="126720" progId="">
                  <p:embed/>
                </p:oleObj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AA5F3-26D0-46D7-BE3E-35BD6337EC96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 usual AdS/Sch. Bragg reappears!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very short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 T(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dirty="0" smtClean="0"/>
              <a:t>) ~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-1/3</a:t>
            </a:r>
            <a:r>
              <a:rPr lang="en-US" dirty="0" smtClean="0"/>
              <a:t> </a:t>
            </a:r>
            <a:r>
              <a:rPr lang="en-US" dirty="0" err="1" smtClean="0"/>
              <a:t>Janik</a:t>
            </a:r>
            <a:r>
              <a:rPr lang="en-US" dirty="0" smtClean="0"/>
              <a:t> &amp; </a:t>
            </a:r>
            <a:r>
              <a:rPr lang="en-US" dirty="0" err="1" smtClean="0"/>
              <a:t>Peschanski</a:t>
            </a:r>
            <a:r>
              <a:rPr lang="en-US" dirty="0" smtClean="0"/>
              <a:t> metric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Bragg peak gone!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19541-5057-4DF6-B90A-34E260BC930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9" name="Picture 18" descr="C:\Users\Razieh\Desktop\Plots\Ficnar 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590800"/>
            <a:ext cx="3807339" cy="241131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16200000">
            <a:off x="-515628" y="3615578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-(</a:t>
            </a:r>
            <a:r>
              <a:rPr lang="en-US" sz="1600" i="1" dirty="0" err="1" smtClean="0"/>
              <a:t>dE</a:t>
            </a:r>
            <a:r>
              <a:rPr lang="en-US" sz="1600" i="1" dirty="0" smtClean="0"/>
              <a:t>/</a:t>
            </a:r>
            <a:r>
              <a:rPr lang="en-US" sz="1600" i="1" dirty="0" err="1" smtClean="0"/>
              <a:t>dt</a:t>
            </a:r>
            <a:r>
              <a:rPr lang="en-US" sz="1600" i="1" dirty="0" smtClean="0"/>
              <a:t>)/(T E</a:t>
            </a:r>
            <a:r>
              <a:rPr lang="en-US" sz="1600" i="1" baseline="-25000" dirty="0" smtClean="0"/>
              <a:t>0</a:t>
            </a:r>
            <a:r>
              <a:rPr lang="en-US" sz="1600" i="1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pic>
        <p:nvPicPr>
          <p:cNvPr id="15" name="Picture 7" descr="C:\Users\Razieh\Desktop\Plots\JP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590801"/>
            <a:ext cx="3886200" cy="246126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6868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572000" y="5105400"/>
            <a:ext cx="2065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</a:t>
            </a:r>
            <a:r>
              <a:rPr lang="en-US" sz="1200" i="1" dirty="0" smtClean="0"/>
              <a:t>in prep.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8C8D9-2FA5-4FA3-8728-0714134B2AA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9F2C-0B41-4622-9022-167F9A80C42E}" type="slidenum">
              <a:rPr lang="en-US"/>
              <a:pPr/>
              <a:t>32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pQCD vs. AdS/CFT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48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4724400" y="3581400"/>
            <a:ext cx="3200400" cy="35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57600" y="5905500"/>
            <a:ext cx="31242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F571-8447-4F3C-BB2D-72AD8C24C878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33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C123-1A11-4FBE-BC06-942BCEA3CC18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34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0A722-433C-4349-822E-3FD1E79E9753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35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3C63-897B-41AA-A3E6-CC996B117FA7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36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8BA4-19F2-469D-BFA6-F01272D604E5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2EA5-2C05-42B2-9901-4A891B63F786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</a:p>
          <a:p>
            <a:pPr lvl="2"/>
            <a:r>
              <a:rPr lang="en-US" dirty="0" smtClean="0"/>
              <a:t>HF sep.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2CED-2071-4B58-8847-BE7EB9000D3E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3201"/>
            <a:ext cx="1676400" cy="251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9906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256358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9600" y="13716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883841" y="2438400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609201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Exciting times in HI physics!</a:t>
            </a:r>
          </a:p>
          <a:p>
            <a:r>
              <a:rPr lang="en-US" dirty="0" smtClean="0"/>
              <a:t>LHC </a:t>
            </a:r>
            <a:r>
              <a:rPr lang="en-US" b="1" i="1" u="sng" dirty="0" smtClean="0"/>
              <a:t>&amp; RHIC </a:t>
            </a:r>
            <a:r>
              <a:rPr lang="en-US" dirty="0" smtClean="0"/>
              <a:t> converging on picture of pQCD E-loss in </a:t>
            </a:r>
            <a:r>
              <a:rPr lang="en-US" dirty="0" err="1" smtClean="0"/>
              <a:t>sQGP</a:t>
            </a:r>
            <a:endParaRPr lang="en-US" dirty="0" smtClean="0"/>
          </a:p>
          <a:p>
            <a:pPr lvl="1"/>
            <a:r>
              <a:rPr lang="en-US" dirty="0" smtClean="0"/>
              <a:t>LO thermal pQCD qualitatively describes LHC single particle observables</a:t>
            </a:r>
          </a:p>
          <a:p>
            <a:pPr lvl="2"/>
            <a:r>
              <a:rPr lang="en-US" dirty="0" smtClean="0"/>
              <a:t>Constrained by conservative assumptions &amp; RHIC</a:t>
            </a:r>
          </a:p>
          <a:p>
            <a:pPr lvl="2"/>
            <a:r>
              <a:rPr lang="en-US" dirty="0" smtClean="0"/>
              <a:t>Corrections likely large; drive towards data?</a:t>
            </a:r>
          </a:p>
          <a:p>
            <a:r>
              <a:rPr lang="en-US" dirty="0" smtClean="0"/>
              <a:t>Difficult to reconcile AdS/CFT with new LHC data</a:t>
            </a:r>
          </a:p>
          <a:p>
            <a:pPr lvl="1"/>
            <a:r>
              <a:rPr lang="en-US" dirty="0" smtClean="0"/>
              <a:t>D mesons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pPr lvl="1"/>
            <a:r>
              <a:rPr lang="en-US" dirty="0" smtClean="0"/>
              <a:t>Light flavor hard to compare, but likely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b="1" i="1" dirty="0" smtClean="0"/>
              <a:t>Much</a:t>
            </a:r>
            <a:r>
              <a:rPr lang="en-US" dirty="0" smtClean="0"/>
              <a:t> interesting research to do:</a:t>
            </a:r>
          </a:p>
          <a:p>
            <a:pPr lvl="1"/>
            <a:r>
              <a:rPr lang="en-US" dirty="0" smtClean="0"/>
              <a:t>HF sep. at RHIC, and esp. LHC;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</a:p>
          <a:p>
            <a:pPr lvl="2"/>
            <a:r>
              <a:rPr lang="en-US" dirty="0" smtClean="0"/>
              <a:t>Does bottom flow??</a:t>
            </a:r>
          </a:p>
          <a:p>
            <a:pPr lvl="1"/>
            <a:r>
              <a:rPr lang="en-US" dirty="0" smtClean="0"/>
              <a:t>Properly include, e.g. NLO effects in pQCD E-Loss</a:t>
            </a:r>
          </a:p>
          <a:p>
            <a:pPr lvl="1"/>
            <a:r>
              <a:rPr lang="en-US" dirty="0" smtClean="0"/>
              <a:t>Understand AdS E-Loss better</a:t>
            </a:r>
          </a:p>
          <a:p>
            <a:pPr lvl="2"/>
            <a:r>
              <a:rPr lang="en-US" dirty="0" smtClean="0"/>
              <a:t>Importance of fluctuations</a:t>
            </a:r>
          </a:p>
          <a:p>
            <a:pPr lvl="2"/>
            <a:r>
              <a:rPr lang="en-US" dirty="0" smtClean="0"/>
              <a:t>Light </a:t>
            </a:r>
            <a:r>
              <a:rPr lang="en-US" dirty="0" err="1" smtClean="0"/>
              <a:t>parton</a:t>
            </a:r>
            <a:r>
              <a:rPr lang="en-US" dirty="0" smtClean="0"/>
              <a:t> jets</a:t>
            </a:r>
          </a:p>
          <a:p>
            <a:pPr lvl="2"/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52F-8F06-48DF-B576-9AE114BB781A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Body Electromagnetism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					    =&gt;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“Simple” Hydrogen</a:t>
            </a:r>
          </a:p>
          <a:p>
            <a:pPr>
              <a:buNone/>
            </a:pPr>
            <a:r>
              <a:rPr lang="en-US" dirty="0" smtClean="0"/>
              <a:t>	Phase Diagram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127C-DD25-4B3F-A62A-709690BFEB4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19200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1066800"/>
            <a:ext cx="1529920" cy="1347787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1" y="2902893"/>
            <a:ext cx="4800600" cy="38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90800" y="5867400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438400"/>
            <a:ext cx="5562600" cy="39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7180" y="29718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1827-017D-4EFF-A020-CC3C98DF3A49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BB13-D44A-40FD-B501-D89AEC3861B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7A0D-B0F9-46B5-9C84-9916EA3914B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Direct photon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 ~ 1; E-loss </a:t>
            </a:r>
            <a:r>
              <a:rPr lang="en-US" sz="2800" dirty="0" err="1" smtClean="0"/>
              <a:t>irr</a:t>
            </a:r>
            <a:r>
              <a:rPr lang="en-US" sz="2800" dirty="0" smtClean="0"/>
              <a:t> of </a:t>
            </a:r>
            <a:r>
              <a:rPr lang="en-US" sz="2800" dirty="0" err="1" smtClean="0"/>
              <a:t>hadron</a:t>
            </a:r>
            <a:r>
              <a:rPr lang="en-US" sz="2800" dirty="0" smtClean="0"/>
              <a:t> 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10B6-A24F-4417-AADC-230A0655025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92364"/>
            <a:ext cx="6400800" cy="448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Body 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C9974-FCC3-4965-B434-8EEB34DDD1F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 						   =&gt;</a:t>
            </a:r>
          </a:p>
          <a:p>
            <a:pPr lvl="4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330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278530"/>
            <a:ext cx="5334000" cy="1150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6200001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657600"/>
            <a:ext cx="3823664" cy="304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56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77355" y="2514600"/>
            <a:ext cx="319044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0" y="63246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 </a:t>
            </a:r>
            <a:r>
              <a:rPr lang="en-US" sz="1200" dirty="0" err="1" smtClean="0"/>
              <a:t>Florian</a:t>
            </a:r>
            <a:r>
              <a:rPr lang="en-US" sz="1200" dirty="0" smtClean="0"/>
              <a:t>, </a:t>
            </a:r>
            <a:r>
              <a:rPr lang="en-US" sz="1200" dirty="0" err="1" smtClean="0"/>
              <a:t>Sassot</a:t>
            </a:r>
            <a:r>
              <a:rPr lang="en-US" sz="1200" dirty="0" smtClean="0"/>
              <a:t>, </a:t>
            </a:r>
            <a:r>
              <a:rPr lang="en-US" sz="1200" dirty="0" err="1" smtClean="0"/>
              <a:t>Stratmann</a:t>
            </a:r>
            <a:r>
              <a:rPr lang="en-US" sz="1200" dirty="0" smtClean="0"/>
              <a:t>, </a:t>
            </a:r>
          </a:p>
          <a:p>
            <a:r>
              <a:rPr lang="en-US" sz="1200" dirty="0" smtClean="0"/>
              <a:t>PRD75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F074-81E6-4700-A558-712994F60FA6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pQCD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90318-701E-4024-AB8F-946D5E520B5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Au,Pb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0668-8DBE-4BE7-891B-C5BC68DBBE2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B2BB-DFFC-44EB-891C-AC0EE46F8DC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CERN Heavy Ion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36441</TotalTime>
  <Words>1911</Words>
  <Application>Microsoft Office PowerPoint</Application>
  <PresentationFormat>On-screen Show (4:3)</PresentationFormat>
  <Paragraphs>528</Paragraphs>
  <Slides>43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Symbol</vt:lpstr>
      <vt:lpstr>Wingdings</vt:lpstr>
      <vt:lpstr>Calibri</vt:lpstr>
      <vt:lpstr>Office Theme</vt:lpstr>
      <vt:lpstr>Image</vt:lpstr>
      <vt:lpstr>Bitmap Image</vt:lpstr>
      <vt:lpstr>Equation</vt:lpstr>
      <vt:lpstr>Perturbative Probes of  Heavy Ion Collisions?</vt:lpstr>
      <vt:lpstr>What Are We Interested In?</vt:lpstr>
      <vt:lpstr>Four Known Forces</vt:lpstr>
      <vt:lpstr>Many Body Electromagnetism</vt:lpstr>
      <vt:lpstr>Many Body QCD</vt:lpstr>
      <vt:lpstr>QGP Energy Loss</vt:lpstr>
      <vt:lpstr>Hot Nuclear Matter: pQCD</vt:lpstr>
      <vt:lpstr>pQCD Rad Picture</vt:lpstr>
      <vt:lpstr>What About Elastic Loss?</vt:lpstr>
      <vt:lpstr>Qualitative Expectations for LHC</vt:lpstr>
      <vt:lpstr>pQCD Picture Inadequate at RHIC?</vt:lpstr>
      <vt:lpstr>Constrain to RHIC</vt:lpstr>
      <vt:lpstr>LHC Predictions vs. Data</vt:lpstr>
      <vt:lpstr>pQCD pp Predictions vs. Data</vt:lpstr>
      <vt:lpstr>Quant. (Qual?) Conclusions Require...</vt:lpstr>
      <vt:lpstr>(Data – pQCD)/Data</vt:lpstr>
      <vt:lpstr>Attempt at NLO</vt:lpstr>
      <vt:lpstr>Hot Nuclear Matter: AdS</vt:lpstr>
      <vt:lpstr>Strong Coupling Calculation</vt:lpstr>
      <vt:lpstr>Heavy Quark E-Loss in AdS/CFT</vt:lpstr>
      <vt:lpstr>Qual. Expectations: pQCD vs. AdS/CFT</vt:lpstr>
      <vt:lpstr>AdS/CFT and HQ at RHIC</vt:lpstr>
      <vt:lpstr>AdS/CFT and HQ at LHC</vt:lpstr>
      <vt:lpstr>Light Quark E-Loss in AdS</vt:lpstr>
      <vt:lpstr>AdS/CFT Lights E-Loss Prescription</vt:lpstr>
      <vt:lpstr>dE/dt for Lights from AdS/CFT</vt:lpstr>
      <vt:lpstr>AdS/CFT Light Parton Energy Loss</vt:lpstr>
      <vt:lpstr>Recent AdS Lights Developments</vt:lpstr>
      <vt:lpstr>New Prescription</vt:lpstr>
      <vt:lpstr>Results</vt:lpstr>
      <vt:lpstr>AdS/CFT Light q E-Loss</vt:lpstr>
      <vt:lpstr>Asymptotic pQCD vs. AdS/CFT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High-pT Probes</vt:lpstr>
      <vt:lpstr>Conclusions</vt:lpstr>
      <vt:lpstr>Backup Slides</vt:lpstr>
      <vt:lpstr>Rise in RAA a Final State Effect?</vt:lpstr>
      <vt:lpstr>Null IS at LHC</vt:lpstr>
      <vt:lpstr>Null IS at RHIC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1050</cp:revision>
  <dcterms:created xsi:type="dcterms:W3CDTF">2009-09-03T22:02:25Z</dcterms:created>
  <dcterms:modified xsi:type="dcterms:W3CDTF">2012-06-21T12:51:31Z</dcterms:modified>
</cp:coreProperties>
</file>