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9"/>
  </p:notesMasterIdLst>
  <p:sldIdLst>
    <p:sldId id="668" r:id="rId2"/>
    <p:sldId id="1147" r:id="rId3"/>
    <p:sldId id="1298" r:id="rId4"/>
    <p:sldId id="1225" r:id="rId5"/>
    <p:sldId id="1231" r:id="rId6"/>
    <p:sldId id="1230" r:id="rId7"/>
    <p:sldId id="1297" r:id="rId8"/>
    <p:sldId id="1299" r:id="rId9"/>
    <p:sldId id="1148" r:id="rId10"/>
    <p:sldId id="1300" r:id="rId11"/>
    <p:sldId id="1301" r:id="rId12"/>
    <p:sldId id="1302" r:id="rId13"/>
    <p:sldId id="1303" r:id="rId14"/>
    <p:sldId id="1304" r:id="rId15"/>
    <p:sldId id="1305" r:id="rId16"/>
    <p:sldId id="1306" r:id="rId17"/>
    <p:sldId id="1307" r:id="rId18"/>
    <p:sldId id="1308" r:id="rId19"/>
    <p:sldId id="1309" r:id="rId20"/>
    <p:sldId id="1310" r:id="rId21"/>
    <p:sldId id="1311" r:id="rId22"/>
    <p:sldId id="1312" r:id="rId23"/>
    <p:sldId id="1313" r:id="rId24"/>
    <p:sldId id="1253" r:id="rId25"/>
    <p:sldId id="1234" r:id="rId26"/>
    <p:sldId id="1235" r:id="rId27"/>
    <p:sldId id="1274" r:id="rId28"/>
    <p:sldId id="1271" r:id="rId29"/>
    <p:sldId id="1236" r:id="rId30"/>
    <p:sldId id="1237" r:id="rId31"/>
    <p:sldId id="1238" r:id="rId32"/>
    <p:sldId id="1239" r:id="rId33"/>
    <p:sldId id="1240" r:id="rId34"/>
    <p:sldId id="1259" r:id="rId35"/>
    <p:sldId id="1279" r:id="rId36"/>
    <p:sldId id="1248" r:id="rId37"/>
    <p:sldId id="1281" r:id="rId38"/>
    <p:sldId id="1250" r:id="rId39"/>
    <p:sldId id="1251" r:id="rId40"/>
    <p:sldId id="1257" r:id="rId41"/>
    <p:sldId id="1261" r:id="rId42"/>
    <p:sldId id="1294" r:id="rId43"/>
    <p:sldId id="1177" r:id="rId44"/>
    <p:sldId id="1290" r:id="rId45"/>
    <p:sldId id="1291" r:id="rId46"/>
    <p:sldId id="1292" r:id="rId47"/>
    <p:sldId id="1254" r:id="rId48"/>
  </p:sldIdLst>
  <p:sldSz cx="9144000" cy="6858000" type="screen4x3"/>
  <p:notesSz cx="6858000" cy="9144000"/>
  <p:embeddedFontLst>
    <p:embeddedFont>
      <p:font typeface="Calibri" pitchFamily="34" charset="0"/>
      <p:regular r:id="rId50"/>
      <p:bold r:id="rId51"/>
      <p:italic r:id="rId52"/>
      <p:boldItalic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00"/>
    <a:srgbClr val="005400"/>
    <a:srgbClr val="09840A"/>
    <a:srgbClr val="4D4D4D"/>
    <a:srgbClr val="4A7EBB"/>
    <a:srgbClr val="0000FF"/>
    <a:srgbClr val="FF0000"/>
    <a:srgbClr val="3F3D99"/>
    <a:srgbClr val="2D2A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4" autoAdjust="0"/>
    <p:restoredTop sz="85216" autoAdjust="0"/>
  </p:normalViewPr>
  <p:slideViewPr>
    <p:cSldViewPr>
      <p:cViewPr>
        <p:scale>
          <a:sx n="77" d="100"/>
          <a:sy n="77" d="100"/>
        </p:scale>
        <p:origin x="-8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image" Target="../media/image47.wmf"/><Relationship Id="rId7" Type="http://schemas.openxmlformats.org/officeDocument/2006/relationships/image" Target="../media/image51.wmf"/><Relationship Id="rId12" Type="http://schemas.openxmlformats.org/officeDocument/2006/relationships/image" Target="../media/image53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Relationship Id="rId6" Type="http://schemas.openxmlformats.org/officeDocument/2006/relationships/image" Target="../media/image50.wmf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0" Type="http://schemas.openxmlformats.org/officeDocument/2006/relationships/image" Target="../media/image34.wmf"/><Relationship Id="rId4" Type="http://schemas.openxmlformats.org/officeDocument/2006/relationships/image" Target="../media/image48.wmf"/><Relationship Id="rId9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image" Target="../media/image82.png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6/26/2012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Unique as compared to strongly</a:t>
            </a:r>
            <a:r>
              <a:rPr lang="en-US" baseline="0" dirty="0" smtClean="0"/>
              <a:t> coupled </a:t>
            </a:r>
            <a:r>
              <a:rPr lang="en-US" baseline="0" dirty="0" err="1" smtClean="0"/>
              <a:t>Abelian</a:t>
            </a:r>
            <a:r>
              <a:rPr lang="en-US" baseline="0" dirty="0" smtClean="0"/>
              <a:t>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109BA-CA62-4576-AB71-F0306891BCB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92925"/>
            <a:ext cx="31242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11044-617C-45BE-B7B6-9A54D3819C89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69D2B7-058F-4F21-9C1D-644367687B2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F8665-5D64-46D4-908D-BB4F210F126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189D71-FF39-4EEF-A8CD-380852D021F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C73E-CA48-4BD0-89B5-31628210A23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71AA-388E-4286-9E6A-87AFE2BB576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96A5A4-AB2E-4327-8839-5510B0348B7C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0179F-EFA4-41BC-80E2-BA8B0B8C103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6A290-AF61-43B9-8E92-61B19338259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6AA51-CA67-4614-8DBC-A603653CBB6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6DE5B-E9F1-4D0F-87E7-3569116E5F19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71800" y="6392925"/>
            <a:ext cx="312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62881" name="Picture 1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525" y="6388925"/>
            <a:ext cx="304800" cy="400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13" Type="http://schemas.openxmlformats.org/officeDocument/2006/relationships/oleObject" Target="../embeddings/oleObject17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1.bin"/><Relationship Id="rId12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0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9.bin"/><Relationship Id="rId10" Type="http://schemas.openxmlformats.org/officeDocument/2006/relationships/oleObject" Target="../embeddings/oleObject14.bin"/><Relationship Id="rId4" Type="http://schemas.openxmlformats.org/officeDocument/2006/relationships/image" Target="../media/image54.jpeg"/><Relationship Id="rId9" Type="http://schemas.openxmlformats.org/officeDocument/2006/relationships/oleObject" Target="../embeddings/oleObject13.bin"/><Relationship Id="rId14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gif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5" Type="http://schemas.openxmlformats.org/officeDocument/2006/relationships/oleObject" Target="../embeddings/oleObject23.bin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7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9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990600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Studying Hot Many Body QCD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41625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University of Cape Town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June 22, 2012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EEEF2-9998-423C-A0E6-E5ED582222CC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905000" y="4390450"/>
            <a:ext cx="533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With many thanks to </a:t>
            </a:r>
            <a:r>
              <a:rPr lang="en-US" sz="1600" dirty="0" err="1" smtClean="0"/>
              <a:t>Razieh</a:t>
            </a:r>
            <a:r>
              <a:rPr lang="en-US" sz="1600" dirty="0" smtClean="0"/>
              <a:t> </a:t>
            </a:r>
            <a:r>
              <a:rPr lang="en-US" sz="1600" dirty="0" err="1" smtClean="0"/>
              <a:t>Morad</a:t>
            </a:r>
            <a:r>
              <a:rPr lang="en-US" sz="1600" dirty="0" smtClean="0"/>
              <a:t>, </a:t>
            </a:r>
          </a:p>
          <a:p>
            <a:pPr algn="ctr"/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  <p:pic>
        <p:nvPicPr>
          <p:cNvPr id="9768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5391738"/>
            <a:ext cx="2895600" cy="100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768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5715000"/>
            <a:ext cx="1841500" cy="361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AdS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9F8AA-9F3A-4102-8CDC-A33225E698A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DD5A6C-BC1D-4179-A74B-C1968C9578E8}" type="slidenum">
              <a:rPr lang="en-US"/>
              <a:pPr/>
              <a:t>11</a:t>
            </a:fld>
            <a:endParaRPr lang="en-US"/>
          </a:p>
        </p:txBody>
      </p:sp>
      <p:sp>
        <p:nvSpPr>
          <p:cNvPr id="538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Strong Coupling Calculation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33913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supergravity</a:t>
            </a:r>
            <a:r>
              <a:rPr lang="en-US" dirty="0"/>
              <a:t> double conjecture:</a:t>
            </a:r>
          </a:p>
          <a:p>
            <a:pPr>
              <a:buFontTx/>
              <a:buNone/>
            </a:pPr>
            <a:r>
              <a:rPr lang="en-US" dirty="0"/>
              <a:t>                QCD </a:t>
            </a:r>
            <a:r>
              <a:rPr lang="en-US" dirty="0">
                <a:sym typeface="Wingdings" pitchFamily="2" charset="2"/>
              </a:rPr>
              <a:t> SYM  IIB</a:t>
            </a:r>
          </a:p>
          <a:p>
            <a:pPr lvl="3">
              <a:buFontTx/>
              <a:buNone/>
            </a:pPr>
            <a:endParaRPr lang="en-US" dirty="0">
              <a:sym typeface="Wingdings" pitchFamily="2" charset="2"/>
            </a:endParaRP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super Yang-Mills (SYM) is not too different from QCD, &amp;</a:t>
            </a:r>
          </a:p>
          <a:p>
            <a:pPr lvl="1"/>
            <a:r>
              <a:rPr lang="en-US" b="1" i="1" u="sng" dirty="0">
                <a:sym typeface="Wingdings" pitchFamily="2" charset="2"/>
              </a:rPr>
              <a:t>IF</a:t>
            </a:r>
            <a:r>
              <a:rPr lang="en-US" dirty="0">
                <a:sym typeface="Wingdings" pitchFamily="2" charset="2"/>
              </a:rPr>
              <a:t> </a:t>
            </a:r>
            <a:r>
              <a:rPr lang="en-US" dirty="0" smtClean="0">
                <a:sym typeface="Wingdings" pitchFamily="2" charset="2"/>
              </a:rPr>
              <a:t>we believe </a:t>
            </a:r>
            <a:r>
              <a:rPr lang="en-US" dirty="0" err="1" smtClean="0">
                <a:sym typeface="Wingdings" pitchFamily="2" charset="2"/>
              </a:rPr>
              <a:t>Maldacena</a:t>
            </a:r>
            <a:r>
              <a:rPr lang="en-US" dirty="0" smtClean="0">
                <a:sym typeface="Wingdings" pitchFamily="2" charset="2"/>
              </a:rPr>
              <a:t> conjecture</a:t>
            </a:r>
            <a:endParaRPr lang="en-US" dirty="0">
              <a:sym typeface="Wingdings" pitchFamily="2" charset="2"/>
            </a:endParaRPr>
          </a:p>
          <a:p>
            <a:pPr lvl="1"/>
            <a:r>
              <a:rPr lang="en-US" dirty="0">
                <a:sym typeface="Wingdings" pitchFamily="2" charset="2"/>
              </a:rPr>
              <a:t>Then a tool exists to calculate strongly-coupled QCD in SUGRA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12E30-F4AF-4B83-A276-DF6D6700A454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12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Heavy Quark E-Loss in AdS/CFT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1226754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378A-AB08-4B07-A555-04FDFD85CB2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708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</a:t>
            </a:r>
            <a:r>
              <a:rPr lang="en-US" sz="2400" dirty="0" smtClean="0">
                <a:solidFill>
                  <a:srgbClr val="005400"/>
                </a:solidFill>
              </a:rPr>
              <a:t>usual </a:t>
            </a:r>
            <a:r>
              <a:rPr lang="en-US" sz="2400" dirty="0" err="1" smtClean="0">
                <a:solidFill>
                  <a:srgbClr val="005400"/>
                </a:solidFill>
              </a:rPr>
              <a:t>pQCD</a:t>
            </a:r>
            <a:r>
              <a:rPr lang="en-US" sz="2400" dirty="0" smtClean="0">
                <a:solidFill>
                  <a:srgbClr val="005400"/>
                </a:solidFill>
              </a:rPr>
              <a:t> and LPM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Qual. Expectations: pQCD vs.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For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  <a:p>
            <a:pPr lvl="1"/>
            <a:r>
              <a:rPr lang="en-US" dirty="0" smtClean="0"/>
              <a:t>Asymptotic pQCD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Asymptotic AdS</a:t>
            </a:r>
          </a:p>
          <a:p>
            <a:pPr lvl="1"/>
            <a:endParaRPr lang="en-US" dirty="0" smtClean="0"/>
          </a:p>
          <a:p>
            <a:pPr lvl="3"/>
            <a:r>
              <a:rPr lang="en-US" dirty="0" smtClean="0"/>
              <a:t>Independent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and strongly dependent on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!</a:t>
            </a:r>
          </a:p>
          <a:p>
            <a:pPr lvl="3"/>
            <a:r>
              <a:rPr lang="en-US" dirty="0" smtClean="0"/>
              <a:t>T</a:t>
            </a:r>
            <a:r>
              <a:rPr lang="en-US" baseline="30000" dirty="0" smtClean="0"/>
              <a:t>2</a:t>
            </a:r>
            <a:r>
              <a:rPr lang="en-US" dirty="0" smtClean="0"/>
              <a:t> dependence in exponent makes for a </a:t>
            </a:r>
            <a:r>
              <a:rPr lang="en-US" i="1" dirty="0" smtClean="0"/>
              <a:t>very</a:t>
            </a:r>
            <a:r>
              <a:rPr lang="en-US" dirty="0" smtClean="0"/>
              <a:t> sensitive probe</a:t>
            </a:r>
          </a:p>
          <a:p>
            <a:pPr lvl="1"/>
            <a:r>
              <a:rPr lang="en-US" dirty="0" smtClean="0"/>
              <a:t>Expect: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pQCD</a:t>
            </a:r>
            <a:r>
              <a:rPr lang="en-US" dirty="0" smtClean="0"/>
              <a:t>      0 vs. </a:t>
            </a:r>
            <a:r>
              <a:rPr lang="en-US" dirty="0" err="1" smtClean="0">
                <a:latin typeface="Symbol" pitchFamily="18" charset="2"/>
              </a:rPr>
              <a:t>e</a:t>
            </a:r>
            <a:r>
              <a:rPr lang="en-US" baseline="-25000" dirty="0" err="1" smtClean="0"/>
              <a:t>AdS</a:t>
            </a:r>
            <a:r>
              <a:rPr lang="en-US" dirty="0" smtClean="0"/>
              <a:t> </a:t>
            </a:r>
            <a:r>
              <a:rPr lang="en-US" sz="2400" b="1" i="1" u="sng" dirty="0" err="1" smtClean="0"/>
              <a:t>indep</a:t>
            </a:r>
            <a:r>
              <a:rPr lang="en-US" dirty="0" smtClean="0"/>
              <a:t> of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!!</a:t>
            </a:r>
          </a:p>
          <a:p>
            <a:pPr lvl="4"/>
            <a:endParaRPr lang="en-US" baseline="-25000" dirty="0" smtClean="0"/>
          </a:p>
          <a:p>
            <a:pPr lvl="2"/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&gt; 0 =&gt; pQCD; </a:t>
            </a:r>
            <a:r>
              <a:rPr lang="en-US" dirty="0" err="1" smtClean="0"/>
              <a:t>dR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)/</a:t>
            </a:r>
            <a:r>
              <a:rPr lang="en-US" dirty="0" err="1" smtClean="0"/>
              <a:t>dp</a:t>
            </a:r>
            <a:r>
              <a:rPr lang="en-US" baseline="-25000" dirty="0" err="1" smtClean="0"/>
              <a:t>T</a:t>
            </a:r>
            <a:r>
              <a:rPr lang="en-US" dirty="0" smtClean="0"/>
              <a:t> &lt; 0 =&gt; ST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6C6D-D802-4E05-BA8E-D3CA578F185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514600" y="2438400"/>
            <a:ext cx="3902075" cy="457200"/>
            <a:chOff x="1584" y="1824"/>
            <a:chExt cx="2458" cy="288"/>
          </a:xfrm>
        </p:grpSpPr>
        <p:sp>
          <p:nvSpPr>
            <p:cNvPr id="8" name="Rectangle 4"/>
            <p:cNvSpPr>
              <a:spLocks noChangeArrowheads="1"/>
            </p:cNvSpPr>
            <p:nvPr/>
          </p:nvSpPr>
          <p:spPr bwMode="auto">
            <a:xfrm>
              <a:off x="1584" y="1824"/>
              <a:ext cx="245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dirty="0" err="1">
                  <a:solidFill>
                    <a:srgbClr val="4D4D4D"/>
                  </a:solidFill>
                  <a:latin typeface="Symbol" pitchFamily="18" charset="2"/>
                </a:rPr>
                <a:t>e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rad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~</a:t>
              </a:r>
              <a:r>
                <a:rPr lang="en-US" sz="2400" dirty="0">
                  <a:solidFill>
                    <a:srgbClr val="4D4D4D"/>
                  </a:solidFill>
                </a:rPr>
                <a:t> </a:t>
              </a:r>
              <a:r>
                <a:rPr lang="en-US" sz="2400" dirty="0">
                  <a:solidFill>
                    <a:srgbClr val="4D4D4D"/>
                  </a:solidFill>
                  <a:latin typeface="Symbol" pitchFamily="18" charset="2"/>
                </a:rPr>
                <a:t>a</a:t>
              </a:r>
              <a:r>
                <a:rPr lang="en-US" sz="2400" baseline="-25000" dirty="0">
                  <a:solidFill>
                    <a:srgbClr val="4D4D4D"/>
                  </a:solidFill>
                </a:rPr>
                <a:t>s</a:t>
              </a:r>
              <a:r>
                <a:rPr lang="en-US" sz="2400" dirty="0">
                  <a:solidFill>
                    <a:srgbClr val="4D4D4D"/>
                  </a:solidFill>
                </a:rPr>
                <a:t>    L</a:t>
              </a:r>
              <a:r>
                <a:rPr lang="en-US" sz="2400" baseline="30000" dirty="0">
                  <a:solidFill>
                    <a:srgbClr val="4D4D4D"/>
                  </a:solidFill>
                </a:rPr>
                <a:t>2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>
                  <a:solidFill>
                    <a:srgbClr val="4D4D4D"/>
                  </a:solidFill>
                </a:rPr>
                <a:t>)/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endParaRPr lang="en-US" sz="2400" baseline="-25000" dirty="0">
                <a:solidFill>
                  <a:srgbClr val="4D4D4D"/>
                </a:solidFill>
              </a:endParaRPr>
            </a:p>
          </p:txBody>
        </p:sp>
        <p:graphicFrame>
          <p:nvGraphicFramePr>
            <p:cNvPr id="9" name="Object 5"/>
            <p:cNvGraphicFramePr>
              <a:graphicFrameLocks noChangeAspect="1"/>
            </p:cNvGraphicFramePr>
            <p:nvPr/>
          </p:nvGraphicFramePr>
          <p:xfrm>
            <a:off x="2312" y="1880"/>
            <a:ext cx="173" cy="216"/>
          </p:xfrm>
          <a:graphic>
            <a:graphicData uri="http://schemas.openxmlformats.org/presentationml/2006/ole">
              <p:oleObj spid="_x0000_s1227778" name="Bitmap Image" r:id="rId3" imgW="380852" imgH="476316" progId="PBrush">
                <p:embed/>
              </p:oleObj>
            </a:graphicData>
          </a:graphic>
        </p:graphicFrame>
      </p:grp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2133600" y="3429000"/>
            <a:ext cx="5438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solidFill>
                  <a:srgbClr val="4D4D4D"/>
                </a:solidFill>
                <a:latin typeface="Symbol" pitchFamily="18" charset="2"/>
              </a:rPr>
              <a:t>e</a:t>
            </a:r>
            <a:r>
              <a:rPr lang="en-US" sz="2400" baseline="-25000" dirty="0" err="1">
                <a:solidFill>
                  <a:srgbClr val="4D4D4D"/>
                </a:solidFill>
              </a:rPr>
              <a:t>ST</a:t>
            </a:r>
            <a:r>
              <a:rPr lang="en-US" sz="2400" dirty="0">
                <a:solidFill>
                  <a:srgbClr val="4D4D4D"/>
                </a:solidFill>
              </a:rPr>
              <a:t>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 dirty="0">
                <a:solidFill>
                  <a:srgbClr val="4D4D4D"/>
                </a:solidFill>
              </a:rPr>
              <a:t> 1 - Exp(-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L),       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m</a:t>
            </a:r>
            <a:r>
              <a:rPr lang="en-US" sz="2400" dirty="0">
                <a:solidFill>
                  <a:srgbClr val="4D4D4D"/>
                </a:solidFill>
              </a:rPr>
              <a:t> = 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pl</a:t>
            </a:r>
            <a:r>
              <a:rPr lang="en-US" sz="2400" baseline="30000" dirty="0">
                <a:solidFill>
                  <a:srgbClr val="4D4D4D"/>
                </a:solidFill>
                <a:latin typeface="Symbol" pitchFamily="18" charset="2"/>
              </a:rPr>
              <a:t>1/2</a:t>
            </a:r>
            <a:r>
              <a:rPr lang="en-US" sz="2400" dirty="0">
                <a:solidFill>
                  <a:srgbClr val="4D4D4D"/>
                </a:solidFill>
                <a:latin typeface="Symbol" pitchFamily="18" charset="2"/>
              </a:rPr>
              <a:t> </a:t>
            </a:r>
            <a:r>
              <a:rPr lang="en-US" sz="2400" dirty="0">
                <a:solidFill>
                  <a:srgbClr val="4D4D4D"/>
                </a:solidFill>
              </a:rPr>
              <a:t>T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/2M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</a:p>
        </p:txBody>
      </p:sp>
      <p:sp>
        <p:nvSpPr>
          <p:cNvPr id="11" name="Line 9"/>
          <p:cNvSpPr>
            <a:spLocks noChangeShapeType="1"/>
          </p:cNvSpPr>
          <p:nvPr/>
        </p:nvSpPr>
        <p:spPr bwMode="auto">
          <a:xfrm flipV="1">
            <a:off x="3505200" y="5295900"/>
            <a:ext cx="304800" cy="0"/>
          </a:xfrm>
          <a:prstGeom prst="line">
            <a:avLst/>
          </a:prstGeom>
          <a:noFill/>
          <a:ln w="31750">
            <a:solidFill>
              <a:srgbClr val="0054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1371600" y="5803900"/>
            <a:ext cx="7315200" cy="444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14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and HQ at RHIC</a:t>
            </a:r>
            <a:endParaRPr lang="en-US" dirty="0"/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 in heavy flavor sector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76200" y="2266990"/>
          <a:ext cx="3886200" cy="3757456"/>
        </p:xfrm>
        <a:graphic>
          <a:graphicData uri="http://schemas.openxmlformats.org/presentationml/2006/ole">
            <p:oleObj spid="_x0000_s1228802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152400" y="58190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99089-E2EC-46F3-8D98-03B9A0179C94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9256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67200" y="2313801"/>
            <a:ext cx="4847981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777373" y="6047601"/>
            <a:ext cx="3366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Akamatsu</a:t>
            </a:r>
            <a:r>
              <a:rPr lang="en-US" sz="1200" dirty="0" smtClean="0"/>
              <a:t>, </a:t>
            </a:r>
            <a:r>
              <a:rPr lang="en-US" sz="1200" dirty="0" err="1" smtClean="0"/>
              <a:t>Hatsuda</a:t>
            </a:r>
            <a:r>
              <a:rPr lang="en-US" sz="1200" dirty="0" smtClean="0"/>
              <a:t>, and Hirano, PRC79, 2009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2739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70908" y="1944188"/>
            <a:ext cx="3468305" cy="247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AdS/CFT and HQ at LHC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D Predictions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B Predictions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4A6A9-5C8A-4EA0-AE0F-0F60EF857904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52800" y="4343400"/>
            <a:ext cx="2491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  <a:p>
            <a:r>
              <a:rPr lang="en-US" sz="1200" dirty="0" smtClean="0"/>
              <a:t>ALICE, arXiv:1203.2160</a:t>
            </a:r>
          </a:p>
          <a:p>
            <a:r>
              <a:rPr lang="en-US" sz="1200" dirty="0" smtClean="0"/>
              <a:t>CMS, JHEP 1205 (2012) 063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6096000" y="3138100"/>
            <a:ext cx="685800" cy="276999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70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8" name="Rectangle 17"/>
          <p:cNvSpPr/>
          <p:nvPr/>
        </p:nvSpPr>
        <p:spPr bwMode="auto">
          <a:xfrm>
            <a:off x="6096000" y="3200400"/>
            <a:ext cx="685800" cy="152400"/>
          </a:xfrm>
          <a:prstGeom prst="rect">
            <a:avLst/>
          </a:prstGeom>
          <a:solidFill>
            <a:schemeClr val="tx1">
              <a:lumMod val="50000"/>
              <a:lumOff val="50000"/>
              <a:alpha val="69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19" name="Rectangle 18"/>
          <p:cNvSpPr/>
          <p:nvPr/>
        </p:nvSpPr>
        <p:spPr bwMode="auto">
          <a:xfrm>
            <a:off x="7299288" y="2729049"/>
            <a:ext cx="118872" cy="137160"/>
          </a:xfrm>
          <a:prstGeom prst="rect">
            <a:avLst/>
          </a:prstGeom>
          <a:noFill/>
          <a:ln w="19050">
            <a:solidFill>
              <a:schemeClr val="accent6">
                <a:lumMod val="75000"/>
                <a:alpha val="69000"/>
              </a:schemeClr>
            </a:solidFill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7298488" y="2773512"/>
            <a:ext cx="118872" cy="45720"/>
          </a:xfrm>
          <a:prstGeom prst="rect">
            <a:avLst/>
          </a:prstGeom>
          <a:solidFill>
            <a:schemeClr val="tx1">
              <a:lumMod val="50000"/>
              <a:lumOff val="50000"/>
              <a:alpha val="70000"/>
            </a:schemeClr>
          </a:solidFill>
          <a:ln w="19050">
            <a:noFill/>
            <a:miter lim="800000"/>
            <a:headEnd/>
            <a:tailEnd/>
          </a:ln>
          <a:effectLst/>
        </p:spPr>
        <p:txBody>
          <a:bodyPr wrap="squar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406309" y="2667000"/>
            <a:ext cx="920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CMS B→J/</a:t>
            </a:r>
            <a:r>
              <a:rPr lang="en-US" sz="1000" b="1" i="1" dirty="0" smtClean="0">
                <a:latin typeface="Symbol" pitchFamily="18" charset="2"/>
              </a:rPr>
              <a:t>y</a:t>
            </a:r>
            <a:endParaRPr lang="en-US" sz="1000" b="1" dirty="0" smtClean="0">
              <a:latin typeface="Symbol" pitchFamily="18" charset="2"/>
            </a:endParaRPr>
          </a:p>
        </p:txBody>
      </p:sp>
      <p:sp>
        <p:nvSpPr>
          <p:cNvPr id="22" name="Content Placeholder 8"/>
          <p:cNvSpPr txBox="1">
            <a:spLocks/>
          </p:cNvSpPr>
          <p:nvPr/>
        </p:nvSpPr>
        <p:spPr>
          <a:xfrm>
            <a:off x="457200" y="4876800"/>
            <a:ext cx="8229600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AdS HQ Drag appears to oversuppress 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Roughly correct description of B→J/</a:t>
            </a:r>
            <a:r>
              <a:rPr kumimoji="0" lang="en-US" sz="2800" b="0" i="1" u="none" strike="noStrike" kern="1200" cap="none" spc="0" normalizeH="0" baseline="0" noProof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660000"/>
              </a:solidFill>
              <a:effectLst/>
              <a:uLnTx/>
              <a:uFillTx/>
              <a:latin typeface="Symbol" pitchFamily="18" charset="2"/>
              <a:ea typeface="+mn-ea"/>
              <a:cs typeface="+mn-cs"/>
            </a:endParaRPr>
          </a:p>
        </p:txBody>
      </p:sp>
      <p:pic>
        <p:nvPicPr>
          <p:cNvPr id="10670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57796"/>
            <a:ext cx="3962400" cy="263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Box 22"/>
          <p:cNvSpPr txBox="1"/>
          <p:nvPr/>
        </p:nvSpPr>
        <p:spPr>
          <a:xfrm>
            <a:off x="2608516" y="21336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E-Loss in 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971800"/>
            <a:ext cx="5029200" cy="3352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Complications:</a:t>
            </a:r>
          </a:p>
          <a:p>
            <a:pPr lvl="1"/>
            <a:r>
              <a:rPr lang="en-US" dirty="0" smtClean="0"/>
              <a:t>string endpoints fall</a:t>
            </a:r>
          </a:p>
          <a:p>
            <a:pPr lvl="2">
              <a:buNone/>
            </a:pPr>
            <a:r>
              <a:rPr lang="en-US" dirty="0" smtClean="0"/>
              <a:t>=&gt; painful </a:t>
            </a:r>
            <a:r>
              <a:rPr lang="en-US" dirty="0" err="1" smtClean="0"/>
              <a:t>numerics</a:t>
            </a:r>
            <a:endParaRPr lang="en-US" dirty="0" smtClean="0"/>
          </a:p>
          <a:p>
            <a:pPr lvl="1"/>
            <a:r>
              <a:rPr lang="en-US" dirty="0" smtClean="0"/>
              <a:t>relation to HI meas.</a:t>
            </a:r>
          </a:p>
          <a:p>
            <a:pPr lvl="2"/>
            <a:r>
              <a:rPr lang="en-US" dirty="0" smtClean="0"/>
              <a:t>less obvious than HQ</a:t>
            </a:r>
          </a:p>
          <a:p>
            <a:r>
              <a:rPr lang="en-US" dirty="0" smtClean="0"/>
              <a:t>In principle, compute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r>
              <a:rPr lang="en-US" dirty="0" smtClean="0"/>
              <a:t> from graviton emission</a:t>
            </a:r>
          </a:p>
          <a:p>
            <a:pPr lvl="1"/>
            <a:r>
              <a:rPr lang="en-US" dirty="0" smtClean="0"/>
              <a:t>Extremely hard</a:t>
            </a:r>
          </a:p>
          <a:p>
            <a:pPr lvl="1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F929-D40F-4DC6-970F-F87C025AC4F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01376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10620" y="999955"/>
            <a:ext cx="6261780" cy="1971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553200" y="2694801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pic>
        <p:nvPicPr>
          <p:cNvPr id="101376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57800" y="3276600"/>
            <a:ext cx="3508323" cy="290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r>
              <a:rPr lang="en-US" dirty="0" smtClean="0"/>
              <a:t>Make jet def., hope not too diff from </a:t>
            </a:r>
            <a:r>
              <a:rPr lang="en-US" dirty="0" err="1" smtClean="0"/>
              <a:t>T</a:t>
            </a:r>
            <a:r>
              <a:rPr lang="en-US" baseline="30000" dirty="0" err="1" smtClean="0">
                <a:latin typeface="Symbol" pitchFamily="18" charset="2"/>
              </a:rPr>
              <a:t>mn</a:t>
            </a:r>
            <a:endParaRPr lang="en-US" dirty="0" smtClean="0"/>
          </a:p>
          <a:p>
            <a:pPr lvl="1"/>
            <a:r>
              <a:rPr lang="en-US" dirty="0" err="1" smtClean="0"/>
              <a:t>Orig</a:t>
            </a:r>
            <a:r>
              <a:rPr lang="en-US" dirty="0" smtClean="0"/>
              <a:t>: define jet as string 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x</a:t>
            </a:r>
            <a:r>
              <a:rPr lang="en-US" dirty="0" smtClean="0"/>
              <a:t> ~ 1/T from end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E-Loss: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Lights E-Loss Prescription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C0510-8757-45E9-9C29-014D98C0D1BA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15200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57537"/>
            <a:ext cx="488703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20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5796787"/>
            <a:ext cx="3505200" cy="83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379643" y="5791200"/>
            <a:ext cx="2154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514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9878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6451600" y="3276600"/>
            <a:ext cx="0" cy="2286000"/>
          </a:xfrm>
          <a:prstGeom prst="line">
            <a:avLst/>
          </a:prstGeom>
          <a:ln w="254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Left Brace 15"/>
          <p:cNvSpPr/>
          <p:nvPr/>
        </p:nvSpPr>
        <p:spPr>
          <a:xfrm rot="16200000" flipH="1">
            <a:off x="3917950" y="2990852"/>
            <a:ext cx="254002" cy="16509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29000" y="2438400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660000"/>
                </a:solidFill>
                <a:latin typeface="Symbol" pitchFamily="18" charset="2"/>
              </a:rPr>
              <a:t>D</a:t>
            </a:r>
            <a:r>
              <a:rPr lang="en-US" sz="2400" dirty="0" err="1" smtClean="0">
                <a:solidFill>
                  <a:srgbClr val="660000"/>
                </a:solidFill>
              </a:rPr>
              <a:t>x</a:t>
            </a:r>
            <a:r>
              <a:rPr lang="en-US" sz="2400" dirty="0" smtClean="0">
                <a:solidFill>
                  <a:srgbClr val="660000"/>
                </a:solidFill>
              </a:rPr>
              <a:t> ~ 1/T</a:t>
            </a:r>
          </a:p>
        </p:txBody>
      </p:sp>
      <p:sp>
        <p:nvSpPr>
          <p:cNvPr id="22" name="Oval 21"/>
          <p:cNvSpPr/>
          <p:nvPr/>
        </p:nvSpPr>
        <p:spPr bwMode="auto">
          <a:xfrm>
            <a:off x="2438400" y="5486400"/>
            <a:ext cx="45719" cy="7620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4" name="Oval 23"/>
          <p:cNvSpPr/>
          <p:nvPr/>
        </p:nvSpPr>
        <p:spPr bwMode="auto">
          <a:xfrm>
            <a:off x="2473568" y="5257800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5" name="Oval 24"/>
          <p:cNvSpPr/>
          <p:nvPr/>
        </p:nvSpPr>
        <p:spPr bwMode="auto">
          <a:xfrm>
            <a:off x="3947328" y="5379216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sp>
        <p:nvSpPr>
          <p:cNvPr id="26" name="Oval 25"/>
          <p:cNvSpPr/>
          <p:nvPr/>
        </p:nvSpPr>
        <p:spPr bwMode="auto">
          <a:xfrm>
            <a:off x="6410848" y="5420248"/>
            <a:ext cx="91440" cy="91440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  <p:graphicFrame>
        <p:nvGraphicFramePr>
          <p:cNvPr id="27" name="Object 22"/>
          <p:cNvGraphicFramePr>
            <a:graphicFrameLocks noChangeAspect="1"/>
          </p:cNvGraphicFramePr>
          <p:nvPr/>
        </p:nvGraphicFramePr>
        <p:xfrm>
          <a:off x="2057400" y="4901920"/>
          <a:ext cx="423376" cy="391505"/>
        </p:xfrm>
        <a:graphic>
          <a:graphicData uri="http://schemas.openxmlformats.org/presentationml/2006/ole">
            <p:oleObj spid="_x0000_s1229826" name="Equation" r:id="rId5" imgW="317160" imgH="215640" progId="">
              <p:embed/>
            </p:oleObj>
          </a:graphicData>
        </a:graphic>
      </p:graphicFrame>
      <p:graphicFrame>
        <p:nvGraphicFramePr>
          <p:cNvPr id="28" name="Object 24"/>
          <p:cNvGraphicFramePr>
            <a:graphicFrameLocks noChangeAspect="1"/>
          </p:cNvGraphicFramePr>
          <p:nvPr/>
        </p:nvGraphicFramePr>
        <p:xfrm>
          <a:off x="3505200" y="5064368"/>
          <a:ext cx="441730" cy="391478"/>
        </p:xfrm>
        <a:graphic>
          <a:graphicData uri="http://schemas.openxmlformats.org/presentationml/2006/ole">
            <p:oleObj spid="_x0000_s1229827" name="Equation" r:id="rId6" imgW="330120" imgH="215640" progId="">
              <p:embed/>
            </p:oleObj>
          </a:graphicData>
        </a:graphic>
      </p:graphicFrame>
      <p:graphicFrame>
        <p:nvGraphicFramePr>
          <p:cNvPr id="29" name="Object 23"/>
          <p:cNvGraphicFramePr>
            <a:graphicFrameLocks noChangeAspect="1"/>
          </p:cNvGraphicFramePr>
          <p:nvPr/>
        </p:nvGraphicFramePr>
        <p:xfrm>
          <a:off x="5959072" y="5148602"/>
          <a:ext cx="441728" cy="413998"/>
        </p:xfrm>
        <a:graphic>
          <a:graphicData uri="http://schemas.openxmlformats.org/presentationml/2006/ole">
            <p:oleObj spid="_x0000_s1229828" name="Equation" r:id="rId7" imgW="330120" imgH="228600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for Lights from AdS/CFT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/>
          <a:lstStyle/>
          <a:p>
            <a:r>
              <a:rPr lang="en-US" dirty="0" smtClean="0"/>
              <a:t>Original definition + original energy loss calculation =&gt; generic Bragg peak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Intermediate-t </a:t>
            </a:r>
            <a:r>
              <a:rPr lang="en-US" dirty="0" err="1" smtClean="0"/>
              <a:t>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depends strongly on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99331-2645-4B09-9A46-03A1A611B21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15302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2482525"/>
            <a:ext cx="5153025" cy="32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638800" y="51816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PRD79 (2009)</a:t>
            </a:r>
          </a:p>
          <a:p>
            <a:r>
              <a:rPr lang="en-US" sz="1200" dirty="0" smtClean="0"/>
              <a:t>See also: </a:t>
            </a:r>
            <a:r>
              <a:rPr lang="en-US" sz="1200" dirty="0" err="1" smtClean="0"/>
              <a:t>Gubser</a:t>
            </a:r>
            <a:r>
              <a:rPr lang="en-US" sz="1200" dirty="0" smtClean="0"/>
              <a:t> et al., JHEP 0810 (2008) Arnold and </a:t>
            </a:r>
            <a:r>
              <a:rPr lang="en-US" sz="1200" dirty="0" err="1" smtClean="0"/>
              <a:t>Vaman</a:t>
            </a:r>
            <a:r>
              <a:rPr lang="en-US" sz="1200" dirty="0" smtClean="0"/>
              <a:t>, JHEP 1010 (2010)</a:t>
            </a:r>
          </a:p>
        </p:txBody>
      </p:sp>
      <p:pic>
        <p:nvPicPr>
          <p:cNvPr id="1153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77000" y="2590800"/>
            <a:ext cx="1893570" cy="772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Arrow Connector 10"/>
          <p:cNvCxnSpPr/>
          <p:nvPr/>
        </p:nvCxnSpPr>
        <p:spPr>
          <a:xfrm flipH="1">
            <a:off x="5181600" y="3200400"/>
            <a:ext cx="1143000" cy="22860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5302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9896" y="4191000"/>
            <a:ext cx="3341704" cy="83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AdS/CFT Light Parton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Simple Bragg Peak Model</a:t>
            </a:r>
          </a:p>
          <a:p>
            <a:pPr lvl="1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~ </a:t>
            </a:r>
            <a:r>
              <a:rPr lang="en-US" dirty="0" smtClean="0">
                <a:latin typeface="Symbol" pitchFamily="18" charset="2"/>
              </a:rPr>
              <a:t>q</a:t>
            </a:r>
            <a:r>
              <a:rPr lang="en-US" dirty="0" smtClean="0"/>
              <a:t>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– t)</a:t>
            </a:r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Large uncertainty due to T(t)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4D46-FFE1-4AFC-8B53-935D81760AF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552437"/>
            <a:ext cx="4495800" cy="2836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455849" y="2840154"/>
            <a:ext cx="8875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0.2 </a:t>
            </a:r>
            <a:r>
              <a:rPr lang="en-US" sz="1600" b="1" dirty="0" err="1" smtClean="0"/>
              <a:t>TeV</a:t>
            </a:r>
            <a:endParaRPr lang="en-US" sz="1600" b="1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4400" y="2514600"/>
            <a:ext cx="4267200" cy="3026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858000" y="3709131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3907582" y="5388508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We Interested 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3886200" cy="4419600"/>
          </a:xfrm>
        </p:spPr>
        <p:txBody>
          <a:bodyPr>
            <a:normAutofit/>
          </a:bodyPr>
          <a:lstStyle/>
          <a:p>
            <a:r>
              <a:rPr lang="en-US" dirty="0" smtClean="0"/>
              <a:t>Measure many-body physics of strong force</a:t>
            </a:r>
          </a:p>
          <a:p>
            <a:endParaRPr lang="en-US" dirty="0" smtClean="0"/>
          </a:p>
          <a:p>
            <a:r>
              <a:rPr lang="en-US" dirty="0" smtClean="0"/>
              <a:t>Test &amp; understand theory of many-body non-</a:t>
            </a:r>
            <a:r>
              <a:rPr lang="en-US" dirty="0" err="1" smtClean="0"/>
              <a:t>Abelian</a:t>
            </a:r>
            <a:r>
              <a:rPr lang="en-US" dirty="0" smtClean="0"/>
              <a:t> fields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F369E-B6E3-4502-B4B3-BCC9F4AA5A9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Content Placeholder 6" descr="PhaseDiagramLR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73270" y="1323201"/>
            <a:ext cx="4618330" cy="45259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9635" y="5895201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Recent AdS Lights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Corrected E-loss formula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Bragg peak</a:t>
            </a:r>
          </a:p>
          <a:p>
            <a:pPr>
              <a:buNone/>
            </a:pPr>
            <a:r>
              <a:rPr lang="en-US" dirty="0" smtClean="0"/>
              <a:t>	disappears</a:t>
            </a:r>
          </a:p>
          <a:p>
            <a:pPr lvl="1"/>
            <a:r>
              <a:rPr lang="en-US" dirty="0" smtClean="0"/>
              <a:t>But now </a:t>
            </a:r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≠ E</a:t>
            </a:r>
          </a:p>
          <a:p>
            <a:pPr lvl="1">
              <a:buNone/>
            </a:pPr>
            <a:r>
              <a:rPr lang="en-US" dirty="0" smtClean="0"/>
              <a:t>	at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7C234-CB2C-42C6-B11F-3F93B743463B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1154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6200" y="1981200"/>
            <a:ext cx="6273800" cy="1020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363537" y="2971800"/>
            <a:ext cx="19422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Ficnar</a:t>
            </a:r>
            <a:r>
              <a:rPr lang="en-US" sz="1200" dirty="0" smtClean="0"/>
              <a:t>, arXiv:1201.1780</a:t>
            </a:r>
          </a:p>
        </p:txBody>
      </p:sp>
      <p:pic>
        <p:nvPicPr>
          <p:cNvPr id="1154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12973" y="3267075"/>
            <a:ext cx="4978627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Prescription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Define jet by sep. hard and soft scales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>
                <a:latin typeface="Symbol" pitchFamily="18" charset="2"/>
              </a:rPr>
              <a:t>D</a:t>
            </a:r>
            <a:r>
              <a:rPr lang="en-US" dirty="0" smtClean="0"/>
              <a:t>E = E for t = </a:t>
            </a:r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FBABB-2B5D-4F5C-AC06-ADB3FCA7075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21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1752600" y="2133600"/>
            <a:ext cx="5410200" cy="3657600"/>
            <a:chOff x="857225" y="2071678"/>
            <a:chExt cx="6429420" cy="4477867"/>
          </a:xfrm>
        </p:grpSpPr>
        <p:graphicFrame>
          <p:nvGraphicFramePr>
            <p:cNvPr id="8" name="Object 8"/>
            <p:cNvGraphicFramePr>
              <a:graphicFrameLocks noChangeAspect="1"/>
            </p:cNvGraphicFramePr>
            <p:nvPr/>
          </p:nvGraphicFramePr>
          <p:xfrm>
            <a:off x="3252520" y="5549413"/>
            <a:ext cx="1974140" cy="1000132"/>
          </p:xfrm>
          <a:graphic>
            <a:graphicData uri="http://schemas.openxmlformats.org/presentationml/2006/ole">
              <p:oleObj spid="_x0000_s1230850" name="Equation" r:id="rId3" imgW="952200" imgH="431640" progId="">
                <p:embed/>
              </p:oleObj>
            </a:graphicData>
          </a:graphic>
        </p:graphicFrame>
        <p:grpSp>
          <p:nvGrpSpPr>
            <p:cNvPr id="9" name="Group 26"/>
            <p:cNvGrpSpPr/>
            <p:nvPr/>
          </p:nvGrpSpPr>
          <p:grpSpPr>
            <a:xfrm>
              <a:off x="857225" y="2071678"/>
              <a:ext cx="6429420" cy="3643339"/>
              <a:chOff x="3902561" y="1773233"/>
              <a:chExt cx="4841395" cy="2727338"/>
            </a:xfrm>
          </p:grpSpPr>
          <p:grpSp>
            <p:nvGrpSpPr>
              <p:cNvPr id="10" name="Group 34"/>
              <p:cNvGrpSpPr/>
              <p:nvPr/>
            </p:nvGrpSpPr>
            <p:grpSpPr>
              <a:xfrm>
                <a:off x="3902561" y="1773233"/>
                <a:ext cx="4841395" cy="2727338"/>
                <a:chOff x="3902561" y="1714488"/>
                <a:chExt cx="4841395" cy="2727338"/>
              </a:xfrm>
            </p:grpSpPr>
            <p:pic>
              <p:nvPicPr>
                <p:cNvPr id="23" name="Picture 9" descr="C:\Users\Razieh\Desktop\Untitled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4333236" y="1785926"/>
                  <a:ext cx="4410720" cy="2357454"/>
                </a:xfrm>
                <a:prstGeom prst="rect">
                  <a:avLst/>
                </a:prstGeom>
                <a:noFill/>
              </p:spPr>
            </p:pic>
            <p:cxnSp>
              <p:nvCxnSpPr>
                <p:cNvPr id="24" name="Straight Connector 23"/>
                <p:cNvCxnSpPr/>
                <p:nvPr/>
              </p:nvCxnSpPr>
              <p:spPr>
                <a:xfrm>
                  <a:off x="4429124" y="3656962"/>
                  <a:ext cx="4286280" cy="1588"/>
                </a:xfrm>
                <a:prstGeom prst="line">
                  <a:avLst/>
                </a:prstGeom>
                <a:ln>
                  <a:prstDash val="lg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graphicFrame>
              <p:nvGraphicFramePr>
                <p:cNvPr id="25" name="Object 12"/>
                <p:cNvGraphicFramePr>
                  <a:graphicFrameLocks noChangeAspect="1"/>
                </p:cNvGraphicFramePr>
                <p:nvPr/>
              </p:nvGraphicFramePr>
              <p:xfrm>
                <a:off x="8181975" y="4143376"/>
                <a:ext cx="374650" cy="298450"/>
              </p:xfrm>
              <a:graphic>
                <a:graphicData uri="http://schemas.openxmlformats.org/presentationml/2006/ole">
                  <p:oleObj spid="_x0000_s1230851" name="Equation" r:id="rId5" imgW="279360" imgH="203040" progId="">
                    <p:embed/>
                  </p:oleObj>
                </a:graphicData>
              </a:graphic>
            </p:graphicFrame>
            <p:graphicFrame>
              <p:nvGraphicFramePr>
                <p:cNvPr id="26" name="Object 12"/>
                <p:cNvGraphicFramePr>
                  <a:graphicFrameLocks noChangeAspect="1"/>
                </p:cNvGraphicFramePr>
                <p:nvPr/>
              </p:nvGraphicFramePr>
              <p:xfrm>
                <a:off x="3902561" y="2687324"/>
                <a:ext cx="288925" cy="635000"/>
              </p:xfrm>
              <a:graphic>
                <a:graphicData uri="http://schemas.openxmlformats.org/presentationml/2006/ole">
                  <p:oleObj spid="_x0000_s1230852" name="Equation" r:id="rId6" imgW="215640" imgH="431640" progId="">
                    <p:embed/>
                  </p:oleObj>
                </a:graphicData>
              </a:graphic>
            </p:graphicFrame>
            <p:graphicFrame>
              <p:nvGraphicFramePr>
                <p:cNvPr id="27" name="Object 12"/>
                <p:cNvGraphicFramePr>
                  <a:graphicFrameLocks noChangeAspect="1"/>
                </p:cNvGraphicFramePr>
                <p:nvPr/>
              </p:nvGraphicFramePr>
              <p:xfrm>
                <a:off x="4214810" y="1714488"/>
                <a:ext cx="169862" cy="260350"/>
              </p:xfrm>
              <a:graphic>
                <a:graphicData uri="http://schemas.openxmlformats.org/presentationml/2006/ole">
                  <p:oleObj spid="_x0000_s1230853" name="Equation" r:id="rId7" imgW="126720" imgH="177480" progId="">
                    <p:embed/>
                  </p:oleObj>
                </a:graphicData>
              </a:graphic>
            </p:graphicFrame>
            <p:graphicFrame>
              <p:nvGraphicFramePr>
                <p:cNvPr id="28" name="Object 12"/>
                <p:cNvGraphicFramePr>
                  <a:graphicFrameLocks noChangeAspect="1"/>
                </p:cNvGraphicFramePr>
                <p:nvPr/>
              </p:nvGraphicFramePr>
              <p:xfrm>
                <a:off x="4238623" y="3813486"/>
                <a:ext cx="119063" cy="242887"/>
              </p:xfrm>
              <a:graphic>
                <a:graphicData uri="http://schemas.openxmlformats.org/presentationml/2006/ole">
                  <p:oleObj spid="_x0000_s1230854" name="Equation" r:id="rId8" imgW="88560" imgH="164880" progId="">
                    <p:embed/>
                  </p:oleObj>
                </a:graphicData>
              </a:graphic>
            </p:graphicFrame>
            <p:graphicFrame>
              <p:nvGraphicFramePr>
                <p:cNvPr id="29" name="Object 12"/>
                <p:cNvGraphicFramePr>
                  <a:graphicFrameLocks noChangeAspect="1"/>
                </p:cNvGraphicFramePr>
                <p:nvPr/>
              </p:nvGraphicFramePr>
              <p:xfrm>
                <a:off x="4145886" y="3486745"/>
                <a:ext cx="222250" cy="336550"/>
              </p:xfrm>
              <a:graphic>
                <a:graphicData uri="http://schemas.openxmlformats.org/presentationml/2006/ole">
                  <p:oleObj spid="_x0000_s1230855" name="Equation" r:id="rId9" imgW="164880" imgH="228600" progId="">
                    <p:embed/>
                  </p:oleObj>
                </a:graphicData>
              </a:graphic>
            </p:graphicFrame>
            <p:graphicFrame>
              <p:nvGraphicFramePr>
                <p:cNvPr id="30" name="Object 12"/>
                <p:cNvGraphicFramePr>
                  <a:graphicFrameLocks noChangeAspect="1"/>
                </p:cNvGraphicFramePr>
                <p:nvPr/>
              </p:nvGraphicFramePr>
              <p:xfrm>
                <a:off x="4157020" y="1918352"/>
                <a:ext cx="220663" cy="336550"/>
              </p:xfrm>
              <a:graphic>
                <a:graphicData uri="http://schemas.openxmlformats.org/presentationml/2006/ole">
                  <p:oleObj spid="_x0000_s1230856" name="Equation" r:id="rId10" imgW="164880" imgH="228600" progId="">
                    <p:embed/>
                  </p:oleObj>
                </a:graphicData>
              </a:graphic>
            </p:graphicFrame>
          </p:grpSp>
          <p:sp>
            <p:nvSpPr>
              <p:cNvPr id="11" name="Oval 10"/>
              <p:cNvSpPr/>
              <p:nvPr/>
            </p:nvSpPr>
            <p:spPr>
              <a:xfrm>
                <a:off x="5143504" y="214311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6041704" y="2214554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8314072" y="3156896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822898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4956486" y="3670610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5902026" y="3656962"/>
                <a:ext cx="71438" cy="71438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17" name="Object 22"/>
              <p:cNvGraphicFramePr>
                <a:graphicFrameLocks noChangeAspect="1"/>
              </p:cNvGraphicFramePr>
              <p:nvPr/>
            </p:nvGraphicFramePr>
            <p:xfrm>
              <a:off x="4597356" y="3366403"/>
              <a:ext cx="378864" cy="358799"/>
            </p:xfrm>
            <a:graphic>
              <a:graphicData uri="http://schemas.openxmlformats.org/presentationml/2006/ole">
                <p:oleObj spid="_x0000_s1230857" name="Equation" r:id="rId11" imgW="317160" imgH="215640" progId="">
                  <p:embed/>
                </p:oleObj>
              </a:graphicData>
            </a:graphic>
          </p:graphicFrame>
          <p:graphicFrame>
            <p:nvGraphicFramePr>
              <p:cNvPr id="18" name="Object 23"/>
              <p:cNvGraphicFramePr>
                <a:graphicFrameLocks noChangeAspect="1"/>
              </p:cNvGraphicFramePr>
              <p:nvPr/>
            </p:nvGraphicFramePr>
            <p:xfrm>
              <a:off x="7816497" y="3385784"/>
              <a:ext cx="395287" cy="379413"/>
            </p:xfrm>
            <a:graphic>
              <a:graphicData uri="http://schemas.openxmlformats.org/presentationml/2006/ole">
                <p:oleObj spid="_x0000_s1230858" name="Equation" r:id="rId12" imgW="330120" imgH="228600" progId="">
                  <p:embed/>
                </p:oleObj>
              </a:graphicData>
            </a:graphic>
          </p:graphicFrame>
          <p:graphicFrame>
            <p:nvGraphicFramePr>
              <p:cNvPr id="19" name="Object 24"/>
              <p:cNvGraphicFramePr>
                <a:graphicFrameLocks noChangeAspect="1"/>
              </p:cNvGraphicFramePr>
              <p:nvPr/>
            </p:nvGraphicFramePr>
            <p:xfrm>
              <a:off x="5470525" y="3355975"/>
              <a:ext cx="395288" cy="358775"/>
            </p:xfrm>
            <a:graphic>
              <a:graphicData uri="http://schemas.openxmlformats.org/presentationml/2006/ole">
                <p:oleObj spid="_x0000_s1230859" name="Equation" r:id="rId13" imgW="330120" imgH="215640" progId="">
                  <p:embed/>
                </p:oleObj>
              </a:graphicData>
            </a:graphic>
          </p:graphicFrame>
          <p:graphicFrame>
            <p:nvGraphicFramePr>
              <p:cNvPr id="20" name="Object 25"/>
              <p:cNvGraphicFramePr>
                <a:graphicFrameLocks noChangeAspect="1"/>
              </p:cNvGraphicFramePr>
              <p:nvPr/>
            </p:nvGraphicFramePr>
            <p:xfrm>
              <a:off x="5031122" y="1956098"/>
              <a:ext cx="333375" cy="211137"/>
            </p:xfrm>
            <a:graphic>
              <a:graphicData uri="http://schemas.openxmlformats.org/presentationml/2006/ole">
                <p:oleObj spid="_x0000_s1230860" name="Equation" r:id="rId14" imgW="279360" imgH="126720" progId="">
                  <p:embed/>
                </p:oleObj>
              </a:graphicData>
            </a:graphic>
          </p:graphicFrame>
          <p:graphicFrame>
            <p:nvGraphicFramePr>
              <p:cNvPr id="21" name="Object 26"/>
              <p:cNvGraphicFramePr>
                <a:graphicFrameLocks noChangeAspect="1"/>
              </p:cNvGraphicFramePr>
              <p:nvPr/>
            </p:nvGraphicFramePr>
            <p:xfrm>
              <a:off x="8314645" y="2956208"/>
              <a:ext cx="333375" cy="211138"/>
            </p:xfrm>
            <a:graphic>
              <a:graphicData uri="http://schemas.openxmlformats.org/presentationml/2006/ole">
                <p:oleObj spid="_x0000_s1230861" name="Equation" r:id="rId15" imgW="279360" imgH="126720" progId="">
                  <p:embed/>
                </p:oleObj>
              </a:graphicData>
            </a:graphic>
          </p:graphicFrame>
          <p:graphicFrame>
            <p:nvGraphicFramePr>
              <p:cNvPr id="22" name="Object 27"/>
              <p:cNvGraphicFramePr>
                <a:graphicFrameLocks noChangeAspect="1"/>
              </p:cNvGraphicFramePr>
              <p:nvPr/>
            </p:nvGraphicFramePr>
            <p:xfrm>
              <a:off x="5895347" y="2017086"/>
              <a:ext cx="333375" cy="211138"/>
            </p:xfrm>
            <a:graphic>
              <a:graphicData uri="http://schemas.openxmlformats.org/presentationml/2006/ole">
                <p:oleObj spid="_x0000_s1230862" name="Equation" r:id="rId16" imgW="279360" imgH="126720" progId="">
                  <p:embed/>
                </p:oleObj>
              </a:graphicData>
            </a:graphic>
          </p:graphicFrame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In usual AdS/Sch. Bragg reappears!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err="1" smtClean="0"/>
              <a:t>t</a:t>
            </a:r>
            <a:r>
              <a:rPr lang="en-US" baseline="-25000" dirty="0" err="1" smtClean="0"/>
              <a:t>therm</a:t>
            </a:r>
            <a:r>
              <a:rPr lang="en-US" dirty="0" smtClean="0"/>
              <a:t> very short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Use T(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dirty="0" smtClean="0"/>
              <a:t>) ~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-1/3</a:t>
            </a:r>
            <a:r>
              <a:rPr lang="en-US" dirty="0" smtClean="0"/>
              <a:t> </a:t>
            </a:r>
            <a:r>
              <a:rPr lang="en-US" dirty="0" err="1" smtClean="0"/>
              <a:t>Janik</a:t>
            </a:r>
            <a:r>
              <a:rPr lang="en-US" dirty="0" smtClean="0"/>
              <a:t> &amp; </a:t>
            </a:r>
            <a:r>
              <a:rPr lang="en-US" dirty="0" err="1" smtClean="0"/>
              <a:t>Peschanski</a:t>
            </a:r>
            <a:r>
              <a:rPr lang="en-US" dirty="0" smtClean="0"/>
              <a:t> metric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Bragg peak gone!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B5B1C-967E-4F98-AC4F-599B7BBE969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9" name="Picture 18" descr="C:\Users\Razieh\Desktop\Plots\Ficnar 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590800"/>
            <a:ext cx="3807339" cy="241131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 rot="16200000">
            <a:off x="-515628" y="3615578"/>
            <a:ext cx="14606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-(</a:t>
            </a:r>
            <a:r>
              <a:rPr lang="en-US" sz="1600" i="1" dirty="0" err="1" smtClean="0"/>
              <a:t>dE</a:t>
            </a:r>
            <a:r>
              <a:rPr lang="en-US" sz="1600" i="1" dirty="0" smtClean="0"/>
              <a:t>/</a:t>
            </a:r>
            <a:r>
              <a:rPr lang="en-US" sz="1600" i="1" dirty="0" err="1" smtClean="0"/>
              <a:t>dt</a:t>
            </a:r>
            <a:r>
              <a:rPr lang="en-US" sz="1600" i="1" dirty="0" smtClean="0"/>
              <a:t>)/(T E</a:t>
            </a:r>
            <a:r>
              <a:rPr lang="en-US" sz="1600" i="1" baseline="-25000" dirty="0" smtClean="0"/>
              <a:t>0</a:t>
            </a:r>
            <a:r>
              <a:rPr lang="en-US" sz="1600" i="1" dirty="0" smtClean="0"/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pic>
        <p:nvPicPr>
          <p:cNvPr id="15" name="Picture 7" descr="C:\Users\Razieh\Desktop\Plots\JP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2590801"/>
            <a:ext cx="3886200" cy="246126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8686800" y="4953000"/>
            <a:ext cx="4251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T </a:t>
            </a:r>
            <a:r>
              <a:rPr lang="en-US" sz="1600" i="1" dirty="0" err="1" smtClean="0"/>
              <a:t>t</a:t>
            </a:r>
            <a:endParaRPr lang="en-US" sz="1600" i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4572000" y="5105400"/>
            <a:ext cx="20656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R </a:t>
            </a:r>
            <a:r>
              <a:rPr lang="en-US" sz="1200" dirty="0" err="1" smtClean="0"/>
              <a:t>Morad</a:t>
            </a:r>
            <a:r>
              <a:rPr lang="en-US" sz="1200" dirty="0" smtClean="0"/>
              <a:t> and WAH, </a:t>
            </a:r>
            <a:r>
              <a:rPr lang="en-US" sz="1200" i="1" dirty="0" smtClean="0"/>
              <a:t>in prep.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AdS/CFT Light q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990600"/>
            <a:ext cx="51816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Static thermal medium =&gt; very short therm. time</a:t>
            </a:r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2.7 fm</a:t>
            </a:r>
          </a:p>
          <a:p>
            <a:pPr lvl="2"/>
            <a:r>
              <a:rPr lang="en-US" dirty="0" smtClean="0"/>
              <a:t>AdS likely </a:t>
            </a:r>
            <a:r>
              <a:rPr lang="en-US" dirty="0" err="1" smtClean="0"/>
              <a:t>oversuppresses</a:t>
            </a:r>
            <a:r>
              <a:rPr lang="en-US" dirty="0" smtClean="0"/>
              <a:t> compared to data</a:t>
            </a:r>
          </a:p>
          <a:p>
            <a:r>
              <a:rPr lang="en-US" dirty="0" smtClean="0"/>
              <a:t>Examine T ~ 1/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30000" dirty="0" smtClean="0"/>
              <a:t>1/3</a:t>
            </a:r>
            <a:r>
              <a:rPr lang="en-US" dirty="0" smtClean="0"/>
              <a:t> </a:t>
            </a:r>
            <a:r>
              <a:rPr lang="en-US" dirty="0" err="1" smtClean="0"/>
              <a:t>geom</a:t>
            </a:r>
            <a:endParaRPr lang="en-US" dirty="0" smtClean="0"/>
          </a:p>
          <a:p>
            <a:pPr lvl="1"/>
            <a:r>
              <a:rPr lang="en-US" dirty="0" err="1" smtClean="0">
                <a:latin typeface="Symbol" pitchFamily="18" charset="2"/>
              </a:rPr>
              <a:t>t</a:t>
            </a:r>
            <a:r>
              <a:rPr lang="en-US" baseline="-25000" dirty="0" err="1" smtClean="0"/>
              <a:t>th</a:t>
            </a:r>
            <a:r>
              <a:rPr lang="en-US" dirty="0" smtClean="0"/>
              <a:t> ~ 4.1 fm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F49E-37CC-46D7-ADED-C8F6CB634FC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5" y="971769"/>
            <a:ext cx="3847963" cy="2427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743200" y="5700585"/>
            <a:ext cx="18074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JPhysG38 (2011)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46811" y="1217553"/>
            <a:ext cx="7981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0.2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304800" y="5862935"/>
            <a:ext cx="371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Simple Bragg peak model</a:t>
            </a:r>
          </a:p>
        </p:txBody>
      </p:sp>
      <p:pic>
        <p:nvPicPr>
          <p:cNvPr id="101069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200400"/>
            <a:ext cx="3827534" cy="271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2133600" y="4292600"/>
            <a:ext cx="8974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2.76 </a:t>
            </a:r>
            <a:r>
              <a:rPr lang="en-US" sz="1400" b="1" dirty="0" err="1" smtClean="0"/>
              <a:t>TeV</a:t>
            </a:r>
            <a:endParaRPr lang="en-US" sz="1400" b="1" dirty="0" smtClean="0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343401"/>
            <a:ext cx="3661396" cy="236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8077200" y="3852446"/>
            <a:ext cx="971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 </a:t>
            </a:r>
            <a:r>
              <a:rPr lang="en-US" sz="1600" dirty="0" err="1" smtClean="0"/>
              <a:t>Morad</a:t>
            </a:r>
            <a:endParaRPr lang="en-US" sz="1600" dirty="0" smtClean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6629400" y="4191000"/>
            <a:ext cx="1524000" cy="12192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Hot Nuclear Matter: pQCD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BE4F5-D1A8-4924-96DC-FD51233CCF9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229600" cy="4191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350 (450) </a:t>
            </a:r>
            <a:r>
              <a:rPr lang="en-US" dirty="0" err="1" smtClean="0"/>
              <a:t>MeV</a:t>
            </a:r>
            <a:r>
              <a:rPr lang="en-US" dirty="0" smtClean="0"/>
              <a:t>, g ~ 1.9 (1.8)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0.7 (0.8)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0.8 (0.7)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Au,Pb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smtClean="0"/>
              <a:t>multiple coherent emission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AD37D-0176-4468-9D32-70E7C2A85B7E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332926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7" name="Group 10"/>
          <p:cNvGrpSpPr/>
          <p:nvPr/>
        </p:nvGrpSpPr>
        <p:grpSpPr>
          <a:xfrm>
            <a:off x="304800" y="5282484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  <p:grpSp>
        <p:nvGrpSpPr>
          <p:cNvPr id="8" name="Group 13"/>
          <p:cNvGrpSpPr/>
          <p:nvPr/>
        </p:nvGrpSpPr>
        <p:grpSpPr>
          <a:xfrm>
            <a:off x="5105400" y="3276600"/>
            <a:ext cx="4102414" cy="1752600"/>
            <a:chOff x="1066800" y="1905000"/>
            <a:chExt cx="4102414" cy="1752600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66800" y="1905000"/>
              <a:ext cx="4038600" cy="1372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2057400" y="3380601"/>
              <a:ext cx="31118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Levai</a:t>
              </a:r>
              <a:r>
                <a:rPr lang="en-US" sz="1200" dirty="0" smtClean="0"/>
                <a:t>, and </a:t>
              </a:r>
              <a:r>
                <a:rPr lang="en-US" sz="1200" dirty="0" err="1" smtClean="0"/>
                <a:t>Vitev</a:t>
              </a:r>
              <a:r>
                <a:rPr lang="en-US" sz="1200" dirty="0" smtClean="0"/>
                <a:t>, NPB571 (2000)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7E2D9-6CDE-4BE8-AAC2-41BC642B004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3853" y="1676400"/>
            <a:ext cx="3609947" cy="379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667000" y="5334000"/>
            <a:ext cx="1797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Mustafa, PRC72 (2005)</a:t>
            </a:r>
          </a:p>
        </p:txBody>
      </p:sp>
      <p:pic>
        <p:nvPicPr>
          <p:cNvPr id="116740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466" y="1600200"/>
            <a:ext cx="3561403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7086600" y="5334000"/>
            <a:ext cx="1672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Adil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WAH, </a:t>
            </a:r>
          </a:p>
          <a:p>
            <a:r>
              <a:rPr lang="en-US" sz="1200" dirty="0" smtClean="0"/>
              <a:t>Wicks, PRC75 (2007)</a:t>
            </a: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76200" y="5715001"/>
            <a:ext cx="8839200" cy="990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pQCD comparisons with data, use WHDG 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Rad+El+Geom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model;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formalism valid for g/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lq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hq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Qualitative Expectations for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2209800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For approx. power law production and energy loss probability P(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), </a:t>
            </a:r>
            <a:r>
              <a:rPr lang="en-US" dirty="0" smtClean="0">
                <a:latin typeface="Symbol" pitchFamily="18" charset="2"/>
              </a:rPr>
              <a:t>e</a:t>
            </a:r>
            <a:r>
              <a:rPr lang="en-US" dirty="0" smtClean="0"/>
              <a:t> = (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/>
              <a:t> -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)/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-25000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6DD7E-F825-4CF2-BE0C-8C7929296B86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960516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291928"/>
            <a:ext cx="5638800" cy="756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44530"/>
            <a:ext cx="3496192" cy="4484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3581400" y="5715000"/>
            <a:ext cx="55626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NB: LHC is a glue machine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3505200" y="3352800"/>
            <a:ext cx="5562600" cy="236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Asymptotically, pQCD =&gt;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E/E ~ log(E/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)/E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~ flat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RHIC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Rising R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 at LHC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True for glue, lights, &amp; heavies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pQCD Picture Inadequate at RHIC?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A5B83-A8C4-4E47-8D7F-9053DDEEC08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2566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3657600"/>
            <a:ext cx="3505200" cy="296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524000" y="6581001"/>
            <a:ext cx="20439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Wicks et al., NPA784, 2007</a:t>
            </a: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5287963" y="63388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pic>
        <p:nvPicPr>
          <p:cNvPr id="114893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948690"/>
            <a:ext cx="3276600" cy="2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893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3962400"/>
            <a:ext cx="523375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0587" y="1066800"/>
            <a:ext cx="5023693" cy="22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85217" y="3429000"/>
            <a:ext cx="20063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105 (2010)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985217" y="3685401"/>
            <a:ext cx="18781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PRL 98 (2007)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62034" y="2981980"/>
            <a:ext cx="1396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chemeClr val="bg1"/>
                </a:solidFill>
              </a:rPr>
              <a:t>1400</a:t>
            </a:r>
            <a:r>
              <a:rPr lang="en-US" sz="2400" baseline="-35000" dirty="0" smtClean="0">
                <a:solidFill>
                  <a:srgbClr val="005400"/>
                </a:solidFill>
              </a:rPr>
              <a:t>-375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Constrain to RHIC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3810000" cy="1676400"/>
          </a:xfrm>
          <a:scene3d>
            <a:camera prst="orthographicFront">
              <a:rot lat="0" lon="0" rev="0"/>
            </a:camera>
            <a:lightRig rig="threePt" dir="t"/>
          </a:scene3d>
        </p:spPr>
        <p:txBody>
          <a:bodyPr>
            <a:normAutofit/>
          </a:bodyPr>
          <a:lstStyle/>
          <a:p>
            <a:r>
              <a:rPr lang="en-US" dirty="0" smtClean="0"/>
              <a:t>Best fit WHDG to PHENIX 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baseline="30000" dirty="0" smtClean="0"/>
              <a:t>0</a:t>
            </a:r>
            <a:r>
              <a:rPr lang="en-US" dirty="0" smtClean="0"/>
              <a:t> R</a:t>
            </a:r>
            <a:r>
              <a:rPr lang="en-US" baseline="-25000" dirty="0" smtClean="0"/>
              <a:t>AA</a:t>
            </a:r>
          </a:p>
          <a:p>
            <a:pPr lvl="1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dy</a:t>
            </a:r>
            <a:r>
              <a:rPr lang="en-US" dirty="0" smtClean="0"/>
              <a:t> = 1400</a:t>
            </a:r>
            <a:r>
              <a:rPr lang="en-US" sz="2400" baseline="45000" dirty="0" smtClean="0"/>
              <a:t>+200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9E944-C022-46A4-942D-DB2BCDB48AE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105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066800"/>
            <a:ext cx="4924352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457200" y="4419600"/>
            <a:ext cx="8229600" cy="220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Extremely conservative zero parameter extrapolation to LHC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Assume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r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medium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/d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h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Keep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0.3 fixed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77665" y="4191000"/>
            <a:ext cx="18229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PRC77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19155-C4B5-4A85-AEB5-CF8118510CEC}" type="slidenum">
              <a:rPr lang="en-US"/>
              <a:pPr/>
              <a:t>3</a:t>
            </a:fld>
            <a:endParaRPr lang="en-US"/>
          </a:p>
        </p:txBody>
      </p:sp>
      <p:sp>
        <p:nvSpPr>
          <p:cNvPr id="988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Experiments</a:t>
            </a:r>
          </a:p>
        </p:txBody>
      </p:sp>
      <p:sp>
        <p:nvSpPr>
          <p:cNvPr id="9881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03325"/>
            <a:ext cx="4038600" cy="4525963"/>
          </a:xfrm>
        </p:spPr>
        <p:txBody>
          <a:bodyPr/>
          <a:lstStyle/>
          <a:p>
            <a:r>
              <a:rPr lang="en-US" dirty="0"/>
              <a:t>RHIC</a:t>
            </a:r>
          </a:p>
          <a:p>
            <a:pPr lvl="1"/>
            <a:r>
              <a:rPr lang="en-US" dirty="0"/>
              <a:t>BRAHMS</a:t>
            </a:r>
          </a:p>
          <a:p>
            <a:pPr lvl="1"/>
            <a:r>
              <a:rPr lang="en-US" b="1" dirty="0"/>
              <a:t>PHENIX</a:t>
            </a:r>
          </a:p>
          <a:p>
            <a:pPr lvl="1"/>
            <a:r>
              <a:rPr lang="en-US" dirty="0"/>
              <a:t>PHOBOS</a:t>
            </a:r>
          </a:p>
          <a:p>
            <a:pPr lvl="1"/>
            <a:r>
              <a:rPr lang="en-US" b="1" dirty="0"/>
              <a:t>STAR</a:t>
            </a:r>
          </a:p>
          <a:p>
            <a:pPr lvl="1"/>
            <a:endParaRPr lang="en-US" dirty="0"/>
          </a:p>
        </p:txBody>
      </p:sp>
      <p:sp>
        <p:nvSpPr>
          <p:cNvPr id="9881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203325"/>
            <a:ext cx="4038600" cy="4525963"/>
          </a:xfrm>
        </p:spPr>
        <p:txBody>
          <a:bodyPr/>
          <a:lstStyle/>
          <a:p>
            <a:r>
              <a:rPr lang="en-US" dirty="0"/>
              <a:t>LHC</a:t>
            </a:r>
          </a:p>
          <a:p>
            <a:pPr lvl="1"/>
            <a:r>
              <a:rPr lang="en-US" b="1" dirty="0"/>
              <a:t>ALICE</a:t>
            </a:r>
          </a:p>
          <a:p>
            <a:pPr lvl="1"/>
            <a:r>
              <a:rPr lang="en-US" b="1" dirty="0"/>
              <a:t>ATLAS</a:t>
            </a:r>
          </a:p>
          <a:p>
            <a:pPr lvl="1"/>
            <a:r>
              <a:rPr lang="en-US" b="1" dirty="0"/>
              <a:t>CMS</a:t>
            </a:r>
          </a:p>
          <a:p>
            <a:pPr lvl="1"/>
            <a:r>
              <a:rPr lang="en-US" dirty="0" err="1"/>
              <a:t>LHCb</a:t>
            </a:r>
            <a:endParaRPr lang="en-US" dirty="0"/>
          </a:p>
        </p:txBody>
      </p:sp>
      <p:pic>
        <p:nvPicPr>
          <p:cNvPr id="98816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89325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8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22675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88167" name="Text Box 7"/>
          <p:cNvSpPr txBox="1">
            <a:spLocks noChangeArrowheads="1"/>
          </p:cNvSpPr>
          <p:nvPr/>
        </p:nvSpPr>
        <p:spPr bwMode="auto">
          <a:xfrm>
            <a:off x="5927725" y="6064250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988168" name="Text Box 8"/>
          <p:cNvSpPr txBox="1">
            <a:spLocks noChangeArrowheads="1"/>
          </p:cNvSpPr>
          <p:nvPr/>
        </p:nvSpPr>
        <p:spPr bwMode="auto">
          <a:xfrm>
            <a:off x="1676400" y="6156325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PHENIX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AAD9D-BE6D-49F9-9CDD-222314161ADF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0634" name="Picture 10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0" y="1143000"/>
            <a:ext cx="4419600" cy="278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0632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1092060"/>
            <a:ext cx="4267200" cy="283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LHC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0" y="4953000"/>
            <a:ext cx="2362200" cy="1066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	All data preliminary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8DDBC-CD5B-42A9-ABDE-1DD0992246D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85800" y="129540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pic>
        <p:nvPicPr>
          <p:cNvPr id="1050633" name="Picture 9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4841" y="3937311"/>
            <a:ext cx="3972159" cy="2539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10200" y="6248400"/>
            <a:ext cx="1830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ALICE, arXiv:1203.2160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25882" y="5253335"/>
            <a:ext cx="22363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5400"/>
                </a:solidFill>
              </a:rPr>
              <a:t>√s = 2.76 </a:t>
            </a:r>
            <a:r>
              <a:rPr lang="en-US" sz="2400" dirty="0" err="1" smtClean="0">
                <a:solidFill>
                  <a:srgbClr val="005400"/>
                </a:solidFill>
              </a:rPr>
              <a:t>ATeV</a:t>
            </a:r>
            <a:endParaRPr lang="en-US" sz="2400" dirty="0" smtClean="0">
              <a:solidFill>
                <a:srgbClr val="0054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4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415642" y="36576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arXiv:1204.1850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48200" y="4154269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pQCD pp Predictions vs.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6ABF6-0FB4-445A-A98E-41DE320D459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106905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219200"/>
            <a:ext cx="4613584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5078" y="5867400"/>
            <a:ext cx="18115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PHENIX, PRC84 (2011)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4358" y="1219200"/>
            <a:ext cx="4163767" cy="502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" y="6019800"/>
            <a:ext cx="17283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CMS, arXiv:1202.2554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Quant. (</a:t>
            </a:r>
            <a:r>
              <a:rPr lang="en-US" dirty="0" err="1" smtClean="0"/>
              <a:t>Qual</a:t>
            </a:r>
            <a:r>
              <a:rPr lang="en-US" dirty="0" smtClean="0"/>
              <a:t>?) Conclusions Require...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Further experimental results</a:t>
            </a:r>
          </a:p>
          <a:p>
            <a:r>
              <a:rPr lang="en-US" dirty="0" smtClean="0"/>
              <a:t>Theoretically, investigation of the effects of</a:t>
            </a:r>
          </a:p>
          <a:p>
            <a:pPr lvl="1"/>
            <a:r>
              <a:rPr lang="en-US" dirty="0" smtClean="0"/>
              <a:t>higher orders in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M</a:t>
            </a:r>
            <a:r>
              <a:rPr lang="en-US" baseline="-25000" dirty="0" smtClean="0"/>
              <a:t>Q</a:t>
            </a:r>
            <a:r>
              <a:rPr lang="en-US" dirty="0" smtClean="0"/>
              <a:t>/E				(large?)</a:t>
            </a:r>
          </a:p>
          <a:p>
            <a:pPr lvl="2"/>
            <a:r>
              <a:rPr lang="en-US" dirty="0" smtClean="0"/>
              <a:t>opacity			(large?)</a:t>
            </a:r>
          </a:p>
          <a:p>
            <a:pPr lvl="1"/>
            <a:r>
              <a:rPr lang="en-US" dirty="0" smtClean="0"/>
              <a:t>geometry</a:t>
            </a:r>
          </a:p>
          <a:p>
            <a:pPr lvl="2"/>
            <a:r>
              <a:rPr lang="en-US" dirty="0" smtClean="0"/>
              <a:t>uncertainty in IC		(small)</a:t>
            </a:r>
          </a:p>
          <a:p>
            <a:pPr lvl="2"/>
            <a:r>
              <a:rPr lang="en-US" dirty="0" smtClean="0"/>
              <a:t>coupling to flow		(large?)</a:t>
            </a:r>
          </a:p>
          <a:p>
            <a:pPr lvl="2"/>
            <a:r>
              <a:rPr lang="en-US" dirty="0" err="1" smtClean="0"/>
              <a:t>Eloss</a:t>
            </a:r>
            <a:r>
              <a:rPr lang="en-US" dirty="0" smtClean="0"/>
              <a:t> geom. approx.		(?)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t </a:t>
            </a:r>
            <a:r>
              <a:rPr lang="en-US" dirty="0" smtClean="0"/>
              <a:t>&lt; </a:t>
            </a:r>
            <a:r>
              <a:rPr lang="en-US" dirty="0" smtClean="0">
                <a:latin typeface="Symbol" pitchFamily="18" charset="2"/>
              </a:rPr>
              <a:t>t</a:t>
            </a:r>
            <a:r>
              <a:rPr lang="en-US" baseline="-25000" dirty="0" smtClean="0"/>
              <a:t>0</a:t>
            </a:r>
            <a:r>
              <a:rPr lang="en-US" dirty="0" smtClean="0"/>
              <a:t>				(</a:t>
            </a:r>
            <a:r>
              <a:rPr lang="en-US" b="1" i="1" dirty="0" smtClean="0"/>
              <a:t>large</a:t>
            </a:r>
            <a:r>
              <a:rPr lang="en-US" dirty="0" smtClean="0"/>
              <a:t>: see </a:t>
            </a:r>
            <a:r>
              <a:rPr lang="en-US" dirty="0" err="1" smtClean="0"/>
              <a:t>Buzzatti</a:t>
            </a:r>
            <a:r>
              <a:rPr lang="en-US" dirty="0" smtClean="0"/>
              <a:t> and </a:t>
            </a:r>
            <a:r>
              <a:rPr lang="en-US" dirty="0" err="1" smtClean="0"/>
              <a:t>Gyulassy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dyn</a:t>
            </a:r>
            <a:r>
              <a:rPr lang="en-US" dirty="0" smtClean="0"/>
              <a:t>. vs. static centers		(see </a:t>
            </a:r>
            <a:r>
              <a:rPr lang="en-US" dirty="0" err="1" smtClean="0"/>
              <a:t>Djordjevic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hydro background		(see </a:t>
            </a:r>
            <a:r>
              <a:rPr lang="en-US" dirty="0" err="1" smtClean="0"/>
              <a:t>Renk</a:t>
            </a:r>
            <a:r>
              <a:rPr lang="en-US" dirty="0" smtClean="0"/>
              <a:t>, </a:t>
            </a:r>
            <a:r>
              <a:rPr lang="en-US" dirty="0" err="1" smtClean="0"/>
              <a:t>Majumder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better treatment of</a:t>
            </a:r>
          </a:p>
          <a:p>
            <a:pPr lvl="2"/>
            <a:r>
              <a:rPr lang="en-US" dirty="0" err="1" smtClean="0"/>
              <a:t>Coh</a:t>
            </a:r>
            <a:r>
              <a:rPr lang="en-US" dirty="0" smtClean="0"/>
              <a:t>. vs. </a:t>
            </a:r>
            <a:r>
              <a:rPr lang="en-US" dirty="0" err="1" smtClean="0"/>
              <a:t>decoh</a:t>
            </a:r>
            <a:r>
              <a:rPr lang="en-US" dirty="0" smtClean="0"/>
              <a:t>. </a:t>
            </a:r>
            <a:r>
              <a:rPr lang="en-US" dirty="0" err="1" smtClean="0"/>
              <a:t>multigluons</a:t>
            </a:r>
            <a:r>
              <a:rPr lang="en-US" dirty="0" smtClean="0"/>
              <a:t>	(see </a:t>
            </a:r>
            <a:r>
              <a:rPr lang="en-US" dirty="0" err="1" smtClean="0"/>
              <a:t>Mehtar-Tani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elastic E-loss</a:t>
            </a:r>
          </a:p>
          <a:p>
            <a:pPr lvl="2"/>
            <a:r>
              <a:rPr lang="en-US" dirty="0" smtClean="0"/>
              <a:t>E-loss in confined matter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68B68-BE4B-4DC4-A0FC-68AF28F062F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(Data – pQCD)/Data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4C622-F8D0-4871-BA45-3C31B74BC42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33</a:t>
            </a:fld>
            <a:endParaRPr lang="en-US"/>
          </a:p>
        </p:txBody>
      </p:sp>
      <p:pic>
        <p:nvPicPr>
          <p:cNvPr id="1055753" name="Picture 9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493" y="1143000"/>
            <a:ext cx="448350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4" name="Picture 10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3886200"/>
            <a:ext cx="4191000" cy="267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5755" name="Picture 1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1" y="1117600"/>
            <a:ext cx="4419599" cy="2874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85800" y="2655669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0-5%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05444" y="12954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05600" y="5257800"/>
            <a:ext cx="15824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ALICE 0-20%</a:t>
            </a:r>
          </a:p>
          <a:p>
            <a:r>
              <a:rPr lang="en-US" dirty="0" smtClean="0"/>
              <a:t>D</a:t>
            </a:r>
            <a:endParaRPr lang="en-US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52400" y="4495800"/>
            <a:ext cx="19656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u="sng" dirty="0" smtClean="0"/>
              <a:t>LO</a:t>
            </a:r>
          </a:p>
          <a:p>
            <a:r>
              <a:rPr lang="en-US" sz="2800" i="1" u="sng" dirty="0" smtClean="0"/>
              <a:t>Calculation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at NLO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89000"/>
            <a:ext cx="8229600" cy="4876800"/>
          </a:xfrm>
        </p:spPr>
        <p:txBody>
          <a:bodyPr/>
          <a:lstStyle/>
          <a:p>
            <a:r>
              <a:rPr lang="en-US" dirty="0" smtClean="0"/>
              <a:t>Running coupling </a:t>
            </a:r>
            <a:r>
              <a:rPr lang="en-US" dirty="0" err="1" smtClean="0"/>
              <a:t>ansatz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A25D5-E56D-4D45-983B-E6697F222F47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114688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6731" y="1524000"/>
            <a:ext cx="5483269" cy="364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88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5085772"/>
            <a:ext cx="8534400" cy="1619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400800" y="5029200"/>
            <a:ext cx="15082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 </a:t>
            </a:r>
            <a:r>
              <a:rPr lang="en-US" sz="1200" dirty="0" err="1" smtClean="0"/>
              <a:t>Buzzatti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9F2C-0B41-4622-9022-167F9A80C42E}" type="slidenum">
              <a:rPr lang="en-US"/>
              <a:pPr/>
              <a:t>35</a:t>
            </a:fld>
            <a:endParaRPr lang="en-US"/>
          </a:p>
        </p:txBody>
      </p:sp>
      <p:sp>
        <p:nvSpPr>
          <p:cNvPr id="613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5334000"/>
          </a:xfrm>
        </p:spPr>
        <p:txBody>
          <a:bodyPr/>
          <a:lstStyle/>
          <a:p>
            <a:r>
              <a:rPr lang="en-US"/>
              <a:t>But what about the interplay between mass and momentum?</a:t>
            </a:r>
          </a:p>
          <a:p>
            <a:pPr lvl="1"/>
            <a:r>
              <a:rPr lang="en-US"/>
              <a:t>Take ratio of </a:t>
            </a:r>
            <a:r>
              <a:rPr lang="en-US" i="1"/>
              <a:t>c</a:t>
            </a:r>
            <a:r>
              <a:rPr lang="en-US"/>
              <a:t> to </a:t>
            </a:r>
            <a:r>
              <a:rPr lang="en-US" i="1"/>
              <a:t>b</a:t>
            </a:r>
            <a:r>
              <a:rPr lang="en-US"/>
              <a:t> R</a:t>
            </a:r>
            <a:r>
              <a:rPr lang="en-US" baseline="-25000"/>
              <a:t>AA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</a:t>
            </a:r>
          </a:p>
          <a:p>
            <a:pPr lvl="2"/>
            <a:r>
              <a:rPr lang="en-US"/>
              <a:t>pQCD: Mass effects die out with increasing p</a:t>
            </a:r>
            <a:r>
              <a:rPr lang="en-US" baseline="-25000"/>
              <a:t>T</a:t>
            </a:r>
          </a:p>
          <a:p>
            <a:pPr lvl="2">
              <a:buFontTx/>
              <a:buNone/>
            </a:pPr>
            <a:endParaRPr lang="en-US"/>
          </a:p>
          <a:p>
            <a:pPr lvl="3"/>
            <a:r>
              <a:rPr lang="en-US"/>
              <a:t>Ratio starts below 1, asymptotically approaches 1.  Approach is slower for higher quenching</a:t>
            </a:r>
          </a:p>
          <a:p>
            <a:pPr lvl="2"/>
            <a:r>
              <a:rPr lang="en-US"/>
              <a:t>ST: drag independent of p</a:t>
            </a:r>
            <a:r>
              <a:rPr lang="en-US" baseline="-25000"/>
              <a:t>T</a:t>
            </a:r>
            <a:r>
              <a:rPr lang="en-US"/>
              <a:t>, inversely proportional to mass.  Simple analytic approx. of uniform medium gives</a:t>
            </a:r>
          </a:p>
          <a:p>
            <a:pPr lvl="2">
              <a:buFontTx/>
              <a:buNone/>
            </a:pPr>
            <a:r>
              <a:rPr lang="en-US"/>
              <a:t>R</a:t>
            </a:r>
            <a:r>
              <a:rPr lang="en-US" i="1" baseline="30000"/>
              <a:t>cb</a:t>
            </a:r>
            <a:r>
              <a:rPr lang="en-US" baseline="-25000"/>
              <a:t>pQCD</a:t>
            </a:r>
            <a:r>
              <a:rPr lang="en-US"/>
              <a:t>(p</a:t>
            </a:r>
            <a:r>
              <a:rPr lang="en-US" baseline="-25000"/>
              <a:t>T</a:t>
            </a:r>
            <a:r>
              <a:rPr lang="en-US"/>
              <a:t>) ~ </a:t>
            </a:r>
            <a:r>
              <a:rPr lang="en-US" i="1"/>
              <a:t>n</a:t>
            </a:r>
            <a:r>
              <a:rPr lang="en-US" baseline="-25000"/>
              <a:t>b</a:t>
            </a:r>
            <a:r>
              <a:rPr lang="en-US"/>
              <a:t>M</a:t>
            </a:r>
            <a:r>
              <a:rPr lang="en-US" baseline="-25000"/>
              <a:t>c</a:t>
            </a:r>
            <a:r>
              <a:rPr lang="en-US"/>
              <a:t>/</a:t>
            </a:r>
            <a:r>
              <a:rPr lang="en-US" i="1"/>
              <a:t>n</a:t>
            </a:r>
            <a:r>
              <a:rPr lang="en-US" baseline="-25000"/>
              <a:t>c</a:t>
            </a:r>
            <a:r>
              <a:rPr lang="en-US"/>
              <a:t>M</a:t>
            </a:r>
            <a:r>
              <a:rPr lang="en-US" baseline="-25000"/>
              <a:t>b </a:t>
            </a:r>
            <a:r>
              <a:rPr lang="en-US"/>
              <a:t>~ M</a:t>
            </a:r>
            <a:r>
              <a:rPr lang="en-US" baseline="-25000"/>
              <a:t>c</a:t>
            </a:r>
            <a:r>
              <a:rPr lang="en-US"/>
              <a:t>/M</a:t>
            </a:r>
            <a:r>
              <a:rPr lang="en-US" baseline="-25000"/>
              <a:t>b </a:t>
            </a:r>
            <a:r>
              <a:rPr lang="en-US"/>
              <a:t>~ .27</a:t>
            </a:r>
          </a:p>
          <a:p>
            <a:pPr lvl="3"/>
            <a:r>
              <a:rPr lang="en-US"/>
              <a:t>Ratio starts below 1; independent of p</a:t>
            </a:r>
            <a:r>
              <a:rPr lang="en-US" baseline="-25000"/>
              <a:t>T</a:t>
            </a:r>
          </a:p>
        </p:txBody>
      </p:sp>
      <p:sp>
        <p:nvSpPr>
          <p:cNvPr id="613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pQCD vs. AdS/CFT</a:t>
            </a:r>
            <a:endParaRPr lang="en-US" dirty="0"/>
          </a:p>
        </p:txBody>
      </p:sp>
      <p:sp>
        <p:nvSpPr>
          <p:cNvPr id="613380" name="Rectangle 4"/>
          <p:cNvSpPr>
            <a:spLocks noChangeArrowheads="1"/>
          </p:cNvSpPr>
          <p:nvPr/>
        </p:nvSpPr>
        <p:spPr bwMode="auto">
          <a:xfrm>
            <a:off x="1211263" y="3124200"/>
            <a:ext cx="6448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solidFill>
                  <a:srgbClr val="4D4D4D"/>
                </a:solidFill>
              </a:rPr>
              <a:t>R</a:t>
            </a:r>
            <a:r>
              <a:rPr lang="en-US" sz="2400" i="1" baseline="30000">
                <a:solidFill>
                  <a:srgbClr val="4D4D4D"/>
                </a:solidFill>
              </a:rPr>
              <a:t>cb</a:t>
            </a:r>
            <a:r>
              <a:rPr lang="en-US" sz="2400" baseline="-25000">
                <a:solidFill>
                  <a:srgbClr val="4D4D4D"/>
                </a:solidFill>
              </a:rPr>
              <a:t>pQCD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~</a:t>
            </a:r>
            <a:r>
              <a:rPr lang="en-US" sz="2400">
                <a:solidFill>
                  <a:srgbClr val="4D4D4D"/>
                </a:solidFill>
              </a:rPr>
              <a:t> 1 - </a:t>
            </a:r>
            <a:r>
              <a:rPr lang="en-US" sz="2400">
                <a:solidFill>
                  <a:srgbClr val="4D4D4D"/>
                </a:solidFill>
                <a:latin typeface="Symbol" pitchFamily="18" charset="2"/>
              </a:rPr>
              <a:t>a</a:t>
            </a:r>
            <a:r>
              <a:rPr lang="en-US" sz="2400" baseline="-25000">
                <a:solidFill>
                  <a:srgbClr val="4D4D4D"/>
                </a:solidFill>
              </a:rPr>
              <a:t>s</a:t>
            </a:r>
            <a:r>
              <a:rPr lang="en-US" sz="2400">
                <a:solidFill>
                  <a:srgbClr val="4D4D4D"/>
                </a:solidFill>
              </a:rPr>
              <a:t> </a:t>
            </a:r>
            <a:r>
              <a:rPr lang="en-US" sz="2400" i="1">
                <a:solidFill>
                  <a:srgbClr val="4D4D4D"/>
                </a:solidFill>
              </a:rPr>
              <a:t>n</a:t>
            </a:r>
            <a:r>
              <a:rPr lang="en-US" sz="2400">
                <a:solidFill>
                  <a:srgbClr val="4D4D4D"/>
                </a:solidFill>
              </a:rPr>
              <a:t>(p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 L</a:t>
            </a:r>
            <a:r>
              <a:rPr lang="en-US" sz="2400" baseline="30000">
                <a:solidFill>
                  <a:srgbClr val="4D4D4D"/>
                </a:solidFill>
              </a:rPr>
              <a:t>2</a:t>
            </a:r>
            <a:r>
              <a:rPr lang="en-US" sz="2400">
                <a:solidFill>
                  <a:srgbClr val="4D4D4D"/>
                </a:solidFill>
              </a:rPr>
              <a:t> log(M</a:t>
            </a:r>
            <a:r>
              <a:rPr lang="en-US" sz="2400" baseline="-25000">
                <a:solidFill>
                  <a:srgbClr val="4D4D4D"/>
                </a:solidFill>
              </a:rPr>
              <a:t>b</a:t>
            </a:r>
            <a:r>
              <a:rPr lang="en-US" sz="2400">
                <a:solidFill>
                  <a:srgbClr val="4D4D4D"/>
                </a:solidFill>
              </a:rPr>
              <a:t>/M</a:t>
            </a:r>
            <a:r>
              <a:rPr lang="en-US" sz="2400" baseline="-25000">
                <a:solidFill>
                  <a:srgbClr val="4D4D4D"/>
                </a:solidFill>
              </a:rPr>
              <a:t>c</a:t>
            </a:r>
            <a:r>
              <a:rPr lang="en-US" sz="2400">
                <a:solidFill>
                  <a:srgbClr val="4D4D4D"/>
                </a:solidFill>
              </a:rPr>
              <a:t>) (   /p</a:t>
            </a:r>
            <a:r>
              <a:rPr lang="en-US" sz="2400" baseline="-25000">
                <a:solidFill>
                  <a:srgbClr val="4D4D4D"/>
                </a:solidFill>
              </a:rPr>
              <a:t>T</a:t>
            </a:r>
            <a:r>
              <a:rPr lang="en-US" sz="2400">
                <a:solidFill>
                  <a:srgbClr val="4D4D4D"/>
                </a:solidFill>
              </a:rPr>
              <a:t>)</a:t>
            </a:r>
            <a:endParaRPr lang="en-US" sz="2400" baseline="-25000">
              <a:solidFill>
                <a:srgbClr val="4D4D4D"/>
              </a:solidFill>
            </a:endParaRPr>
          </a:p>
        </p:txBody>
      </p:sp>
      <p:pic>
        <p:nvPicPr>
          <p:cNvPr id="613381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54800" y="3213100"/>
            <a:ext cx="274637" cy="342900"/>
          </a:xfrm>
          <a:prstGeom prst="rect">
            <a:avLst/>
          </a:prstGeom>
          <a:noFill/>
        </p:spPr>
      </p:pic>
      <p:sp>
        <p:nvSpPr>
          <p:cNvPr id="613382" name="Rectangle 6"/>
          <p:cNvSpPr>
            <a:spLocks noChangeArrowheads="1"/>
          </p:cNvSpPr>
          <p:nvPr/>
        </p:nvSpPr>
        <p:spPr bwMode="auto">
          <a:xfrm>
            <a:off x="4724400" y="3581400"/>
            <a:ext cx="3200400" cy="355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3383" name="Rectangle 7"/>
          <p:cNvSpPr>
            <a:spLocks noChangeArrowheads="1"/>
          </p:cNvSpPr>
          <p:nvPr/>
        </p:nvSpPr>
        <p:spPr bwMode="auto">
          <a:xfrm>
            <a:off x="3657600" y="5905500"/>
            <a:ext cx="3124200" cy="3429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43D62-A04F-46D3-888A-F167A6FDCC1D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36</a:t>
            </a:fld>
            <a:endParaRPr lang="en-US"/>
          </a:p>
        </p:txBody>
      </p:sp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Does pQCD or AdS Yield Correct Mass &amp; Momentum </a:t>
            </a:r>
            <a:r>
              <a:rPr lang="en-US" sz="4000" dirty="0" err="1" smtClean="0"/>
              <a:t>Dependecies</a:t>
            </a:r>
            <a:r>
              <a:rPr lang="en-US" sz="4000" dirty="0" smtClean="0"/>
              <a:t> at LHC?</a:t>
            </a:r>
            <a:endParaRPr lang="en-US" sz="4000" dirty="0"/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2819400" y="5689600"/>
            <a:ext cx="625475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>
                <a:solidFill>
                  <a:srgbClr val="4D4D4D"/>
                </a:solidFill>
              </a:rPr>
              <a:t>T(</a:t>
            </a:r>
            <a:r>
              <a:rPr lang="en-US" sz="1400" dirty="0">
                <a:solidFill>
                  <a:srgbClr val="4D4D4D"/>
                </a:solidFill>
                <a:latin typeface="Symbol" pitchFamily="18" charset="2"/>
              </a:rPr>
              <a:t>t</a:t>
            </a:r>
            <a:r>
              <a:rPr lang="en-US" sz="1400" baseline="-25000" dirty="0">
                <a:solidFill>
                  <a:srgbClr val="4D4D4D"/>
                </a:solidFill>
              </a:rPr>
              <a:t>0</a:t>
            </a:r>
            <a:r>
              <a:rPr lang="en-US" sz="1400" dirty="0">
                <a:solidFill>
                  <a:srgbClr val="4D4D4D"/>
                </a:solidFill>
              </a:rPr>
              <a:t>): </a:t>
            </a:r>
            <a:r>
              <a:rPr lang="en-US" sz="1400" dirty="0" smtClean="0">
                <a:solidFill>
                  <a:srgbClr val="4D4D4D"/>
                </a:solidFill>
              </a:rPr>
              <a:t>“(”, </a:t>
            </a:r>
            <a:r>
              <a:rPr lang="en-US" sz="1400" dirty="0">
                <a:solidFill>
                  <a:srgbClr val="4D4D4D"/>
                </a:solidFill>
              </a:rPr>
              <a:t>corrections </a:t>
            </a:r>
            <a:r>
              <a:rPr lang="en-US" sz="1400" dirty="0" smtClean="0">
                <a:solidFill>
                  <a:srgbClr val="4D4D4D"/>
                </a:solidFill>
              </a:rPr>
              <a:t>likely small for </a:t>
            </a:r>
            <a:r>
              <a:rPr lang="en-US" sz="1400" dirty="0">
                <a:solidFill>
                  <a:srgbClr val="4D4D4D"/>
                </a:solidFill>
              </a:rPr>
              <a:t>smaller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400" dirty="0" err="1">
                <a:solidFill>
                  <a:srgbClr val="4D4D4D"/>
                </a:solidFill>
              </a:rPr>
              <a:t>T</a:t>
            </a:r>
            <a:r>
              <a:rPr lang="en-US" sz="1400" baseline="-25000" dirty="0" err="1">
                <a:solidFill>
                  <a:srgbClr val="4D4D4D"/>
                </a:solidFill>
              </a:rPr>
              <a:t>c</a:t>
            </a:r>
            <a:r>
              <a:rPr lang="en-US" sz="1400" dirty="0">
                <a:solidFill>
                  <a:srgbClr val="4D4D4D"/>
                </a:solidFill>
              </a:rPr>
              <a:t>: </a:t>
            </a:r>
            <a:r>
              <a:rPr lang="en-US" sz="1400" dirty="0" smtClean="0">
                <a:solidFill>
                  <a:srgbClr val="4D4D4D"/>
                </a:solidFill>
              </a:rPr>
              <a:t>“]”, </a:t>
            </a:r>
            <a:r>
              <a:rPr lang="en-US" sz="1400" dirty="0">
                <a:solidFill>
                  <a:srgbClr val="4D4D4D"/>
                </a:solidFill>
              </a:rPr>
              <a:t>corrections likely </a:t>
            </a:r>
            <a:r>
              <a:rPr lang="en-US" sz="1400" dirty="0" smtClean="0">
                <a:solidFill>
                  <a:srgbClr val="4D4D4D"/>
                </a:solidFill>
              </a:rPr>
              <a:t>large for </a:t>
            </a:r>
            <a:r>
              <a:rPr lang="en-US" sz="1400" dirty="0">
                <a:solidFill>
                  <a:srgbClr val="4D4D4D"/>
                </a:solidFill>
              </a:rPr>
              <a:t>higher </a:t>
            </a:r>
            <a:r>
              <a:rPr lang="en-US" sz="1400" dirty="0" err="1">
                <a:solidFill>
                  <a:srgbClr val="4D4D4D"/>
                </a:solidFill>
              </a:rPr>
              <a:t>momenta</a:t>
            </a:r>
            <a:endParaRPr lang="en-US" sz="1400" dirty="0">
              <a:solidFill>
                <a:srgbClr val="4D4D4D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715000" y="6276201"/>
            <a:ext cx="25768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See also: </a:t>
            </a:r>
          </a:p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D12CE-A42D-4969-8BCD-17C0E737BF2E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1009665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1385888"/>
            <a:ext cx="6157912" cy="4302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6500084" y="5348288"/>
            <a:ext cx="2491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PANIC11 (arXiv:1108.5876)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37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57912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Importance of longitudinal momentum fluctuations</a:t>
            </a:r>
          </a:p>
          <a:p>
            <a:pPr lvl="2"/>
            <a:r>
              <a:rPr lang="en-US" dirty="0" smtClean="0"/>
              <a:t>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 = </a:t>
            </a:r>
            <a:r>
              <a:rPr lang="en-US" dirty="0" smtClean="0">
                <a:latin typeface="Symbol" pitchFamily="18" charset="2"/>
              </a:rPr>
              <a:t>p l</a:t>
            </a:r>
            <a:r>
              <a:rPr lang="en-US" baseline="30000" dirty="0" smtClean="0"/>
              <a:t>1/2 </a:t>
            </a:r>
            <a:r>
              <a:rPr lang="en-US" dirty="0" smtClean="0"/>
              <a:t>T</a:t>
            </a:r>
            <a:r>
              <a:rPr lang="en-US" baseline="30000" dirty="0" smtClean="0"/>
              <a:t>3 </a:t>
            </a:r>
            <a:r>
              <a:rPr lang="en-US" dirty="0" smtClean="0">
                <a:latin typeface="Symbol" pitchFamily="18" charset="2"/>
              </a:rPr>
              <a:t>g</a:t>
            </a:r>
            <a:r>
              <a:rPr lang="en-US" baseline="30000" dirty="0" smtClean="0"/>
              <a:t>5/2</a:t>
            </a:r>
          </a:p>
          <a:p>
            <a:pPr lvl="3"/>
            <a:r>
              <a:rPr lang="en-US" dirty="0" smtClean="0"/>
              <a:t>(&lt;(</a:t>
            </a:r>
            <a:r>
              <a:rPr lang="en-US" dirty="0" err="1" smtClean="0">
                <a:latin typeface="Symbol" pitchFamily="18" charset="2"/>
              </a:rPr>
              <a:t>D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)</a:t>
            </a:r>
            <a:r>
              <a:rPr lang="en-US" baseline="30000" dirty="0" smtClean="0"/>
              <a:t>2</a:t>
            </a:r>
            <a:r>
              <a:rPr lang="en-US" dirty="0" smtClean="0"/>
              <a:t>&gt;)</a:t>
            </a:r>
            <a:r>
              <a:rPr lang="en-US" baseline="30000" dirty="0" smtClean="0"/>
              <a:t>1/2</a:t>
            </a:r>
            <a:r>
              <a:rPr lang="en-US" dirty="0" smtClean="0"/>
              <a:t> ~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L</a:t>
            </a:r>
            <a:r>
              <a:rPr lang="en-US" dirty="0" smtClean="0"/>
              <a:t> =&gt;</a:t>
            </a:r>
            <a:r>
              <a:rPr lang="en-US" dirty="0" smtClean="0">
                <a:latin typeface="Symbol" pitchFamily="18" charset="2"/>
              </a:rPr>
              <a:t> </a:t>
            </a:r>
            <a:r>
              <a:rPr lang="en-US" dirty="0" err="1" smtClean="0">
                <a:latin typeface="Symbol" pitchFamily="18" charset="2"/>
              </a:rPr>
              <a:t>g</a:t>
            </a:r>
            <a:r>
              <a:rPr lang="en-US" baseline="-25000" dirty="0" err="1" smtClean="0"/>
              <a:t>crit</a:t>
            </a:r>
            <a:r>
              <a:rPr lang="en-US" dirty="0" smtClean="0"/>
              <a:t> ~ </a:t>
            </a:r>
            <a:r>
              <a:rPr lang="en-US" dirty="0" err="1" smtClean="0"/>
              <a:t>M</a:t>
            </a:r>
            <a:r>
              <a:rPr lang="en-US" baseline="-25000" dirty="0" err="1" smtClean="0"/>
              <a:t>q</a:t>
            </a:r>
            <a:r>
              <a:rPr lang="en-US" dirty="0" smtClean="0"/>
              <a:t>/(4 T)</a:t>
            </a:r>
          </a:p>
          <a:p>
            <a:pPr lvl="2"/>
            <a:r>
              <a:rPr lang="en-US" dirty="0" err="1" smtClean="0"/>
              <a:t>Decorrelation</a:t>
            </a:r>
            <a:r>
              <a:rPr lang="en-US" dirty="0" smtClean="0"/>
              <a:t> of HF?</a:t>
            </a:r>
          </a:p>
          <a:p>
            <a:pPr lvl="2"/>
            <a:endParaRPr lang="en-US" dirty="0"/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9906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B6BAC7-32A4-4937-BB44-A4F666F1ACD7}" type="datetime1">
              <a:rPr lang="en-US" smtClean="0"/>
              <a:pPr/>
              <a:t>6/26/2012</a:t>
            </a:fld>
            <a:endParaRPr lang="en-US"/>
          </a:p>
        </p:txBody>
      </p:sp>
      <p:pic>
        <p:nvPicPr>
          <p:cNvPr id="31" name="Picture 30" descr="spagethi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5467350"/>
            <a:ext cx="1143000" cy="12382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38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AdS HQ E-Loss in Cold Nuclear Matter</a:t>
            </a:r>
            <a:endParaRPr lang="en-US" dirty="0"/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738735"/>
          <a:ext cx="2112963" cy="2133600"/>
        </p:xfrm>
        <a:graphic>
          <a:graphicData uri="http://schemas.openxmlformats.org/presentationml/2006/ole">
            <p:oleObj spid="_x0000_s1140738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872335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2860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660000"/>
                </a:solidFill>
              </a:rPr>
              <a:t>Shock Geometries</a:t>
            </a:r>
            <a:endParaRPr lang="en-US" sz="2400" dirty="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7432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8862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3272135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50549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114074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51216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114074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8263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8263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1140739" name="Image" r:id="rId6" imgW="8926984" imgH="180317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3094038"/>
          <a:ext cx="5410200" cy="563562"/>
        </p:xfrm>
        <a:graphic>
          <a:graphicData uri="http://schemas.openxmlformats.org/presentationml/2006/ole">
            <p:oleObj spid="_x0000_s1140740" name="Image" r:id="rId7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4260850"/>
          <a:ext cx="6172200" cy="674688"/>
        </p:xfrm>
        <a:graphic>
          <a:graphicData uri="http://schemas.openxmlformats.org/presentationml/2006/ole">
            <p:oleObj spid="_x0000_s1140741" name="Image" r:id="rId8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5814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1140744" name="Image" r:id="rId9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60960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E865-939B-4132-98C0-43BAD5E91A6E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30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39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leads to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smtClean="0"/>
              <a:t>Can test AdS HQ E-Loss in both hot and cold nuclear matter!</a:t>
            </a:r>
            <a:endParaRPr lang="en-US" dirty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1141763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8183651" cy="158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Shock gives </a:t>
            </a:r>
            <a:r>
              <a:rPr lang="en-US" sz="2400" b="1" i="1" dirty="0">
                <a:solidFill>
                  <a:srgbClr val="005400"/>
                </a:solidFill>
              </a:rPr>
              <a:t>exactly</a:t>
            </a:r>
            <a:r>
              <a:rPr lang="en-US" sz="2400" dirty="0">
                <a:solidFill>
                  <a:srgbClr val="005400"/>
                </a:solidFill>
              </a:rPr>
              <a:t> the same drag as BH for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 dirty="0">
                <a:solidFill>
                  <a:srgbClr val="005400"/>
                </a:solidFill>
              </a:rPr>
              <a:t> = </a:t>
            </a:r>
            <a:r>
              <a:rPr lang="en-US" sz="2400" dirty="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 dirty="0">
                <a:solidFill>
                  <a:srgbClr val="005400"/>
                </a:solidFill>
              </a:rPr>
              <a:t> </a:t>
            </a:r>
            <a:r>
              <a:rPr lang="en-US" sz="2400" dirty="0" smtClean="0">
                <a:solidFill>
                  <a:srgbClr val="005400"/>
                </a:solidFill>
              </a:rPr>
              <a:t>T</a:t>
            </a:r>
          </a:p>
          <a:p>
            <a:pPr lvl="2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4D4D4D"/>
                </a:solidFill>
              </a:rPr>
              <a:t> </a:t>
            </a:r>
            <a:r>
              <a:rPr lang="en-US" sz="2200" dirty="0" smtClean="0">
                <a:solidFill>
                  <a:srgbClr val="4D4D4D"/>
                </a:solidFill>
                <a:latin typeface="Symbol" pitchFamily="18" charset="2"/>
              </a:rPr>
              <a:t>L</a:t>
            </a:r>
            <a:r>
              <a:rPr lang="en-US" sz="2200" dirty="0" smtClean="0">
                <a:solidFill>
                  <a:srgbClr val="4D4D4D"/>
                </a:solidFill>
              </a:rPr>
              <a:t> is typical mom. scale of nucleus</a:t>
            </a:r>
            <a:endParaRPr lang="en-US" sz="2200" dirty="0">
              <a:solidFill>
                <a:srgbClr val="4D4D4D"/>
              </a:solidFill>
            </a:endParaRPr>
          </a:p>
          <a:p>
            <a:endParaRPr lang="en-US" dirty="0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1141762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D7D8D-3FA5-4BAB-B368-D7D7211D3EF9}" type="datetime1">
              <a:rPr lang="en-US" smtClean="0"/>
              <a:pPr/>
              <a:t>6/26/2012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Four Known Forces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E535-AD43-461C-A800-15014172D693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35165" y="986135"/>
            <a:ext cx="1159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Gravity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0" y="914400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Electromagnetism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12003" y="3886200"/>
            <a:ext cx="966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Weak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69324" y="3886200"/>
            <a:ext cx="1091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Strong</a:t>
            </a:r>
          </a:p>
        </p:txBody>
      </p:sp>
      <p:pic>
        <p:nvPicPr>
          <p:cNvPr id="348163" name="Picture 3" descr="C:\Users\gte581p\Pictures\apple_falling.gif"/>
          <p:cNvPicPr>
            <a:picLocks noChangeAspect="1" noChangeArrowheads="1" noCrop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879" y="1447800"/>
            <a:ext cx="1534886" cy="2057400"/>
          </a:xfrm>
          <a:prstGeom prst="rect">
            <a:avLst/>
          </a:prstGeom>
          <a:noFill/>
        </p:spPr>
      </p:pic>
      <p:pic>
        <p:nvPicPr>
          <p:cNvPr id="3481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7287" y="1447800"/>
            <a:ext cx="3109913" cy="2062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8036" y="3505200"/>
            <a:ext cx="36535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John </a:t>
            </a:r>
            <a:r>
              <a:rPr lang="en-US" sz="1200" dirty="0" err="1" smtClean="0"/>
              <a:t>Maarschalk</a:t>
            </a:r>
            <a:r>
              <a:rPr lang="en-US" sz="1200" dirty="0" smtClean="0"/>
              <a:t>, travelblog.portfoliocollection.com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0765" y="3505200"/>
            <a:ext cx="17459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starchild.gsfc.nasa.gov</a:t>
            </a:r>
          </a:p>
        </p:txBody>
      </p:sp>
      <p:pic>
        <p:nvPicPr>
          <p:cNvPr id="3502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3123" y="4800600"/>
            <a:ext cx="1346200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4565" y="4419600"/>
            <a:ext cx="3418174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696965" y="6123801"/>
            <a:ext cx="38750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lhs.lps.org/staff/</a:t>
            </a:r>
            <a:r>
              <a:rPr lang="en-US" sz="1200" dirty="0" err="1" smtClean="0"/>
              <a:t>sputnam</a:t>
            </a:r>
            <a:r>
              <a:rPr lang="en-US" sz="1200" dirty="0" smtClean="0"/>
              <a:t>/</a:t>
            </a:r>
            <a:r>
              <a:rPr lang="en-US" sz="1200" dirty="0" err="1" smtClean="0"/>
              <a:t>chem_notes</a:t>
            </a:r>
            <a:r>
              <a:rPr lang="en-US" sz="1200" dirty="0" smtClean="0"/>
              <a:t>/tritium_decay.gif</a:t>
            </a:r>
          </a:p>
        </p:txBody>
      </p:sp>
      <p:sp>
        <p:nvSpPr>
          <p:cNvPr id="26" name="Down Arrow 25"/>
          <p:cNvSpPr/>
          <p:nvPr/>
        </p:nvSpPr>
        <p:spPr bwMode="auto">
          <a:xfrm rot="3414848">
            <a:off x="7279256" y="4468463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7" name="Down Arrow 26"/>
          <p:cNvSpPr/>
          <p:nvPr/>
        </p:nvSpPr>
        <p:spPr bwMode="auto">
          <a:xfrm rot="18900000">
            <a:off x="5685926" y="4418536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8" name="Down Arrow 27"/>
          <p:cNvSpPr/>
          <p:nvPr/>
        </p:nvSpPr>
        <p:spPr bwMode="auto">
          <a:xfrm rot="8100000">
            <a:off x="7196185" y="5763862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9" name="Down Arrow 28"/>
          <p:cNvSpPr/>
          <p:nvPr/>
        </p:nvSpPr>
        <p:spPr bwMode="auto">
          <a:xfrm rot="14400000">
            <a:off x="5680494" y="5687661"/>
            <a:ext cx="523335" cy="750387"/>
          </a:xfrm>
          <a:prstGeom prst="downArrow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rtlCol="0" anchor="ctr">
            <a:no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025E-6 L -0.05834 0.04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3395E-6 L 0.05 0.060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3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8.23312E-7 L -0.05 -0.061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" y="-3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9.25069E-9 L 0.05 -0.03955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Intermediate-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Muck at RHIC and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1295400"/>
            <a:ext cx="3124200" cy="1752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Messy (non-perturbative) physics below ~ 10 </a:t>
            </a:r>
            <a:r>
              <a:rPr lang="en-US" dirty="0" err="1" smtClean="0"/>
              <a:t>GeV</a:t>
            </a:r>
            <a:r>
              <a:rPr lang="en-US" dirty="0" smtClean="0"/>
              <a:t>/c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F02B1-EDD7-46B2-A24A-8ED203AA120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10" name="Picture 9" descr="boryeong_mud_festival_2009_640_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84979" y="3505201"/>
            <a:ext cx="4454221" cy="2971800"/>
          </a:xfrm>
          <a:prstGeom prst="rect">
            <a:avLst/>
          </a:prstGeom>
        </p:spPr>
      </p:pic>
      <p:pic>
        <p:nvPicPr>
          <p:cNvPr id="114483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733800"/>
            <a:ext cx="3733800" cy="299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1371600" y="6477000"/>
            <a:ext cx="14530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 Jacobs, HP2012</a:t>
            </a:r>
          </a:p>
        </p:txBody>
      </p:sp>
      <p:pic>
        <p:nvPicPr>
          <p:cNvPr id="114483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914400"/>
            <a:ext cx="4114800" cy="2872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3505200"/>
            <a:ext cx="3657600" cy="3124200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RHIC</a:t>
            </a:r>
          </a:p>
          <a:p>
            <a:pPr lvl="2"/>
            <a:r>
              <a:rPr lang="en-US" dirty="0" smtClean="0"/>
              <a:t>HF sep.</a:t>
            </a:r>
          </a:p>
          <a:p>
            <a:pPr lvl="2"/>
            <a:r>
              <a:rPr lang="en-US" dirty="0" err="1" smtClean="0"/>
              <a:t>sPHENIX</a:t>
            </a:r>
            <a:endParaRPr lang="en-US" dirty="0" smtClean="0"/>
          </a:p>
          <a:p>
            <a:pPr lvl="1"/>
            <a:r>
              <a:rPr lang="en-US" dirty="0" smtClean="0"/>
              <a:t>LHC</a:t>
            </a:r>
          </a:p>
          <a:p>
            <a:pPr lvl="2"/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HF</a:t>
            </a:r>
          </a:p>
          <a:p>
            <a:pPr lvl="3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, v</a:t>
            </a:r>
            <a:r>
              <a:rPr lang="en-US" baseline="-25000" dirty="0" smtClean="0"/>
              <a:t>2</a:t>
            </a:r>
            <a:r>
              <a:rPr lang="en-US" dirty="0" smtClean="0"/>
              <a:t>, corr.</a:t>
            </a:r>
          </a:p>
          <a:p>
            <a:pPr lvl="2"/>
            <a:r>
              <a:rPr lang="en-US" dirty="0" smtClean="0"/>
              <a:t>Control </a:t>
            </a:r>
            <a:r>
              <a:rPr lang="en-US" dirty="0" err="1" smtClean="0"/>
              <a:t>p+A</a:t>
            </a:r>
            <a:endParaRPr lang="en-US" dirty="0" smtClean="0"/>
          </a:p>
          <a:p>
            <a:pPr lvl="3"/>
            <a:r>
              <a:rPr lang="en-US" dirty="0" smtClean="0"/>
              <a:t>CNM AdS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A58F-A77D-4013-A9CA-CB03BFF51EB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063201"/>
            <a:ext cx="1676400" cy="2518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990600"/>
            <a:ext cx="28956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1256358"/>
            <a:ext cx="4005263" cy="2477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4038600"/>
            <a:ext cx="2667000" cy="2126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733800"/>
            <a:ext cx="2895600" cy="2917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200400" y="6248400"/>
            <a:ext cx="12843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 Cole, HP2012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419600" y="1371600"/>
            <a:ext cx="15568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CMS 40-50%</a:t>
            </a:r>
          </a:p>
          <a:p>
            <a:r>
              <a:rPr lang="en-US" dirty="0" smtClean="0"/>
              <a:t>h</a:t>
            </a:r>
            <a:r>
              <a:rPr lang="en-US" baseline="30000" dirty="0" smtClean="0"/>
              <a:t>±</a:t>
            </a:r>
          </a:p>
        </p:txBody>
      </p:sp>
      <p:sp>
        <p:nvSpPr>
          <p:cNvPr id="14" name="TextBox 13"/>
          <p:cNvSpPr txBox="1"/>
          <p:nvPr/>
        </p:nvSpPr>
        <p:spPr>
          <a:xfrm rot="16200000">
            <a:off x="1883841" y="2438400"/>
            <a:ext cx="3193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smtClean="0"/>
              <a:t>v</a:t>
            </a:r>
            <a:r>
              <a:rPr lang="en-US" sz="1200" i="1" baseline="-25000" dirty="0" smtClean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3609201"/>
            <a:ext cx="9353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 err="1" smtClean="0"/>
              <a:t>p</a:t>
            </a:r>
            <a:r>
              <a:rPr lang="en-US" sz="1200" i="1" baseline="-25000" dirty="0" err="1" smtClean="0"/>
              <a:t>T</a:t>
            </a:r>
            <a:r>
              <a:rPr lang="en-US" sz="1200" dirty="0" smtClean="0"/>
              <a:t> (</a:t>
            </a:r>
            <a:r>
              <a:rPr lang="en-US" sz="1200" dirty="0" err="1" smtClean="0"/>
              <a:t>GeV</a:t>
            </a:r>
            <a:r>
              <a:rPr lang="en-US" sz="1200" dirty="0" smtClean="0"/>
              <a:t>/c)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Exciting times in HI physics!</a:t>
            </a:r>
          </a:p>
          <a:p>
            <a:r>
              <a:rPr lang="en-US" dirty="0" smtClean="0"/>
              <a:t>LHC </a:t>
            </a:r>
            <a:r>
              <a:rPr lang="en-US" b="1" i="1" u="sng" dirty="0" smtClean="0"/>
              <a:t>&amp; RHIC </a:t>
            </a:r>
            <a:r>
              <a:rPr lang="en-US" dirty="0" smtClean="0"/>
              <a:t> converging on picture of pQCD E-loss in </a:t>
            </a:r>
            <a:r>
              <a:rPr lang="en-US" dirty="0" err="1" smtClean="0"/>
              <a:t>sQGP</a:t>
            </a:r>
            <a:endParaRPr lang="en-US" dirty="0" smtClean="0"/>
          </a:p>
          <a:p>
            <a:pPr lvl="1"/>
            <a:r>
              <a:rPr lang="en-US" dirty="0" smtClean="0"/>
              <a:t>LO thermal pQCD qualitatively describes LHC single particle observables</a:t>
            </a:r>
          </a:p>
          <a:p>
            <a:pPr lvl="2"/>
            <a:r>
              <a:rPr lang="en-US" dirty="0" smtClean="0"/>
              <a:t>Constrained by conservative assumptions &amp; RHIC</a:t>
            </a:r>
          </a:p>
          <a:p>
            <a:pPr lvl="2"/>
            <a:r>
              <a:rPr lang="en-US" dirty="0" smtClean="0"/>
              <a:t>Corrections likely large; drive towards data?</a:t>
            </a:r>
          </a:p>
          <a:p>
            <a:r>
              <a:rPr lang="en-US" dirty="0" smtClean="0"/>
              <a:t>Difficult to reconcile AdS/CFT with new LHC data</a:t>
            </a:r>
          </a:p>
          <a:p>
            <a:pPr lvl="1"/>
            <a:r>
              <a:rPr lang="en-US" dirty="0" smtClean="0"/>
              <a:t>D mesons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pPr lvl="1"/>
            <a:r>
              <a:rPr lang="en-US" dirty="0" smtClean="0"/>
              <a:t>Light flavor hard to compare, but likely </a:t>
            </a:r>
            <a:r>
              <a:rPr lang="en-US" dirty="0" err="1" smtClean="0"/>
              <a:t>oversuppressed</a:t>
            </a:r>
            <a:endParaRPr lang="en-US" dirty="0" smtClean="0"/>
          </a:p>
          <a:p>
            <a:r>
              <a:rPr lang="en-US" b="1" i="1" dirty="0" smtClean="0"/>
              <a:t>Much</a:t>
            </a:r>
            <a:r>
              <a:rPr lang="en-US" dirty="0" smtClean="0"/>
              <a:t> interesting research to do:</a:t>
            </a:r>
          </a:p>
          <a:p>
            <a:pPr lvl="1"/>
            <a:r>
              <a:rPr lang="en-US" dirty="0" smtClean="0"/>
              <a:t>HF sep. at RHIC, and esp. LHC; R</a:t>
            </a:r>
            <a:r>
              <a:rPr lang="en-US" baseline="-25000" dirty="0" smtClean="0"/>
              <a:t>AA</a:t>
            </a:r>
            <a:r>
              <a:rPr lang="en-US" dirty="0" smtClean="0"/>
              <a:t> and v</a:t>
            </a:r>
            <a:r>
              <a:rPr lang="en-US" baseline="-25000" dirty="0" smtClean="0"/>
              <a:t>2</a:t>
            </a:r>
          </a:p>
          <a:p>
            <a:pPr lvl="2"/>
            <a:r>
              <a:rPr lang="en-US" dirty="0" smtClean="0"/>
              <a:t>Does bottom flow??</a:t>
            </a:r>
          </a:p>
          <a:p>
            <a:pPr lvl="1"/>
            <a:r>
              <a:rPr lang="en-US" dirty="0" smtClean="0"/>
              <a:t>Properly include, e.g. NLO effects in pQCD E-Loss</a:t>
            </a:r>
          </a:p>
          <a:p>
            <a:pPr lvl="1"/>
            <a:r>
              <a:rPr lang="en-US" dirty="0" smtClean="0"/>
              <a:t>Understand AdS E-Loss better</a:t>
            </a:r>
          </a:p>
          <a:p>
            <a:pPr lvl="2"/>
            <a:r>
              <a:rPr lang="en-US" dirty="0" smtClean="0"/>
              <a:t>Importance of fluctuations</a:t>
            </a:r>
          </a:p>
          <a:p>
            <a:pPr lvl="2"/>
            <a:r>
              <a:rPr lang="en-US" dirty="0" smtClean="0"/>
              <a:t>Light </a:t>
            </a:r>
            <a:r>
              <a:rPr lang="en-US" dirty="0" err="1" smtClean="0"/>
              <a:t>parton</a:t>
            </a:r>
            <a:r>
              <a:rPr lang="en-US" dirty="0" smtClean="0"/>
              <a:t> jets</a:t>
            </a:r>
          </a:p>
          <a:p>
            <a:pPr lvl="2"/>
            <a:r>
              <a:rPr lang="en-US" dirty="0" err="1" smtClean="0"/>
              <a:t>p+A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37C35-9E02-4C3A-AA7A-2A6DFF46F7E8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9E35-1339-425B-A88F-F1DF94CC64F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the IC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33464"/>
            <a:ext cx="8229600" cy="4876800"/>
          </a:xfrm>
        </p:spPr>
        <p:txBody>
          <a:bodyPr/>
          <a:lstStyle/>
          <a:p>
            <a:r>
              <a:rPr lang="en-US" dirty="0" err="1" smtClean="0"/>
              <a:t>eRHIC</a:t>
            </a:r>
            <a:r>
              <a:rPr lang="en-US" dirty="0" smtClean="0"/>
              <a:t> could give experimental handle on initial geometry</a:t>
            </a:r>
          </a:p>
          <a:p>
            <a:pPr lvl="1"/>
            <a:r>
              <a:rPr lang="en-US" dirty="0" smtClean="0"/>
              <a:t>Recall e + A diffraction </a:t>
            </a:r>
            <a:r>
              <a:rPr lang="en-US" dirty="0" err="1" smtClean="0"/>
              <a:t>exps</a:t>
            </a:r>
            <a:r>
              <a:rPr lang="en-US" dirty="0" smtClean="0"/>
              <a:t>. on A at rest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47205-3A5D-4B31-93FE-AA7F173AC836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873" y="2667000"/>
            <a:ext cx="3082127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9387" y="2847201"/>
            <a:ext cx="4759813" cy="3171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114800" y="6200001"/>
            <a:ext cx="403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Hahn, Ravenhall, and Hofstadter, Phys Rev 101 (1956)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Gluon Distribution of A at x ~ 10</a:t>
            </a:r>
            <a:r>
              <a:rPr lang="en-US" baseline="30000" dirty="0" smtClean="0"/>
              <a:t>-3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FE0C9-999D-49B2-BDFD-5F45D73B13E5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267200" y="1524000"/>
            <a:ext cx="4800600" cy="3429000"/>
          </a:xfrm>
        </p:spPr>
        <p:txBody>
          <a:bodyPr/>
          <a:lstStyle/>
          <a:p>
            <a:r>
              <a:rPr lang="en-US" dirty="0" smtClean="0"/>
              <a:t>Coherent vector meson production in e + 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3" name="Group 7"/>
          <p:cNvGrpSpPr/>
          <p:nvPr/>
        </p:nvGrpSpPr>
        <p:grpSpPr>
          <a:xfrm>
            <a:off x="228600" y="838199"/>
            <a:ext cx="3810000" cy="2209800"/>
            <a:chOff x="228600" y="2346530"/>
            <a:chExt cx="3987910" cy="2534735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" y="2819400"/>
              <a:ext cx="3614229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3733800" y="2346531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81400" y="3048000"/>
              <a:ext cx="6351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J/</a:t>
              </a:r>
              <a:r>
                <a:rPr lang="en-US" sz="2400" i="1" dirty="0" smtClean="0">
                  <a:latin typeface="Symbol" pitchFamily="18" charset="2"/>
                </a:rPr>
                <a:t>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733800" y="4415135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8600" y="234653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28600" y="4419600"/>
              <a:ext cx="3898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85800" y="3200400"/>
              <a:ext cx="43152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Symbol" pitchFamily="18" charset="2"/>
                </a:rPr>
                <a:t>g</a:t>
              </a:r>
              <a:r>
                <a:rPr lang="en-US" sz="2400" dirty="0" smtClean="0"/>
                <a:t>*</a:t>
              </a:r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2176464" y="3262312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2214560" y="3686176"/>
              <a:ext cx="152400" cy="1588"/>
            </a:xfrm>
            <a:prstGeom prst="straightConnector1">
              <a:avLst/>
            </a:prstGeom>
            <a:ln w="12700" cmpd="sng">
              <a:solidFill>
                <a:schemeClr val="tx1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449305" y="2971800"/>
            <a:ext cx="1694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Must reject incoherent</a:t>
            </a:r>
          </a:p>
          <a:p>
            <a:r>
              <a:rPr lang="en-US" sz="1200" dirty="0" smtClean="0">
                <a:solidFill>
                  <a:schemeClr val="accent1">
                    <a:lumMod val="75000"/>
                  </a:schemeClr>
                </a:solidFill>
              </a:rPr>
              <a:t>collisions at ~100%</a:t>
            </a: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1" y="3276600"/>
            <a:ext cx="8610599" cy="3174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7186529" y="6172200"/>
            <a:ext cx="1728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arXiv:1102.5058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Rise in R</a:t>
            </a:r>
            <a:r>
              <a:rPr lang="en-US" baseline="-25000" dirty="0" smtClean="0"/>
              <a:t>AA</a:t>
            </a:r>
            <a:r>
              <a:rPr lang="en-US" dirty="0" smtClean="0"/>
              <a:t> a Final State Effect?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990600"/>
            <a:ext cx="4724400" cy="2819400"/>
          </a:xfrm>
        </p:spPr>
        <p:txBody>
          <a:bodyPr/>
          <a:lstStyle/>
          <a:p>
            <a:pPr lvl="1"/>
            <a:r>
              <a:rPr lang="en-US" dirty="0" smtClean="0"/>
              <a:t>Is rise really due to pQCD?</a:t>
            </a:r>
          </a:p>
          <a:p>
            <a:pPr lvl="1"/>
            <a:r>
              <a:rPr lang="en-US" dirty="0" smtClean="0"/>
              <a:t>Or other quench (flat?)</a:t>
            </a:r>
          </a:p>
          <a:p>
            <a:pPr>
              <a:buNone/>
            </a:pPr>
            <a:r>
              <a:rPr lang="en-US" dirty="0" smtClean="0"/>
              <a:t>		</a:t>
            </a:r>
            <a:r>
              <a:rPr lang="en-US" sz="2800" dirty="0" smtClean="0">
                <a:solidFill>
                  <a:srgbClr val="005400"/>
                </a:solidFill>
              </a:rPr>
              <a:t>+ initial state CNM 	effects a la CGC?</a:t>
            </a:r>
            <a:endParaRPr lang="en-US" sz="2800" dirty="0">
              <a:solidFill>
                <a:srgbClr val="0054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92E68-42BF-46C2-B594-749AFF12D2A2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95949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914400"/>
            <a:ext cx="372316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9493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482827"/>
            <a:ext cx="3769796" cy="2528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5446196" y="5895201"/>
            <a:ext cx="28023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Albacete and </a:t>
            </a:r>
            <a:r>
              <a:rPr lang="en-US" sz="1200" dirty="0" err="1" smtClean="0"/>
              <a:t>Marquet</a:t>
            </a:r>
            <a:r>
              <a:rPr lang="en-US" sz="1200" dirty="0" smtClean="0"/>
              <a:t>, PLB687 (2010)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1981200" y="2286000"/>
            <a:ext cx="1905000" cy="129540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1957393" y="2667000"/>
            <a:ext cx="1905000" cy="1588"/>
          </a:xfrm>
          <a:prstGeom prst="straightConnector1">
            <a:avLst/>
          </a:prstGeom>
          <a:ln w="508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1524000" y="3124200"/>
            <a:ext cx="9144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6256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4497896"/>
            <a:ext cx="4190999" cy="2283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762000" y="6553200"/>
            <a:ext cx="16946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 PRL98, 2007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0" y="4114800"/>
            <a:ext cx="1193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Y-J Lee, QM11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53000" y="6096000"/>
            <a:ext cx="40507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660000"/>
                </a:solidFill>
              </a:rPr>
              <a:t>Require p + A and/or direct </a:t>
            </a:r>
            <a:r>
              <a:rPr lang="en-US" sz="2400" dirty="0" smtClean="0">
                <a:solidFill>
                  <a:srgbClr val="660000"/>
                </a:solidFill>
                <a:latin typeface="Symbol" pitchFamily="18" charset="2"/>
              </a:rPr>
              <a:t>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59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6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24" grpId="0"/>
      <p:bldP spid="1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Null IS at LHC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45720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Direct photon R</a:t>
            </a:r>
            <a:r>
              <a:rPr lang="en-US" baseline="-25000" dirty="0" smtClean="0"/>
              <a:t>AA</a:t>
            </a:r>
            <a:r>
              <a:rPr lang="en-US" dirty="0" smtClean="0"/>
              <a:t> ~ 1</a:t>
            </a:r>
          </a:p>
          <a:p>
            <a:pPr lvl="1"/>
            <a:r>
              <a:rPr lang="en-US" dirty="0" smtClean="0"/>
              <a:t>Soon </a:t>
            </a:r>
            <a:r>
              <a:rPr lang="en-US" dirty="0" err="1" smtClean="0"/>
              <a:t>add’l</a:t>
            </a:r>
            <a:r>
              <a:rPr lang="en-US" dirty="0" smtClean="0"/>
              <a:t> p + A null control exp.</a:t>
            </a:r>
          </a:p>
          <a:p>
            <a:pPr lvl="2"/>
            <a:r>
              <a:rPr lang="en-US" dirty="0" smtClean="0"/>
              <a:t>CNM E-Loss?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A8687-C70C-4807-9845-B81EF5F7660B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114278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4663" y="1247001"/>
            <a:ext cx="4193137" cy="44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543800" y="5666601"/>
            <a:ext cx="1462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 Roland, HP2012</a:t>
            </a:r>
          </a:p>
        </p:txBody>
      </p:sp>
      <p:pic>
        <p:nvPicPr>
          <p:cNvPr id="114278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463617"/>
            <a:ext cx="4800600" cy="3013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762000" y="6172200"/>
            <a:ext cx="17443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 </a:t>
            </a:r>
            <a:r>
              <a:rPr lang="en-US" sz="1200" dirty="0" err="1" smtClean="0"/>
              <a:t>Perepelitsa</a:t>
            </a:r>
            <a:r>
              <a:rPr lang="en-US" sz="1200" dirty="0" smtClean="0"/>
              <a:t>, HP2012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Body Electromagnetism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					    =&gt;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“Simple” Hydrogen</a:t>
            </a:r>
          </a:p>
          <a:p>
            <a:pPr>
              <a:buNone/>
            </a:pPr>
            <a:r>
              <a:rPr lang="en-US" dirty="0" smtClean="0"/>
              <a:t>	Phase Diagram</a:t>
            </a:r>
          </a:p>
          <a:p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30D2-E856-45AC-8521-203CB673BAB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19200"/>
            <a:ext cx="4191000" cy="81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QE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1066800"/>
            <a:ext cx="1529920" cy="1347787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43401" y="2902893"/>
            <a:ext cx="4800600" cy="38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90800" y="5867400"/>
            <a:ext cx="21799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Calculated, </a:t>
            </a:r>
            <a:r>
              <a:rPr lang="en-US" sz="1200" dirty="0" err="1" smtClean="0"/>
              <a:t>Burkhard</a:t>
            </a:r>
            <a:r>
              <a:rPr lang="en-US" sz="1200" dirty="0" smtClean="0"/>
              <a:t> </a:t>
            </a:r>
            <a:r>
              <a:rPr lang="en-US" sz="1200" dirty="0" err="1" smtClean="0"/>
              <a:t>Militzer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Diploma Thesis, Berlin, 2000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2438400"/>
            <a:ext cx="5562600" cy="399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157180" y="2971800"/>
            <a:ext cx="3576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Hanneke</a:t>
            </a:r>
            <a:r>
              <a:rPr lang="en-US" sz="1200" dirty="0" smtClean="0"/>
              <a:t>, </a:t>
            </a:r>
            <a:r>
              <a:rPr lang="en-US" sz="1200" dirty="0" err="1" smtClean="0"/>
              <a:t>Fogwell</a:t>
            </a:r>
            <a:r>
              <a:rPr lang="en-US" sz="1200" dirty="0" smtClean="0"/>
              <a:t>, and </a:t>
            </a:r>
            <a:r>
              <a:rPr lang="en-US" sz="1200" dirty="0" err="1" smtClean="0"/>
              <a:t>Gabrielse</a:t>
            </a:r>
            <a:r>
              <a:rPr lang="en-US" sz="1200" dirty="0" smtClean="0"/>
              <a:t>, PRL100 (2008)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Body QCD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BCBED-CD83-4759-AE43-09A7980351AD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r>
              <a:rPr lang="en-US" dirty="0" smtClean="0"/>
              <a:t> 						   =&gt;</a:t>
            </a:r>
          </a:p>
          <a:p>
            <a:pPr lvl="4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1233075"/>
            <a:ext cx="5383213" cy="90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QCDvert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278530"/>
            <a:ext cx="5334000" cy="1150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4800" y="6200001"/>
            <a:ext cx="518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PDG</a:t>
            </a:r>
            <a:endParaRPr lang="en-US" sz="1200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3657600"/>
            <a:ext cx="3823664" cy="304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35618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77355" y="2514600"/>
            <a:ext cx="319044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6096000" y="6324600"/>
            <a:ext cx="2303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de </a:t>
            </a:r>
            <a:r>
              <a:rPr lang="en-US" sz="1200" dirty="0" err="1" smtClean="0"/>
              <a:t>Florian</a:t>
            </a:r>
            <a:r>
              <a:rPr lang="en-US" sz="1200" dirty="0" smtClean="0"/>
              <a:t>, </a:t>
            </a:r>
            <a:r>
              <a:rPr lang="en-US" sz="1200" dirty="0" err="1" smtClean="0"/>
              <a:t>Sassot</a:t>
            </a:r>
            <a:r>
              <a:rPr lang="en-US" sz="1200" dirty="0" smtClean="0"/>
              <a:t>, </a:t>
            </a:r>
            <a:r>
              <a:rPr lang="en-US" sz="1200" dirty="0" err="1" smtClean="0"/>
              <a:t>Stratmann</a:t>
            </a:r>
            <a:r>
              <a:rPr lang="en-US" sz="1200" dirty="0" smtClean="0"/>
              <a:t>, </a:t>
            </a:r>
          </a:p>
          <a:p>
            <a:r>
              <a:rPr lang="en-US" sz="1200" dirty="0" smtClean="0"/>
              <a:t>PRD75 (2007)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3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Bang vs. Little Bang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CC82-56CB-4C21-A270-49B8B5B227C1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8744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31321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50"/>
          <p:cNvGrpSpPr/>
          <p:nvPr/>
        </p:nvGrpSpPr>
        <p:grpSpPr>
          <a:xfrm>
            <a:off x="2438400" y="4267200"/>
            <a:ext cx="1219200" cy="990600"/>
            <a:chOff x="2362200" y="4572000"/>
            <a:chExt cx="1219200" cy="990600"/>
          </a:xfrm>
        </p:grpSpPr>
        <p:sp>
          <p:nvSpPr>
            <p:cNvPr id="10" name="Oval 9"/>
            <p:cNvSpPr/>
            <p:nvPr/>
          </p:nvSpPr>
          <p:spPr bwMode="auto">
            <a:xfrm>
              <a:off x="2362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>
              <a:off x="2628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rot="10800000">
              <a:off x="2590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6200000" flipH="1">
              <a:off x="2400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2438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rot="5400000">
              <a:off x="2628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rot="10800000">
              <a:off x="2590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rot="5400000">
              <a:off x="2476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 rot="10800000">
              <a:off x="2438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rot="16200000" flipH="1">
              <a:off x="2552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2590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val 20"/>
            <p:cNvSpPr/>
            <p:nvPr/>
          </p:nvSpPr>
          <p:spPr bwMode="auto">
            <a:xfrm>
              <a:off x="3124200" y="4572000"/>
              <a:ext cx="457200" cy="990600"/>
            </a:xfrm>
            <a:prstGeom prst="ellipse">
              <a:avLst/>
            </a:prstGeom>
            <a:noFill/>
            <a:ln w="63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  <p:cxnSp>
          <p:nvCxnSpPr>
            <p:cNvPr id="22" name="Straight Arrow Connector 21"/>
            <p:cNvCxnSpPr/>
            <p:nvPr/>
          </p:nvCxnSpPr>
          <p:spPr>
            <a:xfrm rot="5400000">
              <a:off x="3390900" y="4838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/>
            <p:nvPr/>
          </p:nvCxnSpPr>
          <p:spPr>
            <a:xfrm rot="10800000">
              <a:off x="3352800" y="4724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rot="16200000" flipH="1">
              <a:off x="3162300" y="49149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V="1">
              <a:off x="3200400" y="48006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 rot="5400000">
              <a:off x="3390900" y="50673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/>
            <p:nvPr/>
          </p:nvCxnSpPr>
          <p:spPr>
            <a:xfrm rot="10800000">
              <a:off x="3352800" y="4953000"/>
              <a:ext cx="152400" cy="76200"/>
            </a:xfrm>
            <a:prstGeom prst="straightConnector1">
              <a:avLst/>
            </a:prstGeom>
            <a:ln w="6350">
              <a:solidFill>
                <a:srgbClr val="0000FF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 rot="5400000">
              <a:off x="3238500" y="52197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rot="10800000">
              <a:off x="3200400" y="5105400"/>
              <a:ext cx="152400" cy="76200"/>
            </a:xfrm>
            <a:prstGeom prst="straightConnector1">
              <a:avLst/>
            </a:prstGeom>
            <a:ln w="6350">
              <a:solidFill>
                <a:srgbClr val="FF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rot="16200000" flipH="1">
              <a:off x="3314700" y="53721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V="1">
              <a:off x="3352800" y="5257800"/>
              <a:ext cx="152400" cy="76200"/>
            </a:xfrm>
            <a:prstGeom prst="straightConnector1">
              <a:avLst/>
            </a:prstGeom>
            <a:ln w="6350">
              <a:solidFill>
                <a:srgbClr val="00B05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2590800" y="4800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38400" y="4953000"/>
              <a:ext cx="838200" cy="0"/>
            </a:xfrm>
            <a:prstGeom prst="line">
              <a:avLst/>
            </a:prstGeom>
            <a:ln w="31750" cap="rnd">
              <a:solidFill>
                <a:srgbClr val="0000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2667000" y="51054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2514600" y="5181600"/>
              <a:ext cx="838200" cy="0"/>
            </a:xfrm>
            <a:prstGeom prst="line">
              <a:avLst/>
            </a:prstGeom>
            <a:ln w="31750" cap="rnd">
              <a:solidFill>
                <a:srgbClr val="FF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2667000" y="5334000"/>
              <a:ext cx="838200" cy="0"/>
            </a:xfrm>
            <a:prstGeom prst="line">
              <a:avLst/>
            </a:prstGeom>
            <a:ln w="31750" cap="rnd">
              <a:solidFill>
                <a:srgbClr val="00B05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01347" y="3745468"/>
            <a:ext cx="817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-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646081" y="3733800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0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6600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1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9559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3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003944" y="3745468"/>
            <a:ext cx="875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+ </a:t>
            </a:r>
            <a:r>
              <a:rPr lang="en-US" dirty="0" smtClean="0">
                <a:latin typeface="Symbol" pitchFamily="18" charset="2"/>
              </a:rPr>
              <a:t>¥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403744" y="373380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 = 4 fm/c</a:t>
            </a:r>
            <a:endParaRPr lang="en-US" dirty="0" smtClean="0">
              <a:latin typeface="Symbol" pitchFamily="18" charset="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4800" y="5590401"/>
            <a:ext cx="9444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State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371600" y="5590401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Initial Overlap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458977" y="5590401"/>
            <a:ext cx="11897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Thermalization</a:t>
            </a:r>
            <a:endParaRPr lang="en-US" sz="1200" dirty="0" smtClean="0"/>
          </a:p>
        </p:txBody>
      </p:sp>
      <p:sp>
        <p:nvSpPr>
          <p:cNvPr id="46" name="TextBox 45"/>
          <p:cNvSpPr txBox="1"/>
          <p:nvPr/>
        </p:nvSpPr>
        <p:spPr>
          <a:xfrm>
            <a:off x="4349091" y="5590401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QGP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562600" y="5589626"/>
            <a:ext cx="11288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Hadronization</a:t>
            </a:r>
            <a:endParaRPr lang="en-US" sz="1200" dirty="0" smtClean="0"/>
          </a:p>
        </p:txBody>
      </p:sp>
      <p:sp>
        <p:nvSpPr>
          <p:cNvPr id="48" name="TextBox 47"/>
          <p:cNvSpPr txBox="1"/>
          <p:nvPr/>
        </p:nvSpPr>
        <p:spPr>
          <a:xfrm>
            <a:off x="7467600" y="5589626"/>
            <a:ext cx="1011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Hadron</a:t>
            </a:r>
            <a:r>
              <a:rPr lang="en-US" sz="1200" dirty="0" smtClean="0"/>
              <a:t> Gas</a:t>
            </a:r>
          </a:p>
        </p:txBody>
      </p:sp>
      <p:pic>
        <p:nvPicPr>
          <p:cNvPr id="8744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3" y="4038600"/>
            <a:ext cx="882967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7113934" y="3124200"/>
            <a:ext cx="15728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ALICE Collaboration</a:t>
            </a:r>
          </a:p>
        </p:txBody>
      </p:sp>
      <p:cxnSp>
        <p:nvCxnSpPr>
          <p:cNvPr id="52" name="Straight Arrow Connector 51"/>
          <p:cNvCxnSpPr/>
          <p:nvPr/>
        </p:nvCxnSpPr>
        <p:spPr>
          <a:xfrm>
            <a:off x="1981200" y="4191000"/>
            <a:ext cx="6858000" cy="1295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Viscous Hydrodynamics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Viscosity reduces elliptic flow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2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 smtClean="0">
              <a:latin typeface="Symbol" pitchFamily="18" charset="2"/>
            </a:endParaRP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2B21E-F103-4E8A-A2B4-213D414313AF}" type="datetime1">
              <a:rPr lang="en-US" smtClean="0"/>
              <a:pPr/>
              <a:t>6/26/2012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42404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895600"/>
            <a:ext cx="4218601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Object 7"/>
          <p:cNvGraphicFramePr>
            <a:graphicFrameLocks noChangeAspect="1"/>
          </p:cNvGraphicFramePr>
          <p:nvPr/>
        </p:nvGraphicFramePr>
        <p:xfrm>
          <a:off x="4419601" y="2870789"/>
          <a:ext cx="4660900" cy="3218087"/>
        </p:xfrm>
        <a:graphic>
          <a:graphicData uri="http://schemas.openxmlformats.org/presentationml/2006/ole">
            <p:oleObj spid="_x0000_s1225730" name="Image" r:id="rId4" imgW="6273016" imgH="4330159" progId="">
              <p:embed/>
            </p:oleObj>
          </a:graphicData>
        </a:graphic>
      </p:graphicFrame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48756" y="6015335"/>
            <a:ext cx="20904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err="1"/>
              <a:t>Luzum</a:t>
            </a:r>
            <a:r>
              <a:rPr lang="en-US" sz="1200" dirty="0"/>
              <a:t> and </a:t>
            </a:r>
            <a:r>
              <a:rPr lang="en-US" sz="1200" dirty="0" err="1"/>
              <a:t>Romatschke</a:t>
            </a:r>
            <a:r>
              <a:rPr lang="en-US" sz="1200" dirty="0"/>
              <a:t>, </a:t>
            </a:r>
            <a:endParaRPr lang="en-US" sz="1200" dirty="0" smtClean="0"/>
          </a:p>
          <a:p>
            <a:r>
              <a:rPr lang="en-US" sz="1200" dirty="0" smtClean="0"/>
              <a:t>Phys.Rev.C78:034915,2008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152400" y="5715000"/>
            <a:ext cx="19786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Shear Viscosity, Wikipedia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A224B-4E9E-4C06-B72F-F569FFF17AAD}" type="datetime1">
              <a:rPr lang="en-US" smtClean="0"/>
              <a:pPr/>
              <a:t>6/26/2012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Wits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pQCD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AdS/CFT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39555</TotalTime>
  <Words>1977</Words>
  <Application>Microsoft Office PowerPoint</Application>
  <PresentationFormat>On-screen Show (4:3)</PresentationFormat>
  <Paragraphs>595</Paragraphs>
  <Slides>47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5" baseType="lpstr">
      <vt:lpstr>Arial</vt:lpstr>
      <vt:lpstr>Symbol</vt:lpstr>
      <vt:lpstr>Wingdings</vt:lpstr>
      <vt:lpstr>Calibri</vt:lpstr>
      <vt:lpstr>Office Theme</vt:lpstr>
      <vt:lpstr>Image</vt:lpstr>
      <vt:lpstr>Bitmap Image</vt:lpstr>
      <vt:lpstr>Equation</vt:lpstr>
      <vt:lpstr>Studying Hot Many Body QCD</vt:lpstr>
      <vt:lpstr>What Are We Interested In?</vt:lpstr>
      <vt:lpstr>Experiments</vt:lpstr>
      <vt:lpstr>Four Known Forces</vt:lpstr>
      <vt:lpstr>Many Body Electromagnetism</vt:lpstr>
      <vt:lpstr>Many Body QCD</vt:lpstr>
      <vt:lpstr>Big Bang vs. Little Bang</vt:lpstr>
      <vt:lpstr>Viscous Hydrodynamics</vt:lpstr>
      <vt:lpstr>QGP Energy Loss</vt:lpstr>
      <vt:lpstr>Hot Nuclear Matter: AdS</vt:lpstr>
      <vt:lpstr>Strong Coupling Calculation</vt:lpstr>
      <vt:lpstr>Heavy Quark E-Loss in AdS/CFT</vt:lpstr>
      <vt:lpstr>Qual. Expectations: pQCD vs. AdS/CFT</vt:lpstr>
      <vt:lpstr>AdS/CFT and HQ at RHIC</vt:lpstr>
      <vt:lpstr>AdS/CFT and HQ at LHC</vt:lpstr>
      <vt:lpstr>Light Quark E-Loss in AdS</vt:lpstr>
      <vt:lpstr>AdS/CFT Lights E-Loss Prescription</vt:lpstr>
      <vt:lpstr>dE/dt for Lights from AdS/CFT</vt:lpstr>
      <vt:lpstr>AdS/CFT Light Parton Energy Loss</vt:lpstr>
      <vt:lpstr>Recent AdS Lights Developments</vt:lpstr>
      <vt:lpstr>New Prescription</vt:lpstr>
      <vt:lpstr>Results</vt:lpstr>
      <vt:lpstr>AdS/CFT Light q E-Loss</vt:lpstr>
      <vt:lpstr>Hot Nuclear Matter: pQCD</vt:lpstr>
      <vt:lpstr>pQCD Rad Picture</vt:lpstr>
      <vt:lpstr>What About Elastic Loss?</vt:lpstr>
      <vt:lpstr>Qualitative Expectations for LHC</vt:lpstr>
      <vt:lpstr>pQCD Picture Inadequate at RHIC?</vt:lpstr>
      <vt:lpstr>Constrain to RHIC</vt:lpstr>
      <vt:lpstr>LHC Predictions vs. Data</vt:lpstr>
      <vt:lpstr>pQCD pp Predictions vs. Data</vt:lpstr>
      <vt:lpstr>Quant. (Qual?) Conclusions Require...</vt:lpstr>
      <vt:lpstr>(Data – pQCD)/Data</vt:lpstr>
      <vt:lpstr>Attempt at NLO</vt:lpstr>
      <vt:lpstr>Asymptotic pQCD vs. AdS/CFT</vt:lpstr>
      <vt:lpstr>Does pQCD or AdS Yield Correct Mass &amp; Momentum Dependecies at LHC?</vt:lpstr>
      <vt:lpstr>Not So Fast!</vt:lpstr>
      <vt:lpstr>AdS HQ E-Loss in Cold Nuclear Matter</vt:lpstr>
      <vt:lpstr>Putting It All Together</vt:lpstr>
      <vt:lpstr>Intermediate-pT Muck at RHIC and LHC</vt:lpstr>
      <vt:lpstr>Clean High-pT Probes</vt:lpstr>
      <vt:lpstr>Conclusions</vt:lpstr>
      <vt:lpstr>Backup Slides</vt:lpstr>
      <vt:lpstr>Measuring the IC</vt:lpstr>
      <vt:lpstr>Gluon Distribution of A at x ~ 10-3</vt:lpstr>
      <vt:lpstr>Rise in RAA a Final State Effect?</vt:lpstr>
      <vt:lpstr>Null IS at LHC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1053</cp:revision>
  <dcterms:created xsi:type="dcterms:W3CDTF">2009-09-03T22:02:25Z</dcterms:created>
  <dcterms:modified xsi:type="dcterms:W3CDTF">2012-06-26T13:12:50Z</dcterms:modified>
</cp:coreProperties>
</file>