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668" r:id="rId2"/>
    <p:sldId id="1315" r:id="rId3"/>
    <p:sldId id="1316" r:id="rId4"/>
    <p:sldId id="1317" r:id="rId5"/>
    <p:sldId id="1318" r:id="rId6"/>
    <p:sldId id="1319" r:id="rId7"/>
    <p:sldId id="1320" r:id="rId8"/>
    <p:sldId id="1321" r:id="rId9"/>
    <p:sldId id="1314" r:id="rId10"/>
    <p:sldId id="1373" r:id="rId11"/>
    <p:sldId id="1322" r:id="rId12"/>
    <p:sldId id="1299" r:id="rId13"/>
    <p:sldId id="1325" r:id="rId14"/>
    <p:sldId id="1326" r:id="rId15"/>
    <p:sldId id="1327" r:id="rId16"/>
    <p:sldId id="1330" r:id="rId17"/>
    <p:sldId id="1333" r:id="rId18"/>
    <p:sldId id="1334" r:id="rId19"/>
    <p:sldId id="1148" r:id="rId20"/>
    <p:sldId id="1335" r:id="rId21"/>
    <p:sldId id="1336" r:id="rId22"/>
    <p:sldId id="1337" r:id="rId23"/>
    <p:sldId id="1338" r:id="rId24"/>
    <p:sldId id="1344" r:id="rId25"/>
    <p:sldId id="1345" r:id="rId26"/>
    <p:sldId id="1346" r:id="rId27"/>
    <p:sldId id="1348" r:id="rId28"/>
    <p:sldId id="1350" r:id="rId29"/>
    <p:sldId id="1302" r:id="rId30"/>
    <p:sldId id="1304" r:id="rId31"/>
    <p:sldId id="1305" r:id="rId32"/>
    <p:sldId id="1306" r:id="rId33"/>
    <p:sldId id="1308" r:id="rId34"/>
    <p:sldId id="1309" r:id="rId35"/>
    <p:sldId id="1313" r:id="rId36"/>
    <p:sldId id="1248" r:id="rId37"/>
    <p:sldId id="1281" r:id="rId38"/>
    <p:sldId id="1250" r:id="rId39"/>
    <p:sldId id="1251" r:id="rId40"/>
    <p:sldId id="1257" r:id="rId41"/>
    <p:sldId id="1261" r:id="rId42"/>
    <p:sldId id="1371" r:id="rId43"/>
    <p:sldId id="1177" r:id="rId44"/>
    <p:sldId id="1290" r:id="rId45"/>
    <p:sldId id="1291" r:id="rId46"/>
    <p:sldId id="1292" r:id="rId47"/>
    <p:sldId id="1254" r:id="rId48"/>
  </p:sldIdLst>
  <p:sldSz cx="9144000" cy="6858000" type="screen4x3"/>
  <p:notesSz cx="6858000" cy="9144000"/>
  <p:embeddedFontLst>
    <p:embeddedFont>
      <p:font typeface="Calibri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00"/>
    <a:srgbClr val="005400"/>
    <a:srgbClr val="09840A"/>
    <a:srgbClr val="4D4D4D"/>
    <a:srgbClr val="4A7EBB"/>
    <a:srgbClr val="0000FF"/>
    <a:srgbClr val="FF0000"/>
    <a:srgbClr val="3F3D99"/>
    <a:srgbClr val="2D2A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4" autoAdjust="0"/>
    <p:restoredTop sz="85216" autoAdjust="0"/>
  </p:normalViewPr>
  <p:slideViewPr>
    <p:cSldViewPr>
      <p:cViewPr>
        <p:scale>
          <a:sx n="77" d="100"/>
          <a:sy n="77" d="100"/>
        </p:scale>
        <p:origin x="-80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6/26/2012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 compared to strongly</a:t>
            </a:r>
            <a:r>
              <a:rPr lang="en-US" baseline="0" dirty="0" smtClean="0"/>
              <a:t> coupled </a:t>
            </a:r>
            <a:r>
              <a:rPr lang="en-US" baseline="0" dirty="0" err="1" smtClean="0"/>
              <a:t>Abelian</a:t>
            </a:r>
            <a:r>
              <a:rPr lang="en-US" baseline="0" dirty="0" smtClean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up,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238EE-8319-4234-953D-D1CBB13905C8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92925"/>
            <a:ext cx="3124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CFAA8-2288-4EBF-BC54-989C56EFE3A4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544A6-8B59-44AC-B810-DCFD106B022C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4F324-E326-42A9-B77B-703A857AFDDA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63E8-37C1-4C29-B146-88789D924224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0EBA-FD2C-4470-B95D-9E6B6FF82F8C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935A-46F5-48D0-BCDC-E2A16BFB276F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98BB-8833-454E-9739-AA97DF2FAE4B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DEB53-F770-4E11-89CD-0A807739E10B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2B58-D7A2-44AA-B2B5-E354AC755ECC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608A2-E68F-4459-98D2-ED79AE8B0ACA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F495D-AAD5-4D43-B75A-AB6E597ABB42}" type="datetime1">
              <a:rPr lang="en-US" smtClean="0"/>
              <a:pPr/>
              <a:t>6/26/2012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92925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62881" name="Picture 1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525" y="6388925"/>
            <a:ext cx="304800" cy="4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te581p\Presentations\2010\100913(UT)\blice.mpg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600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Studying Hot Many Body QCD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41625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University of Cape Town</a:t>
            </a:r>
          </a:p>
          <a:p>
            <a:r>
              <a:rPr lang="en-US" sz="2000" smtClean="0">
                <a:solidFill>
                  <a:srgbClr val="660000"/>
                </a:solidFill>
              </a:rPr>
              <a:t>June 25, </a:t>
            </a:r>
            <a:r>
              <a:rPr lang="en-US" sz="2000" dirty="0" smtClean="0">
                <a:solidFill>
                  <a:srgbClr val="660000"/>
                </a:solidFill>
              </a:rPr>
              <a:t>2012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377C7-BD08-40E6-B955-0671CE249EB6}" type="datetime1">
              <a:rPr lang="en-US" smtClean="0"/>
              <a:pPr/>
              <a:t>6/26/2012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5000" y="439045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many thanks to </a:t>
            </a:r>
            <a:r>
              <a:rPr lang="en-US" sz="1600" dirty="0" err="1" smtClean="0"/>
              <a:t>Razieh</a:t>
            </a:r>
            <a:r>
              <a:rPr lang="en-US" sz="1600" dirty="0" smtClean="0"/>
              <a:t> </a:t>
            </a:r>
            <a:r>
              <a:rPr lang="en-US" sz="1600" dirty="0" err="1" smtClean="0"/>
              <a:t>Morad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err="1" smtClean="0"/>
              <a:t>Miklos</a:t>
            </a:r>
            <a:r>
              <a:rPr lang="en-US" sz="1600" dirty="0" smtClean="0"/>
              <a:t> </a:t>
            </a:r>
            <a:r>
              <a:rPr lang="en-US" sz="1600" dirty="0" err="1" smtClean="0"/>
              <a:t>Gyulassy</a:t>
            </a:r>
            <a:r>
              <a:rPr lang="en-US" sz="1600" dirty="0" smtClean="0"/>
              <a:t>, and Yuri </a:t>
            </a:r>
            <a:r>
              <a:rPr lang="en-US" sz="1600" dirty="0" err="1" smtClean="0"/>
              <a:t>Kovchegov</a:t>
            </a:r>
            <a:endParaRPr lang="en-US" sz="1600" dirty="0" smtClean="0"/>
          </a:p>
        </p:txBody>
      </p:sp>
      <p:pic>
        <p:nvPicPr>
          <p:cNvPr id="97689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5391738"/>
            <a:ext cx="2895600" cy="100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68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5715000"/>
            <a:ext cx="1841500" cy="36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Reconstructed Events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916AF-E359-4212-9D56-7FC808CE345F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245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81200"/>
            <a:ext cx="4459073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705832" y="5257800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</a:t>
            </a:r>
            <a:endParaRPr lang="en-US" sz="1200" dirty="0"/>
          </a:p>
        </p:txBody>
      </p:sp>
      <p:pic>
        <p:nvPicPr>
          <p:cNvPr id="1245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1981200"/>
            <a:ext cx="423604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21779" y="5257800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and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876800"/>
          </a:xfrm>
        </p:spPr>
        <p:txBody>
          <a:bodyPr/>
          <a:lstStyle/>
          <a:p>
            <a:r>
              <a:rPr lang="en-US" dirty="0" smtClean="0"/>
              <a:t>Qualitative picture:</a:t>
            </a:r>
          </a:p>
          <a:p>
            <a:pPr lvl="1">
              <a:buNone/>
            </a:pPr>
            <a:r>
              <a:rPr lang="en-US" dirty="0" smtClean="0"/>
              <a:t>Anisotropic initial </a:t>
            </a:r>
          </a:p>
          <a:p>
            <a:pPr lvl="1">
              <a:buNone/>
            </a:pPr>
            <a:r>
              <a:rPr lang="en-US" dirty="0" smtClean="0"/>
              <a:t>geometry =&gt; </a:t>
            </a:r>
          </a:p>
          <a:p>
            <a:pPr lvl="1">
              <a:buNone/>
            </a:pPr>
            <a:r>
              <a:rPr lang="en-US" dirty="0" smtClean="0"/>
              <a:t>anisotropic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7075C-88A0-488B-99DA-F32B2DADCF44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4" descr="CollisionGe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1828800"/>
            <a:ext cx="3657600" cy="244248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4402189"/>
            <a:ext cx="5257800" cy="19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9844" y="4114800"/>
            <a:ext cx="1834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M </a:t>
            </a:r>
            <a:r>
              <a:rPr lang="en-US" sz="1200" dirty="0" err="1"/>
              <a:t>Kaneta</a:t>
            </a:r>
            <a:r>
              <a:rPr lang="en-US" sz="1200" dirty="0"/>
              <a:t>, Results from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 </a:t>
            </a:r>
            <a:r>
              <a:rPr lang="en-US" sz="1200" dirty="0" smtClean="0"/>
              <a:t>Relativistic Heavy</a:t>
            </a:r>
          </a:p>
          <a:p>
            <a:r>
              <a:rPr lang="en-US" sz="1200" dirty="0" smtClean="0"/>
              <a:t>Ion </a:t>
            </a:r>
            <a:r>
              <a:rPr lang="en-US" sz="1200" dirty="0"/>
              <a:t>Collider (Part II)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58000" y="5715000"/>
            <a:ext cx="1998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Ludlum and L </a:t>
            </a:r>
            <a:r>
              <a:rPr lang="en-US" sz="1200" dirty="0" err="1" smtClean="0"/>
              <a:t>McLerran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Phys</a:t>
            </a:r>
            <a:r>
              <a:rPr lang="en-US" sz="1200" dirty="0"/>
              <a:t>. Today </a:t>
            </a:r>
            <a:r>
              <a:rPr lang="en-US" sz="1200" dirty="0" smtClean="0"/>
              <a:t>56N10 </a:t>
            </a:r>
            <a:r>
              <a:rPr lang="en-US" sz="1200" dirty="0"/>
              <a:t>(2003)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066800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Relativistic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Viscosity reduces elliptic flow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pQCD</a:t>
            </a:r>
            <a:r>
              <a:rPr lang="en-US" dirty="0" smtClean="0"/>
              <a:t>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AdS</a:t>
            </a:r>
            <a:r>
              <a:rPr lang="en-US" dirty="0" smtClean="0"/>
              <a:t>/CFT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2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6CBD-BFB0-4649-BE30-B1DDB5588D37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895600"/>
            <a:ext cx="42186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4419601" y="2870789"/>
          <a:ext cx="4660900" cy="3218087"/>
        </p:xfrm>
        <a:graphic>
          <a:graphicData uri="http://schemas.openxmlformats.org/presentationml/2006/ole">
            <p:oleObj spid="_x0000_s1225730" name="Image" r:id="rId4" imgW="6273016" imgH="4330159" progId="">
              <p:embed/>
            </p:oleObj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48756" y="6015335"/>
            <a:ext cx="2090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/>
              <a:t>Luzum</a:t>
            </a:r>
            <a:r>
              <a:rPr lang="en-US" sz="1200" dirty="0"/>
              <a:t> and </a:t>
            </a:r>
            <a:r>
              <a:rPr lang="en-US" sz="1200" dirty="0" err="1"/>
              <a:t>Romatschke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Phys.Rev.C78:034915,2008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715000"/>
            <a:ext cx="19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Shear Viscosity,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I: Lattice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400"/>
            <a:ext cx="4495800" cy="1143000"/>
          </a:xfrm>
        </p:spPr>
        <p:txBody>
          <a:bodyPr/>
          <a:lstStyle/>
          <a:p>
            <a:pPr lvl="2"/>
            <a:r>
              <a:rPr lang="en-US" dirty="0" smtClean="0"/>
              <a:t>All </a:t>
            </a:r>
            <a:r>
              <a:rPr lang="en-US" dirty="0" err="1" smtClean="0"/>
              <a:t>momenta</a:t>
            </a:r>
            <a:endParaRPr lang="en-US" dirty="0" smtClean="0"/>
          </a:p>
          <a:p>
            <a:pPr lvl="2"/>
            <a:r>
              <a:rPr lang="en-US" dirty="0" smtClean="0"/>
              <a:t>Euclidean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31FBB-C889-4741-8F61-4CC0026B99BA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63246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Davies et al. (HPQCD),</a:t>
            </a:r>
          </a:p>
          <a:p>
            <a:r>
              <a:rPr lang="en-US" sz="1200" dirty="0" smtClean="0"/>
              <a:t>PRL92 (2004)</a:t>
            </a:r>
            <a:endParaRPr lang="en-US" sz="12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4" y="3657600"/>
            <a:ext cx="2133600" cy="26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7923" y="3581400"/>
            <a:ext cx="3224213" cy="25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4787" y="60960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Cheng et al., PRD77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II: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5867400" cy="1066800"/>
          </a:xfrm>
        </p:spPr>
        <p:txBody>
          <a:bodyPr>
            <a:normAutofit fontScale="92500"/>
          </a:bodyPr>
          <a:lstStyle/>
          <a:p>
            <a:pPr lvl="2"/>
            <a:r>
              <a:rPr lang="en-US" dirty="0" smtClean="0"/>
              <a:t>Any quantity</a:t>
            </a:r>
          </a:p>
          <a:p>
            <a:pPr lvl="2"/>
            <a:r>
              <a:rPr lang="en-US" dirty="0" smtClean="0"/>
              <a:t>Small coupling (large </a:t>
            </a:r>
            <a:r>
              <a:rPr lang="en-US" dirty="0" err="1" smtClean="0"/>
              <a:t>momenta</a:t>
            </a:r>
            <a:r>
              <a:rPr lang="en-US" dirty="0" smtClean="0"/>
              <a:t> only)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4A461-50B1-4A5B-84D8-9BDB117DC63D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d’Enterria</a:t>
              </a:r>
              <a:r>
                <a:rPr lang="en-US" sz="1200" dirty="0" smtClean="0"/>
                <a:t>, 0902.2011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62600" y="8382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QCD)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Methods III: </a:t>
            </a:r>
            <a:r>
              <a:rPr lang="en-US" sz="4000" dirty="0" err="1" smtClean="0"/>
              <a:t>AdS</a:t>
            </a:r>
            <a:r>
              <a:rPr lang="en-US" sz="4000" dirty="0" smtClean="0"/>
              <a:t>/CFT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9906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Maldacena</a:t>
            </a:r>
            <a:r>
              <a:rPr lang="en-US" dirty="0" smtClean="0"/>
              <a:t> conjecture: SYM in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 IIB in </a:t>
            </a:r>
            <a:r>
              <a:rPr lang="en-US" i="1" dirty="0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F2CE8-52E2-455A-A0DF-3233304ADF65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800600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gauge-invariant quantities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err="1" smtClean="0">
                <a:solidFill>
                  <a:srgbClr val="4D4D4D"/>
                </a:solidFill>
              </a:rPr>
              <a:t>N</a:t>
            </a:r>
            <a:r>
              <a:rPr lang="en-US" sz="2200" baseline="-25000" dirty="0" err="1" smtClean="0">
                <a:solidFill>
                  <a:srgbClr val="4D4D4D"/>
                </a:solidFill>
              </a:rPr>
              <a:t>c</a:t>
            </a:r>
            <a:r>
              <a:rPr lang="en-US" sz="2200" dirty="0" smtClean="0">
                <a:solidFill>
                  <a:srgbClr val="4D4D4D"/>
                </a:solidFill>
              </a:rPr>
              <a:t> → ∞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approx. for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4D4D4D"/>
                </a:solidFill>
              </a:rPr>
              <a:t>Applicable to condensed matter systems?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802451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Gubser</a:t>
              </a:r>
              <a:r>
                <a:rPr lang="en-US" sz="1200" dirty="0" smtClean="0"/>
                <a:t>, QM09</a:t>
              </a:r>
              <a:endParaRPr lang="en-US" sz="1200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752600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Leading Order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Calculation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Naive pQCD Picture</a:t>
            </a:r>
          </a:p>
          <a:p>
            <a:pPr lvl="1"/>
            <a:r>
              <a:rPr lang="en-US" dirty="0" smtClean="0"/>
              <a:t>All couplings weak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>
                <a:latin typeface="Symbol" pitchFamily="18" charset="2"/>
              </a:rPr>
              <a:t>	</a:t>
            </a:r>
            <a:r>
              <a:rPr lang="en-US" dirty="0" smtClean="0"/>
              <a:t>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25963"/>
          </a:xfrm>
        </p:spPr>
        <p:txBody>
          <a:bodyPr/>
          <a:lstStyle/>
          <a:p>
            <a:r>
              <a:rPr lang="en-US" dirty="0" smtClean="0"/>
              <a:t>Naive AdS/CFT Picture</a:t>
            </a:r>
          </a:p>
          <a:p>
            <a:pPr lvl="1"/>
            <a:r>
              <a:rPr lang="en-US" dirty="0" smtClean="0"/>
              <a:t>All couplings large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>
                <a:latin typeface="Symbol" pitchFamily="18" charset="2"/>
              </a:rPr>
              <a:t>	</a:t>
            </a:r>
            <a:r>
              <a:rPr lang="en-US" dirty="0" smtClean="0"/>
              <a:t>=&gt;</a:t>
            </a:r>
            <a:r>
              <a:rPr lang="en-US" dirty="0" smtClean="0">
                <a:latin typeface="Symbol" pitchFamily="18" charset="2"/>
              </a:rPr>
              <a:t> h</a:t>
            </a:r>
            <a:r>
              <a:rPr lang="en-US" dirty="0" smtClean="0"/>
              <a:t>/s ~ 1/4</a:t>
            </a:r>
            <a:r>
              <a:rPr lang="en-US" dirty="0" smtClean="0">
                <a:latin typeface="Symbol" pitchFamily="18" charset="2"/>
              </a:rPr>
              <a:t>p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11203-C2A7-4ED2-9176-F631AF4EA16D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290" y="2971800"/>
            <a:ext cx="391491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7350" y="2667000"/>
            <a:ext cx="2762250" cy="28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578509" y="5361801"/>
            <a:ext cx="1184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Gubser</a:t>
            </a:r>
            <a:r>
              <a:rPr lang="en-US" sz="1200" dirty="0" smtClean="0"/>
              <a:t>, QM09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Tomography in medicine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0CB45-FE60-45C8-86DE-2418811B42C6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2800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http://www.fas.org/irp/imint/docs/rst/Intro/Part2_26d.html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4D4D4D"/>
                </a:solidFill>
              </a:rPr>
              <a:t>One can learn a lot from </a:t>
            </a:r>
            <a:r>
              <a:rPr lang="en-US" sz="2000" dirty="0" smtClean="0">
                <a:solidFill>
                  <a:srgbClr val="4D4D4D"/>
                </a:solidFill>
              </a:rPr>
              <a:t>a single probe</a:t>
            </a:r>
            <a:r>
              <a:rPr lang="en-US" sz="2000" dirty="0">
                <a:solidFill>
                  <a:srgbClr val="4D4D4D"/>
                </a:solidFill>
              </a:rPr>
              <a:t>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5791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660000"/>
                </a:solidFill>
              </a:rPr>
              <a:t>PET Scan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57800" y="2057400"/>
            <a:ext cx="3581400" cy="4070350"/>
            <a:chOff x="3312" y="1056"/>
            <a:chExt cx="2256" cy="256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3504" y="1632"/>
            <a:ext cx="1712" cy="1528"/>
          </p:xfrm>
          <a:graphic>
            <a:graphicData uri="http://schemas.openxmlformats.org/presentationml/2006/ole">
              <p:oleObj spid="_x0000_s1235970" name="Image" r:id="rId4" imgW="2717460" imgH="2425397" progId="">
                <p:embed/>
              </p:oleObj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312" y="1056"/>
              <a:ext cx="22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and even more with multiple probes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60" y="3216"/>
              <a:ext cx="2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660000"/>
                  </a:solidFill>
                </a:rPr>
                <a:t>SPECT-CT Scan uses internal </a:t>
              </a:r>
              <a:r>
                <a:rPr lang="en-US" sz="1800">
                  <a:solidFill>
                    <a:srgbClr val="660000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660000"/>
                  </a:solidFill>
                </a:rPr>
                <a:t> photons and external X-rays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Tomography in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00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Requires well-controlled theory of:</a:t>
            </a:r>
          </a:p>
          <a:p>
            <a:pPr lvl="1"/>
            <a:r>
              <a:rPr lang="en-US" dirty="0" smtClean="0"/>
              <a:t>production of rare,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</a:p>
          <a:p>
            <a:pPr lvl="2"/>
            <a:r>
              <a:rPr lang="en-US" dirty="0" smtClean="0"/>
              <a:t>g, u, d, s, c, b</a:t>
            </a:r>
          </a:p>
          <a:p>
            <a:pPr lvl="1"/>
            <a:r>
              <a:rPr lang="en-US" dirty="0" smtClean="0"/>
              <a:t>in-medium E-loss</a:t>
            </a:r>
          </a:p>
          <a:p>
            <a:pPr lvl="1"/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Requires precision measurements of decay fragments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B2C25-5EF3-4819-A6B4-9F10A90EF1B5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15"/>
          <p:cNvGrpSpPr/>
          <p:nvPr/>
        </p:nvGrpSpPr>
        <p:grpSpPr>
          <a:xfrm>
            <a:off x="5843604" y="1447799"/>
            <a:ext cx="2843196" cy="2895601"/>
            <a:chOff x="6324601" y="3352800"/>
            <a:chExt cx="2843196" cy="289560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10201" y="45908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Invert attenuation pattern =&gt; measure medium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E-loss mechanism</a:t>
            </a:r>
          </a:p>
          <a:p>
            <a:pPr lvl="1"/>
            <a:r>
              <a:rPr lang="en-US" dirty="0" smtClean="0"/>
              <a:t>Most direct probe of DOF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12FA-E001-43F1-9746-B667BD75CFA4}" type="datetime1">
              <a:rPr lang="en-US" smtClean="0"/>
              <a:pPr/>
              <a:t>6/26/2012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Content Placeholder 6" descr="FOOFig1Strin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31" y="2959795"/>
            <a:ext cx="8229600" cy="3592220"/>
          </a:xfrm>
          <a:prstGeom prst="rect">
            <a:avLst/>
          </a:prstGeom>
        </p:spPr>
      </p:pic>
      <p:pic>
        <p:nvPicPr>
          <p:cNvPr id="8" name="Content Placeholder 6" descr="FOOFig1pQC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105" y="2960980"/>
            <a:ext cx="8229600" cy="3592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524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pQCD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762" y="2527479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AdS/CFT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Known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BC45-C6D6-4DCA-BAC1-F59D456D3436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165" y="9861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144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Electromagnetism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003" y="3886200"/>
            <a:ext cx="9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324" y="38862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Strong</a:t>
            </a:r>
          </a:p>
        </p:txBody>
      </p:sp>
      <p:pic>
        <p:nvPicPr>
          <p:cNvPr id="348163" name="Picture 3" descr="C:\Users\gte581p\Pictures\apple_fallin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879" y="1447800"/>
            <a:ext cx="1534886" cy="2057400"/>
          </a:xfrm>
          <a:prstGeom prst="rect">
            <a:avLst/>
          </a:prstGeom>
          <a:noFill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7" y="1447800"/>
            <a:ext cx="3109913" cy="20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8036" y="3505200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Maarschalk</a:t>
            </a:r>
            <a:r>
              <a:rPr lang="en-US" sz="1200" dirty="0" smtClean="0"/>
              <a:t>, travelblog.portfoliocollection.com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65" y="3505200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starchild.gsfc.nasa.gov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3123" y="48006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65" y="4419600"/>
            <a:ext cx="34181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6965" y="6123801"/>
            <a:ext cx="387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lhs.lps.org/staff/</a:t>
            </a:r>
            <a:r>
              <a:rPr lang="en-US" sz="1200" dirty="0" err="1" smtClean="0"/>
              <a:t>sputnam</a:t>
            </a:r>
            <a:r>
              <a:rPr lang="en-US" sz="1200" dirty="0" smtClean="0"/>
              <a:t>/</a:t>
            </a:r>
            <a:r>
              <a:rPr lang="en-US" sz="1200" dirty="0" err="1" smtClean="0"/>
              <a:t>chem_notes</a:t>
            </a:r>
            <a:r>
              <a:rPr lang="en-US" sz="1200" dirty="0" smtClean="0"/>
              <a:t>/tritium_decay.gif</a:t>
            </a:r>
          </a:p>
        </p:txBody>
      </p:sp>
      <p:sp>
        <p:nvSpPr>
          <p:cNvPr id="26" name="Down Arrow 25"/>
          <p:cNvSpPr/>
          <p:nvPr/>
        </p:nvSpPr>
        <p:spPr bwMode="auto">
          <a:xfrm rot="3414848">
            <a:off x="7279256" y="4468463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7" name="Down Arrow 26"/>
          <p:cNvSpPr/>
          <p:nvPr/>
        </p:nvSpPr>
        <p:spPr bwMode="auto">
          <a:xfrm rot="18900000">
            <a:off x="5685926" y="4418536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8" name="Down Arrow 27"/>
          <p:cNvSpPr/>
          <p:nvPr/>
        </p:nvSpPr>
        <p:spPr bwMode="auto">
          <a:xfrm rot="8100000">
            <a:off x="7196185" y="5763862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9" name="Down Arrow 28"/>
          <p:cNvSpPr/>
          <p:nvPr/>
        </p:nvSpPr>
        <p:spPr bwMode="auto">
          <a:xfrm rot="14400000">
            <a:off x="5680494" y="5687661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025E-6 L -0.05834 0.04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95E-6 L 0.05 0.060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5 -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9.25069E-9 L 0.05 -0.039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208" name="Rectangle 16"/>
          <p:cNvSpPr>
            <a:spLocks noChangeArrowheads="1"/>
          </p:cNvSpPr>
          <p:nvPr/>
        </p:nvSpPr>
        <p:spPr bwMode="auto">
          <a:xfrm>
            <a:off x="-838200" y="32766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</a:pPr>
            <a:r>
              <a:rPr lang="en-US" sz="2400" dirty="0">
                <a:solidFill>
                  <a:srgbClr val="660000"/>
                </a:solidFill>
              </a:rPr>
              <a:t>	Common variables used are transverse momentum, </a:t>
            </a:r>
            <a:r>
              <a:rPr lang="en-US" sz="2400" b="1" i="1" dirty="0" err="1">
                <a:solidFill>
                  <a:srgbClr val="660000"/>
                </a:solidFill>
              </a:rPr>
              <a:t>p</a:t>
            </a:r>
            <a:r>
              <a:rPr lang="en-US" sz="2400" b="1" i="1" baseline="-25000" dirty="0" err="1">
                <a:solidFill>
                  <a:srgbClr val="660000"/>
                </a:solidFill>
              </a:rPr>
              <a:t>T</a:t>
            </a:r>
            <a:r>
              <a:rPr lang="en-US" sz="2400" dirty="0">
                <a:solidFill>
                  <a:srgbClr val="660000"/>
                </a:solidFill>
              </a:rPr>
              <a:t>, and angle with respect to the reaction plane, </a:t>
            </a:r>
            <a:r>
              <a:rPr lang="en-US" sz="2400" i="1" dirty="0">
                <a:solidFill>
                  <a:srgbClr val="660000"/>
                </a:solidFill>
                <a:latin typeface="Symbol" pitchFamily="18" charset="2"/>
              </a:rPr>
              <a:t>f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37D-5F07-49A2-9B71-5FAE03C03B6D}" type="slidenum">
              <a:rPr lang="en-US"/>
              <a:pPr/>
              <a:t>20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Observables</a:t>
            </a:r>
            <a:endParaRPr lang="en-US" dirty="0"/>
          </a:p>
        </p:txBody>
      </p:sp>
      <p:sp>
        <p:nvSpPr>
          <p:cNvPr id="64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2667000"/>
            <a:ext cx="7772400" cy="533400"/>
          </a:xfrm>
          <a:noFill/>
          <a:ln/>
        </p:spPr>
        <p:txBody>
          <a:bodyPr/>
          <a:lstStyle/>
          <a:p>
            <a:pPr lvl="2">
              <a:buFontTx/>
              <a:buNone/>
            </a:pPr>
            <a:r>
              <a:rPr lang="en-US" dirty="0" smtClean="0">
                <a:solidFill>
                  <a:srgbClr val="005400"/>
                </a:solidFill>
              </a:rPr>
              <a:t>Naively</a:t>
            </a:r>
            <a:r>
              <a:rPr lang="en-US" dirty="0">
                <a:solidFill>
                  <a:srgbClr val="005400"/>
                </a:solidFill>
              </a:rPr>
              <a:t>: if medium has no effect, then </a:t>
            </a:r>
            <a:r>
              <a:rPr lang="en-US" b="1" i="1" dirty="0">
                <a:solidFill>
                  <a:srgbClr val="005400"/>
                </a:solidFill>
              </a:rPr>
              <a:t>R</a:t>
            </a:r>
            <a:r>
              <a:rPr lang="en-US" b="1" i="1" baseline="-25000" dirty="0">
                <a:solidFill>
                  <a:srgbClr val="005400"/>
                </a:solidFill>
              </a:rPr>
              <a:t>AA</a:t>
            </a:r>
            <a:r>
              <a:rPr lang="en-US" dirty="0">
                <a:solidFill>
                  <a:srgbClr val="005400"/>
                </a:solidFill>
              </a:rPr>
              <a:t> = 1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1193800" y="2667000"/>
            <a:ext cx="6629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8209" name="Rectangle 17"/>
          <p:cNvSpPr>
            <a:spLocks noChangeArrowheads="1"/>
          </p:cNvSpPr>
          <p:nvPr/>
        </p:nvSpPr>
        <p:spPr bwMode="auto">
          <a:xfrm>
            <a:off x="-838200" y="46482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>
              <a:spcBef>
                <a:spcPct val="20000"/>
              </a:spcBef>
            </a:pPr>
            <a:r>
              <a:rPr lang="en-US" sz="2400" dirty="0">
                <a:solidFill>
                  <a:srgbClr val="4D4D4D"/>
                </a:solidFill>
              </a:rPr>
              <a:t>	</a:t>
            </a:r>
            <a:r>
              <a:rPr lang="en-US" sz="2400" dirty="0" smtClean="0">
                <a:solidFill>
                  <a:srgbClr val="4D4D4D"/>
                </a:solidFill>
              </a:rPr>
              <a:t>Fourier </a:t>
            </a:r>
            <a:r>
              <a:rPr lang="en-US" sz="2400" dirty="0">
                <a:solidFill>
                  <a:srgbClr val="4D4D4D"/>
                </a:solidFill>
              </a:rPr>
              <a:t>expand </a:t>
            </a:r>
            <a:r>
              <a:rPr lang="en-US" sz="2400" b="1" i="1" dirty="0">
                <a:solidFill>
                  <a:srgbClr val="4D4D4D"/>
                </a:solidFill>
              </a:rPr>
              <a:t>R</a:t>
            </a:r>
            <a:r>
              <a:rPr lang="en-US" sz="2400" b="1" i="1" baseline="-25000" dirty="0">
                <a:solidFill>
                  <a:srgbClr val="4D4D4D"/>
                </a:solidFill>
              </a:rPr>
              <a:t>AA</a:t>
            </a:r>
            <a:r>
              <a:rPr lang="en-US" sz="2400" dirty="0">
                <a:solidFill>
                  <a:srgbClr val="4D4D4D"/>
                </a:solidFill>
              </a:rPr>
              <a:t>:</a:t>
            </a:r>
            <a:endParaRPr lang="en-US" sz="2400" baseline="-25000" dirty="0">
              <a:solidFill>
                <a:srgbClr val="4D4D4D"/>
              </a:solidFill>
              <a:latin typeface="Symbol" pitchFamily="18" charset="2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DB87D-07A2-4858-B1A4-0E3798A2385B}" type="datetime1">
              <a:rPr lang="en-US" smtClean="0"/>
              <a:pPr/>
              <a:t>6/26/2012</a:t>
            </a:fld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>
            <a:off x="6324601" y="3352800"/>
            <a:ext cx="2843196" cy="2895601"/>
            <a:chOff x="6324601" y="3352800"/>
            <a:chExt cx="2843196" cy="289560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648196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648197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198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199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200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201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648202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203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675" y="5257800"/>
            <a:ext cx="5876925" cy="99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066800"/>
            <a:ext cx="7686675" cy="78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2057400"/>
            <a:ext cx="5181600" cy="41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820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8" grpId="0"/>
      <p:bldP spid="648206" grpId="0" build="p" animBg="1"/>
      <p:bldP spid="6482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A8A3-5C68-4163-9A01-2EBC296A9D14}" type="slidenum">
              <a:rPr lang="en-US"/>
              <a:pPr/>
              <a:t>21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err="1"/>
              <a:t>pQCD</a:t>
            </a:r>
            <a:r>
              <a:rPr lang="en-US" dirty="0"/>
              <a:t> Success at RHIC: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81000" y="2895600"/>
            <a:ext cx="4648200" cy="838200"/>
          </a:xfrm>
          <a:noFill/>
          <a:ln/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Consistency: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)~R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-381000" y="38862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Null Control: R</a:t>
            </a:r>
            <a:r>
              <a:rPr lang="en-US" sz="2800" baseline="-25000" dirty="0">
                <a:solidFill>
                  <a:srgbClr val="005400"/>
                </a:solidFill>
              </a:rPr>
              <a:t>AA</a:t>
            </a:r>
            <a:r>
              <a:rPr lang="en-US" sz="2800" dirty="0">
                <a:solidFill>
                  <a:srgbClr val="005400"/>
                </a:solidFill>
              </a:rPr>
              <a:t>(</a:t>
            </a:r>
            <a:r>
              <a:rPr lang="en-US" sz="2800" dirty="0">
                <a:solidFill>
                  <a:srgbClr val="005400"/>
                </a:solidFill>
                <a:latin typeface="Symbol" pitchFamily="18" charset="2"/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)~1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-381000" y="49530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GLV Prediction: </a:t>
            </a:r>
            <a:r>
              <a:rPr lang="en-US" sz="2800" dirty="0" err="1">
                <a:solidFill>
                  <a:srgbClr val="005400"/>
                </a:solidFill>
              </a:rPr>
              <a:t>Theory~Data</a:t>
            </a:r>
            <a:r>
              <a:rPr lang="en-US" sz="2800" dirty="0">
                <a:solidFill>
                  <a:srgbClr val="005400"/>
                </a:solidFill>
              </a:rPr>
              <a:t> for reasonable fixed L~5 fm and </a:t>
            </a:r>
            <a:r>
              <a:rPr lang="en-US" sz="2800" dirty="0" err="1">
                <a:solidFill>
                  <a:srgbClr val="005400"/>
                </a:solidFill>
              </a:rPr>
              <a:t>dN</a:t>
            </a:r>
            <a:r>
              <a:rPr lang="en-US" sz="2800" baseline="-25000" dirty="0" err="1">
                <a:solidFill>
                  <a:srgbClr val="005400"/>
                </a:solidFill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dy~dN</a:t>
            </a:r>
            <a:r>
              <a:rPr lang="en-US" sz="2800" baseline="-25000" dirty="0" err="1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</a:t>
            </a:r>
            <a:endParaRPr lang="en-US" sz="2800" dirty="0">
              <a:solidFill>
                <a:srgbClr val="0054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1092200"/>
            <a:ext cx="8001000" cy="3556000"/>
            <a:chOff x="528" y="624"/>
            <a:chExt cx="5040" cy="2240"/>
          </a:xfrm>
        </p:grpSpPr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528" y="1104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3727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624"/>
              <a:ext cx="3504" cy="2240"/>
            </a:xfrm>
            <a:prstGeom prst="rect">
              <a:avLst/>
            </a:prstGeom>
            <a:noFill/>
          </p:spPr>
        </p:pic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2466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2D2A62"/>
                </a:solidFill>
              </a:rPr>
              <a:t>(circa 2005)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DB179-3A28-4AF5-8536-9D950764F7A4}" type="datetime1">
              <a:rPr lang="en-US" smtClean="0"/>
              <a:pPr/>
              <a:t>6/26/2012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Disagreement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953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Mass of quarks should be important</a:t>
            </a:r>
          </a:p>
          <a:p>
            <a:pPr lvl="1"/>
            <a:r>
              <a:rPr lang="en-US" dirty="0" smtClean="0"/>
              <a:t>Expect heavy quarks to lose less energy</a:t>
            </a:r>
          </a:p>
          <a:p>
            <a:r>
              <a:rPr lang="en-US" dirty="0" smtClean="0"/>
              <a:t>Non-photonic electrons (NPE) surprisingly suppressed</a:t>
            </a:r>
          </a:p>
          <a:p>
            <a:pPr lvl="1"/>
            <a:r>
              <a:rPr lang="en-US" dirty="0" smtClean="0"/>
              <a:t>Decay fragments of </a:t>
            </a:r>
            <a:r>
              <a:rPr lang="en-US" i="1" dirty="0" smtClean="0"/>
              <a:t>c </a:t>
            </a:r>
            <a:r>
              <a:rPr lang="en-US" dirty="0" smtClean="0"/>
              <a:t>and </a:t>
            </a:r>
            <a:r>
              <a:rPr lang="en-US" i="1" dirty="0" smtClean="0"/>
              <a:t>b</a:t>
            </a:r>
            <a:r>
              <a:rPr lang="en-US" dirty="0" smtClean="0"/>
              <a:t>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66F8-5820-43AD-9453-F8384152BD34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36958" y="5486400"/>
            <a:ext cx="230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Djordjevic,et</a:t>
            </a:r>
            <a:r>
              <a:rPr lang="en-US" sz="1200" dirty="0" smtClean="0"/>
              <a:t> al. PLB632 (2006)</a:t>
            </a:r>
          </a:p>
        </p:txBody>
      </p:sp>
      <p:grpSp>
        <p:nvGrpSpPr>
          <p:cNvPr id="9" name="Group 11"/>
          <p:cNvGrpSpPr/>
          <p:nvPr/>
        </p:nvGrpSpPr>
        <p:grpSpPr>
          <a:xfrm>
            <a:off x="4872038" y="1524000"/>
            <a:ext cx="4043362" cy="3942436"/>
            <a:chOff x="2438400" y="2085201"/>
            <a:chExt cx="4043362" cy="394243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38400" y="2085201"/>
              <a:ext cx="4043362" cy="394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2" name="Group 15"/>
            <p:cNvGrpSpPr/>
            <p:nvPr/>
          </p:nvGrpSpPr>
          <p:grpSpPr>
            <a:xfrm>
              <a:off x="3200400" y="4489847"/>
              <a:ext cx="1066800" cy="338554"/>
              <a:chOff x="5181600" y="3991967"/>
              <a:chExt cx="1066800" cy="33855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181600" y="4038600"/>
                <a:ext cx="1066800" cy="15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257800" y="3991967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2"/>
                    </a:solidFill>
                  </a:rPr>
                  <a:t>e</a:t>
                </a:r>
                <a:r>
                  <a:rPr lang="en-US" sz="1600" b="1" baseline="30000" dirty="0" smtClean="0">
                    <a:solidFill>
                      <a:schemeClr val="accent2"/>
                    </a:solidFill>
                  </a:rPr>
                  <a:t>-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5181600" y="3654623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504D"/>
                </a:solidFill>
              </a:rPr>
              <a:t>PHENIX NPE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Elastic Loss?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Appreciable!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Finite time effects small</a:t>
            </a:r>
            <a:endParaRPr lang="en-US" sz="2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1A048-0DD6-4D3B-8CE5-39F678492AA2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0" name="Group 13"/>
          <p:cNvGrpSpPr/>
          <p:nvPr/>
        </p:nvGrpSpPr>
        <p:grpSpPr>
          <a:xfrm>
            <a:off x="123853" y="1676400"/>
            <a:ext cx="4200673" cy="4724400"/>
            <a:chOff x="123853" y="1676400"/>
            <a:chExt cx="4200673" cy="4724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3" y="1676400"/>
              <a:ext cx="4200673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241313" y="6123801"/>
              <a:ext cx="1797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Mustafa, PRC72 (2005)</a:t>
              </a: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4714466" y="1600200"/>
            <a:ext cx="4429534" cy="4724400"/>
            <a:chOff x="4714466" y="1600200"/>
            <a:chExt cx="4429534" cy="4724400"/>
          </a:xfrm>
        </p:grpSpPr>
        <p:pic>
          <p:nvPicPr>
            <p:cNvPr id="1167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466" y="1600200"/>
              <a:ext cx="3972334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994868" y="6047601"/>
              <a:ext cx="3149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Adil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WAH, Wicks, PRC75 (2007)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pQCD Picture Inadequate at RHIC?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E905-E6EE-4B1E-9311-5D1B6AEA6CBC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2566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3657600"/>
            <a:ext cx="3505200" cy="296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24000" y="6581001"/>
            <a:ext cx="204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Wicks et al., NPA784, 2007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287963" y="6338888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  <p:pic>
        <p:nvPicPr>
          <p:cNvPr id="11489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948690"/>
            <a:ext cx="3276600" cy="278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893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3962400"/>
            <a:ext cx="523375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0587" y="1066800"/>
            <a:ext cx="5023693" cy="229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85217" y="3429000"/>
            <a:ext cx="2006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PRL 105 (2010)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85217" y="3685401"/>
            <a:ext cx="1878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PRL 98 (2007)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62034" y="2981980"/>
            <a:ext cx="1396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 smtClean="0">
                <a:solidFill>
                  <a:schemeClr val="bg1"/>
                </a:solidFill>
              </a:rPr>
              <a:t>1400</a:t>
            </a:r>
            <a:r>
              <a:rPr lang="en-US" sz="2400" baseline="-35000" dirty="0" smtClean="0">
                <a:solidFill>
                  <a:srgbClr val="005400"/>
                </a:solidFill>
              </a:rPr>
              <a:t>-375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 to 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3810000" cy="1676400"/>
          </a:xfrm>
          <a:scene3d>
            <a:camera prst="orthographicFront">
              <a:rot lat="0" lon="0" rev="0"/>
            </a:camera>
            <a:lightRig rig="threePt" dir="t"/>
          </a:scene3d>
        </p:spPr>
        <p:txBody>
          <a:bodyPr>
            <a:normAutofit/>
          </a:bodyPr>
          <a:lstStyle/>
          <a:p>
            <a:r>
              <a:rPr lang="en-US" dirty="0" smtClean="0"/>
              <a:t>Best fit WHDG to PHENIX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</a:p>
          <a:p>
            <a:pPr lvl="1"/>
            <a:r>
              <a:rPr lang="en-US" dirty="0" err="1" smtClean="0"/>
              <a:t>dN</a:t>
            </a:r>
            <a:r>
              <a:rPr lang="en-US" baseline="-25000" dirty="0" err="1" smtClean="0"/>
              <a:t>g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1400</a:t>
            </a:r>
            <a:r>
              <a:rPr lang="en-US" sz="2400" baseline="45000" dirty="0" smtClean="0"/>
              <a:t>+200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BFCD-397D-45E0-B8A6-BE82C1BAF22A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516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1066800"/>
            <a:ext cx="492435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4419600"/>
            <a:ext cx="82296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Extremely conservative zero parameter extrapolation to LHC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Assume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medium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dN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/d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h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Keep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0.3 fixed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665" y="4191000"/>
            <a:ext cx="1822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PRC77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634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1143000"/>
            <a:ext cx="4419600" cy="2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632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092060"/>
            <a:ext cx="4267200" cy="283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Predictions vs.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4953000"/>
            <a:ext cx="2362200" cy="106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All data preliminary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85CA-5937-4AC7-9C31-B32D6E25779E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800" y="129540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0-5%</a:t>
            </a:r>
          </a:p>
          <a:p>
            <a:r>
              <a:rPr lang="en-US" dirty="0" smtClean="0"/>
              <a:t>h</a:t>
            </a:r>
            <a:r>
              <a:rPr lang="en-US" baseline="30000" dirty="0" smtClean="0"/>
              <a:t>±</a:t>
            </a:r>
          </a:p>
        </p:txBody>
      </p:sp>
      <p:pic>
        <p:nvPicPr>
          <p:cNvPr id="1050633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4841" y="3937311"/>
            <a:ext cx="3972159" cy="253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005444" y="129540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40-50%</a:t>
            </a:r>
          </a:p>
          <a:p>
            <a:r>
              <a:rPr lang="en-US" dirty="0" smtClean="0"/>
              <a:t>h</a:t>
            </a:r>
            <a:r>
              <a:rPr lang="en-US" baseline="30000" dirty="0" smtClean="0"/>
              <a:t>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6248400"/>
            <a:ext cx="18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arXiv:1203.2160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5882" y="5253335"/>
            <a:ext cx="223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√s = 2.76 </a:t>
            </a:r>
            <a:r>
              <a:rPr lang="en-US" sz="2400" dirty="0" err="1" smtClean="0">
                <a:solidFill>
                  <a:srgbClr val="005400"/>
                </a:solidFill>
              </a:rPr>
              <a:t>ATeV</a:t>
            </a:r>
            <a:endParaRPr lang="en-US" sz="2400" dirty="0" smtClean="0">
              <a:solidFill>
                <a:srgbClr val="0054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442" y="3657600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CMS, arXiv:1202.2554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15642" y="3657600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CMS, arXiv:1204.1850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48200" y="4154269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0-20%</a:t>
            </a:r>
          </a:p>
          <a:p>
            <a:r>
              <a:rPr lang="en-US" dirty="0" smtClean="0"/>
              <a:t>D</a:t>
            </a: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Quant. (</a:t>
            </a:r>
            <a:r>
              <a:rPr lang="en-US" dirty="0" err="1" smtClean="0"/>
              <a:t>Qual</a:t>
            </a:r>
            <a:r>
              <a:rPr lang="en-US" dirty="0" smtClean="0"/>
              <a:t>?) Conclusions Require...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Further experimental results</a:t>
            </a:r>
          </a:p>
          <a:p>
            <a:r>
              <a:rPr lang="en-US" dirty="0" smtClean="0"/>
              <a:t>Theoretically, investigation of the effects of</a:t>
            </a:r>
          </a:p>
          <a:p>
            <a:pPr lvl="1"/>
            <a:r>
              <a:rPr lang="en-US" dirty="0" smtClean="0"/>
              <a:t>higher orders in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				(</a:t>
            </a:r>
            <a:r>
              <a:rPr lang="en-US" b="1" i="1" dirty="0" smtClean="0"/>
              <a:t>large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/</a:t>
            </a:r>
            <a:r>
              <a:rPr lang="en-US" dirty="0" err="1" smtClean="0"/>
              <a:t>xE</a:t>
            </a:r>
            <a:r>
              <a:rPr lang="en-US" dirty="0" smtClean="0"/>
              <a:t>				(</a:t>
            </a:r>
            <a:r>
              <a:rPr lang="en-US" b="1" i="1" dirty="0" smtClean="0"/>
              <a:t>large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M</a:t>
            </a:r>
            <a:r>
              <a:rPr lang="en-US" baseline="-25000" dirty="0" smtClean="0"/>
              <a:t>Q</a:t>
            </a:r>
            <a:r>
              <a:rPr lang="en-US" dirty="0" smtClean="0"/>
              <a:t>/E				(large?)</a:t>
            </a:r>
          </a:p>
          <a:p>
            <a:pPr lvl="2"/>
            <a:r>
              <a:rPr lang="en-US" dirty="0" smtClean="0"/>
              <a:t>opacity			(large?)</a:t>
            </a:r>
          </a:p>
          <a:p>
            <a:pPr lvl="1"/>
            <a:r>
              <a:rPr lang="en-US" dirty="0" smtClean="0"/>
              <a:t>geometry</a:t>
            </a:r>
          </a:p>
          <a:p>
            <a:pPr lvl="2"/>
            <a:r>
              <a:rPr lang="en-US" dirty="0" smtClean="0"/>
              <a:t>uncertainty in IC		(small)</a:t>
            </a:r>
          </a:p>
          <a:p>
            <a:pPr lvl="2"/>
            <a:r>
              <a:rPr lang="en-US" dirty="0" smtClean="0"/>
              <a:t>coupling to flow		(large?)</a:t>
            </a:r>
          </a:p>
          <a:p>
            <a:pPr lvl="2"/>
            <a:r>
              <a:rPr lang="en-US" dirty="0" err="1" smtClean="0"/>
              <a:t>Eloss</a:t>
            </a:r>
            <a:r>
              <a:rPr lang="en-US" dirty="0" smtClean="0"/>
              <a:t> geom. approx.		(?)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t </a:t>
            </a:r>
            <a:r>
              <a:rPr lang="en-US" dirty="0" smtClean="0"/>
              <a:t>&lt; 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				(</a:t>
            </a:r>
            <a:r>
              <a:rPr lang="en-US" b="1" i="1" dirty="0" smtClean="0"/>
              <a:t>large</a:t>
            </a:r>
            <a:r>
              <a:rPr lang="en-US" dirty="0" smtClean="0"/>
              <a:t>: see </a:t>
            </a:r>
            <a:r>
              <a:rPr lang="en-US" dirty="0" err="1" smtClean="0"/>
              <a:t>Buzzatti</a:t>
            </a:r>
            <a:r>
              <a:rPr lang="en-US" dirty="0" smtClean="0"/>
              <a:t> and </a:t>
            </a:r>
            <a:r>
              <a:rPr lang="en-US" dirty="0" err="1" smtClean="0"/>
              <a:t>Gyulassy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dyn</a:t>
            </a:r>
            <a:r>
              <a:rPr lang="en-US" dirty="0" smtClean="0"/>
              <a:t>. vs. static centers		(see </a:t>
            </a:r>
            <a:r>
              <a:rPr lang="en-US" dirty="0" err="1" smtClean="0"/>
              <a:t>Djordjevic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hydro background		(see </a:t>
            </a:r>
            <a:r>
              <a:rPr lang="en-US" dirty="0" err="1" smtClean="0"/>
              <a:t>Renk</a:t>
            </a:r>
            <a:r>
              <a:rPr lang="en-US" dirty="0" smtClean="0"/>
              <a:t>, </a:t>
            </a:r>
            <a:r>
              <a:rPr lang="en-US" dirty="0" err="1" smtClean="0"/>
              <a:t>Majumder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better treatment of</a:t>
            </a:r>
          </a:p>
          <a:p>
            <a:pPr lvl="2"/>
            <a:r>
              <a:rPr lang="en-US" dirty="0" err="1" smtClean="0"/>
              <a:t>Coh</a:t>
            </a:r>
            <a:r>
              <a:rPr lang="en-US" dirty="0" smtClean="0"/>
              <a:t>. vs. </a:t>
            </a:r>
            <a:r>
              <a:rPr lang="en-US" dirty="0" err="1" smtClean="0"/>
              <a:t>decoh</a:t>
            </a:r>
            <a:r>
              <a:rPr lang="en-US" dirty="0" smtClean="0"/>
              <a:t>. </a:t>
            </a:r>
            <a:r>
              <a:rPr lang="en-US" dirty="0" err="1" smtClean="0"/>
              <a:t>multigluons</a:t>
            </a:r>
            <a:r>
              <a:rPr lang="en-US" dirty="0" smtClean="0"/>
              <a:t>	(see </a:t>
            </a:r>
            <a:r>
              <a:rPr lang="en-US" dirty="0" err="1" smtClean="0"/>
              <a:t>Mehtar-Tani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elastic E-loss</a:t>
            </a:r>
          </a:p>
          <a:p>
            <a:pPr lvl="2"/>
            <a:r>
              <a:rPr lang="en-US" dirty="0" smtClean="0"/>
              <a:t>E-loss in confined matter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39BB-F366-44F4-9BFC-FD645C801B27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Attempt at NLO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9000"/>
            <a:ext cx="8229600" cy="4876800"/>
          </a:xfrm>
        </p:spPr>
        <p:txBody>
          <a:bodyPr/>
          <a:lstStyle/>
          <a:p>
            <a:r>
              <a:rPr lang="en-US" dirty="0" smtClean="0"/>
              <a:t>Running coupling </a:t>
            </a:r>
            <a:r>
              <a:rPr lang="en-US" dirty="0" err="1" smtClean="0"/>
              <a:t>ansatz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F652-AFBC-4D42-8BB5-B69410FA69A0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4688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6731" y="1524000"/>
            <a:ext cx="5483269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88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5085772"/>
            <a:ext cx="8534400" cy="161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400800" y="5029200"/>
            <a:ext cx="1508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 </a:t>
            </a:r>
            <a:r>
              <a:rPr lang="en-US" sz="1200" dirty="0" err="1" smtClean="0"/>
              <a:t>Buzzatti</a:t>
            </a:r>
            <a:r>
              <a:rPr lang="en-US" sz="1200" dirty="0" smtClean="0"/>
              <a:t>, HP2012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96E2-C52C-45A4-B9DB-D2A6DDE0618F}" type="slidenum">
              <a:rPr lang="en-US"/>
              <a:pPr/>
              <a:t>29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Heavy Quark E-Loss in AdS/CFT</a:t>
            </a:r>
            <a:endParaRPr lang="en-US" dirty="0"/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5410200"/>
          </a:xfrm>
        </p:spPr>
        <p:txBody>
          <a:bodyPr/>
          <a:lstStyle/>
          <a:p>
            <a:r>
              <a:rPr lang="en-US" dirty="0"/>
              <a:t>Model heavy quark jet energy loss by embedding string in </a:t>
            </a:r>
            <a:r>
              <a:rPr lang="en-US" dirty="0" err="1"/>
              <a:t>AdS</a:t>
            </a:r>
            <a:r>
              <a:rPr lang="en-US" dirty="0"/>
              <a:t> space</a:t>
            </a:r>
          </a:p>
          <a:p>
            <a:pPr lvl="1"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>
              <a:buNone/>
            </a:pPr>
            <a:endParaRPr lang="en-US" baseline="-25000" dirty="0"/>
          </a:p>
          <a:p>
            <a:pPr lvl="1">
              <a:buFontTx/>
              <a:buNone/>
            </a:pP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pl</a:t>
            </a:r>
            <a:r>
              <a:rPr lang="en-US" baseline="30000" dirty="0">
                <a:latin typeface="Symbol" pitchFamily="18" charset="2"/>
              </a:rPr>
              <a:t>1/2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/2M</a:t>
            </a:r>
            <a:r>
              <a:rPr lang="en-US" baseline="-25000" dirty="0"/>
              <a:t>q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3962400" y="2438400"/>
            <a:ext cx="5181600" cy="2943999"/>
            <a:chOff x="3962400" y="2438400"/>
            <a:chExt cx="5181600" cy="2943999"/>
          </a:xfrm>
        </p:grpSpPr>
        <p:graphicFrame>
          <p:nvGraphicFramePr>
            <p:cNvPr id="606212" name="Object 4"/>
            <p:cNvGraphicFramePr>
              <a:graphicFrameLocks noChangeAspect="1"/>
            </p:cNvGraphicFramePr>
            <p:nvPr/>
          </p:nvGraphicFramePr>
          <p:xfrm>
            <a:off x="3962400" y="2438400"/>
            <a:ext cx="5105400" cy="2543175"/>
          </p:xfrm>
          <a:graphic>
            <a:graphicData uri="http://schemas.openxmlformats.org/presentationml/2006/ole">
              <p:oleObj spid="_x0000_s1226754" name="Image" r:id="rId3" imgW="13561905" imgH="6755556" progId="">
                <p:embed/>
              </p:oleObj>
            </a:graphicData>
          </a:graphic>
        </p:graphicFrame>
        <p:sp>
          <p:nvSpPr>
            <p:cNvPr id="606214" name="Rectangle 6"/>
            <p:cNvSpPr>
              <a:spLocks noChangeArrowheads="1"/>
            </p:cNvSpPr>
            <p:nvPr/>
          </p:nvSpPr>
          <p:spPr bwMode="auto">
            <a:xfrm>
              <a:off x="4158789" y="5105400"/>
              <a:ext cx="49852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S </a:t>
              </a:r>
              <a:r>
                <a:rPr lang="en-US" sz="1200" dirty="0" err="1"/>
                <a:t>Gubser</a:t>
              </a:r>
              <a:r>
                <a:rPr lang="en-US" sz="1200" dirty="0"/>
                <a:t>, G </a:t>
              </a:r>
              <a:r>
                <a:rPr lang="en-US" sz="1200" dirty="0" err="1"/>
                <a:t>Michalogiorgakis</a:t>
              </a:r>
              <a:r>
                <a:rPr lang="en-US" sz="1200" dirty="0"/>
                <a:t>, S </a:t>
              </a:r>
              <a:r>
                <a:rPr lang="en-US" sz="1200" dirty="0" err="1"/>
                <a:t>Pufu</a:t>
              </a:r>
              <a:r>
                <a:rPr lang="en-US" sz="1200" dirty="0"/>
                <a:t>, Phys Rev </a:t>
              </a:r>
              <a:r>
                <a:rPr lang="en-US" sz="1200" b="1" dirty="0" smtClean="0"/>
                <a:t>D75</a:t>
              </a:r>
              <a:r>
                <a:rPr lang="en-US" sz="1200" dirty="0" smtClean="0"/>
                <a:t> (2007)</a:t>
              </a:r>
              <a:endParaRPr lang="en-US" sz="1200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68D5-DD9B-4BF2-B02B-F45B05D2E12A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04800" y="4343400"/>
            <a:ext cx="7086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Similar to Bethe-</a:t>
            </a:r>
            <a:r>
              <a:rPr lang="en-US" sz="2400" dirty="0" err="1">
                <a:solidFill>
                  <a:srgbClr val="005400"/>
                </a:solidFill>
              </a:rPr>
              <a:t>Heitler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-(T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/M</a:t>
            </a:r>
            <a:r>
              <a:rPr lang="en-US" sz="2000" baseline="-25000" dirty="0">
                <a:solidFill>
                  <a:srgbClr val="4D4D4D"/>
                </a:solidFill>
              </a:rPr>
              <a:t>q</a:t>
            </a:r>
            <a:r>
              <a:rPr lang="en-US" sz="2000" baseline="30000" dirty="0">
                <a:solidFill>
                  <a:srgbClr val="4D4D4D"/>
                </a:solidFill>
              </a:rPr>
              <a:t>2</a:t>
            </a:r>
            <a:r>
              <a:rPr lang="en-US" sz="2000" dirty="0">
                <a:solidFill>
                  <a:srgbClr val="4D4D4D"/>
                </a:solidFill>
              </a:rPr>
              <a:t>) 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endParaRPr lang="en-US" sz="2000" baseline="-250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en-US" sz="2400" baseline="-25000" dirty="0">
              <a:solidFill>
                <a:srgbClr val="4D4D4D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Very different from </a:t>
            </a:r>
            <a:r>
              <a:rPr lang="en-US" sz="2400" dirty="0" smtClean="0">
                <a:solidFill>
                  <a:srgbClr val="005400"/>
                </a:solidFill>
              </a:rPr>
              <a:t>usual </a:t>
            </a:r>
            <a:r>
              <a:rPr lang="en-US" sz="2400" dirty="0" err="1" smtClean="0">
                <a:solidFill>
                  <a:srgbClr val="005400"/>
                </a:solidFill>
              </a:rPr>
              <a:t>pQCD</a:t>
            </a:r>
            <a:r>
              <a:rPr lang="en-US" sz="2400" dirty="0" smtClean="0">
                <a:solidFill>
                  <a:srgbClr val="005400"/>
                </a:solidFill>
              </a:rPr>
              <a:t> and LPM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-LT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 log(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M</a:t>
            </a:r>
            <a:r>
              <a:rPr lang="en-US" sz="2000" baseline="-25000" dirty="0" err="1">
                <a:solidFill>
                  <a:srgbClr val="4D4D4D"/>
                </a:solidFill>
              </a:rPr>
              <a:t>q</a:t>
            </a:r>
            <a:r>
              <a:rPr lang="en-US" sz="2000" dirty="0">
                <a:solidFill>
                  <a:srgbClr val="4D4D4D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E&amp;M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known:</a:t>
            </a:r>
          </a:p>
          <a:p>
            <a:r>
              <a:rPr lang="en-US" dirty="0" smtClean="0"/>
              <a:t>QED Vertex: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Ex. of Precision QED: g - 2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2411-0EFC-4EDF-A30F-E48D4C990006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239644"/>
            <a:ext cx="4191000" cy="8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E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133600"/>
            <a:ext cx="1529920" cy="1347787"/>
          </a:xfrm>
          <a:prstGeom prst="rect">
            <a:avLst/>
          </a:prstGeom>
        </p:spPr>
      </p:pic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98" y="4419600"/>
            <a:ext cx="8636302" cy="6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562600"/>
            <a:ext cx="76057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6096000"/>
            <a:ext cx="3576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Hanneke</a:t>
            </a:r>
            <a:r>
              <a:rPr lang="en-US" sz="1200" dirty="0" smtClean="0"/>
              <a:t>, </a:t>
            </a:r>
            <a:r>
              <a:rPr lang="en-US" sz="1200" dirty="0" err="1" smtClean="0"/>
              <a:t>Fogwell</a:t>
            </a:r>
            <a:r>
              <a:rPr lang="en-US" sz="1200" dirty="0" smtClean="0"/>
              <a:t>, and </a:t>
            </a:r>
            <a:r>
              <a:rPr lang="en-US" sz="1200" dirty="0" err="1" smtClean="0"/>
              <a:t>Gabrielse</a:t>
            </a:r>
            <a:r>
              <a:rPr lang="en-US" sz="1200" dirty="0" smtClean="0"/>
              <a:t>, PRL100 (2008)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510540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Gabrielse</a:t>
            </a:r>
            <a:r>
              <a:rPr lang="en-US" sz="1200" dirty="0" smtClean="0"/>
              <a:t> et al., PRL97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C363-D587-46D0-ADC7-FA6C97A3387D}" type="slidenum">
              <a:rPr lang="en-US"/>
              <a:pPr/>
              <a:t>30</a:t>
            </a:fld>
            <a:endParaRPr lang="en-US"/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AdS/CFT and HQ at RHIC</a:t>
            </a:r>
            <a:endParaRPr lang="en-US" dirty="0"/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6172200"/>
          </a:xfrm>
        </p:spPr>
        <p:txBody>
          <a:bodyPr>
            <a:normAutofit/>
          </a:bodyPr>
          <a:lstStyle/>
          <a:p>
            <a:r>
              <a:rPr lang="en-US" dirty="0"/>
              <a:t>String drag: </a:t>
            </a:r>
            <a:r>
              <a:rPr lang="en-US" dirty="0" smtClean="0"/>
              <a:t>qualitative agreement in heavy flavor sector</a:t>
            </a:r>
          </a:p>
          <a:p>
            <a:pPr lvl="1"/>
            <a:endParaRPr lang="en-US" dirty="0" smtClean="0"/>
          </a:p>
        </p:txBody>
      </p:sp>
      <p:graphicFrame>
        <p:nvGraphicFramePr>
          <p:cNvPr id="1002500" name="Object 4"/>
          <p:cNvGraphicFramePr>
            <a:graphicFrameLocks noChangeAspect="1"/>
          </p:cNvGraphicFramePr>
          <p:nvPr/>
        </p:nvGraphicFramePr>
        <p:xfrm>
          <a:off x="76200" y="2266990"/>
          <a:ext cx="3886200" cy="3757456"/>
        </p:xfrm>
        <a:graphic>
          <a:graphicData uri="http://schemas.openxmlformats.org/presentationml/2006/ole">
            <p:oleObj spid="_x0000_s1228802" name="Image" r:id="rId3" imgW="11873016" imgH="11479365" progId="">
              <p:embed/>
            </p:oleObj>
          </a:graphicData>
        </a:graphic>
      </p:graphicFrame>
      <p:sp>
        <p:nvSpPr>
          <p:cNvPr id="1002501" name="Text Box 5"/>
          <p:cNvSpPr txBox="1">
            <a:spLocks noChangeArrowheads="1"/>
          </p:cNvSpPr>
          <p:nvPr/>
        </p:nvSpPr>
        <p:spPr bwMode="auto">
          <a:xfrm>
            <a:off x="152400" y="5819001"/>
            <a:ext cx="1415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</a:t>
            </a:r>
            <a:r>
              <a:rPr lang="en-US" sz="1200" dirty="0" smtClean="0"/>
              <a:t>PhD Thesis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17C5-BADD-4ABC-925D-C02B0BFCE65E}" type="datetime1">
              <a:rPr lang="en-US" smtClean="0"/>
              <a:pPr/>
              <a:t>6/26/2012</a:t>
            </a:fld>
            <a:endParaRPr lang="en-US"/>
          </a:p>
        </p:txBody>
      </p:sp>
      <p:pic>
        <p:nvPicPr>
          <p:cNvPr id="92569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7200" y="2313801"/>
            <a:ext cx="484798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777373" y="6047601"/>
            <a:ext cx="3366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Akamatsu</a:t>
            </a:r>
            <a:r>
              <a:rPr lang="en-US" sz="1200" dirty="0" smtClean="0"/>
              <a:t>, </a:t>
            </a:r>
            <a:r>
              <a:rPr lang="en-US" sz="1200" dirty="0" err="1" smtClean="0"/>
              <a:t>Hatsuda</a:t>
            </a:r>
            <a:r>
              <a:rPr lang="en-US" sz="1200" dirty="0" smtClean="0"/>
              <a:t>, and Hirano, PRC79, 2009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73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0908" y="1944188"/>
            <a:ext cx="3468305" cy="247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AdS/CFT and HQ at LHC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D Predictions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25963"/>
          </a:xfrm>
        </p:spPr>
        <p:txBody>
          <a:bodyPr/>
          <a:lstStyle/>
          <a:p>
            <a:r>
              <a:rPr lang="en-US" dirty="0" smtClean="0"/>
              <a:t>B Predictions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CEEA-8497-457E-BADC-CDF1C2A0E6E4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2800" y="4343400"/>
            <a:ext cx="2491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PANIC11 (arXiv:1108.5876)</a:t>
            </a:r>
          </a:p>
          <a:p>
            <a:r>
              <a:rPr lang="en-US" sz="1200" dirty="0" smtClean="0"/>
              <a:t>ALICE, arXiv:1203.2160</a:t>
            </a:r>
          </a:p>
          <a:p>
            <a:r>
              <a:rPr lang="en-US" sz="1200" dirty="0" smtClean="0"/>
              <a:t>CMS, JHEP 1205 (2012) 063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6096000" y="3138100"/>
            <a:ext cx="685800" cy="276999"/>
          </a:xfrm>
          <a:prstGeom prst="rect">
            <a:avLst/>
          </a:prstGeom>
          <a:noFill/>
          <a:ln w="19050">
            <a:solidFill>
              <a:schemeClr val="accent6">
                <a:lumMod val="75000"/>
                <a:alpha val="70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6096000" y="3200400"/>
            <a:ext cx="685800" cy="152400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7299288" y="2729049"/>
            <a:ext cx="118872" cy="137160"/>
          </a:xfrm>
          <a:prstGeom prst="rect">
            <a:avLst/>
          </a:prstGeom>
          <a:noFill/>
          <a:ln w="19050">
            <a:solidFill>
              <a:schemeClr val="accent6">
                <a:lumMod val="75000"/>
                <a:alpha val="69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7298488" y="2773512"/>
            <a:ext cx="118872" cy="45720"/>
          </a:xfrm>
          <a:prstGeom prst="rect">
            <a:avLst/>
          </a:prstGeom>
          <a:solidFill>
            <a:schemeClr val="tx1">
              <a:lumMod val="50000"/>
              <a:lumOff val="50000"/>
              <a:alpha val="70000"/>
            </a:schemeClr>
          </a:solidFill>
          <a:ln w="19050">
            <a:noFill/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7406309" y="2667000"/>
            <a:ext cx="9204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CMS B→J/</a:t>
            </a:r>
            <a:r>
              <a:rPr lang="en-US" sz="1000" b="1" i="1" dirty="0" smtClean="0">
                <a:latin typeface="Symbol" pitchFamily="18" charset="2"/>
              </a:rPr>
              <a:t>y</a:t>
            </a:r>
            <a:endParaRPr lang="en-US" sz="1000" b="1" dirty="0" smtClean="0">
              <a:latin typeface="Symbol" pitchFamily="18" charset="2"/>
            </a:endParaRPr>
          </a:p>
        </p:txBody>
      </p:sp>
      <p:sp>
        <p:nvSpPr>
          <p:cNvPr id="22" name="Content Placeholder 8"/>
          <p:cNvSpPr txBox="1">
            <a:spLocks/>
          </p:cNvSpPr>
          <p:nvPr/>
        </p:nvSpPr>
        <p:spPr>
          <a:xfrm>
            <a:off x="457200" y="48768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AdS HQ Drag appears to oversuppress 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Roughly correct description of B→J/</a:t>
            </a:r>
            <a:r>
              <a:rPr kumimoji="0" lang="en-US" sz="2800" b="0" i="1" u="none" strike="noStrike" kern="1200" cap="none" spc="0" normalizeH="0" baseline="0" noProof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pic>
        <p:nvPicPr>
          <p:cNvPr id="10670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957796"/>
            <a:ext cx="3962400" cy="263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608516" y="2133600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0-20%</a:t>
            </a:r>
          </a:p>
          <a:p>
            <a:r>
              <a:rPr lang="en-US" dirty="0" smtClean="0"/>
              <a:t>D</a:t>
            </a: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Quark E-Loss in 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71800"/>
            <a:ext cx="50292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Complications:</a:t>
            </a:r>
          </a:p>
          <a:p>
            <a:pPr lvl="1"/>
            <a:r>
              <a:rPr lang="en-US" dirty="0" smtClean="0"/>
              <a:t>string endpoints fall</a:t>
            </a:r>
          </a:p>
          <a:p>
            <a:pPr lvl="2">
              <a:buNone/>
            </a:pPr>
            <a:r>
              <a:rPr lang="en-US" dirty="0" smtClean="0"/>
              <a:t>=&gt; painful </a:t>
            </a:r>
            <a:r>
              <a:rPr lang="en-US" dirty="0" err="1" smtClean="0"/>
              <a:t>numerics</a:t>
            </a:r>
            <a:endParaRPr lang="en-US" dirty="0" smtClean="0"/>
          </a:p>
          <a:p>
            <a:pPr lvl="1"/>
            <a:r>
              <a:rPr lang="en-US" dirty="0" smtClean="0"/>
              <a:t>relation to HI meas.</a:t>
            </a:r>
          </a:p>
          <a:p>
            <a:pPr lvl="2"/>
            <a:r>
              <a:rPr lang="en-US" dirty="0" smtClean="0"/>
              <a:t>less obvious than HQ</a:t>
            </a:r>
          </a:p>
          <a:p>
            <a:r>
              <a:rPr lang="en-US" dirty="0" smtClean="0"/>
              <a:t>In principle, compute </a:t>
            </a:r>
            <a:r>
              <a:rPr lang="en-US" dirty="0" err="1" smtClean="0"/>
              <a:t>T</a:t>
            </a:r>
            <a:r>
              <a:rPr lang="en-US" baseline="30000" dirty="0" err="1" smtClean="0">
                <a:latin typeface="Symbol" pitchFamily="18" charset="2"/>
              </a:rPr>
              <a:t>mn</a:t>
            </a:r>
            <a:r>
              <a:rPr lang="en-US" dirty="0" smtClean="0"/>
              <a:t> from graviton emission</a:t>
            </a:r>
          </a:p>
          <a:p>
            <a:pPr lvl="1"/>
            <a:r>
              <a:rPr lang="en-US" dirty="0" smtClean="0"/>
              <a:t>Extremely hard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25CC7-441E-4866-B270-1DBD7662407E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137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0620" y="999955"/>
            <a:ext cx="6261780" cy="197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53200" y="2694801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Chesler</a:t>
            </a:r>
            <a:r>
              <a:rPr lang="en-US" sz="1200" dirty="0" smtClean="0"/>
              <a:t> et al., PRD79 (2009)</a:t>
            </a:r>
          </a:p>
        </p:txBody>
      </p:sp>
      <p:pic>
        <p:nvPicPr>
          <p:cNvPr id="101376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3276600"/>
            <a:ext cx="3508323" cy="290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for Lights from AdS/CFT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r>
              <a:rPr lang="en-US" dirty="0" smtClean="0"/>
              <a:t>Original definition + original energy loss calculation =&gt; generic Bragg peak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Intermediate-t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depends strongly on 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EF399-09C2-426D-ACED-BF0B8F4C88E3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53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2482525"/>
            <a:ext cx="5153025" cy="3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638800" y="5181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Chesler</a:t>
            </a:r>
            <a:r>
              <a:rPr lang="en-US" sz="1200" dirty="0" smtClean="0"/>
              <a:t> et al., PRD79 (2009)</a:t>
            </a:r>
          </a:p>
          <a:p>
            <a:r>
              <a:rPr lang="en-US" sz="1200" dirty="0" smtClean="0"/>
              <a:t>See also: </a:t>
            </a:r>
            <a:r>
              <a:rPr lang="en-US" sz="1200" dirty="0" err="1" smtClean="0"/>
              <a:t>Gubser</a:t>
            </a:r>
            <a:r>
              <a:rPr lang="en-US" sz="1200" dirty="0" smtClean="0"/>
              <a:t> et al., JHEP 0810 (2008) Arnold and </a:t>
            </a:r>
            <a:r>
              <a:rPr lang="en-US" sz="1200" dirty="0" err="1" smtClean="0"/>
              <a:t>Vaman</a:t>
            </a:r>
            <a:r>
              <a:rPr lang="en-US" sz="1200" dirty="0" smtClean="0"/>
              <a:t>, JHEP 1010 (2010)</a:t>
            </a:r>
          </a:p>
        </p:txBody>
      </p:sp>
      <p:pic>
        <p:nvPicPr>
          <p:cNvPr id="1153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2590800"/>
            <a:ext cx="1893570" cy="7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5181600" y="3200400"/>
            <a:ext cx="1143000" cy="22860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3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9896" y="4191000"/>
            <a:ext cx="3341704" cy="8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AdS/CFT Light Parton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Simple Bragg Peak Model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/>
              <a:t>f</a:t>
            </a:r>
            <a:r>
              <a:rPr lang="en-US" dirty="0" smtClean="0"/>
              <a:t> ~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therm</a:t>
            </a:r>
            <a:r>
              <a:rPr lang="en-US" dirty="0" smtClean="0"/>
              <a:t> – t)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Large uncertainty due to T(t)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9917-0968-4963-BA33-E24D4838D2B5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552437"/>
            <a:ext cx="4495800" cy="283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455849" y="2840154"/>
            <a:ext cx="887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0.2 </a:t>
            </a:r>
            <a:r>
              <a:rPr lang="en-US" sz="1600" b="1" dirty="0" err="1" smtClean="0"/>
              <a:t>TeV</a:t>
            </a:r>
            <a:endParaRPr lang="en-US" sz="1600" b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2514600"/>
            <a:ext cx="4267200" cy="302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0" y="3709131"/>
            <a:ext cx="897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2.76 </a:t>
            </a:r>
            <a:r>
              <a:rPr lang="en-US" sz="1400" b="1" dirty="0" err="1" smtClean="0"/>
              <a:t>TeV</a:t>
            </a:r>
            <a:endParaRPr lang="en-US" sz="14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907582" y="5388508"/>
            <a:ext cx="1807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JPhysG38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AdS/CFT Light q E-Loss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990600"/>
            <a:ext cx="51816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Static thermal medium =&gt; very short therm. time</a:t>
            </a:r>
          </a:p>
          <a:p>
            <a:pPr lvl="1"/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th</a:t>
            </a:r>
            <a:r>
              <a:rPr lang="en-US" dirty="0" smtClean="0"/>
              <a:t> ~ 2.7 fm</a:t>
            </a:r>
          </a:p>
          <a:p>
            <a:pPr lvl="2"/>
            <a:r>
              <a:rPr lang="en-US" dirty="0" smtClean="0"/>
              <a:t>AdS likely </a:t>
            </a:r>
            <a:r>
              <a:rPr lang="en-US" dirty="0" err="1" smtClean="0"/>
              <a:t>oversuppresses</a:t>
            </a:r>
            <a:r>
              <a:rPr lang="en-US" dirty="0" smtClean="0"/>
              <a:t> compared to data</a:t>
            </a:r>
          </a:p>
          <a:p>
            <a:r>
              <a:rPr lang="en-US" dirty="0" smtClean="0"/>
              <a:t>Examine T ~ 1/</a:t>
            </a:r>
            <a:r>
              <a:rPr lang="en-US" dirty="0" smtClean="0">
                <a:latin typeface="Symbol" pitchFamily="18" charset="2"/>
              </a:rPr>
              <a:t>t</a:t>
            </a:r>
            <a:r>
              <a:rPr lang="en-US" baseline="30000" dirty="0" smtClean="0"/>
              <a:t>1/3</a:t>
            </a:r>
            <a:r>
              <a:rPr lang="en-US" dirty="0" smtClean="0"/>
              <a:t> </a:t>
            </a:r>
            <a:r>
              <a:rPr lang="en-US" dirty="0" err="1" smtClean="0"/>
              <a:t>geom</a:t>
            </a:r>
            <a:endParaRPr lang="en-US" dirty="0" smtClean="0"/>
          </a:p>
          <a:p>
            <a:pPr lvl="1"/>
            <a:r>
              <a:rPr lang="en-US" dirty="0" err="1" smtClean="0">
                <a:latin typeface="Symbol" pitchFamily="18" charset="2"/>
              </a:rPr>
              <a:t>t</a:t>
            </a:r>
            <a:r>
              <a:rPr lang="en-US" baseline="-25000" dirty="0" err="1" smtClean="0"/>
              <a:t>th</a:t>
            </a:r>
            <a:r>
              <a:rPr lang="en-US" dirty="0" smtClean="0"/>
              <a:t> ~ 4.1 fm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297D-6ED9-4367-B9DC-F057537CBD21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5" y="971769"/>
            <a:ext cx="3847963" cy="242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743200" y="5700585"/>
            <a:ext cx="1807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JPhysG38 (2011)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6811" y="1217553"/>
            <a:ext cx="798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0.2 </a:t>
            </a:r>
            <a:r>
              <a:rPr lang="en-US" sz="1400" b="1" dirty="0" err="1" smtClean="0"/>
              <a:t>TeV</a:t>
            </a:r>
            <a:endParaRPr lang="en-US" sz="1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04800" y="5862935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Simple Bragg peak model</a:t>
            </a:r>
          </a:p>
        </p:txBody>
      </p:sp>
      <p:pic>
        <p:nvPicPr>
          <p:cNvPr id="101069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200400"/>
            <a:ext cx="3827534" cy="271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133600" y="4292600"/>
            <a:ext cx="897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2.76 </a:t>
            </a:r>
            <a:r>
              <a:rPr lang="en-US" sz="1400" b="1" dirty="0" err="1" smtClean="0"/>
              <a:t>TeV</a:t>
            </a:r>
            <a:endParaRPr lang="en-US" sz="1400" b="1" dirty="0" smtClean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343401"/>
            <a:ext cx="3661396" cy="23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077200" y="3852446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 </a:t>
            </a:r>
            <a:r>
              <a:rPr lang="en-US" sz="1600" dirty="0" err="1" smtClean="0"/>
              <a:t>Morad</a:t>
            </a:r>
            <a:endParaRPr lang="en-US" sz="1600" dirty="0" smtClean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629400" y="4191000"/>
            <a:ext cx="15240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3467-40D7-40D2-AB4A-51E2FAF21160}" type="slidenum">
              <a:rPr lang="en-US"/>
              <a:pPr/>
              <a:t>36</a:t>
            </a:fld>
            <a:endParaRPr lang="en-US"/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Does pQCD or AdS Yield Correct Mass &amp; Momentum </a:t>
            </a:r>
            <a:r>
              <a:rPr lang="en-US" sz="4000" dirty="0" err="1" smtClean="0"/>
              <a:t>Dependecies</a:t>
            </a:r>
            <a:r>
              <a:rPr lang="en-US" sz="4000" dirty="0" smtClean="0"/>
              <a:t> at LHC?</a:t>
            </a:r>
            <a:endParaRPr lang="en-US" sz="4000" dirty="0"/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2819400" y="5689600"/>
            <a:ext cx="62547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4D4D4D"/>
                </a:solidFill>
              </a:rPr>
              <a:t>T(</a:t>
            </a:r>
            <a:r>
              <a:rPr lang="en-US" sz="1400" dirty="0">
                <a:solidFill>
                  <a:srgbClr val="4D4D4D"/>
                </a:solidFill>
                <a:latin typeface="Symbol" pitchFamily="18" charset="2"/>
              </a:rPr>
              <a:t>t</a:t>
            </a:r>
            <a:r>
              <a:rPr lang="en-US" sz="1400" baseline="-25000" dirty="0">
                <a:solidFill>
                  <a:srgbClr val="4D4D4D"/>
                </a:solidFill>
              </a:rPr>
              <a:t>0</a:t>
            </a:r>
            <a:r>
              <a:rPr lang="en-US" sz="1400" dirty="0">
                <a:solidFill>
                  <a:srgbClr val="4D4D4D"/>
                </a:solidFill>
              </a:rPr>
              <a:t>): </a:t>
            </a:r>
            <a:r>
              <a:rPr lang="en-US" sz="1400" dirty="0" smtClean="0">
                <a:solidFill>
                  <a:srgbClr val="4D4D4D"/>
                </a:solidFill>
              </a:rPr>
              <a:t>“(”, </a:t>
            </a:r>
            <a:r>
              <a:rPr lang="en-US" sz="1400" dirty="0">
                <a:solidFill>
                  <a:srgbClr val="4D4D4D"/>
                </a:solidFill>
              </a:rPr>
              <a:t>corrections </a:t>
            </a:r>
            <a:r>
              <a:rPr lang="en-US" sz="1400" dirty="0" smtClean="0">
                <a:solidFill>
                  <a:srgbClr val="4D4D4D"/>
                </a:solidFill>
              </a:rPr>
              <a:t>likely small for </a:t>
            </a:r>
            <a:r>
              <a:rPr lang="en-US" sz="1400" dirty="0">
                <a:solidFill>
                  <a:srgbClr val="4D4D4D"/>
                </a:solidFill>
              </a:rPr>
              <a:t>smaller </a:t>
            </a:r>
            <a:r>
              <a:rPr lang="en-US" sz="1400" dirty="0" err="1">
                <a:solidFill>
                  <a:srgbClr val="4D4D4D"/>
                </a:solidFill>
              </a:rPr>
              <a:t>momenta</a:t>
            </a:r>
            <a:endParaRPr lang="en-US" sz="1400" dirty="0">
              <a:solidFill>
                <a:srgbClr val="4D4D4D"/>
              </a:solidFill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400" dirty="0" err="1">
                <a:solidFill>
                  <a:srgbClr val="4D4D4D"/>
                </a:solidFill>
              </a:rPr>
              <a:t>T</a:t>
            </a:r>
            <a:r>
              <a:rPr lang="en-US" sz="1400" baseline="-25000" dirty="0" err="1">
                <a:solidFill>
                  <a:srgbClr val="4D4D4D"/>
                </a:solidFill>
              </a:rPr>
              <a:t>c</a:t>
            </a:r>
            <a:r>
              <a:rPr lang="en-US" sz="1400" dirty="0">
                <a:solidFill>
                  <a:srgbClr val="4D4D4D"/>
                </a:solidFill>
              </a:rPr>
              <a:t>: </a:t>
            </a:r>
            <a:r>
              <a:rPr lang="en-US" sz="1400" dirty="0" smtClean="0">
                <a:solidFill>
                  <a:srgbClr val="4D4D4D"/>
                </a:solidFill>
              </a:rPr>
              <a:t>“]”, </a:t>
            </a:r>
            <a:r>
              <a:rPr lang="en-US" sz="1400" dirty="0">
                <a:solidFill>
                  <a:srgbClr val="4D4D4D"/>
                </a:solidFill>
              </a:rPr>
              <a:t>corrections likely </a:t>
            </a:r>
            <a:r>
              <a:rPr lang="en-US" sz="1400" dirty="0" smtClean="0">
                <a:solidFill>
                  <a:srgbClr val="4D4D4D"/>
                </a:solidFill>
              </a:rPr>
              <a:t>large for </a:t>
            </a:r>
            <a:r>
              <a:rPr lang="en-US" sz="1400" dirty="0">
                <a:solidFill>
                  <a:srgbClr val="4D4D4D"/>
                </a:solidFill>
              </a:rPr>
              <a:t>higher </a:t>
            </a:r>
            <a:r>
              <a:rPr lang="en-US" sz="1400" dirty="0" err="1">
                <a:solidFill>
                  <a:srgbClr val="4D4D4D"/>
                </a:solidFill>
              </a:rPr>
              <a:t>momenta</a:t>
            </a:r>
            <a:endParaRPr lang="en-US" sz="1400" dirty="0">
              <a:solidFill>
                <a:srgbClr val="4D4D4D"/>
              </a:solidFill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715000" y="6276201"/>
            <a:ext cx="2576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See also: </a:t>
            </a:r>
          </a:p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F5D20-3BA7-4396-BA6A-AA88C8BAB0ED}" type="datetime1">
              <a:rPr lang="en-US" smtClean="0"/>
              <a:pPr/>
              <a:t>6/26/2012</a:t>
            </a:fld>
            <a:endParaRPr lang="en-US"/>
          </a:p>
        </p:txBody>
      </p:sp>
      <p:pic>
        <p:nvPicPr>
          <p:cNvPr id="100966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600" y="1385888"/>
            <a:ext cx="6157912" cy="4302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500084" y="5348288"/>
            <a:ext cx="2491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PANIC11 (arXiv:1108.5876)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2FCC-1E49-4F15-B3E8-2FA60ECB4CD9}" type="slidenum">
              <a:rPr lang="en-US"/>
              <a:pPr/>
              <a:t>37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5791200" cy="5486400"/>
          </a:xfrm>
        </p:spPr>
        <p:txBody>
          <a:bodyPr/>
          <a:lstStyle/>
          <a:p>
            <a:pPr lvl="1"/>
            <a:r>
              <a:rPr lang="en-US" dirty="0"/>
              <a:t>Speed limit estimate for applicability of </a:t>
            </a:r>
            <a:r>
              <a:rPr lang="en-US" dirty="0" err="1"/>
              <a:t>AdS</a:t>
            </a:r>
            <a:r>
              <a:rPr lang="en-US" dirty="0"/>
              <a:t> drag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&lt;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= (1 + 2M</a:t>
            </a:r>
            <a:r>
              <a:rPr lang="en-US" baseline="-25000" dirty="0"/>
              <a:t>q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1/2 </a:t>
            </a:r>
            <a:r>
              <a:rPr lang="en-US" dirty="0"/>
              <a:t>T)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buFontTx/>
              <a:buNone/>
            </a:pPr>
            <a:r>
              <a:rPr lang="en-US" dirty="0"/>
              <a:t>                 ~ 4M</a:t>
            </a:r>
            <a:r>
              <a:rPr lang="en-US" baseline="-25000" dirty="0"/>
              <a:t>q</a:t>
            </a:r>
            <a:r>
              <a:rPr lang="en-US" baseline="30000" dirty="0"/>
              <a:t>2</a:t>
            </a:r>
            <a:r>
              <a:rPr lang="en-US" dirty="0"/>
              <a:t>/(</a:t>
            </a:r>
            <a:r>
              <a:rPr lang="en-US" dirty="0">
                <a:latin typeface="Symbol" pitchFamily="18" charset="2"/>
              </a:rPr>
              <a:t>l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Limited by </a:t>
            </a:r>
            <a:r>
              <a:rPr lang="en-US" dirty="0" err="1"/>
              <a:t>M</a:t>
            </a:r>
            <a:r>
              <a:rPr lang="en-US" baseline="-25000" dirty="0" err="1"/>
              <a:t>charm</a:t>
            </a:r>
            <a:r>
              <a:rPr lang="en-US" dirty="0"/>
              <a:t> ~ 1.2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Similar to BH    LPM</a:t>
            </a:r>
          </a:p>
          <a:p>
            <a:pPr lvl="3"/>
            <a:r>
              <a:rPr lang="en-US" dirty="0"/>
              <a:t>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~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/(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 err="1"/>
              <a:t>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Importance of longitudinal momentum fluctuations</a:t>
            </a:r>
          </a:p>
          <a:p>
            <a:pPr lvl="2"/>
            <a:r>
              <a:rPr lang="en-US" dirty="0" smtClean="0"/>
              <a:t>&lt;(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&gt; = </a:t>
            </a:r>
            <a:r>
              <a:rPr lang="en-US" dirty="0" smtClean="0">
                <a:latin typeface="Symbol" pitchFamily="18" charset="2"/>
              </a:rPr>
              <a:t>p l</a:t>
            </a:r>
            <a:r>
              <a:rPr lang="en-US" baseline="30000" dirty="0" smtClean="0"/>
              <a:t>1/2 </a:t>
            </a:r>
            <a:r>
              <a:rPr lang="en-US" dirty="0" smtClean="0"/>
              <a:t>T</a:t>
            </a:r>
            <a:r>
              <a:rPr lang="en-US" baseline="30000" dirty="0" smtClean="0"/>
              <a:t>3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baseline="30000" dirty="0" smtClean="0"/>
              <a:t>5/2</a:t>
            </a:r>
          </a:p>
          <a:p>
            <a:pPr lvl="3"/>
            <a:r>
              <a:rPr lang="en-US" dirty="0" smtClean="0"/>
              <a:t>(&lt;(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&gt;)</a:t>
            </a:r>
            <a:r>
              <a:rPr lang="en-US" baseline="30000" dirty="0" smtClean="0"/>
              <a:t>1/2</a:t>
            </a:r>
            <a:r>
              <a:rPr lang="en-US" dirty="0" smtClean="0"/>
              <a:t> ~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L</a:t>
            </a:r>
            <a:r>
              <a:rPr lang="en-US" dirty="0" smtClean="0"/>
              <a:t> =&gt;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baseline="-25000" dirty="0" err="1" smtClean="0"/>
              <a:t>crit</a:t>
            </a:r>
            <a:r>
              <a:rPr lang="en-US" dirty="0" smtClean="0"/>
              <a:t> ~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q</a:t>
            </a:r>
            <a:r>
              <a:rPr lang="en-US" dirty="0" smtClean="0"/>
              <a:t>/(4 T)</a:t>
            </a:r>
          </a:p>
          <a:p>
            <a:pPr lvl="2"/>
            <a:r>
              <a:rPr lang="en-US" dirty="0" err="1" smtClean="0"/>
              <a:t>Decorrelation</a:t>
            </a:r>
            <a:r>
              <a:rPr lang="en-US" dirty="0" smtClean="0"/>
              <a:t> of HF?</a:t>
            </a:r>
          </a:p>
          <a:p>
            <a:pPr lvl="2"/>
            <a:endParaRPr lang="en-US" dirty="0"/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Fast!</a:t>
            </a:r>
          </a:p>
        </p:txBody>
      </p:sp>
      <p:grpSp>
        <p:nvGrpSpPr>
          <p:cNvPr id="2" name="Group 29"/>
          <p:cNvGrpSpPr/>
          <p:nvPr/>
        </p:nvGrpSpPr>
        <p:grpSpPr>
          <a:xfrm>
            <a:off x="5181600" y="990600"/>
            <a:ext cx="3886200" cy="4329113"/>
            <a:chOff x="5181600" y="1295400"/>
            <a:chExt cx="3886200" cy="4329113"/>
          </a:xfrm>
        </p:grpSpPr>
        <p:sp>
          <p:nvSpPr>
            <p:cNvPr id="587780" name="Text Box 4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77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D3 Black Brane</a:t>
              </a: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822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D7 Probe Brane</a:t>
              </a:r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5181600" y="16764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Text Box 7"/>
            <p:cNvSpPr txBox="1">
              <a:spLocks noChangeArrowheads="1"/>
            </p:cNvSpPr>
            <p:nvPr/>
          </p:nvSpPr>
          <p:spPr bwMode="auto">
            <a:xfrm>
              <a:off x="7848600" y="1371600"/>
              <a:ext cx="36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CC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587784" name="Oval 8"/>
            <p:cNvSpPr>
              <a:spLocks noChangeArrowheads="1"/>
            </p:cNvSpPr>
            <p:nvPr/>
          </p:nvSpPr>
          <p:spPr bwMode="auto">
            <a:xfrm>
              <a:off x="8001000" y="1752600"/>
              <a:ext cx="152400" cy="1524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Text Box 9"/>
            <p:cNvSpPr txBox="1">
              <a:spLocks noChangeArrowheads="1"/>
            </p:cNvSpPr>
            <p:nvPr/>
          </p:nvSpPr>
          <p:spPr bwMode="auto">
            <a:xfrm>
              <a:off x="5594350" y="2587625"/>
              <a:ext cx="2406650" cy="6508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Worldsheet boundary Spacelike</a:t>
              </a:r>
              <a:r>
                <a:rPr lang="en-US" sz="1800">
                  <a:latin typeface="Symbol" pitchFamily="18" charset="2"/>
                </a:rPr>
                <a:t>  </a:t>
              </a:r>
              <a:r>
                <a:rPr lang="en-US" sz="1800">
                  <a:latin typeface="Arial" charset="0"/>
                </a:rPr>
                <a:t>if </a:t>
              </a:r>
              <a:r>
                <a:rPr lang="en-US" sz="1800">
                  <a:latin typeface="Symbol" pitchFamily="18" charset="2"/>
                </a:rPr>
                <a:t> g</a:t>
              </a:r>
              <a:r>
                <a:rPr lang="en-US" sz="1800">
                  <a:latin typeface="Arial" charset="0"/>
                </a:rPr>
                <a:t> &gt; </a:t>
              </a:r>
              <a:r>
                <a:rPr lang="en-US" sz="1800">
                  <a:latin typeface="Symbol" pitchFamily="18" charset="2"/>
                </a:rPr>
                <a:t>g</a:t>
              </a:r>
              <a:r>
                <a:rPr lang="en-US" sz="1800" baseline="-25000">
                  <a:latin typeface="Arial" charset="0"/>
                </a:rPr>
                <a:t>crit</a:t>
              </a:r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7543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 flipH="1">
              <a:off x="7162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 flipH="1">
              <a:off x="6781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 flipH="1" flipV="1">
              <a:off x="7696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0" name="Line 14"/>
            <p:cNvSpPr>
              <a:spLocks noChangeShapeType="1"/>
            </p:cNvSpPr>
            <p:nvPr/>
          </p:nvSpPr>
          <p:spPr bwMode="auto">
            <a:xfrm flipH="1" flipV="1">
              <a:off x="7315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1" name="Line 15"/>
            <p:cNvSpPr>
              <a:spLocks noChangeShapeType="1"/>
            </p:cNvSpPr>
            <p:nvPr/>
          </p:nvSpPr>
          <p:spPr bwMode="auto">
            <a:xfrm flipH="1" flipV="1">
              <a:off x="6934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2" name="AutoShape 16"/>
            <p:cNvSpPr>
              <a:spLocks noChangeArrowheads="1"/>
            </p:cNvSpPr>
            <p:nvPr/>
          </p:nvSpPr>
          <p:spPr bwMode="auto">
            <a:xfrm>
              <a:off x="5257800" y="4876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8229600" y="18288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875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Trailing</a:t>
              </a:r>
            </a:p>
            <a:p>
              <a:pPr algn="ctr"/>
              <a:r>
                <a:rPr lang="en-US" sz="1800">
                  <a:latin typeface="Arial" charset="0"/>
                </a:rPr>
                <a:t>String</a:t>
              </a:r>
            </a:p>
            <a:p>
              <a:pPr algn="ctr"/>
              <a:r>
                <a:rPr lang="en-US" sz="1800">
                  <a:latin typeface="Arial" charset="0"/>
                </a:rPr>
                <a:t>“Brachistochrone”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486400" y="1676400"/>
              <a:ext cx="3581400" cy="3795713"/>
              <a:chOff x="3504" y="1056"/>
              <a:chExt cx="2256" cy="2391"/>
            </a:xfrm>
          </p:grpSpPr>
          <p:pic>
            <p:nvPicPr>
              <p:cNvPr id="587796" name="Picture 20" descr="070520Dangl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4" y="1056"/>
                <a:ext cx="2256" cy="2256"/>
              </a:xfrm>
              <a:prstGeom prst="rect">
                <a:avLst/>
              </a:prstGeom>
              <a:noFill/>
            </p:spPr>
          </p:pic>
          <p:sp>
            <p:nvSpPr>
              <p:cNvPr id="587797" name="Text Box 21"/>
              <p:cNvSpPr txBox="1">
                <a:spLocks noChangeArrowheads="1"/>
              </p:cNvSpPr>
              <p:nvPr/>
            </p:nvSpPr>
            <p:spPr bwMode="auto">
              <a:xfrm>
                <a:off x="5476" y="32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“z”</a:t>
                </a:r>
              </a:p>
            </p:txBody>
          </p:sp>
          <p:sp>
            <p:nvSpPr>
              <p:cNvPr id="587798" name="Text Box 22"/>
              <p:cNvSpPr txBox="1">
                <a:spLocks noChangeArrowheads="1"/>
              </p:cNvSpPr>
              <p:nvPr/>
            </p:nvSpPr>
            <p:spPr bwMode="auto">
              <a:xfrm>
                <a:off x="3648" y="2160"/>
                <a:ext cx="2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x</a:t>
                </a:r>
                <a:r>
                  <a:rPr lang="en-US" sz="1800" baseline="-25000">
                    <a:latin typeface="Arial" charset="0"/>
                  </a:rPr>
                  <a:t>5</a:t>
                </a:r>
                <a:endParaRPr lang="en-US" sz="1800">
                  <a:latin typeface="Arial" charset="0"/>
                </a:endParaRPr>
              </a:p>
            </p:txBody>
          </p:sp>
        </p:grpSp>
        <p:sp>
          <p:nvSpPr>
            <p:cNvPr id="587799" name="AutoShape 23"/>
            <p:cNvSpPr>
              <a:spLocks noChangeArrowheads="1"/>
            </p:cNvSpPr>
            <p:nvPr/>
          </p:nvSpPr>
          <p:spPr bwMode="auto">
            <a:xfrm>
              <a:off x="5257800" y="2209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FF0000">
                <a:alpha val="3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auto">
            <a:xfrm>
              <a:off x="7431088" y="2235200"/>
              <a:ext cx="919162" cy="276225"/>
            </a:xfrm>
            <a:custGeom>
              <a:avLst/>
              <a:gdLst/>
              <a:ahLst/>
              <a:cxnLst>
                <a:cxn ang="0">
                  <a:pos x="435" y="124"/>
                </a:cxn>
                <a:cxn ang="0">
                  <a:pos x="407" y="96"/>
                </a:cxn>
                <a:cxn ang="0">
                  <a:pos x="395" y="88"/>
                </a:cxn>
                <a:cxn ang="0">
                  <a:pos x="367" y="96"/>
                </a:cxn>
                <a:cxn ang="0">
                  <a:pos x="359" y="108"/>
                </a:cxn>
                <a:cxn ang="0">
                  <a:pos x="355" y="120"/>
                </a:cxn>
                <a:cxn ang="0">
                  <a:pos x="331" y="136"/>
                </a:cxn>
                <a:cxn ang="0">
                  <a:pos x="259" y="128"/>
                </a:cxn>
                <a:cxn ang="0">
                  <a:pos x="239" y="112"/>
                </a:cxn>
                <a:cxn ang="0">
                  <a:pos x="219" y="92"/>
                </a:cxn>
                <a:cxn ang="0">
                  <a:pos x="195" y="84"/>
                </a:cxn>
                <a:cxn ang="0">
                  <a:pos x="143" y="92"/>
                </a:cxn>
                <a:cxn ang="0">
                  <a:pos x="135" y="116"/>
                </a:cxn>
                <a:cxn ang="0">
                  <a:pos x="83" y="168"/>
                </a:cxn>
                <a:cxn ang="0">
                  <a:pos x="47" y="160"/>
                </a:cxn>
                <a:cxn ang="0">
                  <a:pos x="7" y="112"/>
                </a:cxn>
                <a:cxn ang="0">
                  <a:pos x="3" y="96"/>
                </a:cxn>
                <a:cxn ang="0">
                  <a:pos x="7" y="44"/>
                </a:cxn>
                <a:cxn ang="0">
                  <a:pos x="23" y="48"/>
                </a:cxn>
                <a:cxn ang="0">
                  <a:pos x="71" y="72"/>
                </a:cxn>
                <a:cxn ang="0">
                  <a:pos x="79" y="84"/>
                </a:cxn>
                <a:cxn ang="0">
                  <a:pos x="103" y="92"/>
                </a:cxn>
                <a:cxn ang="0">
                  <a:pos x="167" y="128"/>
                </a:cxn>
                <a:cxn ang="0">
                  <a:pos x="191" y="136"/>
                </a:cxn>
                <a:cxn ang="0">
                  <a:pos x="247" y="92"/>
                </a:cxn>
                <a:cxn ang="0">
                  <a:pos x="299" y="56"/>
                </a:cxn>
                <a:cxn ang="0">
                  <a:pos x="387" y="76"/>
                </a:cxn>
                <a:cxn ang="0">
                  <a:pos x="447" y="60"/>
                </a:cxn>
                <a:cxn ang="0">
                  <a:pos x="527" y="12"/>
                </a:cxn>
                <a:cxn ang="0">
                  <a:pos x="551" y="4"/>
                </a:cxn>
                <a:cxn ang="0">
                  <a:pos x="563" y="0"/>
                </a:cxn>
                <a:cxn ang="0">
                  <a:pos x="579" y="48"/>
                </a:cxn>
                <a:cxn ang="0">
                  <a:pos x="535" y="56"/>
                </a:cxn>
              </a:cxnLst>
              <a:rect l="0" t="0" r="r" b="b"/>
              <a:pathLst>
                <a:path w="579" h="174">
                  <a:moveTo>
                    <a:pt x="435" y="124"/>
                  </a:moveTo>
                  <a:cubicBezTo>
                    <a:pt x="428" y="103"/>
                    <a:pt x="435" y="114"/>
                    <a:pt x="407" y="96"/>
                  </a:cubicBezTo>
                  <a:cubicBezTo>
                    <a:pt x="403" y="93"/>
                    <a:pt x="395" y="88"/>
                    <a:pt x="395" y="88"/>
                  </a:cubicBezTo>
                  <a:cubicBezTo>
                    <a:pt x="394" y="88"/>
                    <a:pt x="370" y="94"/>
                    <a:pt x="367" y="96"/>
                  </a:cubicBezTo>
                  <a:cubicBezTo>
                    <a:pt x="363" y="99"/>
                    <a:pt x="361" y="104"/>
                    <a:pt x="359" y="108"/>
                  </a:cubicBezTo>
                  <a:cubicBezTo>
                    <a:pt x="357" y="112"/>
                    <a:pt x="358" y="117"/>
                    <a:pt x="355" y="120"/>
                  </a:cubicBezTo>
                  <a:cubicBezTo>
                    <a:pt x="348" y="127"/>
                    <a:pt x="331" y="136"/>
                    <a:pt x="331" y="136"/>
                  </a:cubicBezTo>
                  <a:cubicBezTo>
                    <a:pt x="307" y="134"/>
                    <a:pt x="278" y="143"/>
                    <a:pt x="259" y="128"/>
                  </a:cubicBezTo>
                  <a:cubicBezTo>
                    <a:pt x="233" y="107"/>
                    <a:pt x="269" y="122"/>
                    <a:pt x="239" y="112"/>
                  </a:cubicBezTo>
                  <a:cubicBezTo>
                    <a:pt x="232" y="101"/>
                    <a:pt x="232" y="98"/>
                    <a:pt x="219" y="92"/>
                  </a:cubicBezTo>
                  <a:cubicBezTo>
                    <a:pt x="211" y="89"/>
                    <a:pt x="195" y="84"/>
                    <a:pt x="195" y="84"/>
                  </a:cubicBezTo>
                  <a:cubicBezTo>
                    <a:pt x="178" y="86"/>
                    <a:pt x="153" y="78"/>
                    <a:pt x="143" y="92"/>
                  </a:cubicBezTo>
                  <a:cubicBezTo>
                    <a:pt x="138" y="99"/>
                    <a:pt x="135" y="116"/>
                    <a:pt x="135" y="116"/>
                  </a:cubicBezTo>
                  <a:cubicBezTo>
                    <a:pt x="130" y="174"/>
                    <a:pt x="137" y="174"/>
                    <a:pt x="83" y="168"/>
                  </a:cubicBezTo>
                  <a:cubicBezTo>
                    <a:pt x="71" y="164"/>
                    <a:pt x="58" y="165"/>
                    <a:pt x="47" y="160"/>
                  </a:cubicBezTo>
                  <a:cubicBezTo>
                    <a:pt x="30" y="153"/>
                    <a:pt x="20" y="125"/>
                    <a:pt x="7" y="112"/>
                  </a:cubicBezTo>
                  <a:cubicBezTo>
                    <a:pt x="6" y="107"/>
                    <a:pt x="3" y="101"/>
                    <a:pt x="3" y="96"/>
                  </a:cubicBezTo>
                  <a:cubicBezTo>
                    <a:pt x="3" y="79"/>
                    <a:pt x="0" y="60"/>
                    <a:pt x="7" y="44"/>
                  </a:cubicBezTo>
                  <a:cubicBezTo>
                    <a:pt x="9" y="39"/>
                    <a:pt x="18" y="46"/>
                    <a:pt x="23" y="48"/>
                  </a:cubicBezTo>
                  <a:cubicBezTo>
                    <a:pt x="41" y="53"/>
                    <a:pt x="53" y="66"/>
                    <a:pt x="71" y="72"/>
                  </a:cubicBezTo>
                  <a:cubicBezTo>
                    <a:pt x="74" y="76"/>
                    <a:pt x="75" y="81"/>
                    <a:pt x="79" y="84"/>
                  </a:cubicBezTo>
                  <a:cubicBezTo>
                    <a:pt x="86" y="88"/>
                    <a:pt x="103" y="92"/>
                    <a:pt x="103" y="92"/>
                  </a:cubicBezTo>
                  <a:cubicBezTo>
                    <a:pt x="131" y="120"/>
                    <a:pt x="131" y="116"/>
                    <a:pt x="167" y="128"/>
                  </a:cubicBezTo>
                  <a:cubicBezTo>
                    <a:pt x="175" y="131"/>
                    <a:pt x="191" y="136"/>
                    <a:pt x="191" y="136"/>
                  </a:cubicBezTo>
                  <a:cubicBezTo>
                    <a:pt x="233" y="128"/>
                    <a:pt x="217" y="112"/>
                    <a:pt x="247" y="92"/>
                  </a:cubicBezTo>
                  <a:cubicBezTo>
                    <a:pt x="254" y="72"/>
                    <a:pt x="279" y="63"/>
                    <a:pt x="299" y="56"/>
                  </a:cubicBezTo>
                  <a:cubicBezTo>
                    <a:pt x="351" y="60"/>
                    <a:pt x="347" y="66"/>
                    <a:pt x="387" y="76"/>
                  </a:cubicBezTo>
                  <a:cubicBezTo>
                    <a:pt x="411" y="73"/>
                    <a:pt x="427" y="73"/>
                    <a:pt x="447" y="60"/>
                  </a:cubicBezTo>
                  <a:cubicBezTo>
                    <a:pt x="467" y="30"/>
                    <a:pt x="492" y="17"/>
                    <a:pt x="527" y="12"/>
                  </a:cubicBezTo>
                  <a:cubicBezTo>
                    <a:pt x="535" y="9"/>
                    <a:pt x="543" y="7"/>
                    <a:pt x="551" y="4"/>
                  </a:cubicBezTo>
                  <a:cubicBezTo>
                    <a:pt x="555" y="3"/>
                    <a:pt x="563" y="0"/>
                    <a:pt x="563" y="0"/>
                  </a:cubicBezTo>
                  <a:cubicBezTo>
                    <a:pt x="573" y="15"/>
                    <a:pt x="575" y="30"/>
                    <a:pt x="579" y="48"/>
                  </a:cubicBezTo>
                  <a:cubicBezTo>
                    <a:pt x="558" y="62"/>
                    <a:pt x="572" y="56"/>
                    <a:pt x="535" y="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7801" name="Line 25"/>
          <p:cNvSpPr>
            <a:spLocks noChangeShapeType="1"/>
          </p:cNvSpPr>
          <p:nvPr/>
        </p:nvSpPr>
        <p:spPr bwMode="auto">
          <a:xfrm>
            <a:off x="2895600" y="3620037"/>
            <a:ext cx="254000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121D-8025-4335-9745-22D48963A31D}" type="datetime1">
              <a:rPr lang="en-US" smtClean="0"/>
              <a:pPr/>
              <a:t>6/26/2012</a:t>
            </a:fld>
            <a:endParaRPr lang="en-US"/>
          </a:p>
        </p:txBody>
      </p:sp>
      <p:pic>
        <p:nvPicPr>
          <p:cNvPr id="31" name="Picture 30" descr="spagethi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5467350"/>
            <a:ext cx="1143000" cy="1238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8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0CBD6-03FC-4F99-B36F-CAF0AEC35CC4}" type="slidenum">
              <a:rPr lang="en-US"/>
              <a:pPr/>
              <a:t>38</a:t>
            </a:fld>
            <a:endParaRPr lang="en-US"/>
          </a:p>
        </p:txBody>
      </p:sp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AdS HQ E-Loss in Cold Nuclear Matter</a:t>
            </a:r>
            <a:endParaRPr lang="en-US" dirty="0"/>
          </a:p>
        </p:txBody>
      </p:sp>
      <p:graphicFrame>
        <p:nvGraphicFramePr>
          <p:cNvPr id="950275" name="Object 3"/>
          <p:cNvGraphicFramePr>
            <a:graphicFrameLocks noChangeAspect="1"/>
          </p:cNvGraphicFramePr>
          <p:nvPr/>
        </p:nvGraphicFramePr>
        <p:xfrm>
          <a:off x="152400" y="2738735"/>
          <a:ext cx="2112963" cy="2133600"/>
        </p:xfrm>
        <a:graphic>
          <a:graphicData uri="http://schemas.openxmlformats.org/presentationml/2006/ole">
            <p:oleObj spid="_x0000_s1140738" name="Image" r:id="rId3" imgW="4939683" imgH="4990476" progId="">
              <p:embed/>
            </p:oleObj>
          </a:graphicData>
        </a:graphic>
      </p:graphicFrame>
      <p:sp>
        <p:nvSpPr>
          <p:cNvPr id="950276" name="Text Box 4"/>
          <p:cNvSpPr txBox="1">
            <a:spLocks noChangeArrowheads="1"/>
          </p:cNvSpPr>
          <p:nvPr/>
        </p:nvSpPr>
        <p:spPr bwMode="auto">
          <a:xfrm>
            <a:off x="0" y="4872335"/>
            <a:ext cx="228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dirty="0"/>
              <a:t>Albacete, </a:t>
            </a:r>
            <a:r>
              <a:rPr lang="en-US" sz="1200" dirty="0" err="1"/>
              <a:t>Kovchegov</a:t>
            </a:r>
            <a:r>
              <a:rPr lang="en-US" sz="1200" dirty="0"/>
              <a:t>, </a:t>
            </a:r>
            <a:r>
              <a:rPr lang="en-US" sz="1200" dirty="0" err="1"/>
              <a:t>Taliotis</a:t>
            </a:r>
            <a:r>
              <a:rPr lang="en-US" sz="1200" dirty="0"/>
              <a:t>,</a:t>
            </a:r>
          </a:p>
          <a:p>
            <a:r>
              <a:rPr lang="en-US" sz="1200" dirty="0"/>
              <a:t>JHEP </a:t>
            </a:r>
            <a:r>
              <a:rPr lang="en-US" sz="1200" b="1" dirty="0"/>
              <a:t>0807</a:t>
            </a:r>
            <a:r>
              <a:rPr lang="en-US" sz="1200" dirty="0"/>
              <a:t>, 074 (2008)</a:t>
            </a:r>
          </a:p>
        </p:txBody>
      </p:sp>
      <p:sp>
        <p:nvSpPr>
          <p:cNvPr id="950279" name="Text Box 7"/>
          <p:cNvSpPr txBox="1">
            <a:spLocks noChangeArrowheads="1"/>
          </p:cNvSpPr>
          <p:nvPr/>
        </p:nvSpPr>
        <p:spPr bwMode="auto">
          <a:xfrm>
            <a:off x="365125" y="914400"/>
            <a:ext cx="455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660000"/>
                </a:solidFill>
              </a:rPr>
              <a:t>Constant T Thermal Black Brane</a:t>
            </a:r>
          </a:p>
        </p:txBody>
      </p:sp>
      <p:sp>
        <p:nvSpPr>
          <p:cNvPr id="950280" name="Text Box 8"/>
          <p:cNvSpPr txBox="1">
            <a:spLocks noChangeArrowheads="1"/>
          </p:cNvSpPr>
          <p:nvPr/>
        </p:nvSpPr>
        <p:spPr bwMode="auto">
          <a:xfrm>
            <a:off x="2870200" y="2286000"/>
            <a:ext cx="261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660000"/>
                </a:solidFill>
              </a:rPr>
              <a:t>Shock Geometries</a:t>
            </a:r>
            <a:endParaRPr lang="en-US" sz="2400" dirty="0">
              <a:solidFill>
                <a:srgbClr val="005400"/>
              </a:solidFill>
            </a:endParaRPr>
          </a:p>
        </p:txBody>
      </p:sp>
      <p:sp>
        <p:nvSpPr>
          <p:cNvPr id="950281" name="Text Box 9"/>
          <p:cNvSpPr txBox="1">
            <a:spLocks noChangeArrowheads="1"/>
          </p:cNvSpPr>
          <p:nvPr/>
        </p:nvSpPr>
        <p:spPr bwMode="auto">
          <a:xfrm>
            <a:off x="3505200" y="2743200"/>
            <a:ext cx="21526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5400"/>
                </a:solidFill>
              </a:rPr>
              <a:t>Nucleus as Shock</a:t>
            </a:r>
          </a:p>
        </p:txBody>
      </p:sp>
      <p:sp>
        <p:nvSpPr>
          <p:cNvPr id="950282" name="Text Box 10"/>
          <p:cNvSpPr txBox="1">
            <a:spLocks noChangeArrowheads="1"/>
          </p:cNvSpPr>
          <p:nvPr/>
        </p:nvSpPr>
        <p:spPr bwMode="auto">
          <a:xfrm>
            <a:off x="3505200" y="3886200"/>
            <a:ext cx="3181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5400"/>
                </a:solidFill>
              </a:rPr>
              <a:t>Embedded String in Shock</a:t>
            </a:r>
          </a:p>
        </p:txBody>
      </p:sp>
      <p:sp>
        <p:nvSpPr>
          <p:cNvPr id="950283" name="Text Box 11"/>
          <p:cNvSpPr txBox="1">
            <a:spLocks noChangeArrowheads="1"/>
          </p:cNvSpPr>
          <p:nvPr/>
        </p:nvSpPr>
        <p:spPr bwMode="auto">
          <a:xfrm>
            <a:off x="2057400" y="3272135"/>
            <a:ext cx="649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DIS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06825" y="5054958"/>
            <a:ext cx="1831975" cy="960438"/>
            <a:chOff x="2236" y="2926"/>
            <a:chExt cx="1154" cy="605"/>
          </a:xfrm>
        </p:grpSpPr>
        <p:graphicFrame>
          <p:nvGraphicFramePr>
            <p:cNvPr id="950285" name="Object 13"/>
            <p:cNvGraphicFramePr>
              <a:graphicFrameLocks noChangeAspect="1"/>
            </p:cNvGraphicFramePr>
            <p:nvPr/>
          </p:nvGraphicFramePr>
          <p:xfrm>
            <a:off x="2408" y="3034"/>
            <a:ext cx="904" cy="488"/>
          </p:xfrm>
          <a:graphic>
            <a:graphicData uri="http://schemas.openxmlformats.org/presentationml/2006/ole">
              <p:oleObj spid="_x0000_s1140743" name="Image" r:id="rId4" imgW="1434415" imgH="774330" progId="">
                <p:embed/>
              </p:oleObj>
            </a:graphicData>
          </a:graphic>
        </p:graphicFrame>
        <p:sp>
          <p:nvSpPr>
            <p:cNvPr id="950286" name="Text Box 14"/>
            <p:cNvSpPr txBox="1">
              <a:spLocks noChangeArrowheads="1"/>
            </p:cNvSpPr>
            <p:nvPr/>
          </p:nvSpPr>
          <p:spPr bwMode="auto">
            <a:xfrm>
              <a:off x="3199" y="3113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Q</a:t>
              </a:r>
            </a:p>
          </p:txBody>
        </p:sp>
        <p:sp>
          <p:nvSpPr>
            <p:cNvPr id="950287" name="Line 15"/>
            <p:cNvSpPr>
              <a:spLocks noChangeShapeType="1"/>
            </p:cNvSpPr>
            <p:nvPr/>
          </p:nvSpPr>
          <p:spPr bwMode="auto">
            <a:xfrm>
              <a:off x="2650" y="3118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0288" name="Text Box 16"/>
            <p:cNvSpPr txBox="1">
              <a:spLocks noChangeArrowheads="1"/>
            </p:cNvSpPr>
            <p:nvPr/>
          </p:nvSpPr>
          <p:spPr bwMode="auto">
            <a:xfrm>
              <a:off x="2679" y="2926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 charset="0"/>
                </a:rPr>
                <a:t>v</a:t>
              </a:r>
              <a:r>
                <a:rPr lang="en-US" sz="1200" b="1" baseline="-25000" dirty="0" err="1">
                  <a:latin typeface="Arial" charset="0"/>
                </a:rPr>
                <a:t>shock</a:t>
              </a:r>
              <a:endParaRPr lang="en-US" sz="1200" b="1" baseline="-25000" dirty="0">
                <a:latin typeface="Arial" charset="0"/>
              </a:endParaRPr>
            </a:p>
          </p:txBody>
        </p:sp>
        <p:sp>
          <p:nvSpPr>
            <p:cNvPr id="950289" name="Text Box 17"/>
            <p:cNvSpPr txBox="1">
              <a:spLocks noChangeArrowheads="1"/>
            </p:cNvSpPr>
            <p:nvPr/>
          </p:nvSpPr>
          <p:spPr bwMode="auto">
            <a:xfrm>
              <a:off x="2375" y="3358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x</a:t>
              </a:r>
            </a:p>
          </p:txBody>
        </p:sp>
        <p:sp>
          <p:nvSpPr>
            <p:cNvPr id="950290" name="Text Box 18"/>
            <p:cNvSpPr txBox="1">
              <a:spLocks noChangeArrowheads="1"/>
            </p:cNvSpPr>
            <p:nvPr/>
          </p:nvSpPr>
          <p:spPr bwMode="auto">
            <a:xfrm>
              <a:off x="2236" y="3139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z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962650" y="5121633"/>
            <a:ext cx="2952750" cy="1003300"/>
            <a:chOff x="3756" y="2968"/>
            <a:chExt cx="1860" cy="632"/>
          </a:xfrm>
        </p:grpSpPr>
        <p:graphicFrame>
          <p:nvGraphicFramePr>
            <p:cNvPr id="950292" name="Object 20"/>
            <p:cNvGraphicFramePr>
              <a:graphicFrameLocks noChangeAspect="1"/>
            </p:cNvGraphicFramePr>
            <p:nvPr/>
          </p:nvGraphicFramePr>
          <p:xfrm>
            <a:off x="3924" y="2968"/>
            <a:ext cx="1464" cy="632"/>
          </p:xfrm>
          <a:graphic>
            <a:graphicData uri="http://schemas.openxmlformats.org/presentationml/2006/ole">
              <p:oleObj spid="_x0000_s1140742" name="Image" r:id="rId5" imgW="2323810" imgH="1002821" progId="">
                <p:embed/>
              </p:oleObj>
            </a:graphicData>
          </a:graphic>
        </p:graphicFrame>
        <p:sp>
          <p:nvSpPr>
            <p:cNvPr id="950293" name="Line 21"/>
            <p:cNvSpPr>
              <a:spLocks noChangeShapeType="1"/>
            </p:cNvSpPr>
            <p:nvPr/>
          </p:nvSpPr>
          <p:spPr bwMode="auto">
            <a:xfrm>
              <a:off x="5232" y="32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0294" name="Text Box 22"/>
            <p:cNvSpPr txBox="1">
              <a:spLocks noChangeArrowheads="1"/>
            </p:cNvSpPr>
            <p:nvPr/>
          </p:nvSpPr>
          <p:spPr bwMode="auto">
            <a:xfrm>
              <a:off x="5261" y="3030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 charset="0"/>
                </a:rPr>
                <a:t>v</a:t>
              </a:r>
              <a:r>
                <a:rPr lang="en-US" sz="1200" b="1" baseline="-25000" dirty="0" err="1">
                  <a:latin typeface="Arial" charset="0"/>
                </a:rPr>
                <a:t>shock</a:t>
              </a:r>
              <a:endParaRPr lang="en-US" sz="1200" b="1" baseline="-25000" dirty="0">
                <a:latin typeface="Arial" charset="0"/>
              </a:endParaRPr>
            </a:p>
          </p:txBody>
        </p:sp>
        <p:sp>
          <p:nvSpPr>
            <p:cNvPr id="950295" name="Text Box 23"/>
            <p:cNvSpPr txBox="1">
              <a:spLocks noChangeArrowheads="1"/>
            </p:cNvSpPr>
            <p:nvPr/>
          </p:nvSpPr>
          <p:spPr bwMode="auto">
            <a:xfrm>
              <a:off x="4247" y="3385"/>
              <a:ext cx="1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x</a:t>
              </a:r>
            </a:p>
          </p:txBody>
        </p:sp>
        <p:sp>
          <p:nvSpPr>
            <p:cNvPr id="950296" name="Text Box 24"/>
            <p:cNvSpPr txBox="1">
              <a:spLocks noChangeArrowheads="1"/>
            </p:cNvSpPr>
            <p:nvPr/>
          </p:nvSpPr>
          <p:spPr bwMode="auto">
            <a:xfrm>
              <a:off x="3756" y="3088"/>
              <a:ext cx="1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z</a:t>
              </a:r>
            </a:p>
          </p:txBody>
        </p:sp>
        <p:sp>
          <p:nvSpPr>
            <p:cNvPr id="950297" name="Text Box 25"/>
            <p:cNvSpPr txBox="1">
              <a:spLocks noChangeArrowheads="1"/>
            </p:cNvSpPr>
            <p:nvPr/>
          </p:nvSpPr>
          <p:spPr bwMode="auto">
            <a:xfrm>
              <a:off x="4759" y="3025"/>
              <a:ext cx="19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 charset="0"/>
                </a:rPr>
                <a:t>Q</a:t>
              </a:r>
            </a:p>
          </p:txBody>
        </p:sp>
      </p:grpSp>
      <p:sp>
        <p:nvSpPr>
          <p:cNvPr id="950298" name="Text Box 26"/>
          <p:cNvSpPr txBox="1">
            <a:spLocks noChangeArrowheads="1"/>
          </p:cNvSpPr>
          <p:nvPr/>
        </p:nvSpPr>
        <p:spPr bwMode="auto">
          <a:xfrm>
            <a:off x="3457575" y="482635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Before</a:t>
            </a:r>
          </a:p>
        </p:txBody>
      </p:sp>
      <p:sp>
        <p:nvSpPr>
          <p:cNvPr id="950299" name="Text Box 27"/>
          <p:cNvSpPr txBox="1">
            <a:spLocks noChangeArrowheads="1"/>
          </p:cNvSpPr>
          <p:nvPr/>
        </p:nvSpPr>
        <p:spPr bwMode="auto">
          <a:xfrm>
            <a:off x="5638800" y="4826358"/>
            <a:ext cx="655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After</a:t>
            </a:r>
          </a:p>
        </p:txBody>
      </p:sp>
      <p:graphicFrame>
        <p:nvGraphicFramePr>
          <p:cNvPr id="950301" name="Object 29"/>
          <p:cNvGraphicFramePr>
            <a:graphicFrameLocks noChangeAspect="1"/>
          </p:cNvGraphicFramePr>
          <p:nvPr/>
        </p:nvGraphicFramePr>
        <p:xfrm>
          <a:off x="533400" y="1303338"/>
          <a:ext cx="4114800" cy="830262"/>
        </p:xfrm>
        <a:graphic>
          <a:graphicData uri="http://schemas.openxmlformats.org/presentationml/2006/ole">
            <p:oleObj spid="_x0000_s1140739" name="Image" r:id="rId6" imgW="8926984" imgH="1803175" progId="">
              <p:embed/>
            </p:oleObj>
          </a:graphicData>
        </a:graphic>
      </p:graphicFrame>
      <p:graphicFrame>
        <p:nvGraphicFramePr>
          <p:cNvPr id="950303" name="Object 31"/>
          <p:cNvGraphicFramePr>
            <a:graphicFrameLocks noChangeAspect="1"/>
          </p:cNvGraphicFramePr>
          <p:nvPr/>
        </p:nvGraphicFramePr>
        <p:xfrm>
          <a:off x="2895600" y="3094038"/>
          <a:ext cx="5410200" cy="563562"/>
        </p:xfrm>
        <a:graphic>
          <a:graphicData uri="http://schemas.openxmlformats.org/presentationml/2006/ole">
            <p:oleObj spid="_x0000_s1140740" name="Image" r:id="rId7" imgW="7200000" imgH="749206" progId="">
              <p:embed/>
            </p:oleObj>
          </a:graphicData>
        </a:graphic>
      </p:graphicFrame>
      <p:graphicFrame>
        <p:nvGraphicFramePr>
          <p:cNvPr id="950304" name="Object 32"/>
          <p:cNvGraphicFramePr>
            <a:graphicFrameLocks noChangeAspect="1"/>
          </p:cNvGraphicFramePr>
          <p:nvPr/>
        </p:nvGraphicFramePr>
        <p:xfrm>
          <a:off x="2743200" y="4260850"/>
          <a:ext cx="6172200" cy="674688"/>
        </p:xfrm>
        <a:graphic>
          <a:graphicData uri="http://schemas.openxmlformats.org/presentationml/2006/ole">
            <p:oleObj spid="_x0000_s1140741" name="Image" r:id="rId8" imgW="9752381" imgH="1066291" progId="">
              <p:embed/>
            </p:oleObj>
          </a:graphicData>
        </a:graphic>
      </p:graphicFrame>
      <p:sp>
        <p:nvSpPr>
          <p:cNvPr id="950305" name="Oval 33"/>
          <p:cNvSpPr>
            <a:spLocks noChangeArrowheads="1"/>
          </p:cNvSpPr>
          <p:nvPr/>
        </p:nvSpPr>
        <p:spPr bwMode="auto">
          <a:xfrm>
            <a:off x="2438400" y="3581400"/>
            <a:ext cx="6705600" cy="2819400"/>
          </a:xfrm>
          <a:prstGeom prst="ellipse">
            <a:avLst/>
          </a:prstGeom>
          <a:noFill/>
          <a:ln w="28575">
            <a:solidFill>
              <a:srgbClr val="3399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7" name="Object 39"/>
          <p:cNvGraphicFramePr>
            <a:graphicFrameLocks noChangeAspect="1"/>
          </p:cNvGraphicFramePr>
          <p:nvPr/>
        </p:nvGraphicFramePr>
        <p:xfrm>
          <a:off x="5715000" y="838200"/>
          <a:ext cx="2743200" cy="1982129"/>
        </p:xfrm>
        <a:graphic>
          <a:graphicData uri="http://schemas.openxmlformats.org/presentationml/2006/ole">
            <p:oleObj spid="_x0000_s1140744" name="Image" r:id="rId9" imgW="15149206" imgH="10946032" progId="">
              <p:embed/>
            </p:oleObj>
          </a:graphicData>
        </a:graphic>
      </p:graphicFrame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7620000" y="2433935"/>
            <a:ext cx="1465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P </a:t>
            </a:r>
            <a:r>
              <a:rPr lang="en-US" sz="1200" dirty="0" err="1" smtClean="0"/>
              <a:t>Chesler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Quark </a:t>
            </a:r>
            <a:r>
              <a:rPr lang="en-US" sz="1200" dirty="0"/>
              <a:t>Matter 2009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95628" y="6096000"/>
            <a:ext cx="2743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</a:t>
            </a:r>
            <a:r>
              <a:rPr lang="en-US" sz="1200" dirty="0" err="1" smtClean="0"/>
              <a:t>Kovchegov</a:t>
            </a:r>
            <a:r>
              <a:rPr lang="en-US" sz="1200" dirty="0" smtClean="0"/>
              <a:t>, PLB680 (2009)</a:t>
            </a: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71E15-0998-4DDB-BECD-DC77BF8B480D}" type="datetime1">
              <a:rPr lang="en-US" smtClean="0"/>
              <a:pPr/>
              <a:t>6/26/2012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30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1619-5215-4E71-8FF7-4F35B3535B82}" type="slidenum">
              <a:rPr lang="en-US"/>
              <a:pPr/>
              <a:t>39</a:t>
            </a:fld>
            <a:endParaRPr lang="en-US"/>
          </a:p>
        </p:txBody>
      </p:sp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Putting It All Together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leads 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Can test AdS HQ E-Loss in both hot and cold nuclear matter!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71800" y="1917700"/>
            <a:ext cx="3149600" cy="1206500"/>
            <a:chOff x="1872" y="1208"/>
            <a:chExt cx="1984" cy="760"/>
          </a:xfrm>
        </p:grpSpPr>
        <p:graphicFrame>
          <p:nvGraphicFramePr>
            <p:cNvPr id="956421" name="Object 5"/>
            <p:cNvGraphicFramePr>
              <a:graphicFrameLocks noChangeAspect="1"/>
            </p:cNvGraphicFramePr>
            <p:nvPr/>
          </p:nvGraphicFramePr>
          <p:xfrm>
            <a:off x="1872" y="1208"/>
            <a:ext cx="1976" cy="760"/>
          </p:xfrm>
          <a:graphic>
            <a:graphicData uri="http://schemas.openxmlformats.org/presentationml/2006/ole">
              <p:oleObj spid="_x0000_s1141763" name="Image" r:id="rId3" imgW="3136508" imgH="1205924" progId="">
                <p:embed/>
              </p:oleObj>
            </a:graphicData>
          </a:graphic>
        </p:graphicFrame>
        <p:sp>
          <p:nvSpPr>
            <p:cNvPr id="956422" name="Rectangle 6"/>
            <p:cNvSpPr>
              <a:spLocks noChangeArrowheads="1"/>
            </p:cNvSpPr>
            <p:nvPr/>
          </p:nvSpPr>
          <p:spPr bwMode="auto">
            <a:xfrm>
              <a:off x="1888" y="1256"/>
              <a:ext cx="1968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6423" name="Text Box 7"/>
          <p:cNvSpPr txBox="1">
            <a:spLocks noChangeArrowheads="1"/>
          </p:cNvSpPr>
          <p:nvPr/>
        </p:nvSpPr>
        <p:spPr bwMode="auto">
          <a:xfrm>
            <a:off x="898525" y="3417888"/>
            <a:ext cx="8183651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Recall for BH: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Shock gives </a:t>
            </a:r>
            <a:r>
              <a:rPr lang="en-US" sz="2400" b="1" i="1" dirty="0">
                <a:solidFill>
                  <a:srgbClr val="005400"/>
                </a:solidFill>
              </a:rPr>
              <a:t>exactly</a:t>
            </a:r>
            <a:r>
              <a:rPr lang="en-US" sz="2400" dirty="0">
                <a:solidFill>
                  <a:srgbClr val="005400"/>
                </a:solidFill>
              </a:rPr>
              <a:t> the same drag as BH for </a:t>
            </a:r>
            <a:r>
              <a:rPr lang="en-US" sz="2400" dirty="0">
                <a:solidFill>
                  <a:srgbClr val="005400"/>
                </a:solidFill>
                <a:latin typeface="Symbol" pitchFamily="18" charset="2"/>
              </a:rPr>
              <a:t>L</a:t>
            </a:r>
            <a:r>
              <a:rPr lang="en-US" sz="2400" dirty="0">
                <a:solidFill>
                  <a:srgbClr val="005400"/>
                </a:solidFill>
              </a:rPr>
              <a:t> = </a:t>
            </a:r>
            <a:r>
              <a:rPr lang="en-US" sz="2400" dirty="0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400" dirty="0">
                <a:solidFill>
                  <a:srgbClr val="005400"/>
                </a:solidFill>
              </a:rPr>
              <a:t> </a:t>
            </a:r>
            <a:r>
              <a:rPr lang="en-US" sz="2400" dirty="0" smtClean="0">
                <a:solidFill>
                  <a:srgbClr val="005400"/>
                </a:solidFill>
              </a:rPr>
              <a:t>T</a:t>
            </a:r>
          </a:p>
          <a:p>
            <a:pPr lvl="2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4D4D4D"/>
                </a:solidFill>
              </a:rPr>
              <a:t> </a:t>
            </a:r>
            <a:r>
              <a:rPr lang="en-US" sz="2200" dirty="0" smtClean="0">
                <a:solidFill>
                  <a:srgbClr val="4D4D4D"/>
                </a:solidFill>
                <a:latin typeface="Symbol" pitchFamily="18" charset="2"/>
              </a:rPr>
              <a:t>L</a:t>
            </a:r>
            <a:r>
              <a:rPr lang="en-US" sz="2200" dirty="0" smtClean="0">
                <a:solidFill>
                  <a:srgbClr val="4D4D4D"/>
                </a:solidFill>
              </a:rPr>
              <a:t> is typical mom. scale of nucleus</a:t>
            </a:r>
            <a:endParaRPr lang="en-US" sz="2200" dirty="0">
              <a:solidFill>
                <a:srgbClr val="4D4D4D"/>
              </a:solidFill>
            </a:endParaRPr>
          </a:p>
          <a:p>
            <a:endParaRPr lang="en-US" dirty="0"/>
          </a:p>
        </p:txBody>
      </p:sp>
      <p:graphicFrame>
        <p:nvGraphicFramePr>
          <p:cNvPr id="956424" name="Object 8"/>
          <p:cNvGraphicFramePr>
            <a:graphicFrameLocks noChangeAspect="1"/>
          </p:cNvGraphicFramePr>
          <p:nvPr/>
        </p:nvGraphicFramePr>
        <p:xfrm>
          <a:off x="3505200" y="3363913"/>
          <a:ext cx="4622800" cy="558800"/>
        </p:xfrm>
        <a:graphic>
          <a:graphicData uri="http://schemas.openxmlformats.org/presentationml/2006/ole">
            <p:oleObj spid="_x0000_s1141762" name="Image" r:id="rId4" imgW="4622222" imgH="558730" progId="">
              <p:embed/>
            </p:oleObj>
          </a:graphicData>
        </a:graphic>
      </p:graphicFrame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9733D-798A-4C02-BB53-628729E5F893}" type="datetime1">
              <a:rPr lang="en-US" smtClean="0"/>
              <a:pPr/>
              <a:t>6/26/2012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6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41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E&amp;M and Phase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smtClean="0"/>
              <a:t>Nontrivial emergent many-body physics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43CC-62D9-4736-86DD-048EA41C14C3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2327226"/>
            <a:ext cx="4876800" cy="388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25410" y="1828800"/>
            <a:ext cx="9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Water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630" y="1828800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Hydrogen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044" y="6120714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Calculated, </a:t>
            </a:r>
            <a:r>
              <a:rPr lang="en-US" sz="1200" dirty="0" err="1" smtClean="0"/>
              <a:t>Burkhard</a:t>
            </a:r>
            <a:r>
              <a:rPr lang="en-US" sz="1200" dirty="0" smtClean="0"/>
              <a:t> </a:t>
            </a:r>
            <a:r>
              <a:rPr lang="en-US" sz="1200" dirty="0" err="1" smtClean="0"/>
              <a:t>Militzer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Diploma Thesis, Berlin, 2000</a:t>
            </a:r>
          </a:p>
        </p:txBody>
      </p:sp>
      <p:pic>
        <p:nvPicPr>
          <p:cNvPr id="12328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438400"/>
            <a:ext cx="3828764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Intermediate-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Muck at RHIC and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95400"/>
            <a:ext cx="31242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Messy (non-perturbative) physics below ~ 10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66177-0EB9-4A91-861E-B8D8F412F51B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" name="Picture 9" descr="boryeong_mud_festival_2009_640_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84979" y="3505201"/>
            <a:ext cx="4454221" cy="2971800"/>
          </a:xfrm>
          <a:prstGeom prst="rect">
            <a:avLst/>
          </a:prstGeom>
        </p:spPr>
      </p:pic>
      <p:pic>
        <p:nvPicPr>
          <p:cNvPr id="11448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3733800"/>
            <a:ext cx="3733800" cy="29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371600" y="6477000"/>
            <a:ext cx="1453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 Jacobs, HP2012</a:t>
            </a:r>
          </a:p>
        </p:txBody>
      </p:sp>
      <p:pic>
        <p:nvPicPr>
          <p:cNvPr id="114483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4114800" cy="287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&amp; Clear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3505200"/>
            <a:ext cx="3657600" cy="31242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RHIC</a:t>
            </a:r>
          </a:p>
          <a:p>
            <a:pPr lvl="2"/>
            <a:r>
              <a:rPr lang="en-US" dirty="0" smtClean="0"/>
              <a:t>HF sep.</a:t>
            </a:r>
          </a:p>
          <a:p>
            <a:pPr lvl="2"/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LHC</a:t>
            </a:r>
          </a:p>
          <a:p>
            <a:pPr lvl="2"/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HF</a:t>
            </a:r>
          </a:p>
          <a:p>
            <a:pPr lvl="3"/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, v</a:t>
            </a:r>
            <a:r>
              <a:rPr lang="en-US" baseline="-25000" dirty="0" smtClean="0"/>
              <a:t>2</a:t>
            </a:r>
            <a:r>
              <a:rPr lang="en-US" dirty="0" smtClean="0"/>
              <a:t>, corr.</a:t>
            </a:r>
          </a:p>
          <a:p>
            <a:pPr lvl="2"/>
            <a:r>
              <a:rPr lang="en-US" dirty="0" smtClean="0"/>
              <a:t>Control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3"/>
            <a:r>
              <a:rPr lang="en-US" dirty="0" smtClean="0"/>
              <a:t>CNM AdS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C6301-22D5-45D9-854E-D6D8507FD924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990600"/>
            <a:ext cx="4005263" cy="247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4038600"/>
            <a:ext cx="2667000" cy="212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733800"/>
            <a:ext cx="2895600" cy="291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00400" y="6248400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 Cole, HP2012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0" y="1105842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40-50%</a:t>
            </a:r>
          </a:p>
          <a:p>
            <a:r>
              <a:rPr lang="en-US" dirty="0" smtClean="0"/>
              <a:t>h</a:t>
            </a:r>
            <a:r>
              <a:rPr lang="en-US" baseline="30000" dirty="0" smtClean="0"/>
              <a:t>±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97359" y="2172642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v</a:t>
            </a:r>
            <a:r>
              <a:rPr lang="en-US" sz="1200" i="1" baseline="-25000" dirty="0" smtClean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6400" y="3343443"/>
            <a:ext cx="935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p</a:t>
            </a:r>
            <a:r>
              <a:rPr lang="en-US" sz="1200" i="1" baseline="-25000" dirty="0" err="1" smtClean="0"/>
              <a:t>T</a:t>
            </a:r>
            <a:r>
              <a:rPr lang="en-US" sz="1200" dirty="0" smtClean="0"/>
              <a:t> (</a:t>
            </a:r>
            <a:r>
              <a:rPr lang="en-US" sz="1200" dirty="0" err="1" smtClean="0"/>
              <a:t>GeV</a:t>
            </a:r>
            <a:r>
              <a:rPr lang="en-US" sz="1200" dirty="0" smtClean="0"/>
              <a:t>/c)</a:t>
            </a:r>
          </a:p>
        </p:txBody>
      </p:sp>
      <p:pic>
        <p:nvPicPr>
          <p:cNvPr id="12236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66800"/>
            <a:ext cx="415549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High-energy many-body QCD is interesting</a:t>
            </a:r>
          </a:p>
          <a:p>
            <a:r>
              <a:rPr lang="en-US" dirty="0" smtClean="0"/>
              <a:t>Much progress made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</a:t>
            </a:r>
          </a:p>
          <a:p>
            <a:pPr lvl="1"/>
            <a:r>
              <a:rPr lang="en-US" dirty="0" smtClean="0"/>
              <a:t>Energy Loss</a:t>
            </a:r>
          </a:p>
          <a:p>
            <a:r>
              <a:rPr lang="en-US" dirty="0" smtClean="0"/>
              <a:t>Much work to be done!</a:t>
            </a:r>
          </a:p>
          <a:p>
            <a:pPr lvl="1"/>
            <a:r>
              <a:rPr lang="en-US" dirty="0" smtClean="0"/>
              <a:t>Higher order theory</a:t>
            </a:r>
          </a:p>
          <a:p>
            <a:pPr lvl="1"/>
            <a:r>
              <a:rPr lang="en-US" dirty="0" smtClean="0"/>
              <a:t>RHIC upgrades</a:t>
            </a:r>
          </a:p>
          <a:p>
            <a:pPr lvl="1"/>
            <a:r>
              <a:rPr lang="en-US" dirty="0" smtClean="0"/>
              <a:t>New LHC measurements</a:t>
            </a:r>
          </a:p>
          <a:p>
            <a:pPr lvl="1"/>
            <a:r>
              <a:rPr lang="en-US" dirty="0" smtClean="0"/>
              <a:t>EIC, </a:t>
            </a:r>
            <a:r>
              <a:rPr lang="en-US" dirty="0" err="1" smtClean="0"/>
              <a:t>LHeC</a:t>
            </a:r>
            <a:r>
              <a:rPr lang="en-US" dirty="0" smtClean="0"/>
              <a:t>, 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8C5-5799-4E4D-8BB2-CA57C5CF4923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DBE3-9A66-406F-8A14-1D1417428747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464"/>
            <a:ext cx="8229600" cy="4876800"/>
          </a:xfrm>
        </p:spPr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could give experimental handle on initial geometry</a:t>
            </a:r>
          </a:p>
          <a:p>
            <a:pPr lvl="1"/>
            <a:r>
              <a:rPr lang="en-US" dirty="0" smtClean="0"/>
              <a:t>Recall e + A diffraction </a:t>
            </a:r>
            <a:r>
              <a:rPr lang="en-US" dirty="0" err="1" smtClean="0"/>
              <a:t>exps</a:t>
            </a:r>
            <a:r>
              <a:rPr lang="en-US" dirty="0" smtClean="0"/>
              <a:t>. on A at 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5369-ABCF-4344-8FD9-24912569DBED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873" y="2667000"/>
            <a:ext cx="308212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9387" y="2847201"/>
            <a:ext cx="4759813" cy="317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14800" y="620000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Hahn, Ravenhall, and Hofstadter, Phys Rev 101 (1956)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Distribution of A at x ~ 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5774-5E7D-4977-B7EB-94B937939432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67200" y="1524000"/>
            <a:ext cx="4800600" cy="3429000"/>
          </a:xfrm>
        </p:spPr>
        <p:txBody>
          <a:bodyPr/>
          <a:lstStyle/>
          <a:p>
            <a:r>
              <a:rPr lang="en-US" dirty="0" smtClean="0"/>
              <a:t>Coherent vector meson production in e + 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pSp>
        <p:nvGrpSpPr>
          <p:cNvPr id="3" name="Group 7"/>
          <p:cNvGrpSpPr/>
          <p:nvPr/>
        </p:nvGrpSpPr>
        <p:grpSpPr>
          <a:xfrm>
            <a:off x="228600" y="838199"/>
            <a:ext cx="3810000" cy="2209800"/>
            <a:chOff x="228600" y="2346530"/>
            <a:chExt cx="3987910" cy="253473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2819400"/>
              <a:ext cx="361422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733800" y="234653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1400" y="3048000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J/</a:t>
              </a:r>
              <a:r>
                <a:rPr lang="en-US" sz="2400" i="1" dirty="0" smtClean="0">
                  <a:latin typeface="Symbol" pitchFamily="18" charset="2"/>
                </a:rPr>
                <a:t>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33800" y="441513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" y="234653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" y="441960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" y="3200400"/>
              <a:ext cx="431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g</a:t>
              </a:r>
              <a:r>
                <a:rPr lang="en-US" sz="2400" dirty="0" smtClean="0"/>
                <a:t>*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76464" y="3262312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14560" y="3686176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449305" y="2971800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Must reject incoherent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collisions at ~100%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1" y="3276600"/>
            <a:ext cx="8610599" cy="317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86529" y="6172200"/>
            <a:ext cx="1728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arXiv:1102.5058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Rise in R</a:t>
            </a:r>
            <a:r>
              <a:rPr lang="en-US" baseline="-25000" dirty="0" smtClean="0"/>
              <a:t>AA</a:t>
            </a:r>
            <a:r>
              <a:rPr lang="en-US" dirty="0" smtClean="0"/>
              <a:t> a Final State Effect?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990600"/>
            <a:ext cx="4724400" cy="2819400"/>
          </a:xfrm>
        </p:spPr>
        <p:txBody>
          <a:bodyPr/>
          <a:lstStyle/>
          <a:p>
            <a:pPr lvl="1"/>
            <a:r>
              <a:rPr lang="en-US" dirty="0" smtClean="0"/>
              <a:t>Is rise really due to pQCD?</a:t>
            </a:r>
          </a:p>
          <a:p>
            <a:pPr lvl="1"/>
            <a:r>
              <a:rPr lang="en-US" dirty="0" smtClean="0"/>
              <a:t>Or other quench (flat?)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sz="2800" dirty="0" smtClean="0">
                <a:solidFill>
                  <a:srgbClr val="005400"/>
                </a:solidFill>
              </a:rPr>
              <a:t>+ initial state CNM 	effects a la CGC?</a:t>
            </a:r>
            <a:endParaRPr lang="en-US" sz="2800" dirty="0">
              <a:solidFill>
                <a:srgbClr val="0054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0D0F6-C7F1-45DB-A0E0-A769F0774A31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914400"/>
            <a:ext cx="372316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3482827"/>
            <a:ext cx="3769796" cy="25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46196" y="5895201"/>
            <a:ext cx="2802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Albacete and </a:t>
            </a:r>
            <a:r>
              <a:rPr lang="en-US" sz="1200" dirty="0" err="1" smtClean="0"/>
              <a:t>Marquet</a:t>
            </a:r>
            <a:r>
              <a:rPr lang="en-US" sz="1200" dirty="0" smtClean="0"/>
              <a:t>, PLB687 (2010)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2286000"/>
            <a:ext cx="1905000" cy="1295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57393" y="2667000"/>
            <a:ext cx="19050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1524000" y="3124200"/>
            <a:ext cx="914400" cy="158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256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4497896"/>
            <a:ext cx="4190999" cy="228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62000" y="6553200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 PRL98, 2007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114800"/>
            <a:ext cx="1193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Y-J Lee, QM11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3000" y="6096000"/>
            <a:ext cx="4050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00"/>
                </a:solidFill>
              </a:rPr>
              <a:t>Require p + A and/or direct </a:t>
            </a:r>
            <a:r>
              <a:rPr lang="en-US" sz="2400" dirty="0" smtClean="0">
                <a:solidFill>
                  <a:srgbClr val="660000"/>
                </a:solidFill>
                <a:latin typeface="Symbol" pitchFamily="18" charset="2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6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24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IS at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5720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Direct photon R</a:t>
            </a:r>
            <a:r>
              <a:rPr lang="en-US" baseline="-25000" dirty="0" smtClean="0"/>
              <a:t>AA</a:t>
            </a:r>
            <a:r>
              <a:rPr lang="en-US" dirty="0" smtClean="0"/>
              <a:t> ~ 1</a:t>
            </a:r>
          </a:p>
          <a:p>
            <a:pPr lvl="1"/>
            <a:r>
              <a:rPr lang="en-US" dirty="0" smtClean="0"/>
              <a:t>Soon </a:t>
            </a:r>
            <a:r>
              <a:rPr lang="en-US" dirty="0" err="1" smtClean="0"/>
              <a:t>add’l</a:t>
            </a:r>
            <a:r>
              <a:rPr lang="en-US" dirty="0" smtClean="0"/>
              <a:t> p + A null control exp.</a:t>
            </a:r>
          </a:p>
          <a:p>
            <a:pPr lvl="2"/>
            <a:r>
              <a:rPr lang="en-US" dirty="0" smtClean="0"/>
              <a:t>CNM E-Loss?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0BCFE-3FBD-4EE2-AF75-98A86365DFAF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1427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4663" y="1247001"/>
            <a:ext cx="4193137" cy="44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543800" y="5666601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 Roland, HP2012</a:t>
            </a:r>
          </a:p>
        </p:txBody>
      </p:sp>
      <p:pic>
        <p:nvPicPr>
          <p:cNvPr id="11427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3463617"/>
            <a:ext cx="4800600" cy="301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2000" y="6172200"/>
            <a:ext cx="1744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 </a:t>
            </a:r>
            <a:r>
              <a:rPr lang="en-US" sz="1200" dirty="0" err="1" smtClean="0"/>
              <a:t>Perepelitsa</a:t>
            </a:r>
            <a:r>
              <a:rPr lang="en-US" sz="1200" dirty="0" smtClean="0"/>
              <a:t>, HP2012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QCD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err="1" smtClean="0"/>
              <a:t>Lagr</a:t>
            </a:r>
            <a:r>
              <a:rPr lang="en-US" dirty="0" smtClean="0"/>
              <a:t>. known:</a:t>
            </a:r>
          </a:p>
          <a:p>
            <a:r>
              <a:rPr lang="en-US" dirty="0" smtClean="0"/>
              <a:t>QCD Vertices: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Qual. &amp; Quant. agreement w/ data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DB02A-9F2B-4B8D-8861-1A422050EA09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0787" y="1080675"/>
            <a:ext cx="5383213" cy="9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C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5334000" cy="1150470"/>
          </a:xfrm>
          <a:prstGeom prst="rect">
            <a:avLst/>
          </a:prstGeom>
        </p:spPr>
      </p:pic>
      <p:grpSp>
        <p:nvGrpSpPr>
          <p:cNvPr id="9" name="Group 15"/>
          <p:cNvGrpSpPr/>
          <p:nvPr/>
        </p:nvGrpSpPr>
        <p:grpSpPr>
          <a:xfrm>
            <a:off x="457200" y="4284463"/>
            <a:ext cx="3276600" cy="2497337"/>
            <a:chOff x="5715000" y="1284862"/>
            <a:chExt cx="3276600" cy="249733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284862"/>
              <a:ext cx="2590800" cy="249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715000" y="2486799"/>
              <a:ext cx="7312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ALEPH,</a:t>
              </a:r>
            </a:p>
            <a:p>
              <a:r>
                <a:rPr lang="en-US" sz="1200" dirty="0" smtClean="0"/>
                <a:t>PLB284</a:t>
              </a:r>
            </a:p>
            <a:p>
              <a:r>
                <a:rPr lang="en-US" sz="1200" dirty="0" smtClean="0"/>
                <a:t>(1992)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00600" y="60198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PDG</a:t>
            </a:r>
            <a:endParaRPr lang="en-US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4364456"/>
            <a:ext cx="2971800" cy="23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Interested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3886200" cy="3962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Measure many-body physics of strong force</a:t>
            </a:r>
          </a:p>
          <a:p>
            <a:pPr lvl="3"/>
            <a:endParaRPr lang="en-US" sz="1000" dirty="0" smtClean="0"/>
          </a:p>
          <a:p>
            <a:r>
              <a:rPr lang="en-US" sz="2800" dirty="0" smtClean="0"/>
              <a:t>Test &amp; understand theory of many-body non-Abelian fields</a:t>
            </a:r>
          </a:p>
          <a:p>
            <a:pPr lvl="3"/>
            <a:endParaRPr lang="en-US" sz="1100" dirty="0" smtClean="0"/>
          </a:p>
          <a:p>
            <a:r>
              <a:rPr lang="en-US" sz="2800" dirty="0" smtClean="0"/>
              <a:t>Learn about the early universe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979F-9BF1-447C-B775-0690157F7553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 descr="PhaseDiagramLR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2870" y="990600"/>
            <a:ext cx="3856330" cy="3779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9919" y="4800600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 Range Plan, 2008</a:t>
            </a:r>
            <a:endParaRPr lang="en-US" sz="1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107089"/>
            <a:ext cx="7772400" cy="15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571134" y="6657201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50D3D-9CF2-4B12-ABD6-E902FCE31378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760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71" y="197601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Collider machines: RHIC, LHC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4974" y="4552890"/>
            <a:ext cx="357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Relativistic Heavy Ion Collider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4552890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</a:t>
            </a:r>
            <a:r>
              <a:rPr lang="en-US" sz="2000" dirty="0" err="1" smtClean="0"/>
              <a:t>Hadron</a:t>
            </a:r>
            <a:r>
              <a:rPr lang="en-US" sz="2000" dirty="0" smtClean="0"/>
              <a:t> Collider</a:t>
            </a:r>
          </a:p>
        </p:txBody>
      </p:sp>
      <p:pic>
        <p:nvPicPr>
          <p:cNvPr id="13" name="bli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Orders of Magnitude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Units: </a:t>
            </a:r>
            <a:r>
              <a:rPr lang="en-US" dirty="0" err="1" smtClean="0"/>
              <a:t>MeV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At RHIC, nuclei acc. to 100 </a:t>
            </a:r>
            <a:r>
              <a:rPr lang="en-US" dirty="0" err="1" smtClean="0"/>
              <a:t>GeV</a:t>
            </a:r>
            <a:r>
              <a:rPr lang="en-US" dirty="0" smtClean="0"/>
              <a:t> per nucleon</a:t>
            </a:r>
          </a:p>
          <a:p>
            <a:pPr lvl="2"/>
            <a:r>
              <a:rPr lang="en-US" dirty="0" smtClean="0"/>
              <a:t>Energy of collision ~ two mosquitoes colliding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87DA-DA8E-4A85-9E01-69D5E4889822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2895600"/>
            <a:ext cx="2857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096000"/>
            <a:ext cx="2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www.answersingenesis.org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457200" y="2667000"/>
            <a:ext cx="5791200" cy="4057650"/>
            <a:chOff x="457200" y="2667000"/>
            <a:chExt cx="5791200" cy="4057650"/>
          </a:xfrm>
        </p:grpSpPr>
        <p:pic>
          <p:nvPicPr>
            <p:cNvPr id="8939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1025" y="4495800"/>
              <a:ext cx="4524375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78901" y="6262985"/>
              <a:ext cx="1897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Chaisson</a:t>
              </a:r>
              <a:r>
                <a:rPr lang="en-US" sz="1200" dirty="0" smtClean="0"/>
                <a:t> and McMillan,</a:t>
              </a:r>
            </a:p>
            <a:p>
              <a:r>
                <a:rPr lang="en-US" sz="1200" dirty="0" smtClean="0"/>
                <a:t>Astronomy Today  (1993)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57200" y="2667000"/>
              <a:ext cx="5791200" cy="2133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en-US" sz="2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QCD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200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MeV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Temp. at RHIC ~ 10,000 times hotter than the core of the sun (15,000,000 Kelvin)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31881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24384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2438400"/>
            <a:ext cx="152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Pessimist’s 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0DCCF-F247-4306-806E-C84489A75187}" type="datetime1">
              <a:rPr lang="en-US" smtClean="0"/>
              <a:pPr/>
              <a:t>6/26/2012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UP Colloquium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318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0"/>
            <a:ext cx="5715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1371600" y="3505200"/>
            <a:ext cx="3124200" cy="0"/>
          </a:xfrm>
          <a:prstGeom prst="straightConnector1">
            <a:avLst/>
          </a:prstGeom>
          <a:ln w="1270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685271" y="3505200"/>
            <a:ext cx="3124200" cy="0"/>
          </a:xfrm>
          <a:prstGeom prst="straightConnector1">
            <a:avLst/>
          </a:prstGeom>
          <a:ln w="12700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187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828800"/>
            <a:ext cx="3891068" cy="354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1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31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31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31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43670</TotalTime>
  <Words>1811</Words>
  <Application>Microsoft Office PowerPoint</Application>
  <PresentationFormat>On-screen Show (4:3)</PresentationFormat>
  <Paragraphs>565</Paragraphs>
  <Slides>47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Symbol</vt:lpstr>
      <vt:lpstr>Wingdings</vt:lpstr>
      <vt:lpstr>Times New Roman</vt:lpstr>
      <vt:lpstr>Calibri</vt:lpstr>
      <vt:lpstr>Office Theme</vt:lpstr>
      <vt:lpstr>Image</vt:lpstr>
      <vt:lpstr>Studying Hot Many Body QCD</vt:lpstr>
      <vt:lpstr>Four Known Forces</vt:lpstr>
      <vt:lpstr>E&amp;M Particle Physics Well Understood</vt:lpstr>
      <vt:lpstr>E&amp;M and Phase Diagrams</vt:lpstr>
      <vt:lpstr>QCD Particle Physics Well Understood</vt:lpstr>
      <vt:lpstr>What Are We Interested In?</vt:lpstr>
      <vt:lpstr>Heavy Ion Collisions</vt:lpstr>
      <vt:lpstr>Orders of Magnitude</vt:lpstr>
      <vt:lpstr>Pessimist’s View</vt:lpstr>
      <vt:lpstr>Actual Reconstructed Events</vt:lpstr>
      <vt:lpstr>Geometry and Flow</vt:lpstr>
      <vt:lpstr>Viscous Relativistic Hydrodynamics</vt:lpstr>
      <vt:lpstr>Methods of QCD Calculation I: Lattice</vt:lpstr>
      <vt:lpstr>Methods of QCD Calculation II: pQCD</vt:lpstr>
      <vt:lpstr>Methods III: AdS/CFT</vt:lpstr>
      <vt:lpstr>Leading Order h/s Calculation</vt:lpstr>
      <vt:lpstr>Why High-pT Jets?</vt:lpstr>
      <vt:lpstr>Tomography in QGP</vt:lpstr>
      <vt:lpstr>QGP Energy Loss</vt:lpstr>
      <vt:lpstr>High-pT Observables</vt:lpstr>
      <vt:lpstr>pQCD Success at RHIC:</vt:lpstr>
      <vt:lpstr>Qualitative Disagreement</vt:lpstr>
      <vt:lpstr>What About Elastic Loss?</vt:lpstr>
      <vt:lpstr>pQCD Picture Inadequate at RHIC?</vt:lpstr>
      <vt:lpstr>Constrain to RHIC</vt:lpstr>
      <vt:lpstr>LHC Predictions vs. Data</vt:lpstr>
      <vt:lpstr>Quant. (Qual?) Conclusions Require...</vt:lpstr>
      <vt:lpstr>Attempt at NLO</vt:lpstr>
      <vt:lpstr>Heavy Quark E-Loss in AdS/CFT</vt:lpstr>
      <vt:lpstr>AdS/CFT and HQ at RHIC</vt:lpstr>
      <vt:lpstr>AdS/CFT and HQ at LHC</vt:lpstr>
      <vt:lpstr>Light Quark E-Loss in AdS</vt:lpstr>
      <vt:lpstr>dE/dt for Lights from AdS/CFT</vt:lpstr>
      <vt:lpstr>AdS/CFT Light Parton Energy Loss</vt:lpstr>
      <vt:lpstr>AdS/CFT Light q E-Loss</vt:lpstr>
      <vt:lpstr>Does pQCD or AdS Yield Correct Mass &amp; Momentum Dependecies at LHC?</vt:lpstr>
      <vt:lpstr>Not So Fast!</vt:lpstr>
      <vt:lpstr>AdS HQ E-Loss in Cold Nuclear Matter</vt:lpstr>
      <vt:lpstr>Putting It All Together</vt:lpstr>
      <vt:lpstr>Intermediate-pT Muck at RHIC and LHC</vt:lpstr>
      <vt:lpstr>Clean &amp; Clear High-pT Probes</vt:lpstr>
      <vt:lpstr>Conclusions</vt:lpstr>
      <vt:lpstr>Backup Slides</vt:lpstr>
      <vt:lpstr>Measuring the IC</vt:lpstr>
      <vt:lpstr>Gluon Distribution of A at x ~ 10-3</vt:lpstr>
      <vt:lpstr>Rise in RAA a Final State Effect?</vt:lpstr>
      <vt:lpstr>Null IS at LHC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William A Horowitz</cp:lastModifiedBy>
  <cp:revision>1065</cp:revision>
  <dcterms:created xsi:type="dcterms:W3CDTF">2009-09-03T22:02:25Z</dcterms:created>
  <dcterms:modified xsi:type="dcterms:W3CDTF">2012-06-26T13:10:21Z</dcterms:modified>
</cp:coreProperties>
</file>