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9"/>
  </p:notesMasterIdLst>
  <p:sldIdLst>
    <p:sldId id="668" r:id="rId2"/>
    <p:sldId id="1315" r:id="rId3"/>
    <p:sldId id="1316" r:id="rId4"/>
    <p:sldId id="1317" r:id="rId5"/>
    <p:sldId id="1318" r:id="rId6"/>
    <p:sldId id="1319" r:id="rId7"/>
    <p:sldId id="1320" r:id="rId8"/>
    <p:sldId id="1321" r:id="rId9"/>
    <p:sldId id="1314" r:id="rId10"/>
    <p:sldId id="1373" r:id="rId11"/>
    <p:sldId id="1322" r:id="rId12"/>
    <p:sldId id="1299" r:id="rId13"/>
    <p:sldId id="1325" r:id="rId14"/>
    <p:sldId id="1326" r:id="rId15"/>
    <p:sldId id="1327" r:id="rId16"/>
    <p:sldId id="1330" r:id="rId17"/>
    <p:sldId id="1333" r:id="rId18"/>
    <p:sldId id="1334" r:id="rId19"/>
    <p:sldId id="1148" r:id="rId20"/>
    <p:sldId id="1335" r:id="rId21"/>
    <p:sldId id="1336" r:id="rId22"/>
    <p:sldId id="1337" r:id="rId23"/>
    <p:sldId id="1338" r:id="rId24"/>
    <p:sldId id="1344" r:id="rId25"/>
    <p:sldId id="1345" r:id="rId26"/>
    <p:sldId id="1346" r:id="rId27"/>
    <p:sldId id="1348" r:id="rId28"/>
    <p:sldId id="1350" r:id="rId29"/>
    <p:sldId id="1302" r:id="rId30"/>
    <p:sldId id="1304" r:id="rId31"/>
    <p:sldId id="1305" r:id="rId32"/>
    <p:sldId id="1306" r:id="rId33"/>
    <p:sldId id="1308" r:id="rId34"/>
    <p:sldId id="1309" r:id="rId35"/>
    <p:sldId id="1313" r:id="rId36"/>
    <p:sldId id="1248" r:id="rId37"/>
    <p:sldId id="1281" r:id="rId38"/>
    <p:sldId id="1250" r:id="rId39"/>
    <p:sldId id="1251" r:id="rId40"/>
    <p:sldId id="1257" r:id="rId41"/>
    <p:sldId id="1261" r:id="rId42"/>
    <p:sldId id="1371" r:id="rId43"/>
    <p:sldId id="1177" r:id="rId44"/>
    <p:sldId id="1290" r:id="rId45"/>
    <p:sldId id="1291" r:id="rId46"/>
    <p:sldId id="1292" r:id="rId47"/>
    <p:sldId id="1254" r:id="rId48"/>
  </p:sldIdLst>
  <p:sldSz cx="9144000" cy="6858000" type="screen4x3"/>
  <p:notesSz cx="6858000" cy="9144000"/>
  <p:embeddedFontLst>
    <p:embeddedFont>
      <p:font typeface="Calibri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8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image" Target="../media/image85.png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image" Target="../media/image9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38EE-8319-4234-953D-D1CBB13905C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AA8-2288-4EBF-BC54-989C56EFE3A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544A6-8B59-44AC-B810-DCFD106B022C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4F324-E326-42A9-B77B-703A857AFDD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663E8-37C1-4C29-B146-88789D92422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0EBA-FD2C-4470-B95D-9E6B6FF82F8C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935A-46F5-48D0-BCDC-E2A16BFB276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98BB-8833-454E-9739-AA97DF2FAE4B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B53-F770-4E11-89CD-0A807739E10B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2B58-D7A2-44AA-B2B5-E354AC755ECC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08A2-E68F-4459-98D2-ED79AE8B0AC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F495D-AAD5-4D43-B75A-AB6E597ABB42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Studying Hot Many Body QCD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smtClean="0">
                <a:solidFill>
                  <a:srgbClr val="660000"/>
                </a:solidFill>
              </a:rPr>
              <a:t>June 25, </a:t>
            </a:r>
            <a:r>
              <a:rPr lang="en-US" sz="2000" dirty="0" smtClean="0">
                <a:solidFill>
                  <a:srgbClr val="660000"/>
                </a:solidFill>
              </a:rPr>
              <a:t>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77C7-BD08-40E6-B955-0671CE249EB6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 Reconstructed Events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916AF-E359-4212-9D56-7FC808CE345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245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81200"/>
            <a:ext cx="4459073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705832" y="52578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</a:t>
            </a:r>
            <a:endParaRPr lang="en-US" sz="1200" dirty="0"/>
          </a:p>
        </p:txBody>
      </p:sp>
      <p:pic>
        <p:nvPicPr>
          <p:cNvPr id="1245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9" y="1981200"/>
            <a:ext cx="423604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21779" y="5257800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7075C-88A0-488B-99DA-F32B2DADCF4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18288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4021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41148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57150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066800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Relativistic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6CBD-BFB0-4649-BE30-B1DDB5588D3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122573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1FBB-C889-4741-8F61-4CC0026B99B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4A461-50B1-4A5B-84D8-9BDB117DC63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F2CE8-52E2-455A-A0DF-3233304ADF6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gauge-invariant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Leading Order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Calculation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Naive pQCD Picture</a:t>
            </a:r>
          </a:p>
          <a:p>
            <a:pPr lvl="1"/>
            <a:r>
              <a:rPr lang="en-US" dirty="0" smtClean="0"/>
              <a:t>All couplings weak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>
                <a:latin typeface="Symbol" pitchFamily="18" charset="2"/>
              </a:rPr>
              <a:t>	</a:t>
            </a:r>
            <a:r>
              <a:rPr lang="en-US" dirty="0" smtClean="0"/>
              <a:t>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/>
          <a:lstStyle/>
          <a:p>
            <a:r>
              <a:rPr lang="en-US" dirty="0" smtClean="0"/>
              <a:t>Naive AdS/CFT Picture</a:t>
            </a:r>
          </a:p>
          <a:p>
            <a:pPr lvl="1"/>
            <a:r>
              <a:rPr lang="en-US" dirty="0" smtClean="0"/>
              <a:t>All couplings large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>
                <a:latin typeface="Symbol" pitchFamily="18" charset="2"/>
              </a:rPr>
              <a:t>	</a:t>
            </a:r>
            <a:r>
              <a:rPr lang="en-US" dirty="0" smtClean="0"/>
              <a:t>=&gt;</a:t>
            </a:r>
            <a:r>
              <a:rPr lang="en-US" dirty="0" smtClean="0">
                <a:latin typeface="Symbol" pitchFamily="18" charset="2"/>
              </a:rPr>
              <a:t> 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1203-C2A7-4ED2-9176-F631AF4EA16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290" y="2971800"/>
            <a:ext cx="391491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350" y="2667000"/>
            <a:ext cx="2762250" cy="28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578509" y="5361801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QM09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CB45-FE60-45C8-86DE-2418811B42C6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123597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B2C25-5EF3-4819-A6B4-9F10A90EF1B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12FA-E001-43F1-9746-B667BD75CFA4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BC45-C6D6-4DCA-BAC1-F59D456D3436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20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B87D-07A2-4858-B1A4-0E3798A2385B}" type="datetime1">
              <a:rPr lang="en-US" smtClean="0"/>
              <a:pPr/>
              <a:t>6/26/2012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21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179-3A28-4AF5-8536-9D950764F7A4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66F8-5820-43AD-9453-F8384152BD3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9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1A048-0DD6-4D3B-8CE5-39F678492AA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E905-E6EE-4B1E-9311-5D1B6AEA6CBC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98 (2007)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BFCD-397D-45E0-B8A6-BE82C1BAF22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085CA-5937-4AC7-9C31-B32D6E25779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39BB-F366-44F4-9BFC-FD645C801B2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F652-AFBC-4D42-8BB5-B69410FA69A0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29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22675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F68D5-DD9B-4BF2-B02B-F45B05D2E12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2411-0EFC-4EDF-A30F-E48D4C990006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30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228802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17C5-BADD-4ABC-925D-C02B0BFCE65E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CEEA-8497-457E-BADC-CDF1C2A0E6E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5CC7-441E-4866-B270-1DBD7662407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EF399-09C2-426D-ACED-BF0B8F4C88E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9917-0968-4963-BA33-E24D4838D2B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297D-6ED9-4367-B9DC-F057537CBD2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36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5D20-3BA7-4396-BA6A-AA88C8BAB0ED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37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121D-8025-4335-9745-22D48963A31D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38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1E15-0998-4DDB-BECD-DC77BF8B480D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39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733D-798A-4C02-BB53-628729E5F893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smtClean="0"/>
              <a:t>Nontrivial emergent many-body physics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843CC-62D9-4736-86DD-048EA41C14C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2327226"/>
            <a:ext cx="4876800" cy="388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8288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8288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6120714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</a:p>
        </p:txBody>
      </p:sp>
      <p:pic>
        <p:nvPicPr>
          <p:cNvPr id="12328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438400"/>
            <a:ext cx="3828764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6177-0EB9-4A91-861E-B8D8F412F51B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&amp; Clear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</a:p>
          <a:p>
            <a:pPr lvl="2"/>
            <a:r>
              <a:rPr lang="en-US" dirty="0" smtClean="0"/>
              <a:t>HF sep.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6301-22D5-45D9-854E-D6D8507FD92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990600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38400" y="1105842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97359" y="2172642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6400" y="3343443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</a:p>
        </p:txBody>
      </p:sp>
      <p:pic>
        <p:nvPicPr>
          <p:cNvPr id="122368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066800"/>
            <a:ext cx="415549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High-energy many-body QCD is interesting</a:t>
            </a:r>
          </a:p>
          <a:p>
            <a:r>
              <a:rPr lang="en-US" dirty="0" smtClean="0"/>
              <a:t>Much progress made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Energy Loss</a:t>
            </a:r>
          </a:p>
          <a:p>
            <a:r>
              <a:rPr lang="en-US" dirty="0" smtClean="0"/>
              <a:t>Much work to be done!</a:t>
            </a:r>
          </a:p>
          <a:p>
            <a:pPr lvl="1"/>
            <a:r>
              <a:rPr lang="en-US" dirty="0" smtClean="0"/>
              <a:t>Higher order theory</a:t>
            </a:r>
          </a:p>
          <a:p>
            <a:pPr lvl="1"/>
            <a:r>
              <a:rPr lang="en-US" dirty="0" smtClean="0"/>
              <a:t>RHIC upgrades</a:t>
            </a:r>
          </a:p>
          <a:p>
            <a:pPr lvl="1"/>
            <a:r>
              <a:rPr lang="en-US" dirty="0" smtClean="0"/>
              <a:t>New LHC measurements</a:t>
            </a:r>
          </a:p>
          <a:p>
            <a:pPr lvl="1"/>
            <a:r>
              <a:rPr lang="en-US" dirty="0" smtClean="0"/>
              <a:t>EIC, </a:t>
            </a:r>
            <a:r>
              <a:rPr lang="en-US" dirty="0" err="1" smtClean="0"/>
              <a:t>LHeC</a:t>
            </a:r>
            <a:r>
              <a:rPr lang="en-US" dirty="0" smtClean="0"/>
              <a:t>, 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88C5-5799-4E4D-8BB2-CA57C5CF492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DBE3-9A66-406F-8A14-1D141742874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5369-ABCF-4344-8FD9-24912569DBE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5774-5E7D-4977-B7EB-94B93793943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D0F6-C7F1-45DB-A0E0-A769F0774A3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0BCFE-3FBD-4EE2-AF75-98A86365DFA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B02A-9F2B-4B8D-8861-1A422050EA09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3886200" cy="39624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Measure many-body physics of strong force</a:t>
            </a:r>
          </a:p>
          <a:p>
            <a:pPr lvl="3"/>
            <a:endParaRPr lang="en-US" sz="1000" dirty="0" smtClean="0"/>
          </a:p>
          <a:p>
            <a:r>
              <a:rPr lang="en-US" sz="2800" dirty="0" smtClean="0"/>
              <a:t>Test &amp; understand theory of many-body non-Abelian fields</a:t>
            </a:r>
          </a:p>
          <a:p>
            <a:pPr lvl="3"/>
            <a:endParaRPr lang="en-US" sz="1100" dirty="0" smtClean="0"/>
          </a:p>
          <a:p>
            <a:r>
              <a:rPr lang="en-US" sz="2800" dirty="0" smtClean="0"/>
              <a:t>Learn about the early universe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979F-9BF1-447C-B775-0690157F755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2870" y="990600"/>
            <a:ext cx="3856330" cy="37792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49919" y="48006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107089"/>
            <a:ext cx="7772400" cy="159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571134" y="6657201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0D3D-9CF2-4B12-ABD6-E902FCE3137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7DA-DA8E-4A85-9E01-69D5E488982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457200" y="2667000"/>
            <a:ext cx="5791200" cy="4057650"/>
            <a:chOff x="457200" y="2667000"/>
            <a:chExt cx="5791200" cy="4057650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667000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3188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43840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243840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Pessimist’s 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DCCF-F247-4306-806E-C84489A7518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UP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2318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524000"/>
            <a:ext cx="5715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1371600" y="3505200"/>
            <a:ext cx="3124200" cy="0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85271" y="3505200"/>
            <a:ext cx="3124200" cy="0"/>
          </a:xfrm>
          <a:prstGeom prst="straightConnector1">
            <a:avLst/>
          </a:prstGeom>
          <a:ln w="1270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187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828800"/>
            <a:ext cx="3891068" cy="354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318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31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43670</TotalTime>
  <Words>1811</Words>
  <Application>Microsoft Office PowerPoint</Application>
  <PresentationFormat>On-screen Show (4:3)</PresentationFormat>
  <Paragraphs>565</Paragraphs>
  <Slides>47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Symbol</vt:lpstr>
      <vt:lpstr>Wingdings</vt:lpstr>
      <vt:lpstr>Times New Roman</vt:lpstr>
      <vt:lpstr>Calibri</vt:lpstr>
      <vt:lpstr>Office Theme</vt:lpstr>
      <vt:lpstr>Image</vt:lpstr>
      <vt:lpstr>Studying Hot Many Body QCD</vt:lpstr>
      <vt:lpstr>Four Known Forces</vt:lpstr>
      <vt:lpstr>E&amp;M Particle Physics Well Understood</vt:lpstr>
      <vt:lpstr>E&amp;M and Phase Diagrams</vt:lpstr>
      <vt:lpstr>QCD Particle Physics Well Understood</vt:lpstr>
      <vt:lpstr>What Are We Interested In?</vt:lpstr>
      <vt:lpstr>Heavy Ion Collisions</vt:lpstr>
      <vt:lpstr>Orders of Magnitude</vt:lpstr>
      <vt:lpstr>Pessimist’s View</vt:lpstr>
      <vt:lpstr>Actual Reconstructed Events</vt:lpstr>
      <vt:lpstr>Geometry and Flow</vt:lpstr>
      <vt:lpstr>Viscous Relativistic Hydrodynamics</vt:lpstr>
      <vt:lpstr>Methods of QCD Calculation I: Lattice</vt:lpstr>
      <vt:lpstr>Methods of QCD Calculation II: pQCD</vt:lpstr>
      <vt:lpstr>Methods III: AdS/CFT</vt:lpstr>
      <vt:lpstr>Leading Order h/s Calculation</vt:lpstr>
      <vt:lpstr>Why High-pT Jets?</vt:lpstr>
      <vt:lpstr>Tomography in QGP</vt:lpstr>
      <vt:lpstr>QGP Energy Loss</vt:lpstr>
      <vt:lpstr>High-pT Observables</vt:lpstr>
      <vt:lpstr>pQCD Success at RHIC:</vt:lpstr>
      <vt:lpstr>Qualitative Disagreement</vt:lpstr>
      <vt:lpstr>What About Elastic Loss?</vt:lpstr>
      <vt:lpstr>pQCD Picture Inadequate at RHIC?</vt:lpstr>
      <vt:lpstr>Constrain to RHIC</vt:lpstr>
      <vt:lpstr>LHC Predictions vs. Data</vt:lpstr>
      <vt:lpstr>Quant. (Qual?) Conclusions Require...</vt:lpstr>
      <vt:lpstr>Attempt at NLO</vt:lpstr>
      <vt:lpstr>Heavy Quark E-Loss in AdS/CFT</vt:lpstr>
      <vt:lpstr>AdS/CFT and HQ at RHIC</vt:lpstr>
      <vt:lpstr>AdS/CFT and HQ at LHC</vt:lpstr>
      <vt:lpstr>Light Quark E-Loss in AdS</vt:lpstr>
      <vt:lpstr>dE/dt for Lights from AdS/CFT</vt:lpstr>
      <vt:lpstr>AdS/CFT Light Parton Energy Loss</vt:lpstr>
      <vt:lpstr>AdS/CFT Light q E-Loss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&amp; Clear High-pT Probes</vt:lpstr>
      <vt:lpstr>Conclusions</vt:lpstr>
      <vt:lpstr>Backup Slides</vt:lpstr>
      <vt:lpstr>Measuring the IC</vt:lpstr>
      <vt:lpstr>Gluon Distribution of A at x ~ 10-3</vt:lpstr>
      <vt:lpstr>Rise in RAA a Final State Effect?</vt:lpstr>
      <vt:lpstr>Null IS at LHC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1065</cp:revision>
  <dcterms:created xsi:type="dcterms:W3CDTF">2009-09-03T22:02:25Z</dcterms:created>
  <dcterms:modified xsi:type="dcterms:W3CDTF">2012-06-26T13:10:21Z</dcterms:modified>
</cp:coreProperties>
</file>