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668" r:id="rId2"/>
    <p:sldId id="1315" r:id="rId3"/>
    <p:sldId id="1316" r:id="rId4"/>
    <p:sldId id="1317" r:id="rId5"/>
    <p:sldId id="1318" r:id="rId6"/>
    <p:sldId id="1319" r:id="rId7"/>
    <p:sldId id="1320" r:id="rId8"/>
    <p:sldId id="1321" r:id="rId9"/>
    <p:sldId id="1314" r:id="rId10"/>
    <p:sldId id="1373" r:id="rId11"/>
    <p:sldId id="1322" r:id="rId12"/>
    <p:sldId id="1299" r:id="rId13"/>
    <p:sldId id="1325" r:id="rId14"/>
    <p:sldId id="1326" r:id="rId15"/>
    <p:sldId id="1327" r:id="rId16"/>
    <p:sldId id="1330" r:id="rId17"/>
    <p:sldId id="1333" r:id="rId18"/>
    <p:sldId id="1334" r:id="rId19"/>
    <p:sldId id="1148" r:id="rId20"/>
    <p:sldId id="1335" r:id="rId21"/>
    <p:sldId id="1336" r:id="rId22"/>
    <p:sldId id="1337" r:id="rId23"/>
    <p:sldId id="1338" r:id="rId24"/>
    <p:sldId id="1344" r:id="rId25"/>
    <p:sldId id="1345" r:id="rId26"/>
    <p:sldId id="1346" r:id="rId27"/>
    <p:sldId id="1348" r:id="rId28"/>
    <p:sldId id="1350" r:id="rId29"/>
    <p:sldId id="1302" r:id="rId30"/>
    <p:sldId id="1304" r:id="rId31"/>
    <p:sldId id="1305" r:id="rId32"/>
    <p:sldId id="1306" r:id="rId33"/>
    <p:sldId id="1308" r:id="rId34"/>
    <p:sldId id="1309" r:id="rId35"/>
    <p:sldId id="1313" r:id="rId36"/>
    <p:sldId id="1248" r:id="rId37"/>
    <p:sldId id="1281" r:id="rId38"/>
    <p:sldId id="1250" r:id="rId39"/>
    <p:sldId id="1251" r:id="rId40"/>
    <p:sldId id="1257" r:id="rId41"/>
    <p:sldId id="1261" r:id="rId42"/>
    <p:sldId id="1371" r:id="rId43"/>
    <p:sldId id="1177" r:id="rId44"/>
    <p:sldId id="1290" r:id="rId45"/>
    <p:sldId id="1291" r:id="rId46"/>
    <p:sldId id="1292" r:id="rId47"/>
    <p:sldId id="1254" r:id="rId48"/>
  </p:sldIdLst>
  <p:sldSz cx="9144000" cy="6858000" type="screen4x3"/>
  <p:notesSz cx="6858000" cy="9144000"/>
  <p:embeddedFontLs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00"/>
    <a:srgbClr val="005400"/>
    <a:srgbClr val="09840A"/>
    <a:srgbClr val="4D4D4D"/>
    <a:srgbClr val="4A7EBB"/>
    <a:srgbClr val="0000FF"/>
    <a:srgbClr val="FF0000"/>
    <a:srgbClr val="3F3D99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4" autoAdjust="0"/>
    <p:restoredTop sz="85216" autoAdjust="0"/>
  </p:normalViewPr>
  <p:slideViewPr>
    <p:cSldViewPr>
      <p:cViewPr>
        <p:scale>
          <a:sx n="77" d="100"/>
          <a:sy n="77" d="100"/>
        </p:scale>
        <p:origin x="-8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224D-F4E2-488B-83C5-B32D950B6A30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CA78-C046-49C6-845E-B3DA04A4C2C1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7B6A-8994-4DF7-922C-1E79A7A4B3C5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DBB72-C23D-41BA-892D-95D77785F29C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A6DD-CF9E-48C0-98AA-263047D81C13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9C99-ADF0-4E76-8F35-AE9C5D2C5D39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EF49-4DFB-4379-89CA-C665DB50D025}" type="datetime1">
              <a:rPr lang="en-US" smtClean="0"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C79D-1CC4-4E26-9A94-B17D797075E4}" type="datetime1">
              <a:rPr lang="en-US" smtClean="0"/>
              <a:t>6/26/2012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BA2CE-41CD-4E35-98B7-57994617949A}" type="datetime1">
              <a:rPr lang="en-US" smtClean="0"/>
              <a:t>6/26/2012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AEBD-6263-4D5D-89AA-A93F3DEFB6A8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DCC8-2E9A-4482-93CE-40601F72DD8C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7A036-F845-403F-8D35-10150B4D5B2B}" type="datetime1">
              <a:rPr lang="en-US" smtClean="0"/>
              <a:t>6/26/2012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62881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Studying Hot Many Body QCD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4162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smtClean="0">
                <a:solidFill>
                  <a:srgbClr val="660000"/>
                </a:solidFill>
              </a:rPr>
              <a:t>June 26, </a:t>
            </a:r>
            <a:r>
              <a:rPr lang="en-US" sz="2000" dirty="0" smtClean="0">
                <a:solidFill>
                  <a:srgbClr val="660000"/>
                </a:solidFill>
              </a:rPr>
              <a:t>2012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2095-5652-456F-90A6-CF134E246D37}" type="datetime1">
              <a:rPr lang="en-US" smtClean="0"/>
              <a:t>6/26/2012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439045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Razieh</a:t>
            </a:r>
            <a:r>
              <a:rPr lang="en-US" sz="1600" dirty="0" smtClean="0"/>
              <a:t> </a:t>
            </a:r>
            <a:r>
              <a:rPr lang="en-US" sz="1600" dirty="0" err="1" smtClean="0"/>
              <a:t>Morad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  <p:pic>
        <p:nvPicPr>
          <p:cNvPr id="97689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5391738"/>
            <a:ext cx="2895600" cy="100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68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5715000"/>
            <a:ext cx="1841500" cy="36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Reconstructed Events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0320-23DB-4F57-94A2-CDBF5C468167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45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1200"/>
            <a:ext cx="445907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05832" y="5257800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</a:t>
            </a:r>
            <a:endParaRPr lang="en-US" sz="1200" dirty="0"/>
          </a:p>
        </p:txBody>
      </p:sp>
      <p:pic>
        <p:nvPicPr>
          <p:cNvPr id="1245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1981200"/>
            <a:ext cx="423604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21779" y="525780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and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8214-FDC2-48BB-9DCF-D5A0C14F31AE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8288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4021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41148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57150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066800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Relativistic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AdS</a:t>
            </a:r>
            <a:r>
              <a:rPr lang="en-US" dirty="0" smtClean="0"/>
              <a:t>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C1738-014F-44B5-80BF-99705ABD8747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895600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870789"/>
          <a:ext cx="4660900" cy="3218087"/>
        </p:xfrm>
        <a:graphic>
          <a:graphicData uri="http://schemas.openxmlformats.org/presentationml/2006/ole">
            <p:oleObj spid="_x0000_s122573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6015335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15000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BEE5B-5C69-40F3-8E58-16FFADDD548D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60E0B-EEB8-4270-88EC-087BB81C0E8E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07E5-4400-436D-8E3B-2F48D6CCD472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gauge-invariant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Order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Calculation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Naive pQCD Picture</a:t>
            </a:r>
          </a:p>
          <a:p>
            <a:pPr lvl="1"/>
            <a:r>
              <a:rPr lang="en-US" dirty="0" smtClean="0"/>
              <a:t>All couplings weak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>
                <a:latin typeface="Symbol" pitchFamily="18" charset="2"/>
              </a:rPr>
              <a:t>	</a:t>
            </a:r>
            <a:r>
              <a:rPr lang="en-US" dirty="0" smtClean="0"/>
              <a:t>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r>
              <a:rPr lang="en-US" dirty="0" smtClean="0"/>
              <a:t>Naive AdS/CFT Picture</a:t>
            </a:r>
          </a:p>
          <a:p>
            <a:pPr lvl="1"/>
            <a:r>
              <a:rPr lang="en-US" dirty="0" smtClean="0"/>
              <a:t>All couplings large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>
                <a:latin typeface="Symbol" pitchFamily="18" charset="2"/>
              </a:rPr>
              <a:t>	</a:t>
            </a:r>
            <a:r>
              <a:rPr lang="en-US" dirty="0" smtClean="0"/>
              <a:t>=&gt;</a:t>
            </a:r>
            <a:r>
              <a:rPr lang="en-US" dirty="0" smtClean="0">
                <a:latin typeface="Symbol" pitchFamily="18" charset="2"/>
              </a:rPr>
              <a:t> 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B3E9-8376-4C44-9EA8-8B72E5573D62}" type="datetime1">
              <a:rPr lang="en-US" smtClean="0"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290" y="2971800"/>
            <a:ext cx="391491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7350" y="2667000"/>
            <a:ext cx="2762250" cy="28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78509" y="5361801"/>
            <a:ext cx="1184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, QM09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E3B6-2A8B-4E12-BE8E-22517E6E41BE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1235970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B1F0-E032-450F-90C0-BF1E4C2357D1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06D3-E7A4-42EC-A390-2FE5F189DBF5}" type="datetime1">
              <a:rPr lang="en-US" smtClean="0"/>
              <a:t>6/26/2012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pQCD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AdS/CFT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Known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4FCF-63B9-45BB-9EE0-D1543DB3858D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208" name="Rectangle 16"/>
          <p:cNvSpPr>
            <a:spLocks noChangeArrowheads="1"/>
          </p:cNvSpPr>
          <p:nvPr/>
        </p:nvSpPr>
        <p:spPr bwMode="auto">
          <a:xfrm>
            <a:off x="-838200" y="32766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660000"/>
                </a:solidFill>
              </a:rPr>
              <a:t>	Common variables used are transverse momentum, </a:t>
            </a:r>
            <a:r>
              <a:rPr lang="en-US" sz="2400" b="1" i="1" dirty="0" err="1">
                <a:solidFill>
                  <a:srgbClr val="660000"/>
                </a:solidFill>
              </a:rPr>
              <a:t>p</a:t>
            </a:r>
            <a:r>
              <a:rPr lang="en-US" sz="2400" b="1" i="1" baseline="-25000" dirty="0" err="1">
                <a:solidFill>
                  <a:srgbClr val="660000"/>
                </a:solidFill>
              </a:rPr>
              <a:t>T</a:t>
            </a:r>
            <a:r>
              <a:rPr lang="en-US" sz="2400" dirty="0">
                <a:solidFill>
                  <a:srgbClr val="660000"/>
                </a:solidFill>
              </a:rPr>
              <a:t>, and angle with respect to the reaction plane, </a:t>
            </a:r>
            <a:r>
              <a:rPr lang="en-US" sz="2400" i="1" dirty="0">
                <a:solidFill>
                  <a:srgbClr val="66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20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26670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8209" name="Rectangle 17"/>
          <p:cNvSpPr>
            <a:spLocks noChangeArrowheads="1"/>
          </p:cNvSpPr>
          <p:nvPr/>
        </p:nvSpPr>
        <p:spPr bwMode="auto">
          <a:xfrm>
            <a:off x="-838200" y="46482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4D4D4D"/>
                </a:solidFill>
              </a:rPr>
              <a:t>	</a:t>
            </a:r>
            <a:r>
              <a:rPr lang="en-US" sz="2400" dirty="0" smtClean="0">
                <a:solidFill>
                  <a:srgbClr val="4D4D4D"/>
                </a:solidFill>
              </a:rPr>
              <a:t>Fourier </a:t>
            </a:r>
            <a:r>
              <a:rPr lang="en-US" sz="2400" dirty="0">
                <a:solidFill>
                  <a:srgbClr val="4D4D4D"/>
                </a:solidFill>
              </a:rPr>
              <a:t>expand </a:t>
            </a:r>
            <a:r>
              <a:rPr lang="en-US" sz="2400" b="1" i="1" dirty="0">
                <a:solidFill>
                  <a:srgbClr val="4D4D4D"/>
                </a:solidFill>
              </a:rPr>
              <a:t>R</a:t>
            </a:r>
            <a:r>
              <a:rPr lang="en-US" sz="2400" b="1" i="1" baseline="-25000" dirty="0">
                <a:solidFill>
                  <a:srgbClr val="4D4D4D"/>
                </a:solidFill>
              </a:rPr>
              <a:t>AA</a:t>
            </a:r>
            <a:r>
              <a:rPr lang="en-US" sz="2400" dirty="0">
                <a:solidFill>
                  <a:srgbClr val="4D4D4D"/>
                </a:solidFill>
              </a:rPr>
              <a:t>:</a:t>
            </a:r>
            <a:endParaRPr lang="en-US" sz="2400" baseline="-25000" dirty="0">
              <a:solidFill>
                <a:srgbClr val="4D4D4D"/>
              </a:solidFill>
              <a:latin typeface="Symbol" pitchFamily="18" charset="2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5BE5-0218-4AF3-9201-4C39D7091E9A}" type="datetime1">
              <a:rPr lang="en-US" smtClean="0"/>
              <a:t>6/26/2012</a:t>
            </a:fld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6324601" y="3352800"/>
            <a:ext cx="2843196" cy="2895601"/>
            <a:chOff x="6324601" y="3352800"/>
            <a:chExt cx="2843196" cy="289560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648196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648197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198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199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0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1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648202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3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75" y="5257800"/>
            <a:ext cx="5876925" cy="9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066800"/>
            <a:ext cx="7686675" cy="78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057400"/>
            <a:ext cx="5181600" cy="4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8" grpId="0"/>
      <p:bldP spid="648206" grpId="0" build="p" animBg="1"/>
      <p:bldP spid="6482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21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1ED6-8A8B-40D0-A61B-EAAD3C0317CE}" type="datetime1">
              <a:rPr lang="en-US" smtClean="0"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Disagreement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Mass of quarks should be important</a:t>
            </a:r>
          </a:p>
          <a:p>
            <a:pPr lvl="1"/>
            <a:r>
              <a:rPr lang="en-US" dirty="0" smtClean="0"/>
              <a:t>Expect heavy quarks to lose less energy</a:t>
            </a:r>
          </a:p>
          <a:p>
            <a:r>
              <a:rPr lang="en-US" dirty="0" smtClean="0"/>
              <a:t>Non-photonic electrons (NPE) surprisingly suppressed</a:t>
            </a:r>
          </a:p>
          <a:p>
            <a:pPr lvl="1"/>
            <a:r>
              <a:rPr lang="en-US" dirty="0" smtClean="0"/>
              <a:t>Decay fragments of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5F7EF-D431-44DF-855E-A95A84F5EF5B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6958" y="54864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Djordjevic,et</a:t>
            </a:r>
            <a:r>
              <a:rPr lang="en-US" sz="1200" dirty="0" smtClean="0"/>
              <a:t> al. PLB632 (2006)</a:t>
            </a:r>
          </a:p>
        </p:txBody>
      </p:sp>
      <p:grpSp>
        <p:nvGrpSpPr>
          <p:cNvPr id="9" name="Group 11"/>
          <p:cNvGrpSpPr/>
          <p:nvPr/>
        </p:nvGrpSpPr>
        <p:grpSpPr>
          <a:xfrm>
            <a:off x="4872038" y="1524000"/>
            <a:ext cx="4043362" cy="3942436"/>
            <a:chOff x="2438400" y="2085201"/>
            <a:chExt cx="4043362" cy="39424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38400" y="2085201"/>
              <a:ext cx="4043362" cy="394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5"/>
            <p:cNvGrpSpPr/>
            <p:nvPr/>
          </p:nvGrpSpPr>
          <p:grpSpPr>
            <a:xfrm>
              <a:off x="3200400" y="4489847"/>
              <a:ext cx="1066800" cy="338554"/>
              <a:chOff x="5181600" y="3991967"/>
              <a:chExt cx="10668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181600" y="4038600"/>
                <a:ext cx="1066800" cy="15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257800" y="3991967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2"/>
                    </a:solidFill>
                  </a:rPr>
                  <a:t>e</a:t>
                </a:r>
                <a:r>
                  <a:rPr lang="en-US" sz="1600" b="1" baseline="30000" dirty="0" smtClean="0">
                    <a:solidFill>
                      <a:schemeClr val="accent2"/>
                    </a:solidFill>
                  </a:rPr>
                  <a:t>-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5181600" y="365462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504D"/>
                </a:solidFill>
              </a:rPr>
              <a:t>PHENIX NPE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C4EBC-5FE9-411A-9E63-7B64459D1D16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0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pQCD Picture Inadequate at RHIC?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7EA42-C5FA-4FAF-9052-90CFF3EFB34C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256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657600"/>
            <a:ext cx="3505200" cy="29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0" y="6581001"/>
            <a:ext cx="204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Wicks et al., NPA784, 2007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287963" y="6338888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pic>
        <p:nvPicPr>
          <p:cNvPr id="11489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948690"/>
            <a:ext cx="3276600" cy="27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3962400"/>
            <a:ext cx="523375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0587" y="1066800"/>
            <a:ext cx="5023693" cy="229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85217" y="3429000"/>
            <a:ext cx="2006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PRL 105 (2010)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85217" y="3685401"/>
            <a:ext cx="1878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PRL 98 (2007)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2034" y="2981980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 smtClean="0">
                <a:solidFill>
                  <a:schemeClr val="bg1"/>
                </a:solidFill>
              </a:rPr>
              <a:t>1400</a:t>
            </a:r>
            <a:r>
              <a:rPr lang="en-US" sz="2400" baseline="-35000" dirty="0" smtClean="0">
                <a:solidFill>
                  <a:srgbClr val="005400"/>
                </a:solidFill>
              </a:rPr>
              <a:t>-375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 to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1676400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/>
          </a:bodyPr>
          <a:lstStyle/>
          <a:p>
            <a:r>
              <a:rPr lang="en-US" dirty="0" smtClean="0"/>
              <a:t>Best fit WHDG to PHENIX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err="1" smtClean="0"/>
              <a:t>dN</a:t>
            </a:r>
            <a:r>
              <a:rPr lang="en-US" baseline="-25000" dirty="0" err="1" smtClean="0"/>
              <a:t>g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1400</a:t>
            </a:r>
            <a:r>
              <a:rPr lang="en-US" sz="2400" baseline="45000" dirty="0" smtClean="0"/>
              <a:t>+200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6267-6CE9-450E-8DB5-D5C4450F291C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516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1066800"/>
            <a:ext cx="492435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4196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Extremely conservative zero parameter extrapolation to LHC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medium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dN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Keep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0.3 fixed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665" y="4191000"/>
            <a:ext cx="1822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PRC77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634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143000"/>
            <a:ext cx="4419600" cy="2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63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092060"/>
            <a:ext cx="4267200" cy="28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Predictions vs.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4953000"/>
            <a:ext cx="23622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All data preliminary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4AF0-9928-4117-AA91-1C83831266C2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129540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0-5%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pic>
        <p:nvPicPr>
          <p:cNvPr id="10506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4841" y="3937311"/>
            <a:ext cx="3972159" cy="25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05444" y="12954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40-50%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6248400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arXiv:1203.2160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882" y="5253335"/>
            <a:ext cx="223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√s = 2.76 </a:t>
            </a:r>
            <a:r>
              <a:rPr lang="en-US" sz="2400" dirty="0" err="1" smtClean="0">
                <a:solidFill>
                  <a:srgbClr val="005400"/>
                </a:solidFill>
              </a:rPr>
              <a:t>ATeV</a:t>
            </a:r>
            <a:endParaRPr lang="en-US" sz="2400" dirty="0" smtClean="0">
              <a:solidFill>
                <a:srgbClr val="0054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442" y="3657600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CMS, arXiv:1202.2554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5642" y="3657600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CMS, arXiv:1204.1850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4154269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0-20%</a:t>
            </a:r>
          </a:p>
          <a:p>
            <a:r>
              <a:rPr lang="en-US" dirty="0" smtClean="0"/>
              <a:t>D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Quant. (</a:t>
            </a:r>
            <a:r>
              <a:rPr lang="en-US" dirty="0" err="1" smtClean="0"/>
              <a:t>Qual</a:t>
            </a:r>
            <a:r>
              <a:rPr lang="en-US" dirty="0" smtClean="0"/>
              <a:t>?) Conclusions Require...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Further experimental results</a:t>
            </a:r>
          </a:p>
          <a:p>
            <a:r>
              <a:rPr lang="en-US" dirty="0" smtClean="0"/>
              <a:t>Theoretically, investigation of the effects of</a:t>
            </a:r>
          </a:p>
          <a:p>
            <a:pPr lvl="1"/>
            <a:r>
              <a:rPr lang="en-US" dirty="0" smtClean="0"/>
              <a:t>higher orders in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/</a:t>
            </a:r>
            <a:r>
              <a:rPr lang="en-US" dirty="0" err="1" smtClean="0"/>
              <a:t>xE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</a:t>
            </a:r>
            <a:r>
              <a:rPr lang="en-US" baseline="-25000" dirty="0" smtClean="0"/>
              <a:t>Q</a:t>
            </a:r>
            <a:r>
              <a:rPr lang="en-US" dirty="0" smtClean="0"/>
              <a:t>/E				(large?)</a:t>
            </a:r>
          </a:p>
          <a:p>
            <a:pPr lvl="2"/>
            <a:r>
              <a:rPr lang="en-US" dirty="0" smtClean="0"/>
              <a:t>opacity			(large?)</a:t>
            </a:r>
          </a:p>
          <a:p>
            <a:pPr lvl="1"/>
            <a:r>
              <a:rPr lang="en-US" dirty="0" smtClean="0"/>
              <a:t>geometry</a:t>
            </a:r>
          </a:p>
          <a:p>
            <a:pPr lvl="2"/>
            <a:r>
              <a:rPr lang="en-US" dirty="0" smtClean="0"/>
              <a:t>uncertainty in IC		(small)</a:t>
            </a:r>
          </a:p>
          <a:p>
            <a:pPr lvl="2"/>
            <a:r>
              <a:rPr lang="en-US" dirty="0" smtClean="0"/>
              <a:t>coupling to flow		(large?)</a:t>
            </a:r>
          </a:p>
          <a:p>
            <a:pPr lvl="2"/>
            <a:r>
              <a:rPr lang="en-US" dirty="0" err="1" smtClean="0"/>
              <a:t>Eloss</a:t>
            </a:r>
            <a:r>
              <a:rPr lang="en-US" dirty="0" smtClean="0"/>
              <a:t> geom. approx.		(?)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t </a:t>
            </a:r>
            <a:r>
              <a:rPr lang="en-US" dirty="0" smtClean="0"/>
              <a:t>&lt;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: see </a:t>
            </a:r>
            <a:r>
              <a:rPr lang="en-US" dirty="0" err="1" smtClean="0"/>
              <a:t>Buzzatti</a:t>
            </a:r>
            <a:r>
              <a:rPr lang="en-US" dirty="0" smtClean="0"/>
              <a:t> and </a:t>
            </a:r>
            <a:r>
              <a:rPr lang="en-US" dirty="0" err="1" smtClean="0"/>
              <a:t>Gyulassy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dyn</a:t>
            </a:r>
            <a:r>
              <a:rPr lang="en-US" dirty="0" smtClean="0"/>
              <a:t>. vs. static centers		(see </a:t>
            </a:r>
            <a:r>
              <a:rPr lang="en-US" dirty="0" err="1" smtClean="0"/>
              <a:t>Djordjevic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hydro background		(see </a:t>
            </a:r>
            <a:r>
              <a:rPr lang="en-US" dirty="0" err="1" smtClean="0"/>
              <a:t>Renk</a:t>
            </a:r>
            <a:r>
              <a:rPr lang="en-US" dirty="0" smtClean="0"/>
              <a:t>, </a:t>
            </a:r>
            <a:r>
              <a:rPr lang="en-US" dirty="0" err="1" smtClean="0"/>
              <a:t>Majumder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better treatment of</a:t>
            </a:r>
          </a:p>
          <a:p>
            <a:pPr lvl="2"/>
            <a:r>
              <a:rPr lang="en-US" dirty="0" err="1" smtClean="0"/>
              <a:t>Coh</a:t>
            </a:r>
            <a:r>
              <a:rPr lang="en-US" dirty="0" smtClean="0"/>
              <a:t>. vs. </a:t>
            </a:r>
            <a:r>
              <a:rPr lang="en-US" dirty="0" err="1" smtClean="0"/>
              <a:t>decoh</a:t>
            </a:r>
            <a:r>
              <a:rPr lang="en-US" dirty="0" smtClean="0"/>
              <a:t>. </a:t>
            </a:r>
            <a:r>
              <a:rPr lang="en-US" dirty="0" err="1" smtClean="0"/>
              <a:t>multigluons</a:t>
            </a:r>
            <a:r>
              <a:rPr lang="en-US" dirty="0" smtClean="0"/>
              <a:t>	(see </a:t>
            </a:r>
            <a:r>
              <a:rPr lang="en-US" dirty="0" err="1" smtClean="0"/>
              <a:t>Mehtar-Tani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elastic E-loss</a:t>
            </a:r>
          </a:p>
          <a:p>
            <a:pPr lvl="2"/>
            <a:r>
              <a:rPr lang="en-US" dirty="0" smtClean="0"/>
              <a:t>E-loss in confined matter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9F5E3-CA88-426F-B5B2-682E78BDC4CA}" type="datetime1">
              <a:rPr lang="en-US" smtClean="0"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 at NLO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000"/>
            <a:ext cx="8229600" cy="4876800"/>
          </a:xfrm>
        </p:spPr>
        <p:txBody>
          <a:bodyPr/>
          <a:lstStyle/>
          <a:p>
            <a:r>
              <a:rPr lang="en-US" dirty="0" smtClean="0"/>
              <a:t>Running coupling </a:t>
            </a:r>
            <a:r>
              <a:rPr lang="en-US" dirty="0" err="1" smtClean="0"/>
              <a:t>ansatz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CDE84-DEFB-42E6-868A-0D28A01826E5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468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731" y="1524000"/>
            <a:ext cx="5483269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88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5085772"/>
            <a:ext cx="8534400" cy="161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00800" y="5029200"/>
            <a:ext cx="1508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 </a:t>
            </a:r>
            <a:r>
              <a:rPr lang="en-US" sz="1200" dirty="0" err="1" smtClean="0"/>
              <a:t>Buzzatti</a:t>
            </a:r>
            <a:r>
              <a:rPr lang="en-US" sz="1200" dirty="0" smtClean="0"/>
              <a:t>, HP2012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29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Heavy Quark E-Loss in AdS/CFT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1226754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D4DF5-97F3-4D53-BAB5-DA21362259CE}" type="datetime1">
              <a:rPr lang="en-US" smtClean="0"/>
              <a:t>6/26/2012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7086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</a:t>
            </a:r>
            <a:r>
              <a:rPr lang="en-US" sz="2400" dirty="0" smtClean="0">
                <a:solidFill>
                  <a:srgbClr val="005400"/>
                </a:solidFill>
              </a:rPr>
              <a:t>usual </a:t>
            </a:r>
            <a:r>
              <a:rPr lang="en-US" sz="2400" dirty="0" err="1" smtClean="0">
                <a:solidFill>
                  <a:srgbClr val="005400"/>
                </a:solidFill>
              </a:rPr>
              <a:t>pQCD</a:t>
            </a:r>
            <a:r>
              <a:rPr lang="en-US" sz="2400" dirty="0" smtClean="0">
                <a:solidFill>
                  <a:srgbClr val="005400"/>
                </a:solidFill>
              </a:rPr>
              <a:t> and LPM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AB18-059D-4053-878B-7E16BCEE75FB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30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AdS/CFT and HQ at RHIC</a:t>
            </a:r>
            <a:endParaRPr lang="en-US" dirty="0"/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 in heavy flavor sector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76200" y="2266990"/>
          <a:ext cx="3886200" cy="3757456"/>
        </p:xfrm>
        <a:graphic>
          <a:graphicData uri="http://schemas.openxmlformats.org/presentationml/2006/ole">
            <p:oleObj spid="_x0000_s1228802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152400" y="58190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B85E-09AB-4DFC-99EB-B13044BECBFA}" type="datetime1">
              <a:rPr lang="en-US" smtClean="0"/>
              <a:t>6/26/2012</a:t>
            </a:fld>
            <a:endParaRPr lang="en-US"/>
          </a:p>
        </p:txBody>
      </p:sp>
      <p:pic>
        <p:nvPicPr>
          <p:cNvPr id="9256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13801"/>
            <a:ext cx="484798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77373" y="6047601"/>
            <a:ext cx="3366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Akamatsu</a:t>
            </a:r>
            <a:r>
              <a:rPr lang="en-US" sz="1200" dirty="0" smtClean="0"/>
              <a:t>, </a:t>
            </a:r>
            <a:r>
              <a:rPr lang="en-US" sz="1200" dirty="0" err="1" smtClean="0"/>
              <a:t>Hatsuda</a:t>
            </a:r>
            <a:r>
              <a:rPr lang="en-US" sz="1200" dirty="0" smtClean="0"/>
              <a:t>, and Hirano, PRC79,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0908" y="1944188"/>
            <a:ext cx="3468305" cy="24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AdS/CFT and HQ at LHC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D Predictions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B Predictions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ED4B-217C-44A2-B013-BD024B68C496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4343400"/>
            <a:ext cx="2491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PANIC11 (arXiv:1108.5876)</a:t>
            </a:r>
          </a:p>
          <a:p>
            <a:r>
              <a:rPr lang="en-US" sz="1200" dirty="0" smtClean="0"/>
              <a:t>ALICE, arXiv:1203.2160</a:t>
            </a:r>
          </a:p>
          <a:p>
            <a:r>
              <a:rPr lang="en-US" sz="1200" dirty="0" smtClean="0"/>
              <a:t>CMS, JHEP 1205 (2012) 063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096000" y="3138100"/>
            <a:ext cx="685800" cy="276999"/>
          </a:xfrm>
          <a:prstGeom prst="rect">
            <a:avLst/>
          </a:prstGeom>
          <a:noFill/>
          <a:ln w="19050">
            <a:solidFill>
              <a:schemeClr val="accent6">
                <a:lumMod val="75000"/>
                <a:alpha val="70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096000" y="3200400"/>
            <a:ext cx="685800" cy="152400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7299288" y="2729049"/>
            <a:ext cx="118872" cy="137160"/>
          </a:xfrm>
          <a:prstGeom prst="rect">
            <a:avLst/>
          </a:prstGeom>
          <a:noFill/>
          <a:ln w="19050">
            <a:solidFill>
              <a:schemeClr val="accent6">
                <a:lumMod val="75000"/>
                <a:alpha val="69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7298488" y="2773512"/>
            <a:ext cx="118872" cy="45720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406309" y="2667000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CMS B→J/</a:t>
            </a:r>
            <a:r>
              <a:rPr lang="en-US" sz="1000" b="1" i="1" dirty="0" smtClean="0">
                <a:latin typeface="Symbol" pitchFamily="18" charset="2"/>
              </a:rPr>
              <a:t>y</a:t>
            </a:r>
            <a:endParaRPr lang="en-US" sz="1000" b="1" dirty="0" smtClean="0">
              <a:latin typeface="Symbol" pitchFamily="18" charset="2"/>
            </a:endParaRPr>
          </a:p>
        </p:txBody>
      </p:sp>
      <p:sp>
        <p:nvSpPr>
          <p:cNvPr id="22" name="Content Placeholder 8"/>
          <p:cNvSpPr txBox="1">
            <a:spLocks/>
          </p:cNvSpPr>
          <p:nvPr/>
        </p:nvSpPr>
        <p:spPr>
          <a:xfrm>
            <a:off x="457200" y="4876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AdS HQ Drag appears to oversuppress 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Roughly correct description of B→J/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10670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957796"/>
            <a:ext cx="3962400" cy="26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608516" y="213360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0-20%</a:t>
            </a:r>
          </a:p>
          <a:p>
            <a:r>
              <a:rPr lang="en-US" dirty="0" smtClean="0"/>
              <a:t>D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E-Loss in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50292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Complications:</a:t>
            </a:r>
          </a:p>
          <a:p>
            <a:pPr lvl="1"/>
            <a:r>
              <a:rPr lang="en-US" dirty="0" smtClean="0"/>
              <a:t>string endpoints fall</a:t>
            </a:r>
          </a:p>
          <a:p>
            <a:pPr lvl="2">
              <a:buNone/>
            </a:pPr>
            <a:r>
              <a:rPr lang="en-US" dirty="0" smtClean="0"/>
              <a:t>=&gt; painful </a:t>
            </a:r>
            <a:r>
              <a:rPr lang="en-US" dirty="0" err="1" smtClean="0"/>
              <a:t>numerics</a:t>
            </a:r>
            <a:endParaRPr lang="en-US" dirty="0" smtClean="0"/>
          </a:p>
          <a:p>
            <a:pPr lvl="1"/>
            <a:r>
              <a:rPr lang="en-US" dirty="0" smtClean="0"/>
              <a:t>relation to HI meas.</a:t>
            </a:r>
          </a:p>
          <a:p>
            <a:pPr lvl="2"/>
            <a:r>
              <a:rPr lang="en-US" dirty="0" smtClean="0"/>
              <a:t>less obvious than HQ</a:t>
            </a:r>
          </a:p>
          <a:p>
            <a:r>
              <a:rPr lang="en-US" dirty="0" smtClean="0"/>
              <a:t>In principle, compute </a:t>
            </a:r>
            <a:r>
              <a:rPr lang="en-US" dirty="0" err="1" smtClean="0"/>
              <a:t>T</a:t>
            </a:r>
            <a:r>
              <a:rPr lang="en-US" baseline="30000" dirty="0" err="1" smtClean="0">
                <a:latin typeface="Symbol" pitchFamily="18" charset="2"/>
              </a:rPr>
              <a:t>mn</a:t>
            </a:r>
            <a:r>
              <a:rPr lang="en-US" dirty="0" smtClean="0"/>
              <a:t> from graviton emission</a:t>
            </a:r>
          </a:p>
          <a:p>
            <a:pPr lvl="1"/>
            <a:r>
              <a:rPr lang="en-US" dirty="0" smtClean="0"/>
              <a:t>Extremely hard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E6B-263B-44A8-8E6C-E838A08E459E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137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0620" y="999955"/>
            <a:ext cx="6261780" cy="197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0" y="2694801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</p:txBody>
      </p:sp>
      <p:pic>
        <p:nvPicPr>
          <p:cNvPr id="101376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3276600"/>
            <a:ext cx="3508323" cy="290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for Lights from AdS/CFT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 smtClean="0"/>
              <a:t>Original definition + original energy loss calculation =&gt; generic Bragg peak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Intermediate-t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depends strongly on 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82A20-3A93-4CFF-B574-88057A7B2B4F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53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2482525"/>
            <a:ext cx="5153025" cy="3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518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  <a:p>
            <a:r>
              <a:rPr lang="en-US" sz="1200" dirty="0" smtClean="0"/>
              <a:t>See also: </a:t>
            </a:r>
            <a:r>
              <a:rPr lang="en-US" sz="1200" dirty="0" err="1" smtClean="0"/>
              <a:t>Gubser</a:t>
            </a:r>
            <a:r>
              <a:rPr lang="en-US" sz="1200" dirty="0" smtClean="0"/>
              <a:t> et al., JHEP 0810 (2008) Arnold and </a:t>
            </a:r>
            <a:r>
              <a:rPr lang="en-US" sz="1200" dirty="0" err="1" smtClean="0"/>
              <a:t>Vaman</a:t>
            </a:r>
            <a:r>
              <a:rPr lang="en-US" sz="1200" dirty="0" smtClean="0"/>
              <a:t>, JHEP 1010 (2010)</a:t>
            </a:r>
          </a:p>
        </p:txBody>
      </p:sp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2590800"/>
            <a:ext cx="1893570" cy="7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5181600" y="3200400"/>
            <a:ext cx="1143000" cy="22860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3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9896" y="4191000"/>
            <a:ext cx="3341704" cy="8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AdS/CFT Light Parton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Simple Bragg Peak Model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smtClean="0"/>
              <a:t> ~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therm</a:t>
            </a:r>
            <a:r>
              <a:rPr lang="en-US" dirty="0" smtClean="0"/>
              <a:t> – t)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Large uncertainty due to T(t)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77FB-A266-47DC-B4D9-F7DA7DE973E9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552437"/>
            <a:ext cx="4495800" cy="283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455849" y="2840154"/>
            <a:ext cx="88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0.2 </a:t>
            </a:r>
            <a:r>
              <a:rPr lang="en-US" sz="1600" b="1" dirty="0" err="1" smtClean="0"/>
              <a:t>TeV</a:t>
            </a:r>
            <a:endParaRPr lang="en-US" sz="160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2514600"/>
            <a:ext cx="4267200" cy="302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0" y="3709131"/>
            <a:ext cx="897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2.76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907582" y="5388508"/>
            <a:ext cx="18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JPhysG38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AdS/CFT Light q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990600"/>
            <a:ext cx="5181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Static thermal medium =&gt; very short therm. time</a:t>
            </a:r>
          </a:p>
          <a:p>
            <a:pPr lvl="1"/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th</a:t>
            </a:r>
            <a:r>
              <a:rPr lang="en-US" dirty="0" smtClean="0"/>
              <a:t> ~ 2.7 fm</a:t>
            </a:r>
          </a:p>
          <a:p>
            <a:pPr lvl="2"/>
            <a:r>
              <a:rPr lang="en-US" dirty="0" smtClean="0"/>
              <a:t>AdS likely </a:t>
            </a:r>
            <a:r>
              <a:rPr lang="en-US" dirty="0" err="1" smtClean="0"/>
              <a:t>oversuppresses</a:t>
            </a:r>
            <a:r>
              <a:rPr lang="en-US" dirty="0" smtClean="0"/>
              <a:t> compared to data</a:t>
            </a:r>
          </a:p>
          <a:p>
            <a:r>
              <a:rPr lang="en-US" dirty="0" smtClean="0"/>
              <a:t>Examine T ~ 1/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30000" dirty="0" smtClean="0"/>
              <a:t>1/3</a:t>
            </a:r>
            <a:r>
              <a:rPr lang="en-US" dirty="0" smtClean="0"/>
              <a:t> </a:t>
            </a:r>
            <a:r>
              <a:rPr lang="en-US" dirty="0" err="1" smtClean="0"/>
              <a:t>geom</a:t>
            </a:r>
            <a:endParaRPr lang="en-US" dirty="0" smtClean="0"/>
          </a:p>
          <a:p>
            <a:pPr lvl="1"/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th</a:t>
            </a:r>
            <a:r>
              <a:rPr lang="en-US" dirty="0" smtClean="0"/>
              <a:t> ~ 4.1 fm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94DA-5606-48EE-B138-4E15E56FBF33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5" y="971769"/>
            <a:ext cx="3847963" cy="24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43200" y="5700585"/>
            <a:ext cx="18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JPhysG38 (2011)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6811" y="1217553"/>
            <a:ext cx="798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0.2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04800" y="5862935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Simple Bragg peak model</a:t>
            </a:r>
          </a:p>
        </p:txBody>
      </p:sp>
      <p:pic>
        <p:nvPicPr>
          <p:cNvPr id="10106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00400"/>
            <a:ext cx="3827534" cy="27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133600" y="4292600"/>
            <a:ext cx="897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2.76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343401"/>
            <a:ext cx="3661396" cy="23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077200" y="3852446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 </a:t>
            </a:r>
            <a:r>
              <a:rPr lang="en-US" sz="1600" dirty="0" err="1" smtClean="0"/>
              <a:t>Morad</a:t>
            </a:r>
            <a:endParaRPr lang="en-US" sz="1600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29400" y="4191000"/>
            <a:ext cx="15240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36</a:t>
            </a:fld>
            <a:endParaRPr lang="en-US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Does pQCD or AdS Yield Correct Mass &amp; Momentum </a:t>
            </a:r>
            <a:r>
              <a:rPr lang="en-US" sz="4000" dirty="0" err="1" smtClean="0"/>
              <a:t>Dependecies</a:t>
            </a:r>
            <a:r>
              <a:rPr lang="en-US" sz="4000" dirty="0" smtClean="0"/>
              <a:t> at LHC?</a:t>
            </a:r>
            <a:endParaRPr lang="en-US" sz="4000" dirty="0"/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2819400" y="5689600"/>
            <a:ext cx="6254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4D4D4D"/>
                </a:solidFill>
              </a:rPr>
              <a:t>T(</a:t>
            </a:r>
            <a:r>
              <a:rPr lang="en-US" sz="1400" dirty="0">
                <a:solidFill>
                  <a:srgbClr val="4D4D4D"/>
                </a:solidFill>
                <a:latin typeface="Symbol" pitchFamily="18" charset="2"/>
              </a:rPr>
              <a:t>t</a:t>
            </a:r>
            <a:r>
              <a:rPr lang="en-US" sz="1400" baseline="-25000" dirty="0">
                <a:solidFill>
                  <a:srgbClr val="4D4D4D"/>
                </a:solidFill>
              </a:rPr>
              <a:t>0</a:t>
            </a:r>
            <a:r>
              <a:rPr lang="en-US" sz="1400" dirty="0">
                <a:solidFill>
                  <a:srgbClr val="4D4D4D"/>
                </a:solidFill>
              </a:rPr>
              <a:t>): </a:t>
            </a:r>
            <a:r>
              <a:rPr lang="en-US" sz="1400" dirty="0" smtClean="0">
                <a:solidFill>
                  <a:srgbClr val="4D4D4D"/>
                </a:solidFill>
              </a:rPr>
              <a:t>“(”, </a:t>
            </a:r>
            <a:r>
              <a:rPr lang="en-US" sz="1400" dirty="0">
                <a:solidFill>
                  <a:srgbClr val="4D4D4D"/>
                </a:solidFill>
              </a:rPr>
              <a:t>corrections </a:t>
            </a:r>
            <a:r>
              <a:rPr lang="en-US" sz="1400" dirty="0" smtClean="0">
                <a:solidFill>
                  <a:srgbClr val="4D4D4D"/>
                </a:solidFill>
              </a:rPr>
              <a:t>likely small for </a:t>
            </a:r>
            <a:r>
              <a:rPr lang="en-US" sz="1400" dirty="0">
                <a:solidFill>
                  <a:srgbClr val="4D4D4D"/>
                </a:solidFill>
              </a:rPr>
              <a:t>smaller </a:t>
            </a:r>
            <a:r>
              <a:rPr lang="en-US" sz="1400" dirty="0" err="1">
                <a:solidFill>
                  <a:srgbClr val="4D4D4D"/>
                </a:solidFill>
              </a:rPr>
              <a:t>momenta</a:t>
            </a:r>
            <a:endParaRPr lang="en-US" sz="1400" dirty="0">
              <a:solidFill>
                <a:srgbClr val="4D4D4D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400" dirty="0" err="1">
                <a:solidFill>
                  <a:srgbClr val="4D4D4D"/>
                </a:solidFill>
              </a:rPr>
              <a:t>T</a:t>
            </a:r>
            <a:r>
              <a:rPr lang="en-US" sz="1400" baseline="-25000" dirty="0" err="1">
                <a:solidFill>
                  <a:srgbClr val="4D4D4D"/>
                </a:solidFill>
              </a:rPr>
              <a:t>c</a:t>
            </a:r>
            <a:r>
              <a:rPr lang="en-US" sz="1400" dirty="0">
                <a:solidFill>
                  <a:srgbClr val="4D4D4D"/>
                </a:solidFill>
              </a:rPr>
              <a:t>: </a:t>
            </a:r>
            <a:r>
              <a:rPr lang="en-US" sz="1400" dirty="0" smtClean="0">
                <a:solidFill>
                  <a:srgbClr val="4D4D4D"/>
                </a:solidFill>
              </a:rPr>
              <a:t>“]”, </a:t>
            </a:r>
            <a:r>
              <a:rPr lang="en-US" sz="1400" dirty="0">
                <a:solidFill>
                  <a:srgbClr val="4D4D4D"/>
                </a:solidFill>
              </a:rPr>
              <a:t>corrections likely </a:t>
            </a:r>
            <a:r>
              <a:rPr lang="en-US" sz="1400" dirty="0" smtClean="0">
                <a:solidFill>
                  <a:srgbClr val="4D4D4D"/>
                </a:solidFill>
              </a:rPr>
              <a:t>large for </a:t>
            </a:r>
            <a:r>
              <a:rPr lang="en-US" sz="1400" dirty="0">
                <a:solidFill>
                  <a:srgbClr val="4D4D4D"/>
                </a:solidFill>
              </a:rPr>
              <a:t>higher </a:t>
            </a:r>
            <a:r>
              <a:rPr lang="en-US" sz="1400" dirty="0" err="1">
                <a:solidFill>
                  <a:srgbClr val="4D4D4D"/>
                </a:solidFill>
              </a:rPr>
              <a:t>momenta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715000" y="6276201"/>
            <a:ext cx="2576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See also: </a:t>
            </a:r>
          </a:p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F45A-1B46-4D36-BDB6-8C19C5474981}" type="datetime1">
              <a:rPr lang="en-US" smtClean="0"/>
              <a:t>6/26/2012</a:t>
            </a:fld>
            <a:endParaRPr lang="en-US"/>
          </a:p>
        </p:txBody>
      </p:sp>
      <p:pic>
        <p:nvPicPr>
          <p:cNvPr id="100966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1385888"/>
            <a:ext cx="6157912" cy="430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00084" y="5348288"/>
            <a:ext cx="249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PANIC11 (arXiv:1108.5876)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37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57912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Importance of longitudinal momentum fluctuations</a:t>
            </a:r>
          </a:p>
          <a:p>
            <a:pPr lvl="2"/>
            <a:r>
              <a:rPr lang="en-US" dirty="0" smtClean="0"/>
              <a:t>&lt;(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&gt; = </a:t>
            </a:r>
            <a:r>
              <a:rPr lang="en-US" dirty="0" smtClean="0">
                <a:latin typeface="Symbol" pitchFamily="18" charset="2"/>
              </a:rPr>
              <a:t>p l</a:t>
            </a:r>
            <a:r>
              <a:rPr lang="en-US" baseline="30000" dirty="0" smtClean="0"/>
              <a:t>1/2 </a:t>
            </a:r>
            <a:r>
              <a:rPr lang="en-US" dirty="0" smtClean="0"/>
              <a:t>T</a:t>
            </a:r>
            <a:r>
              <a:rPr lang="en-US" baseline="30000" dirty="0" smtClean="0"/>
              <a:t>3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baseline="30000" dirty="0" smtClean="0"/>
              <a:t>5/2</a:t>
            </a:r>
          </a:p>
          <a:p>
            <a:pPr lvl="3"/>
            <a:r>
              <a:rPr lang="en-US" dirty="0" smtClean="0"/>
              <a:t>(&lt;(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&gt;)</a:t>
            </a:r>
            <a:r>
              <a:rPr lang="en-US" baseline="30000" dirty="0" smtClean="0"/>
              <a:t>1/2</a:t>
            </a:r>
            <a:r>
              <a:rPr lang="en-US" dirty="0" smtClean="0"/>
              <a:t> ~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 =&gt;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baseline="-25000" dirty="0" err="1" smtClean="0"/>
              <a:t>crit</a:t>
            </a:r>
            <a:r>
              <a:rPr lang="en-US" dirty="0" smtClean="0"/>
              <a:t> ~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q</a:t>
            </a:r>
            <a:r>
              <a:rPr lang="en-US" dirty="0" smtClean="0"/>
              <a:t>/(4 T)</a:t>
            </a:r>
          </a:p>
          <a:p>
            <a:pPr lvl="2"/>
            <a:r>
              <a:rPr lang="en-US" dirty="0" err="1" smtClean="0"/>
              <a:t>Decorrelation</a:t>
            </a:r>
            <a:r>
              <a:rPr lang="en-US" dirty="0" smtClean="0"/>
              <a:t> of HF?</a:t>
            </a:r>
          </a:p>
          <a:p>
            <a:pPr lvl="2"/>
            <a:endParaRPr lang="en-US" dirty="0"/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9906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B51E-A795-4D0C-A020-9C5FE6E9B099}" type="datetime1">
              <a:rPr lang="en-US" smtClean="0"/>
              <a:t>6/26/2012</a:t>
            </a:fld>
            <a:endParaRPr lang="en-US"/>
          </a:p>
        </p:txBody>
      </p:sp>
      <p:pic>
        <p:nvPicPr>
          <p:cNvPr id="31" name="Picture 30" descr="spagethi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5467350"/>
            <a:ext cx="1143000" cy="1238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CBD6-03FC-4F99-B36F-CAF0AEC35CC4}" type="slidenum">
              <a:rPr lang="en-US"/>
              <a:pPr/>
              <a:t>38</a:t>
            </a:fld>
            <a:endParaRPr lang="en-US"/>
          </a:p>
        </p:txBody>
      </p:sp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AdS HQ E-Loss in Cold Nuclear Matter</a:t>
            </a:r>
            <a:endParaRPr lang="en-US" dirty="0"/>
          </a:p>
        </p:txBody>
      </p:sp>
      <p:graphicFrame>
        <p:nvGraphicFramePr>
          <p:cNvPr id="950275" name="Object 3"/>
          <p:cNvGraphicFramePr>
            <a:graphicFrameLocks noChangeAspect="1"/>
          </p:cNvGraphicFramePr>
          <p:nvPr/>
        </p:nvGraphicFramePr>
        <p:xfrm>
          <a:off x="152400" y="2738735"/>
          <a:ext cx="2112963" cy="2133600"/>
        </p:xfrm>
        <a:graphic>
          <a:graphicData uri="http://schemas.openxmlformats.org/presentationml/2006/ole">
            <p:oleObj spid="_x0000_s1140738" name="Image" r:id="rId3" imgW="4939683" imgH="4990476" progId="">
              <p:embed/>
            </p:oleObj>
          </a:graphicData>
        </a:graphic>
      </p:graphicFrame>
      <p:sp>
        <p:nvSpPr>
          <p:cNvPr id="950276" name="Text Box 4"/>
          <p:cNvSpPr txBox="1">
            <a:spLocks noChangeArrowheads="1"/>
          </p:cNvSpPr>
          <p:nvPr/>
        </p:nvSpPr>
        <p:spPr bwMode="auto">
          <a:xfrm>
            <a:off x="0" y="4872335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Albacete, </a:t>
            </a:r>
            <a:r>
              <a:rPr lang="en-US" sz="1200" dirty="0" err="1"/>
              <a:t>Kovchegov</a:t>
            </a:r>
            <a:r>
              <a:rPr lang="en-US" sz="1200" dirty="0"/>
              <a:t>, </a:t>
            </a:r>
            <a:r>
              <a:rPr lang="en-US" sz="1200" dirty="0" err="1"/>
              <a:t>Taliotis</a:t>
            </a:r>
            <a:r>
              <a:rPr lang="en-US" sz="1200" dirty="0"/>
              <a:t>,</a:t>
            </a:r>
          </a:p>
          <a:p>
            <a:r>
              <a:rPr lang="en-US" sz="1200" dirty="0"/>
              <a:t>JHEP </a:t>
            </a:r>
            <a:r>
              <a:rPr lang="en-US" sz="1200" b="1" dirty="0"/>
              <a:t>0807</a:t>
            </a:r>
            <a:r>
              <a:rPr lang="en-US" sz="1200" dirty="0"/>
              <a:t>, 074 (2008)</a:t>
            </a:r>
          </a:p>
        </p:txBody>
      </p:sp>
      <p:sp>
        <p:nvSpPr>
          <p:cNvPr id="950279" name="Text Box 7"/>
          <p:cNvSpPr txBox="1">
            <a:spLocks noChangeArrowheads="1"/>
          </p:cNvSpPr>
          <p:nvPr/>
        </p:nvSpPr>
        <p:spPr bwMode="auto">
          <a:xfrm>
            <a:off x="365125" y="914400"/>
            <a:ext cx="455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00"/>
                </a:solidFill>
              </a:rPr>
              <a:t>Constant T Thermal Black Brane</a:t>
            </a:r>
          </a:p>
        </p:txBody>
      </p:sp>
      <p:sp>
        <p:nvSpPr>
          <p:cNvPr id="950280" name="Text Box 8"/>
          <p:cNvSpPr txBox="1">
            <a:spLocks noChangeArrowheads="1"/>
          </p:cNvSpPr>
          <p:nvPr/>
        </p:nvSpPr>
        <p:spPr bwMode="auto">
          <a:xfrm>
            <a:off x="2870200" y="2286000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660000"/>
                </a:solidFill>
              </a:rPr>
              <a:t>Shock Geometries</a:t>
            </a:r>
            <a:endParaRPr lang="en-US" sz="2400" dirty="0">
              <a:solidFill>
                <a:srgbClr val="005400"/>
              </a:solidFill>
            </a:endParaRPr>
          </a:p>
        </p:txBody>
      </p:sp>
      <p:sp>
        <p:nvSpPr>
          <p:cNvPr id="950281" name="Text Box 9"/>
          <p:cNvSpPr txBox="1">
            <a:spLocks noChangeArrowheads="1"/>
          </p:cNvSpPr>
          <p:nvPr/>
        </p:nvSpPr>
        <p:spPr bwMode="auto">
          <a:xfrm>
            <a:off x="3505200" y="2743200"/>
            <a:ext cx="215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5400"/>
                </a:solidFill>
              </a:rPr>
              <a:t>Nucleus as Shock</a:t>
            </a:r>
          </a:p>
        </p:txBody>
      </p:sp>
      <p:sp>
        <p:nvSpPr>
          <p:cNvPr id="950282" name="Text Box 10"/>
          <p:cNvSpPr txBox="1">
            <a:spLocks noChangeArrowheads="1"/>
          </p:cNvSpPr>
          <p:nvPr/>
        </p:nvSpPr>
        <p:spPr bwMode="auto">
          <a:xfrm>
            <a:off x="3505200" y="3886200"/>
            <a:ext cx="3181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400"/>
                </a:solidFill>
              </a:rPr>
              <a:t>Embedded String in Shock</a:t>
            </a:r>
          </a:p>
        </p:txBody>
      </p:sp>
      <p:sp>
        <p:nvSpPr>
          <p:cNvPr id="950283" name="Text Box 11"/>
          <p:cNvSpPr txBox="1">
            <a:spLocks noChangeArrowheads="1"/>
          </p:cNvSpPr>
          <p:nvPr/>
        </p:nvSpPr>
        <p:spPr bwMode="auto">
          <a:xfrm>
            <a:off x="2057400" y="3272135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DIS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06825" y="5054958"/>
            <a:ext cx="1831975" cy="960438"/>
            <a:chOff x="2236" y="2926"/>
            <a:chExt cx="1154" cy="605"/>
          </a:xfrm>
        </p:grpSpPr>
        <p:graphicFrame>
          <p:nvGraphicFramePr>
            <p:cNvPr id="950285" name="Object 13"/>
            <p:cNvGraphicFramePr>
              <a:graphicFrameLocks noChangeAspect="1"/>
            </p:cNvGraphicFramePr>
            <p:nvPr/>
          </p:nvGraphicFramePr>
          <p:xfrm>
            <a:off x="2408" y="3034"/>
            <a:ext cx="904" cy="488"/>
          </p:xfrm>
          <a:graphic>
            <a:graphicData uri="http://schemas.openxmlformats.org/presentationml/2006/ole">
              <p:oleObj spid="_x0000_s1140743" name="Image" r:id="rId4" imgW="1434415" imgH="774330" progId="">
                <p:embed/>
              </p:oleObj>
            </a:graphicData>
          </a:graphic>
        </p:graphicFrame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3199" y="311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  <p:sp>
          <p:nvSpPr>
            <p:cNvPr id="950287" name="Line 15"/>
            <p:cNvSpPr>
              <a:spLocks noChangeShapeType="1"/>
            </p:cNvSpPr>
            <p:nvPr/>
          </p:nvSpPr>
          <p:spPr bwMode="auto">
            <a:xfrm>
              <a:off x="2650" y="3118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88" name="Text Box 16"/>
            <p:cNvSpPr txBox="1">
              <a:spLocks noChangeArrowheads="1"/>
            </p:cNvSpPr>
            <p:nvPr/>
          </p:nvSpPr>
          <p:spPr bwMode="auto">
            <a:xfrm>
              <a:off x="2679" y="2926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2375" y="335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0" name="Text Box 18"/>
            <p:cNvSpPr txBox="1">
              <a:spLocks noChangeArrowheads="1"/>
            </p:cNvSpPr>
            <p:nvPr/>
          </p:nvSpPr>
          <p:spPr bwMode="auto">
            <a:xfrm>
              <a:off x="2236" y="3139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962650" y="5121633"/>
            <a:ext cx="2952750" cy="1003300"/>
            <a:chOff x="3756" y="2968"/>
            <a:chExt cx="1860" cy="632"/>
          </a:xfrm>
        </p:grpSpPr>
        <p:graphicFrame>
          <p:nvGraphicFramePr>
            <p:cNvPr id="950292" name="Object 20"/>
            <p:cNvGraphicFramePr>
              <a:graphicFrameLocks noChangeAspect="1"/>
            </p:cNvGraphicFramePr>
            <p:nvPr/>
          </p:nvGraphicFramePr>
          <p:xfrm>
            <a:off x="3924" y="2968"/>
            <a:ext cx="1464" cy="632"/>
          </p:xfrm>
          <a:graphic>
            <a:graphicData uri="http://schemas.openxmlformats.org/presentationml/2006/ole">
              <p:oleObj spid="_x0000_s1140742" name="Image" r:id="rId5" imgW="2323810" imgH="1002821" progId="">
                <p:embed/>
              </p:oleObj>
            </a:graphicData>
          </a:graphic>
        </p:graphicFrame>
        <p:sp>
          <p:nvSpPr>
            <p:cNvPr id="950293" name="Line 21"/>
            <p:cNvSpPr>
              <a:spLocks noChangeShapeType="1"/>
            </p:cNvSpPr>
            <p:nvPr/>
          </p:nvSpPr>
          <p:spPr bwMode="auto">
            <a:xfrm>
              <a:off x="5232" y="32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94" name="Text Box 22"/>
            <p:cNvSpPr txBox="1">
              <a:spLocks noChangeArrowheads="1"/>
            </p:cNvSpPr>
            <p:nvPr/>
          </p:nvSpPr>
          <p:spPr bwMode="auto">
            <a:xfrm>
              <a:off x="5261" y="3030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95" name="Text Box 23"/>
            <p:cNvSpPr txBox="1">
              <a:spLocks noChangeArrowheads="1"/>
            </p:cNvSpPr>
            <p:nvPr/>
          </p:nvSpPr>
          <p:spPr bwMode="auto">
            <a:xfrm>
              <a:off x="4247" y="3385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6" name="Text Box 24"/>
            <p:cNvSpPr txBox="1">
              <a:spLocks noChangeArrowheads="1"/>
            </p:cNvSpPr>
            <p:nvPr/>
          </p:nvSpPr>
          <p:spPr bwMode="auto">
            <a:xfrm>
              <a:off x="3756" y="3088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  <p:sp>
          <p:nvSpPr>
            <p:cNvPr id="950297" name="Text Box 25"/>
            <p:cNvSpPr txBox="1">
              <a:spLocks noChangeArrowheads="1"/>
            </p:cNvSpPr>
            <p:nvPr/>
          </p:nvSpPr>
          <p:spPr bwMode="auto">
            <a:xfrm>
              <a:off x="4759" y="302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</p:grpSp>
      <p:sp>
        <p:nvSpPr>
          <p:cNvPr id="950298" name="Text Box 26"/>
          <p:cNvSpPr txBox="1">
            <a:spLocks noChangeArrowheads="1"/>
          </p:cNvSpPr>
          <p:nvPr/>
        </p:nvSpPr>
        <p:spPr bwMode="auto">
          <a:xfrm>
            <a:off x="3457575" y="482635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Before</a:t>
            </a:r>
          </a:p>
        </p:txBody>
      </p:sp>
      <p:sp>
        <p:nvSpPr>
          <p:cNvPr id="950299" name="Text Box 27"/>
          <p:cNvSpPr txBox="1">
            <a:spLocks noChangeArrowheads="1"/>
          </p:cNvSpPr>
          <p:nvPr/>
        </p:nvSpPr>
        <p:spPr bwMode="auto">
          <a:xfrm>
            <a:off x="5638800" y="4826358"/>
            <a:ext cx="655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After</a:t>
            </a:r>
          </a:p>
        </p:txBody>
      </p:sp>
      <p:graphicFrame>
        <p:nvGraphicFramePr>
          <p:cNvPr id="950301" name="Object 29"/>
          <p:cNvGraphicFramePr>
            <a:graphicFrameLocks noChangeAspect="1"/>
          </p:cNvGraphicFramePr>
          <p:nvPr/>
        </p:nvGraphicFramePr>
        <p:xfrm>
          <a:off x="533400" y="1303338"/>
          <a:ext cx="4114800" cy="830262"/>
        </p:xfrm>
        <a:graphic>
          <a:graphicData uri="http://schemas.openxmlformats.org/presentationml/2006/ole">
            <p:oleObj spid="_x0000_s1140739" name="Image" r:id="rId6" imgW="8926984" imgH="1803175" progId="">
              <p:embed/>
            </p:oleObj>
          </a:graphicData>
        </a:graphic>
      </p:graphicFrame>
      <p:graphicFrame>
        <p:nvGraphicFramePr>
          <p:cNvPr id="950303" name="Object 31"/>
          <p:cNvGraphicFramePr>
            <a:graphicFrameLocks noChangeAspect="1"/>
          </p:cNvGraphicFramePr>
          <p:nvPr/>
        </p:nvGraphicFramePr>
        <p:xfrm>
          <a:off x="2895600" y="3094038"/>
          <a:ext cx="5410200" cy="563562"/>
        </p:xfrm>
        <a:graphic>
          <a:graphicData uri="http://schemas.openxmlformats.org/presentationml/2006/ole">
            <p:oleObj spid="_x0000_s1140740" name="Image" r:id="rId7" imgW="7200000" imgH="749206" progId="">
              <p:embed/>
            </p:oleObj>
          </a:graphicData>
        </a:graphic>
      </p:graphicFrame>
      <p:graphicFrame>
        <p:nvGraphicFramePr>
          <p:cNvPr id="950304" name="Object 32"/>
          <p:cNvGraphicFramePr>
            <a:graphicFrameLocks noChangeAspect="1"/>
          </p:cNvGraphicFramePr>
          <p:nvPr/>
        </p:nvGraphicFramePr>
        <p:xfrm>
          <a:off x="2743200" y="4260850"/>
          <a:ext cx="6172200" cy="674688"/>
        </p:xfrm>
        <a:graphic>
          <a:graphicData uri="http://schemas.openxmlformats.org/presentationml/2006/ole">
            <p:oleObj spid="_x0000_s1140741" name="Image" r:id="rId8" imgW="9752381" imgH="1066291" progId="">
              <p:embed/>
            </p:oleObj>
          </a:graphicData>
        </a:graphic>
      </p:graphicFrame>
      <p:sp>
        <p:nvSpPr>
          <p:cNvPr id="950305" name="Oval 33"/>
          <p:cNvSpPr>
            <a:spLocks noChangeArrowheads="1"/>
          </p:cNvSpPr>
          <p:nvPr/>
        </p:nvSpPr>
        <p:spPr bwMode="auto">
          <a:xfrm>
            <a:off x="2438400" y="3581400"/>
            <a:ext cx="6705600" cy="2819400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" name="Object 39"/>
          <p:cNvGraphicFramePr>
            <a:graphicFrameLocks noChangeAspect="1"/>
          </p:cNvGraphicFramePr>
          <p:nvPr/>
        </p:nvGraphicFramePr>
        <p:xfrm>
          <a:off x="5715000" y="838200"/>
          <a:ext cx="2743200" cy="1982129"/>
        </p:xfrm>
        <a:graphic>
          <a:graphicData uri="http://schemas.openxmlformats.org/presentationml/2006/ole">
            <p:oleObj spid="_x0000_s1140744" name="Image" r:id="rId9" imgW="15149206" imgH="10946032" progId="">
              <p:embed/>
            </p:oleObj>
          </a:graphicData>
        </a:graphic>
      </p:graphicFrame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7620000" y="2433935"/>
            <a:ext cx="1465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P </a:t>
            </a:r>
            <a:r>
              <a:rPr lang="en-US" sz="1200" dirty="0" err="1" smtClean="0"/>
              <a:t>Chesler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Quark </a:t>
            </a:r>
            <a:r>
              <a:rPr lang="en-US" sz="1200" dirty="0"/>
              <a:t>Matter 2009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5628" y="6096000"/>
            <a:ext cx="2743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, PLB680 (2009)</a:t>
            </a: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95898-210B-4E8A-933F-DA69B6CD1805}" type="datetime1">
              <a:rPr lang="en-US" smtClean="0"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30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619-5215-4E71-8FF7-4F35B3535B82}" type="slidenum">
              <a:rPr lang="en-US"/>
              <a:pPr/>
              <a:t>39</a:t>
            </a:fld>
            <a:endParaRPr lang="en-US"/>
          </a:p>
        </p:txBody>
      </p:sp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It All Together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leads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Can test AdS HQ E-Loss in both hot and cold nuclear matter!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71800" y="1917700"/>
            <a:ext cx="3149600" cy="1206500"/>
            <a:chOff x="1872" y="1208"/>
            <a:chExt cx="1984" cy="760"/>
          </a:xfrm>
        </p:grpSpPr>
        <p:graphicFrame>
          <p:nvGraphicFramePr>
            <p:cNvPr id="956421" name="Object 5"/>
            <p:cNvGraphicFramePr>
              <a:graphicFrameLocks noChangeAspect="1"/>
            </p:cNvGraphicFramePr>
            <p:nvPr/>
          </p:nvGraphicFramePr>
          <p:xfrm>
            <a:off x="1872" y="1208"/>
            <a:ext cx="1976" cy="760"/>
          </p:xfrm>
          <a:graphic>
            <a:graphicData uri="http://schemas.openxmlformats.org/presentationml/2006/ole">
              <p:oleObj spid="_x0000_s1141763" name="Image" r:id="rId3" imgW="3136508" imgH="1205924" progId="">
                <p:embed/>
              </p:oleObj>
            </a:graphicData>
          </a:graphic>
        </p:graphicFrame>
        <p:sp>
          <p:nvSpPr>
            <p:cNvPr id="956422" name="Rectangle 6"/>
            <p:cNvSpPr>
              <a:spLocks noChangeArrowheads="1"/>
            </p:cNvSpPr>
            <p:nvPr/>
          </p:nvSpPr>
          <p:spPr bwMode="auto">
            <a:xfrm>
              <a:off x="1888" y="1256"/>
              <a:ext cx="1968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6423" name="Text Box 7"/>
          <p:cNvSpPr txBox="1">
            <a:spLocks noChangeArrowheads="1"/>
          </p:cNvSpPr>
          <p:nvPr/>
        </p:nvSpPr>
        <p:spPr bwMode="auto">
          <a:xfrm>
            <a:off x="898525" y="3417888"/>
            <a:ext cx="8183651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Recall for BH: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Shock gives </a:t>
            </a:r>
            <a:r>
              <a:rPr lang="en-US" sz="2400" b="1" i="1" dirty="0">
                <a:solidFill>
                  <a:srgbClr val="005400"/>
                </a:solidFill>
              </a:rPr>
              <a:t>exactly</a:t>
            </a:r>
            <a:r>
              <a:rPr lang="en-US" sz="2400" dirty="0">
                <a:solidFill>
                  <a:srgbClr val="005400"/>
                </a:solidFill>
              </a:rPr>
              <a:t> the same drag as BH for </a:t>
            </a:r>
            <a:r>
              <a:rPr lang="en-US" sz="2400" dirty="0">
                <a:solidFill>
                  <a:srgbClr val="005400"/>
                </a:solidFill>
                <a:latin typeface="Symbol" pitchFamily="18" charset="2"/>
              </a:rPr>
              <a:t>L</a:t>
            </a:r>
            <a:r>
              <a:rPr lang="en-US" sz="2400" dirty="0">
                <a:solidFill>
                  <a:srgbClr val="005400"/>
                </a:solidFill>
              </a:rPr>
              <a:t> = </a:t>
            </a:r>
            <a:r>
              <a:rPr lang="en-US" sz="2400" dirty="0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005400"/>
                </a:solidFill>
              </a:rPr>
              <a:t> </a:t>
            </a:r>
            <a:r>
              <a:rPr lang="en-US" sz="2400" dirty="0" smtClean="0">
                <a:solidFill>
                  <a:srgbClr val="005400"/>
                </a:solidFill>
              </a:rPr>
              <a:t>T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4D4D4D"/>
                </a:solidFill>
              </a:rPr>
              <a:t> </a:t>
            </a:r>
            <a:r>
              <a:rPr lang="en-US" sz="2200" dirty="0" smtClean="0">
                <a:solidFill>
                  <a:srgbClr val="4D4D4D"/>
                </a:solidFill>
                <a:latin typeface="Symbol" pitchFamily="18" charset="2"/>
              </a:rPr>
              <a:t>L</a:t>
            </a:r>
            <a:r>
              <a:rPr lang="en-US" sz="2200" dirty="0" smtClean="0">
                <a:solidFill>
                  <a:srgbClr val="4D4D4D"/>
                </a:solidFill>
              </a:rPr>
              <a:t> is typical mom. scale of nucleus</a:t>
            </a:r>
            <a:endParaRPr lang="en-US" sz="2200" dirty="0">
              <a:solidFill>
                <a:srgbClr val="4D4D4D"/>
              </a:solidFill>
            </a:endParaRPr>
          </a:p>
          <a:p>
            <a:endParaRPr lang="en-US" dirty="0"/>
          </a:p>
        </p:txBody>
      </p:sp>
      <p:graphicFrame>
        <p:nvGraphicFramePr>
          <p:cNvPr id="956424" name="Object 8"/>
          <p:cNvGraphicFramePr>
            <a:graphicFrameLocks noChangeAspect="1"/>
          </p:cNvGraphicFramePr>
          <p:nvPr/>
        </p:nvGraphicFramePr>
        <p:xfrm>
          <a:off x="3505200" y="3363913"/>
          <a:ext cx="4622800" cy="558800"/>
        </p:xfrm>
        <a:graphic>
          <a:graphicData uri="http://schemas.openxmlformats.org/presentationml/2006/ole">
            <p:oleObj spid="_x0000_s1141762" name="Image" r:id="rId4" imgW="4622222" imgH="558730" progId="">
              <p:embed/>
            </p:oleObj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F9CB-1FB9-4ECF-BC2F-326C1362165D}" type="datetime1">
              <a:rPr lang="en-US" smtClean="0"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smtClean="0"/>
              <a:t>Nontrivial emergent many-body physics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5842-E47E-49E7-9FC9-3BD541154812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2327226"/>
            <a:ext cx="4876800" cy="388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8288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8288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6120714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2000</a:t>
            </a:r>
          </a:p>
        </p:txBody>
      </p:sp>
      <p:pic>
        <p:nvPicPr>
          <p:cNvPr id="12328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438400"/>
            <a:ext cx="382876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Intermediate-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Muck at RHIC and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95400"/>
            <a:ext cx="31242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Messy (non-perturbative) physics below ~ 10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57D9-FCA9-44FE-B1F9-512CD8422208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9" descr="boryeong_mud_festival_2009_640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4979" y="3505201"/>
            <a:ext cx="4454221" cy="2971800"/>
          </a:xfrm>
          <a:prstGeom prst="rect">
            <a:avLst/>
          </a:prstGeom>
        </p:spPr>
      </p:pic>
      <p:pic>
        <p:nvPicPr>
          <p:cNvPr id="11448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733800"/>
            <a:ext cx="3733800" cy="29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6477000"/>
            <a:ext cx="1453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 Jacobs, HP2012</a:t>
            </a:r>
          </a:p>
        </p:txBody>
      </p:sp>
      <p:pic>
        <p:nvPicPr>
          <p:cNvPr id="114483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4114800" cy="287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&amp; Clear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3505200"/>
            <a:ext cx="3657600" cy="31242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RHIC</a:t>
            </a:r>
          </a:p>
          <a:p>
            <a:pPr lvl="2"/>
            <a:r>
              <a:rPr lang="en-US" dirty="0" smtClean="0"/>
              <a:t>HF sep.</a:t>
            </a:r>
          </a:p>
          <a:p>
            <a:pPr lvl="2"/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LHC</a:t>
            </a:r>
          </a:p>
          <a:p>
            <a:pPr lvl="2"/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HF</a:t>
            </a:r>
          </a:p>
          <a:p>
            <a:pPr lvl="3"/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, v</a:t>
            </a:r>
            <a:r>
              <a:rPr lang="en-US" baseline="-25000" dirty="0" smtClean="0"/>
              <a:t>2</a:t>
            </a:r>
            <a:r>
              <a:rPr lang="en-US" dirty="0" smtClean="0"/>
              <a:t>, corr.</a:t>
            </a:r>
          </a:p>
          <a:p>
            <a:pPr lvl="2"/>
            <a:r>
              <a:rPr lang="en-US" dirty="0" smtClean="0"/>
              <a:t>Control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3"/>
            <a:r>
              <a:rPr lang="en-US" dirty="0" smtClean="0"/>
              <a:t>CNM 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97C5-39C7-45D4-B051-E2C8D44B7D3F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990600"/>
            <a:ext cx="4005263" cy="24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4038600"/>
            <a:ext cx="2667000" cy="212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733800"/>
            <a:ext cx="2895600" cy="291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00400" y="6248400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 Cole, HP2012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110584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40-50%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97359" y="2172642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v</a:t>
            </a:r>
            <a:r>
              <a:rPr lang="en-US" sz="1200" i="1" baseline="-25000" dirty="0" smtClean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6400" y="3343443"/>
            <a:ext cx="935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p</a:t>
            </a:r>
            <a:r>
              <a:rPr lang="en-US" sz="1200" i="1" baseline="-25000" dirty="0" err="1" smtClean="0"/>
              <a:t>T</a:t>
            </a:r>
            <a:r>
              <a:rPr lang="en-US" sz="1200" dirty="0" smtClean="0"/>
              <a:t> (</a:t>
            </a:r>
            <a:r>
              <a:rPr lang="en-US" sz="1200" dirty="0" err="1" smtClean="0"/>
              <a:t>GeV</a:t>
            </a:r>
            <a:r>
              <a:rPr lang="en-US" sz="1200" dirty="0" smtClean="0"/>
              <a:t>/c)</a:t>
            </a:r>
          </a:p>
        </p:txBody>
      </p:sp>
      <p:pic>
        <p:nvPicPr>
          <p:cNvPr id="12236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66800"/>
            <a:ext cx="415549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High-energy many-body QCD is interesting</a:t>
            </a:r>
          </a:p>
          <a:p>
            <a:r>
              <a:rPr lang="en-US" dirty="0" smtClean="0"/>
              <a:t>Much progress made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Energy Loss</a:t>
            </a:r>
          </a:p>
          <a:p>
            <a:r>
              <a:rPr lang="en-US" dirty="0" smtClean="0"/>
              <a:t>Much work to be done!</a:t>
            </a:r>
          </a:p>
          <a:p>
            <a:pPr lvl="1"/>
            <a:r>
              <a:rPr lang="en-US" dirty="0" smtClean="0"/>
              <a:t>Higher order theory</a:t>
            </a:r>
          </a:p>
          <a:p>
            <a:pPr lvl="1"/>
            <a:r>
              <a:rPr lang="en-US" dirty="0" smtClean="0"/>
              <a:t>RHIC upgrades</a:t>
            </a:r>
          </a:p>
          <a:p>
            <a:pPr lvl="1"/>
            <a:r>
              <a:rPr lang="en-US" dirty="0" smtClean="0"/>
              <a:t>New LHC measurements</a:t>
            </a:r>
          </a:p>
          <a:p>
            <a:pPr lvl="1"/>
            <a:r>
              <a:rPr lang="en-US" dirty="0" smtClean="0"/>
              <a:t>EIC, </a:t>
            </a:r>
            <a:r>
              <a:rPr lang="en-US" dirty="0" err="1" smtClean="0"/>
              <a:t>LHeC</a:t>
            </a:r>
            <a:r>
              <a:rPr lang="en-US" dirty="0" smtClean="0"/>
              <a:t>, 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AD41E-9311-4635-96C5-7C6C290D0391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090C-5FDF-4710-8CA9-38F8D5CC46F8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4"/>
            <a:ext cx="8229600" cy="4876800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could give experimental handle on initial geometry</a:t>
            </a:r>
          </a:p>
          <a:p>
            <a:pPr lvl="1"/>
            <a:r>
              <a:rPr lang="en-US" dirty="0" smtClean="0"/>
              <a:t>Recall e + A diffraction </a:t>
            </a:r>
            <a:r>
              <a:rPr lang="en-US" dirty="0" err="1" smtClean="0"/>
              <a:t>exps</a:t>
            </a:r>
            <a:r>
              <a:rPr lang="en-US" dirty="0" smtClean="0"/>
              <a:t>. on A at 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458A4-67C5-445C-8499-EA722EA1C386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873" y="2667000"/>
            <a:ext cx="308212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9387" y="2847201"/>
            <a:ext cx="4759813" cy="31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4800" y="62000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Hahn, Ravenhall, and Hofstadter, Phys Rev 101 (1956)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Distribution of A at x ~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DB62-03FB-4E58-A50E-4035FB2D9B07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67200" y="1524000"/>
            <a:ext cx="4800600" cy="3429000"/>
          </a:xfrm>
        </p:spPr>
        <p:txBody>
          <a:bodyPr/>
          <a:lstStyle/>
          <a:p>
            <a:r>
              <a:rPr lang="en-US" dirty="0" smtClean="0"/>
              <a:t>Coherent vector meson production in e + 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3" name="Group 7"/>
          <p:cNvGrpSpPr/>
          <p:nvPr/>
        </p:nvGrpSpPr>
        <p:grpSpPr>
          <a:xfrm>
            <a:off x="228600" y="838199"/>
            <a:ext cx="3810000" cy="2209800"/>
            <a:chOff x="228600" y="2346530"/>
            <a:chExt cx="3987910" cy="253473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2819400"/>
              <a:ext cx="36142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733800" y="23465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3048000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J/</a:t>
              </a:r>
              <a:r>
                <a:rPr lang="en-US" sz="2400" i="1" dirty="0" smtClean="0">
                  <a:latin typeface="Symbol" pitchFamily="18" charset="2"/>
                </a:rPr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441513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34653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" y="44196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3200400"/>
              <a:ext cx="431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g</a:t>
              </a:r>
              <a:r>
                <a:rPr lang="en-US" sz="2400" dirty="0" smtClean="0"/>
                <a:t>*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76464" y="3262312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14560" y="3686176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449305" y="297180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Must reject incoherent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collisions at ~100%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1" y="3276600"/>
            <a:ext cx="8610599" cy="317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86529" y="6172200"/>
            <a:ext cx="1728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arXiv:1102.5058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Rise in R</a:t>
            </a:r>
            <a:r>
              <a:rPr lang="en-US" baseline="-25000" dirty="0" smtClean="0"/>
              <a:t>AA</a:t>
            </a:r>
            <a:r>
              <a:rPr lang="en-US" dirty="0" smtClean="0"/>
              <a:t> a Final State Effect?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990600"/>
            <a:ext cx="4724400" cy="2819400"/>
          </a:xfrm>
        </p:spPr>
        <p:txBody>
          <a:bodyPr/>
          <a:lstStyle/>
          <a:p>
            <a:pPr lvl="1"/>
            <a:r>
              <a:rPr lang="en-US" dirty="0" smtClean="0"/>
              <a:t>Is rise really due to pQCD?</a:t>
            </a:r>
          </a:p>
          <a:p>
            <a:pPr lvl="1"/>
            <a:r>
              <a:rPr lang="en-US" dirty="0" smtClean="0"/>
              <a:t>Or other quench (flat?)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2800" dirty="0" smtClean="0">
                <a:solidFill>
                  <a:srgbClr val="005400"/>
                </a:solidFill>
              </a:rPr>
              <a:t>+ initial state CNM 	effects a la CGC?</a:t>
            </a:r>
            <a:endParaRPr lang="en-US" sz="2800" dirty="0">
              <a:solidFill>
                <a:srgbClr val="0054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6E481-65BD-484E-A9B1-4D0766B7C678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914400"/>
            <a:ext cx="37231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482827"/>
            <a:ext cx="3769796" cy="25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46196" y="5895201"/>
            <a:ext cx="2802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Albacete and </a:t>
            </a:r>
            <a:r>
              <a:rPr lang="en-US" sz="1200" dirty="0" err="1" smtClean="0"/>
              <a:t>Marquet</a:t>
            </a:r>
            <a:r>
              <a:rPr lang="en-US" sz="1200" dirty="0" smtClean="0"/>
              <a:t>, PLB687 (2010)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2286000"/>
            <a:ext cx="1905000" cy="1295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57393" y="2667000"/>
            <a:ext cx="19050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524000" y="3124200"/>
            <a:ext cx="914400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56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497896"/>
            <a:ext cx="4190999" cy="22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62000" y="6553200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 PRL98, 2007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114800"/>
            <a:ext cx="1193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Y-J Lee, QM11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0" y="6096000"/>
            <a:ext cx="405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00"/>
                </a:solidFill>
              </a:rPr>
              <a:t>Require p + A and/or direct </a:t>
            </a:r>
            <a:r>
              <a:rPr lang="en-US" sz="2400" dirty="0" smtClean="0">
                <a:solidFill>
                  <a:srgbClr val="660000"/>
                </a:solidFill>
                <a:latin typeface="Symbol" pitchFamily="18" charset="2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24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IS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5720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Direct photon R</a:t>
            </a:r>
            <a:r>
              <a:rPr lang="en-US" baseline="-25000" dirty="0" smtClean="0"/>
              <a:t>AA</a:t>
            </a:r>
            <a:r>
              <a:rPr lang="en-US" dirty="0" smtClean="0"/>
              <a:t> ~ 1</a:t>
            </a:r>
          </a:p>
          <a:p>
            <a:pPr lvl="1"/>
            <a:r>
              <a:rPr lang="en-US" dirty="0" smtClean="0"/>
              <a:t>Soon </a:t>
            </a:r>
            <a:r>
              <a:rPr lang="en-US" dirty="0" err="1" smtClean="0"/>
              <a:t>add’l</a:t>
            </a:r>
            <a:r>
              <a:rPr lang="en-US" dirty="0" smtClean="0"/>
              <a:t> p + A null control exp.</a:t>
            </a:r>
          </a:p>
          <a:p>
            <a:pPr lvl="2"/>
            <a:r>
              <a:rPr lang="en-US" dirty="0" smtClean="0"/>
              <a:t>CNM E-Loss?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217F-EF9B-46F8-93A3-6D2CE7F20485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4663" y="1247001"/>
            <a:ext cx="4193137" cy="44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43800" y="5666601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 Roland, HP2012</a:t>
            </a:r>
          </a:p>
        </p:txBody>
      </p:sp>
      <p:pic>
        <p:nvPicPr>
          <p:cNvPr id="11427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3463617"/>
            <a:ext cx="4800600" cy="301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" y="6172200"/>
            <a:ext cx="1744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 </a:t>
            </a:r>
            <a:r>
              <a:rPr lang="en-US" sz="1200" dirty="0" err="1" smtClean="0"/>
              <a:t>Perepelitsa</a:t>
            </a:r>
            <a:r>
              <a:rPr lang="en-US" sz="1200" dirty="0" smtClean="0"/>
              <a:t>, HP2012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FC424-3C61-49FA-BB9B-1B2BDE993A61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3886200" cy="3962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Measure many-body physics of strong force</a:t>
            </a:r>
          </a:p>
          <a:p>
            <a:pPr lvl="3"/>
            <a:endParaRPr lang="en-US" sz="1000" dirty="0" smtClean="0"/>
          </a:p>
          <a:p>
            <a:r>
              <a:rPr lang="en-US" sz="2800" dirty="0" smtClean="0"/>
              <a:t>Test &amp; understand theory of many-body non-Abelian fields</a:t>
            </a:r>
          </a:p>
          <a:p>
            <a:pPr lvl="3"/>
            <a:endParaRPr lang="en-US" sz="1100" dirty="0" smtClean="0"/>
          </a:p>
          <a:p>
            <a:r>
              <a:rPr lang="en-US" sz="2800" dirty="0" smtClean="0"/>
              <a:t>Learn about the early universe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B01BD-1B4B-41C9-AF29-8184FE00E15E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2870" y="990600"/>
            <a:ext cx="3856330" cy="377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9919" y="48006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107089"/>
            <a:ext cx="7772400" cy="15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71134" y="6657201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2923-44C2-479D-98EB-65253F55B62D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2D365-C3BD-43BD-BBDF-68F5AD8FAC72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57200" y="2667000"/>
            <a:ext cx="5791200" cy="4057650"/>
            <a:chOff x="457200" y="2667000"/>
            <a:chExt cx="5791200" cy="4057650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667000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31881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4384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24384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Pessimist’s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6DBB-EB23-4011-80D8-EF580B0166B5}" type="datetime1">
              <a:rPr lang="en-US" smtClean="0"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UJ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31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1371600" y="3505200"/>
            <a:ext cx="3124200" cy="0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85271" y="3505200"/>
            <a:ext cx="3124200" cy="0"/>
          </a:xfrm>
          <a:prstGeom prst="straightConnector1">
            <a:avLst/>
          </a:prstGeom>
          <a:ln w="1270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87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828800"/>
            <a:ext cx="3891068" cy="354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31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1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45110</TotalTime>
  <Words>1811</Words>
  <Application>Microsoft Office PowerPoint</Application>
  <PresentationFormat>On-screen Show (4:3)</PresentationFormat>
  <Paragraphs>565</Paragraphs>
  <Slides>47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Symbol</vt:lpstr>
      <vt:lpstr>Wingdings</vt:lpstr>
      <vt:lpstr>Times New Roman</vt:lpstr>
      <vt:lpstr>Calibri</vt:lpstr>
      <vt:lpstr>Office Theme</vt:lpstr>
      <vt:lpstr>Image</vt:lpstr>
      <vt:lpstr>Studying Hot Many Body QCD</vt:lpstr>
      <vt:lpstr>Four Known Forces</vt:lpstr>
      <vt:lpstr>E&amp;M Particle Physics Well Understood</vt:lpstr>
      <vt:lpstr>E&amp;M and Phase Diagrams</vt:lpstr>
      <vt:lpstr>QCD Particle Physics Well Understood</vt:lpstr>
      <vt:lpstr>What Are We Interested In?</vt:lpstr>
      <vt:lpstr>Heavy Ion Collisions</vt:lpstr>
      <vt:lpstr>Orders of Magnitude</vt:lpstr>
      <vt:lpstr>Pessimist’s View</vt:lpstr>
      <vt:lpstr>Actual Reconstructed Events</vt:lpstr>
      <vt:lpstr>Geometry and Flow</vt:lpstr>
      <vt:lpstr>Viscous Relativistic Hydrodynamics</vt:lpstr>
      <vt:lpstr>Methods of QCD Calculation I: Lattice</vt:lpstr>
      <vt:lpstr>Methods of QCD Calculation II: pQCD</vt:lpstr>
      <vt:lpstr>Methods III: AdS/CFT</vt:lpstr>
      <vt:lpstr>Leading Order h/s Calculation</vt:lpstr>
      <vt:lpstr>Why High-pT Jets?</vt:lpstr>
      <vt:lpstr>Tomography in QGP</vt:lpstr>
      <vt:lpstr>QGP Energy Loss</vt:lpstr>
      <vt:lpstr>High-pT Observables</vt:lpstr>
      <vt:lpstr>pQCD Success at RHIC:</vt:lpstr>
      <vt:lpstr>Qualitative Disagreement</vt:lpstr>
      <vt:lpstr>What About Elastic Loss?</vt:lpstr>
      <vt:lpstr>pQCD Picture Inadequate at RHIC?</vt:lpstr>
      <vt:lpstr>Constrain to RHIC</vt:lpstr>
      <vt:lpstr>LHC Predictions vs. Data</vt:lpstr>
      <vt:lpstr>Quant. (Qual?) Conclusions Require...</vt:lpstr>
      <vt:lpstr>Attempt at NLO</vt:lpstr>
      <vt:lpstr>Heavy Quark E-Loss in AdS/CFT</vt:lpstr>
      <vt:lpstr>AdS/CFT and HQ at RHIC</vt:lpstr>
      <vt:lpstr>AdS/CFT and HQ at LHC</vt:lpstr>
      <vt:lpstr>Light Quark E-Loss in AdS</vt:lpstr>
      <vt:lpstr>dE/dt for Lights from AdS/CFT</vt:lpstr>
      <vt:lpstr>AdS/CFT Light Parton Energy Loss</vt:lpstr>
      <vt:lpstr>AdS/CFT Light q E-Loss</vt:lpstr>
      <vt:lpstr>Does pQCD or AdS Yield Correct Mass &amp; Momentum Dependecies at LHC?</vt:lpstr>
      <vt:lpstr>Not So Fast!</vt:lpstr>
      <vt:lpstr>AdS HQ E-Loss in Cold Nuclear Matter</vt:lpstr>
      <vt:lpstr>Putting It All Together</vt:lpstr>
      <vt:lpstr>Intermediate-pT Muck at RHIC and LHC</vt:lpstr>
      <vt:lpstr>Clean &amp; Clear High-pT Probes</vt:lpstr>
      <vt:lpstr>Conclusions</vt:lpstr>
      <vt:lpstr>Backup Slides</vt:lpstr>
      <vt:lpstr>Measuring the IC</vt:lpstr>
      <vt:lpstr>Gluon Distribution of A at x ~ 10-3</vt:lpstr>
      <vt:lpstr>Rise in RAA a Final State Effect?</vt:lpstr>
      <vt:lpstr>Null IS at LHC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1066</cp:revision>
  <dcterms:created xsi:type="dcterms:W3CDTF">2009-09-03T22:02:25Z</dcterms:created>
  <dcterms:modified xsi:type="dcterms:W3CDTF">2012-06-26T13:09:39Z</dcterms:modified>
</cp:coreProperties>
</file>